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9"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CF8661F-C80C-472C-8A90-7CFFF3D349BF}">
          <p14:sldIdLst>
            <p14:sldId id="256"/>
            <p14:sldId id="257"/>
            <p14:sldId id="259"/>
            <p14:sldId id="258"/>
            <p14:sldId id="260"/>
            <p14:sldId id="261"/>
            <p14:sldId id="262"/>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2B89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96232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27F93E32-B9DF-4D8A-A448-1F61CFEE1E1E}" type="datetimeFigureOut">
              <a:rPr lang="en-US" smtClean="0"/>
              <a:t>4/26/2015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519454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1341681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01745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1940808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19418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2649918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517597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2059551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416583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F93E32-B9DF-4D8A-A448-1F61CFEE1E1E}" type="datetimeFigureOut">
              <a:rPr lang="en-US" smtClean="0"/>
              <a:t>4/26/2015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277749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F93E32-B9DF-4D8A-A448-1F61CFEE1E1E}" type="datetimeFigureOut">
              <a:rPr lang="en-US" smtClean="0"/>
              <a:t>4/26/2015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2273392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F93E32-B9DF-4D8A-A448-1F61CFEE1E1E}" type="datetimeFigureOut">
              <a:rPr lang="en-US" smtClean="0"/>
              <a:t>4/26/2015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3255695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F93E32-B9DF-4D8A-A448-1F61CFEE1E1E}" type="datetimeFigureOut">
              <a:rPr lang="en-US" smtClean="0"/>
              <a:t>4/26/2015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1523135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93E32-B9DF-4D8A-A448-1F61CFEE1E1E}" type="datetimeFigureOut">
              <a:rPr lang="en-US" smtClean="0"/>
              <a:t>4/26/2015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3215931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93E32-B9DF-4D8A-A448-1F61CFEE1E1E}" type="datetimeFigureOut">
              <a:rPr lang="en-US" smtClean="0"/>
              <a:t>4/26/2015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324176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F93E32-B9DF-4D8A-A448-1F61CFEE1E1E}" type="datetimeFigureOut">
              <a:rPr lang="en-US" smtClean="0"/>
              <a:t>4/26/2015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AB222-B6B7-4480-B368-171158CBF504}" type="slidenum">
              <a:rPr lang="en-US" smtClean="0"/>
              <a:t>‹#›</a:t>
            </a:fld>
            <a:endParaRPr lang="en-US"/>
          </a:p>
        </p:txBody>
      </p:sp>
    </p:spTree>
    <p:extLst>
      <p:ext uri="{BB962C8B-B14F-4D97-AF65-F5344CB8AC3E}">
        <p14:creationId xmlns:p14="http://schemas.microsoft.com/office/powerpoint/2010/main" val="207653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27F93E32-B9DF-4D8A-A448-1F61CFEE1E1E}" type="datetimeFigureOut">
              <a:rPr lang="en-US" smtClean="0"/>
              <a:t>4/26/2015</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890AB222-B6B7-4480-B368-171158CBF504}" type="slidenum">
              <a:rPr lang="en-US" smtClean="0"/>
              <a:t>‹#›</a:t>
            </a:fld>
            <a:endParaRPr lang="en-US"/>
          </a:p>
        </p:txBody>
      </p:sp>
    </p:spTree>
    <p:extLst>
      <p:ext uri="{BB962C8B-B14F-4D97-AF65-F5344CB8AC3E}">
        <p14:creationId xmlns:p14="http://schemas.microsoft.com/office/powerpoint/2010/main" val="570716071"/>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912" y="526942"/>
            <a:ext cx="10771322" cy="5734373"/>
          </a:xfrm>
          <a:prstGeom prst="rect">
            <a:avLst/>
          </a:prstGeom>
        </p:spPr>
      </p:pic>
    </p:spTree>
    <p:extLst>
      <p:ext uri="{BB962C8B-B14F-4D97-AF65-F5344CB8AC3E}">
        <p14:creationId xmlns:p14="http://schemas.microsoft.com/office/powerpoint/2010/main" val="69194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130" y="0"/>
            <a:ext cx="8534401" cy="1084881"/>
          </a:xfrm>
        </p:spPr>
        <p:txBody>
          <a:bodyPr>
            <a:normAutofit/>
          </a:bodyPr>
          <a:lstStyle/>
          <a:p>
            <a:pPr algn="ctr"/>
            <a:r>
              <a:rPr lang="fa-IR" sz="4400" b="1" dirty="0" smtClean="0">
                <a:cs typeface="B Kamran" panose="00000400000000000000" pitchFamily="2" charset="-78"/>
              </a:rPr>
              <a:t>پژوهش تفکر و سبکـــــــــــ» زندگی</a:t>
            </a:r>
            <a:endParaRPr lang="en-US" sz="4400" b="1" dirty="0">
              <a:cs typeface="B Kamran" panose="00000400000000000000" pitchFamily="2" charset="-78"/>
            </a:endParaRPr>
          </a:p>
        </p:txBody>
      </p:sp>
      <p:sp>
        <p:nvSpPr>
          <p:cNvPr id="3" name="Text Placeholder 2"/>
          <p:cNvSpPr>
            <a:spLocks noGrp="1"/>
          </p:cNvSpPr>
          <p:nvPr>
            <p:ph type="body" idx="1"/>
          </p:nvPr>
        </p:nvSpPr>
        <p:spPr>
          <a:xfrm>
            <a:off x="1428131" y="1737100"/>
            <a:ext cx="8534400" cy="5120899"/>
          </a:xfrm>
        </p:spPr>
        <p:txBody>
          <a:bodyPr>
            <a:normAutofit/>
          </a:bodyPr>
          <a:lstStyle/>
          <a:p>
            <a:pPr algn="r"/>
            <a:endParaRPr lang="fa-IR" sz="3600" dirty="0" smtClean="0">
              <a:cs typeface="B Kamran" panose="00000400000000000000" pitchFamily="2" charset="-78"/>
            </a:endParaRPr>
          </a:p>
          <a:p>
            <a:pPr algn="r"/>
            <a:r>
              <a:rPr lang="fa-IR" sz="3600" dirty="0" smtClean="0">
                <a:solidFill>
                  <a:schemeClr val="tx1"/>
                </a:solidFill>
                <a:cs typeface="B Kamran" panose="00000400000000000000" pitchFamily="2" charset="-78"/>
              </a:rPr>
              <a:t>    </a:t>
            </a:r>
            <a:r>
              <a:rPr lang="fa-IR" sz="3600" dirty="0" smtClean="0">
                <a:solidFill>
                  <a:schemeClr val="tx1"/>
                </a:solidFill>
                <a:cs typeface="B Kamran" panose="00000400000000000000" pitchFamily="2" charset="-78"/>
              </a:rPr>
              <a:t> </a:t>
            </a:r>
            <a:r>
              <a:rPr lang="fa-IR" sz="3600" dirty="0" smtClean="0">
                <a:solidFill>
                  <a:schemeClr val="tx1"/>
                </a:solidFill>
                <a:cs typeface="B Kamran" panose="00000400000000000000" pitchFamily="2" charset="-78"/>
              </a:rPr>
              <a:t>عنوان  پژوهش      :        </a:t>
            </a:r>
            <a:r>
              <a:rPr lang="fa-IR" sz="3600" dirty="0" smtClean="0">
                <a:solidFill>
                  <a:schemeClr val="tx1"/>
                </a:solidFill>
                <a:latin typeface="Arabic Typesetting" panose="03020402040406030203" pitchFamily="66" charset="-78"/>
                <a:cs typeface="Arabic Typesetting" panose="03020402040406030203" pitchFamily="66" charset="-78"/>
              </a:rPr>
              <a:t>عوامل ازبین برنده ی محیط </a:t>
            </a:r>
            <a:r>
              <a:rPr lang="fa-IR" sz="3600" dirty="0" smtClean="0">
                <a:solidFill>
                  <a:schemeClr val="tx1"/>
                </a:solidFill>
                <a:latin typeface="Arabic Typesetting" panose="03020402040406030203" pitchFamily="66" charset="-78"/>
                <a:cs typeface="Arabic Typesetting" panose="03020402040406030203" pitchFamily="66" charset="-78"/>
              </a:rPr>
              <a:t>زیست </a:t>
            </a:r>
            <a:endParaRPr lang="fa-IR" sz="3600" dirty="0">
              <a:solidFill>
                <a:schemeClr val="tx1"/>
              </a:solidFill>
              <a:latin typeface="Arabic Typesetting" panose="03020402040406030203" pitchFamily="66" charset="-78"/>
              <a:cs typeface="Arabic Typesetting" panose="03020402040406030203" pitchFamily="66" charset="-78"/>
            </a:endParaRPr>
          </a:p>
          <a:p>
            <a:pPr algn="r"/>
            <a:r>
              <a:rPr lang="fa-IR" sz="3600" dirty="0" smtClean="0">
                <a:solidFill>
                  <a:schemeClr val="tx1"/>
                </a:solidFill>
                <a:cs typeface="B Kamran" panose="00000400000000000000" pitchFamily="2" charset="-78"/>
              </a:rPr>
              <a:t>     تهیه و تنظیم         :        علی اکبر باصفا</a:t>
            </a:r>
            <a:endParaRPr lang="fa-IR" sz="3600" b="1" dirty="0" smtClean="0">
              <a:solidFill>
                <a:schemeClr val="tx2"/>
              </a:solidFill>
              <a:cs typeface="B Kamran" panose="00000400000000000000" pitchFamily="2" charset="-78"/>
            </a:endParaRPr>
          </a:p>
          <a:p>
            <a:pPr algn="r"/>
            <a:r>
              <a:rPr lang="fa-IR" sz="4000" dirty="0" smtClean="0">
                <a:solidFill>
                  <a:schemeClr val="tx1"/>
                </a:solidFill>
                <a:cs typeface="B Kamran" panose="00000400000000000000" pitchFamily="2" charset="-78"/>
              </a:rPr>
              <a:t>     </a:t>
            </a:r>
            <a:r>
              <a:rPr lang="fa-IR" sz="3600" dirty="0" smtClean="0">
                <a:solidFill>
                  <a:schemeClr val="tx1"/>
                </a:solidFill>
                <a:cs typeface="B Kamran" panose="00000400000000000000" pitchFamily="2" charset="-78"/>
              </a:rPr>
              <a:t>مدیریت و انتشار    </a:t>
            </a:r>
            <a:r>
              <a:rPr lang="fa-IR" sz="4000" dirty="0" smtClean="0">
                <a:solidFill>
                  <a:schemeClr val="tx1"/>
                </a:solidFill>
                <a:cs typeface="B Kamran" panose="00000400000000000000" pitchFamily="2" charset="-78"/>
              </a:rPr>
              <a:t>:         سیّد امیرعلی نیّرزاده </a:t>
            </a:r>
            <a:endParaRPr lang="fa-IR" sz="4000" b="1" dirty="0" smtClean="0">
              <a:solidFill>
                <a:srgbClr val="FFFF00"/>
              </a:solidFill>
              <a:cs typeface="B Kamran" panose="00000400000000000000" pitchFamily="2" charset="-78"/>
            </a:endParaRPr>
          </a:p>
        </p:txBody>
      </p:sp>
    </p:spTree>
    <p:extLst>
      <p:ext uri="{BB962C8B-B14F-4D97-AF65-F5344CB8AC3E}">
        <p14:creationId xmlns:p14="http://schemas.microsoft.com/office/powerpoint/2010/main" val="74663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80">
                                          <p:stCondLst>
                                            <p:cond delay="0"/>
                                          </p:stCondLst>
                                        </p:cTn>
                                        <p:tgtEl>
                                          <p:spTgt spid="3">
                                            <p:txEl>
                                              <p:pRg st="1" end="1"/>
                                            </p:txEl>
                                          </p:spTgt>
                                        </p:tgtEl>
                                      </p:cBhvr>
                                    </p:animEffect>
                                    <p:anim calcmode="lin" valueType="num">
                                      <p:cBhvr>
                                        <p:cTn id="1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1" end="1"/>
                                            </p:txEl>
                                          </p:spTgt>
                                        </p:tgtEl>
                                      </p:cBhvr>
                                      <p:to x="100000" y="60000"/>
                                    </p:animScale>
                                    <p:animScale>
                                      <p:cBhvr>
                                        <p:cTn id="21" dur="166" decel="50000">
                                          <p:stCondLst>
                                            <p:cond delay="676"/>
                                          </p:stCondLst>
                                        </p:cTn>
                                        <p:tgtEl>
                                          <p:spTgt spid="3">
                                            <p:txEl>
                                              <p:pRg st="1" end="1"/>
                                            </p:txEl>
                                          </p:spTgt>
                                        </p:tgtEl>
                                      </p:cBhvr>
                                      <p:to x="100000" y="100000"/>
                                    </p:animScale>
                                    <p:animScale>
                                      <p:cBhvr>
                                        <p:cTn id="22" dur="26">
                                          <p:stCondLst>
                                            <p:cond delay="1312"/>
                                          </p:stCondLst>
                                        </p:cTn>
                                        <p:tgtEl>
                                          <p:spTgt spid="3">
                                            <p:txEl>
                                              <p:pRg st="1" end="1"/>
                                            </p:txEl>
                                          </p:spTgt>
                                        </p:tgtEl>
                                      </p:cBhvr>
                                      <p:to x="100000" y="80000"/>
                                    </p:animScale>
                                    <p:animScale>
                                      <p:cBhvr>
                                        <p:cTn id="23" dur="166" decel="50000">
                                          <p:stCondLst>
                                            <p:cond delay="1338"/>
                                          </p:stCondLst>
                                        </p:cTn>
                                        <p:tgtEl>
                                          <p:spTgt spid="3">
                                            <p:txEl>
                                              <p:pRg st="1" end="1"/>
                                            </p:txEl>
                                          </p:spTgt>
                                        </p:tgtEl>
                                      </p:cBhvr>
                                      <p:to x="100000" y="100000"/>
                                    </p:animScale>
                                    <p:animScale>
                                      <p:cBhvr>
                                        <p:cTn id="24" dur="26">
                                          <p:stCondLst>
                                            <p:cond delay="1642"/>
                                          </p:stCondLst>
                                        </p:cTn>
                                        <p:tgtEl>
                                          <p:spTgt spid="3">
                                            <p:txEl>
                                              <p:pRg st="1" end="1"/>
                                            </p:txEl>
                                          </p:spTgt>
                                        </p:tgtEl>
                                      </p:cBhvr>
                                      <p:to x="100000" y="90000"/>
                                    </p:animScale>
                                    <p:animScale>
                                      <p:cBhvr>
                                        <p:cTn id="25" dur="166" decel="50000">
                                          <p:stCondLst>
                                            <p:cond delay="1668"/>
                                          </p:stCondLst>
                                        </p:cTn>
                                        <p:tgtEl>
                                          <p:spTgt spid="3">
                                            <p:txEl>
                                              <p:pRg st="1" end="1"/>
                                            </p:txEl>
                                          </p:spTgt>
                                        </p:tgtEl>
                                      </p:cBhvr>
                                      <p:to x="100000" y="100000"/>
                                    </p:animScale>
                                    <p:animScale>
                                      <p:cBhvr>
                                        <p:cTn id="26" dur="26">
                                          <p:stCondLst>
                                            <p:cond delay="1808"/>
                                          </p:stCondLst>
                                        </p:cTn>
                                        <p:tgtEl>
                                          <p:spTgt spid="3">
                                            <p:txEl>
                                              <p:pRg st="1" end="1"/>
                                            </p:txEl>
                                          </p:spTgt>
                                        </p:tgtEl>
                                      </p:cBhvr>
                                      <p:to x="100000" y="95000"/>
                                    </p:animScale>
                                    <p:animScale>
                                      <p:cBhvr>
                                        <p:cTn id="27" dur="166" decel="50000">
                                          <p:stCondLst>
                                            <p:cond delay="1834"/>
                                          </p:stCondLst>
                                        </p:cTn>
                                        <p:tgtEl>
                                          <p:spTgt spid="3">
                                            <p:txEl>
                                              <p:pRg st="1" end="1"/>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80">
                                          <p:stCondLst>
                                            <p:cond delay="0"/>
                                          </p:stCondLst>
                                        </p:cTn>
                                        <p:tgtEl>
                                          <p:spTgt spid="3">
                                            <p:txEl>
                                              <p:pRg st="2" end="2"/>
                                            </p:txEl>
                                          </p:spTgt>
                                        </p:tgtEl>
                                      </p:cBhvr>
                                    </p:animEffect>
                                    <p:anim calcmode="lin" valueType="num">
                                      <p:cBhvr>
                                        <p:cTn id="3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2" end="2"/>
                                            </p:txEl>
                                          </p:spTgt>
                                        </p:tgtEl>
                                      </p:cBhvr>
                                      <p:to x="100000" y="60000"/>
                                    </p:animScale>
                                    <p:animScale>
                                      <p:cBhvr>
                                        <p:cTn id="37" dur="166" decel="50000">
                                          <p:stCondLst>
                                            <p:cond delay="676"/>
                                          </p:stCondLst>
                                        </p:cTn>
                                        <p:tgtEl>
                                          <p:spTgt spid="3">
                                            <p:txEl>
                                              <p:pRg st="2" end="2"/>
                                            </p:txEl>
                                          </p:spTgt>
                                        </p:tgtEl>
                                      </p:cBhvr>
                                      <p:to x="100000" y="100000"/>
                                    </p:animScale>
                                    <p:animScale>
                                      <p:cBhvr>
                                        <p:cTn id="38" dur="26">
                                          <p:stCondLst>
                                            <p:cond delay="1312"/>
                                          </p:stCondLst>
                                        </p:cTn>
                                        <p:tgtEl>
                                          <p:spTgt spid="3">
                                            <p:txEl>
                                              <p:pRg st="2" end="2"/>
                                            </p:txEl>
                                          </p:spTgt>
                                        </p:tgtEl>
                                      </p:cBhvr>
                                      <p:to x="100000" y="80000"/>
                                    </p:animScale>
                                    <p:animScale>
                                      <p:cBhvr>
                                        <p:cTn id="39" dur="166" decel="50000">
                                          <p:stCondLst>
                                            <p:cond delay="1338"/>
                                          </p:stCondLst>
                                        </p:cTn>
                                        <p:tgtEl>
                                          <p:spTgt spid="3">
                                            <p:txEl>
                                              <p:pRg st="2" end="2"/>
                                            </p:txEl>
                                          </p:spTgt>
                                        </p:tgtEl>
                                      </p:cBhvr>
                                      <p:to x="100000" y="100000"/>
                                    </p:animScale>
                                    <p:animScale>
                                      <p:cBhvr>
                                        <p:cTn id="40" dur="26">
                                          <p:stCondLst>
                                            <p:cond delay="1642"/>
                                          </p:stCondLst>
                                        </p:cTn>
                                        <p:tgtEl>
                                          <p:spTgt spid="3">
                                            <p:txEl>
                                              <p:pRg st="2" end="2"/>
                                            </p:txEl>
                                          </p:spTgt>
                                        </p:tgtEl>
                                      </p:cBhvr>
                                      <p:to x="100000" y="90000"/>
                                    </p:animScale>
                                    <p:animScale>
                                      <p:cBhvr>
                                        <p:cTn id="41" dur="166" decel="50000">
                                          <p:stCondLst>
                                            <p:cond delay="1668"/>
                                          </p:stCondLst>
                                        </p:cTn>
                                        <p:tgtEl>
                                          <p:spTgt spid="3">
                                            <p:txEl>
                                              <p:pRg st="2" end="2"/>
                                            </p:txEl>
                                          </p:spTgt>
                                        </p:tgtEl>
                                      </p:cBhvr>
                                      <p:to x="100000" y="100000"/>
                                    </p:animScale>
                                    <p:animScale>
                                      <p:cBhvr>
                                        <p:cTn id="42" dur="26">
                                          <p:stCondLst>
                                            <p:cond delay="1808"/>
                                          </p:stCondLst>
                                        </p:cTn>
                                        <p:tgtEl>
                                          <p:spTgt spid="3">
                                            <p:txEl>
                                              <p:pRg st="2" end="2"/>
                                            </p:txEl>
                                          </p:spTgt>
                                        </p:tgtEl>
                                      </p:cBhvr>
                                      <p:to x="100000" y="95000"/>
                                    </p:animScale>
                                    <p:animScale>
                                      <p:cBhvr>
                                        <p:cTn id="43" dur="166" decel="50000">
                                          <p:stCondLst>
                                            <p:cond delay="1834"/>
                                          </p:stCondLst>
                                        </p:cTn>
                                        <p:tgtEl>
                                          <p:spTgt spid="3">
                                            <p:txEl>
                                              <p:pRg st="2" end="2"/>
                                            </p:txEl>
                                          </p:spTgt>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wipe(down)">
                                      <p:cBhvr>
                                        <p:cTn id="46" dur="580">
                                          <p:stCondLst>
                                            <p:cond delay="0"/>
                                          </p:stCondLst>
                                        </p:cTn>
                                        <p:tgtEl>
                                          <p:spTgt spid="3">
                                            <p:txEl>
                                              <p:pRg st="3" end="3"/>
                                            </p:txEl>
                                          </p:spTgt>
                                        </p:tgtEl>
                                      </p:cBhvr>
                                    </p:animEffect>
                                    <p:anim calcmode="lin" valueType="num">
                                      <p:cBhvr>
                                        <p:cTn id="4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xEl>
                                              <p:pRg st="3" end="3"/>
                                            </p:txEl>
                                          </p:spTgt>
                                        </p:tgtEl>
                                      </p:cBhvr>
                                      <p:to x="100000" y="60000"/>
                                    </p:animScale>
                                    <p:animScale>
                                      <p:cBhvr>
                                        <p:cTn id="53" dur="166" decel="50000">
                                          <p:stCondLst>
                                            <p:cond delay="676"/>
                                          </p:stCondLst>
                                        </p:cTn>
                                        <p:tgtEl>
                                          <p:spTgt spid="3">
                                            <p:txEl>
                                              <p:pRg st="3" end="3"/>
                                            </p:txEl>
                                          </p:spTgt>
                                        </p:tgtEl>
                                      </p:cBhvr>
                                      <p:to x="100000" y="100000"/>
                                    </p:animScale>
                                    <p:animScale>
                                      <p:cBhvr>
                                        <p:cTn id="54" dur="26">
                                          <p:stCondLst>
                                            <p:cond delay="1312"/>
                                          </p:stCondLst>
                                        </p:cTn>
                                        <p:tgtEl>
                                          <p:spTgt spid="3">
                                            <p:txEl>
                                              <p:pRg st="3" end="3"/>
                                            </p:txEl>
                                          </p:spTgt>
                                        </p:tgtEl>
                                      </p:cBhvr>
                                      <p:to x="100000" y="80000"/>
                                    </p:animScale>
                                    <p:animScale>
                                      <p:cBhvr>
                                        <p:cTn id="55" dur="166" decel="50000">
                                          <p:stCondLst>
                                            <p:cond delay="1338"/>
                                          </p:stCondLst>
                                        </p:cTn>
                                        <p:tgtEl>
                                          <p:spTgt spid="3">
                                            <p:txEl>
                                              <p:pRg st="3" end="3"/>
                                            </p:txEl>
                                          </p:spTgt>
                                        </p:tgtEl>
                                      </p:cBhvr>
                                      <p:to x="100000" y="100000"/>
                                    </p:animScale>
                                    <p:animScale>
                                      <p:cBhvr>
                                        <p:cTn id="56" dur="26">
                                          <p:stCondLst>
                                            <p:cond delay="1642"/>
                                          </p:stCondLst>
                                        </p:cTn>
                                        <p:tgtEl>
                                          <p:spTgt spid="3">
                                            <p:txEl>
                                              <p:pRg st="3" end="3"/>
                                            </p:txEl>
                                          </p:spTgt>
                                        </p:tgtEl>
                                      </p:cBhvr>
                                      <p:to x="100000" y="90000"/>
                                    </p:animScale>
                                    <p:animScale>
                                      <p:cBhvr>
                                        <p:cTn id="57" dur="166" decel="50000">
                                          <p:stCondLst>
                                            <p:cond delay="1668"/>
                                          </p:stCondLst>
                                        </p:cTn>
                                        <p:tgtEl>
                                          <p:spTgt spid="3">
                                            <p:txEl>
                                              <p:pRg st="3" end="3"/>
                                            </p:txEl>
                                          </p:spTgt>
                                        </p:tgtEl>
                                      </p:cBhvr>
                                      <p:to x="100000" y="100000"/>
                                    </p:animScale>
                                    <p:animScale>
                                      <p:cBhvr>
                                        <p:cTn id="58" dur="26">
                                          <p:stCondLst>
                                            <p:cond delay="1808"/>
                                          </p:stCondLst>
                                        </p:cTn>
                                        <p:tgtEl>
                                          <p:spTgt spid="3">
                                            <p:txEl>
                                              <p:pRg st="3" end="3"/>
                                            </p:txEl>
                                          </p:spTgt>
                                        </p:tgtEl>
                                      </p:cBhvr>
                                      <p:to x="100000" y="95000"/>
                                    </p:animScale>
                                    <p:animScale>
                                      <p:cBhvr>
                                        <p:cTn id="5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6332" y="1503335"/>
            <a:ext cx="5930685" cy="3611106"/>
          </a:xfrm>
          <a:prstGeom prst="rect">
            <a:avLst/>
          </a:prstGeom>
          <a:scene3d>
            <a:camera prst="orthographicFront"/>
            <a:lightRig rig="threePt" dir="t"/>
          </a:scene3d>
          <a:sp3d>
            <a:bevelT/>
            <a:bevelB/>
          </a:sp3d>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465" y="1503335"/>
            <a:ext cx="5532895" cy="3611106"/>
          </a:xfrm>
          <a:prstGeom prst="rect">
            <a:avLst/>
          </a:prstGeom>
        </p:spPr>
      </p:pic>
    </p:spTree>
    <p:extLst>
      <p:ext uri="{BB962C8B-B14F-4D97-AF65-F5344CB8AC3E}">
        <p14:creationId xmlns:p14="http://schemas.microsoft.com/office/powerpoint/2010/main" val="77955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77519" y="0"/>
            <a:ext cx="6096000" cy="6740307"/>
          </a:xfrm>
          <a:prstGeom prst="rect">
            <a:avLst/>
          </a:prstGeom>
        </p:spPr>
        <p:txBody>
          <a:bodyPr>
            <a:spAutoFit/>
          </a:bodyPr>
          <a:lstStyle/>
          <a:p>
            <a:pPr algn="r" rtl="1"/>
            <a:r>
              <a:rPr lang="ar-SA" sz="2400" dirty="0" smtClean="0"/>
              <a:t>- تاثیر سوخت خودرو</a:t>
            </a:r>
          </a:p>
          <a:p>
            <a:pPr algn="r" rtl="1"/>
            <a:r>
              <a:rPr lang="ar-SA" sz="2400" dirty="0" smtClean="0"/>
              <a:t>- ضعف سیستم حفاظتی در سنجش جامعه زیستمندان </a:t>
            </a:r>
          </a:p>
          <a:p>
            <a:pPr algn="r" rtl="1"/>
            <a:r>
              <a:rPr lang="ar-SA" sz="2400" dirty="0" smtClean="0"/>
              <a:t>- انقراض حیوانات </a:t>
            </a:r>
          </a:p>
          <a:p>
            <a:pPr algn="r" rtl="1"/>
            <a:r>
              <a:rPr lang="ar-SA" sz="2400" dirty="0" smtClean="0"/>
              <a:t>- آلودگی هوا</a:t>
            </a:r>
          </a:p>
          <a:p>
            <a:pPr algn="r" rtl="1"/>
            <a:r>
              <a:rPr lang="ar-SA" sz="2400" dirty="0" smtClean="0"/>
              <a:t>- تاثیر استفاده از تلفن همراه بر روی زندگی گیاهان </a:t>
            </a:r>
          </a:p>
          <a:p>
            <a:pPr algn="r" rtl="1"/>
            <a:r>
              <a:rPr lang="ar-SA" sz="2400" dirty="0" smtClean="0"/>
              <a:t>- زباله های هسته ای, خطرناک تر از سلاح هسته ا </a:t>
            </a:r>
          </a:p>
          <a:p>
            <a:pPr algn="r" rtl="1"/>
            <a:r>
              <a:rPr lang="ar-SA" sz="2400" dirty="0" smtClean="0"/>
              <a:t>- آلودگی صوتی </a:t>
            </a:r>
          </a:p>
          <a:p>
            <a:pPr algn="r" rtl="1"/>
            <a:r>
              <a:rPr lang="ar-SA" sz="2400" dirty="0" smtClean="0"/>
              <a:t>- آلودگی های نفتی</a:t>
            </a:r>
          </a:p>
          <a:p>
            <a:pPr algn="r" rtl="1"/>
            <a:r>
              <a:rPr lang="ar-SA" sz="2400" dirty="0" smtClean="0"/>
              <a:t>- آدمیان، مهم ترین دشمنان محیط زیست</a:t>
            </a:r>
          </a:p>
          <a:p>
            <a:pPr algn="r" rtl="1"/>
            <a:r>
              <a:rPr lang="ar-SA" sz="2400" dirty="0" smtClean="0"/>
              <a:t>- انسان و سرنوشت جنگل ها</a:t>
            </a:r>
          </a:p>
          <a:p>
            <a:pPr algn="r" rtl="1"/>
            <a:r>
              <a:rPr lang="ar-SA" sz="2400" dirty="0" smtClean="0"/>
              <a:t>- کوهستان، میراث ملّی</a:t>
            </a:r>
          </a:p>
          <a:p>
            <a:pPr algn="r" rtl="1"/>
            <a:r>
              <a:rPr lang="ar-SA" sz="2400" dirty="0" smtClean="0"/>
              <a:t>-      جمعیت و محیط زیست</a:t>
            </a:r>
          </a:p>
          <a:p>
            <a:pPr algn="r" rtl="1"/>
            <a:r>
              <a:rPr lang="ar-SA" sz="2400" dirty="0" smtClean="0"/>
              <a:t>-آلودگی و بحران آب</a:t>
            </a:r>
          </a:p>
          <a:p>
            <a:pPr algn="r" rtl="1"/>
            <a:r>
              <a:rPr lang="ar-SA" sz="2400" dirty="0" smtClean="0"/>
              <a:t>- آلودگی هوا، بحرانی جهانی</a:t>
            </a:r>
          </a:p>
          <a:p>
            <a:pPr algn="r" rtl="1"/>
            <a:r>
              <a:rPr lang="ar-SA" sz="2400" dirty="0" smtClean="0"/>
              <a:t>-دگرگونی خاک        </a:t>
            </a:r>
            <a:endParaRPr lang="ar-SA" sz="2400" dirty="0"/>
          </a:p>
        </p:txBody>
      </p:sp>
    </p:spTree>
    <p:extLst>
      <p:ext uri="{BB962C8B-B14F-4D97-AF65-F5344CB8AC3E}">
        <p14:creationId xmlns:p14="http://schemas.microsoft.com/office/powerpoint/2010/main" val="168320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2">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p:cTn id="17"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2">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p:cTn id="22"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2">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2">
                                            <p:txEl>
                                              <p:pRg st="4" end="4"/>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 calcmode="lin" valueType="num">
                                      <p:cBhvr>
                                        <p:cTn id="32"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2">
                                            <p:txEl>
                                              <p:pRg st="5" end="5"/>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2">
                                            <p:txEl>
                                              <p:pRg st="6" end="6"/>
                                            </p:txEl>
                                          </p:spTgt>
                                        </p:tgtEl>
                                      </p:cBhvr>
                                    </p:animEffect>
                                  </p:childTnLst>
                                </p:cTn>
                              </p:par>
                              <p:par>
                                <p:cTn id="40" presetID="55" presetClass="entr" presetSubtype="0" fill="hold" nodeType="with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 calcmode="lin" valueType="num">
                                      <p:cBhvr>
                                        <p:cTn id="42" dur="1000" fill="hold"/>
                                        <p:tgtEl>
                                          <p:spTgt spid="2">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2">
                                            <p:txEl>
                                              <p:pRg st="7" end="7"/>
                                            </p:txEl>
                                          </p:spTgt>
                                        </p:tgtEl>
                                      </p:cBhvr>
                                    </p:animEffect>
                                  </p:childTnLst>
                                </p:cTn>
                              </p:par>
                              <p:par>
                                <p:cTn id="45" presetID="55" presetClass="entr" presetSubtype="0"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 calcmode="lin" valueType="num">
                                      <p:cBhvr>
                                        <p:cTn id="47" dur="1000" fill="hold"/>
                                        <p:tgtEl>
                                          <p:spTgt spid="2">
                                            <p:txEl>
                                              <p:pRg st="8" end="8"/>
                                            </p:txEl>
                                          </p:spTgt>
                                        </p:tgtEl>
                                        <p:attrNameLst>
                                          <p:attrName>ppt_w</p:attrName>
                                        </p:attrNameLst>
                                      </p:cBhvr>
                                      <p:tavLst>
                                        <p:tav tm="0">
                                          <p:val>
                                            <p:strVal val="#ppt_w*0.70"/>
                                          </p:val>
                                        </p:tav>
                                        <p:tav tm="100000">
                                          <p:val>
                                            <p:strVal val="#ppt_w"/>
                                          </p:val>
                                        </p:tav>
                                      </p:tavLst>
                                    </p:anim>
                                    <p:anim calcmode="lin" valueType="num">
                                      <p:cBhvr>
                                        <p:cTn id="48" dur="1000" fill="hold"/>
                                        <p:tgtEl>
                                          <p:spTgt spid="2">
                                            <p:txEl>
                                              <p:pRg st="8" end="8"/>
                                            </p:txEl>
                                          </p:spTgt>
                                        </p:tgtEl>
                                        <p:attrNameLst>
                                          <p:attrName>ppt_h</p:attrName>
                                        </p:attrNameLst>
                                      </p:cBhvr>
                                      <p:tavLst>
                                        <p:tav tm="0">
                                          <p:val>
                                            <p:strVal val="#ppt_h"/>
                                          </p:val>
                                        </p:tav>
                                        <p:tav tm="100000">
                                          <p:val>
                                            <p:strVal val="#ppt_h"/>
                                          </p:val>
                                        </p:tav>
                                      </p:tavLst>
                                    </p:anim>
                                    <p:animEffect transition="in" filter="fade">
                                      <p:cBhvr>
                                        <p:cTn id="49" dur="1000"/>
                                        <p:tgtEl>
                                          <p:spTgt spid="2">
                                            <p:txEl>
                                              <p:pRg st="8" end="8"/>
                                            </p:txEl>
                                          </p:spTgt>
                                        </p:tgtEl>
                                      </p:cBhvr>
                                    </p:animEffect>
                                  </p:childTnLst>
                                </p:cTn>
                              </p:par>
                              <p:par>
                                <p:cTn id="50" presetID="55"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 calcmode="lin" valueType="num">
                                      <p:cBhvr>
                                        <p:cTn id="52" dur="1000" fill="hold"/>
                                        <p:tgtEl>
                                          <p:spTgt spid="2">
                                            <p:txEl>
                                              <p:pRg st="9" end="9"/>
                                            </p:txEl>
                                          </p:spTgt>
                                        </p:tgtEl>
                                        <p:attrNameLst>
                                          <p:attrName>ppt_w</p:attrName>
                                        </p:attrNameLst>
                                      </p:cBhvr>
                                      <p:tavLst>
                                        <p:tav tm="0">
                                          <p:val>
                                            <p:strVal val="#ppt_w*0.70"/>
                                          </p:val>
                                        </p:tav>
                                        <p:tav tm="100000">
                                          <p:val>
                                            <p:strVal val="#ppt_w"/>
                                          </p:val>
                                        </p:tav>
                                      </p:tavLst>
                                    </p:anim>
                                    <p:anim calcmode="lin" valueType="num">
                                      <p:cBhvr>
                                        <p:cTn id="53" dur="1000" fill="hold"/>
                                        <p:tgtEl>
                                          <p:spTgt spid="2">
                                            <p:txEl>
                                              <p:pRg st="9" end="9"/>
                                            </p:txEl>
                                          </p:spTgt>
                                        </p:tgtEl>
                                        <p:attrNameLst>
                                          <p:attrName>ppt_h</p:attrName>
                                        </p:attrNameLst>
                                      </p:cBhvr>
                                      <p:tavLst>
                                        <p:tav tm="0">
                                          <p:val>
                                            <p:strVal val="#ppt_h"/>
                                          </p:val>
                                        </p:tav>
                                        <p:tav tm="100000">
                                          <p:val>
                                            <p:strVal val="#ppt_h"/>
                                          </p:val>
                                        </p:tav>
                                      </p:tavLst>
                                    </p:anim>
                                    <p:animEffect transition="in" filter="fade">
                                      <p:cBhvr>
                                        <p:cTn id="54" dur="1000"/>
                                        <p:tgtEl>
                                          <p:spTgt spid="2">
                                            <p:txEl>
                                              <p:pRg st="9" end="9"/>
                                            </p:txEl>
                                          </p:spTgt>
                                        </p:tgtEl>
                                      </p:cBhvr>
                                    </p:animEffect>
                                  </p:childTnLst>
                                </p:cTn>
                              </p:par>
                              <p:par>
                                <p:cTn id="55" presetID="55" presetClass="entr" presetSubtype="0" fill="hold" nodeType="with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 calcmode="lin" valueType="num">
                                      <p:cBhvr>
                                        <p:cTn id="57" dur="1000" fill="hold"/>
                                        <p:tgtEl>
                                          <p:spTgt spid="2">
                                            <p:txEl>
                                              <p:pRg st="10" end="10"/>
                                            </p:txEl>
                                          </p:spTgt>
                                        </p:tgtEl>
                                        <p:attrNameLst>
                                          <p:attrName>ppt_w</p:attrName>
                                        </p:attrNameLst>
                                      </p:cBhvr>
                                      <p:tavLst>
                                        <p:tav tm="0">
                                          <p:val>
                                            <p:strVal val="#ppt_w*0.70"/>
                                          </p:val>
                                        </p:tav>
                                        <p:tav tm="100000">
                                          <p:val>
                                            <p:strVal val="#ppt_w"/>
                                          </p:val>
                                        </p:tav>
                                      </p:tavLst>
                                    </p:anim>
                                    <p:anim calcmode="lin" valueType="num">
                                      <p:cBhvr>
                                        <p:cTn id="58" dur="1000" fill="hold"/>
                                        <p:tgtEl>
                                          <p:spTgt spid="2">
                                            <p:txEl>
                                              <p:pRg st="10" end="10"/>
                                            </p:txEl>
                                          </p:spTgt>
                                        </p:tgtEl>
                                        <p:attrNameLst>
                                          <p:attrName>ppt_h</p:attrName>
                                        </p:attrNameLst>
                                      </p:cBhvr>
                                      <p:tavLst>
                                        <p:tav tm="0">
                                          <p:val>
                                            <p:strVal val="#ppt_h"/>
                                          </p:val>
                                        </p:tav>
                                        <p:tav tm="100000">
                                          <p:val>
                                            <p:strVal val="#ppt_h"/>
                                          </p:val>
                                        </p:tav>
                                      </p:tavLst>
                                    </p:anim>
                                    <p:animEffect transition="in" filter="fade">
                                      <p:cBhvr>
                                        <p:cTn id="59" dur="1000"/>
                                        <p:tgtEl>
                                          <p:spTgt spid="2">
                                            <p:txEl>
                                              <p:pRg st="10" end="10"/>
                                            </p:txEl>
                                          </p:spTgt>
                                        </p:tgtEl>
                                      </p:cBhvr>
                                    </p:animEffect>
                                  </p:childTnLst>
                                </p:cTn>
                              </p:par>
                              <p:par>
                                <p:cTn id="60" presetID="55" presetClass="entr" presetSubtype="0" fill="hold" nodeType="withEffect">
                                  <p:stCondLst>
                                    <p:cond delay="0"/>
                                  </p:stCondLst>
                                  <p:childTnLst>
                                    <p:set>
                                      <p:cBhvr>
                                        <p:cTn id="61" dur="1" fill="hold">
                                          <p:stCondLst>
                                            <p:cond delay="0"/>
                                          </p:stCondLst>
                                        </p:cTn>
                                        <p:tgtEl>
                                          <p:spTgt spid="2">
                                            <p:txEl>
                                              <p:pRg st="11" end="11"/>
                                            </p:txEl>
                                          </p:spTgt>
                                        </p:tgtEl>
                                        <p:attrNameLst>
                                          <p:attrName>style.visibility</p:attrName>
                                        </p:attrNameLst>
                                      </p:cBhvr>
                                      <p:to>
                                        <p:strVal val="visible"/>
                                      </p:to>
                                    </p:set>
                                    <p:anim calcmode="lin" valueType="num">
                                      <p:cBhvr>
                                        <p:cTn id="62" dur="1000" fill="hold"/>
                                        <p:tgtEl>
                                          <p:spTgt spid="2">
                                            <p:txEl>
                                              <p:pRg st="11" end="11"/>
                                            </p:txEl>
                                          </p:spTgt>
                                        </p:tgtEl>
                                        <p:attrNameLst>
                                          <p:attrName>ppt_w</p:attrName>
                                        </p:attrNameLst>
                                      </p:cBhvr>
                                      <p:tavLst>
                                        <p:tav tm="0">
                                          <p:val>
                                            <p:strVal val="#ppt_w*0.70"/>
                                          </p:val>
                                        </p:tav>
                                        <p:tav tm="100000">
                                          <p:val>
                                            <p:strVal val="#ppt_w"/>
                                          </p:val>
                                        </p:tav>
                                      </p:tavLst>
                                    </p:anim>
                                    <p:anim calcmode="lin" valueType="num">
                                      <p:cBhvr>
                                        <p:cTn id="63" dur="1000" fill="hold"/>
                                        <p:tgtEl>
                                          <p:spTgt spid="2">
                                            <p:txEl>
                                              <p:pRg st="11" end="11"/>
                                            </p:txEl>
                                          </p:spTgt>
                                        </p:tgtEl>
                                        <p:attrNameLst>
                                          <p:attrName>ppt_h</p:attrName>
                                        </p:attrNameLst>
                                      </p:cBhvr>
                                      <p:tavLst>
                                        <p:tav tm="0">
                                          <p:val>
                                            <p:strVal val="#ppt_h"/>
                                          </p:val>
                                        </p:tav>
                                        <p:tav tm="100000">
                                          <p:val>
                                            <p:strVal val="#ppt_h"/>
                                          </p:val>
                                        </p:tav>
                                      </p:tavLst>
                                    </p:anim>
                                    <p:animEffect transition="in" filter="fade">
                                      <p:cBhvr>
                                        <p:cTn id="64" dur="1000"/>
                                        <p:tgtEl>
                                          <p:spTgt spid="2">
                                            <p:txEl>
                                              <p:pRg st="11" end="11"/>
                                            </p:txEl>
                                          </p:spTgt>
                                        </p:tgtEl>
                                      </p:cBhvr>
                                    </p:animEffect>
                                  </p:childTnLst>
                                </p:cTn>
                              </p:par>
                              <p:par>
                                <p:cTn id="65" presetID="55" presetClass="entr" presetSubtype="0" fill="hold" nodeType="withEffect">
                                  <p:stCondLst>
                                    <p:cond delay="0"/>
                                  </p:stCondLst>
                                  <p:childTnLst>
                                    <p:set>
                                      <p:cBhvr>
                                        <p:cTn id="66" dur="1" fill="hold">
                                          <p:stCondLst>
                                            <p:cond delay="0"/>
                                          </p:stCondLst>
                                        </p:cTn>
                                        <p:tgtEl>
                                          <p:spTgt spid="2">
                                            <p:txEl>
                                              <p:pRg st="12" end="12"/>
                                            </p:txEl>
                                          </p:spTgt>
                                        </p:tgtEl>
                                        <p:attrNameLst>
                                          <p:attrName>style.visibility</p:attrName>
                                        </p:attrNameLst>
                                      </p:cBhvr>
                                      <p:to>
                                        <p:strVal val="visible"/>
                                      </p:to>
                                    </p:set>
                                    <p:anim calcmode="lin" valueType="num">
                                      <p:cBhvr>
                                        <p:cTn id="67" dur="1000" fill="hold"/>
                                        <p:tgtEl>
                                          <p:spTgt spid="2">
                                            <p:txEl>
                                              <p:pRg st="12" end="12"/>
                                            </p:txEl>
                                          </p:spTgt>
                                        </p:tgtEl>
                                        <p:attrNameLst>
                                          <p:attrName>ppt_w</p:attrName>
                                        </p:attrNameLst>
                                      </p:cBhvr>
                                      <p:tavLst>
                                        <p:tav tm="0">
                                          <p:val>
                                            <p:strVal val="#ppt_w*0.70"/>
                                          </p:val>
                                        </p:tav>
                                        <p:tav tm="100000">
                                          <p:val>
                                            <p:strVal val="#ppt_w"/>
                                          </p:val>
                                        </p:tav>
                                      </p:tavLst>
                                    </p:anim>
                                    <p:anim calcmode="lin" valueType="num">
                                      <p:cBhvr>
                                        <p:cTn id="68" dur="1000" fill="hold"/>
                                        <p:tgtEl>
                                          <p:spTgt spid="2">
                                            <p:txEl>
                                              <p:pRg st="12" end="12"/>
                                            </p:txEl>
                                          </p:spTgt>
                                        </p:tgtEl>
                                        <p:attrNameLst>
                                          <p:attrName>ppt_h</p:attrName>
                                        </p:attrNameLst>
                                      </p:cBhvr>
                                      <p:tavLst>
                                        <p:tav tm="0">
                                          <p:val>
                                            <p:strVal val="#ppt_h"/>
                                          </p:val>
                                        </p:tav>
                                        <p:tav tm="100000">
                                          <p:val>
                                            <p:strVal val="#ppt_h"/>
                                          </p:val>
                                        </p:tav>
                                      </p:tavLst>
                                    </p:anim>
                                    <p:animEffect transition="in" filter="fade">
                                      <p:cBhvr>
                                        <p:cTn id="69" dur="1000"/>
                                        <p:tgtEl>
                                          <p:spTgt spid="2">
                                            <p:txEl>
                                              <p:pRg st="12" end="12"/>
                                            </p:txEl>
                                          </p:spTgt>
                                        </p:tgtEl>
                                      </p:cBhvr>
                                    </p:animEffect>
                                  </p:childTnLst>
                                </p:cTn>
                              </p:par>
                              <p:par>
                                <p:cTn id="70" presetID="55" presetClass="entr" presetSubtype="0" fill="hold" nodeType="withEffect">
                                  <p:stCondLst>
                                    <p:cond delay="0"/>
                                  </p:stCondLst>
                                  <p:childTnLst>
                                    <p:set>
                                      <p:cBhvr>
                                        <p:cTn id="71" dur="1" fill="hold">
                                          <p:stCondLst>
                                            <p:cond delay="0"/>
                                          </p:stCondLst>
                                        </p:cTn>
                                        <p:tgtEl>
                                          <p:spTgt spid="2">
                                            <p:txEl>
                                              <p:pRg st="13" end="13"/>
                                            </p:txEl>
                                          </p:spTgt>
                                        </p:tgtEl>
                                        <p:attrNameLst>
                                          <p:attrName>style.visibility</p:attrName>
                                        </p:attrNameLst>
                                      </p:cBhvr>
                                      <p:to>
                                        <p:strVal val="visible"/>
                                      </p:to>
                                    </p:set>
                                    <p:anim calcmode="lin" valueType="num">
                                      <p:cBhvr>
                                        <p:cTn id="72" dur="1000" fill="hold"/>
                                        <p:tgtEl>
                                          <p:spTgt spid="2">
                                            <p:txEl>
                                              <p:pRg st="13" end="13"/>
                                            </p:txEl>
                                          </p:spTgt>
                                        </p:tgtEl>
                                        <p:attrNameLst>
                                          <p:attrName>ppt_w</p:attrName>
                                        </p:attrNameLst>
                                      </p:cBhvr>
                                      <p:tavLst>
                                        <p:tav tm="0">
                                          <p:val>
                                            <p:strVal val="#ppt_w*0.70"/>
                                          </p:val>
                                        </p:tav>
                                        <p:tav tm="100000">
                                          <p:val>
                                            <p:strVal val="#ppt_w"/>
                                          </p:val>
                                        </p:tav>
                                      </p:tavLst>
                                    </p:anim>
                                    <p:anim calcmode="lin" valueType="num">
                                      <p:cBhvr>
                                        <p:cTn id="73" dur="1000" fill="hold"/>
                                        <p:tgtEl>
                                          <p:spTgt spid="2">
                                            <p:txEl>
                                              <p:pRg st="13" end="13"/>
                                            </p:txEl>
                                          </p:spTgt>
                                        </p:tgtEl>
                                        <p:attrNameLst>
                                          <p:attrName>ppt_h</p:attrName>
                                        </p:attrNameLst>
                                      </p:cBhvr>
                                      <p:tavLst>
                                        <p:tav tm="0">
                                          <p:val>
                                            <p:strVal val="#ppt_h"/>
                                          </p:val>
                                        </p:tav>
                                        <p:tav tm="100000">
                                          <p:val>
                                            <p:strVal val="#ppt_h"/>
                                          </p:val>
                                        </p:tav>
                                      </p:tavLst>
                                    </p:anim>
                                    <p:animEffect transition="in" filter="fade">
                                      <p:cBhvr>
                                        <p:cTn id="74" dur="1000"/>
                                        <p:tgtEl>
                                          <p:spTgt spid="2">
                                            <p:txEl>
                                              <p:pRg st="13" end="13"/>
                                            </p:txEl>
                                          </p:spTgt>
                                        </p:tgtEl>
                                      </p:cBhvr>
                                    </p:animEffect>
                                  </p:childTnLst>
                                </p:cTn>
                              </p:par>
                              <p:par>
                                <p:cTn id="75" presetID="55" presetClass="entr" presetSubtype="0" fill="hold" nodeType="withEffect">
                                  <p:stCondLst>
                                    <p:cond delay="0"/>
                                  </p:stCondLst>
                                  <p:childTnLst>
                                    <p:set>
                                      <p:cBhvr>
                                        <p:cTn id="76" dur="1" fill="hold">
                                          <p:stCondLst>
                                            <p:cond delay="0"/>
                                          </p:stCondLst>
                                        </p:cTn>
                                        <p:tgtEl>
                                          <p:spTgt spid="2">
                                            <p:txEl>
                                              <p:pRg st="14" end="14"/>
                                            </p:txEl>
                                          </p:spTgt>
                                        </p:tgtEl>
                                        <p:attrNameLst>
                                          <p:attrName>style.visibility</p:attrName>
                                        </p:attrNameLst>
                                      </p:cBhvr>
                                      <p:to>
                                        <p:strVal val="visible"/>
                                      </p:to>
                                    </p:set>
                                    <p:anim calcmode="lin" valueType="num">
                                      <p:cBhvr>
                                        <p:cTn id="77" dur="1000" fill="hold"/>
                                        <p:tgtEl>
                                          <p:spTgt spid="2">
                                            <p:txEl>
                                              <p:pRg st="14" end="14"/>
                                            </p:txEl>
                                          </p:spTgt>
                                        </p:tgtEl>
                                        <p:attrNameLst>
                                          <p:attrName>ppt_w</p:attrName>
                                        </p:attrNameLst>
                                      </p:cBhvr>
                                      <p:tavLst>
                                        <p:tav tm="0">
                                          <p:val>
                                            <p:strVal val="#ppt_w*0.70"/>
                                          </p:val>
                                        </p:tav>
                                        <p:tav tm="100000">
                                          <p:val>
                                            <p:strVal val="#ppt_w"/>
                                          </p:val>
                                        </p:tav>
                                      </p:tavLst>
                                    </p:anim>
                                    <p:anim calcmode="lin" valueType="num">
                                      <p:cBhvr>
                                        <p:cTn id="78" dur="1000" fill="hold"/>
                                        <p:tgtEl>
                                          <p:spTgt spid="2">
                                            <p:txEl>
                                              <p:pRg st="14" end="14"/>
                                            </p:txEl>
                                          </p:spTgt>
                                        </p:tgtEl>
                                        <p:attrNameLst>
                                          <p:attrName>ppt_h</p:attrName>
                                        </p:attrNameLst>
                                      </p:cBhvr>
                                      <p:tavLst>
                                        <p:tav tm="0">
                                          <p:val>
                                            <p:strVal val="#ppt_h"/>
                                          </p:val>
                                        </p:tav>
                                        <p:tav tm="100000">
                                          <p:val>
                                            <p:strVal val="#ppt_h"/>
                                          </p:val>
                                        </p:tav>
                                      </p:tavLst>
                                    </p:anim>
                                    <p:animEffect transition="in" filter="fade">
                                      <p:cBhvr>
                                        <p:cTn id="79" dur="10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5491" y="441378"/>
            <a:ext cx="6700433" cy="5940088"/>
          </a:xfrm>
          <a:prstGeom prst="rect">
            <a:avLst/>
          </a:prstGeom>
        </p:spPr>
        <p:txBody>
          <a:bodyPr wrap="square">
            <a:spAutoFit/>
          </a:bodyPr>
          <a:lstStyle/>
          <a:p>
            <a:pPr algn="r" rtl="1"/>
            <a:r>
              <a:rPr lang="ar-SA" sz="2000" dirty="0" smtClean="0"/>
              <a:t>نقش آلودگی محیط زیست در بیماریها:</a:t>
            </a:r>
          </a:p>
          <a:p>
            <a:pPr algn="r" rtl="1"/>
            <a:r>
              <a:rPr lang="ar-SA" sz="2000" dirty="0" smtClean="0"/>
              <a:t> </a:t>
            </a:r>
          </a:p>
          <a:p>
            <a:pPr algn="r" rtl="1"/>
            <a:r>
              <a:rPr lang="ar-SA" sz="2000" dirty="0" smtClean="0"/>
              <a:t>آلوده گی محیط زیست چیست</a:t>
            </a:r>
          </a:p>
          <a:p>
            <a:pPr algn="r" rtl="1"/>
            <a:r>
              <a:rPr lang="ar-SA" sz="2000" dirty="0" smtClean="0"/>
              <a:t>مواد آلاینده محیط </a:t>
            </a:r>
          </a:p>
          <a:p>
            <a:pPr algn="r" rtl="1"/>
            <a:r>
              <a:rPr lang="ar-SA" sz="2000" dirty="0" smtClean="0"/>
              <a:t>منشا آلوده گی محیط زیست و انواع آن</a:t>
            </a:r>
          </a:p>
          <a:p>
            <a:pPr algn="r" rtl="1"/>
            <a:r>
              <a:rPr lang="ar-SA" sz="2000" dirty="0" smtClean="0"/>
              <a:t> </a:t>
            </a:r>
          </a:p>
          <a:p>
            <a:pPr algn="r" rtl="1"/>
            <a:r>
              <a:rPr lang="ar-SA" sz="2000" dirty="0" smtClean="0"/>
              <a:t/>
            </a:r>
            <a:br>
              <a:rPr lang="ar-SA" sz="2000" dirty="0" smtClean="0"/>
            </a:br>
            <a:r>
              <a:rPr lang="ar-SA" sz="2000" dirty="0" smtClean="0"/>
              <a:t>علل آلودگي در مناطق مختلف به شرح زير اعلا م مي  شوذ: </a:t>
            </a:r>
            <a:br>
              <a:rPr lang="ar-SA" sz="2000" dirty="0" smtClean="0"/>
            </a:br>
            <a:r>
              <a:rPr lang="ar-SA" sz="2000" dirty="0" smtClean="0"/>
              <a:t>زباله هاي سنگين و خاص شامل زباله هاي صنعتي، بيمارستاني، خانگي، روستايي و... با سرم آلودگي .</a:t>
            </a:r>
          </a:p>
          <a:p>
            <a:pPr algn="r" rtl="1"/>
            <a:r>
              <a:rPr lang="ar-SA" sz="2000" dirty="0" smtClean="0"/>
              <a:t> </a:t>
            </a:r>
          </a:p>
          <a:p>
            <a:pPr algn="r" rtl="1"/>
            <a:r>
              <a:rPr lang="ar-SA" sz="2000" dirty="0" smtClean="0"/>
              <a:t>سوخت مصرفي ماشين آلا ت كارخانه ها، خودروها، وسايل گرمايي يا خوراك پزي . </a:t>
            </a:r>
          </a:p>
          <a:p>
            <a:pPr algn="r" rtl="1"/>
            <a:r>
              <a:rPr lang="ar-SA" sz="2000" dirty="0" smtClean="0"/>
              <a:t> فاضلا ب ها، شامل فاضلا ب هاي صنعتي، بيمارستاني، روستايي، شهري و...  .</a:t>
            </a:r>
          </a:p>
          <a:p>
            <a:pPr algn="r" rtl="1"/>
            <a:r>
              <a:rPr lang="ar-SA" sz="2000" dirty="0" smtClean="0"/>
              <a:t>زباله هاي سبك مانند زباله مواد خوراكي، كاغذ، چوب و شيشه به ويژه مواد غيرقابل بازيافت  . </a:t>
            </a:r>
          </a:p>
          <a:p>
            <a:pPr algn="r" rtl="1"/>
            <a:r>
              <a:rPr lang="ar-SA" sz="2000" dirty="0" smtClean="0"/>
              <a:t>منابع آلوده كننده شيميايي نظير انواع رنگ ها، مواد شوينده و پاك كننده </a:t>
            </a:r>
            <a:r>
              <a:rPr lang="ar-SA" dirty="0" smtClean="0"/>
              <a:t>.</a:t>
            </a:r>
            <a:endParaRPr lang="ar-SA" dirty="0"/>
          </a:p>
        </p:txBody>
      </p:sp>
    </p:spTree>
    <p:extLst>
      <p:ext uri="{BB962C8B-B14F-4D97-AF65-F5344CB8AC3E}">
        <p14:creationId xmlns:p14="http://schemas.microsoft.com/office/powerpoint/2010/main" val="319294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2">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2">
                                            <p:txEl>
                                              <p:pRg st="0" end="0"/>
                                            </p:txEl>
                                          </p:spTgt>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500" fill="hold"/>
                                        <p:tgtEl>
                                          <p:spTgt spid="2">
                                            <p:txEl>
                                              <p:pRg st="1" end="1"/>
                                            </p:txEl>
                                          </p:spTgt>
                                        </p:tgtEl>
                                        <p:attrNameLst>
                                          <p:attrName>style.rotation</p:attrName>
                                        </p:attrNameLst>
                                      </p:cBhvr>
                                      <p:tavLst>
                                        <p:tav tm="0">
                                          <p:val>
                                            <p:fltVal val="360"/>
                                          </p:val>
                                        </p:tav>
                                        <p:tav tm="100000">
                                          <p:val>
                                            <p:fltVal val="0"/>
                                          </p:val>
                                        </p:tav>
                                      </p:tavLst>
                                    </p:anim>
                                    <p:animEffect transition="in" filter="fade">
                                      <p:cBhvr>
                                        <p:cTn id="16" dur="500"/>
                                        <p:tgtEl>
                                          <p:spTgt spid="2">
                                            <p:txEl>
                                              <p:pRg st="1" end="1"/>
                                            </p:txEl>
                                          </p:spTgt>
                                        </p:tgtEl>
                                      </p:cBhvr>
                                    </p:animEffect>
                                  </p:childTnLst>
                                </p:cTn>
                              </p:par>
                              <p:par>
                                <p:cTn id="17" presetID="49" presetClass="entr" presetSubtype="0" decel="10000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1" dur="500" fill="hold"/>
                                        <p:tgtEl>
                                          <p:spTgt spid="2">
                                            <p:txEl>
                                              <p:pRg st="2" end="2"/>
                                            </p:txEl>
                                          </p:spTgt>
                                        </p:tgtEl>
                                        <p:attrNameLst>
                                          <p:attrName>style.rotation</p:attrName>
                                        </p:attrNameLst>
                                      </p:cBhvr>
                                      <p:tavLst>
                                        <p:tav tm="0">
                                          <p:val>
                                            <p:fltVal val="360"/>
                                          </p:val>
                                        </p:tav>
                                        <p:tav tm="100000">
                                          <p:val>
                                            <p:fltVal val="0"/>
                                          </p:val>
                                        </p:tav>
                                      </p:tavLst>
                                    </p:anim>
                                    <p:animEffect transition="in" filter="fade">
                                      <p:cBhvr>
                                        <p:cTn id="22" dur="500"/>
                                        <p:tgtEl>
                                          <p:spTgt spid="2">
                                            <p:txEl>
                                              <p:pRg st="2" end="2"/>
                                            </p:txEl>
                                          </p:spTgt>
                                        </p:tgtEl>
                                      </p:cBhvr>
                                    </p:animEffect>
                                  </p:childTnLst>
                                </p:cTn>
                              </p:par>
                              <p:par>
                                <p:cTn id="23" presetID="49" presetClass="entr" presetSubtype="0" decel="10000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fltVal val="0"/>
                                          </p:val>
                                        </p:tav>
                                        <p:tav tm="100000">
                                          <p:val>
                                            <p:strVal val="#ppt_h"/>
                                          </p:val>
                                        </p:tav>
                                      </p:tavLst>
                                    </p:anim>
                                    <p:anim calcmode="lin" valueType="num">
                                      <p:cBhvr>
                                        <p:cTn id="27" dur="500" fill="hold"/>
                                        <p:tgtEl>
                                          <p:spTgt spid="2">
                                            <p:txEl>
                                              <p:pRg st="3" end="3"/>
                                            </p:txEl>
                                          </p:spTgt>
                                        </p:tgtEl>
                                        <p:attrNameLst>
                                          <p:attrName>style.rotation</p:attrName>
                                        </p:attrNameLst>
                                      </p:cBhvr>
                                      <p:tavLst>
                                        <p:tav tm="0">
                                          <p:val>
                                            <p:fltVal val="360"/>
                                          </p:val>
                                        </p:tav>
                                        <p:tav tm="100000">
                                          <p:val>
                                            <p:fltVal val="0"/>
                                          </p:val>
                                        </p:tav>
                                      </p:tavLst>
                                    </p:anim>
                                    <p:animEffect transition="in" filter="fade">
                                      <p:cBhvr>
                                        <p:cTn id="28" dur="500"/>
                                        <p:tgtEl>
                                          <p:spTgt spid="2">
                                            <p:txEl>
                                              <p:pRg st="3" end="3"/>
                                            </p:txEl>
                                          </p:spTgt>
                                        </p:tgtEl>
                                      </p:cBhvr>
                                    </p:animEffect>
                                  </p:childTnLst>
                                </p:cTn>
                              </p:par>
                              <p:par>
                                <p:cTn id="29" presetID="49" presetClass="entr" presetSubtype="0" decel="10000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2">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2">
                                            <p:txEl>
                                              <p:pRg st="4" end="4"/>
                                            </p:txEl>
                                          </p:spTgt>
                                        </p:tgtEl>
                                      </p:cBhvr>
                                    </p:animEffect>
                                  </p:childTnLst>
                                </p:cTn>
                              </p:par>
                              <p:par>
                                <p:cTn id="35" presetID="49" presetClass="entr" presetSubtype="0" decel="10000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p:cTn id="3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5" end="5"/>
                                            </p:txEl>
                                          </p:spTgt>
                                        </p:tgtEl>
                                        <p:attrNameLst>
                                          <p:attrName>ppt_h</p:attrName>
                                        </p:attrNameLst>
                                      </p:cBhvr>
                                      <p:tavLst>
                                        <p:tav tm="0">
                                          <p:val>
                                            <p:fltVal val="0"/>
                                          </p:val>
                                        </p:tav>
                                        <p:tav tm="100000">
                                          <p:val>
                                            <p:strVal val="#ppt_h"/>
                                          </p:val>
                                        </p:tav>
                                      </p:tavLst>
                                    </p:anim>
                                    <p:anim calcmode="lin" valueType="num">
                                      <p:cBhvr>
                                        <p:cTn id="39" dur="500" fill="hold"/>
                                        <p:tgtEl>
                                          <p:spTgt spid="2">
                                            <p:txEl>
                                              <p:pRg st="5" end="5"/>
                                            </p:txEl>
                                          </p:spTgt>
                                        </p:tgtEl>
                                        <p:attrNameLst>
                                          <p:attrName>style.rotation</p:attrName>
                                        </p:attrNameLst>
                                      </p:cBhvr>
                                      <p:tavLst>
                                        <p:tav tm="0">
                                          <p:val>
                                            <p:fltVal val="360"/>
                                          </p:val>
                                        </p:tav>
                                        <p:tav tm="100000">
                                          <p:val>
                                            <p:fltVal val="0"/>
                                          </p:val>
                                        </p:tav>
                                      </p:tavLst>
                                    </p:anim>
                                    <p:animEffect transition="in" filter="fade">
                                      <p:cBhvr>
                                        <p:cTn id="40" dur="500"/>
                                        <p:tgtEl>
                                          <p:spTgt spid="2">
                                            <p:txEl>
                                              <p:pRg st="5" end="5"/>
                                            </p:txEl>
                                          </p:spTgt>
                                        </p:tgtEl>
                                      </p:cBhvr>
                                    </p:animEffect>
                                  </p:childTnLst>
                                </p:cTn>
                              </p:par>
                              <p:par>
                                <p:cTn id="41" presetID="49" presetClass="entr" presetSubtype="0" decel="100000" fill="hold" nodeType="with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p:cTn id="4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6" end="6"/>
                                            </p:txEl>
                                          </p:spTgt>
                                        </p:tgtEl>
                                        <p:attrNameLst>
                                          <p:attrName>ppt_h</p:attrName>
                                        </p:attrNameLst>
                                      </p:cBhvr>
                                      <p:tavLst>
                                        <p:tav tm="0">
                                          <p:val>
                                            <p:fltVal val="0"/>
                                          </p:val>
                                        </p:tav>
                                        <p:tav tm="100000">
                                          <p:val>
                                            <p:strVal val="#ppt_h"/>
                                          </p:val>
                                        </p:tav>
                                      </p:tavLst>
                                    </p:anim>
                                    <p:anim calcmode="lin" valueType="num">
                                      <p:cBhvr>
                                        <p:cTn id="45" dur="500" fill="hold"/>
                                        <p:tgtEl>
                                          <p:spTgt spid="2">
                                            <p:txEl>
                                              <p:pRg st="6" end="6"/>
                                            </p:txEl>
                                          </p:spTgt>
                                        </p:tgtEl>
                                        <p:attrNameLst>
                                          <p:attrName>style.rotation</p:attrName>
                                        </p:attrNameLst>
                                      </p:cBhvr>
                                      <p:tavLst>
                                        <p:tav tm="0">
                                          <p:val>
                                            <p:fltVal val="360"/>
                                          </p:val>
                                        </p:tav>
                                        <p:tav tm="100000">
                                          <p:val>
                                            <p:fltVal val="0"/>
                                          </p:val>
                                        </p:tav>
                                      </p:tavLst>
                                    </p:anim>
                                    <p:animEffect transition="in" filter="fade">
                                      <p:cBhvr>
                                        <p:cTn id="46" dur="500"/>
                                        <p:tgtEl>
                                          <p:spTgt spid="2">
                                            <p:txEl>
                                              <p:pRg st="6" end="6"/>
                                            </p:txEl>
                                          </p:spTgt>
                                        </p:tgtEl>
                                      </p:cBhvr>
                                    </p:animEffect>
                                  </p:childTnLst>
                                </p:cTn>
                              </p:par>
                              <p:par>
                                <p:cTn id="47" presetID="49" presetClass="entr" presetSubtype="0" decel="100000" fill="hold" nodeType="with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p:cTn id="49"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7" end="7"/>
                                            </p:txEl>
                                          </p:spTgt>
                                        </p:tgtEl>
                                        <p:attrNameLst>
                                          <p:attrName>ppt_h</p:attrName>
                                        </p:attrNameLst>
                                      </p:cBhvr>
                                      <p:tavLst>
                                        <p:tav tm="0">
                                          <p:val>
                                            <p:fltVal val="0"/>
                                          </p:val>
                                        </p:tav>
                                        <p:tav tm="100000">
                                          <p:val>
                                            <p:strVal val="#ppt_h"/>
                                          </p:val>
                                        </p:tav>
                                      </p:tavLst>
                                    </p:anim>
                                    <p:anim calcmode="lin" valueType="num">
                                      <p:cBhvr>
                                        <p:cTn id="51" dur="500" fill="hold"/>
                                        <p:tgtEl>
                                          <p:spTgt spid="2">
                                            <p:txEl>
                                              <p:pRg st="7" end="7"/>
                                            </p:txEl>
                                          </p:spTgt>
                                        </p:tgtEl>
                                        <p:attrNameLst>
                                          <p:attrName>style.rotation</p:attrName>
                                        </p:attrNameLst>
                                      </p:cBhvr>
                                      <p:tavLst>
                                        <p:tav tm="0">
                                          <p:val>
                                            <p:fltVal val="360"/>
                                          </p:val>
                                        </p:tav>
                                        <p:tav tm="100000">
                                          <p:val>
                                            <p:fltVal val="0"/>
                                          </p:val>
                                        </p:tav>
                                      </p:tavLst>
                                    </p:anim>
                                    <p:animEffect transition="in" filter="fade">
                                      <p:cBhvr>
                                        <p:cTn id="52" dur="500"/>
                                        <p:tgtEl>
                                          <p:spTgt spid="2">
                                            <p:txEl>
                                              <p:pRg st="7" end="7"/>
                                            </p:txEl>
                                          </p:spTgt>
                                        </p:tgtEl>
                                      </p:cBhvr>
                                    </p:animEffect>
                                  </p:childTnLst>
                                </p:cTn>
                              </p:par>
                              <p:par>
                                <p:cTn id="53" presetID="49" presetClass="entr" presetSubtype="0" decel="100000" fill="hold" nodeType="with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p:cTn id="5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2">
                                            <p:txEl>
                                              <p:pRg st="8" end="8"/>
                                            </p:txEl>
                                          </p:spTgt>
                                        </p:tgtEl>
                                        <p:attrNameLst>
                                          <p:attrName>ppt_h</p:attrName>
                                        </p:attrNameLst>
                                      </p:cBhvr>
                                      <p:tavLst>
                                        <p:tav tm="0">
                                          <p:val>
                                            <p:fltVal val="0"/>
                                          </p:val>
                                        </p:tav>
                                        <p:tav tm="100000">
                                          <p:val>
                                            <p:strVal val="#ppt_h"/>
                                          </p:val>
                                        </p:tav>
                                      </p:tavLst>
                                    </p:anim>
                                    <p:anim calcmode="lin" valueType="num">
                                      <p:cBhvr>
                                        <p:cTn id="57" dur="500" fill="hold"/>
                                        <p:tgtEl>
                                          <p:spTgt spid="2">
                                            <p:txEl>
                                              <p:pRg st="8" end="8"/>
                                            </p:txEl>
                                          </p:spTgt>
                                        </p:tgtEl>
                                        <p:attrNameLst>
                                          <p:attrName>style.rotation</p:attrName>
                                        </p:attrNameLst>
                                      </p:cBhvr>
                                      <p:tavLst>
                                        <p:tav tm="0">
                                          <p:val>
                                            <p:fltVal val="360"/>
                                          </p:val>
                                        </p:tav>
                                        <p:tav tm="100000">
                                          <p:val>
                                            <p:fltVal val="0"/>
                                          </p:val>
                                        </p:tav>
                                      </p:tavLst>
                                    </p:anim>
                                    <p:animEffect transition="in" filter="fade">
                                      <p:cBhvr>
                                        <p:cTn id="58" dur="500"/>
                                        <p:tgtEl>
                                          <p:spTgt spid="2">
                                            <p:txEl>
                                              <p:pRg st="8" end="8"/>
                                            </p:txEl>
                                          </p:spTgt>
                                        </p:tgtEl>
                                      </p:cBhvr>
                                    </p:animEffect>
                                  </p:childTnLst>
                                </p:cTn>
                              </p:par>
                              <p:par>
                                <p:cTn id="59" presetID="49" presetClass="entr" presetSubtype="0" decel="100000" fill="hold" nodeType="with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p:cTn id="61"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62" dur="500" fill="hold"/>
                                        <p:tgtEl>
                                          <p:spTgt spid="2">
                                            <p:txEl>
                                              <p:pRg st="9" end="9"/>
                                            </p:txEl>
                                          </p:spTgt>
                                        </p:tgtEl>
                                        <p:attrNameLst>
                                          <p:attrName>ppt_h</p:attrName>
                                        </p:attrNameLst>
                                      </p:cBhvr>
                                      <p:tavLst>
                                        <p:tav tm="0">
                                          <p:val>
                                            <p:fltVal val="0"/>
                                          </p:val>
                                        </p:tav>
                                        <p:tav tm="100000">
                                          <p:val>
                                            <p:strVal val="#ppt_h"/>
                                          </p:val>
                                        </p:tav>
                                      </p:tavLst>
                                    </p:anim>
                                    <p:anim calcmode="lin" valueType="num">
                                      <p:cBhvr>
                                        <p:cTn id="63" dur="500" fill="hold"/>
                                        <p:tgtEl>
                                          <p:spTgt spid="2">
                                            <p:txEl>
                                              <p:pRg st="9" end="9"/>
                                            </p:txEl>
                                          </p:spTgt>
                                        </p:tgtEl>
                                        <p:attrNameLst>
                                          <p:attrName>style.rotation</p:attrName>
                                        </p:attrNameLst>
                                      </p:cBhvr>
                                      <p:tavLst>
                                        <p:tav tm="0">
                                          <p:val>
                                            <p:fltVal val="360"/>
                                          </p:val>
                                        </p:tav>
                                        <p:tav tm="100000">
                                          <p:val>
                                            <p:fltVal val="0"/>
                                          </p:val>
                                        </p:tav>
                                      </p:tavLst>
                                    </p:anim>
                                    <p:animEffect transition="in" filter="fade">
                                      <p:cBhvr>
                                        <p:cTn id="64" dur="500"/>
                                        <p:tgtEl>
                                          <p:spTgt spid="2">
                                            <p:txEl>
                                              <p:pRg st="9" end="9"/>
                                            </p:txEl>
                                          </p:spTgt>
                                        </p:tgtEl>
                                      </p:cBhvr>
                                    </p:animEffect>
                                  </p:childTnLst>
                                </p:cTn>
                              </p:par>
                              <p:par>
                                <p:cTn id="65" presetID="49" presetClass="entr" presetSubtype="0" decel="100000" fill="hold" nodeType="with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p:cTn id="67"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68" dur="500" fill="hold"/>
                                        <p:tgtEl>
                                          <p:spTgt spid="2">
                                            <p:txEl>
                                              <p:pRg st="10" end="10"/>
                                            </p:txEl>
                                          </p:spTgt>
                                        </p:tgtEl>
                                        <p:attrNameLst>
                                          <p:attrName>ppt_h</p:attrName>
                                        </p:attrNameLst>
                                      </p:cBhvr>
                                      <p:tavLst>
                                        <p:tav tm="0">
                                          <p:val>
                                            <p:fltVal val="0"/>
                                          </p:val>
                                        </p:tav>
                                        <p:tav tm="100000">
                                          <p:val>
                                            <p:strVal val="#ppt_h"/>
                                          </p:val>
                                        </p:tav>
                                      </p:tavLst>
                                    </p:anim>
                                    <p:anim calcmode="lin" valueType="num">
                                      <p:cBhvr>
                                        <p:cTn id="69" dur="500" fill="hold"/>
                                        <p:tgtEl>
                                          <p:spTgt spid="2">
                                            <p:txEl>
                                              <p:pRg st="10" end="10"/>
                                            </p:txEl>
                                          </p:spTgt>
                                        </p:tgtEl>
                                        <p:attrNameLst>
                                          <p:attrName>style.rotation</p:attrName>
                                        </p:attrNameLst>
                                      </p:cBhvr>
                                      <p:tavLst>
                                        <p:tav tm="0">
                                          <p:val>
                                            <p:fltVal val="360"/>
                                          </p:val>
                                        </p:tav>
                                        <p:tav tm="100000">
                                          <p:val>
                                            <p:fltVal val="0"/>
                                          </p:val>
                                        </p:tav>
                                      </p:tavLst>
                                    </p:anim>
                                    <p:animEffect transition="in" filter="fade">
                                      <p:cBhvr>
                                        <p:cTn id="70" dur="500"/>
                                        <p:tgtEl>
                                          <p:spTgt spid="2">
                                            <p:txEl>
                                              <p:pRg st="10" end="10"/>
                                            </p:txEl>
                                          </p:spTgt>
                                        </p:tgtEl>
                                      </p:cBhvr>
                                    </p:animEffect>
                                  </p:childTnLst>
                                </p:cTn>
                              </p:par>
                              <p:par>
                                <p:cTn id="71" presetID="49" presetClass="entr" presetSubtype="0" decel="100000" fill="hold" nodeType="with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p:cTn id="73" dur="500" fill="hold"/>
                                        <p:tgtEl>
                                          <p:spTgt spid="2">
                                            <p:txEl>
                                              <p:pRg st="11" end="11"/>
                                            </p:txEl>
                                          </p:spTgt>
                                        </p:tgtEl>
                                        <p:attrNameLst>
                                          <p:attrName>ppt_w</p:attrName>
                                        </p:attrNameLst>
                                      </p:cBhvr>
                                      <p:tavLst>
                                        <p:tav tm="0">
                                          <p:val>
                                            <p:fltVal val="0"/>
                                          </p:val>
                                        </p:tav>
                                        <p:tav tm="100000">
                                          <p:val>
                                            <p:strVal val="#ppt_w"/>
                                          </p:val>
                                        </p:tav>
                                      </p:tavLst>
                                    </p:anim>
                                    <p:anim calcmode="lin" valueType="num">
                                      <p:cBhvr>
                                        <p:cTn id="74" dur="500" fill="hold"/>
                                        <p:tgtEl>
                                          <p:spTgt spid="2">
                                            <p:txEl>
                                              <p:pRg st="11" end="11"/>
                                            </p:txEl>
                                          </p:spTgt>
                                        </p:tgtEl>
                                        <p:attrNameLst>
                                          <p:attrName>ppt_h</p:attrName>
                                        </p:attrNameLst>
                                      </p:cBhvr>
                                      <p:tavLst>
                                        <p:tav tm="0">
                                          <p:val>
                                            <p:fltVal val="0"/>
                                          </p:val>
                                        </p:tav>
                                        <p:tav tm="100000">
                                          <p:val>
                                            <p:strVal val="#ppt_h"/>
                                          </p:val>
                                        </p:tav>
                                      </p:tavLst>
                                    </p:anim>
                                    <p:anim calcmode="lin" valueType="num">
                                      <p:cBhvr>
                                        <p:cTn id="75" dur="500" fill="hold"/>
                                        <p:tgtEl>
                                          <p:spTgt spid="2">
                                            <p:txEl>
                                              <p:pRg st="11" end="11"/>
                                            </p:txEl>
                                          </p:spTgt>
                                        </p:tgtEl>
                                        <p:attrNameLst>
                                          <p:attrName>style.rotation</p:attrName>
                                        </p:attrNameLst>
                                      </p:cBhvr>
                                      <p:tavLst>
                                        <p:tav tm="0">
                                          <p:val>
                                            <p:fltVal val="360"/>
                                          </p:val>
                                        </p:tav>
                                        <p:tav tm="100000">
                                          <p:val>
                                            <p:fltVal val="0"/>
                                          </p:val>
                                        </p:tav>
                                      </p:tavLst>
                                    </p:anim>
                                    <p:animEffect transition="in" filter="fade">
                                      <p:cBhvr>
                                        <p:cTn id="76"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5525" y="1391435"/>
            <a:ext cx="6096000" cy="4678204"/>
          </a:xfrm>
          <a:prstGeom prst="rect">
            <a:avLst/>
          </a:prstGeom>
        </p:spPr>
        <p:txBody>
          <a:bodyPr>
            <a:spAutoFit/>
          </a:bodyPr>
          <a:lstStyle/>
          <a:p>
            <a:pPr algn="r" rtl="1"/>
            <a:r>
              <a:rPr lang="ar-SA" sz="2800" dirty="0" smtClean="0"/>
              <a:t>عواملي كه در بعضي فصول سال به دلا يل خاصي ايجاد مي  شود كه از اين عوامل گازهاي گلخانه اي( دي اكسيد كربن، متان، نيتروز، هيدروفلوروكربن، پرفلوروكربن و سولفورگلفرافلورايد) بيشترين سهم را در آلودگي هوا دارند. افزايش ميزان ازن به دليل افزايش دماي هوا،  افزايش ذرات معلق، مه دود شيميايي، وارونگي هوا و... نيز از ديگر عوامل آلوده كننده هوا هستند  . </a:t>
            </a:r>
          </a:p>
          <a:p>
            <a:pPr rtl="1"/>
            <a:r>
              <a:rPr lang="ar-SA" dirty="0" smtClean="0"/>
              <a:t> </a:t>
            </a:r>
            <a:endParaRPr lang="ar-SA" dirty="0"/>
          </a:p>
        </p:txBody>
      </p:sp>
    </p:spTree>
    <p:extLst>
      <p:ext uri="{BB962C8B-B14F-4D97-AF65-F5344CB8AC3E}">
        <p14:creationId xmlns:p14="http://schemas.microsoft.com/office/powerpoint/2010/main" val="64428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1999" cy="5940088"/>
          </a:xfrm>
          <a:prstGeom prst="rect">
            <a:avLst/>
          </a:prstGeom>
        </p:spPr>
        <p:txBody>
          <a:bodyPr wrap="square">
            <a:spAutoFit/>
          </a:bodyPr>
          <a:lstStyle/>
          <a:p>
            <a:pPr algn="r" rtl="1"/>
            <a:r>
              <a:rPr lang="ar-SA" sz="2000" b="1" dirty="0" smtClean="0">
                <a:solidFill>
                  <a:srgbClr val="0000FF"/>
                </a:solidFill>
                <a:effectLst/>
              </a:rPr>
              <a:t>دفع زباله</a:t>
            </a:r>
            <a:r>
              <a:rPr lang="ar-SA" sz="2000" dirty="0" smtClean="0">
                <a:solidFill>
                  <a:srgbClr val="0000FF"/>
                </a:solidFill>
                <a:effectLst/>
              </a:rPr>
              <a:t/>
            </a:r>
            <a:br>
              <a:rPr lang="ar-SA" sz="2000" dirty="0" smtClean="0">
                <a:solidFill>
                  <a:srgbClr val="0000FF"/>
                </a:solidFill>
                <a:effectLst/>
              </a:rPr>
            </a:br>
            <a:r>
              <a:rPr lang="ar-SA" sz="2000" dirty="0" smtClean="0"/>
              <a:t> هر سال حجم زيادي زباله شامل زباله هاي صنعتي، بيمارستاني، خانگي و... توليد مي  شود كه اين زباله ها از مهم ترين عوامل آلوده كننده محيط زيست محسوب مي  شوند. </a:t>
            </a:r>
          </a:p>
          <a:p>
            <a:pPr algn="r" rtl="1"/>
            <a:r>
              <a:rPr lang="ar-SA" sz="2000" dirty="0" smtClean="0"/>
              <a:t>طرح و راهكارها</a:t>
            </a:r>
            <a:br>
              <a:rPr lang="ar-SA" sz="2000" dirty="0" smtClean="0"/>
            </a:br>
            <a:r>
              <a:rPr lang="ar-SA" sz="2000" dirty="0" smtClean="0"/>
              <a:t>براي از بين بردن زباله ها بي  شك روش هاي دقيق و علمي لا زم است تا دفع آنها خود عاملي براي افزودن آلودگي هاي زيست محيطي نباشد. براي دفع صحيح زباله از طرح هاي زير استفاده مي  شود . </a:t>
            </a:r>
            <a:br>
              <a:rPr lang="ar-SA" sz="2000" dirty="0" smtClean="0"/>
            </a:br>
            <a:r>
              <a:rPr lang="ar-SA" sz="2000" dirty="0" smtClean="0"/>
              <a:t>طرح بين المللي دفع زباله در سه مرحله شامل: </a:t>
            </a:r>
            <a:br>
              <a:rPr lang="ar-SA" sz="2000" dirty="0" smtClean="0"/>
            </a:br>
            <a:r>
              <a:rPr lang="ar-SA" sz="2000" dirty="0" smtClean="0"/>
              <a:t>۱ طراحي، ساخت و راه اندازي كوره هاي ويژه سوزاندن زباله (كوره هاي زباله سوزي)؛ اين كوره ها از جنس سيمان مقاوم به حرارت هستند كه پس از سوزاندن زباله هيچ گونه آلودگي زيست محيطي ايجاد نمي  كنند. اين كوره ها به تفكيك نوع زباله عبارتند از: </a:t>
            </a:r>
            <a:br>
              <a:rPr lang="ar-SA" sz="2000" dirty="0" smtClean="0"/>
            </a:br>
            <a:r>
              <a:rPr lang="ar-SA" sz="2000" dirty="0" smtClean="0"/>
              <a:t> كوره های ويژه دفع زباله هاي خانگي</a:t>
            </a:r>
            <a:br>
              <a:rPr lang="ar-SA" sz="2000" dirty="0" smtClean="0"/>
            </a:br>
            <a:r>
              <a:rPr lang="ar-SA" sz="2000" dirty="0" smtClean="0"/>
              <a:t> كوره های  ويژه سوزاندن زباله هاي شيميايي، بيمارستاني و فاضلا ب </a:t>
            </a:r>
            <a:br>
              <a:rPr lang="ar-SA" sz="2000" dirty="0" smtClean="0"/>
            </a:br>
            <a:r>
              <a:rPr lang="ar-SA" sz="2000" dirty="0" smtClean="0"/>
              <a:t> كوره های ويژه سوزاندن زباله هاي قابل بازيافت</a:t>
            </a:r>
            <a:br>
              <a:rPr lang="ar-SA" sz="2000" dirty="0" smtClean="0"/>
            </a:br>
            <a:r>
              <a:rPr lang="ar-SA" sz="2000" dirty="0" smtClean="0"/>
              <a:t>كوره های ويژه سوزاندن زباله هايي از جنس چوب</a:t>
            </a:r>
            <a:br>
              <a:rPr lang="ar-SA" sz="2000" dirty="0" smtClean="0"/>
            </a:br>
            <a:r>
              <a:rPr lang="ar-SA" sz="2000" dirty="0" smtClean="0"/>
              <a:t> كوره  های ويژه سوزاندن ضايعات و زباله هاي پالا يشگاه ها</a:t>
            </a:r>
            <a:br>
              <a:rPr lang="ar-SA" sz="2000" dirty="0" smtClean="0"/>
            </a:br>
            <a:r>
              <a:rPr lang="ar-SA" sz="2000" dirty="0" smtClean="0"/>
              <a:t> كوره های ويژه دفع زباله هاي كشاورزي.</a:t>
            </a:r>
            <a:br>
              <a:rPr lang="ar-SA" sz="2000" dirty="0" smtClean="0"/>
            </a:br>
            <a:r>
              <a:rPr lang="ar-SA" sz="2000" dirty="0" smtClean="0"/>
              <a:t>۲ تركيب خاكستر كوره ها به تفكيك با مواد مختلف به منظور بازيافت آن و استفاده مجدد از آنها</a:t>
            </a:r>
            <a:br>
              <a:rPr lang="ar-SA" sz="2000" dirty="0" smtClean="0"/>
            </a:br>
            <a:r>
              <a:rPr lang="ar-SA" sz="2000" dirty="0" smtClean="0"/>
              <a:t>۳ توليد مواد بازيافتي ؛ در اين روش خاكستر كوره هاي ويژه سوزاندن مواد بازيافتي با مواد مختلف تركيب شده و از تركيب آنها انواع كاغذ، لا ستيك خودرو، قطعات خودرو و... ساخته مي  شود.</a:t>
            </a:r>
            <a:endParaRPr lang="ar-SA" sz="2000" dirty="0"/>
          </a:p>
        </p:txBody>
      </p:sp>
    </p:spTree>
    <p:extLst>
      <p:ext uri="{BB962C8B-B14F-4D97-AF65-F5344CB8AC3E}">
        <p14:creationId xmlns:p14="http://schemas.microsoft.com/office/powerpoint/2010/main" val="2648513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24402"/>
            <a:ext cx="12192000" cy="4524315"/>
          </a:xfrm>
          <a:prstGeom prst="rect">
            <a:avLst/>
          </a:prstGeom>
        </p:spPr>
        <p:txBody>
          <a:bodyPr wrap="square">
            <a:spAutoFit/>
          </a:bodyPr>
          <a:lstStyle/>
          <a:p>
            <a:pPr algn="r"/>
            <a:r>
              <a:rPr lang="ar-SA" sz="2400" b="1" u="sng" dirty="0" smtClean="0">
                <a:solidFill>
                  <a:srgbClr val="7030A0"/>
                </a:solidFill>
              </a:rPr>
              <a:t>آموزش شيوه دفع زباله به شهروندان</a:t>
            </a:r>
            <a:r>
              <a:rPr lang="ar-SA" sz="2400" dirty="0" smtClean="0"/>
              <a:t/>
            </a:r>
            <a:br>
              <a:rPr lang="ar-SA" sz="2400" dirty="0" smtClean="0"/>
            </a:br>
            <a:r>
              <a:rPr lang="ar-SA" sz="2400" dirty="0" smtClean="0"/>
              <a:t>- آموزش شيوه دفع زباله به كودكان؛ اين طرح از سالهاي آغازين مدرسه به اجرا گذاشته می شودو تا مقاطع بالا ي تحصيل نيز ادامه مي  يابد. در اين طرح نحوه جمع آوري زباله به تفكيك، كاهش توليد زباله، دفع صحيح زباله و... آموزش داده مي  شود.</a:t>
            </a:r>
            <a:br>
              <a:rPr lang="ar-SA" sz="2400" dirty="0" smtClean="0"/>
            </a:br>
            <a:r>
              <a:rPr lang="ar-SA" sz="2400" dirty="0" smtClean="0"/>
              <a:t>اختصاص بودجه ويژه براي دانشگاه ها و مراكز تحقيقاتي به منظور تحقيق و پژوهش در زمينه دفع صحيح زباله .</a:t>
            </a:r>
            <a:br>
              <a:rPr lang="ar-SA" sz="2400" dirty="0" smtClean="0"/>
            </a:br>
            <a:r>
              <a:rPr lang="ar-SA" sz="2400" dirty="0" smtClean="0"/>
              <a:t>نصب زباله دان هاي تفكيكي در تمام نقاط شهری و روستایی (مدارس، دانشگاه ها، مراكز تجاري، رستورا ن ها و...   .</a:t>
            </a:r>
            <a:br>
              <a:rPr lang="ar-SA" sz="2400" dirty="0" smtClean="0"/>
            </a:br>
            <a:r>
              <a:rPr lang="ar-SA" sz="2400" dirty="0" smtClean="0"/>
              <a:t>اگرچه به عقيده بعضي، دود حاصل از سوزاندن زباله ها خود عاملي براي آلودگي محيط زيست به ويژه آلودگي هواست، اما ساخت اين كوره ها خارج از محدوده شهرها تاثيري بر آلودگي هوا ندارد، مضافا اينكه سهم آلودگي دود ناشي از كوره هاي دفع زباله فقط يك درصد (اكسيد ها و نيتروژن ) است كه اين ميزان در مقايسه با ساير منابع آلوده كننده هوا رقم بسيار ناچيزي است</a:t>
            </a:r>
            <a:r>
              <a:rPr lang="ar-SA" dirty="0" smtClean="0"/>
              <a:t>.</a:t>
            </a:r>
            <a:endParaRPr lang="en-US" dirty="0"/>
          </a:p>
        </p:txBody>
      </p:sp>
    </p:spTree>
    <p:extLst>
      <p:ext uri="{BB962C8B-B14F-4D97-AF65-F5344CB8AC3E}">
        <p14:creationId xmlns:p14="http://schemas.microsoft.com/office/powerpoint/2010/main" val="97646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7100" y="1975604"/>
            <a:ext cx="8534401" cy="1046566"/>
          </a:xfrm>
        </p:spPr>
        <p:txBody>
          <a:bodyPr>
            <a:noAutofit/>
          </a:bodyPr>
          <a:lstStyle/>
          <a:p>
            <a:pPr algn="ctr"/>
            <a:r>
              <a:rPr lang="fa-IR" sz="6600" dirty="0" smtClean="0">
                <a:latin typeface="Arabic Typesetting" panose="03020402040406030203" pitchFamily="66" charset="-78"/>
                <a:cs typeface="Arabic Typesetting" panose="03020402040406030203" pitchFamily="66" charset="-78"/>
              </a:rPr>
              <a:t>پایان</a:t>
            </a:r>
            <a:endParaRPr lang="en-US" sz="6600" dirty="0">
              <a:latin typeface="Arabic Typesetting" panose="03020402040406030203" pitchFamily="66" charset="-78"/>
              <a:cs typeface="Arabic Typesetting" panose="03020402040406030203" pitchFamily="66" charset="-78"/>
            </a:endParaRPr>
          </a:p>
        </p:txBody>
      </p:sp>
      <p:sp>
        <p:nvSpPr>
          <p:cNvPr id="3" name="Text Placeholder 2"/>
          <p:cNvSpPr>
            <a:spLocks noGrp="1"/>
          </p:cNvSpPr>
          <p:nvPr>
            <p:ph type="body" idx="1"/>
          </p:nvPr>
        </p:nvSpPr>
        <p:spPr/>
        <p:txBody>
          <a:bodyPr>
            <a:normAutofit/>
          </a:bodyPr>
          <a:lstStyle/>
          <a:p>
            <a:pPr algn="ctr"/>
            <a:r>
              <a:rPr lang="fa-IR" sz="4400" dirty="0">
                <a:latin typeface="Arabic Typesetting" panose="03020402040406030203" pitchFamily="66" charset="-78"/>
                <a:cs typeface="B Kamran" panose="00000400000000000000" pitchFamily="2" charset="-78"/>
              </a:rPr>
              <a:t> </a:t>
            </a:r>
            <a:r>
              <a:rPr lang="fa-IR" sz="4400" dirty="0" smtClean="0">
                <a:solidFill>
                  <a:srgbClr val="00FF00"/>
                </a:solidFill>
                <a:latin typeface="Arabic Typesetting" panose="03020402040406030203" pitchFamily="66" charset="-78"/>
                <a:cs typeface="B Kamran" panose="00000400000000000000" pitchFamily="2" charset="-78"/>
              </a:rPr>
              <a:t>به امید روزی که به محیط زیست آسیبی نرسد</a:t>
            </a:r>
            <a:endParaRPr lang="en-US" sz="4400" dirty="0">
              <a:solidFill>
                <a:srgbClr val="00FF00"/>
              </a:solidFill>
              <a:latin typeface="Arabic Typesetting" panose="03020402040406030203" pitchFamily="66" charset="-78"/>
              <a:cs typeface="B Kamran" panose="00000400000000000000" pitchFamily="2" charset="-78"/>
            </a:endParaRPr>
          </a:p>
        </p:txBody>
      </p:sp>
    </p:spTree>
    <p:extLst>
      <p:ext uri="{BB962C8B-B14F-4D97-AF65-F5344CB8AC3E}">
        <p14:creationId xmlns:p14="http://schemas.microsoft.com/office/powerpoint/2010/main" val="36215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0" fill="hold"/>
                                        <p:tgtEl>
                                          <p:spTgt spid="2"/>
                                        </p:tgtEl>
                                        <p:attrNameLst>
                                          <p:attrName>ppt_x</p:attrName>
                                        </p:attrNameLst>
                                      </p:cBhvr>
                                      <p:tavLst>
                                        <p:tav tm="0">
                                          <p:val>
                                            <p:strVal val="#ppt_x"/>
                                          </p:val>
                                        </p:tav>
                                        <p:tav tm="100000">
                                          <p:val>
                                            <p:strVal val="#ppt_x"/>
                                          </p:val>
                                        </p:tav>
                                      </p:tavLst>
                                    </p:anim>
                                    <p:anim calcmode="lin" valueType="num">
                                      <p:cBhvr>
                                        <p:cTn id="8" dur="15000" fill="hold"/>
                                        <p:tgtEl>
                                          <p:spTgt spid="2"/>
                                        </p:tgtEl>
                                        <p:attrNameLst>
                                          <p:attrName>ppt_y</p:attrName>
                                        </p:attrNameLst>
                                      </p:cBhvr>
                                      <p:tavLst>
                                        <p:tav tm="0">
                                          <p:val>
                                            <p:strVal val="#ppt_y+1"/>
                                          </p:val>
                                        </p:tav>
                                        <p:tav tm="100000">
                                          <p:val>
                                            <p:strVal val="#ppt_y-1"/>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80">
                                          <p:stCondLst>
                                            <p:cond delay="0"/>
                                          </p:stCondLst>
                                        </p:cTn>
                                        <p:tgtEl>
                                          <p:spTgt spid="3">
                                            <p:txEl>
                                              <p:pRg st="0" end="0"/>
                                            </p:txEl>
                                          </p:spTgt>
                                        </p:tgtEl>
                                      </p:cBhvr>
                                    </p:animEffect>
                                    <p:anim calcmode="lin" valueType="num">
                                      <p:cBhvr>
                                        <p:cTn id="1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3">
                                            <p:txEl>
                                              <p:pRg st="0" end="0"/>
                                            </p:txEl>
                                          </p:spTgt>
                                        </p:tgtEl>
                                      </p:cBhvr>
                                      <p:to x="100000" y="60000"/>
                                    </p:animScale>
                                    <p:animScale>
                                      <p:cBhvr>
                                        <p:cTn id="20" dur="166" decel="50000">
                                          <p:stCondLst>
                                            <p:cond delay="676"/>
                                          </p:stCondLst>
                                        </p:cTn>
                                        <p:tgtEl>
                                          <p:spTgt spid="3">
                                            <p:txEl>
                                              <p:pRg st="0" end="0"/>
                                            </p:txEl>
                                          </p:spTgt>
                                        </p:tgtEl>
                                      </p:cBhvr>
                                      <p:to x="100000" y="100000"/>
                                    </p:animScale>
                                    <p:animScale>
                                      <p:cBhvr>
                                        <p:cTn id="21" dur="26">
                                          <p:stCondLst>
                                            <p:cond delay="1312"/>
                                          </p:stCondLst>
                                        </p:cTn>
                                        <p:tgtEl>
                                          <p:spTgt spid="3">
                                            <p:txEl>
                                              <p:pRg st="0" end="0"/>
                                            </p:txEl>
                                          </p:spTgt>
                                        </p:tgtEl>
                                      </p:cBhvr>
                                      <p:to x="100000" y="80000"/>
                                    </p:animScale>
                                    <p:animScale>
                                      <p:cBhvr>
                                        <p:cTn id="22" dur="166" decel="50000">
                                          <p:stCondLst>
                                            <p:cond delay="1338"/>
                                          </p:stCondLst>
                                        </p:cTn>
                                        <p:tgtEl>
                                          <p:spTgt spid="3">
                                            <p:txEl>
                                              <p:pRg st="0" end="0"/>
                                            </p:txEl>
                                          </p:spTgt>
                                        </p:tgtEl>
                                      </p:cBhvr>
                                      <p:to x="100000" y="100000"/>
                                    </p:animScale>
                                    <p:animScale>
                                      <p:cBhvr>
                                        <p:cTn id="23" dur="26">
                                          <p:stCondLst>
                                            <p:cond delay="1642"/>
                                          </p:stCondLst>
                                        </p:cTn>
                                        <p:tgtEl>
                                          <p:spTgt spid="3">
                                            <p:txEl>
                                              <p:pRg st="0" end="0"/>
                                            </p:txEl>
                                          </p:spTgt>
                                        </p:tgtEl>
                                      </p:cBhvr>
                                      <p:to x="100000" y="90000"/>
                                    </p:animScale>
                                    <p:animScale>
                                      <p:cBhvr>
                                        <p:cTn id="24" dur="166" decel="50000">
                                          <p:stCondLst>
                                            <p:cond delay="1668"/>
                                          </p:stCondLst>
                                        </p:cTn>
                                        <p:tgtEl>
                                          <p:spTgt spid="3">
                                            <p:txEl>
                                              <p:pRg st="0" end="0"/>
                                            </p:txEl>
                                          </p:spTgt>
                                        </p:tgtEl>
                                      </p:cBhvr>
                                      <p:to x="100000" y="100000"/>
                                    </p:animScale>
                                    <p:animScale>
                                      <p:cBhvr>
                                        <p:cTn id="25" dur="26">
                                          <p:stCondLst>
                                            <p:cond delay="1808"/>
                                          </p:stCondLst>
                                        </p:cTn>
                                        <p:tgtEl>
                                          <p:spTgt spid="3">
                                            <p:txEl>
                                              <p:pRg st="0" end="0"/>
                                            </p:txEl>
                                          </p:spTgt>
                                        </p:tgtEl>
                                      </p:cBhvr>
                                      <p:to x="100000" y="95000"/>
                                    </p:animScale>
                                    <p:animScale>
                                      <p:cBhvr>
                                        <p:cTn id="26"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145</TotalTime>
  <Words>133</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Arabic Typesetting</vt:lpstr>
      <vt:lpstr>B Kamran</vt:lpstr>
      <vt:lpstr>Century Gothic</vt:lpstr>
      <vt:lpstr>Tahoma</vt:lpstr>
      <vt:lpstr>Wingdings 3</vt:lpstr>
      <vt:lpstr>Slice</vt:lpstr>
      <vt:lpstr>PowerPoint Presentation</vt:lpstr>
      <vt:lpstr>پژوهش تفکر و سبکـــــــــــ» زندگی</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puzel</dc:creator>
  <cp:lastModifiedBy>puzel</cp:lastModifiedBy>
  <cp:revision>13</cp:revision>
  <dcterms:created xsi:type="dcterms:W3CDTF">2015-01-20T15:04:18Z</dcterms:created>
  <dcterms:modified xsi:type="dcterms:W3CDTF">2015-04-26T18:09:48Z</dcterms:modified>
</cp:coreProperties>
</file>