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337" r:id="rId2"/>
    <p:sldId id="256" r:id="rId3"/>
    <p:sldId id="335" r:id="rId4"/>
    <p:sldId id="257" r:id="rId5"/>
    <p:sldId id="258" r:id="rId6"/>
    <p:sldId id="259" r:id="rId7"/>
    <p:sldId id="262" r:id="rId8"/>
    <p:sldId id="325" r:id="rId9"/>
    <p:sldId id="261" r:id="rId10"/>
    <p:sldId id="260" r:id="rId11"/>
    <p:sldId id="264" r:id="rId12"/>
    <p:sldId id="301" r:id="rId13"/>
    <p:sldId id="268" r:id="rId14"/>
    <p:sldId id="328" r:id="rId15"/>
    <p:sldId id="313" r:id="rId16"/>
    <p:sldId id="314" r:id="rId17"/>
    <p:sldId id="327" r:id="rId18"/>
    <p:sldId id="265" r:id="rId19"/>
    <p:sldId id="272" r:id="rId20"/>
    <p:sldId id="275" r:id="rId21"/>
    <p:sldId id="333" r:id="rId22"/>
    <p:sldId id="334" r:id="rId23"/>
    <p:sldId id="317" r:id="rId24"/>
    <p:sldId id="303" r:id="rId25"/>
    <p:sldId id="329" r:id="rId26"/>
    <p:sldId id="276" r:id="rId27"/>
    <p:sldId id="277" r:id="rId28"/>
    <p:sldId id="278" r:id="rId29"/>
    <p:sldId id="279" r:id="rId30"/>
    <p:sldId id="280" r:id="rId31"/>
    <p:sldId id="281" r:id="rId32"/>
    <p:sldId id="318" r:id="rId33"/>
    <p:sldId id="308" r:id="rId34"/>
    <p:sldId id="331" r:id="rId35"/>
    <p:sldId id="332" r:id="rId36"/>
    <p:sldId id="288" r:id="rId37"/>
    <p:sldId id="302" r:id="rId38"/>
    <p:sldId id="287" r:id="rId39"/>
    <p:sldId id="326" r:id="rId40"/>
    <p:sldId id="289" r:id="rId41"/>
    <p:sldId id="290" r:id="rId42"/>
    <p:sldId id="291" r:id="rId43"/>
    <p:sldId id="292" r:id="rId44"/>
    <p:sldId id="293" r:id="rId45"/>
    <p:sldId id="298" r:id="rId46"/>
    <p:sldId id="299" r:id="rId47"/>
    <p:sldId id="336" r:id="rId48"/>
    <p:sldId id="323" r:id="rId49"/>
    <p:sldId id="294" r:id="rId50"/>
    <p:sldId id="309" r:id="rId51"/>
    <p:sldId id="324" r:id="rId52"/>
    <p:sldId id="319" r:id="rId53"/>
    <p:sldId id="295" r:id="rId54"/>
    <p:sldId id="296" r:id="rId55"/>
    <p:sldId id="297" r:id="rId56"/>
    <p:sldId id="320" r:id="rId57"/>
    <p:sldId id="322" r:id="rId58"/>
    <p:sldId id="304" r:id="rId59"/>
    <p:sldId id="305" r:id="rId60"/>
    <p:sldId id="321" r:id="rId61"/>
    <p:sldId id="306" r:id="rId62"/>
    <p:sldId id="307" r:id="rId63"/>
    <p:sldId id="315" r:id="rId64"/>
    <p:sldId id="316" r:id="rId65"/>
    <p:sldId id="310" r:id="rId66"/>
    <p:sldId id="311" r:id="rId67"/>
    <p:sldId id="312"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66"/>
    <a:srgbClr val="99CCFF"/>
    <a:srgbClr val="FF6699"/>
    <a:srgbClr val="FFCC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74082" name="Group 2"/>
          <p:cNvGrpSpPr>
            <a:grpSpLocks/>
          </p:cNvGrpSpPr>
          <p:nvPr/>
        </p:nvGrpSpPr>
        <p:grpSpPr bwMode="auto">
          <a:xfrm>
            <a:off x="0" y="0"/>
            <a:ext cx="9142413" cy="6856413"/>
            <a:chOff x="0" y="0"/>
            <a:chExt cx="5759" cy="4319"/>
          </a:xfrm>
        </p:grpSpPr>
        <p:sp>
          <p:nvSpPr>
            <p:cNvPr id="174083" name="Rectangle 3"/>
            <p:cNvSpPr>
              <a:spLocks noChangeArrowheads="1"/>
            </p:cNvSpPr>
            <p:nvPr/>
          </p:nvSpPr>
          <p:spPr bwMode="auto">
            <a:xfrm>
              <a:off x="0" y="0"/>
              <a:ext cx="287" cy="4319"/>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84" name="Rectangle 4"/>
            <p:cNvSpPr>
              <a:spLocks noChangeArrowheads="1"/>
            </p:cNvSpPr>
            <p:nvPr/>
          </p:nvSpPr>
          <p:spPr bwMode="auto">
            <a:xfrm>
              <a:off x="5472" y="0"/>
              <a:ext cx="287" cy="4319"/>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85" name="AutoShape 5"/>
            <p:cNvSpPr>
              <a:spLocks noChangeArrowheads="1"/>
            </p:cNvSpPr>
            <p:nvPr/>
          </p:nvSpPr>
          <p:spPr bwMode="auto">
            <a:xfrm rot="-10800000" flipH="1" flipV="1">
              <a:off x="0" y="0"/>
              <a:ext cx="5759" cy="240"/>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86" name="AutoShape 6"/>
            <p:cNvSpPr>
              <a:spLocks noChangeArrowheads="1"/>
            </p:cNvSpPr>
            <p:nvPr/>
          </p:nvSpPr>
          <p:spPr bwMode="auto">
            <a:xfrm flipV="1">
              <a:off x="0" y="3984"/>
              <a:ext cx="5759" cy="335"/>
            </a:xfrm>
            <a:custGeom>
              <a:avLst/>
              <a:gdLst>
                <a:gd name="G0" fmla="+- 1100 0 0"/>
                <a:gd name="G1" fmla="+- 21600 0 1100"/>
                <a:gd name="G2" fmla="*/ 1100 1 2"/>
                <a:gd name="G3" fmla="+- 21600 0 G2"/>
                <a:gd name="G4" fmla="+/ 1100 21600 2"/>
                <a:gd name="G5" fmla="+/ G1 0 2"/>
                <a:gd name="G6" fmla="*/ 21600 21600 1100"/>
                <a:gd name="G7" fmla="*/ G6 1 2"/>
                <a:gd name="G8" fmla="+- 21600 0 G7"/>
                <a:gd name="G9" fmla="*/ 21600 1 2"/>
                <a:gd name="G10" fmla="+- 1100 0 G9"/>
                <a:gd name="G11" fmla="?: G10 G8 0"/>
                <a:gd name="G12" fmla="?: G10 G7 21600"/>
                <a:gd name="T0" fmla="*/ 21050 w 21600"/>
                <a:gd name="T1" fmla="*/ 10800 h 21600"/>
                <a:gd name="T2" fmla="*/ 10800 w 21600"/>
                <a:gd name="T3" fmla="*/ 21600 h 21600"/>
                <a:gd name="T4" fmla="*/ 550 w 21600"/>
                <a:gd name="T5" fmla="*/ 10800 h 21600"/>
                <a:gd name="T6" fmla="*/ 10800 w 21600"/>
                <a:gd name="T7" fmla="*/ 0 h 21600"/>
                <a:gd name="T8" fmla="*/ 2350 w 21600"/>
                <a:gd name="T9" fmla="*/ 2350 h 21600"/>
                <a:gd name="T10" fmla="*/ 19250 w 21600"/>
                <a:gd name="T11" fmla="*/ 19250 h 21600"/>
              </a:gdLst>
              <a:ahLst/>
              <a:cxnLst>
                <a:cxn ang="0">
                  <a:pos x="T0" y="T1"/>
                </a:cxn>
                <a:cxn ang="0">
                  <a:pos x="T2" y="T3"/>
                </a:cxn>
                <a:cxn ang="0">
                  <a:pos x="T4" y="T5"/>
                </a:cxn>
                <a:cxn ang="0">
                  <a:pos x="T6" y="T7"/>
                </a:cxn>
              </a:cxnLst>
              <a:rect l="T8" t="T9" r="T10" b="T11"/>
              <a:pathLst>
                <a:path w="21600" h="21600">
                  <a:moveTo>
                    <a:pt x="0" y="0"/>
                  </a:moveTo>
                  <a:lnTo>
                    <a:pt x="1100" y="21600"/>
                  </a:lnTo>
                  <a:lnTo>
                    <a:pt x="20500" y="21600"/>
                  </a:lnTo>
                  <a:lnTo>
                    <a:pt x="21600" y="0"/>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87" name="Rectangle 7" descr="Brown marble"/>
            <p:cNvSpPr>
              <a:spLocks noChangeArrowheads="1"/>
            </p:cNvSpPr>
            <p:nvPr/>
          </p:nvSpPr>
          <p:spPr bwMode="auto">
            <a:xfrm>
              <a:off x="288" y="192"/>
              <a:ext cx="5184" cy="3792"/>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74088" name="Group 8"/>
            <p:cNvGrpSpPr>
              <a:grpSpLocks/>
            </p:cNvGrpSpPr>
            <p:nvPr/>
          </p:nvGrpSpPr>
          <p:grpSpPr bwMode="auto">
            <a:xfrm>
              <a:off x="384" y="2094"/>
              <a:ext cx="5040" cy="236"/>
              <a:chOff x="384" y="2094"/>
              <a:chExt cx="5040" cy="236"/>
            </a:xfrm>
          </p:grpSpPr>
          <p:sp>
            <p:nvSpPr>
              <p:cNvPr id="174089" name="Rectangle 9"/>
              <p:cNvSpPr>
                <a:spLocks noChangeArrowheads="1"/>
              </p:cNvSpPr>
              <p:nvPr/>
            </p:nvSpPr>
            <p:spPr bwMode="auto">
              <a:xfrm>
                <a:off x="384" y="2186"/>
                <a:ext cx="5040"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0" name="Rectangle 10"/>
              <p:cNvSpPr>
                <a:spLocks noChangeArrowheads="1"/>
              </p:cNvSpPr>
              <p:nvPr/>
            </p:nvSpPr>
            <p:spPr bwMode="auto">
              <a:xfrm>
                <a:off x="388" y="2094"/>
                <a:ext cx="4941" cy="175"/>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1" name="Line 11"/>
              <p:cNvSpPr>
                <a:spLocks noChangeShapeType="1"/>
              </p:cNvSpPr>
              <p:nvPr/>
            </p:nvSpPr>
            <p:spPr bwMode="auto">
              <a:xfrm>
                <a:off x="392" y="2138"/>
                <a:ext cx="4939" cy="0"/>
              </a:xfrm>
              <a:prstGeom prst="line">
                <a:avLst/>
              </a:prstGeom>
              <a:noFill/>
              <a:ln w="1270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2" name="Line 12"/>
              <p:cNvSpPr>
                <a:spLocks noChangeShapeType="1"/>
              </p:cNvSpPr>
              <p:nvPr/>
            </p:nvSpPr>
            <p:spPr bwMode="auto">
              <a:xfrm>
                <a:off x="392" y="2186"/>
                <a:ext cx="4939" cy="0"/>
              </a:xfrm>
              <a:prstGeom prst="line">
                <a:avLst/>
              </a:prstGeom>
              <a:noFill/>
              <a:ln w="1270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3" name="Line 13"/>
              <p:cNvSpPr>
                <a:spLocks noChangeShapeType="1"/>
              </p:cNvSpPr>
              <p:nvPr/>
            </p:nvSpPr>
            <p:spPr bwMode="auto">
              <a:xfrm>
                <a:off x="392" y="2234"/>
                <a:ext cx="4939" cy="0"/>
              </a:xfrm>
              <a:prstGeom prst="line">
                <a:avLst/>
              </a:prstGeom>
              <a:noFill/>
              <a:ln w="1270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4" name="Line 14"/>
              <p:cNvSpPr>
                <a:spLocks noChangeShapeType="1"/>
              </p:cNvSpPr>
              <p:nvPr/>
            </p:nvSpPr>
            <p:spPr bwMode="auto">
              <a:xfrm>
                <a:off x="392" y="2129"/>
                <a:ext cx="4939"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5" name="Line 15"/>
              <p:cNvSpPr>
                <a:spLocks noChangeShapeType="1"/>
              </p:cNvSpPr>
              <p:nvPr/>
            </p:nvSpPr>
            <p:spPr bwMode="auto">
              <a:xfrm>
                <a:off x="392" y="2177"/>
                <a:ext cx="4939"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4096" name="Line 16"/>
              <p:cNvSpPr>
                <a:spLocks noChangeShapeType="1"/>
              </p:cNvSpPr>
              <p:nvPr/>
            </p:nvSpPr>
            <p:spPr bwMode="auto">
              <a:xfrm>
                <a:off x="392" y="2225"/>
                <a:ext cx="4939"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174097" name="Rectangle 17"/>
          <p:cNvSpPr>
            <a:spLocks noGrp="1" noChangeArrowheads="1"/>
          </p:cNvSpPr>
          <p:nvPr>
            <p:ph type="ctrTitle" sz="quarter"/>
          </p:nvPr>
        </p:nvSpPr>
        <p:spPr>
          <a:xfrm>
            <a:off x="685800" y="1981200"/>
            <a:ext cx="7772400" cy="1143000"/>
          </a:xfrm>
        </p:spPr>
        <p:txBody>
          <a:bodyPr/>
          <a:lstStyle>
            <a:lvl1pPr>
              <a:defRPr>
                <a:solidFill>
                  <a:srgbClr val="FFCC66"/>
                </a:solidFill>
              </a:defRPr>
            </a:lvl1pPr>
          </a:lstStyle>
          <a:p>
            <a:pPr lvl="0"/>
            <a:r>
              <a:rPr lang="en-US" noProof="0" smtClean="0"/>
              <a:t>Click to edit Master title style</a:t>
            </a:r>
          </a:p>
        </p:txBody>
      </p:sp>
      <p:sp>
        <p:nvSpPr>
          <p:cNvPr id="174098" name="Rectangle 18"/>
          <p:cNvSpPr>
            <a:spLocks noGrp="1" noChangeArrowheads="1"/>
          </p:cNvSpPr>
          <p:nvPr>
            <p:ph type="subTitle" sz="quarter" idx="1"/>
          </p:nvPr>
        </p:nvSpPr>
        <p:spPr>
          <a:xfrm>
            <a:off x="1371600" y="3886200"/>
            <a:ext cx="6400800" cy="1752600"/>
          </a:xfrm>
        </p:spPr>
        <p:txBody>
          <a:bodyPr/>
          <a:lstStyle>
            <a:lvl1pPr marL="0" indent="0" algn="ctr">
              <a:buFontTx/>
              <a:buNone/>
              <a:defRPr>
                <a:solidFill>
                  <a:srgbClr val="EAEAEA"/>
                </a:solidFill>
              </a:defRPr>
            </a:lvl1pPr>
          </a:lstStyle>
          <a:p>
            <a:pPr lvl="0"/>
            <a:r>
              <a:rPr lang="en-US" noProof="0" smtClean="0"/>
              <a:t>Click to edit Master subtitle style</a:t>
            </a:r>
          </a:p>
        </p:txBody>
      </p:sp>
      <p:sp>
        <p:nvSpPr>
          <p:cNvPr id="174099" name="Rectangle 19"/>
          <p:cNvSpPr>
            <a:spLocks noGrp="1" noChangeArrowheads="1"/>
          </p:cNvSpPr>
          <p:nvPr>
            <p:ph type="dt" sz="quarter" idx="2"/>
          </p:nvPr>
        </p:nvSpPr>
        <p:spPr/>
        <p:txBody>
          <a:bodyPr/>
          <a:lstStyle>
            <a:lvl1pPr>
              <a:defRPr>
                <a:solidFill>
                  <a:srgbClr val="CC9967"/>
                </a:solidFill>
              </a:defRPr>
            </a:lvl1pPr>
          </a:lstStyle>
          <a:p>
            <a:endParaRPr lang="en-US"/>
          </a:p>
        </p:txBody>
      </p:sp>
      <p:sp>
        <p:nvSpPr>
          <p:cNvPr id="174100" name="Rectangle 20"/>
          <p:cNvSpPr>
            <a:spLocks noGrp="1" noChangeArrowheads="1"/>
          </p:cNvSpPr>
          <p:nvPr>
            <p:ph type="ftr" sz="quarter" idx="3"/>
          </p:nvPr>
        </p:nvSpPr>
        <p:spPr/>
        <p:txBody>
          <a:bodyPr/>
          <a:lstStyle>
            <a:lvl1pPr>
              <a:defRPr>
                <a:solidFill>
                  <a:srgbClr val="CC9967"/>
                </a:solidFill>
              </a:defRPr>
            </a:lvl1pPr>
          </a:lstStyle>
          <a:p>
            <a:endParaRPr lang="en-US"/>
          </a:p>
        </p:txBody>
      </p:sp>
      <p:sp>
        <p:nvSpPr>
          <p:cNvPr id="174101" name="Rectangle 21"/>
          <p:cNvSpPr>
            <a:spLocks noGrp="1" noChangeArrowheads="1"/>
          </p:cNvSpPr>
          <p:nvPr>
            <p:ph type="sldNum" sz="quarter" idx="4"/>
          </p:nvPr>
        </p:nvSpPr>
        <p:spPr/>
        <p:txBody>
          <a:bodyPr/>
          <a:lstStyle>
            <a:lvl1pPr>
              <a:defRPr>
                <a:solidFill>
                  <a:srgbClr val="CC9967"/>
                </a:solidFill>
              </a:defRPr>
            </a:lvl1pPr>
          </a:lstStyle>
          <a:p>
            <a:fld id="{B9FB551A-DAB7-4091-87D3-BA3505AA325A}" type="slidenum">
              <a:rPr lang="fa-IR"/>
              <a:pPr/>
              <a:t>‹#›</a:t>
            </a:fld>
            <a:endParaRPr lang="en-US"/>
          </a:p>
        </p:txBody>
      </p:sp>
      <p:sp>
        <p:nvSpPr>
          <p:cNvPr id="22" name="Rectangle 21"/>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611EA2-6498-4563-B3FD-BEA43864F60C}" type="slidenum">
              <a:rPr lang="fa-IR"/>
              <a:pPr/>
              <a:t>‹#›</a:t>
            </a:fld>
            <a:endParaRPr lang="en-US"/>
          </a:p>
        </p:txBody>
      </p:sp>
    </p:spTree>
    <p:extLst>
      <p:ext uri="{BB962C8B-B14F-4D97-AF65-F5344CB8AC3E}">
        <p14:creationId xmlns:p14="http://schemas.microsoft.com/office/powerpoint/2010/main" val="130283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E8D48A-1E29-4C35-99FB-B4FC22B2A07B}" type="slidenum">
              <a:rPr lang="fa-IR"/>
              <a:pPr/>
              <a:t>‹#›</a:t>
            </a:fld>
            <a:endParaRPr lang="en-US"/>
          </a:p>
        </p:txBody>
      </p:sp>
    </p:spTree>
    <p:extLst>
      <p:ext uri="{BB962C8B-B14F-4D97-AF65-F5344CB8AC3E}">
        <p14:creationId xmlns:p14="http://schemas.microsoft.com/office/powerpoint/2010/main" val="4112596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1"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124201" y="6248400"/>
            <a:ext cx="2895600" cy="476250"/>
          </a:xfrm>
        </p:spPr>
        <p:txBody>
          <a:bodyPr/>
          <a:lstStyle>
            <a:lvl1pPr>
              <a:defRPr/>
            </a:lvl1pPr>
          </a:lstStyle>
          <a:p>
            <a:endParaRPr lang="en-US" altLang="fa-IR"/>
          </a:p>
        </p:txBody>
      </p:sp>
    </p:spTree>
    <p:extLst>
      <p:ext uri="{BB962C8B-B14F-4D97-AF65-F5344CB8AC3E}">
        <p14:creationId xmlns:p14="http://schemas.microsoft.com/office/powerpoint/2010/main" val="27222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F75C5F-B8E5-4573-A684-A62A501DF573}" type="slidenum">
              <a:rPr lang="fa-IR"/>
              <a:pPr/>
              <a:t>‹#›</a:t>
            </a:fld>
            <a:endParaRPr lang="en-US"/>
          </a:p>
        </p:txBody>
      </p:sp>
    </p:spTree>
    <p:extLst>
      <p:ext uri="{BB962C8B-B14F-4D97-AF65-F5344CB8AC3E}">
        <p14:creationId xmlns:p14="http://schemas.microsoft.com/office/powerpoint/2010/main" val="204176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5E6E11-E453-42C3-A8D0-88EB131FB244}" type="slidenum">
              <a:rPr lang="fa-IR"/>
              <a:pPr/>
              <a:t>‹#›</a:t>
            </a:fld>
            <a:endParaRPr lang="en-US"/>
          </a:p>
        </p:txBody>
      </p:sp>
    </p:spTree>
    <p:extLst>
      <p:ext uri="{BB962C8B-B14F-4D97-AF65-F5344CB8AC3E}">
        <p14:creationId xmlns:p14="http://schemas.microsoft.com/office/powerpoint/2010/main" val="67451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8C39D23-BCEB-4435-9F59-E095602273A1}" type="slidenum">
              <a:rPr lang="fa-IR"/>
              <a:pPr/>
              <a:t>‹#›</a:t>
            </a:fld>
            <a:endParaRPr lang="en-US"/>
          </a:p>
        </p:txBody>
      </p:sp>
    </p:spTree>
    <p:extLst>
      <p:ext uri="{BB962C8B-B14F-4D97-AF65-F5344CB8AC3E}">
        <p14:creationId xmlns:p14="http://schemas.microsoft.com/office/powerpoint/2010/main" val="221122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ED51644-C72C-4D6C-B3AC-1F8184CD1B6C}" type="slidenum">
              <a:rPr lang="fa-IR"/>
              <a:pPr/>
              <a:t>‹#›</a:t>
            </a:fld>
            <a:endParaRPr lang="en-US"/>
          </a:p>
        </p:txBody>
      </p:sp>
    </p:spTree>
    <p:extLst>
      <p:ext uri="{BB962C8B-B14F-4D97-AF65-F5344CB8AC3E}">
        <p14:creationId xmlns:p14="http://schemas.microsoft.com/office/powerpoint/2010/main" val="341606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DF3BED1-FFEB-461D-AFF3-B2D068EF3638}" type="slidenum">
              <a:rPr lang="fa-IR"/>
              <a:pPr/>
              <a:t>‹#›</a:t>
            </a:fld>
            <a:endParaRPr lang="en-US"/>
          </a:p>
        </p:txBody>
      </p:sp>
    </p:spTree>
    <p:extLst>
      <p:ext uri="{BB962C8B-B14F-4D97-AF65-F5344CB8AC3E}">
        <p14:creationId xmlns:p14="http://schemas.microsoft.com/office/powerpoint/2010/main" val="193329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55349D7-81C6-49D9-86CE-8D50629F7D15}" type="slidenum">
              <a:rPr lang="fa-IR"/>
              <a:pPr/>
              <a:t>‹#›</a:t>
            </a:fld>
            <a:endParaRPr lang="en-US"/>
          </a:p>
        </p:txBody>
      </p:sp>
    </p:spTree>
    <p:extLst>
      <p:ext uri="{BB962C8B-B14F-4D97-AF65-F5344CB8AC3E}">
        <p14:creationId xmlns:p14="http://schemas.microsoft.com/office/powerpoint/2010/main" val="1131406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E4071F-B7FB-4277-A590-76EB8FE73A62}" type="slidenum">
              <a:rPr lang="fa-IR"/>
              <a:pPr/>
              <a:t>‹#›</a:t>
            </a:fld>
            <a:endParaRPr lang="en-US"/>
          </a:p>
        </p:txBody>
      </p:sp>
    </p:spTree>
    <p:extLst>
      <p:ext uri="{BB962C8B-B14F-4D97-AF65-F5344CB8AC3E}">
        <p14:creationId xmlns:p14="http://schemas.microsoft.com/office/powerpoint/2010/main" val="416520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68555F-8ACB-4B3D-804B-02452B3E43CF}" type="slidenum">
              <a:rPr lang="fa-IR"/>
              <a:pPr/>
              <a:t>‹#›</a:t>
            </a:fld>
            <a:endParaRPr lang="en-US"/>
          </a:p>
        </p:txBody>
      </p:sp>
    </p:spTree>
    <p:extLst>
      <p:ext uri="{BB962C8B-B14F-4D97-AF65-F5344CB8AC3E}">
        <p14:creationId xmlns:p14="http://schemas.microsoft.com/office/powerpoint/2010/main" val="144038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3058" name="Group 2"/>
          <p:cNvGrpSpPr>
            <a:grpSpLocks/>
          </p:cNvGrpSpPr>
          <p:nvPr/>
        </p:nvGrpSpPr>
        <p:grpSpPr bwMode="auto">
          <a:xfrm>
            <a:off x="0" y="0"/>
            <a:ext cx="9142413" cy="6856413"/>
            <a:chOff x="0" y="0"/>
            <a:chExt cx="5759" cy="4319"/>
          </a:xfrm>
        </p:grpSpPr>
        <p:sp>
          <p:nvSpPr>
            <p:cNvPr id="173059" name="Rectangle 3"/>
            <p:cNvSpPr>
              <a:spLocks noChangeArrowheads="1"/>
            </p:cNvSpPr>
            <p:nvPr/>
          </p:nvSpPr>
          <p:spPr bwMode="auto">
            <a:xfrm>
              <a:off x="0" y="0"/>
              <a:ext cx="287" cy="4319"/>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3060" name="Rectangle 4"/>
            <p:cNvSpPr>
              <a:spLocks noChangeArrowheads="1"/>
            </p:cNvSpPr>
            <p:nvPr/>
          </p:nvSpPr>
          <p:spPr bwMode="auto">
            <a:xfrm>
              <a:off x="5472" y="0"/>
              <a:ext cx="287" cy="4319"/>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3061" name="AutoShape 5"/>
            <p:cNvSpPr>
              <a:spLocks noChangeArrowheads="1"/>
            </p:cNvSpPr>
            <p:nvPr/>
          </p:nvSpPr>
          <p:spPr bwMode="auto">
            <a:xfrm rot="-10800000" flipH="1" flipV="1">
              <a:off x="0" y="0"/>
              <a:ext cx="5759" cy="240"/>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3062" name="AutoShape 6"/>
            <p:cNvSpPr>
              <a:spLocks noChangeArrowheads="1"/>
            </p:cNvSpPr>
            <p:nvPr/>
          </p:nvSpPr>
          <p:spPr bwMode="auto">
            <a:xfrm flipV="1">
              <a:off x="0" y="3984"/>
              <a:ext cx="5759" cy="335"/>
            </a:xfrm>
            <a:custGeom>
              <a:avLst/>
              <a:gdLst>
                <a:gd name="G0" fmla="+- 1165 0 0"/>
                <a:gd name="G1" fmla="+- 21600 0 1165"/>
                <a:gd name="G2" fmla="*/ 1165 1 2"/>
                <a:gd name="G3" fmla="+- 21600 0 G2"/>
                <a:gd name="G4" fmla="+/ 1165 21600 2"/>
                <a:gd name="G5" fmla="+/ G1 0 2"/>
                <a:gd name="G6" fmla="*/ 21600 21600 1165"/>
                <a:gd name="G7" fmla="*/ G6 1 2"/>
                <a:gd name="G8" fmla="+- 21600 0 G7"/>
                <a:gd name="G9" fmla="*/ 21600 1 2"/>
                <a:gd name="G10" fmla="+- 1165 0 G9"/>
                <a:gd name="G11" fmla="?: G10 G8 0"/>
                <a:gd name="G12" fmla="?: G10 G7 21600"/>
                <a:gd name="T0" fmla="*/ 21017 w 21600"/>
                <a:gd name="T1" fmla="*/ 10800 h 21600"/>
                <a:gd name="T2" fmla="*/ 10800 w 21600"/>
                <a:gd name="T3" fmla="*/ 21600 h 21600"/>
                <a:gd name="T4" fmla="*/ 583 w 21600"/>
                <a:gd name="T5" fmla="*/ 10800 h 21600"/>
                <a:gd name="T6" fmla="*/ 10800 w 21600"/>
                <a:gd name="T7" fmla="*/ 0 h 21600"/>
                <a:gd name="T8" fmla="*/ 2383 w 21600"/>
                <a:gd name="T9" fmla="*/ 2383 h 21600"/>
                <a:gd name="T10" fmla="*/ 19217 w 21600"/>
                <a:gd name="T11" fmla="*/ 19217 h 21600"/>
              </a:gdLst>
              <a:ahLst/>
              <a:cxnLst>
                <a:cxn ang="0">
                  <a:pos x="T0" y="T1"/>
                </a:cxn>
                <a:cxn ang="0">
                  <a:pos x="T2" y="T3"/>
                </a:cxn>
                <a:cxn ang="0">
                  <a:pos x="T4" y="T5"/>
                </a:cxn>
                <a:cxn ang="0">
                  <a:pos x="T6" y="T7"/>
                </a:cxn>
              </a:cxnLst>
              <a:rect l="T8" t="T9" r="T10" b="T11"/>
              <a:pathLst>
                <a:path w="21600" h="21600">
                  <a:moveTo>
                    <a:pt x="0" y="0"/>
                  </a:moveTo>
                  <a:lnTo>
                    <a:pt x="1165" y="21600"/>
                  </a:lnTo>
                  <a:lnTo>
                    <a:pt x="20435" y="21600"/>
                  </a:lnTo>
                  <a:lnTo>
                    <a:pt x="21600" y="0"/>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3063" name="Rectangle 7" descr="Brown marble"/>
            <p:cNvSpPr>
              <a:spLocks noChangeArrowheads="1"/>
            </p:cNvSpPr>
            <p:nvPr/>
          </p:nvSpPr>
          <p:spPr bwMode="auto">
            <a:xfrm>
              <a:off x="288" y="192"/>
              <a:ext cx="5184" cy="3792"/>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173064" name="Rectangle 8"/>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73065" name="Rectangle 9"/>
          <p:cNvSpPr>
            <a:spLocks noGrp="1" noChangeArrowheads="1"/>
          </p:cNvSpPr>
          <p:nvPr>
            <p:ph type="body" idx="1"/>
          </p:nvPr>
        </p:nvSpPr>
        <p:spPr bwMode="auto">
          <a:xfrm>
            <a:off x="685800"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3066" name="Rectangle 10"/>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i="1">
                <a:solidFill>
                  <a:schemeClr val="folHlink"/>
                </a:solidFill>
                <a:latin typeface="Arial" panose="020B0604020202020204" pitchFamily="34" charset="0"/>
              </a:defRPr>
            </a:lvl1pPr>
          </a:lstStyle>
          <a:p>
            <a:endParaRPr lang="en-US"/>
          </a:p>
        </p:txBody>
      </p:sp>
      <p:sp>
        <p:nvSpPr>
          <p:cNvPr id="173067" name="Rectangle 11"/>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i="1">
                <a:solidFill>
                  <a:schemeClr val="folHlink"/>
                </a:solidFill>
                <a:latin typeface="Arial" panose="020B0604020202020204" pitchFamily="34" charset="0"/>
              </a:defRPr>
            </a:lvl1pPr>
          </a:lstStyle>
          <a:p>
            <a:endParaRPr lang="en-US"/>
          </a:p>
        </p:txBody>
      </p:sp>
      <p:sp>
        <p:nvSpPr>
          <p:cNvPr id="173068" name="Rectangle 12"/>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eaLnBrk="0" hangingPunct="0">
              <a:defRPr sz="1400" i="1">
                <a:solidFill>
                  <a:schemeClr val="folHlink"/>
                </a:solidFill>
                <a:latin typeface="Arial" panose="020B0604020202020204" pitchFamily="34" charset="0"/>
              </a:defRPr>
            </a:lvl1pPr>
          </a:lstStyle>
          <a:p>
            <a:fld id="{0FD7825A-17D1-4838-A529-4393AD8219E5}" type="slidenum">
              <a:rPr lang="fa-IR"/>
              <a:pPr/>
              <a:t>‹#›</a:t>
            </a:fld>
            <a:endParaRPr lang="en-US"/>
          </a:p>
        </p:txBody>
      </p:sp>
      <p:sp>
        <p:nvSpPr>
          <p:cNvPr id="13" name="Rectangle 12"/>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7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rtl="1" fontAlgn="base">
        <a:spcBef>
          <a:spcPct val="0"/>
        </a:spcBef>
        <a:spcAft>
          <a:spcPct val="0"/>
        </a:spcAft>
        <a:defRPr sz="4400" kern="1200">
          <a:solidFill>
            <a:schemeClr val="tx2"/>
          </a:solidFill>
          <a:latin typeface="+mj-lt"/>
          <a:ea typeface="+mj-ea"/>
          <a:cs typeface="+mj-cs"/>
        </a:defRPr>
      </a:lvl1pPr>
      <a:lvl2pPr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2pPr>
      <a:lvl3pPr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3pPr>
      <a:lvl4pPr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4pPr>
      <a:lvl5pPr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5pPr>
      <a:lvl6pPr marL="457200"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6pPr>
      <a:lvl7pPr marL="914400"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7pPr>
      <a:lvl8pPr marL="1371600"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8pPr>
      <a:lvl9pPr marL="1828800" algn="ctr" rtl="1"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9pPr>
    </p:titleStyle>
    <p:bodyStyle>
      <a:lvl1pPr marL="342900" indent="-342900" algn="r" rtl="1" fontAlgn="base">
        <a:spcBef>
          <a:spcPct val="20000"/>
        </a:spcBef>
        <a:spcAft>
          <a:spcPct val="0"/>
        </a:spcAft>
        <a:buClr>
          <a:schemeClr val="tx2"/>
        </a:buClr>
        <a:buSzPct val="75000"/>
        <a:buChar char="•"/>
        <a:defRPr sz="3200" kern="1200">
          <a:solidFill>
            <a:schemeClr val="tx1"/>
          </a:solidFill>
          <a:latin typeface="+mn-lt"/>
          <a:ea typeface="+mn-ea"/>
          <a:cs typeface="+mn-cs"/>
        </a:defRPr>
      </a:lvl1pPr>
      <a:lvl2pPr marL="742950" indent="-285750" algn="r" rtl="1" fontAlgn="base">
        <a:spcBef>
          <a:spcPct val="20000"/>
        </a:spcBef>
        <a:spcAft>
          <a:spcPct val="0"/>
        </a:spcAft>
        <a:buChar char="–"/>
        <a:defRPr sz="3200" kern="1200">
          <a:solidFill>
            <a:schemeClr val="tx1"/>
          </a:solidFill>
          <a:latin typeface="+mn-lt"/>
          <a:ea typeface="+mn-ea"/>
          <a:cs typeface="+mn-cs"/>
        </a:defRPr>
      </a:lvl2pPr>
      <a:lvl3pPr marL="1143000" indent="-228600" algn="r" rtl="1" fontAlgn="base">
        <a:spcBef>
          <a:spcPct val="20000"/>
        </a:spcBef>
        <a:spcAft>
          <a:spcPct val="0"/>
        </a:spcAft>
        <a:buClr>
          <a:schemeClr val="tx2"/>
        </a:buClr>
        <a:buChar char="•"/>
        <a:defRPr sz="3200" kern="1200">
          <a:solidFill>
            <a:schemeClr val="tx1"/>
          </a:solidFill>
          <a:latin typeface="+mn-lt"/>
          <a:ea typeface="+mn-ea"/>
          <a:cs typeface="+mn-cs"/>
        </a:defRPr>
      </a:lvl3pPr>
      <a:lvl4pPr marL="1600200" indent="-228600" algn="r" rtl="1" fontAlgn="base">
        <a:spcBef>
          <a:spcPct val="20000"/>
        </a:spcBef>
        <a:spcAft>
          <a:spcPct val="0"/>
        </a:spcAft>
        <a:buChar char="–"/>
        <a:defRPr sz="3200" kern="1200">
          <a:solidFill>
            <a:schemeClr val="tx1"/>
          </a:solidFill>
          <a:latin typeface="+mn-lt"/>
          <a:ea typeface="+mn-ea"/>
          <a:cs typeface="+mn-cs"/>
        </a:defRPr>
      </a:lvl4pPr>
      <a:lvl5pPr marL="2057400" indent="-228600" algn="r" rtl="1" fontAlgn="base">
        <a:spcBef>
          <a:spcPct val="20000"/>
        </a:spcBef>
        <a:spcAft>
          <a:spcPct val="0"/>
        </a:spcAft>
        <a:buClr>
          <a:schemeClr val="tx2"/>
        </a:buClr>
        <a:buChar char="•"/>
        <a:defRPr sz="32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838629" y="639910"/>
            <a:ext cx="7329829" cy="5751784"/>
          </a:xfrm>
          <a:prstGeom prst="rect">
            <a:avLst/>
          </a:prstGeom>
          <a:noFill/>
          <a:ln w="9525">
            <a:noFill/>
            <a:miter lim="800000"/>
            <a:headEnd/>
            <a:tailEnd/>
          </a:ln>
        </p:spPr>
      </p:pic>
    </p:spTree>
    <p:extLst>
      <p:ext uri="{BB962C8B-B14F-4D97-AF65-F5344CB8AC3E}">
        <p14:creationId xmlns:p14="http://schemas.microsoft.com/office/powerpoint/2010/main" val="26345896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981075"/>
            <a:ext cx="8686800" cy="1143000"/>
          </a:xfrm>
        </p:spPr>
        <p:txBody>
          <a:bodyPr/>
          <a:lstStyle/>
          <a:p>
            <a:r>
              <a:rPr lang="fa-IR" sz="4000" b="1">
                <a:solidFill>
                  <a:srgbClr val="FFCC00"/>
                </a:solidFill>
              </a:rPr>
              <a:t/>
            </a:r>
            <a:br>
              <a:rPr lang="fa-IR" sz="4000" b="1">
                <a:solidFill>
                  <a:srgbClr val="FFCC00"/>
                </a:solidFill>
              </a:rPr>
            </a:br>
            <a:r>
              <a:rPr lang="ar-SA" sz="4000" b="1">
                <a:solidFill>
                  <a:srgbClr val="FFCC00"/>
                </a:solidFill>
              </a:rPr>
              <a:t>هدف برقراری ارتباط </a:t>
            </a:r>
            <a:r>
              <a:rPr lang="en-US" sz="4000" b="1">
                <a:solidFill>
                  <a:srgbClr val="FFCC00"/>
                </a:solidFill>
              </a:rPr>
              <a:t/>
            </a:r>
            <a:br>
              <a:rPr lang="en-US" sz="4000" b="1">
                <a:solidFill>
                  <a:srgbClr val="FFCC00"/>
                </a:solidFill>
              </a:rPr>
            </a:br>
            <a:r>
              <a:rPr lang="ar-SA" sz="4000" b="1">
                <a:solidFill>
                  <a:srgbClr val="FFCC00"/>
                </a:solidFill>
              </a:rPr>
              <a:t>انتقال پیام است</a:t>
            </a:r>
            <a:r>
              <a:rPr lang="fa-IR" sz="4000" b="1">
                <a:solidFill>
                  <a:srgbClr val="FFCC00"/>
                </a:solidFill>
              </a:rPr>
              <a:t> </a:t>
            </a:r>
            <a:r>
              <a:rPr lang="fa-IR" sz="4000" b="1" u="sng">
                <a:solidFill>
                  <a:srgbClr val="FFCC00"/>
                </a:solidFill>
              </a:rPr>
              <a:t>در قالب</a:t>
            </a:r>
            <a:r>
              <a:rPr lang="ar-SA" sz="4000" b="1" u="sng">
                <a:solidFill>
                  <a:srgbClr val="FFCC00"/>
                </a:solidFill>
              </a:rPr>
              <a:t> </a:t>
            </a:r>
            <a:r>
              <a:rPr lang="fa-IR" sz="4000" b="1" u="sng">
                <a:solidFill>
                  <a:srgbClr val="FFCC00"/>
                </a:solidFill>
              </a:rPr>
              <a:t>:</a:t>
            </a:r>
            <a:r>
              <a:rPr lang="fa-IR" sz="4000" b="1">
                <a:solidFill>
                  <a:srgbClr val="FFCC00"/>
                </a:solidFill>
              </a:rPr>
              <a:t> 	</a:t>
            </a:r>
            <a:br>
              <a:rPr lang="fa-IR" sz="4000" b="1">
                <a:solidFill>
                  <a:srgbClr val="FFCC00"/>
                </a:solidFill>
              </a:rPr>
            </a:br>
            <a:endParaRPr lang="en-US" sz="4000" b="1">
              <a:solidFill>
                <a:srgbClr val="FFCC00"/>
              </a:solidFill>
            </a:endParaRPr>
          </a:p>
        </p:txBody>
      </p:sp>
      <p:sp>
        <p:nvSpPr>
          <p:cNvPr id="11267" name="Rectangle 3"/>
          <p:cNvSpPr>
            <a:spLocks noGrp="1" noChangeArrowheads="1"/>
          </p:cNvSpPr>
          <p:nvPr>
            <p:ph type="body" idx="1"/>
          </p:nvPr>
        </p:nvSpPr>
        <p:spPr>
          <a:xfrm>
            <a:off x="395288" y="2060575"/>
            <a:ext cx="8229600" cy="4525963"/>
          </a:xfrm>
        </p:spPr>
        <p:txBody>
          <a:bodyPr/>
          <a:lstStyle/>
          <a:p>
            <a:r>
              <a:rPr lang="ar-SA" sz="3600" b="1">
                <a:solidFill>
                  <a:schemeClr val="tx2"/>
                </a:solidFill>
              </a:rPr>
              <a:t>انتقال احساسات</a:t>
            </a:r>
            <a:endParaRPr lang="en-US" sz="3600" b="1">
              <a:solidFill>
                <a:schemeClr val="tx2"/>
              </a:solidFill>
            </a:endParaRPr>
          </a:p>
          <a:p>
            <a:r>
              <a:rPr lang="ar-SA" sz="3600" b="1">
                <a:solidFill>
                  <a:schemeClr val="tx2"/>
                </a:solidFill>
              </a:rPr>
              <a:t>بیان نیازها و خواسته ها</a:t>
            </a:r>
            <a:endParaRPr lang="en-US" sz="3600" b="1">
              <a:solidFill>
                <a:schemeClr val="tx2"/>
              </a:solidFill>
            </a:endParaRPr>
          </a:p>
          <a:p>
            <a:r>
              <a:rPr lang="ar-SA" sz="3600" b="1">
                <a:solidFill>
                  <a:schemeClr val="tx2"/>
                </a:solidFill>
              </a:rPr>
              <a:t>انتقال اطلاعات</a:t>
            </a:r>
            <a:endParaRPr lang="en-US" sz="3600" b="1">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arn(inHorizontal)">
                                      <p:cBhvr>
                                        <p:cTn id="7" dur="5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box(in)">
                                      <p:cBhvr>
                                        <p:cTn id="12" dur="500"/>
                                        <p:tgtEl>
                                          <p:spTgt spid="112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box(in)">
                                      <p:cBhvr>
                                        <p:cTn id="17" dur="5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box(in)">
                                      <p:cBhvr>
                                        <p:cTn id="22"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ar-SA" sz="5400" b="1">
                <a:solidFill>
                  <a:srgbClr val="FFCC00"/>
                </a:solidFill>
              </a:rPr>
              <a:t>اجزاء ارتباط</a:t>
            </a:r>
            <a:endParaRPr lang="en-US" sz="5400">
              <a:solidFill>
                <a:srgbClr val="FFCC00"/>
              </a:solidFill>
            </a:endParaRPr>
          </a:p>
        </p:txBody>
      </p:sp>
      <p:sp>
        <p:nvSpPr>
          <p:cNvPr id="16387" name="Rectangle 3"/>
          <p:cNvSpPr>
            <a:spLocks noGrp="1" noChangeArrowheads="1"/>
          </p:cNvSpPr>
          <p:nvPr>
            <p:ph type="body" idx="1"/>
          </p:nvPr>
        </p:nvSpPr>
        <p:spPr>
          <a:xfrm>
            <a:off x="684213" y="1557338"/>
            <a:ext cx="7772400" cy="3609975"/>
          </a:xfrm>
        </p:spPr>
        <p:txBody>
          <a:bodyPr/>
          <a:lstStyle/>
          <a:p>
            <a:r>
              <a:rPr lang="fa-IR" sz="4000" b="1"/>
              <a:t>پیام</a:t>
            </a:r>
          </a:p>
          <a:p>
            <a:r>
              <a:rPr lang="ar-SA" sz="4000" b="1"/>
              <a:t>فرستنده </a:t>
            </a:r>
            <a:endParaRPr lang="fa-IR" sz="4000" b="1"/>
          </a:p>
          <a:p>
            <a:r>
              <a:rPr lang="ar-SA" sz="4000" b="1"/>
              <a:t> گیرنده </a:t>
            </a:r>
            <a:endParaRPr lang="fa-IR" sz="4000" b="1"/>
          </a:p>
          <a:p>
            <a:r>
              <a:rPr lang="ar-SA" sz="4000" b="1"/>
              <a:t>وسیله ارسال پیام</a:t>
            </a:r>
            <a:r>
              <a:rPr lang="ar-SA" sz="4000"/>
              <a:t> </a:t>
            </a:r>
            <a:endParaRPr lang="en-US" sz="4000"/>
          </a:p>
          <a:p>
            <a:r>
              <a:rPr lang="ar-SA" sz="4000" b="1"/>
              <a:t>بازخورد</a:t>
            </a:r>
            <a:endParaRPr lang="fa-IR" sz="4000" b="1"/>
          </a:p>
          <a:p>
            <a:r>
              <a:rPr lang="fa-IR" sz="4000" b="1"/>
              <a:t>شرایط و محیط ارسال پیام </a:t>
            </a:r>
          </a:p>
          <a:p>
            <a:pPr>
              <a:buFontTx/>
              <a:buNone/>
            </a:pPr>
            <a:r>
              <a:rPr lang="fa-IR" b="1"/>
              <a:t>  (موانع و محدودیتها- قواعد و هنجارها وعرف -دانش مشترک-رخدادهای پیشین-انتظارات)</a:t>
            </a:r>
            <a:endParaRPr lang="fa-IR" sz="4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plus(in)">
                                      <p:cBhvr>
                                        <p:cTn id="7" dur="20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plus(in)">
                                      <p:cBhvr>
                                        <p:cTn id="12" dur="20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plus(in)">
                                      <p:cBhvr>
                                        <p:cTn id="17" dur="20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plus(in)">
                                      <p:cBhvr>
                                        <p:cTn id="22" dur="20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plus(in)">
                                      <p:cBhvr>
                                        <p:cTn id="27" dur="2000"/>
                                        <p:tgtEl>
                                          <p:spTgt spid="163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plus(in)">
                                      <p:cBhvr>
                                        <p:cTn id="32" dur="2000"/>
                                        <p:tgtEl>
                                          <p:spTgt spid="1638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plus(in)">
                                      <p:cBhvr>
                                        <p:cTn id="37" dur="20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2" name="Rectangle 4"/>
          <p:cNvSpPr>
            <a:spLocks noGrp="1" noChangeArrowheads="1"/>
          </p:cNvSpPr>
          <p:nvPr>
            <p:ph type="ctrTitle"/>
          </p:nvPr>
        </p:nvSpPr>
        <p:spPr/>
        <p:txBody>
          <a:bodyPr/>
          <a:lstStyle/>
          <a:p>
            <a:r>
              <a:rPr lang="fa-IR" sz="4000" b="1"/>
              <a:t>اگر پیامی ارسال گردد ولی آن پیام دریافت نگردد یا اینکه کامل دریافت نگردد، اصطلاحأ </a:t>
            </a:r>
            <a:r>
              <a:rPr lang="fa-IR" sz="4000" b="1">
                <a:solidFill>
                  <a:srgbClr val="FFCC00"/>
                </a:solidFill>
              </a:rPr>
              <a:t>سوء تفاهم</a:t>
            </a:r>
            <a:r>
              <a:rPr lang="fa-IR" sz="4000" b="1"/>
              <a:t> بوجود می آید.</a:t>
            </a:r>
            <a:endParaRPr lang="en-US" sz="4000" b="1"/>
          </a:p>
        </p:txBody>
      </p:sp>
      <p:sp>
        <p:nvSpPr>
          <p:cNvPr id="73733" name="Rectangle 5"/>
          <p:cNvSpPr>
            <a:spLocks noGrp="1" noChangeArrowheads="1"/>
          </p:cNvSpPr>
          <p:nvPr>
            <p:ph type="subTitle" idx="1"/>
          </p:nvPr>
        </p:nvSpPr>
        <p:spPr/>
        <p:txBody>
          <a:bodyPr/>
          <a:lstStyle/>
          <a:p>
            <a:r>
              <a:rPr lang="fa-IR" sz="3600" b="1">
                <a:solidFill>
                  <a:srgbClr val="FFCC00"/>
                </a:solidFill>
              </a:rPr>
              <a:t>مهارت داشتن در ارتباط  مانع سوء تفاهم می گردد.</a:t>
            </a:r>
            <a:endParaRPr lang="en-US" sz="3600" b="1">
              <a:solidFill>
                <a:srgbClr val="FFCC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4" name="Rectangle 4"/>
          <p:cNvSpPr>
            <a:spLocks noGrp="1" noChangeArrowheads="1"/>
          </p:cNvSpPr>
          <p:nvPr>
            <p:ph type="ctrTitle"/>
          </p:nvPr>
        </p:nvSpPr>
        <p:spPr/>
        <p:txBody>
          <a:bodyPr/>
          <a:lstStyle/>
          <a:p>
            <a:r>
              <a:rPr lang="ar-SA" sz="4000" b="1">
                <a:solidFill>
                  <a:srgbClr val="FFCC00"/>
                </a:solidFill>
              </a:rPr>
              <a:t>نسبت کامل بودن ارتباط</a:t>
            </a:r>
            <a:r>
              <a:rPr lang="fa-IR" sz="4000" b="1">
                <a:solidFill>
                  <a:srgbClr val="FFCC00"/>
                </a:solidFill>
              </a:rPr>
              <a:t/>
            </a:r>
            <a:br>
              <a:rPr lang="fa-IR" sz="4000" b="1">
                <a:solidFill>
                  <a:srgbClr val="FFCC00"/>
                </a:solidFill>
              </a:rPr>
            </a:br>
            <a:r>
              <a:rPr lang="ar-SA" sz="4000" b="1"/>
              <a:t>= </a:t>
            </a:r>
            <a:r>
              <a:rPr lang="fa-IR" sz="4000" b="1"/>
              <a:t/>
            </a:r>
            <a:br>
              <a:rPr lang="fa-IR" sz="4000" b="1"/>
            </a:br>
            <a:endParaRPr lang="en-US" sz="4000" b="1"/>
          </a:p>
        </p:txBody>
      </p:sp>
      <p:sp>
        <p:nvSpPr>
          <p:cNvPr id="20485" name="Rectangle 5"/>
          <p:cNvSpPr>
            <a:spLocks noGrp="1" noChangeArrowheads="1"/>
          </p:cNvSpPr>
          <p:nvPr>
            <p:ph type="subTitle" idx="1"/>
          </p:nvPr>
        </p:nvSpPr>
        <p:spPr>
          <a:xfrm>
            <a:off x="1692275" y="3860800"/>
            <a:ext cx="6400800" cy="1752600"/>
          </a:xfrm>
        </p:spPr>
        <p:txBody>
          <a:bodyPr/>
          <a:lstStyle/>
          <a:p>
            <a:pPr>
              <a:lnSpc>
                <a:spcPct val="80000"/>
              </a:lnSpc>
            </a:pPr>
            <a:r>
              <a:rPr lang="ar-SA" sz="3600" b="1" u="sng">
                <a:solidFill>
                  <a:schemeClr val="tx2"/>
                </a:solidFill>
              </a:rPr>
              <a:t>معنای پیام در ذهن گیرنده</a:t>
            </a:r>
            <a:endParaRPr lang="fa-IR" sz="3600" b="1" u="sng">
              <a:solidFill>
                <a:schemeClr val="tx2"/>
              </a:solidFill>
            </a:endParaRPr>
          </a:p>
          <a:p>
            <a:pPr>
              <a:lnSpc>
                <a:spcPct val="80000"/>
              </a:lnSpc>
            </a:pPr>
            <a:r>
              <a:rPr lang="fa-IR" sz="3600" b="1"/>
              <a:t> </a:t>
            </a:r>
            <a:r>
              <a:rPr lang="ar-SA" sz="3600" b="1"/>
              <a:t>معنای پیام در ذهن فرستنده</a:t>
            </a:r>
            <a:endParaRPr lang="fa-IR" sz="3600" b="1"/>
          </a:p>
          <a:p>
            <a:pPr>
              <a:lnSpc>
                <a:spcPct val="80000"/>
              </a:lnSpc>
            </a:pPr>
            <a:r>
              <a:rPr lang="fa-IR" sz="3600" b="1"/>
              <a:t>=1</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diamond(in)">
                                      <p:cBhvr>
                                        <p:cTn id="7" dur="2000"/>
                                        <p:tgtEl>
                                          <p:spTgt spid="20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grpId="0" nodeType="clickEffect">
                                  <p:stCondLst>
                                    <p:cond delay="0"/>
                                  </p:stCondLst>
                                  <p:childTnLst>
                                    <p:animScale>
                                      <p:cBhvr>
                                        <p:cTn id="11" dur="2000" fill="hold"/>
                                        <p:tgtEl>
                                          <p:spTgt spid="20485">
                                            <p:txEl>
                                              <p:pRg st="0" end="0"/>
                                            </p:txEl>
                                          </p:spTgt>
                                        </p:tgtEl>
                                      </p:cBhvr>
                                      <p:by x="150000" y="150000"/>
                                    </p:animScale>
                                  </p:childTnLst>
                                </p:cTn>
                              </p:par>
                            </p:childTnLst>
                          </p:cTn>
                        </p:par>
                      </p:childTnLst>
                    </p:cTn>
                  </p:par>
                  <p:par>
                    <p:cTn id="12" fill="hold" nodeType="clickPar">
                      <p:stCondLst>
                        <p:cond delay="indefinite"/>
                      </p:stCondLst>
                      <p:childTnLst>
                        <p:par>
                          <p:cTn id="13" fill="hold" nodeType="withGroup">
                            <p:stCondLst>
                              <p:cond delay="0"/>
                            </p:stCondLst>
                            <p:childTnLst>
                              <p:par>
                                <p:cTn id="14" presetID="6" presetClass="emph" presetSubtype="0" fill="hold" grpId="0" nodeType="clickEffect">
                                  <p:stCondLst>
                                    <p:cond delay="0"/>
                                  </p:stCondLst>
                                  <p:childTnLst>
                                    <p:animScale>
                                      <p:cBhvr>
                                        <p:cTn id="15" dur="2000" fill="hold"/>
                                        <p:tgtEl>
                                          <p:spTgt spid="20485">
                                            <p:txEl>
                                              <p:pRg st="1" end="1"/>
                                            </p:txEl>
                                          </p:spTgt>
                                        </p:tgtEl>
                                      </p:cBhvr>
                                      <p:by x="150000" y="150000"/>
                                    </p:animScale>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mph" presetSubtype="0" fill="hold" grpId="0" nodeType="clickEffect">
                                  <p:stCondLst>
                                    <p:cond delay="0"/>
                                  </p:stCondLst>
                                  <p:childTnLst>
                                    <p:animScale>
                                      <p:cBhvr>
                                        <p:cTn id="19" dur="2000" fill="hold"/>
                                        <p:tgtEl>
                                          <p:spTgt spid="20485">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68313" y="3860800"/>
            <a:ext cx="8229600" cy="1143000"/>
          </a:xfrm>
        </p:spPr>
        <p:txBody>
          <a:bodyPr/>
          <a:lstStyle/>
          <a:p>
            <a:r>
              <a:rPr lang="fa-IR" sz="4800" b="1">
                <a:cs typeface="B Kamran" panose="00000400000000000000" pitchFamily="2" charset="-78"/>
              </a:rPr>
              <a:t>اگر چه نحوه ارتباط برقرار كردن با افراد مختلف درانواع موقعيتها ، متفاوت مي باشد اما </a:t>
            </a:r>
            <a:r>
              <a:rPr lang="fa-IR" sz="4800" b="1">
                <a:solidFill>
                  <a:srgbClr val="CCFF99"/>
                </a:solidFill>
                <a:cs typeface="B Kamran" panose="00000400000000000000" pitchFamily="2" charset="-78"/>
              </a:rPr>
              <a:t>اصول ارتباط</a:t>
            </a:r>
            <a:r>
              <a:rPr lang="fa-IR" sz="4800" b="1">
                <a:cs typeface="B Kamran" panose="00000400000000000000" pitchFamily="2" charset="-78"/>
              </a:rPr>
              <a:t> در موقعيتهاي مختلف زندگي اعم خانوادگي- شغلي و اجتماعي و... يكسان است. با </a:t>
            </a:r>
            <a:r>
              <a:rPr lang="fa-IR" sz="4800" b="1">
                <a:solidFill>
                  <a:srgbClr val="CCFF99"/>
                </a:solidFill>
                <a:cs typeface="B Kamran" panose="00000400000000000000" pitchFamily="2" charset="-78"/>
              </a:rPr>
              <a:t>فراگيري</a:t>
            </a:r>
            <a:r>
              <a:rPr lang="fa-IR" sz="4800" b="1">
                <a:cs typeface="B Kamran" panose="00000400000000000000" pitchFamily="2" charset="-78"/>
              </a:rPr>
              <a:t> اين اصول و </a:t>
            </a:r>
            <a:r>
              <a:rPr lang="fa-IR" sz="4800" b="1">
                <a:solidFill>
                  <a:srgbClr val="CCFF99"/>
                </a:solidFill>
                <a:cs typeface="B Kamran" panose="00000400000000000000" pitchFamily="2" charset="-78"/>
              </a:rPr>
              <a:t>حذف موانع</a:t>
            </a:r>
            <a:r>
              <a:rPr lang="fa-IR" sz="4800" b="1">
                <a:cs typeface="B Kamran" panose="00000400000000000000" pitchFamily="2" charset="-78"/>
              </a:rPr>
              <a:t> ارتباطي امكان تعميم يكي به ديگري وجود دارد.</a:t>
            </a:r>
            <a:endParaRPr lang="en-US" sz="4800" b="1">
              <a:cs typeface="B Kamran"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ar-SA" b="1" u="sng">
                <a:solidFill>
                  <a:srgbClr val="FFCC00"/>
                </a:solidFill>
              </a:rPr>
              <a:t>تسهیل کننده </a:t>
            </a:r>
            <a:r>
              <a:rPr lang="fa-IR" b="1" u="sng">
                <a:solidFill>
                  <a:srgbClr val="FFCC00"/>
                </a:solidFill>
              </a:rPr>
              <a:t>ه</a:t>
            </a:r>
            <a:r>
              <a:rPr lang="ar-SA" b="1" u="sng">
                <a:solidFill>
                  <a:srgbClr val="FFCC00"/>
                </a:solidFill>
              </a:rPr>
              <a:t>ای ارتباط</a:t>
            </a:r>
            <a:r>
              <a:rPr lang="en-US">
                <a:solidFill>
                  <a:srgbClr val="FFCC00"/>
                </a:solidFill>
              </a:rPr>
              <a:t> </a:t>
            </a:r>
          </a:p>
        </p:txBody>
      </p:sp>
      <p:sp>
        <p:nvSpPr>
          <p:cNvPr id="117763" name="Rectangle 3"/>
          <p:cNvSpPr>
            <a:spLocks noGrp="1" noChangeArrowheads="1"/>
          </p:cNvSpPr>
          <p:nvPr>
            <p:ph type="body" idx="1"/>
          </p:nvPr>
        </p:nvSpPr>
        <p:spPr/>
        <p:txBody>
          <a:bodyPr/>
          <a:lstStyle/>
          <a:p>
            <a:pPr>
              <a:lnSpc>
                <a:spcPct val="90000"/>
              </a:lnSpc>
            </a:pPr>
            <a:r>
              <a:rPr lang="fa-IR"/>
              <a:t> </a:t>
            </a:r>
            <a:r>
              <a:rPr lang="fa-IR" b="1"/>
              <a:t>پذیرش و اعتماد</a:t>
            </a:r>
            <a:endParaRPr lang="fa-IR"/>
          </a:p>
          <a:p>
            <a:pPr>
              <a:lnSpc>
                <a:spcPct val="90000"/>
              </a:lnSpc>
            </a:pPr>
            <a:r>
              <a:rPr lang="ar-SA" b="1"/>
              <a:t>ابراز علاقمندی </a:t>
            </a:r>
            <a:r>
              <a:rPr lang="fa-IR" b="1"/>
              <a:t>و</a:t>
            </a:r>
            <a:r>
              <a:rPr lang="ar-SA" b="1"/>
              <a:t> توجه نشان دادن</a:t>
            </a:r>
            <a:endParaRPr lang="fa-IR" b="1"/>
          </a:p>
          <a:p>
            <a:pPr>
              <a:lnSpc>
                <a:spcPct val="90000"/>
              </a:lnSpc>
            </a:pPr>
            <a:r>
              <a:rPr lang="ar-SA" b="1"/>
              <a:t> ابراز احساسات</a:t>
            </a:r>
            <a:r>
              <a:rPr lang="ar-SA"/>
              <a:t> </a:t>
            </a:r>
            <a:endParaRPr lang="fa-IR"/>
          </a:p>
          <a:p>
            <a:pPr>
              <a:lnSpc>
                <a:spcPct val="90000"/>
              </a:lnSpc>
            </a:pPr>
            <a:r>
              <a:rPr lang="ar-SA" b="1"/>
              <a:t>مثبت</a:t>
            </a:r>
            <a:r>
              <a:rPr lang="fa-IR" b="1"/>
              <a:t> نگری ، مثبت گویی، مثبت اندیشی	</a:t>
            </a:r>
          </a:p>
          <a:p>
            <a:pPr>
              <a:lnSpc>
                <a:spcPct val="90000"/>
              </a:lnSpc>
            </a:pPr>
            <a:r>
              <a:rPr lang="ar-SA" b="1"/>
              <a:t>تلاش برای درک نیازهای </a:t>
            </a:r>
            <a:r>
              <a:rPr lang="fa-IR" b="1"/>
              <a:t>فرد</a:t>
            </a:r>
            <a:r>
              <a:rPr lang="ar-SA" b="1"/>
              <a:t> مقابل</a:t>
            </a:r>
            <a:r>
              <a:rPr lang="ar-SA"/>
              <a:t> </a:t>
            </a:r>
            <a:endParaRPr lang="fa-IR"/>
          </a:p>
          <a:p>
            <a:pPr>
              <a:lnSpc>
                <a:spcPct val="90000"/>
              </a:lnSpc>
            </a:pPr>
            <a:r>
              <a:rPr lang="ar-SA" b="1"/>
              <a:t>توضیح خواستن برای روشن شدن موضوع</a:t>
            </a:r>
            <a:r>
              <a:rPr lang="ar-SA"/>
              <a:t> </a:t>
            </a:r>
            <a:endParaRPr lang="fa-IR"/>
          </a:p>
          <a:p>
            <a:pPr>
              <a:lnSpc>
                <a:spcPct val="90000"/>
              </a:lnSpc>
            </a:pPr>
            <a:r>
              <a:rPr lang="ar-SA" b="1"/>
              <a:t>خلاصه گویی</a:t>
            </a:r>
            <a:r>
              <a:rPr lang="ar-SA"/>
              <a:t> </a:t>
            </a:r>
            <a:endParaRPr lang="fa-IR"/>
          </a:p>
          <a:p>
            <a:pPr>
              <a:lnSpc>
                <a:spcPct val="90000"/>
              </a:lnSpc>
            </a:pPr>
            <a:r>
              <a:rPr lang="ar-SA" b="1"/>
              <a:t>رفتارهای غیرکلامی مناسب</a:t>
            </a:r>
            <a:r>
              <a:rPr lang="ar-SA"/>
              <a:t> </a:t>
            </a:r>
            <a:endParaRPr lang="fa-IR"/>
          </a:p>
          <a:p>
            <a:pPr>
              <a:lnSpc>
                <a:spcPct val="9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diamond(in)">
                                      <p:cBhvr>
                                        <p:cTn id="7" dur="2000"/>
                                        <p:tgtEl>
                                          <p:spTgt spid="117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17763">
                                            <p:txEl>
                                              <p:pRg st="0" end="0"/>
                                            </p:txEl>
                                          </p:spTgt>
                                        </p:tgtEl>
                                        <p:attrNameLst>
                                          <p:attrName>style.visibility</p:attrName>
                                        </p:attrNameLst>
                                      </p:cBhvr>
                                      <p:to>
                                        <p:strVal val="visible"/>
                                      </p:to>
                                    </p:set>
                                    <p:animEffect transition="in" filter="plus(in)">
                                      <p:cBhvr>
                                        <p:cTn id="12" dur="2000"/>
                                        <p:tgtEl>
                                          <p:spTgt spid="1177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17763">
                                            <p:txEl>
                                              <p:pRg st="1" end="1"/>
                                            </p:txEl>
                                          </p:spTgt>
                                        </p:tgtEl>
                                        <p:attrNameLst>
                                          <p:attrName>style.visibility</p:attrName>
                                        </p:attrNameLst>
                                      </p:cBhvr>
                                      <p:to>
                                        <p:strVal val="visible"/>
                                      </p:to>
                                    </p:set>
                                    <p:animEffect transition="in" filter="plus(in)">
                                      <p:cBhvr>
                                        <p:cTn id="17" dur="2000"/>
                                        <p:tgtEl>
                                          <p:spTgt spid="1177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117763">
                                            <p:txEl>
                                              <p:pRg st="2" end="2"/>
                                            </p:txEl>
                                          </p:spTgt>
                                        </p:tgtEl>
                                        <p:attrNameLst>
                                          <p:attrName>style.visibility</p:attrName>
                                        </p:attrNameLst>
                                      </p:cBhvr>
                                      <p:to>
                                        <p:strVal val="visible"/>
                                      </p:to>
                                    </p:set>
                                    <p:animEffect transition="in" filter="plus(in)">
                                      <p:cBhvr>
                                        <p:cTn id="22" dur="2000"/>
                                        <p:tgtEl>
                                          <p:spTgt spid="11776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17763">
                                            <p:txEl>
                                              <p:pRg st="3" end="3"/>
                                            </p:txEl>
                                          </p:spTgt>
                                        </p:tgtEl>
                                        <p:attrNameLst>
                                          <p:attrName>style.visibility</p:attrName>
                                        </p:attrNameLst>
                                      </p:cBhvr>
                                      <p:to>
                                        <p:strVal val="visible"/>
                                      </p:to>
                                    </p:set>
                                    <p:animEffect transition="in" filter="plus(in)">
                                      <p:cBhvr>
                                        <p:cTn id="27" dur="2000"/>
                                        <p:tgtEl>
                                          <p:spTgt spid="11776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117763">
                                            <p:txEl>
                                              <p:pRg st="4" end="4"/>
                                            </p:txEl>
                                          </p:spTgt>
                                        </p:tgtEl>
                                        <p:attrNameLst>
                                          <p:attrName>style.visibility</p:attrName>
                                        </p:attrNameLst>
                                      </p:cBhvr>
                                      <p:to>
                                        <p:strVal val="visible"/>
                                      </p:to>
                                    </p:set>
                                    <p:animEffect transition="in" filter="plus(in)">
                                      <p:cBhvr>
                                        <p:cTn id="32" dur="2000"/>
                                        <p:tgtEl>
                                          <p:spTgt spid="11776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117763">
                                            <p:txEl>
                                              <p:pRg st="5" end="5"/>
                                            </p:txEl>
                                          </p:spTgt>
                                        </p:tgtEl>
                                        <p:attrNameLst>
                                          <p:attrName>style.visibility</p:attrName>
                                        </p:attrNameLst>
                                      </p:cBhvr>
                                      <p:to>
                                        <p:strVal val="visible"/>
                                      </p:to>
                                    </p:set>
                                    <p:animEffect transition="in" filter="plus(in)">
                                      <p:cBhvr>
                                        <p:cTn id="37" dur="2000"/>
                                        <p:tgtEl>
                                          <p:spTgt spid="11776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17763">
                                            <p:txEl>
                                              <p:pRg st="6" end="6"/>
                                            </p:txEl>
                                          </p:spTgt>
                                        </p:tgtEl>
                                        <p:attrNameLst>
                                          <p:attrName>style.visibility</p:attrName>
                                        </p:attrNameLst>
                                      </p:cBhvr>
                                      <p:to>
                                        <p:strVal val="visible"/>
                                      </p:to>
                                    </p:set>
                                    <p:animEffect transition="in" filter="plus(in)">
                                      <p:cBhvr>
                                        <p:cTn id="42" dur="2000"/>
                                        <p:tgtEl>
                                          <p:spTgt spid="11776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117763">
                                            <p:txEl>
                                              <p:pRg st="7" end="7"/>
                                            </p:txEl>
                                          </p:spTgt>
                                        </p:tgtEl>
                                        <p:attrNameLst>
                                          <p:attrName>style.visibility</p:attrName>
                                        </p:attrNameLst>
                                      </p:cBhvr>
                                      <p:to>
                                        <p:strVal val="visible"/>
                                      </p:to>
                                    </p:set>
                                    <p:animEffect transition="in" filter="plus(in)">
                                      <p:cBhvr>
                                        <p:cTn id="47" dur="2000"/>
                                        <p:tgtEl>
                                          <p:spTgt spid="1177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P spid="11776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fa-IR" b="1">
                <a:solidFill>
                  <a:srgbClr val="FFCC00"/>
                </a:solidFill>
              </a:rPr>
              <a:t>	</a:t>
            </a:r>
            <a:r>
              <a:rPr lang="ar-SA" b="1" u="sng">
                <a:solidFill>
                  <a:srgbClr val="FFCC00"/>
                </a:solidFill>
              </a:rPr>
              <a:t>عوامل بازدارنده ارتباط</a:t>
            </a:r>
            <a:r>
              <a:rPr lang="ar-SA">
                <a:solidFill>
                  <a:srgbClr val="FFCC00"/>
                </a:solidFill>
              </a:rPr>
              <a:t> </a:t>
            </a:r>
            <a:endParaRPr lang="en-US">
              <a:solidFill>
                <a:srgbClr val="FFCC00"/>
              </a:solidFill>
            </a:endParaRPr>
          </a:p>
        </p:txBody>
      </p:sp>
      <p:sp>
        <p:nvSpPr>
          <p:cNvPr id="118787" name="Rectangle 3"/>
          <p:cNvSpPr>
            <a:spLocks noGrp="1" noChangeArrowheads="1"/>
          </p:cNvSpPr>
          <p:nvPr>
            <p:ph type="body" idx="1"/>
          </p:nvPr>
        </p:nvSpPr>
        <p:spPr/>
        <p:txBody>
          <a:bodyPr/>
          <a:lstStyle/>
          <a:p>
            <a:pPr>
              <a:lnSpc>
                <a:spcPct val="90000"/>
              </a:lnSpc>
            </a:pPr>
            <a:r>
              <a:rPr lang="ar-SA" b="1"/>
              <a:t> پیش داوریها و نظرات قالبی</a:t>
            </a:r>
            <a:endParaRPr lang="fa-IR" b="1"/>
          </a:p>
          <a:p>
            <a:pPr>
              <a:lnSpc>
                <a:spcPct val="90000"/>
              </a:lnSpc>
            </a:pPr>
            <a:r>
              <a:rPr lang="ar-SA" b="1"/>
              <a:t>لقب دادن و برچسب زدن</a:t>
            </a:r>
            <a:r>
              <a:rPr lang="ar-SA"/>
              <a:t> </a:t>
            </a:r>
            <a:endParaRPr lang="fa-IR"/>
          </a:p>
          <a:p>
            <a:pPr>
              <a:lnSpc>
                <a:spcPct val="90000"/>
              </a:lnSpc>
            </a:pPr>
            <a:r>
              <a:rPr lang="ar-SA" b="1"/>
              <a:t>تعمیم دادن</a:t>
            </a:r>
            <a:r>
              <a:rPr lang="ar-SA"/>
              <a:t> </a:t>
            </a:r>
            <a:endParaRPr lang="fa-IR"/>
          </a:p>
          <a:p>
            <a:pPr>
              <a:lnSpc>
                <a:spcPct val="90000"/>
              </a:lnSpc>
            </a:pPr>
            <a:r>
              <a:rPr lang="ar-SA" b="1"/>
              <a:t> تهدید کردن</a:t>
            </a:r>
            <a:endParaRPr lang="fa-IR" b="1"/>
          </a:p>
          <a:p>
            <a:pPr>
              <a:lnSpc>
                <a:spcPct val="90000"/>
              </a:lnSpc>
            </a:pPr>
            <a:r>
              <a:rPr lang="ar-SA" b="1"/>
              <a:t> تمسخر و تحقیر کردن</a:t>
            </a:r>
            <a:endParaRPr lang="fa-IR" b="1"/>
          </a:p>
          <a:p>
            <a:pPr>
              <a:lnSpc>
                <a:spcPct val="90000"/>
              </a:lnSpc>
            </a:pPr>
            <a:r>
              <a:rPr lang="ar-SA" b="1"/>
              <a:t> سخنرانی کردن</a:t>
            </a:r>
            <a:r>
              <a:rPr lang="ar-SA"/>
              <a:t> </a:t>
            </a:r>
            <a:endParaRPr lang="fa-IR"/>
          </a:p>
          <a:p>
            <a:pPr>
              <a:lnSpc>
                <a:spcPct val="90000"/>
              </a:lnSpc>
            </a:pPr>
            <a:r>
              <a:rPr lang="ar-SA" b="1"/>
              <a:t> نصیحت کردن</a:t>
            </a:r>
            <a:r>
              <a:rPr lang="ar-SA"/>
              <a:t> </a:t>
            </a:r>
            <a:endParaRPr lang="fa-IR"/>
          </a:p>
          <a:p>
            <a:pPr>
              <a:lnSpc>
                <a:spcPct val="90000"/>
              </a:lnSpc>
            </a:pPr>
            <a:r>
              <a:rPr lang="ar-SA" b="1"/>
              <a:t> گفتگوی دستوری و آمرانه</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box(in)">
                                      <p:cBhvr>
                                        <p:cTn id="7" dur="500"/>
                                        <p:tgtEl>
                                          <p:spTgt spid="118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8787">
                                            <p:txEl>
                                              <p:pRg st="0" end="0"/>
                                            </p:txEl>
                                          </p:spTgt>
                                        </p:tgtEl>
                                        <p:attrNameLst>
                                          <p:attrName>style.visibility</p:attrName>
                                        </p:attrNameLst>
                                      </p:cBhvr>
                                      <p:to>
                                        <p:strVal val="visible"/>
                                      </p:to>
                                    </p:set>
                                    <p:animEffect transition="in" filter="checkerboard(across)">
                                      <p:cBhvr>
                                        <p:cTn id="12" dur="500"/>
                                        <p:tgtEl>
                                          <p:spTgt spid="1187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8787">
                                            <p:txEl>
                                              <p:pRg st="1" end="1"/>
                                            </p:txEl>
                                          </p:spTgt>
                                        </p:tgtEl>
                                        <p:attrNameLst>
                                          <p:attrName>style.visibility</p:attrName>
                                        </p:attrNameLst>
                                      </p:cBhvr>
                                      <p:to>
                                        <p:strVal val="visible"/>
                                      </p:to>
                                    </p:set>
                                    <p:animEffect transition="in" filter="checkerboard(across)">
                                      <p:cBhvr>
                                        <p:cTn id="17" dur="500"/>
                                        <p:tgtEl>
                                          <p:spTgt spid="1187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8787">
                                            <p:txEl>
                                              <p:pRg st="2" end="2"/>
                                            </p:txEl>
                                          </p:spTgt>
                                        </p:tgtEl>
                                        <p:attrNameLst>
                                          <p:attrName>style.visibility</p:attrName>
                                        </p:attrNameLst>
                                      </p:cBhvr>
                                      <p:to>
                                        <p:strVal val="visible"/>
                                      </p:to>
                                    </p:set>
                                    <p:animEffect transition="in" filter="checkerboard(across)">
                                      <p:cBhvr>
                                        <p:cTn id="22" dur="500"/>
                                        <p:tgtEl>
                                          <p:spTgt spid="1187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8787">
                                            <p:txEl>
                                              <p:pRg st="3" end="3"/>
                                            </p:txEl>
                                          </p:spTgt>
                                        </p:tgtEl>
                                        <p:attrNameLst>
                                          <p:attrName>style.visibility</p:attrName>
                                        </p:attrNameLst>
                                      </p:cBhvr>
                                      <p:to>
                                        <p:strVal val="visible"/>
                                      </p:to>
                                    </p:set>
                                    <p:animEffect transition="in" filter="checkerboard(across)">
                                      <p:cBhvr>
                                        <p:cTn id="27" dur="500"/>
                                        <p:tgtEl>
                                          <p:spTgt spid="1187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8787">
                                            <p:txEl>
                                              <p:pRg st="4" end="4"/>
                                            </p:txEl>
                                          </p:spTgt>
                                        </p:tgtEl>
                                        <p:attrNameLst>
                                          <p:attrName>style.visibility</p:attrName>
                                        </p:attrNameLst>
                                      </p:cBhvr>
                                      <p:to>
                                        <p:strVal val="visible"/>
                                      </p:to>
                                    </p:set>
                                    <p:animEffect transition="in" filter="checkerboard(across)">
                                      <p:cBhvr>
                                        <p:cTn id="32" dur="500"/>
                                        <p:tgtEl>
                                          <p:spTgt spid="1187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8787">
                                            <p:txEl>
                                              <p:pRg st="5" end="5"/>
                                            </p:txEl>
                                          </p:spTgt>
                                        </p:tgtEl>
                                        <p:attrNameLst>
                                          <p:attrName>style.visibility</p:attrName>
                                        </p:attrNameLst>
                                      </p:cBhvr>
                                      <p:to>
                                        <p:strVal val="visible"/>
                                      </p:to>
                                    </p:set>
                                    <p:animEffect transition="in" filter="checkerboard(across)">
                                      <p:cBhvr>
                                        <p:cTn id="37" dur="500"/>
                                        <p:tgtEl>
                                          <p:spTgt spid="11878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8787">
                                            <p:txEl>
                                              <p:pRg st="6" end="6"/>
                                            </p:txEl>
                                          </p:spTgt>
                                        </p:tgtEl>
                                        <p:attrNameLst>
                                          <p:attrName>style.visibility</p:attrName>
                                        </p:attrNameLst>
                                      </p:cBhvr>
                                      <p:to>
                                        <p:strVal val="visible"/>
                                      </p:to>
                                    </p:set>
                                    <p:animEffect transition="in" filter="checkerboard(across)">
                                      <p:cBhvr>
                                        <p:cTn id="42" dur="500"/>
                                        <p:tgtEl>
                                          <p:spTgt spid="11878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8787">
                                            <p:txEl>
                                              <p:pRg st="7" end="7"/>
                                            </p:txEl>
                                          </p:spTgt>
                                        </p:tgtEl>
                                        <p:attrNameLst>
                                          <p:attrName>style.visibility</p:attrName>
                                        </p:attrNameLst>
                                      </p:cBhvr>
                                      <p:to>
                                        <p:strVal val="visible"/>
                                      </p:to>
                                    </p:set>
                                    <p:animEffect transition="in" filter="checkerboard(across)">
                                      <p:cBhvr>
                                        <p:cTn id="47" dur="500"/>
                                        <p:tgtEl>
                                          <p:spTgt spid="1187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P spid="118787"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fa-IR" sz="3600" b="1">
                <a:cs typeface="B Titr" panose="00000700000000000000" pitchFamily="2" charset="-78"/>
              </a:rPr>
              <a:t>كليدهاي برقراري ارتباط</a:t>
            </a:r>
            <a:endParaRPr lang="en-US" sz="3600" b="1">
              <a:cs typeface="B Titr" panose="00000700000000000000" pitchFamily="2" charset="-78"/>
            </a:endParaRPr>
          </a:p>
        </p:txBody>
      </p:sp>
      <p:sp>
        <p:nvSpPr>
          <p:cNvPr id="150531" name="Rectangle 3"/>
          <p:cNvSpPr>
            <a:spLocks noGrp="1" noChangeArrowheads="1"/>
          </p:cNvSpPr>
          <p:nvPr>
            <p:ph type="body" idx="1"/>
          </p:nvPr>
        </p:nvSpPr>
        <p:spPr/>
        <p:txBody>
          <a:bodyPr/>
          <a:lstStyle/>
          <a:p>
            <a:r>
              <a:rPr lang="fa-IR" sz="4000" b="1">
                <a:cs typeface="B Badr" panose="00000400000000000000" pitchFamily="2" charset="-78"/>
              </a:rPr>
              <a:t>دوستانه رفتار كنيد.</a:t>
            </a:r>
          </a:p>
          <a:p>
            <a:r>
              <a:rPr lang="fa-IR" sz="4000" b="1">
                <a:cs typeface="B Badr" panose="00000400000000000000" pitchFamily="2" charset="-78"/>
              </a:rPr>
              <a:t>صادق باشيد.</a:t>
            </a:r>
          </a:p>
          <a:p>
            <a:r>
              <a:rPr lang="fa-IR" sz="4000" b="1">
                <a:cs typeface="B Badr" panose="00000400000000000000" pitchFamily="2" charset="-78"/>
              </a:rPr>
              <a:t>نيت تان سازنده باشد.</a:t>
            </a:r>
            <a:endParaRPr lang="en-US" sz="4000" b="1">
              <a:cs typeface="B Badr" panose="00000400000000000000"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ar-SA" b="1">
                <a:solidFill>
                  <a:srgbClr val="FFCC00"/>
                </a:solidFill>
              </a:rPr>
              <a:t>انواع مهارتهای ارتباطی شامل :</a:t>
            </a:r>
            <a:r>
              <a:rPr lang="fa-IR" b="1">
                <a:solidFill>
                  <a:srgbClr val="FFCC00"/>
                </a:solidFill>
              </a:rPr>
              <a:t> </a:t>
            </a:r>
            <a:endParaRPr lang="en-US" b="1">
              <a:solidFill>
                <a:srgbClr val="FFCC00"/>
              </a:solidFill>
            </a:endParaRPr>
          </a:p>
        </p:txBody>
      </p:sp>
      <p:sp>
        <p:nvSpPr>
          <p:cNvPr id="17411" name="Rectangle 3"/>
          <p:cNvSpPr>
            <a:spLocks noGrp="1" noChangeArrowheads="1"/>
          </p:cNvSpPr>
          <p:nvPr>
            <p:ph type="body" idx="1"/>
          </p:nvPr>
        </p:nvSpPr>
        <p:spPr>
          <a:xfrm>
            <a:off x="457200" y="1600200"/>
            <a:ext cx="8229600" cy="4997450"/>
          </a:xfrm>
        </p:spPr>
        <p:txBody>
          <a:bodyPr/>
          <a:lstStyle/>
          <a:p>
            <a:pPr>
              <a:lnSpc>
                <a:spcPct val="80000"/>
              </a:lnSpc>
              <a:buClr>
                <a:schemeClr val="tx1"/>
              </a:buClr>
              <a:buSzTx/>
              <a:buFont typeface="Wingdings" panose="05000000000000000000" pitchFamily="2" charset="2"/>
              <a:buChar char="ü"/>
            </a:pPr>
            <a:r>
              <a:rPr lang="fa-IR" b="1"/>
              <a:t>	</a:t>
            </a:r>
            <a:r>
              <a:rPr lang="fa-IR" sz="1800" b="1"/>
              <a:t> </a:t>
            </a:r>
            <a:r>
              <a:rPr lang="ar-SA" sz="4000" b="1">
                <a:solidFill>
                  <a:srgbClr val="FF6699"/>
                </a:solidFill>
              </a:rPr>
              <a:t>مهارتهای انتقال پیام</a:t>
            </a:r>
            <a:endParaRPr lang="fa-IR" sz="4000" b="1">
              <a:solidFill>
                <a:srgbClr val="FF6699"/>
              </a:solidFill>
            </a:endParaRPr>
          </a:p>
          <a:p>
            <a:pPr>
              <a:lnSpc>
                <a:spcPct val="80000"/>
              </a:lnSpc>
              <a:buClr>
                <a:schemeClr val="tx1"/>
              </a:buClr>
              <a:buFont typeface="Wingdings" panose="05000000000000000000" pitchFamily="2" charset="2"/>
              <a:buChar char="ü"/>
            </a:pPr>
            <a:endParaRPr lang="fa-IR" sz="4000" b="1">
              <a:solidFill>
                <a:srgbClr val="FF6699"/>
              </a:solidFill>
            </a:endParaRPr>
          </a:p>
          <a:p>
            <a:pPr>
              <a:lnSpc>
                <a:spcPct val="80000"/>
              </a:lnSpc>
            </a:pPr>
            <a:r>
              <a:rPr lang="ar-SA" sz="2800" b="1"/>
              <a:t>کلامی </a:t>
            </a:r>
            <a:r>
              <a:rPr lang="en-US" sz="2800" b="1"/>
              <a:t>verbal</a:t>
            </a:r>
            <a:endParaRPr lang="fa-IR" sz="2800" b="1"/>
          </a:p>
          <a:p>
            <a:pPr>
              <a:lnSpc>
                <a:spcPct val="80000"/>
              </a:lnSpc>
            </a:pPr>
            <a:r>
              <a:rPr lang="ar-SA" sz="2800" b="1"/>
              <a:t>غیرکلامی </a:t>
            </a:r>
            <a:r>
              <a:rPr lang="en-US" sz="2800" b="1"/>
              <a:t>nonverbal</a:t>
            </a:r>
            <a:r>
              <a:rPr lang="ar-SA" sz="2800" b="1"/>
              <a:t> </a:t>
            </a:r>
            <a:endParaRPr lang="fa-IR" sz="2800" b="1"/>
          </a:p>
          <a:p>
            <a:pPr>
              <a:lnSpc>
                <a:spcPct val="80000"/>
              </a:lnSpc>
              <a:buClr>
                <a:schemeClr val="tx1"/>
              </a:buClr>
              <a:buSzTx/>
              <a:buFont typeface="Wingdings" panose="05000000000000000000" pitchFamily="2" charset="2"/>
              <a:buChar char="ü"/>
            </a:pPr>
            <a:r>
              <a:rPr lang="fa-IR" b="1">
                <a:solidFill>
                  <a:srgbClr val="FF6699"/>
                </a:solidFill>
              </a:rPr>
              <a:t>    </a:t>
            </a:r>
            <a:r>
              <a:rPr lang="ar-SA" sz="4000" b="1">
                <a:solidFill>
                  <a:srgbClr val="FF6699"/>
                </a:solidFill>
              </a:rPr>
              <a:t>مهارتهای دریافت پیام</a:t>
            </a:r>
            <a:endParaRPr lang="fa-IR" sz="4000" b="1">
              <a:solidFill>
                <a:srgbClr val="FF6699"/>
              </a:solidFill>
            </a:endParaRPr>
          </a:p>
          <a:p>
            <a:pPr>
              <a:lnSpc>
                <a:spcPct val="80000"/>
              </a:lnSpc>
              <a:buFontTx/>
              <a:buNone/>
            </a:pPr>
            <a:endParaRPr lang="fa-IR" sz="1800" b="1"/>
          </a:p>
          <a:p>
            <a:pPr>
              <a:lnSpc>
                <a:spcPct val="80000"/>
              </a:lnSpc>
            </a:pPr>
            <a:r>
              <a:rPr lang="ar-SA" sz="2800" b="1"/>
              <a:t>گوش دادن </a:t>
            </a:r>
            <a:endParaRPr lang="fa-IR" sz="2800" b="1"/>
          </a:p>
          <a:p>
            <a:pPr>
              <a:lnSpc>
                <a:spcPct val="80000"/>
              </a:lnSpc>
            </a:pPr>
            <a:r>
              <a:rPr lang="ar-SA" sz="2800" b="1"/>
              <a:t>مشاهده کردن</a:t>
            </a:r>
            <a:endParaRPr lang="fa-IR" sz="2800" b="1"/>
          </a:p>
          <a:p>
            <a:pPr>
              <a:lnSpc>
                <a:spcPct val="80000"/>
              </a:lnSpc>
            </a:pPr>
            <a:r>
              <a:rPr lang="ar-SA" sz="2800" b="1"/>
              <a:t>پاسخ دادن</a:t>
            </a:r>
            <a:endParaRPr lang="fa-IR" sz="2800" b="1"/>
          </a:p>
          <a:p>
            <a:pPr>
              <a:lnSpc>
                <a:spcPct val="80000"/>
              </a:lnSpc>
            </a:pPr>
            <a:endParaRPr lang="fa-IR" sz="2800" b="1"/>
          </a:p>
          <a:p>
            <a:pPr>
              <a:lnSpc>
                <a:spcPct val="80000"/>
              </a:lnSpc>
              <a:buFontTx/>
              <a:buNone/>
            </a:pPr>
            <a:r>
              <a:rPr lang="fa-IR" sz="1800" b="1"/>
              <a:t> </a:t>
            </a:r>
            <a:endParaRPr lang="en-US" sz="1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wedge">
                                      <p:cBhvr>
                                        <p:cTn id="12" dur="2000"/>
                                        <p:tgtEl>
                                          <p:spTgt spid="174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edge">
                                      <p:cBhvr>
                                        <p:cTn id="17" dur="20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edge">
                                      <p:cBhvr>
                                        <p:cTn id="22" dur="20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edge">
                                      <p:cBhvr>
                                        <p:cTn id="27" dur="20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17411">
                                            <p:txEl>
                                              <p:pRg st="6" end="6"/>
                                            </p:txEl>
                                          </p:spTgt>
                                        </p:tgtEl>
                                        <p:attrNameLst>
                                          <p:attrName>style.visibility</p:attrName>
                                        </p:attrNameLst>
                                      </p:cBhvr>
                                      <p:to>
                                        <p:strVal val="visible"/>
                                      </p:to>
                                    </p:set>
                                    <p:animEffect transition="in" filter="wedge">
                                      <p:cBhvr>
                                        <p:cTn id="32" dur="2000"/>
                                        <p:tgtEl>
                                          <p:spTgt spid="1741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wedge">
                                      <p:cBhvr>
                                        <p:cTn id="37" dur="2000"/>
                                        <p:tgtEl>
                                          <p:spTgt spid="17411">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17411">
                                            <p:txEl>
                                              <p:pRg st="8" end="8"/>
                                            </p:txEl>
                                          </p:spTgt>
                                        </p:tgtEl>
                                        <p:attrNameLst>
                                          <p:attrName>style.visibility</p:attrName>
                                        </p:attrNameLst>
                                      </p:cBhvr>
                                      <p:to>
                                        <p:strVal val="visible"/>
                                      </p:to>
                                    </p:set>
                                    <p:animEffect transition="in" filter="wedge">
                                      <p:cBhvr>
                                        <p:cTn id="42" dur="2000"/>
                                        <p:tgtEl>
                                          <p:spTgt spid="17411">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17411">
                                            <p:txEl>
                                              <p:pRg st="10" end="10"/>
                                            </p:txEl>
                                          </p:spTgt>
                                        </p:tgtEl>
                                        <p:attrNameLst>
                                          <p:attrName>style.visibility</p:attrName>
                                        </p:attrNameLst>
                                      </p:cBhvr>
                                      <p:to>
                                        <p:strVal val="visible"/>
                                      </p:to>
                                    </p:set>
                                    <p:animEffect transition="in" filter="wedge">
                                      <p:cBhvr>
                                        <p:cTn id="47" dur="2000"/>
                                        <p:tgtEl>
                                          <p:spTgt spid="174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fa-IR" b="1">
                <a:solidFill>
                  <a:srgbClr val="FFCC00"/>
                </a:solidFill>
              </a:rPr>
              <a:t>انواع ارتباط</a:t>
            </a:r>
            <a:endParaRPr lang="en-US" b="1">
              <a:solidFill>
                <a:srgbClr val="FFCC00"/>
              </a:solidFill>
            </a:endParaRPr>
          </a:p>
        </p:txBody>
      </p:sp>
      <p:sp>
        <p:nvSpPr>
          <p:cNvPr id="29699" name="Rectangle 3"/>
          <p:cNvSpPr>
            <a:spLocks noGrp="1" noChangeArrowheads="1"/>
          </p:cNvSpPr>
          <p:nvPr>
            <p:ph type="body" idx="1"/>
          </p:nvPr>
        </p:nvSpPr>
        <p:spPr>
          <a:xfrm>
            <a:off x="457200" y="1635125"/>
            <a:ext cx="8229600" cy="4530725"/>
          </a:xfrm>
        </p:spPr>
        <p:txBody>
          <a:bodyPr/>
          <a:lstStyle/>
          <a:p>
            <a:r>
              <a:rPr lang="fa-IR" sz="4000" b="1">
                <a:solidFill>
                  <a:srgbClr val="FF6699"/>
                </a:solidFill>
              </a:rPr>
              <a:t>کلامی</a:t>
            </a:r>
            <a:r>
              <a:rPr lang="fa-IR"/>
              <a:t> </a:t>
            </a:r>
          </a:p>
          <a:p>
            <a:pPr>
              <a:buFontTx/>
              <a:buNone/>
            </a:pPr>
            <a:r>
              <a:rPr lang="fa-IR" b="1"/>
              <a:t> </a:t>
            </a:r>
            <a:r>
              <a:rPr lang="ar-SA" b="1"/>
              <a:t>مربوط به کلمات بیان شده و دیگر اصواتی هستند که اطلاعات و معنی </a:t>
            </a:r>
            <a:r>
              <a:rPr lang="fa-IR" b="1"/>
              <a:t>را می</a:t>
            </a:r>
            <a:r>
              <a:rPr lang="ar-SA" b="1"/>
              <a:t> رسانند . </a:t>
            </a:r>
            <a:endParaRPr lang="fa-IR"/>
          </a:p>
          <a:p>
            <a:r>
              <a:rPr lang="fa-IR" sz="4000" b="1">
                <a:solidFill>
                  <a:srgbClr val="FF6699"/>
                </a:solidFill>
              </a:rPr>
              <a:t>غیر کلامی</a:t>
            </a:r>
          </a:p>
          <a:p>
            <a:pPr>
              <a:buFontTx/>
              <a:buNone/>
            </a:pPr>
            <a:r>
              <a:rPr lang="ar-SA" b="1"/>
              <a:t>مربوط به حرکات سر و بدن هستند که قسمتی از اطلاعات را تشکیل می دهند . </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plus(in)">
                                      <p:cBhvr>
                                        <p:cTn id="12" dur="2000"/>
                                        <p:tgtEl>
                                          <p:spTgt spid="29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Effect transition="in" filter="plus(in)">
                                      <p:cBhvr>
                                        <p:cTn id="17" dur="2000"/>
                                        <p:tgtEl>
                                          <p:spTgt spid="296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29699">
                                            <p:txEl>
                                              <p:pRg st="2" end="2"/>
                                            </p:txEl>
                                          </p:spTgt>
                                        </p:tgtEl>
                                        <p:attrNameLst>
                                          <p:attrName>style.visibility</p:attrName>
                                        </p:attrNameLst>
                                      </p:cBhvr>
                                      <p:to>
                                        <p:strVal val="visible"/>
                                      </p:to>
                                    </p:set>
                                    <p:animEffect transition="in" filter="plus(in)">
                                      <p:cBhvr>
                                        <p:cTn id="22" dur="2000"/>
                                        <p:tgtEl>
                                          <p:spTgt spid="296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29699">
                                            <p:txEl>
                                              <p:pRg st="3" end="3"/>
                                            </p:txEl>
                                          </p:spTgt>
                                        </p:tgtEl>
                                        <p:attrNameLst>
                                          <p:attrName>style.visibility</p:attrName>
                                        </p:attrNameLst>
                                      </p:cBhvr>
                                      <p:to>
                                        <p:strVal val="visible"/>
                                      </p:to>
                                    </p:set>
                                    <p:animEffect transition="in" filter="plus(in)">
                                      <p:cBhvr>
                                        <p:cTn id="27" dur="20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ar-SA" sz="5400" b="1"/>
              <a:t>مهارت برقراری ارتباط</a:t>
            </a:r>
            <a:endParaRPr lang="en-US" sz="5400" b="1"/>
          </a:p>
        </p:txBody>
      </p:sp>
      <p:pic>
        <p:nvPicPr>
          <p:cNvPr id="2054" name="Picture 6" descr="interpersona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87450" y="2474913"/>
            <a:ext cx="6985000" cy="3690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fa-IR" b="1">
                <a:solidFill>
                  <a:srgbClr val="FF6699"/>
                </a:solidFill>
              </a:rPr>
              <a:t>اجزاء</a:t>
            </a:r>
            <a:r>
              <a:rPr lang="ar-SA" b="1">
                <a:solidFill>
                  <a:srgbClr val="FF6699"/>
                </a:solidFill>
              </a:rPr>
              <a:t> ارتباط کلامی ( گفتاری ) : </a:t>
            </a:r>
            <a:r>
              <a:rPr lang="fa-IR" b="1">
                <a:solidFill>
                  <a:srgbClr val="FF6699"/>
                </a:solidFill>
              </a:rPr>
              <a:t/>
            </a:r>
            <a:br>
              <a:rPr lang="fa-IR" b="1">
                <a:solidFill>
                  <a:srgbClr val="FF6699"/>
                </a:solidFill>
              </a:rPr>
            </a:br>
            <a:endParaRPr lang="en-US" b="1">
              <a:solidFill>
                <a:srgbClr val="FF6699"/>
              </a:solidFill>
            </a:endParaRPr>
          </a:p>
        </p:txBody>
      </p:sp>
      <p:sp>
        <p:nvSpPr>
          <p:cNvPr id="34819" name="Rectangle 3"/>
          <p:cNvSpPr>
            <a:spLocks noGrp="1" noChangeArrowheads="1"/>
          </p:cNvSpPr>
          <p:nvPr>
            <p:ph type="body" idx="1"/>
          </p:nvPr>
        </p:nvSpPr>
        <p:spPr>
          <a:xfrm>
            <a:off x="0" y="981075"/>
            <a:ext cx="8675688" cy="5876925"/>
          </a:xfrm>
        </p:spPr>
        <p:txBody>
          <a:bodyPr/>
          <a:lstStyle/>
          <a:p>
            <a:pPr>
              <a:lnSpc>
                <a:spcPct val="80000"/>
              </a:lnSpc>
            </a:pPr>
            <a:r>
              <a:rPr lang="fa-IR" sz="2400" b="1">
                <a:solidFill>
                  <a:srgbClr val="CCFF99"/>
                </a:solidFill>
                <a:cs typeface="B Titr" panose="00000700000000000000" pitchFamily="2" charset="-78"/>
              </a:rPr>
              <a:t>1) </a:t>
            </a:r>
            <a:r>
              <a:rPr lang="ar-SA" sz="2400" b="1">
                <a:solidFill>
                  <a:srgbClr val="CCFF99"/>
                </a:solidFill>
                <a:cs typeface="B Titr" panose="00000700000000000000" pitchFamily="2" charset="-78"/>
              </a:rPr>
              <a:t>محتوی کلام </a:t>
            </a:r>
            <a:r>
              <a:rPr lang="fa-IR" sz="2400" b="1">
                <a:solidFill>
                  <a:srgbClr val="CCFF99"/>
                </a:solidFill>
                <a:cs typeface="B Titr" panose="00000700000000000000" pitchFamily="2" charset="-78"/>
              </a:rPr>
              <a:t>(موضوع گفتگو)</a:t>
            </a:r>
          </a:p>
          <a:p>
            <a:pPr>
              <a:lnSpc>
                <a:spcPct val="80000"/>
              </a:lnSpc>
              <a:buFontTx/>
              <a:buNone/>
            </a:pPr>
            <a:r>
              <a:rPr lang="fa-IR" sz="2400" b="1">
                <a:cs typeface="B Badr" panose="00000400000000000000" pitchFamily="2" charset="-78"/>
              </a:rPr>
              <a:t>شامل آنچه بر زبان می آوریم،جذاب بودن،تاز گی،هیجان انگیز بودن،مثبت یا منفی بودن</a:t>
            </a:r>
            <a:r>
              <a:rPr lang="en-US" sz="2400" b="1">
                <a:cs typeface="B Badr" panose="00000400000000000000" pitchFamily="2" charset="-78"/>
              </a:rPr>
              <a:t> - </a:t>
            </a:r>
            <a:r>
              <a:rPr lang="fa-IR" sz="2400" b="1">
                <a:cs typeface="B Badr" panose="00000400000000000000" pitchFamily="2" charset="-78"/>
              </a:rPr>
              <a:t> توجه به زمینه های فرهنگی</a:t>
            </a:r>
          </a:p>
          <a:p>
            <a:pPr>
              <a:lnSpc>
                <a:spcPct val="80000"/>
              </a:lnSpc>
              <a:buFont typeface="Wingdings" panose="05000000000000000000" pitchFamily="2" charset="2"/>
              <a:buChar char="v"/>
            </a:pPr>
            <a:r>
              <a:rPr lang="fa-IR" sz="2400" b="1">
                <a:solidFill>
                  <a:srgbClr val="CCFF99"/>
                </a:solidFill>
                <a:cs typeface="B Titr" panose="00000700000000000000" pitchFamily="2" charset="-78"/>
              </a:rPr>
              <a:t>2) عناصر فرازبانی </a:t>
            </a:r>
            <a:r>
              <a:rPr lang="en-US" sz="2400" b="1">
                <a:solidFill>
                  <a:srgbClr val="CCFF99"/>
                </a:solidFill>
                <a:cs typeface="B Titr" panose="00000700000000000000" pitchFamily="2" charset="-78"/>
              </a:rPr>
              <a:t>para linguistic</a:t>
            </a:r>
            <a:endParaRPr lang="fa-IR" sz="2400" b="1">
              <a:solidFill>
                <a:srgbClr val="CCFF99"/>
              </a:solidFill>
              <a:cs typeface="B Titr" panose="00000700000000000000" pitchFamily="2" charset="-78"/>
            </a:endParaRPr>
          </a:p>
          <a:p>
            <a:pPr>
              <a:lnSpc>
                <a:spcPct val="80000"/>
              </a:lnSpc>
              <a:buClr>
                <a:schemeClr val="tx1"/>
              </a:buClr>
            </a:pPr>
            <a:r>
              <a:rPr lang="fa-IR" b="1">
                <a:solidFill>
                  <a:srgbClr val="99CCFF"/>
                </a:solidFill>
                <a:cs typeface="B Badr" panose="00000400000000000000" pitchFamily="2" charset="-78"/>
              </a:rPr>
              <a:t>تن صدا</a:t>
            </a:r>
            <a:r>
              <a:rPr lang="fa-IR" sz="2800" b="1">
                <a:solidFill>
                  <a:srgbClr val="FFCC00"/>
                </a:solidFill>
              </a:rPr>
              <a:t> (</a:t>
            </a:r>
            <a:r>
              <a:rPr lang="fa-IR" sz="2800" b="1">
                <a:cs typeface="B Badr" panose="00000400000000000000" pitchFamily="2" charset="-78"/>
              </a:rPr>
              <a:t>شدت بلندی و کوتاهی</a:t>
            </a:r>
            <a:r>
              <a:rPr lang="fa-IR" sz="2800" b="1">
                <a:solidFill>
                  <a:srgbClr val="FFCC00"/>
                </a:solidFill>
              </a:rPr>
              <a:t>)</a:t>
            </a:r>
          </a:p>
          <a:p>
            <a:pPr>
              <a:lnSpc>
                <a:spcPct val="80000"/>
              </a:lnSpc>
              <a:buClr>
                <a:schemeClr val="tx1"/>
              </a:buClr>
            </a:pPr>
            <a:r>
              <a:rPr lang="fa-IR" b="1">
                <a:solidFill>
                  <a:srgbClr val="99CCFF"/>
                </a:solidFill>
                <a:cs typeface="B Badr" panose="00000400000000000000" pitchFamily="2" charset="-78"/>
              </a:rPr>
              <a:t>ریتم  </a:t>
            </a:r>
            <a:r>
              <a:rPr lang="fa-IR" sz="2800" b="1">
                <a:solidFill>
                  <a:srgbClr val="FFCC00"/>
                </a:solidFill>
              </a:rPr>
              <a:t>(</a:t>
            </a:r>
            <a:r>
              <a:rPr lang="fa-IR" sz="2800" b="1">
                <a:cs typeface="B Badr" panose="00000400000000000000" pitchFamily="2" charset="-78"/>
              </a:rPr>
              <a:t>عدم یکنواختی- داشتن زیر وبم</a:t>
            </a:r>
            <a:r>
              <a:rPr lang="fa-IR" sz="2800" b="1">
                <a:solidFill>
                  <a:srgbClr val="FFCC00"/>
                </a:solidFill>
              </a:rPr>
              <a:t>)</a:t>
            </a:r>
          </a:p>
          <a:p>
            <a:pPr>
              <a:lnSpc>
                <a:spcPct val="80000"/>
              </a:lnSpc>
              <a:buClr>
                <a:schemeClr val="tx1"/>
              </a:buClr>
            </a:pPr>
            <a:r>
              <a:rPr lang="fa-IR" b="1">
                <a:solidFill>
                  <a:srgbClr val="99CCFF"/>
                </a:solidFill>
                <a:cs typeface="B Badr" panose="00000400000000000000" pitchFamily="2" charset="-78"/>
              </a:rPr>
              <a:t>آهنگ صدا</a:t>
            </a:r>
            <a:r>
              <a:rPr lang="fa-IR" sz="2800" b="1"/>
              <a:t> </a:t>
            </a:r>
            <a:r>
              <a:rPr lang="fa-IR" sz="2800" b="1">
                <a:solidFill>
                  <a:srgbClr val="FFCC00"/>
                </a:solidFill>
              </a:rPr>
              <a:t>(</a:t>
            </a:r>
            <a:r>
              <a:rPr lang="fa-IR" sz="2800" b="1">
                <a:cs typeface="B Badr" panose="00000400000000000000" pitchFamily="2" charset="-78"/>
              </a:rPr>
              <a:t>داشتن احساس و هیجان- دلنشین و آرام بخش بودن</a:t>
            </a:r>
            <a:r>
              <a:rPr lang="fa-IR" sz="2800" b="1">
                <a:solidFill>
                  <a:srgbClr val="FFCC00"/>
                </a:solidFill>
              </a:rPr>
              <a:t>)</a:t>
            </a:r>
          </a:p>
          <a:p>
            <a:pPr>
              <a:lnSpc>
                <a:spcPct val="80000"/>
              </a:lnSpc>
              <a:buClr>
                <a:schemeClr val="tx1"/>
              </a:buClr>
            </a:pPr>
            <a:r>
              <a:rPr lang="fa-IR" b="1">
                <a:solidFill>
                  <a:srgbClr val="99CCFF"/>
                </a:solidFill>
                <a:cs typeface="B Badr" panose="00000400000000000000" pitchFamily="2" charset="-78"/>
              </a:rPr>
              <a:t>لحن کلام</a:t>
            </a:r>
            <a:r>
              <a:rPr lang="fa-IR" sz="2000" b="1"/>
              <a:t> (</a:t>
            </a:r>
            <a:r>
              <a:rPr lang="fa-IR" sz="2800" b="1">
                <a:cs typeface="B Badr" panose="00000400000000000000" pitchFamily="2" charset="-78"/>
              </a:rPr>
              <a:t>دوستانه- ملایم- صمیمانه- ،تهدید آمیز- خشن</a:t>
            </a:r>
            <a:r>
              <a:rPr lang="fa-IR" sz="2000" b="1"/>
              <a:t> )</a:t>
            </a:r>
          </a:p>
          <a:p>
            <a:pPr>
              <a:lnSpc>
                <a:spcPct val="80000"/>
              </a:lnSpc>
              <a:buFontTx/>
              <a:buNone/>
            </a:pPr>
            <a:endParaRPr lang="fa-IR" sz="2000" b="1"/>
          </a:p>
          <a:p>
            <a:pPr>
              <a:lnSpc>
                <a:spcPct val="80000"/>
              </a:lnSpc>
            </a:pPr>
            <a:r>
              <a:rPr lang="fa-IR" b="1">
                <a:solidFill>
                  <a:srgbClr val="99CCFF"/>
                </a:solidFill>
                <a:cs typeface="B Badr" panose="00000400000000000000" pitchFamily="2" charset="-78"/>
              </a:rPr>
              <a:t>ترتیب بیان مطالب</a:t>
            </a:r>
            <a:r>
              <a:rPr lang="fa-IR" sz="2000" b="1"/>
              <a:t> </a:t>
            </a:r>
            <a:r>
              <a:rPr lang="fa-IR" sz="2800" b="1">
                <a:solidFill>
                  <a:srgbClr val="FFCC00"/>
                </a:solidFill>
              </a:rPr>
              <a:t>(</a:t>
            </a:r>
            <a:r>
              <a:rPr lang="ar-SA" sz="2800" b="1">
                <a:cs typeface="B Badr" panose="00000400000000000000" pitchFamily="2" charset="-78"/>
              </a:rPr>
              <a:t>زمان بندی ـ</a:t>
            </a:r>
            <a:r>
              <a:rPr lang="fa-IR" sz="2800" b="1">
                <a:cs typeface="B Badr" panose="00000400000000000000" pitchFamily="2" charset="-78"/>
              </a:rPr>
              <a:t> </a:t>
            </a:r>
            <a:r>
              <a:rPr lang="ar-SA" sz="2800" b="1">
                <a:cs typeface="B Badr" panose="00000400000000000000" pitchFamily="2" charset="-78"/>
              </a:rPr>
              <a:t>نظم ـ </a:t>
            </a:r>
            <a:r>
              <a:rPr lang="fa-IR" sz="2800" b="1">
                <a:cs typeface="B Badr" panose="00000400000000000000" pitchFamily="2" charset="-78"/>
              </a:rPr>
              <a:t>رعایت نوبت - </a:t>
            </a:r>
            <a:r>
              <a:rPr lang="ar-SA" sz="2800" b="1">
                <a:cs typeface="B Badr" panose="00000400000000000000" pitchFamily="2" charset="-78"/>
              </a:rPr>
              <a:t>سرعت </a:t>
            </a:r>
            <a:r>
              <a:rPr lang="fa-IR" sz="2800" b="1">
                <a:cs typeface="B Badr" panose="00000400000000000000" pitchFamily="2" charset="-78"/>
              </a:rPr>
              <a:t>گفتار</a:t>
            </a:r>
            <a:r>
              <a:rPr lang="ar-SA" sz="2800" b="1">
                <a:cs typeface="B Badr" panose="00000400000000000000" pitchFamily="2" charset="-78"/>
              </a:rPr>
              <a:t>ـ مکث ـ</a:t>
            </a:r>
            <a:r>
              <a:rPr lang="fa-IR" sz="2800" b="1">
                <a:cs typeface="B Badr" panose="00000400000000000000" pitchFamily="2" charset="-78"/>
              </a:rPr>
              <a:t> کشیدن- </a:t>
            </a:r>
            <a:r>
              <a:rPr lang="ar-SA" sz="2800" b="1">
                <a:cs typeface="B Badr" panose="00000400000000000000" pitchFamily="2" charset="-78"/>
              </a:rPr>
              <a:t>جمع بندی</a:t>
            </a:r>
            <a:r>
              <a:rPr lang="ar-SA" sz="2000" b="1"/>
              <a:t> </a:t>
            </a:r>
            <a:r>
              <a:rPr lang="fa-IR" sz="2800" b="1">
                <a:solidFill>
                  <a:srgbClr val="FFCC00"/>
                </a:solidFill>
              </a:rPr>
              <a:t>)</a:t>
            </a:r>
          </a:p>
          <a:p>
            <a:pPr>
              <a:lnSpc>
                <a:spcPct val="80000"/>
              </a:lnSpc>
            </a:pPr>
            <a:r>
              <a:rPr lang="ar-SA" b="1">
                <a:solidFill>
                  <a:srgbClr val="99CCFF"/>
                </a:solidFill>
                <a:cs typeface="B Badr" panose="00000400000000000000" pitchFamily="2" charset="-78"/>
              </a:rPr>
              <a:t>حالت </a:t>
            </a:r>
            <a:r>
              <a:rPr lang="fa-IR" b="1">
                <a:solidFill>
                  <a:srgbClr val="99CCFF"/>
                </a:solidFill>
                <a:cs typeface="B Badr" panose="00000400000000000000" pitchFamily="2" charset="-78"/>
              </a:rPr>
              <a:t>بیان</a:t>
            </a:r>
            <a:r>
              <a:rPr lang="ar-SA" b="1">
                <a:solidFill>
                  <a:srgbClr val="99CCFF"/>
                </a:solidFill>
                <a:cs typeface="B Badr" panose="00000400000000000000" pitchFamily="2" charset="-78"/>
              </a:rPr>
              <a:t> مطالب</a:t>
            </a:r>
            <a:endParaRPr lang="fa-IR" b="1">
              <a:solidFill>
                <a:srgbClr val="99CCFF"/>
              </a:solidFill>
              <a:cs typeface="B Badr" panose="00000400000000000000" pitchFamily="2" charset="-78"/>
            </a:endParaRPr>
          </a:p>
          <a:p>
            <a:pPr>
              <a:lnSpc>
                <a:spcPct val="80000"/>
              </a:lnSpc>
              <a:buFontTx/>
              <a:buNone/>
            </a:pPr>
            <a:r>
              <a:rPr lang="fa-IR" sz="2000" b="1"/>
              <a:t>  </a:t>
            </a:r>
            <a:r>
              <a:rPr lang="fa-IR" sz="2800" b="1">
                <a:solidFill>
                  <a:srgbClr val="FFCC00"/>
                </a:solidFill>
              </a:rPr>
              <a:t>( </a:t>
            </a:r>
            <a:r>
              <a:rPr lang="fa-IR" sz="2800" b="1">
                <a:cs typeface="B Badr" panose="00000400000000000000" pitchFamily="2" charset="-78"/>
              </a:rPr>
              <a:t>لهجه- تکیه کلام</a:t>
            </a:r>
            <a:r>
              <a:rPr lang="ar-SA" sz="2800" b="1">
                <a:cs typeface="B Badr" panose="00000400000000000000" pitchFamily="2" charset="-78"/>
              </a:rPr>
              <a:t> </a:t>
            </a:r>
            <a:r>
              <a:rPr lang="fa-IR" sz="2800" b="1">
                <a:cs typeface="B Badr" panose="00000400000000000000" pitchFamily="2" charset="-78"/>
              </a:rPr>
              <a:t>-</a:t>
            </a:r>
            <a:r>
              <a:rPr lang="ar-SA" sz="2800" b="1">
                <a:cs typeface="B Badr" panose="00000400000000000000" pitchFamily="2" charset="-78"/>
              </a:rPr>
              <a:t> تناسب با درک و دریافت شنونده</a:t>
            </a:r>
            <a:r>
              <a:rPr lang="fa-IR" sz="2800" b="1">
                <a:cs typeface="B Badr" panose="00000400000000000000" pitchFamily="2" charset="-78"/>
              </a:rPr>
              <a:t>-</a:t>
            </a:r>
            <a:r>
              <a:rPr lang="ar-SA" sz="2800" b="1">
                <a:cs typeface="B Badr" panose="00000400000000000000" pitchFamily="2" charset="-78"/>
              </a:rPr>
              <a:t> ملاحظات موقعیتی</a:t>
            </a:r>
            <a:r>
              <a:rPr lang="fa-IR" sz="2800" b="1">
                <a:solidFill>
                  <a:srgbClr val="FFCC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amond(in)">
                                      <p:cBhvr>
                                        <p:cTn id="7" dur="20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plus(in)">
                                      <p:cBhvr>
                                        <p:cTn id="12" dur="2000"/>
                                        <p:tgtEl>
                                          <p:spTgt spid="348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plus(in)">
                                      <p:cBhvr>
                                        <p:cTn id="17" dur="2000"/>
                                        <p:tgtEl>
                                          <p:spTgt spid="348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4819">
                                            <p:txEl>
                                              <p:pRg st="2" end="2"/>
                                            </p:txEl>
                                          </p:spTgt>
                                        </p:tgtEl>
                                        <p:attrNameLst>
                                          <p:attrName>style.visibility</p:attrName>
                                        </p:attrNameLst>
                                      </p:cBhvr>
                                      <p:to>
                                        <p:strVal val="visible"/>
                                      </p:to>
                                    </p:set>
                                    <p:animEffect transition="in" filter="plus(in)">
                                      <p:cBhvr>
                                        <p:cTn id="22" dur="2000"/>
                                        <p:tgtEl>
                                          <p:spTgt spid="348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4819">
                                            <p:txEl>
                                              <p:pRg st="3" end="3"/>
                                            </p:txEl>
                                          </p:spTgt>
                                        </p:tgtEl>
                                        <p:attrNameLst>
                                          <p:attrName>style.visibility</p:attrName>
                                        </p:attrNameLst>
                                      </p:cBhvr>
                                      <p:to>
                                        <p:strVal val="visible"/>
                                      </p:to>
                                    </p:set>
                                    <p:animEffect transition="in" filter="plus(in)">
                                      <p:cBhvr>
                                        <p:cTn id="27" dur="2000"/>
                                        <p:tgtEl>
                                          <p:spTgt spid="348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4819">
                                            <p:txEl>
                                              <p:pRg st="4" end="4"/>
                                            </p:txEl>
                                          </p:spTgt>
                                        </p:tgtEl>
                                        <p:attrNameLst>
                                          <p:attrName>style.visibility</p:attrName>
                                        </p:attrNameLst>
                                      </p:cBhvr>
                                      <p:to>
                                        <p:strVal val="visible"/>
                                      </p:to>
                                    </p:set>
                                    <p:animEffect transition="in" filter="plus(in)">
                                      <p:cBhvr>
                                        <p:cTn id="32" dur="2000"/>
                                        <p:tgtEl>
                                          <p:spTgt spid="3481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4819">
                                            <p:txEl>
                                              <p:pRg st="5" end="5"/>
                                            </p:txEl>
                                          </p:spTgt>
                                        </p:tgtEl>
                                        <p:attrNameLst>
                                          <p:attrName>style.visibility</p:attrName>
                                        </p:attrNameLst>
                                      </p:cBhvr>
                                      <p:to>
                                        <p:strVal val="visible"/>
                                      </p:to>
                                    </p:set>
                                    <p:animEffect transition="in" filter="plus(in)">
                                      <p:cBhvr>
                                        <p:cTn id="37" dur="2000"/>
                                        <p:tgtEl>
                                          <p:spTgt spid="3481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34819">
                                            <p:txEl>
                                              <p:pRg st="6" end="6"/>
                                            </p:txEl>
                                          </p:spTgt>
                                        </p:tgtEl>
                                        <p:attrNameLst>
                                          <p:attrName>style.visibility</p:attrName>
                                        </p:attrNameLst>
                                      </p:cBhvr>
                                      <p:to>
                                        <p:strVal val="visible"/>
                                      </p:to>
                                    </p:set>
                                    <p:animEffect transition="in" filter="plus(in)">
                                      <p:cBhvr>
                                        <p:cTn id="42" dur="2000"/>
                                        <p:tgtEl>
                                          <p:spTgt spid="3481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34819">
                                            <p:txEl>
                                              <p:pRg st="8" end="8"/>
                                            </p:txEl>
                                          </p:spTgt>
                                        </p:tgtEl>
                                        <p:attrNameLst>
                                          <p:attrName>style.visibility</p:attrName>
                                        </p:attrNameLst>
                                      </p:cBhvr>
                                      <p:to>
                                        <p:strVal val="visible"/>
                                      </p:to>
                                    </p:set>
                                    <p:animEffect transition="in" filter="plus(in)">
                                      <p:cBhvr>
                                        <p:cTn id="47" dur="2000"/>
                                        <p:tgtEl>
                                          <p:spTgt spid="3481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3" presetClass="entr" presetSubtype="16" fill="hold" grpId="0" nodeType="clickEffect">
                                  <p:stCondLst>
                                    <p:cond delay="0"/>
                                  </p:stCondLst>
                                  <p:childTnLst>
                                    <p:set>
                                      <p:cBhvr>
                                        <p:cTn id="51" dur="1" fill="hold">
                                          <p:stCondLst>
                                            <p:cond delay="0"/>
                                          </p:stCondLst>
                                        </p:cTn>
                                        <p:tgtEl>
                                          <p:spTgt spid="34819">
                                            <p:txEl>
                                              <p:pRg st="9" end="9"/>
                                            </p:txEl>
                                          </p:spTgt>
                                        </p:tgtEl>
                                        <p:attrNameLst>
                                          <p:attrName>style.visibility</p:attrName>
                                        </p:attrNameLst>
                                      </p:cBhvr>
                                      <p:to>
                                        <p:strVal val="visible"/>
                                      </p:to>
                                    </p:set>
                                    <p:animEffect transition="in" filter="plus(in)">
                                      <p:cBhvr>
                                        <p:cTn id="52" dur="2000"/>
                                        <p:tgtEl>
                                          <p:spTgt spid="3481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3" presetClass="entr" presetSubtype="16" fill="hold" grpId="0" nodeType="clickEffect">
                                  <p:stCondLst>
                                    <p:cond delay="0"/>
                                  </p:stCondLst>
                                  <p:childTnLst>
                                    <p:set>
                                      <p:cBhvr>
                                        <p:cTn id="56" dur="1" fill="hold">
                                          <p:stCondLst>
                                            <p:cond delay="0"/>
                                          </p:stCondLst>
                                        </p:cTn>
                                        <p:tgtEl>
                                          <p:spTgt spid="34819">
                                            <p:txEl>
                                              <p:pRg st="10" end="10"/>
                                            </p:txEl>
                                          </p:spTgt>
                                        </p:tgtEl>
                                        <p:attrNameLst>
                                          <p:attrName>style.visibility</p:attrName>
                                        </p:attrNameLst>
                                      </p:cBhvr>
                                      <p:to>
                                        <p:strVal val="visible"/>
                                      </p:to>
                                    </p:set>
                                    <p:animEffect transition="in" filter="plus(in)">
                                      <p:cBhvr>
                                        <p:cTn id="57" dur="2000"/>
                                        <p:tgtEl>
                                          <p:spTgt spid="348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6" name="Rectangle 4"/>
          <p:cNvSpPr>
            <a:spLocks noGrp="1" noChangeArrowheads="1"/>
          </p:cNvSpPr>
          <p:nvPr>
            <p:ph type="title"/>
          </p:nvPr>
        </p:nvSpPr>
        <p:spPr>
          <a:xfrm>
            <a:off x="539750" y="908050"/>
            <a:ext cx="7772400" cy="2665413"/>
          </a:xfrm>
        </p:spPr>
        <p:txBody>
          <a:bodyPr/>
          <a:lstStyle/>
          <a:p>
            <a:r>
              <a:rPr lang="fa-IR" b="1">
                <a:cs typeface="B Compset" panose="00000400000000000000" pitchFamily="2" charset="-78"/>
              </a:rPr>
              <a:t>موضوع گفتگو در نحوه ارتباط ما موثر می باشد. </a:t>
            </a:r>
            <a:endParaRPr lang="en-US" b="1">
              <a:cs typeface="B Compset" panose="000004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fa-IR" b="1"/>
              <a:t>سبکهای گفتار</a:t>
            </a:r>
            <a:endParaRPr lang="en-US" b="1"/>
          </a:p>
        </p:txBody>
      </p:sp>
      <p:sp>
        <p:nvSpPr>
          <p:cNvPr id="179203" name="Rectangle 3"/>
          <p:cNvSpPr>
            <a:spLocks noGrp="1" noChangeArrowheads="1"/>
          </p:cNvSpPr>
          <p:nvPr>
            <p:ph type="body" idx="1"/>
          </p:nvPr>
        </p:nvSpPr>
        <p:spPr/>
        <p:txBody>
          <a:bodyPr/>
          <a:lstStyle/>
          <a:p>
            <a:r>
              <a:rPr lang="fa-IR">
                <a:solidFill>
                  <a:srgbClr val="FFCC00"/>
                </a:solidFill>
              </a:rPr>
              <a:t>امری</a:t>
            </a:r>
            <a:r>
              <a:rPr lang="fa-IR"/>
              <a:t> : در را ببند.</a:t>
            </a:r>
          </a:p>
          <a:p>
            <a:r>
              <a:rPr lang="fa-IR">
                <a:solidFill>
                  <a:srgbClr val="FFCC00"/>
                </a:solidFill>
              </a:rPr>
              <a:t>مودبانه </a:t>
            </a:r>
            <a:r>
              <a:rPr lang="fa-IR"/>
              <a:t>: لطفاًدر راببندید.</a:t>
            </a:r>
          </a:p>
          <a:p>
            <a:r>
              <a:rPr lang="fa-IR">
                <a:solidFill>
                  <a:srgbClr val="FFCC00"/>
                </a:solidFill>
              </a:rPr>
              <a:t>درخواستی -سئوالی</a:t>
            </a:r>
            <a:r>
              <a:rPr lang="fa-IR"/>
              <a:t> : میشه در را ببندی؟</a:t>
            </a:r>
          </a:p>
          <a:p>
            <a:r>
              <a:rPr lang="fa-IR">
                <a:solidFill>
                  <a:srgbClr val="FFCC00"/>
                </a:solidFill>
              </a:rPr>
              <a:t>سئوالی </a:t>
            </a:r>
            <a:r>
              <a:rPr lang="fa-IR"/>
              <a:t>: می خوای در باز باشه؟</a:t>
            </a:r>
          </a:p>
          <a:p>
            <a:r>
              <a:rPr lang="fa-IR">
                <a:solidFill>
                  <a:srgbClr val="FFCC00"/>
                </a:solidFill>
              </a:rPr>
              <a:t>غیر مستقیم</a:t>
            </a:r>
            <a:r>
              <a:rPr lang="fa-IR"/>
              <a:t> : نمی دانم کی در را باز گذاشته-اینجا سرده</a:t>
            </a:r>
          </a:p>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68313" y="1628775"/>
            <a:ext cx="8229600" cy="1139825"/>
          </a:xfrm>
        </p:spPr>
        <p:txBody>
          <a:bodyPr/>
          <a:lstStyle/>
          <a:p>
            <a:r>
              <a:rPr lang="fa-IR" sz="4000" b="1"/>
              <a:t>همواره آنچه می خواهید بگویید با رفتار غیر کلامی مناسب هماهنگ سازید.</a:t>
            </a:r>
            <a:endParaRPr lang="en-US" sz="4000" b="1"/>
          </a:p>
        </p:txBody>
      </p:sp>
      <p:sp>
        <p:nvSpPr>
          <p:cNvPr id="121860" name="Rectangle 4"/>
          <p:cNvSpPr>
            <a:spLocks noChangeArrowheads="1"/>
          </p:cNvSpPr>
          <p:nvPr/>
        </p:nvSpPr>
        <p:spPr bwMode="auto">
          <a:xfrm>
            <a:off x="1403350" y="3246438"/>
            <a:ext cx="59213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sz="3600" b="1">
                <a:solidFill>
                  <a:schemeClr val="tx2"/>
                </a:solidFill>
              </a:rPr>
              <a:t>پيام هاي كلامي و غير كلامي ناهمخوان مي تواند باعث سوء تفاهم گردد.</a:t>
            </a:r>
            <a:endParaRPr lang="en-US" sz="3600" b="1">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5" name="Rectangle 5"/>
          <p:cNvSpPr>
            <a:spLocks noGrp="1" noChangeArrowheads="1"/>
          </p:cNvSpPr>
          <p:nvPr>
            <p:ph type="title"/>
          </p:nvPr>
        </p:nvSpPr>
        <p:spPr/>
        <p:txBody>
          <a:bodyPr/>
          <a:lstStyle/>
          <a:p>
            <a:r>
              <a:rPr lang="ar-SA" sz="5400" b="1">
                <a:solidFill>
                  <a:srgbClr val="FFCC00"/>
                </a:solidFill>
              </a:rPr>
              <a:t>فرآیند بیان</a:t>
            </a:r>
            <a:r>
              <a:rPr lang="fa-IR" sz="5400" b="1">
                <a:solidFill>
                  <a:srgbClr val="FFCC00"/>
                </a:solidFill>
              </a:rPr>
              <a:t> کلامی</a:t>
            </a:r>
            <a:endParaRPr lang="en-US" sz="5400" b="1"/>
          </a:p>
        </p:txBody>
      </p:sp>
      <p:sp>
        <p:nvSpPr>
          <p:cNvPr id="97286" name="Rectangle 6"/>
          <p:cNvSpPr>
            <a:spLocks noGrp="1" noChangeArrowheads="1"/>
          </p:cNvSpPr>
          <p:nvPr>
            <p:ph type="body" idx="1"/>
          </p:nvPr>
        </p:nvSpPr>
        <p:spPr/>
        <p:txBody>
          <a:bodyPr/>
          <a:lstStyle/>
          <a:p>
            <a:r>
              <a:rPr lang="ar-SA" sz="4000" b="1"/>
              <a:t>شروع </a:t>
            </a:r>
            <a:endParaRPr lang="fa-IR" sz="4000" b="1"/>
          </a:p>
          <a:p>
            <a:r>
              <a:rPr lang="ar-SA" sz="4000" b="1"/>
              <a:t>ادامه </a:t>
            </a:r>
            <a:endParaRPr lang="fa-IR" sz="4000" b="1"/>
          </a:p>
          <a:p>
            <a:r>
              <a:rPr lang="ar-SA" sz="4000" b="1"/>
              <a:t>خاتمه</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97285"/>
                                        </p:tgtEl>
                                        <p:attrNameLst>
                                          <p:attrName>style.visibility</p:attrName>
                                        </p:attrNameLst>
                                      </p:cBhvr>
                                      <p:to>
                                        <p:strVal val="visible"/>
                                      </p:to>
                                    </p:set>
                                    <p:animEffect transition="in" filter="barn(inHorizontal)">
                                      <p:cBhvr>
                                        <p:cTn id="7" dur="500"/>
                                        <p:tgtEl>
                                          <p:spTgt spid="972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97286">
                                            <p:txEl>
                                              <p:pRg st="0" end="0"/>
                                            </p:txEl>
                                          </p:spTgt>
                                        </p:tgtEl>
                                        <p:attrNameLst>
                                          <p:attrName>style.visibility</p:attrName>
                                        </p:attrNameLst>
                                      </p:cBhvr>
                                      <p:to>
                                        <p:strVal val="visible"/>
                                      </p:to>
                                    </p:set>
                                    <p:animEffect transition="in" filter="barn(inHorizontal)">
                                      <p:cBhvr>
                                        <p:cTn id="12" dur="500"/>
                                        <p:tgtEl>
                                          <p:spTgt spid="9728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97286">
                                            <p:txEl>
                                              <p:pRg st="1" end="1"/>
                                            </p:txEl>
                                          </p:spTgt>
                                        </p:tgtEl>
                                        <p:attrNameLst>
                                          <p:attrName>style.visibility</p:attrName>
                                        </p:attrNameLst>
                                      </p:cBhvr>
                                      <p:to>
                                        <p:strVal val="visible"/>
                                      </p:to>
                                    </p:set>
                                    <p:animEffect transition="in" filter="barn(inHorizontal)">
                                      <p:cBhvr>
                                        <p:cTn id="17" dur="500"/>
                                        <p:tgtEl>
                                          <p:spTgt spid="9728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97286">
                                            <p:txEl>
                                              <p:pRg st="2" end="2"/>
                                            </p:txEl>
                                          </p:spTgt>
                                        </p:tgtEl>
                                        <p:attrNameLst>
                                          <p:attrName>style.visibility</p:attrName>
                                        </p:attrNameLst>
                                      </p:cBhvr>
                                      <p:to>
                                        <p:strVal val="visible"/>
                                      </p:to>
                                    </p:set>
                                    <p:animEffect transition="in" filter="barn(inHorizontal)">
                                      <p:cBhvr>
                                        <p:cTn id="22" dur="500"/>
                                        <p:tgtEl>
                                          <p:spTgt spid="972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p:bldP spid="97286"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457200" y="277813"/>
            <a:ext cx="8229600" cy="1998662"/>
          </a:xfrm>
        </p:spPr>
        <p:txBody>
          <a:bodyPr/>
          <a:lstStyle/>
          <a:p>
            <a:r>
              <a:rPr lang="fa-IR" sz="4000">
                <a:latin typeface="Persian" pitchFamily="2" charset="0"/>
                <a:cs typeface="B Titr" panose="00000700000000000000" pitchFamily="2" charset="-78"/>
              </a:rPr>
              <a:t>چگونگي شروع ارتباط ادامه روند آنرا تعيين مي كند.</a:t>
            </a:r>
            <a:endParaRPr lang="en-US" sz="4000">
              <a:latin typeface="Persian" pitchFamily="2" charset="0"/>
              <a:cs typeface="B Titr" panose="00000700000000000000" pitchFamily="2" charset="-78"/>
            </a:endParaRPr>
          </a:p>
        </p:txBody>
      </p:sp>
      <p:sp>
        <p:nvSpPr>
          <p:cNvPr id="152579" name="Rectangle 3"/>
          <p:cNvSpPr>
            <a:spLocks noChangeArrowheads="1"/>
          </p:cNvSpPr>
          <p:nvPr/>
        </p:nvSpPr>
        <p:spPr bwMode="auto">
          <a:xfrm>
            <a:off x="611188" y="2492375"/>
            <a:ext cx="8229600" cy="199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lvl1pPr algn="ctr" rtl="1">
              <a:defRPr sz="4400">
                <a:solidFill>
                  <a:schemeClr val="tx2"/>
                </a:solidFill>
                <a:latin typeface="Times New Roman" panose="02020603050405020304" pitchFamily="18" charset="0"/>
                <a:cs typeface="Arial" panose="020B0604020202020204" pitchFamily="34" charset="0"/>
              </a:defRPr>
            </a:lvl1pPr>
            <a:lvl2pPr algn="ctr" rtl="1">
              <a:defRPr sz="4400">
                <a:solidFill>
                  <a:schemeClr val="tx2"/>
                </a:solidFill>
                <a:latin typeface="Times New Roman" panose="02020603050405020304" pitchFamily="18" charset="0"/>
                <a:cs typeface="Arial" panose="020B0604020202020204" pitchFamily="34" charset="0"/>
              </a:defRPr>
            </a:lvl2pPr>
            <a:lvl3pPr algn="ctr" rtl="1">
              <a:defRPr sz="4400">
                <a:solidFill>
                  <a:schemeClr val="tx2"/>
                </a:solidFill>
                <a:latin typeface="Times New Roman" panose="02020603050405020304" pitchFamily="18" charset="0"/>
                <a:cs typeface="Arial" panose="020B0604020202020204" pitchFamily="34" charset="0"/>
              </a:defRPr>
            </a:lvl3pPr>
            <a:lvl4pPr algn="ctr" rtl="1">
              <a:defRPr sz="4400">
                <a:solidFill>
                  <a:schemeClr val="tx2"/>
                </a:solidFill>
                <a:latin typeface="Times New Roman" panose="02020603050405020304" pitchFamily="18" charset="0"/>
                <a:cs typeface="Arial" panose="020B0604020202020204" pitchFamily="34" charset="0"/>
              </a:defRPr>
            </a:lvl4pPr>
            <a:lvl5pPr algn="ctr" rtl="1">
              <a:defRPr sz="4400">
                <a:solidFill>
                  <a:schemeClr val="tx2"/>
                </a:solidFill>
                <a:latin typeface="Times New Roman" panose="02020603050405020304" pitchFamily="18" charset="0"/>
                <a:cs typeface="Arial" panose="020B0604020202020204" pitchFamily="34" charset="0"/>
              </a:defRPr>
            </a:lvl5pPr>
            <a:lvl6pPr marL="457200" algn="ctr"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6pPr>
            <a:lvl7pPr marL="914400" algn="ctr"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7pPr>
            <a:lvl8pPr marL="1371600" algn="ctr"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8pPr>
            <a:lvl9pPr marL="1828800" algn="ctr"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9pPr>
          </a:lstStyle>
          <a:p>
            <a:r>
              <a:rPr lang="fa-IR" sz="4000">
                <a:latin typeface="Persian" pitchFamily="2" charset="0"/>
                <a:cs typeface="B Titr" panose="00000700000000000000" pitchFamily="2" charset="-78"/>
              </a:rPr>
              <a:t>اولین تأثیر ماندنی ترین تأثیر است.</a:t>
            </a:r>
            <a:endParaRPr lang="en-US" sz="4000">
              <a:latin typeface="Persian" pitchFamily="2" charset="0"/>
              <a:cs typeface="B Titr" panose="00000700000000000000"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ar-SA" b="1">
                <a:solidFill>
                  <a:srgbClr val="FFCC00"/>
                </a:solidFill>
              </a:rPr>
              <a:t>مراحل ارتباط کلامی </a:t>
            </a:r>
            <a:endParaRPr lang="en-US" b="1">
              <a:solidFill>
                <a:srgbClr val="FFCC00"/>
              </a:solidFill>
            </a:endParaRPr>
          </a:p>
        </p:txBody>
      </p:sp>
      <p:sp>
        <p:nvSpPr>
          <p:cNvPr id="35843" name="Rectangle 3"/>
          <p:cNvSpPr>
            <a:spLocks noGrp="1" noChangeArrowheads="1"/>
          </p:cNvSpPr>
          <p:nvPr>
            <p:ph type="body" idx="1"/>
          </p:nvPr>
        </p:nvSpPr>
        <p:spPr/>
        <p:txBody>
          <a:bodyPr/>
          <a:lstStyle/>
          <a:p>
            <a:pPr>
              <a:buClr>
                <a:schemeClr val="tx1"/>
              </a:buClr>
              <a:buFont typeface="Wingdings" panose="05000000000000000000" pitchFamily="2" charset="2"/>
              <a:buChar char="ü"/>
            </a:pPr>
            <a:r>
              <a:rPr lang="ar-SA" sz="4000" b="1">
                <a:solidFill>
                  <a:srgbClr val="FF6699"/>
                </a:solidFill>
              </a:rPr>
              <a:t>مرحله آغازین : </a:t>
            </a:r>
            <a:endParaRPr lang="fa-IR" sz="4000" b="1">
              <a:solidFill>
                <a:srgbClr val="FF6699"/>
              </a:solidFill>
            </a:endParaRPr>
          </a:p>
          <a:p>
            <a:r>
              <a:rPr lang="ar-SA" sz="2800" b="1">
                <a:cs typeface="B Titr" panose="00000700000000000000" pitchFamily="2" charset="-78"/>
              </a:rPr>
              <a:t>آراسته </a:t>
            </a:r>
            <a:r>
              <a:rPr lang="fa-IR" sz="2800" b="1">
                <a:cs typeface="B Titr" panose="00000700000000000000" pitchFamily="2" charset="-78"/>
              </a:rPr>
              <a:t>و</a:t>
            </a:r>
            <a:r>
              <a:rPr lang="ar-SA" sz="2800" b="1">
                <a:cs typeface="B Titr" panose="00000700000000000000" pitchFamily="2" charset="-78"/>
              </a:rPr>
              <a:t>خوشرو باشید و تبسم کنید .</a:t>
            </a:r>
            <a:endParaRPr lang="fa-IR" sz="2800" b="1">
              <a:cs typeface="B Titr" panose="00000700000000000000" pitchFamily="2" charset="-78"/>
            </a:endParaRPr>
          </a:p>
          <a:p>
            <a:r>
              <a:rPr lang="ar-SA" sz="2800" b="1">
                <a:cs typeface="B Titr" panose="00000700000000000000" pitchFamily="2" charset="-78"/>
              </a:rPr>
              <a:t> با یک سئوال ساده شروع کنید .</a:t>
            </a:r>
            <a:endParaRPr lang="fa-IR" sz="2800" b="1">
              <a:cs typeface="B Titr" panose="00000700000000000000" pitchFamily="2" charset="-78"/>
            </a:endParaRPr>
          </a:p>
          <a:p>
            <a:r>
              <a:rPr lang="ar-SA" sz="2800" b="1">
                <a:cs typeface="B Titr" panose="00000700000000000000" pitchFamily="2" charset="-78"/>
              </a:rPr>
              <a:t> در مورد خودتان بگویید ( خودافشایی )</a:t>
            </a:r>
            <a:endParaRPr lang="fa-IR" sz="2800" b="1">
              <a:cs typeface="B Titr" panose="00000700000000000000" pitchFamily="2" charset="-78"/>
            </a:endParaRPr>
          </a:p>
          <a:p>
            <a:r>
              <a:rPr lang="ar-SA" sz="2800" b="1">
                <a:cs typeface="B Titr" panose="00000700000000000000" pitchFamily="2" charset="-78"/>
              </a:rPr>
              <a:t> به طرف مقابل توجه نشان دهید .</a:t>
            </a:r>
            <a:endParaRPr lang="fa-IR" sz="2800" b="1">
              <a:cs typeface="B Titr" panose="00000700000000000000" pitchFamily="2" charset="-78"/>
            </a:endParaRPr>
          </a:p>
          <a:p>
            <a:r>
              <a:rPr lang="ar-SA" sz="2800" b="1">
                <a:cs typeface="B Titr" panose="00000700000000000000" pitchFamily="2" charset="-78"/>
              </a:rPr>
              <a:t>از تعریف و تمجید و تأ</a:t>
            </a:r>
            <a:r>
              <a:rPr lang="fa-IR" sz="2800" b="1">
                <a:cs typeface="B Titr" panose="00000700000000000000" pitchFamily="2" charset="-78"/>
              </a:rPr>
              <a:t>ی</a:t>
            </a:r>
            <a:r>
              <a:rPr lang="ar-SA" sz="2800" b="1">
                <a:cs typeface="B Titr" panose="00000700000000000000" pitchFamily="2" charset="-78"/>
              </a:rPr>
              <a:t>ید استفاده کنید .</a:t>
            </a:r>
            <a:endParaRPr lang="en-US" sz="2800" b="1">
              <a:cs typeface="B Titr" panose="000007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checkerboard(across)">
                                      <p:cBhvr>
                                        <p:cTn id="7" dur="5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checkerboard(across)">
                                      <p:cBhvr>
                                        <p:cTn id="12" dur="500"/>
                                        <p:tgtEl>
                                          <p:spTgt spid="358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5843">
                                            <p:txEl>
                                              <p:pRg st="1" end="1"/>
                                            </p:txEl>
                                          </p:spTgt>
                                        </p:tgtEl>
                                        <p:attrNameLst>
                                          <p:attrName>style.visibility</p:attrName>
                                        </p:attrNameLst>
                                      </p:cBhvr>
                                      <p:to>
                                        <p:strVal val="visible"/>
                                      </p:to>
                                    </p:set>
                                    <p:animEffect transition="in" filter="checkerboard(across)">
                                      <p:cBhvr>
                                        <p:cTn id="17" dur="500"/>
                                        <p:tgtEl>
                                          <p:spTgt spid="358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5843">
                                            <p:txEl>
                                              <p:pRg st="2" end="2"/>
                                            </p:txEl>
                                          </p:spTgt>
                                        </p:tgtEl>
                                        <p:attrNameLst>
                                          <p:attrName>style.visibility</p:attrName>
                                        </p:attrNameLst>
                                      </p:cBhvr>
                                      <p:to>
                                        <p:strVal val="visible"/>
                                      </p:to>
                                    </p:set>
                                    <p:animEffect transition="in" filter="checkerboard(across)">
                                      <p:cBhvr>
                                        <p:cTn id="22" dur="500"/>
                                        <p:tgtEl>
                                          <p:spTgt spid="358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5843">
                                            <p:txEl>
                                              <p:pRg st="3" end="3"/>
                                            </p:txEl>
                                          </p:spTgt>
                                        </p:tgtEl>
                                        <p:attrNameLst>
                                          <p:attrName>style.visibility</p:attrName>
                                        </p:attrNameLst>
                                      </p:cBhvr>
                                      <p:to>
                                        <p:strVal val="visible"/>
                                      </p:to>
                                    </p:set>
                                    <p:animEffect transition="in" filter="checkerboard(across)">
                                      <p:cBhvr>
                                        <p:cTn id="27" dur="500"/>
                                        <p:tgtEl>
                                          <p:spTgt spid="358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5843">
                                            <p:txEl>
                                              <p:pRg st="4" end="4"/>
                                            </p:txEl>
                                          </p:spTgt>
                                        </p:tgtEl>
                                        <p:attrNameLst>
                                          <p:attrName>style.visibility</p:attrName>
                                        </p:attrNameLst>
                                      </p:cBhvr>
                                      <p:to>
                                        <p:strVal val="visible"/>
                                      </p:to>
                                    </p:set>
                                    <p:animEffect transition="in" filter="checkerboard(across)">
                                      <p:cBhvr>
                                        <p:cTn id="32" dur="500"/>
                                        <p:tgtEl>
                                          <p:spTgt spid="358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5843">
                                            <p:txEl>
                                              <p:pRg st="5" end="5"/>
                                            </p:txEl>
                                          </p:spTgt>
                                        </p:tgtEl>
                                        <p:attrNameLst>
                                          <p:attrName>style.visibility</p:attrName>
                                        </p:attrNameLst>
                                      </p:cBhvr>
                                      <p:to>
                                        <p:strVal val="visible"/>
                                      </p:to>
                                    </p:set>
                                    <p:animEffect transition="in" filter="checkerboard(across)">
                                      <p:cBhvr>
                                        <p:cTn id="37" dur="500"/>
                                        <p:tgtEl>
                                          <p:spTgt spid="35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ar-SA" b="1">
                <a:solidFill>
                  <a:srgbClr val="FF6699"/>
                </a:solidFill>
              </a:rPr>
              <a:t>مراحل ارتباط کلامی </a:t>
            </a:r>
            <a:endParaRPr lang="en-US" b="1">
              <a:solidFill>
                <a:srgbClr val="FF6699"/>
              </a:solidFill>
            </a:endParaRPr>
          </a:p>
        </p:txBody>
      </p:sp>
      <p:sp>
        <p:nvSpPr>
          <p:cNvPr id="36867" name="Rectangle 3"/>
          <p:cNvSpPr>
            <a:spLocks noGrp="1" noChangeArrowheads="1"/>
          </p:cNvSpPr>
          <p:nvPr>
            <p:ph type="body" idx="1"/>
          </p:nvPr>
        </p:nvSpPr>
        <p:spPr/>
        <p:txBody>
          <a:bodyPr/>
          <a:lstStyle/>
          <a:p>
            <a:pPr>
              <a:buClr>
                <a:schemeClr val="tx1"/>
              </a:buClr>
              <a:buFont typeface="Wingdings" panose="05000000000000000000" pitchFamily="2" charset="2"/>
              <a:buChar char="ü"/>
            </a:pPr>
            <a:r>
              <a:rPr lang="ar-SA" sz="4000" b="1">
                <a:solidFill>
                  <a:srgbClr val="FFCC00"/>
                </a:solidFill>
              </a:rPr>
              <a:t>ادامه گفتگو</a:t>
            </a:r>
            <a:r>
              <a:rPr lang="ar-SA" b="1">
                <a:solidFill>
                  <a:srgbClr val="FFCC00"/>
                </a:solidFill>
              </a:rPr>
              <a:t> </a:t>
            </a:r>
            <a:endParaRPr lang="fa-IR" b="1">
              <a:solidFill>
                <a:srgbClr val="FFCC00"/>
              </a:solidFill>
            </a:endParaRPr>
          </a:p>
          <a:p>
            <a:r>
              <a:rPr lang="ar-SA" b="1">
                <a:latin typeface="F_Nasim" pitchFamily="2" charset="2"/>
              </a:rPr>
              <a:t>خوب گوش کنید .</a:t>
            </a:r>
            <a:endParaRPr lang="fa-IR" b="1">
              <a:latin typeface="F_Nasim" pitchFamily="2" charset="2"/>
            </a:endParaRPr>
          </a:p>
          <a:p>
            <a:r>
              <a:rPr lang="ar-SA" b="1">
                <a:latin typeface="F_Nasim" pitchFamily="2" charset="2"/>
              </a:rPr>
              <a:t>به صحبت علاقه نشان دهید . </a:t>
            </a:r>
            <a:endParaRPr lang="fa-IR" b="1">
              <a:latin typeface="F_Nasim" pitchFamily="2" charset="2"/>
            </a:endParaRPr>
          </a:p>
          <a:p>
            <a:r>
              <a:rPr lang="ar-SA" b="1">
                <a:latin typeface="F_Nasim" pitchFamily="2" charset="2"/>
              </a:rPr>
              <a:t>بازخورد دهید .</a:t>
            </a:r>
            <a:endParaRPr lang="fa-IR" b="1">
              <a:latin typeface="F_Nasim" pitchFamily="2" charset="2"/>
            </a:endParaRPr>
          </a:p>
          <a:p>
            <a:r>
              <a:rPr lang="ar-SA" b="1">
                <a:latin typeface="F_Nasim" pitchFamily="2" charset="2"/>
              </a:rPr>
              <a:t>علایق خودتان را بیان کنید .</a:t>
            </a:r>
            <a:endParaRPr lang="fa-IR" b="1">
              <a:latin typeface="F_Nasim" pitchFamily="2" charset="2"/>
            </a:endParaRPr>
          </a:p>
          <a:p>
            <a:r>
              <a:rPr lang="ar-SA" b="1">
                <a:latin typeface="F_Nasim" pitchFamily="2" charset="2"/>
              </a:rPr>
              <a:t>خلاصه کنید .</a:t>
            </a:r>
            <a:endParaRPr lang="fa-IR" b="1">
              <a:latin typeface="F_Nasim" pitchFamily="2" charset="2"/>
            </a:endParaRPr>
          </a:p>
          <a:p>
            <a:r>
              <a:rPr lang="ar-SA" b="1">
                <a:latin typeface="F_Nasim" pitchFamily="2" charset="2"/>
              </a:rPr>
              <a:t>به موقع موضوع صحبت را عوض کنید</a:t>
            </a:r>
            <a:r>
              <a:rPr lang="ar-SA">
                <a:latin typeface="F_Nasim" pitchFamily="2" charset="2"/>
              </a:rPr>
              <a:t> </a:t>
            </a:r>
            <a:endParaRPr lang="en-US">
              <a:latin typeface="F_Nasim"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checkerboard(across)">
                                      <p:cBhvr>
                                        <p:cTn id="7" dur="5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checkerboard(across)">
                                      <p:cBhvr>
                                        <p:cTn id="12" dur="500"/>
                                        <p:tgtEl>
                                          <p:spTgt spid="368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6867">
                                            <p:txEl>
                                              <p:pRg st="1" end="1"/>
                                            </p:txEl>
                                          </p:spTgt>
                                        </p:tgtEl>
                                        <p:attrNameLst>
                                          <p:attrName>style.visibility</p:attrName>
                                        </p:attrNameLst>
                                      </p:cBhvr>
                                      <p:to>
                                        <p:strVal val="visible"/>
                                      </p:to>
                                    </p:set>
                                    <p:animEffect transition="in" filter="checkerboard(across)">
                                      <p:cBhvr>
                                        <p:cTn id="17" dur="500"/>
                                        <p:tgtEl>
                                          <p:spTgt spid="368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867">
                                            <p:txEl>
                                              <p:pRg st="2" end="2"/>
                                            </p:txEl>
                                          </p:spTgt>
                                        </p:tgtEl>
                                        <p:attrNameLst>
                                          <p:attrName>style.visibility</p:attrName>
                                        </p:attrNameLst>
                                      </p:cBhvr>
                                      <p:to>
                                        <p:strVal val="visible"/>
                                      </p:to>
                                    </p:set>
                                    <p:animEffect transition="in" filter="checkerboard(across)">
                                      <p:cBhvr>
                                        <p:cTn id="22" dur="500"/>
                                        <p:tgtEl>
                                          <p:spTgt spid="368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6867">
                                            <p:txEl>
                                              <p:pRg st="3" end="3"/>
                                            </p:txEl>
                                          </p:spTgt>
                                        </p:tgtEl>
                                        <p:attrNameLst>
                                          <p:attrName>style.visibility</p:attrName>
                                        </p:attrNameLst>
                                      </p:cBhvr>
                                      <p:to>
                                        <p:strVal val="visible"/>
                                      </p:to>
                                    </p:set>
                                    <p:animEffect transition="in" filter="checkerboard(across)">
                                      <p:cBhvr>
                                        <p:cTn id="27" dur="500"/>
                                        <p:tgtEl>
                                          <p:spTgt spid="368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6867">
                                            <p:txEl>
                                              <p:pRg st="4" end="4"/>
                                            </p:txEl>
                                          </p:spTgt>
                                        </p:tgtEl>
                                        <p:attrNameLst>
                                          <p:attrName>style.visibility</p:attrName>
                                        </p:attrNameLst>
                                      </p:cBhvr>
                                      <p:to>
                                        <p:strVal val="visible"/>
                                      </p:to>
                                    </p:set>
                                    <p:animEffect transition="in" filter="checkerboard(across)">
                                      <p:cBhvr>
                                        <p:cTn id="32" dur="500"/>
                                        <p:tgtEl>
                                          <p:spTgt spid="3686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6867">
                                            <p:txEl>
                                              <p:pRg st="5" end="5"/>
                                            </p:txEl>
                                          </p:spTgt>
                                        </p:tgtEl>
                                        <p:attrNameLst>
                                          <p:attrName>style.visibility</p:attrName>
                                        </p:attrNameLst>
                                      </p:cBhvr>
                                      <p:to>
                                        <p:strVal val="visible"/>
                                      </p:to>
                                    </p:set>
                                    <p:animEffect transition="in" filter="checkerboard(across)">
                                      <p:cBhvr>
                                        <p:cTn id="37" dur="500"/>
                                        <p:tgtEl>
                                          <p:spTgt spid="3686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6867">
                                            <p:txEl>
                                              <p:pRg st="6" end="6"/>
                                            </p:txEl>
                                          </p:spTgt>
                                        </p:tgtEl>
                                        <p:attrNameLst>
                                          <p:attrName>style.visibility</p:attrName>
                                        </p:attrNameLst>
                                      </p:cBhvr>
                                      <p:to>
                                        <p:strVal val="visible"/>
                                      </p:to>
                                    </p:set>
                                    <p:animEffect transition="in" filter="checkerboard(across)">
                                      <p:cBhvr>
                                        <p:cTn id="42" dur="5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ar-SA" b="1">
                <a:solidFill>
                  <a:srgbClr val="FF6699"/>
                </a:solidFill>
              </a:rPr>
              <a:t>مراحل ارتباط کلامی</a:t>
            </a:r>
            <a:endParaRPr lang="en-US" b="1">
              <a:solidFill>
                <a:srgbClr val="FF6699"/>
              </a:solidFill>
            </a:endParaRPr>
          </a:p>
        </p:txBody>
      </p:sp>
      <p:sp>
        <p:nvSpPr>
          <p:cNvPr id="37891" name="Rectangle 3"/>
          <p:cNvSpPr>
            <a:spLocks noGrp="1" noChangeArrowheads="1"/>
          </p:cNvSpPr>
          <p:nvPr>
            <p:ph type="body" idx="1"/>
          </p:nvPr>
        </p:nvSpPr>
        <p:spPr>
          <a:xfrm>
            <a:off x="395288" y="1905000"/>
            <a:ext cx="8280400" cy="4114800"/>
          </a:xfrm>
        </p:spPr>
        <p:txBody>
          <a:bodyPr/>
          <a:lstStyle/>
          <a:p>
            <a:pPr>
              <a:buClr>
                <a:schemeClr val="tx1"/>
              </a:buClr>
              <a:buFont typeface="Wingdings" panose="05000000000000000000" pitchFamily="2" charset="2"/>
              <a:buChar char="ü"/>
            </a:pPr>
            <a:r>
              <a:rPr lang="ar-SA" sz="4000" b="1">
                <a:solidFill>
                  <a:srgbClr val="FFCC00"/>
                </a:solidFill>
              </a:rPr>
              <a:t>پایان گفتگو </a:t>
            </a:r>
            <a:endParaRPr lang="fa-IR" sz="4000" b="1">
              <a:solidFill>
                <a:srgbClr val="FFCC00"/>
              </a:solidFill>
            </a:endParaRPr>
          </a:p>
          <a:p>
            <a:r>
              <a:rPr lang="ar-SA" b="1"/>
              <a:t> پایان دادن به گفتگو با یک احساس خوشایند دو طرفه</a:t>
            </a:r>
            <a:endParaRPr lang="fa-IR" b="1"/>
          </a:p>
          <a:p>
            <a:pPr>
              <a:buFontTx/>
              <a:buNone/>
            </a:pPr>
            <a:r>
              <a:rPr lang="ar-SA" b="1"/>
              <a:t> </a:t>
            </a:r>
            <a:r>
              <a:rPr lang="ar-SA" sz="2400" b="1">
                <a:solidFill>
                  <a:srgbClr val="99CCFF"/>
                </a:solidFill>
              </a:rPr>
              <a:t>از مصاحبت با شما خوشحال شدم و ... </a:t>
            </a:r>
            <a:endParaRPr lang="fa-IR" sz="2400" b="1">
              <a:solidFill>
                <a:srgbClr val="99CCFF"/>
              </a:solidFill>
            </a:endParaRPr>
          </a:p>
          <a:p>
            <a:pPr>
              <a:buFontTx/>
              <a:buNone/>
            </a:pPr>
            <a:r>
              <a:rPr lang="ar-SA" sz="2400" b="1">
                <a:solidFill>
                  <a:srgbClr val="99CCFF"/>
                </a:solidFill>
              </a:rPr>
              <a:t>از اینکه به صحبتهایم توجه کردید ممنونم ...</a:t>
            </a:r>
            <a:endParaRPr lang="fa-IR" sz="2400" b="1">
              <a:solidFill>
                <a:srgbClr val="99CCFF"/>
              </a:solidFill>
            </a:endParaRPr>
          </a:p>
          <a:p>
            <a:pPr>
              <a:buFontTx/>
              <a:buNone/>
            </a:pPr>
            <a:r>
              <a:rPr lang="ar-SA" sz="2400" b="1">
                <a:solidFill>
                  <a:srgbClr val="99CCFF"/>
                </a:solidFill>
              </a:rPr>
              <a:t>از آشنایی تان خوشحال شدم .</a:t>
            </a:r>
            <a:endParaRPr lang="fa-IR" sz="2400" b="1">
              <a:solidFill>
                <a:srgbClr val="99CCFF"/>
              </a:solidFill>
            </a:endParaRPr>
          </a:p>
          <a:p>
            <a:r>
              <a:rPr lang="ar-SA" b="1"/>
              <a:t> توجه به رفتارهای غیرکلامی ناشی از خستگی و بی میلی </a:t>
            </a:r>
            <a:endParaRPr lang="fa-IR" b="1"/>
          </a:p>
          <a:p>
            <a:r>
              <a:rPr lang="ar-SA" b="1"/>
              <a:t>جمع بندی </a:t>
            </a:r>
            <a:r>
              <a:rPr lang="fa-IR" b="1"/>
              <a:t>کردن</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checkerboard(across)">
                                      <p:cBhvr>
                                        <p:cTn id="7" dur="5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checkerboard(across)">
                                      <p:cBhvr>
                                        <p:cTn id="12" dur="500"/>
                                        <p:tgtEl>
                                          <p:spTgt spid="378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Effect transition="in" filter="checkerboard(across)">
                                      <p:cBhvr>
                                        <p:cTn id="17" dur="500"/>
                                        <p:tgtEl>
                                          <p:spTgt spid="378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7891">
                                            <p:txEl>
                                              <p:pRg st="2" end="2"/>
                                            </p:txEl>
                                          </p:spTgt>
                                        </p:tgtEl>
                                        <p:attrNameLst>
                                          <p:attrName>style.visibility</p:attrName>
                                        </p:attrNameLst>
                                      </p:cBhvr>
                                      <p:to>
                                        <p:strVal val="visible"/>
                                      </p:to>
                                    </p:set>
                                    <p:animEffect transition="in" filter="checkerboard(across)">
                                      <p:cBhvr>
                                        <p:cTn id="22" dur="500"/>
                                        <p:tgtEl>
                                          <p:spTgt spid="3789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7891">
                                            <p:txEl>
                                              <p:pRg st="3" end="3"/>
                                            </p:txEl>
                                          </p:spTgt>
                                        </p:tgtEl>
                                        <p:attrNameLst>
                                          <p:attrName>style.visibility</p:attrName>
                                        </p:attrNameLst>
                                      </p:cBhvr>
                                      <p:to>
                                        <p:strVal val="visible"/>
                                      </p:to>
                                    </p:set>
                                    <p:animEffect transition="in" filter="checkerboard(across)">
                                      <p:cBhvr>
                                        <p:cTn id="27" dur="500"/>
                                        <p:tgtEl>
                                          <p:spTgt spid="3789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7891">
                                            <p:txEl>
                                              <p:pRg st="4" end="4"/>
                                            </p:txEl>
                                          </p:spTgt>
                                        </p:tgtEl>
                                        <p:attrNameLst>
                                          <p:attrName>style.visibility</p:attrName>
                                        </p:attrNameLst>
                                      </p:cBhvr>
                                      <p:to>
                                        <p:strVal val="visible"/>
                                      </p:to>
                                    </p:set>
                                    <p:animEffect transition="in" filter="checkerboard(across)">
                                      <p:cBhvr>
                                        <p:cTn id="32" dur="500"/>
                                        <p:tgtEl>
                                          <p:spTgt spid="3789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7891">
                                            <p:txEl>
                                              <p:pRg st="5" end="5"/>
                                            </p:txEl>
                                          </p:spTgt>
                                        </p:tgtEl>
                                        <p:attrNameLst>
                                          <p:attrName>style.visibility</p:attrName>
                                        </p:attrNameLst>
                                      </p:cBhvr>
                                      <p:to>
                                        <p:strVal val="visible"/>
                                      </p:to>
                                    </p:set>
                                    <p:animEffect transition="in" filter="checkerboard(across)">
                                      <p:cBhvr>
                                        <p:cTn id="37" dur="500"/>
                                        <p:tgtEl>
                                          <p:spTgt spid="3789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7891">
                                            <p:txEl>
                                              <p:pRg st="6" end="6"/>
                                            </p:txEl>
                                          </p:spTgt>
                                        </p:tgtEl>
                                        <p:attrNameLst>
                                          <p:attrName>style.visibility</p:attrName>
                                        </p:attrNameLst>
                                      </p:cBhvr>
                                      <p:to>
                                        <p:strVal val="visible"/>
                                      </p:to>
                                    </p:set>
                                    <p:animEffect transition="in" filter="checkerboard(across)">
                                      <p:cBhvr>
                                        <p:cTn id="42" dur="5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ar-SA" b="1">
                <a:solidFill>
                  <a:srgbClr val="FFCC00"/>
                </a:solidFill>
              </a:rPr>
              <a:t>موانع گفتاری در درون گوینده :</a:t>
            </a:r>
            <a:r>
              <a:rPr lang="ar-SA">
                <a:solidFill>
                  <a:srgbClr val="FFCC00"/>
                </a:solidFill>
              </a:rPr>
              <a:t> </a:t>
            </a:r>
            <a:endParaRPr lang="en-US">
              <a:solidFill>
                <a:srgbClr val="FFCC00"/>
              </a:solidFill>
            </a:endParaRPr>
          </a:p>
        </p:txBody>
      </p:sp>
      <p:sp>
        <p:nvSpPr>
          <p:cNvPr id="38915" name="Rectangle 3"/>
          <p:cNvSpPr>
            <a:spLocks noGrp="1" noChangeArrowheads="1"/>
          </p:cNvSpPr>
          <p:nvPr>
            <p:ph type="body" idx="1"/>
          </p:nvPr>
        </p:nvSpPr>
        <p:spPr>
          <a:xfrm>
            <a:off x="457200" y="1600200"/>
            <a:ext cx="8229600" cy="4852988"/>
          </a:xfrm>
        </p:spPr>
        <p:txBody>
          <a:bodyPr/>
          <a:lstStyle/>
          <a:p>
            <a:pPr>
              <a:lnSpc>
                <a:spcPct val="90000"/>
              </a:lnSpc>
            </a:pPr>
            <a:r>
              <a:rPr lang="ar-SA" b="1">
                <a:cs typeface="B Compset" panose="00000400000000000000" pitchFamily="2" charset="-78"/>
              </a:rPr>
              <a:t>تأکید زیاد بر رفتار ظاهری اثر پیام را کاهش می دهد .</a:t>
            </a:r>
            <a:endParaRPr lang="fa-IR" b="1">
              <a:cs typeface="B Compset" panose="00000400000000000000" pitchFamily="2" charset="-78"/>
            </a:endParaRPr>
          </a:p>
          <a:p>
            <a:pPr>
              <a:lnSpc>
                <a:spcPct val="90000"/>
              </a:lnSpc>
            </a:pPr>
            <a:r>
              <a:rPr lang="ar-SA" b="1">
                <a:cs typeface="B Compset" panose="00000400000000000000" pitchFamily="2" charset="-78"/>
              </a:rPr>
              <a:t>سریع حرف زدن و ندادن فرصت پردازش</a:t>
            </a:r>
            <a:endParaRPr lang="fa-IR" b="1">
              <a:cs typeface="B Compset" panose="00000400000000000000" pitchFamily="2" charset="-78"/>
            </a:endParaRPr>
          </a:p>
          <a:p>
            <a:pPr>
              <a:lnSpc>
                <a:spcPct val="90000"/>
              </a:lnSpc>
            </a:pPr>
            <a:r>
              <a:rPr lang="ar-SA" b="1">
                <a:cs typeface="B Compset" panose="00000400000000000000" pitchFamily="2" charset="-78"/>
              </a:rPr>
              <a:t> بالا بردن تن صدا نیز اثر انتقال پیام را می کاهد .</a:t>
            </a:r>
            <a:endParaRPr lang="fa-IR" b="1">
              <a:cs typeface="B Compset" panose="00000400000000000000" pitchFamily="2" charset="-78"/>
            </a:endParaRPr>
          </a:p>
          <a:p>
            <a:pPr>
              <a:lnSpc>
                <a:spcPct val="90000"/>
              </a:lnSpc>
            </a:pPr>
            <a:r>
              <a:rPr lang="ar-SA" b="1">
                <a:cs typeface="B Compset" panose="00000400000000000000" pitchFamily="2" charset="-78"/>
              </a:rPr>
              <a:t>لحن و آهنگ نامناسب </a:t>
            </a:r>
            <a:endParaRPr lang="fa-IR" b="1">
              <a:cs typeface="B Compset" panose="00000400000000000000" pitchFamily="2" charset="-78"/>
            </a:endParaRPr>
          </a:p>
          <a:p>
            <a:pPr>
              <a:lnSpc>
                <a:spcPct val="90000"/>
              </a:lnSpc>
            </a:pPr>
            <a:r>
              <a:rPr lang="ar-SA" b="1">
                <a:cs typeface="B Compset" panose="00000400000000000000" pitchFamily="2" charset="-78"/>
              </a:rPr>
              <a:t>عدم زمان بندی مناسب در ارائه پیام ( خیلی زود ـ خیلی دیر )</a:t>
            </a:r>
            <a:endParaRPr lang="fa-IR" b="1">
              <a:cs typeface="B Compset" panose="00000400000000000000" pitchFamily="2" charset="-78"/>
            </a:endParaRPr>
          </a:p>
          <a:p>
            <a:pPr>
              <a:lnSpc>
                <a:spcPct val="90000"/>
              </a:lnSpc>
            </a:pPr>
            <a:r>
              <a:rPr lang="ar-SA" b="1">
                <a:cs typeface="B Compset" panose="00000400000000000000" pitchFamily="2" charset="-78"/>
              </a:rPr>
              <a:t>نا متناسب بودن گفتار با موقعیت ( ادب و نزاکت )</a:t>
            </a:r>
            <a:endParaRPr lang="fa-IR" b="1">
              <a:cs typeface="B Compset" panose="00000400000000000000" pitchFamily="2" charset="-78"/>
            </a:endParaRPr>
          </a:p>
          <a:p>
            <a:pPr>
              <a:lnSpc>
                <a:spcPct val="90000"/>
              </a:lnSpc>
            </a:pPr>
            <a:r>
              <a:rPr lang="ar-SA" b="1">
                <a:cs typeface="B Compset" panose="00000400000000000000" pitchFamily="2" charset="-78"/>
              </a:rPr>
              <a:t>عدم توانایی در استفاده از بازخورد و پاسخ به آن</a:t>
            </a:r>
            <a:endParaRPr lang="fa-IR" b="1">
              <a:cs typeface="B Compset" panose="00000400000000000000" pitchFamily="2" charset="-78"/>
            </a:endParaRPr>
          </a:p>
          <a:p>
            <a:pPr>
              <a:lnSpc>
                <a:spcPct val="90000"/>
              </a:lnSpc>
            </a:pPr>
            <a:r>
              <a:rPr lang="ar-SA" b="1">
                <a:cs typeface="B Compset" panose="00000400000000000000" pitchFamily="2" charset="-78"/>
              </a:rPr>
              <a:t>نارسا بودن و روشن نبودن پیام</a:t>
            </a:r>
            <a:r>
              <a:rPr lang="fa-IR" b="1">
                <a:cs typeface="B Compset" panose="00000400000000000000" pitchFamily="2" charset="-78"/>
              </a:rPr>
              <a:t>     </a:t>
            </a:r>
          </a:p>
          <a:p>
            <a:pPr>
              <a:lnSpc>
                <a:spcPct val="90000"/>
              </a:lnSpc>
            </a:pPr>
            <a:r>
              <a:rPr lang="fa-IR" b="1">
                <a:cs typeface="B Compset" panose="00000400000000000000" pitchFamily="2" charset="-78"/>
              </a:rPr>
              <a:t> </a:t>
            </a:r>
            <a:r>
              <a:rPr lang="ar-SA" b="1">
                <a:cs typeface="B Compset" panose="00000400000000000000" pitchFamily="2" charset="-78"/>
              </a:rPr>
              <a:t>عدم </a:t>
            </a:r>
            <a:r>
              <a:rPr lang="fa-IR" b="1">
                <a:cs typeface="B Compset" panose="00000400000000000000" pitchFamily="2" charset="-78"/>
              </a:rPr>
              <a:t>ابراز</a:t>
            </a:r>
            <a:r>
              <a:rPr lang="ar-SA" b="1">
                <a:cs typeface="B Compset" panose="00000400000000000000" pitchFamily="2" charset="-78"/>
              </a:rPr>
              <a:t>احساس </a:t>
            </a:r>
            <a:r>
              <a:rPr lang="fa-IR" b="1">
                <a:cs typeface="B Compset" panose="00000400000000000000" pitchFamily="2" charset="-78"/>
              </a:rPr>
              <a:t>در</a:t>
            </a:r>
            <a:r>
              <a:rPr lang="ar-SA" b="1">
                <a:cs typeface="B Compset" panose="00000400000000000000" pitchFamily="2" charset="-78"/>
              </a:rPr>
              <a:t> گفتار </a:t>
            </a:r>
            <a:endParaRPr lang="fa-IR" b="1">
              <a:cs typeface="B Compset"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checkerboard(across)">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checkerboard(across)">
                                      <p:cBhvr>
                                        <p:cTn id="12" dur="500"/>
                                        <p:tgtEl>
                                          <p:spTgt spid="389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15">
                                            <p:txEl>
                                              <p:pRg st="1" end="1"/>
                                            </p:txEl>
                                          </p:spTgt>
                                        </p:tgtEl>
                                        <p:attrNameLst>
                                          <p:attrName>style.visibility</p:attrName>
                                        </p:attrNameLst>
                                      </p:cBhvr>
                                      <p:to>
                                        <p:strVal val="visible"/>
                                      </p:to>
                                    </p:set>
                                    <p:animEffect transition="in" filter="checkerboard(across)">
                                      <p:cBhvr>
                                        <p:cTn id="17" dur="500"/>
                                        <p:tgtEl>
                                          <p:spTgt spid="389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915">
                                            <p:txEl>
                                              <p:pRg st="2" end="2"/>
                                            </p:txEl>
                                          </p:spTgt>
                                        </p:tgtEl>
                                        <p:attrNameLst>
                                          <p:attrName>style.visibility</p:attrName>
                                        </p:attrNameLst>
                                      </p:cBhvr>
                                      <p:to>
                                        <p:strVal val="visible"/>
                                      </p:to>
                                    </p:set>
                                    <p:animEffect transition="in" filter="checkerboard(across)">
                                      <p:cBhvr>
                                        <p:cTn id="22" dur="500"/>
                                        <p:tgtEl>
                                          <p:spTgt spid="3891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915">
                                            <p:txEl>
                                              <p:pRg st="3" end="3"/>
                                            </p:txEl>
                                          </p:spTgt>
                                        </p:tgtEl>
                                        <p:attrNameLst>
                                          <p:attrName>style.visibility</p:attrName>
                                        </p:attrNameLst>
                                      </p:cBhvr>
                                      <p:to>
                                        <p:strVal val="visible"/>
                                      </p:to>
                                    </p:set>
                                    <p:animEffect transition="in" filter="checkerboard(across)">
                                      <p:cBhvr>
                                        <p:cTn id="27" dur="500"/>
                                        <p:tgtEl>
                                          <p:spTgt spid="3891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8915">
                                            <p:txEl>
                                              <p:pRg st="4" end="4"/>
                                            </p:txEl>
                                          </p:spTgt>
                                        </p:tgtEl>
                                        <p:attrNameLst>
                                          <p:attrName>style.visibility</p:attrName>
                                        </p:attrNameLst>
                                      </p:cBhvr>
                                      <p:to>
                                        <p:strVal val="visible"/>
                                      </p:to>
                                    </p:set>
                                    <p:animEffect transition="in" filter="checkerboard(across)">
                                      <p:cBhvr>
                                        <p:cTn id="32" dur="500"/>
                                        <p:tgtEl>
                                          <p:spTgt spid="3891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8915">
                                            <p:txEl>
                                              <p:pRg st="5" end="5"/>
                                            </p:txEl>
                                          </p:spTgt>
                                        </p:tgtEl>
                                        <p:attrNameLst>
                                          <p:attrName>style.visibility</p:attrName>
                                        </p:attrNameLst>
                                      </p:cBhvr>
                                      <p:to>
                                        <p:strVal val="visible"/>
                                      </p:to>
                                    </p:set>
                                    <p:animEffect transition="in" filter="checkerboard(across)">
                                      <p:cBhvr>
                                        <p:cTn id="37" dur="500"/>
                                        <p:tgtEl>
                                          <p:spTgt spid="3891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8915">
                                            <p:txEl>
                                              <p:pRg st="6" end="6"/>
                                            </p:txEl>
                                          </p:spTgt>
                                        </p:tgtEl>
                                        <p:attrNameLst>
                                          <p:attrName>style.visibility</p:attrName>
                                        </p:attrNameLst>
                                      </p:cBhvr>
                                      <p:to>
                                        <p:strVal val="visible"/>
                                      </p:to>
                                    </p:set>
                                    <p:animEffect transition="in" filter="checkerboard(across)">
                                      <p:cBhvr>
                                        <p:cTn id="42" dur="500"/>
                                        <p:tgtEl>
                                          <p:spTgt spid="38915">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8915">
                                            <p:txEl>
                                              <p:pRg st="7" end="7"/>
                                            </p:txEl>
                                          </p:spTgt>
                                        </p:tgtEl>
                                        <p:attrNameLst>
                                          <p:attrName>style.visibility</p:attrName>
                                        </p:attrNameLst>
                                      </p:cBhvr>
                                      <p:to>
                                        <p:strVal val="visible"/>
                                      </p:to>
                                    </p:set>
                                    <p:animEffect transition="in" filter="checkerboard(across)">
                                      <p:cBhvr>
                                        <p:cTn id="47" dur="500"/>
                                        <p:tgtEl>
                                          <p:spTgt spid="38915">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8915">
                                            <p:txEl>
                                              <p:pRg st="8" end="8"/>
                                            </p:txEl>
                                          </p:spTgt>
                                        </p:tgtEl>
                                        <p:attrNameLst>
                                          <p:attrName>style.visibility</p:attrName>
                                        </p:attrNameLst>
                                      </p:cBhvr>
                                      <p:to>
                                        <p:strVal val="visible"/>
                                      </p:to>
                                    </p:set>
                                    <p:animEffect transition="in" filter="checkerboard(across)">
                                      <p:cBhvr>
                                        <p:cTn id="52" dur="500"/>
                                        <p:tgtEl>
                                          <p:spTgt spid="389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fa-IR" b="1">
                <a:cs typeface="B Yekan" panose="00000400000000000000" pitchFamily="2" charset="-78"/>
              </a:rPr>
              <a:t>زمانی در روابطمان موفقیم که:</a:t>
            </a:r>
            <a:endParaRPr lang="en-US" b="1">
              <a:cs typeface="B Yekan" panose="00000400000000000000" pitchFamily="2" charset="-78"/>
            </a:endParaRPr>
          </a:p>
        </p:txBody>
      </p:sp>
      <p:sp>
        <p:nvSpPr>
          <p:cNvPr id="180227" name="Rectangle 3"/>
          <p:cNvSpPr>
            <a:spLocks noGrp="1" noChangeArrowheads="1"/>
          </p:cNvSpPr>
          <p:nvPr>
            <p:ph type="body" idx="1"/>
          </p:nvPr>
        </p:nvSpPr>
        <p:spPr/>
        <p:txBody>
          <a:bodyPr/>
          <a:lstStyle/>
          <a:p>
            <a:r>
              <a:rPr lang="fa-IR" sz="4000" b="1">
                <a:cs typeface="B Compset" panose="00000400000000000000" pitchFamily="2" charset="-78"/>
              </a:rPr>
              <a:t> کمیت روابط مان را افزایش دهیم</a:t>
            </a:r>
          </a:p>
          <a:p>
            <a:r>
              <a:rPr lang="fa-IR" sz="4000" b="1">
                <a:cs typeface="B Compset" panose="00000400000000000000" pitchFamily="2" charset="-78"/>
              </a:rPr>
              <a:t>کیفیت روابط مان را ارتقاء بخشیم.</a:t>
            </a:r>
            <a:endParaRPr lang="en-US" sz="4000" b="1">
              <a:cs typeface="B Compset" panose="00000400000000000000"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ar-SA" b="1">
                <a:solidFill>
                  <a:srgbClr val="FFCC00"/>
                </a:solidFill>
              </a:rPr>
              <a:t>موانع گفتاری در شنونده</a:t>
            </a:r>
            <a:r>
              <a:rPr lang="ar-SA">
                <a:solidFill>
                  <a:srgbClr val="FFCC00"/>
                </a:solidFill>
              </a:rPr>
              <a:t> </a:t>
            </a:r>
            <a:endParaRPr lang="en-US">
              <a:solidFill>
                <a:srgbClr val="FFCC00"/>
              </a:solidFill>
            </a:endParaRPr>
          </a:p>
        </p:txBody>
      </p:sp>
      <p:sp>
        <p:nvSpPr>
          <p:cNvPr id="39939" name="Rectangle 3"/>
          <p:cNvSpPr>
            <a:spLocks noGrp="1" noChangeArrowheads="1"/>
          </p:cNvSpPr>
          <p:nvPr>
            <p:ph type="body" idx="1"/>
          </p:nvPr>
        </p:nvSpPr>
        <p:spPr>
          <a:xfrm>
            <a:off x="457200" y="2024063"/>
            <a:ext cx="8229600" cy="4141787"/>
          </a:xfrm>
        </p:spPr>
        <p:txBody>
          <a:bodyPr/>
          <a:lstStyle/>
          <a:p>
            <a:r>
              <a:rPr lang="fa-IR" b="1"/>
              <a:t>عدم تماس چشمی </a:t>
            </a:r>
          </a:p>
          <a:p>
            <a:r>
              <a:rPr lang="ar-SA" b="1"/>
              <a:t>- گوش نکردن </a:t>
            </a:r>
            <a:endParaRPr lang="fa-IR" b="1"/>
          </a:p>
          <a:p>
            <a:r>
              <a:rPr lang="ar-SA" b="1"/>
              <a:t>تمسخر ـ تحقیر ـ انتقاد</a:t>
            </a:r>
            <a:r>
              <a:rPr lang="ar-SA"/>
              <a:t> </a:t>
            </a:r>
            <a:endParaRPr lang="fa-IR" b="1"/>
          </a:p>
          <a:p>
            <a:r>
              <a:rPr lang="ar-SA" b="1"/>
              <a:t> نتیجه گیری عجولانه </a:t>
            </a:r>
            <a:endParaRPr lang="fa-IR" b="1"/>
          </a:p>
          <a:p>
            <a:r>
              <a:rPr lang="ar-SA" b="1"/>
              <a:t>داشتن تعصبات و عقاید قالبی و پیشداوری</a:t>
            </a:r>
            <a:endParaRPr lang="fa-IR" b="1"/>
          </a:p>
          <a:p>
            <a:r>
              <a:rPr lang="ar-SA" b="1"/>
              <a:t>عدم پذیرش گوینده </a:t>
            </a:r>
            <a:endParaRPr lang="fa-IR" b="1"/>
          </a:p>
          <a:p>
            <a:r>
              <a:rPr lang="ar-SA" b="1"/>
              <a:t>بازخورد ندادن </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checkerboard(across)">
                                      <p:cBhvr>
                                        <p:cTn id="7" dur="5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diamond(in)">
                                      <p:cBhvr>
                                        <p:cTn id="12" dur="2000"/>
                                        <p:tgtEl>
                                          <p:spTgt spid="399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Effect transition="in" filter="diamond(in)">
                                      <p:cBhvr>
                                        <p:cTn id="17" dur="2000"/>
                                        <p:tgtEl>
                                          <p:spTgt spid="399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9939">
                                            <p:txEl>
                                              <p:pRg st="2" end="2"/>
                                            </p:txEl>
                                          </p:spTgt>
                                        </p:tgtEl>
                                        <p:attrNameLst>
                                          <p:attrName>style.visibility</p:attrName>
                                        </p:attrNameLst>
                                      </p:cBhvr>
                                      <p:to>
                                        <p:strVal val="visible"/>
                                      </p:to>
                                    </p:set>
                                    <p:animEffect transition="in" filter="diamond(in)">
                                      <p:cBhvr>
                                        <p:cTn id="22" dur="2000"/>
                                        <p:tgtEl>
                                          <p:spTgt spid="399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9939">
                                            <p:txEl>
                                              <p:pRg st="3" end="3"/>
                                            </p:txEl>
                                          </p:spTgt>
                                        </p:tgtEl>
                                        <p:attrNameLst>
                                          <p:attrName>style.visibility</p:attrName>
                                        </p:attrNameLst>
                                      </p:cBhvr>
                                      <p:to>
                                        <p:strVal val="visible"/>
                                      </p:to>
                                    </p:set>
                                    <p:animEffect transition="in" filter="diamond(in)">
                                      <p:cBhvr>
                                        <p:cTn id="27" dur="2000"/>
                                        <p:tgtEl>
                                          <p:spTgt spid="399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9939">
                                            <p:txEl>
                                              <p:pRg st="4" end="4"/>
                                            </p:txEl>
                                          </p:spTgt>
                                        </p:tgtEl>
                                        <p:attrNameLst>
                                          <p:attrName>style.visibility</p:attrName>
                                        </p:attrNameLst>
                                      </p:cBhvr>
                                      <p:to>
                                        <p:strVal val="visible"/>
                                      </p:to>
                                    </p:set>
                                    <p:animEffect transition="in" filter="diamond(in)">
                                      <p:cBhvr>
                                        <p:cTn id="32" dur="2000"/>
                                        <p:tgtEl>
                                          <p:spTgt spid="3993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9939">
                                            <p:txEl>
                                              <p:pRg st="5" end="5"/>
                                            </p:txEl>
                                          </p:spTgt>
                                        </p:tgtEl>
                                        <p:attrNameLst>
                                          <p:attrName>style.visibility</p:attrName>
                                        </p:attrNameLst>
                                      </p:cBhvr>
                                      <p:to>
                                        <p:strVal val="visible"/>
                                      </p:to>
                                    </p:set>
                                    <p:animEffect transition="in" filter="diamond(in)">
                                      <p:cBhvr>
                                        <p:cTn id="37" dur="2000"/>
                                        <p:tgtEl>
                                          <p:spTgt spid="3993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9939">
                                            <p:txEl>
                                              <p:pRg st="6" end="6"/>
                                            </p:txEl>
                                          </p:spTgt>
                                        </p:tgtEl>
                                        <p:attrNameLst>
                                          <p:attrName>style.visibility</p:attrName>
                                        </p:attrNameLst>
                                      </p:cBhvr>
                                      <p:to>
                                        <p:strVal val="visible"/>
                                      </p:to>
                                    </p:set>
                                    <p:animEffect transition="in" filter="diamond(in)">
                                      <p:cBhvr>
                                        <p:cTn id="42" dur="2000"/>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ar-SA" sz="4000" b="1">
                <a:solidFill>
                  <a:srgbClr val="FFCC00"/>
                </a:solidFill>
              </a:rPr>
              <a:t>موانع محیطی </a:t>
            </a:r>
            <a:r>
              <a:rPr lang="fa-IR" sz="4000" b="1">
                <a:solidFill>
                  <a:srgbClr val="FFCC00"/>
                </a:solidFill>
              </a:rPr>
              <a:t/>
            </a:r>
            <a:br>
              <a:rPr lang="fa-IR" sz="4000" b="1">
                <a:solidFill>
                  <a:srgbClr val="FFCC00"/>
                </a:solidFill>
              </a:rPr>
            </a:br>
            <a:endParaRPr lang="en-US" sz="4000">
              <a:solidFill>
                <a:srgbClr val="FFCC00"/>
              </a:solidFill>
            </a:endParaRPr>
          </a:p>
        </p:txBody>
      </p:sp>
      <p:sp>
        <p:nvSpPr>
          <p:cNvPr id="40963" name="Rectangle 3"/>
          <p:cNvSpPr>
            <a:spLocks noGrp="1" noChangeArrowheads="1"/>
          </p:cNvSpPr>
          <p:nvPr>
            <p:ph type="body" idx="1"/>
          </p:nvPr>
        </p:nvSpPr>
        <p:spPr>
          <a:xfrm>
            <a:off x="457200" y="1706563"/>
            <a:ext cx="8229600" cy="4530725"/>
          </a:xfrm>
        </p:spPr>
        <p:txBody>
          <a:bodyPr/>
          <a:lstStyle/>
          <a:p>
            <a:r>
              <a:rPr lang="fa-IR" b="1"/>
              <a:t>شلوغی </a:t>
            </a:r>
            <a:r>
              <a:rPr lang="ar-SA" b="1">
                <a:latin typeface="Arial" panose="020B0604020202020204" pitchFamily="34" charset="0"/>
              </a:rPr>
              <a:t>–</a:t>
            </a:r>
            <a:r>
              <a:rPr lang="fa-IR" b="1"/>
              <a:t>سر وصدا- رفت و آمد</a:t>
            </a:r>
          </a:p>
          <a:p>
            <a:r>
              <a:rPr lang="fa-IR" b="1"/>
              <a:t> موانع فیزیکی</a:t>
            </a:r>
          </a:p>
          <a:p>
            <a:r>
              <a:rPr lang="fa-IR" b="1"/>
              <a:t>وضعیت بدن</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 to="" calcmode="lin" valueType="num">
                                      <p:cBhvr>
                                        <p:cTn id="7" dur="1" fill="hold"/>
                                        <p:tgtEl>
                                          <p:spTgt spid="4096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strips(downLeft)">
                                      <p:cBhvr>
                                        <p:cTn id="12" dur="500"/>
                                        <p:tgtEl>
                                          <p:spTgt spid="409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Effect transition="in" filter="strips(downLeft)">
                                      <p:cBhvr>
                                        <p:cTn id="17" dur="500"/>
                                        <p:tgtEl>
                                          <p:spTgt spid="409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0963">
                                            <p:txEl>
                                              <p:pRg st="2" end="2"/>
                                            </p:txEl>
                                          </p:spTgt>
                                        </p:tgtEl>
                                        <p:attrNameLst>
                                          <p:attrName>style.visibility</p:attrName>
                                        </p:attrNameLst>
                                      </p:cBhvr>
                                      <p:to>
                                        <p:strVal val="visible"/>
                                      </p:to>
                                    </p:set>
                                    <p:animEffect transition="in" filter="strips(downLeft)">
                                      <p:cBhvr>
                                        <p:cTn id="22"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fa-IR">
                <a:solidFill>
                  <a:schemeClr val="folHlink"/>
                </a:solidFill>
                <a:cs typeface="B Nasim" panose="00000700000000000000" pitchFamily="2" charset="-78"/>
              </a:rPr>
              <a:t>تفاوت در گفتگو</a:t>
            </a:r>
            <a:endParaRPr lang="en-US">
              <a:solidFill>
                <a:schemeClr val="folHlink"/>
              </a:solidFill>
              <a:cs typeface="B Nasim" panose="00000700000000000000" pitchFamily="2" charset="-78"/>
            </a:endParaRPr>
          </a:p>
        </p:txBody>
      </p:sp>
      <p:sp>
        <p:nvSpPr>
          <p:cNvPr id="123907" name="Rectangle 3"/>
          <p:cNvSpPr>
            <a:spLocks noGrp="1" noChangeArrowheads="1"/>
          </p:cNvSpPr>
          <p:nvPr>
            <p:ph type="body" idx="1"/>
          </p:nvPr>
        </p:nvSpPr>
        <p:spPr/>
        <p:txBody>
          <a:bodyPr/>
          <a:lstStyle/>
          <a:p>
            <a:r>
              <a:rPr lang="fa-IR">
                <a:latin typeface="Zr" pitchFamily="2" charset="2"/>
              </a:rPr>
              <a:t>زنان و مردان به هنگام گفتگو از قواعد زبانی خاص خودشان پیروی می کنند و گاه همین موجب سوء تفاهم میشود.</a:t>
            </a:r>
          </a:p>
          <a:p>
            <a:r>
              <a:rPr lang="fa-IR">
                <a:latin typeface="Zr" pitchFamily="2" charset="2"/>
              </a:rPr>
              <a:t>زنان سئوالات بیشتری از هم می کنند و کمتر می گذارند بین شان سکوت حاکم شود.</a:t>
            </a:r>
          </a:p>
          <a:p>
            <a:r>
              <a:rPr lang="fa-IR">
                <a:latin typeface="Zr" pitchFamily="2" charset="2"/>
              </a:rPr>
              <a:t>مردان به هنگام صحبت اگر حرفشان توسط طرف مقابل قطع گردد سعی می کنند صدایشان را بلند تر کرده یا باسکوت ناراحتی خود را اعلام می کنند.</a:t>
            </a:r>
            <a:endParaRPr lang="en-US">
              <a:latin typeface="Zr" pitchFamily="2" charset="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a-IR" sz="4000" b="1">
                <a:solidFill>
                  <a:srgbClr val="FFCC00"/>
                </a:solidFill>
              </a:rPr>
              <a:t>توصیه های کلی برای بهتر کردن ارتباط کلامی</a:t>
            </a:r>
            <a:endParaRPr lang="en-US" sz="4000" b="1">
              <a:solidFill>
                <a:srgbClr val="FFCC00"/>
              </a:solidFill>
            </a:endParaRPr>
          </a:p>
        </p:txBody>
      </p:sp>
      <p:sp>
        <p:nvSpPr>
          <p:cNvPr id="104451" name="Rectangle 3"/>
          <p:cNvSpPr>
            <a:spLocks noGrp="1" noChangeArrowheads="1"/>
          </p:cNvSpPr>
          <p:nvPr>
            <p:ph type="body" idx="1"/>
          </p:nvPr>
        </p:nvSpPr>
        <p:spPr>
          <a:xfrm>
            <a:off x="457200" y="1706563"/>
            <a:ext cx="8229600" cy="4530725"/>
          </a:xfrm>
        </p:spPr>
        <p:txBody>
          <a:bodyPr/>
          <a:lstStyle/>
          <a:p>
            <a:pPr>
              <a:lnSpc>
                <a:spcPct val="80000"/>
              </a:lnSpc>
            </a:pPr>
            <a:r>
              <a:rPr lang="fa-IR" sz="2800"/>
              <a:t>به طور مداوم و پشت سر هم صحبت نکنید.</a:t>
            </a:r>
          </a:p>
          <a:p>
            <a:pPr>
              <a:lnSpc>
                <a:spcPct val="80000"/>
              </a:lnSpc>
            </a:pPr>
            <a:r>
              <a:rPr lang="fa-IR" sz="2800"/>
              <a:t>آن چه را می گویید روشن و واضح بیان کنید.</a:t>
            </a:r>
          </a:p>
          <a:p>
            <a:pPr>
              <a:lnSpc>
                <a:spcPct val="80000"/>
              </a:lnSpc>
            </a:pPr>
            <a:r>
              <a:rPr lang="fa-IR" sz="2800"/>
              <a:t>با بیان جزئیات خسته کننده صحبت را به درازا نکشید.</a:t>
            </a:r>
          </a:p>
          <a:p>
            <a:pPr>
              <a:lnSpc>
                <a:spcPct val="80000"/>
              </a:lnSpc>
            </a:pPr>
            <a:r>
              <a:rPr lang="fa-IR" sz="2800"/>
              <a:t>بین آنچه می گویید و تن و آهنگ صدایتان هماهنگی برقرار کنید.</a:t>
            </a:r>
          </a:p>
          <a:p>
            <a:pPr>
              <a:lnSpc>
                <a:spcPct val="80000"/>
              </a:lnSpc>
            </a:pPr>
            <a:r>
              <a:rPr lang="fa-IR" sz="2800"/>
              <a:t>به شنونده نگاه کنید.</a:t>
            </a:r>
          </a:p>
          <a:p>
            <a:pPr>
              <a:lnSpc>
                <a:spcPct val="80000"/>
              </a:lnSpc>
            </a:pPr>
            <a:r>
              <a:rPr lang="fa-IR" sz="2800"/>
              <a:t>خود را بجای شنونده گذاشته و احساس او را در نظر بگیرید.</a:t>
            </a:r>
          </a:p>
          <a:p>
            <a:pPr>
              <a:lnSpc>
                <a:spcPct val="80000"/>
              </a:lnSpc>
            </a:pPr>
            <a:r>
              <a:rPr lang="fa-IR" sz="2800"/>
              <a:t>از واژه های تعمیمی همیشه و هرگز کمتر استفاده کنید.</a:t>
            </a:r>
          </a:p>
          <a:p>
            <a:pPr>
              <a:lnSpc>
                <a:spcPct val="80000"/>
              </a:lnSpc>
            </a:pPr>
            <a:r>
              <a:rPr lang="fa-IR" sz="2800"/>
              <a:t>نصیحت نکنید.</a:t>
            </a:r>
          </a:p>
          <a:p>
            <a:pPr>
              <a:lnSpc>
                <a:spcPct val="80000"/>
              </a:lnSpc>
            </a:pPr>
            <a:r>
              <a:rPr lang="ar-SA" sz="2800"/>
              <a:t>استفاده از كلمات و جملات مثبت و مناسب</a:t>
            </a:r>
            <a:endParaRPr lang="en-US" sz="2800"/>
          </a:p>
          <a:p>
            <a:pPr>
              <a:lnSpc>
                <a:spcPct val="80000"/>
              </a:lnSpc>
            </a:pPr>
            <a:r>
              <a:rPr lang="ar-SA" sz="2800"/>
              <a:t>فرمول  </a:t>
            </a:r>
            <a:r>
              <a:rPr lang="en-US" sz="2800"/>
              <a:t>xyz</a:t>
            </a:r>
            <a:r>
              <a:rPr lang="ar-SA" sz="2800"/>
              <a:t>موقيت- رفتار- احساس</a:t>
            </a:r>
            <a:endParaRPr lang="en-US" sz="2800"/>
          </a:p>
          <a:p>
            <a:pPr>
              <a:lnSpc>
                <a:spcPct val="80000"/>
              </a:lnSpc>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wedge">
                                      <p:cBhvr>
                                        <p:cTn id="7" dur="2000"/>
                                        <p:tgtEl>
                                          <p:spTgt spid="1044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04451">
                                            <p:txEl>
                                              <p:pRg st="0" end="0"/>
                                            </p:txEl>
                                          </p:spTgt>
                                        </p:tgtEl>
                                        <p:attrNameLst>
                                          <p:attrName>style.visibility</p:attrName>
                                        </p:attrNameLst>
                                      </p:cBhvr>
                                      <p:to>
                                        <p:strVal val="visible"/>
                                      </p:to>
                                    </p:set>
                                    <p:anim calcmode="lin" valueType="num">
                                      <p:cBhvr>
                                        <p:cTn id="12" dur="500" fill="hold"/>
                                        <p:tgtEl>
                                          <p:spTgt spid="10445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44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104451">
                                            <p:txEl>
                                              <p:pRg st="1" end="1"/>
                                            </p:txEl>
                                          </p:spTgt>
                                        </p:tgtEl>
                                        <p:attrNameLst>
                                          <p:attrName>style.visibility</p:attrName>
                                        </p:attrNameLst>
                                      </p:cBhvr>
                                      <p:to>
                                        <p:strVal val="visible"/>
                                      </p:to>
                                    </p:set>
                                    <p:anim calcmode="lin" valueType="num">
                                      <p:cBhvr>
                                        <p:cTn id="18" dur="500" fill="hold"/>
                                        <p:tgtEl>
                                          <p:spTgt spid="104451">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0445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04451">
                                            <p:txEl>
                                              <p:pRg st="2" end="2"/>
                                            </p:txEl>
                                          </p:spTgt>
                                        </p:tgtEl>
                                        <p:attrNameLst>
                                          <p:attrName>style.visibility</p:attrName>
                                        </p:attrNameLst>
                                      </p:cBhvr>
                                      <p:to>
                                        <p:strVal val="visible"/>
                                      </p:to>
                                    </p:set>
                                    <p:anim calcmode="lin" valueType="num">
                                      <p:cBhvr>
                                        <p:cTn id="24" dur="500" fill="hold"/>
                                        <p:tgtEl>
                                          <p:spTgt spid="104451">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0445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104451">
                                            <p:txEl>
                                              <p:pRg st="3" end="3"/>
                                            </p:txEl>
                                          </p:spTgt>
                                        </p:tgtEl>
                                        <p:attrNameLst>
                                          <p:attrName>style.visibility</p:attrName>
                                        </p:attrNameLst>
                                      </p:cBhvr>
                                      <p:to>
                                        <p:strVal val="visible"/>
                                      </p:to>
                                    </p:set>
                                    <p:anim calcmode="lin" valueType="num">
                                      <p:cBhvr>
                                        <p:cTn id="30" dur="500" fill="hold"/>
                                        <p:tgtEl>
                                          <p:spTgt spid="104451">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104451">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104451">
                                            <p:txEl>
                                              <p:pRg st="4" end="4"/>
                                            </p:txEl>
                                          </p:spTgt>
                                        </p:tgtEl>
                                        <p:attrNameLst>
                                          <p:attrName>style.visibility</p:attrName>
                                        </p:attrNameLst>
                                      </p:cBhvr>
                                      <p:to>
                                        <p:strVal val="visible"/>
                                      </p:to>
                                    </p:set>
                                    <p:anim calcmode="lin" valueType="num">
                                      <p:cBhvr>
                                        <p:cTn id="36" dur="500" fill="hold"/>
                                        <p:tgtEl>
                                          <p:spTgt spid="104451">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04451">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104451">
                                            <p:txEl>
                                              <p:pRg st="5" end="5"/>
                                            </p:txEl>
                                          </p:spTgt>
                                        </p:tgtEl>
                                        <p:attrNameLst>
                                          <p:attrName>style.visibility</p:attrName>
                                        </p:attrNameLst>
                                      </p:cBhvr>
                                      <p:to>
                                        <p:strVal val="visible"/>
                                      </p:to>
                                    </p:set>
                                    <p:anim calcmode="lin" valueType="num">
                                      <p:cBhvr>
                                        <p:cTn id="42" dur="500" fill="hold"/>
                                        <p:tgtEl>
                                          <p:spTgt spid="104451">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04451">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104451">
                                            <p:txEl>
                                              <p:pRg st="6" end="6"/>
                                            </p:txEl>
                                          </p:spTgt>
                                        </p:tgtEl>
                                        <p:attrNameLst>
                                          <p:attrName>style.visibility</p:attrName>
                                        </p:attrNameLst>
                                      </p:cBhvr>
                                      <p:to>
                                        <p:strVal val="visible"/>
                                      </p:to>
                                    </p:set>
                                    <p:anim calcmode="lin" valueType="num">
                                      <p:cBhvr>
                                        <p:cTn id="48" dur="500" fill="hold"/>
                                        <p:tgtEl>
                                          <p:spTgt spid="104451">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104451">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104451">
                                            <p:txEl>
                                              <p:pRg st="7" end="7"/>
                                            </p:txEl>
                                          </p:spTgt>
                                        </p:tgtEl>
                                        <p:attrNameLst>
                                          <p:attrName>style.visibility</p:attrName>
                                        </p:attrNameLst>
                                      </p:cBhvr>
                                      <p:to>
                                        <p:strVal val="visible"/>
                                      </p:to>
                                    </p:set>
                                    <p:anim calcmode="lin" valueType="num">
                                      <p:cBhvr>
                                        <p:cTn id="54" dur="500" fill="hold"/>
                                        <p:tgtEl>
                                          <p:spTgt spid="104451">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104451">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10" fill="hold" grpId="0" nodeType="clickEffect">
                                  <p:stCondLst>
                                    <p:cond delay="0"/>
                                  </p:stCondLst>
                                  <p:childTnLst>
                                    <p:set>
                                      <p:cBhvr>
                                        <p:cTn id="59" dur="1" fill="hold">
                                          <p:stCondLst>
                                            <p:cond delay="0"/>
                                          </p:stCondLst>
                                        </p:cTn>
                                        <p:tgtEl>
                                          <p:spTgt spid="104451">
                                            <p:txEl>
                                              <p:pRg st="8" end="8"/>
                                            </p:txEl>
                                          </p:spTgt>
                                        </p:tgtEl>
                                        <p:attrNameLst>
                                          <p:attrName>style.visibility</p:attrName>
                                        </p:attrNameLst>
                                      </p:cBhvr>
                                      <p:to>
                                        <p:strVal val="visible"/>
                                      </p:to>
                                    </p:set>
                                    <p:anim calcmode="lin" valueType="num">
                                      <p:cBhvr>
                                        <p:cTn id="60" dur="500" fill="hold"/>
                                        <p:tgtEl>
                                          <p:spTgt spid="104451">
                                            <p:txEl>
                                              <p:pRg st="8" end="8"/>
                                            </p:txEl>
                                          </p:spTgt>
                                        </p:tgtEl>
                                        <p:attrNameLst>
                                          <p:attrName>ppt_w</p:attrName>
                                        </p:attrNameLst>
                                      </p:cBhvr>
                                      <p:tavLst>
                                        <p:tav tm="0">
                                          <p:val>
                                            <p:fltVal val="0"/>
                                          </p:val>
                                        </p:tav>
                                        <p:tav tm="100000">
                                          <p:val>
                                            <p:strVal val="#ppt_w"/>
                                          </p:val>
                                        </p:tav>
                                      </p:tavLst>
                                    </p:anim>
                                    <p:anim calcmode="lin" valueType="num">
                                      <p:cBhvr>
                                        <p:cTn id="61" dur="500" fill="hold"/>
                                        <p:tgtEl>
                                          <p:spTgt spid="104451">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7" presetClass="entr" presetSubtype="10" fill="hold" grpId="0" nodeType="clickEffect">
                                  <p:stCondLst>
                                    <p:cond delay="0"/>
                                  </p:stCondLst>
                                  <p:childTnLst>
                                    <p:set>
                                      <p:cBhvr>
                                        <p:cTn id="65" dur="1" fill="hold">
                                          <p:stCondLst>
                                            <p:cond delay="0"/>
                                          </p:stCondLst>
                                        </p:cTn>
                                        <p:tgtEl>
                                          <p:spTgt spid="104451">
                                            <p:txEl>
                                              <p:pRg st="9" end="9"/>
                                            </p:txEl>
                                          </p:spTgt>
                                        </p:tgtEl>
                                        <p:attrNameLst>
                                          <p:attrName>style.visibility</p:attrName>
                                        </p:attrNameLst>
                                      </p:cBhvr>
                                      <p:to>
                                        <p:strVal val="visible"/>
                                      </p:to>
                                    </p:set>
                                    <p:anim calcmode="lin" valueType="num">
                                      <p:cBhvr>
                                        <p:cTn id="66" dur="500" fill="hold"/>
                                        <p:tgtEl>
                                          <p:spTgt spid="104451">
                                            <p:txEl>
                                              <p:pRg st="9" end="9"/>
                                            </p:txEl>
                                          </p:spTgt>
                                        </p:tgtEl>
                                        <p:attrNameLst>
                                          <p:attrName>ppt_w</p:attrName>
                                        </p:attrNameLst>
                                      </p:cBhvr>
                                      <p:tavLst>
                                        <p:tav tm="0">
                                          <p:val>
                                            <p:fltVal val="0"/>
                                          </p:val>
                                        </p:tav>
                                        <p:tav tm="100000">
                                          <p:val>
                                            <p:strVal val="#ppt_w"/>
                                          </p:val>
                                        </p:tav>
                                      </p:tavLst>
                                    </p:anim>
                                    <p:anim calcmode="lin" valueType="num">
                                      <p:cBhvr>
                                        <p:cTn id="67" dur="500" fill="hold"/>
                                        <p:tgtEl>
                                          <p:spTgt spid="104451">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914400" y="5373688"/>
            <a:ext cx="8229600" cy="1143000"/>
          </a:xfrm>
        </p:spPr>
        <p:txBody>
          <a:bodyPr/>
          <a:lstStyle/>
          <a:p>
            <a:r>
              <a:rPr lang="ar-SA" b="1">
                <a:solidFill>
                  <a:srgbClr val="FF6699"/>
                </a:solidFill>
              </a:rPr>
              <a:t>انتقال پیام </a:t>
            </a:r>
            <a:r>
              <a:rPr lang="fa-IR" b="1">
                <a:solidFill>
                  <a:srgbClr val="FF6699"/>
                </a:solidFill>
              </a:rPr>
              <a:t/>
            </a:r>
            <a:br>
              <a:rPr lang="fa-IR" b="1">
                <a:solidFill>
                  <a:srgbClr val="FF6699"/>
                </a:solidFill>
              </a:rPr>
            </a:br>
            <a:r>
              <a:rPr lang="ar-SA" sz="4000" b="1"/>
              <a:t>35%</a:t>
            </a:r>
            <a:r>
              <a:rPr lang="fa-IR" sz="4000" b="1"/>
              <a:t>  </a:t>
            </a:r>
            <a:r>
              <a:rPr lang="ar-SA" sz="4000" b="1"/>
              <a:t>کلامی و 65% غیرکلامی است</a:t>
            </a:r>
            <a:r>
              <a:rPr lang="ar-SA" sz="4000"/>
              <a:t> </a:t>
            </a:r>
            <a:r>
              <a:rPr lang="fa-IR" sz="4000"/>
              <a:t/>
            </a:r>
            <a:br>
              <a:rPr lang="fa-IR" sz="4000"/>
            </a:br>
            <a:r>
              <a:rPr lang="fa-IR" sz="4000"/>
              <a:t/>
            </a:r>
            <a:br>
              <a:rPr lang="fa-IR" sz="4000"/>
            </a:br>
            <a:r>
              <a:rPr lang="fa-IR" sz="4000" b="1"/>
              <a:t>همچنین</a:t>
            </a:r>
            <a:r>
              <a:rPr lang="ar-SA" sz="4000" b="1"/>
              <a:t> </a:t>
            </a:r>
            <a:r>
              <a:rPr lang="fa-IR" sz="4000" b="1"/>
              <a:t/>
            </a:r>
            <a:br>
              <a:rPr lang="fa-IR" sz="4000" b="1"/>
            </a:br>
            <a:r>
              <a:rPr lang="en-US" sz="4000" b="1"/>
              <a:t/>
            </a:r>
            <a:br>
              <a:rPr lang="en-US" sz="4000" b="1"/>
            </a:br>
            <a:r>
              <a:rPr lang="en-US" sz="4000" b="1"/>
              <a:t> </a:t>
            </a:r>
            <a:r>
              <a:rPr lang="ar-SA" b="1">
                <a:solidFill>
                  <a:srgbClr val="FF6699"/>
                </a:solidFill>
              </a:rPr>
              <a:t>تأثیر پیام</a:t>
            </a:r>
            <a:r>
              <a:rPr lang="ar-SA" sz="4000" b="1">
                <a:solidFill>
                  <a:srgbClr val="FF6699"/>
                </a:solidFill>
              </a:rPr>
              <a:t> </a:t>
            </a:r>
            <a:r>
              <a:rPr lang="fa-IR" sz="4000" b="1">
                <a:solidFill>
                  <a:srgbClr val="FF6699"/>
                </a:solidFill>
              </a:rPr>
              <a:t/>
            </a:r>
            <a:br>
              <a:rPr lang="fa-IR" sz="4000" b="1">
                <a:solidFill>
                  <a:srgbClr val="FF6699"/>
                </a:solidFill>
              </a:rPr>
            </a:br>
            <a:r>
              <a:rPr lang="ar-SA" sz="4000" b="1"/>
              <a:t>7% کلامی</a:t>
            </a:r>
            <a:r>
              <a:rPr lang="fa-IR" sz="4000" b="1"/>
              <a:t/>
            </a:r>
            <a:br>
              <a:rPr lang="fa-IR" sz="4000" b="1"/>
            </a:br>
            <a:r>
              <a:rPr lang="ar-SA" sz="4000" b="1"/>
              <a:t> 38 </a:t>
            </a:r>
            <a:r>
              <a:rPr lang="fa-IR" sz="4000" b="1"/>
              <a:t>%</a:t>
            </a:r>
            <a:r>
              <a:rPr lang="ar-SA" sz="4000" b="1"/>
              <a:t> به تن صدا و لحن آن </a:t>
            </a:r>
            <a:r>
              <a:rPr lang="fa-IR" sz="4000" b="1"/>
              <a:t/>
            </a:r>
            <a:br>
              <a:rPr lang="fa-IR" sz="4000" b="1"/>
            </a:br>
            <a:r>
              <a:rPr lang="ar-SA" sz="4000" b="1"/>
              <a:t>و 55</a:t>
            </a:r>
            <a:r>
              <a:rPr lang="fa-IR" sz="4000" b="1"/>
              <a:t>%</a:t>
            </a:r>
            <a:r>
              <a:rPr lang="ar-SA" sz="4000" b="1"/>
              <a:t> غیرکلامی</a:t>
            </a:r>
            <a:r>
              <a:rPr lang="fa-IR" sz="4000" b="1"/>
              <a:t> </a:t>
            </a:r>
            <a:r>
              <a:rPr lang="ar-SA" sz="4000" b="1"/>
              <a:t>است .</a:t>
            </a:r>
            <a:r>
              <a:rPr lang="fa-IR" sz="4000" b="1"/>
              <a:t/>
            </a:r>
            <a:br>
              <a:rPr lang="fa-IR" sz="4000" b="1"/>
            </a:br>
            <a:endParaRPr lang="en-US" sz="4000" b="1"/>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ar-SA" sz="4000" b="1">
                <a:solidFill>
                  <a:srgbClr val="FF6699"/>
                </a:solidFill>
              </a:rPr>
              <a:t>انواع ارتباط غیرکلامی : </a:t>
            </a:r>
            <a:r>
              <a:rPr lang="fa-IR" sz="4000" b="1">
                <a:solidFill>
                  <a:srgbClr val="FF6699"/>
                </a:solidFill>
              </a:rPr>
              <a:t/>
            </a:r>
            <a:br>
              <a:rPr lang="fa-IR" sz="4000" b="1">
                <a:solidFill>
                  <a:srgbClr val="FF6699"/>
                </a:solidFill>
              </a:rPr>
            </a:br>
            <a:endParaRPr lang="en-US" sz="4000">
              <a:solidFill>
                <a:srgbClr val="FF6699"/>
              </a:solidFill>
            </a:endParaRPr>
          </a:p>
        </p:txBody>
      </p:sp>
      <p:sp>
        <p:nvSpPr>
          <p:cNvPr id="176131" name="Rectangle 3"/>
          <p:cNvSpPr>
            <a:spLocks noGrp="1" noChangeArrowheads="1"/>
          </p:cNvSpPr>
          <p:nvPr>
            <p:ph type="body" idx="1"/>
          </p:nvPr>
        </p:nvSpPr>
        <p:spPr>
          <a:xfrm>
            <a:off x="684213" y="1341438"/>
            <a:ext cx="7772400" cy="4114800"/>
          </a:xfrm>
        </p:spPr>
        <p:txBody>
          <a:bodyPr/>
          <a:lstStyle/>
          <a:p>
            <a:pPr>
              <a:lnSpc>
                <a:spcPct val="80000"/>
              </a:lnSpc>
            </a:pPr>
            <a:r>
              <a:rPr lang="ar-SA" b="1"/>
              <a:t>تبسم </a:t>
            </a:r>
            <a:endParaRPr lang="fa-IR" b="1"/>
          </a:p>
          <a:p>
            <a:pPr>
              <a:lnSpc>
                <a:spcPct val="80000"/>
              </a:lnSpc>
            </a:pPr>
            <a:r>
              <a:rPr lang="ar-SA" b="1"/>
              <a:t>حالت نگاه </a:t>
            </a:r>
            <a:endParaRPr lang="fa-IR" b="1"/>
          </a:p>
          <a:p>
            <a:pPr>
              <a:lnSpc>
                <a:spcPct val="80000"/>
              </a:lnSpc>
            </a:pPr>
            <a:r>
              <a:rPr lang="ar-SA" b="1"/>
              <a:t>تن و آهنگ صدا </a:t>
            </a:r>
            <a:endParaRPr lang="fa-IR" b="1"/>
          </a:p>
          <a:p>
            <a:pPr>
              <a:lnSpc>
                <a:spcPct val="80000"/>
              </a:lnSpc>
            </a:pPr>
            <a:r>
              <a:rPr lang="ar-SA" b="1"/>
              <a:t>وضعیت بدن ( ایستادن ـ نشستن ـ حرکت ) </a:t>
            </a:r>
            <a:endParaRPr lang="fa-IR" b="1"/>
          </a:p>
          <a:p>
            <a:pPr>
              <a:lnSpc>
                <a:spcPct val="80000"/>
              </a:lnSpc>
            </a:pPr>
            <a:r>
              <a:rPr lang="ar-SA" b="1"/>
              <a:t>ژست های بدنی </a:t>
            </a:r>
            <a:endParaRPr lang="fa-IR" b="1"/>
          </a:p>
          <a:p>
            <a:pPr>
              <a:lnSpc>
                <a:spcPct val="80000"/>
              </a:lnSpc>
            </a:pPr>
            <a:r>
              <a:rPr lang="ar-SA" b="1"/>
              <a:t>حرکات سر و چهره ( ابرو ـ دهان و .. )</a:t>
            </a:r>
            <a:endParaRPr lang="fa-IR" b="1"/>
          </a:p>
          <a:p>
            <a:pPr>
              <a:lnSpc>
                <a:spcPct val="80000"/>
              </a:lnSpc>
            </a:pPr>
            <a:r>
              <a:rPr lang="ar-SA" b="1"/>
              <a:t> تماس </a:t>
            </a:r>
            <a:endParaRPr lang="fa-IR" b="1"/>
          </a:p>
          <a:p>
            <a:pPr>
              <a:lnSpc>
                <a:spcPct val="80000"/>
              </a:lnSpc>
            </a:pPr>
            <a:r>
              <a:rPr lang="ar-SA" b="1"/>
              <a:t>فاصله فیزیکی </a:t>
            </a:r>
            <a:endParaRPr lang="fa-IR" b="1"/>
          </a:p>
          <a:p>
            <a:pPr>
              <a:lnSpc>
                <a:spcPct val="80000"/>
              </a:lnSpc>
            </a:pPr>
            <a:r>
              <a:rPr lang="ar-SA" b="1"/>
              <a:t>ظاهر ( لباس و آرایش )</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Effect transition="in" filter="checkerboard(across)">
                                      <p:cBhvr>
                                        <p:cTn id="7" dur="500"/>
                                        <p:tgtEl>
                                          <p:spTgt spid="176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6131">
                                            <p:txEl>
                                              <p:pRg st="0" end="0"/>
                                            </p:txEl>
                                          </p:spTgt>
                                        </p:tgtEl>
                                        <p:attrNameLst>
                                          <p:attrName>style.visibility</p:attrName>
                                        </p:attrNameLst>
                                      </p:cBhvr>
                                      <p:to>
                                        <p:strVal val="visible"/>
                                      </p:to>
                                    </p:set>
                                    <p:animEffect transition="in" filter="checkerboard(across)">
                                      <p:cBhvr>
                                        <p:cTn id="12" dur="500"/>
                                        <p:tgtEl>
                                          <p:spTgt spid="1761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6131">
                                            <p:txEl>
                                              <p:pRg st="1" end="1"/>
                                            </p:txEl>
                                          </p:spTgt>
                                        </p:tgtEl>
                                        <p:attrNameLst>
                                          <p:attrName>style.visibility</p:attrName>
                                        </p:attrNameLst>
                                      </p:cBhvr>
                                      <p:to>
                                        <p:strVal val="visible"/>
                                      </p:to>
                                    </p:set>
                                    <p:animEffect transition="in" filter="checkerboard(across)">
                                      <p:cBhvr>
                                        <p:cTn id="17" dur="500"/>
                                        <p:tgtEl>
                                          <p:spTgt spid="1761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6131">
                                            <p:txEl>
                                              <p:pRg st="2" end="2"/>
                                            </p:txEl>
                                          </p:spTgt>
                                        </p:tgtEl>
                                        <p:attrNameLst>
                                          <p:attrName>style.visibility</p:attrName>
                                        </p:attrNameLst>
                                      </p:cBhvr>
                                      <p:to>
                                        <p:strVal val="visible"/>
                                      </p:to>
                                    </p:set>
                                    <p:animEffect transition="in" filter="checkerboard(across)">
                                      <p:cBhvr>
                                        <p:cTn id="22" dur="500"/>
                                        <p:tgtEl>
                                          <p:spTgt spid="1761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6131">
                                            <p:txEl>
                                              <p:pRg st="3" end="3"/>
                                            </p:txEl>
                                          </p:spTgt>
                                        </p:tgtEl>
                                        <p:attrNameLst>
                                          <p:attrName>style.visibility</p:attrName>
                                        </p:attrNameLst>
                                      </p:cBhvr>
                                      <p:to>
                                        <p:strVal val="visible"/>
                                      </p:to>
                                    </p:set>
                                    <p:animEffect transition="in" filter="checkerboard(across)">
                                      <p:cBhvr>
                                        <p:cTn id="27" dur="500"/>
                                        <p:tgtEl>
                                          <p:spTgt spid="17613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6131">
                                            <p:txEl>
                                              <p:pRg st="4" end="4"/>
                                            </p:txEl>
                                          </p:spTgt>
                                        </p:tgtEl>
                                        <p:attrNameLst>
                                          <p:attrName>style.visibility</p:attrName>
                                        </p:attrNameLst>
                                      </p:cBhvr>
                                      <p:to>
                                        <p:strVal val="visible"/>
                                      </p:to>
                                    </p:set>
                                    <p:animEffect transition="in" filter="checkerboard(across)">
                                      <p:cBhvr>
                                        <p:cTn id="32" dur="500"/>
                                        <p:tgtEl>
                                          <p:spTgt spid="17613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76131">
                                            <p:txEl>
                                              <p:pRg st="5" end="5"/>
                                            </p:txEl>
                                          </p:spTgt>
                                        </p:tgtEl>
                                        <p:attrNameLst>
                                          <p:attrName>style.visibility</p:attrName>
                                        </p:attrNameLst>
                                      </p:cBhvr>
                                      <p:to>
                                        <p:strVal val="visible"/>
                                      </p:to>
                                    </p:set>
                                    <p:animEffect transition="in" filter="checkerboard(across)">
                                      <p:cBhvr>
                                        <p:cTn id="37" dur="500"/>
                                        <p:tgtEl>
                                          <p:spTgt spid="17613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76131">
                                            <p:txEl>
                                              <p:pRg st="6" end="6"/>
                                            </p:txEl>
                                          </p:spTgt>
                                        </p:tgtEl>
                                        <p:attrNameLst>
                                          <p:attrName>style.visibility</p:attrName>
                                        </p:attrNameLst>
                                      </p:cBhvr>
                                      <p:to>
                                        <p:strVal val="visible"/>
                                      </p:to>
                                    </p:set>
                                    <p:animEffect transition="in" filter="checkerboard(across)">
                                      <p:cBhvr>
                                        <p:cTn id="42" dur="500"/>
                                        <p:tgtEl>
                                          <p:spTgt spid="176131">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76131">
                                            <p:txEl>
                                              <p:pRg st="7" end="7"/>
                                            </p:txEl>
                                          </p:spTgt>
                                        </p:tgtEl>
                                        <p:attrNameLst>
                                          <p:attrName>style.visibility</p:attrName>
                                        </p:attrNameLst>
                                      </p:cBhvr>
                                      <p:to>
                                        <p:strVal val="visible"/>
                                      </p:to>
                                    </p:set>
                                    <p:animEffect transition="in" filter="checkerboard(across)">
                                      <p:cBhvr>
                                        <p:cTn id="47" dur="500"/>
                                        <p:tgtEl>
                                          <p:spTgt spid="176131">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76131">
                                            <p:txEl>
                                              <p:pRg st="8" end="8"/>
                                            </p:txEl>
                                          </p:spTgt>
                                        </p:tgtEl>
                                        <p:attrNameLst>
                                          <p:attrName>style.visibility</p:attrName>
                                        </p:attrNameLst>
                                      </p:cBhvr>
                                      <p:to>
                                        <p:strVal val="visible"/>
                                      </p:to>
                                    </p:set>
                                    <p:animEffect transition="in" filter="checkerboard(across)">
                                      <p:cBhvr>
                                        <p:cTn id="52" dur="500"/>
                                        <p:tgtEl>
                                          <p:spTgt spid="1761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p:bldP spid="17613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4213" y="0"/>
            <a:ext cx="7772400" cy="1143000"/>
          </a:xfrm>
        </p:spPr>
        <p:txBody>
          <a:bodyPr/>
          <a:lstStyle/>
          <a:p>
            <a:r>
              <a:rPr lang="fa-IR" b="1">
                <a:solidFill>
                  <a:srgbClr val="FFCC00"/>
                </a:solidFill>
              </a:rPr>
              <a:t>زبان بدن</a:t>
            </a:r>
            <a:endParaRPr lang="en-US" b="1">
              <a:solidFill>
                <a:srgbClr val="FFCC00"/>
              </a:solidFill>
            </a:endParaRPr>
          </a:p>
        </p:txBody>
      </p:sp>
      <p:sp>
        <p:nvSpPr>
          <p:cNvPr id="52228" name="Rectangle 4"/>
          <p:cNvSpPr>
            <a:spLocks noGrp="1" noChangeArrowheads="1"/>
          </p:cNvSpPr>
          <p:nvPr>
            <p:ph type="body" idx="1"/>
          </p:nvPr>
        </p:nvSpPr>
        <p:spPr>
          <a:xfrm>
            <a:off x="684213" y="1196975"/>
            <a:ext cx="7772400" cy="4114800"/>
          </a:xfrm>
        </p:spPr>
        <p:txBody>
          <a:bodyPr/>
          <a:lstStyle/>
          <a:p>
            <a:pPr>
              <a:lnSpc>
                <a:spcPct val="90000"/>
              </a:lnSpc>
            </a:pPr>
            <a:r>
              <a:rPr lang="fa-IR" b="1"/>
              <a:t>87</a:t>
            </a:r>
            <a:r>
              <a:rPr lang="en-US"/>
              <a:t> </a:t>
            </a:r>
            <a:r>
              <a:rPr lang="ar-SA" b="1"/>
              <a:t>% اطلاعات از طریق چشم 9% گوش و 4% سایر حواس به مغز وارد می شود</a:t>
            </a:r>
            <a:endParaRPr lang="fa-IR" b="1"/>
          </a:p>
          <a:p>
            <a:pPr>
              <a:lnSpc>
                <a:spcPct val="90000"/>
              </a:lnSpc>
            </a:pPr>
            <a:r>
              <a:rPr lang="ar-SA" b="1"/>
              <a:t>55 تا 65% یک پیام بطور غیرکلامی انتقال یابد اعتبار علایم غ</a:t>
            </a:r>
            <a:r>
              <a:rPr lang="fa-IR" b="1"/>
              <a:t>ی</a:t>
            </a:r>
            <a:r>
              <a:rPr lang="ar-SA" b="1"/>
              <a:t>رکلامی 5 برابر بیشتر از علایم گفتاری است .</a:t>
            </a:r>
            <a:endParaRPr lang="fa-IR" b="1"/>
          </a:p>
          <a:p>
            <a:pPr>
              <a:lnSpc>
                <a:spcPct val="90000"/>
              </a:lnSpc>
            </a:pPr>
            <a:r>
              <a:rPr lang="ar-SA" b="1"/>
              <a:t>زبان بدن دروغ نمی گوید . </a:t>
            </a:r>
            <a:endParaRPr lang="fa-IR" b="1"/>
          </a:p>
          <a:p>
            <a:pPr>
              <a:lnSpc>
                <a:spcPct val="90000"/>
              </a:lnSpc>
            </a:pPr>
            <a:r>
              <a:rPr lang="ar-SA" b="1"/>
              <a:t>با افزایش تحصیلات استفاده از ارتباط کلامی بیشتر از غیرکلامی می گردد .</a:t>
            </a:r>
            <a:endParaRPr lang="fa-IR" b="1"/>
          </a:p>
          <a:p>
            <a:pPr>
              <a:lnSpc>
                <a:spcPct val="90000"/>
              </a:lnSpc>
            </a:pPr>
            <a:r>
              <a:rPr lang="fa-IR" b="1"/>
              <a:t>وضعیت فیزیکی ما به شناخت دیگران از ما کمک می کند.</a:t>
            </a:r>
          </a:p>
          <a:p>
            <a:pPr>
              <a:lnSpc>
                <a:spcPct val="90000"/>
              </a:lnSpc>
            </a:pPr>
            <a:r>
              <a:rPr lang="fa-IR" b="1"/>
              <a:t>ما باید یاد بگیریم به زبان بدن خود کنترل پیدا کنیم.</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arn(inHorizontal)">
                                      <p:cBhvr>
                                        <p:cTn id="7" dur="5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52228">
                                            <p:txEl>
                                              <p:pRg st="0" end="0"/>
                                            </p:txEl>
                                          </p:spTgt>
                                        </p:tgtEl>
                                        <p:attrNameLst>
                                          <p:attrName>style.visibility</p:attrName>
                                        </p:attrNameLst>
                                      </p:cBhvr>
                                      <p:to>
                                        <p:strVal val="visible"/>
                                      </p:to>
                                    </p:set>
                                    <p:anim calcmode="lin" valueType="num">
                                      <p:cBhvr>
                                        <p:cTn id="12" dur="500" fill="hold"/>
                                        <p:tgtEl>
                                          <p:spTgt spid="5222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5222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52228">
                                            <p:txEl>
                                              <p:pRg st="1" end="1"/>
                                            </p:txEl>
                                          </p:spTgt>
                                        </p:tgtEl>
                                        <p:attrNameLst>
                                          <p:attrName>style.visibility</p:attrName>
                                        </p:attrNameLst>
                                      </p:cBhvr>
                                      <p:to>
                                        <p:strVal val="visible"/>
                                      </p:to>
                                    </p:set>
                                    <p:anim calcmode="lin" valueType="num">
                                      <p:cBhvr>
                                        <p:cTn id="18" dur="500" fill="hold"/>
                                        <p:tgtEl>
                                          <p:spTgt spid="52228">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52228">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52228">
                                            <p:txEl>
                                              <p:pRg st="2" end="2"/>
                                            </p:txEl>
                                          </p:spTgt>
                                        </p:tgtEl>
                                        <p:attrNameLst>
                                          <p:attrName>style.visibility</p:attrName>
                                        </p:attrNameLst>
                                      </p:cBhvr>
                                      <p:to>
                                        <p:strVal val="visible"/>
                                      </p:to>
                                    </p:set>
                                    <p:anim calcmode="lin" valueType="num">
                                      <p:cBhvr>
                                        <p:cTn id="24" dur="500" fill="hold"/>
                                        <p:tgtEl>
                                          <p:spTgt spid="52228">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52228">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52228">
                                            <p:txEl>
                                              <p:pRg st="3" end="3"/>
                                            </p:txEl>
                                          </p:spTgt>
                                        </p:tgtEl>
                                        <p:attrNameLst>
                                          <p:attrName>style.visibility</p:attrName>
                                        </p:attrNameLst>
                                      </p:cBhvr>
                                      <p:to>
                                        <p:strVal val="visible"/>
                                      </p:to>
                                    </p:set>
                                    <p:anim calcmode="lin" valueType="num">
                                      <p:cBhvr>
                                        <p:cTn id="30" dur="500" fill="hold"/>
                                        <p:tgtEl>
                                          <p:spTgt spid="52228">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52228">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52228">
                                            <p:txEl>
                                              <p:pRg st="4" end="4"/>
                                            </p:txEl>
                                          </p:spTgt>
                                        </p:tgtEl>
                                        <p:attrNameLst>
                                          <p:attrName>style.visibility</p:attrName>
                                        </p:attrNameLst>
                                      </p:cBhvr>
                                      <p:to>
                                        <p:strVal val="visible"/>
                                      </p:to>
                                    </p:set>
                                    <p:anim calcmode="lin" valueType="num">
                                      <p:cBhvr>
                                        <p:cTn id="36" dur="500" fill="hold"/>
                                        <p:tgtEl>
                                          <p:spTgt spid="52228">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52228">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52228">
                                            <p:txEl>
                                              <p:pRg st="5" end="5"/>
                                            </p:txEl>
                                          </p:spTgt>
                                        </p:tgtEl>
                                        <p:attrNameLst>
                                          <p:attrName>style.visibility</p:attrName>
                                        </p:attrNameLst>
                                      </p:cBhvr>
                                      <p:to>
                                        <p:strVal val="visible"/>
                                      </p:to>
                                    </p:set>
                                    <p:anim calcmode="lin" valueType="num">
                                      <p:cBhvr>
                                        <p:cTn id="42" dur="500" fill="hold"/>
                                        <p:tgtEl>
                                          <p:spTgt spid="52228">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2228">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8"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4" name="Rectangle 4"/>
          <p:cNvSpPr>
            <a:spLocks noGrp="1" noChangeArrowheads="1"/>
          </p:cNvSpPr>
          <p:nvPr>
            <p:ph type="ctrTitle"/>
          </p:nvPr>
        </p:nvSpPr>
        <p:spPr>
          <a:xfrm>
            <a:off x="685800" y="836613"/>
            <a:ext cx="7772400" cy="1439862"/>
          </a:xfrm>
        </p:spPr>
        <p:txBody>
          <a:bodyPr/>
          <a:lstStyle/>
          <a:p>
            <a:r>
              <a:rPr lang="fa-IR" sz="4000" b="1"/>
              <a:t/>
            </a:r>
            <a:br>
              <a:rPr lang="fa-IR" sz="4000" b="1"/>
            </a:br>
            <a:r>
              <a:rPr lang="fa-IR" sz="4000" b="1"/>
              <a:t/>
            </a:r>
            <a:br>
              <a:rPr lang="fa-IR" sz="4000" b="1"/>
            </a:br>
            <a:r>
              <a:rPr lang="fa-IR" sz="4000" b="1"/>
              <a:t> </a:t>
            </a:r>
            <a:r>
              <a:rPr lang="fa-IR" sz="4000" b="1">
                <a:solidFill>
                  <a:srgbClr val="FFCC00"/>
                </a:solidFill>
              </a:rPr>
              <a:t>تن آگاهی </a:t>
            </a:r>
            <a:r>
              <a:rPr lang="en-US" sz="2800" b="1">
                <a:solidFill>
                  <a:srgbClr val="FFCC00"/>
                </a:solidFill>
              </a:rPr>
              <a:t>BODY AWARENESS</a:t>
            </a:r>
            <a:r>
              <a:rPr lang="fa-IR" sz="4200" b="1" i="1" u="sng">
                <a:solidFill>
                  <a:schemeClr val="accent2"/>
                </a:solidFill>
              </a:rPr>
              <a:t> </a:t>
            </a:r>
            <a:br>
              <a:rPr lang="fa-IR" sz="4200" b="1" i="1" u="sng">
                <a:solidFill>
                  <a:schemeClr val="accent2"/>
                </a:solidFill>
              </a:rPr>
            </a:br>
            <a:r>
              <a:rPr lang="fa-IR" sz="4200" b="1" i="1" u="sng">
                <a:solidFill>
                  <a:schemeClr val="accent2"/>
                </a:solidFill>
              </a:rPr>
              <a:t>به وضعیت فیزیکی خود توجه کنید:</a:t>
            </a:r>
            <a:r>
              <a:rPr lang="fa-IR" sz="4000" b="1"/>
              <a:t> </a:t>
            </a:r>
            <a:br>
              <a:rPr lang="fa-IR" sz="4000" b="1"/>
            </a:br>
            <a:endParaRPr lang="en-US" sz="4000" b="1"/>
          </a:p>
        </p:txBody>
      </p:sp>
      <p:sp>
        <p:nvSpPr>
          <p:cNvPr id="76805" name="Rectangle 5"/>
          <p:cNvSpPr>
            <a:spLocks noGrp="1" noChangeArrowheads="1"/>
          </p:cNvSpPr>
          <p:nvPr>
            <p:ph type="subTitle" idx="1"/>
          </p:nvPr>
        </p:nvSpPr>
        <p:spPr>
          <a:xfrm>
            <a:off x="611188" y="1341438"/>
            <a:ext cx="7921625" cy="2857500"/>
          </a:xfrm>
        </p:spPr>
        <p:txBody>
          <a:bodyPr/>
          <a:lstStyle/>
          <a:p>
            <a:r>
              <a:rPr lang="fa-IR" b="1"/>
              <a:t>معمولا چگونه می نشینید؟ می ایستید؟می خوابید؟</a:t>
            </a:r>
            <a:br>
              <a:rPr lang="fa-IR" b="1"/>
            </a:br>
            <a:r>
              <a:rPr lang="fa-IR" b="1"/>
              <a:t>الان چه حالتی به خود گرفته اید؟</a:t>
            </a:r>
            <a:br>
              <a:rPr lang="fa-IR" b="1"/>
            </a:br>
            <a:r>
              <a:rPr lang="fa-IR" b="1"/>
              <a:t>آیا معنای آنرا می دانید؟</a:t>
            </a:r>
            <a:br>
              <a:rPr lang="fa-IR" b="1"/>
            </a:br>
            <a:r>
              <a:rPr lang="fa-IR" b="1"/>
              <a:t>دیگران چه برداشتی از این حالت شما دارند؟</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6804"/>
                                        </p:tgtEl>
                                        <p:attrNameLst>
                                          <p:attrName>style.visibility</p:attrName>
                                        </p:attrNameLst>
                                      </p:cBhvr>
                                      <p:to>
                                        <p:strVal val="visible"/>
                                      </p:to>
                                    </p:set>
                                    <p:animEffect transition="in" filter="diamond(in)">
                                      <p:cBhvr>
                                        <p:cTn id="7" dur="2000"/>
                                        <p:tgtEl>
                                          <p:spTgt spid="768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76805">
                                            <p:txEl>
                                              <p:pRg st="0" end="0"/>
                                            </p:txEl>
                                          </p:spTgt>
                                        </p:tgtEl>
                                        <p:attrNameLst>
                                          <p:attrName>style.visibility</p:attrName>
                                        </p:attrNameLst>
                                      </p:cBhvr>
                                      <p:to>
                                        <p:strVal val="visible"/>
                                      </p:to>
                                    </p:set>
                                    <p:animEffect transition="in" filter="barn(inHorizontal)">
                                      <p:cBhvr>
                                        <p:cTn id="12" dur="500"/>
                                        <p:tgtEl>
                                          <p:spTgt spid="768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ar-SA" sz="4000" b="1">
                <a:solidFill>
                  <a:srgbClr val="FFCC00"/>
                </a:solidFill>
              </a:rPr>
              <a:t>3 نوع ارتباط غیرکلامی:</a:t>
            </a:r>
            <a:r>
              <a:rPr lang="fa-IR" sz="4000" b="1">
                <a:solidFill>
                  <a:srgbClr val="FFCC00"/>
                </a:solidFill>
              </a:rPr>
              <a:t/>
            </a:r>
            <a:br>
              <a:rPr lang="fa-IR" sz="4000" b="1">
                <a:solidFill>
                  <a:srgbClr val="FFCC00"/>
                </a:solidFill>
              </a:rPr>
            </a:br>
            <a:endParaRPr lang="en-US" sz="4000" b="1">
              <a:solidFill>
                <a:srgbClr val="FFCC00"/>
              </a:solidFill>
            </a:endParaRPr>
          </a:p>
        </p:txBody>
      </p:sp>
      <p:sp>
        <p:nvSpPr>
          <p:cNvPr id="51203" name="Rectangle 3"/>
          <p:cNvSpPr>
            <a:spLocks noGrp="1" noChangeArrowheads="1"/>
          </p:cNvSpPr>
          <p:nvPr>
            <p:ph type="body" idx="1"/>
          </p:nvPr>
        </p:nvSpPr>
        <p:spPr/>
        <p:txBody>
          <a:bodyPr/>
          <a:lstStyle/>
          <a:p>
            <a:r>
              <a:rPr lang="ar-SA" sz="3600" b="1">
                <a:solidFill>
                  <a:srgbClr val="FFCC00"/>
                </a:solidFill>
              </a:rPr>
              <a:t>زبان اشاره :</a:t>
            </a:r>
            <a:r>
              <a:rPr lang="ar-SA" b="1"/>
              <a:t> شامل فرم های رمز شده مثل حرکت شست دست یا علایم راهنمایی</a:t>
            </a:r>
            <a:endParaRPr lang="fa-IR" b="1"/>
          </a:p>
          <a:p>
            <a:r>
              <a:rPr lang="ar-SA" sz="3600" b="1">
                <a:solidFill>
                  <a:srgbClr val="FFCC00"/>
                </a:solidFill>
              </a:rPr>
              <a:t>زبان عمل</a:t>
            </a:r>
            <a:r>
              <a:rPr lang="ar-SA" b="1">
                <a:solidFill>
                  <a:srgbClr val="FFCC00"/>
                </a:solidFill>
              </a:rPr>
              <a:t> :</a:t>
            </a:r>
            <a:r>
              <a:rPr lang="ar-SA" b="1"/>
              <a:t> شامل حرکاتی که برای رفع نیازها بکار می رود مثل نشستن ـ دویدن ـ خوابیدن </a:t>
            </a:r>
            <a:endParaRPr lang="fa-IR" b="1"/>
          </a:p>
          <a:p>
            <a:r>
              <a:rPr lang="ar-SA" sz="3600" b="1">
                <a:solidFill>
                  <a:srgbClr val="FFCC00"/>
                </a:solidFill>
              </a:rPr>
              <a:t>زبان اش</a:t>
            </a:r>
            <a:r>
              <a:rPr lang="fa-IR" sz="3600" b="1">
                <a:solidFill>
                  <a:srgbClr val="FFCC00"/>
                </a:solidFill>
              </a:rPr>
              <a:t>ی</a:t>
            </a:r>
            <a:r>
              <a:rPr lang="ar-SA" sz="3600" b="1">
                <a:solidFill>
                  <a:srgbClr val="FFCC00"/>
                </a:solidFill>
              </a:rPr>
              <a:t>اء :</a:t>
            </a:r>
            <a:r>
              <a:rPr lang="ar-SA" b="1"/>
              <a:t> شامل نمایش اشیاء مادی همراه با بدن یا بدون آن مثل لباس پوشیدن ـ وسایل منزل</a:t>
            </a:r>
            <a:r>
              <a:rPr lang="ar-SA"/>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500" fill="hold"/>
                                        <p:tgtEl>
                                          <p:spTgt spid="51202"/>
                                        </p:tgtEl>
                                        <p:attrNameLst>
                                          <p:attrName>ppt_w</p:attrName>
                                        </p:attrNameLst>
                                      </p:cBhvr>
                                      <p:tavLst>
                                        <p:tav tm="0">
                                          <p:val>
                                            <p:fltVal val="0"/>
                                          </p:val>
                                        </p:tav>
                                        <p:tav tm="100000">
                                          <p:val>
                                            <p:strVal val="#ppt_w"/>
                                          </p:val>
                                        </p:tav>
                                      </p:tavLst>
                                    </p:anim>
                                    <p:anim calcmode="lin" valueType="num">
                                      <p:cBhvr>
                                        <p:cTn id="8" dur="500" fill="hold"/>
                                        <p:tgtEl>
                                          <p:spTgt spid="5120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51203">
                                            <p:txEl>
                                              <p:pRg st="0" end="0"/>
                                            </p:txEl>
                                          </p:spTgt>
                                        </p:tgtEl>
                                        <p:attrNameLst>
                                          <p:attrName>style.visibility</p:attrName>
                                        </p:attrNameLst>
                                      </p:cBhvr>
                                      <p:to>
                                        <p:strVal val="visible"/>
                                      </p:to>
                                    </p:set>
                                    <p:anim calcmode="lin" valueType="num">
                                      <p:cBhvr>
                                        <p:cTn id="13" dur="500" fill="hold"/>
                                        <p:tgtEl>
                                          <p:spTgt spid="5120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120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5120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5120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51203">
                                            <p:txEl>
                                              <p:pRg st="1" end="1"/>
                                            </p:txEl>
                                          </p:spTgt>
                                        </p:tgtEl>
                                        <p:attrNameLst>
                                          <p:attrName>style.visibility</p:attrName>
                                        </p:attrNameLst>
                                      </p:cBhvr>
                                      <p:to>
                                        <p:strVal val="visible"/>
                                      </p:to>
                                    </p:set>
                                    <p:anim calcmode="lin" valueType="num">
                                      <p:cBhvr>
                                        <p:cTn id="21" dur="500" fill="hold"/>
                                        <p:tgtEl>
                                          <p:spTgt spid="5120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120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5120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5120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51203">
                                            <p:txEl>
                                              <p:pRg st="2" end="2"/>
                                            </p:txEl>
                                          </p:spTgt>
                                        </p:tgtEl>
                                        <p:attrNameLst>
                                          <p:attrName>style.visibility</p:attrName>
                                        </p:attrNameLst>
                                      </p:cBhvr>
                                      <p:to>
                                        <p:strVal val="visible"/>
                                      </p:to>
                                    </p:set>
                                    <p:anim calcmode="lin" valueType="num">
                                      <p:cBhvr>
                                        <p:cTn id="29" dur="500" fill="hold"/>
                                        <p:tgtEl>
                                          <p:spTgt spid="5120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51203">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51203">
                                            <p:txEl>
                                              <p:pRg st="2" end="2"/>
                                            </p:txEl>
                                          </p:spTgt>
                                        </p:tgtEl>
                                        <p:attrNameLst>
                                          <p:attrName>style.rotation</p:attrName>
                                        </p:attrNameLst>
                                      </p:cBhvr>
                                      <p:tavLst>
                                        <p:tav tm="0">
                                          <p:val>
                                            <p:fltVal val="360"/>
                                          </p:val>
                                        </p:tav>
                                        <p:tav tm="100000">
                                          <p:val>
                                            <p:fltVal val="0"/>
                                          </p:val>
                                        </p:tav>
                                      </p:tavLst>
                                    </p:anim>
                                    <p:animEffect transition="in" filter="fade">
                                      <p:cBhvr>
                                        <p:cTn id="32"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fa-IR" sz="4000" b="1">
                <a:solidFill>
                  <a:srgbClr val="FFCC00"/>
                </a:solidFill>
              </a:rPr>
              <a:t>راههای</a:t>
            </a:r>
            <a:r>
              <a:rPr lang="ar-SA" sz="4000" b="1">
                <a:solidFill>
                  <a:srgbClr val="FFCC00"/>
                </a:solidFill>
              </a:rPr>
              <a:t> ارتباط غیرکلامی:</a:t>
            </a:r>
            <a:r>
              <a:rPr lang="fa-IR" sz="4000" b="1">
                <a:solidFill>
                  <a:srgbClr val="FFCC00"/>
                </a:solidFill>
              </a:rPr>
              <a:t/>
            </a:r>
            <a:br>
              <a:rPr lang="fa-IR" sz="4000" b="1">
                <a:solidFill>
                  <a:srgbClr val="FFCC00"/>
                </a:solidFill>
              </a:rPr>
            </a:br>
            <a:endParaRPr lang="en-US" sz="4000" b="1">
              <a:solidFill>
                <a:srgbClr val="FFCC00"/>
              </a:solidFill>
            </a:endParaRPr>
          </a:p>
        </p:txBody>
      </p:sp>
      <p:sp>
        <p:nvSpPr>
          <p:cNvPr id="147459" name="Rectangle 3"/>
          <p:cNvSpPr>
            <a:spLocks noGrp="1" noChangeArrowheads="1"/>
          </p:cNvSpPr>
          <p:nvPr>
            <p:ph type="body" idx="1"/>
          </p:nvPr>
        </p:nvSpPr>
        <p:spPr>
          <a:xfrm>
            <a:off x="0" y="1600200"/>
            <a:ext cx="8686800" cy="4530725"/>
          </a:xfrm>
        </p:spPr>
        <p:txBody>
          <a:bodyPr/>
          <a:lstStyle/>
          <a:p>
            <a:r>
              <a:rPr lang="fa-IR" sz="3600" b="1">
                <a:solidFill>
                  <a:srgbClr val="FFCC00"/>
                </a:solidFill>
              </a:rPr>
              <a:t>حالت چهره</a:t>
            </a:r>
            <a:r>
              <a:rPr lang="ar-SA" sz="3600" b="1">
                <a:solidFill>
                  <a:srgbClr val="FFCC00"/>
                </a:solidFill>
              </a:rPr>
              <a:t> :</a:t>
            </a:r>
            <a:r>
              <a:rPr lang="ar-SA" b="1"/>
              <a:t> شامل </a:t>
            </a:r>
            <a:r>
              <a:rPr lang="fa-IR" b="1"/>
              <a:t>حرکات ابرو ودهان وصورت</a:t>
            </a:r>
          </a:p>
          <a:p>
            <a:r>
              <a:rPr lang="fa-IR" sz="3600" b="1">
                <a:solidFill>
                  <a:srgbClr val="FFCC00"/>
                </a:solidFill>
              </a:rPr>
              <a:t>ژستها</a:t>
            </a:r>
            <a:r>
              <a:rPr lang="ar-SA" b="1">
                <a:solidFill>
                  <a:srgbClr val="FFCC00"/>
                </a:solidFill>
              </a:rPr>
              <a:t> :</a:t>
            </a:r>
            <a:r>
              <a:rPr lang="ar-SA" b="1"/>
              <a:t> شامل حرکاتی  </a:t>
            </a:r>
            <a:r>
              <a:rPr lang="fa-IR" b="1"/>
              <a:t>در بکاربردن دستها،انگشتان،سر و تنه، پاها</a:t>
            </a:r>
          </a:p>
          <a:p>
            <a:r>
              <a:rPr lang="ar-SA" b="1"/>
              <a:t> </a:t>
            </a:r>
            <a:r>
              <a:rPr lang="fa-IR" sz="3600" b="1">
                <a:solidFill>
                  <a:srgbClr val="FFCC00"/>
                </a:solidFill>
              </a:rPr>
              <a:t>حالات بدنی</a:t>
            </a:r>
            <a:r>
              <a:rPr lang="ar-SA" sz="3600" b="1">
                <a:solidFill>
                  <a:srgbClr val="FFCC00"/>
                </a:solidFill>
              </a:rPr>
              <a:t> :</a:t>
            </a:r>
            <a:r>
              <a:rPr lang="ar-SA" b="1"/>
              <a:t> شامل مثل نشستن ـ</a:t>
            </a:r>
            <a:r>
              <a:rPr lang="fa-IR" b="1"/>
              <a:t> ایستادن-راه رفتن -</a:t>
            </a:r>
            <a:r>
              <a:rPr lang="ar-SA" b="1"/>
              <a:t> دویدن ـ خوابیدن </a:t>
            </a:r>
            <a:endParaRPr lang="fa-IR" b="1"/>
          </a:p>
          <a:p>
            <a:r>
              <a:rPr lang="fa-IR" sz="3600" b="1">
                <a:solidFill>
                  <a:srgbClr val="FFCC00"/>
                </a:solidFill>
              </a:rPr>
              <a:t>تماس چشمی</a:t>
            </a:r>
          </a:p>
          <a:p>
            <a:endParaRPr lang="en-US" sz="36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p:cTn id="7" dur="500" fill="hold"/>
                                        <p:tgtEl>
                                          <p:spTgt spid="147458"/>
                                        </p:tgtEl>
                                        <p:attrNameLst>
                                          <p:attrName>ppt_w</p:attrName>
                                        </p:attrNameLst>
                                      </p:cBhvr>
                                      <p:tavLst>
                                        <p:tav tm="0">
                                          <p:val>
                                            <p:fltVal val="0"/>
                                          </p:val>
                                        </p:tav>
                                        <p:tav tm="100000">
                                          <p:val>
                                            <p:strVal val="#ppt_w"/>
                                          </p:val>
                                        </p:tav>
                                      </p:tavLst>
                                    </p:anim>
                                    <p:anim calcmode="lin" valueType="num">
                                      <p:cBhvr>
                                        <p:cTn id="8" dur="500" fill="hold"/>
                                        <p:tgtEl>
                                          <p:spTgt spid="14745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147459">
                                            <p:txEl>
                                              <p:pRg st="0" end="0"/>
                                            </p:txEl>
                                          </p:spTgt>
                                        </p:tgtEl>
                                        <p:attrNameLst>
                                          <p:attrName>style.visibility</p:attrName>
                                        </p:attrNameLst>
                                      </p:cBhvr>
                                      <p:to>
                                        <p:strVal val="visible"/>
                                      </p:to>
                                    </p:set>
                                    <p:anim calcmode="lin" valueType="num">
                                      <p:cBhvr>
                                        <p:cTn id="13" dur="500" fill="hold"/>
                                        <p:tgtEl>
                                          <p:spTgt spid="14745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7459">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147459">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14745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147459">
                                            <p:txEl>
                                              <p:pRg st="1" end="1"/>
                                            </p:txEl>
                                          </p:spTgt>
                                        </p:tgtEl>
                                        <p:attrNameLst>
                                          <p:attrName>style.visibility</p:attrName>
                                        </p:attrNameLst>
                                      </p:cBhvr>
                                      <p:to>
                                        <p:strVal val="visible"/>
                                      </p:to>
                                    </p:set>
                                    <p:anim calcmode="lin" valueType="num">
                                      <p:cBhvr>
                                        <p:cTn id="21" dur="500" fill="hold"/>
                                        <p:tgtEl>
                                          <p:spTgt spid="147459">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47459">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147459">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147459">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147459">
                                            <p:txEl>
                                              <p:pRg st="2" end="2"/>
                                            </p:txEl>
                                          </p:spTgt>
                                        </p:tgtEl>
                                        <p:attrNameLst>
                                          <p:attrName>style.visibility</p:attrName>
                                        </p:attrNameLst>
                                      </p:cBhvr>
                                      <p:to>
                                        <p:strVal val="visible"/>
                                      </p:to>
                                    </p:set>
                                    <p:anim calcmode="lin" valueType="num">
                                      <p:cBhvr>
                                        <p:cTn id="29" dur="500" fill="hold"/>
                                        <p:tgtEl>
                                          <p:spTgt spid="147459">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47459">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147459">
                                            <p:txEl>
                                              <p:pRg st="2" end="2"/>
                                            </p:txEl>
                                          </p:spTgt>
                                        </p:tgtEl>
                                        <p:attrNameLst>
                                          <p:attrName>style.rotation</p:attrName>
                                        </p:attrNameLst>
                                      </p:cBhvr>
                                      <p:tavLst>
                                        <p:tav tm="0">
                                          <p:val>
                                            <p:fltVal val="360"/>
                                          </p:val>
                                        </p:tav>
                                        <p:tav tm="100000">
                                          <p:val>
                                            <p:fltVal val="0"/>
                                          </p:val>
                                        </p:tav>
                                      </p:tavLst>
                                    </p:anim>
                                    <p:animEffect transition="in" filter="fade">
                                      <p:cBhvr>
                                        <p:cTn id="32" dur="500"/>
                                        <p:tgtEl>
                                          <p:spTgt spid="147459">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9" presetClass="entr" presetSubtype="0" decel="100000" fill="hold" grpId="0" nodeType="clickEffect">
                                  <p:stCondLst>
                                    <p:cond delay="0"/>
                                  </p:stCondLst>
                                  <p:childTnLst>
                                    <p:set>
                                      <p:cBhvr>
                                        <p:cTn id="36" dur="1" fill="hold">
                                          <p:stCondLst>
                                            <p:cond delay="0"/>
                                          </p:stCondLst>
                                        </p:cTn>
                                        <p:tgtEl>
                                          <p:spTgt spid="147459">
                                            <p:txEl>
                                              <p:pRg st="3" end="3"/>
                                            </p:txEl>
                                          </p:spTgt>
                                        </p:tgtEl>
                                        <p:attrNameLst>
                                          <p:attrName>style.visibility</p:attrName>
                                        </p:attrNameLst>
                                      </p:cBhvr>
                                      <p:to>
                                        <p:strVal val="visible"/>
                                      </p:to>
                                    </p:set>
                                    <p:anim calcmode="lin" valueType="num">
                                      <p:cBhvr>
                                        <p:cTn id="37" dur="500" fill="hold"/>
                                        <p:tgtEl>
                                          <p:spTgt spid="147459">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47459">
                                            <p:txEl>
                                              <p:pRg st="3" end="3"/>
                                            </p:txEl>
                                          </p:spTgt>
                                        </p:tgtEl>
                                        <p:attrNameLst>
                                          <p:attrName>ppt_h</p:attrName>
                                        </p:attrNameLst>
                                      </p:cBhvr>
                                      <p:tavLst>
                                        <p:tav tm="0">
                                          <p:val>
                                            <p:fltVal val="0"/>
                                          </p:val>
                                        </p:tav>
                                        <p:tav tm="100000">
                                          <p:val>
                                            <p:strVal val="#ppt_h"/>
                                          </p:val>
                                        </p:tav>
                                      </p:tavLst>
                                    </p:anim>
                                    <p:anim calcmode="lin" valueType="num">
                                      <p:cBhvr>
                                        <p:cTn id="39" dur="500" fill="hold"/>
                                        <p:tgtEl>
                                          <p:spTgt spid="147459">
                                            <p:txEl>
                                              <p:pRg st="3" end="3"/>
                                            </p:txEl>
                                          </p:spTgt>
                                        </p:tgtEl>
                                        <p:attrNameLst>
                                          <p:attrName>style.rotation</p:attrName>
                                        </p:attrNameLst>
                                      </p:cBhvr>
                                      <p:tavLst>
                                        <p:tav tm="0">
                                          <p:val>
                                            <p:fltVal val="360"/>
                                          </p:val>
                                        </p:tav>
                                        <p:tav tm="100000">
                                          <p:val>
                                            <p:fltVal val="0"/>
                                          </p:val>
                                        </p:tav>
                                      </p:tavLst>
                                    </p:anim>
                                    <p:animEffect transition="in" filter="fade">
                                      <p:cBhvr>
                                        <p:cTn id="40" dur="500"/>
                                        <p:tgtEl>
                                          <p:spTgt spid="147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r>
              <a:rPr lang="fa-IR" sz="4800" b="1"/>
              <a:t>تعریف </a:t>
            </a:r>
            <a:r>
              <a:rPr lang="ar-SA" sz="4800" b="1"/>
              <a:t>ارتباط :</a:t>
            </a:r>
            <a:r>
              <a:rPr lang="fa-IR" sz="4800" b="1"/>
              <a:t> </a:t>
            </a:r>
            <a:r>
              <a:rPr lang="en-US" sz="4800" b="1"/>
              <a:t/>
            </a:r>
            <a:br>
              <a:rPr lang="en-US" sz="4800" b="1"/>
            </a:br>
            <a:endParaRPr lang="en-US" sz="4800" b="1"/>
          </a:p>
        </p:txBody>
      </p:sp>
      <p:sp>
        <p:nvSpPr>
          <p:cNvPr id="4101" name="Rectangle 5"/>
          <p:cNvSpPr>
            <a:spLocks noGrp="1" noChangeArrowheads="1"/>
          </p:cNvSpPr>
          <p:nvPr>
            <p:ph type="subTitle" idx="1"/>
          </p:nvPr>
        </p:nvSpPr>
        <p:spPr>
          <a:xfrm>
            <a:off x="1476375" y="2708275"/>
            <a:ext cx="6400800" cy="2641600"/>
          </a:xfrm>
        </p:spPr>
        <p:txBody>
          <a:bodyPr/>
          <a:lstStyle/>
          <a:p>
            <a:r>
              <a:rPr lang="ar-SA" sz="4000" b="1">
                <a:solidFill>
                  <a:srgbClr val="FFFFFF"/>
                </a:solidFill>
              </a:rPr>
              <a:t>فرآیند ارسال و دریافت پیام</a:t>
            </a:r>
            <a:endParaRPr lang="en-US" sz="4000" b="1">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4101">
                                            <p:txEl>
                                              <p:pRg st="0" end="0"/>
                                            </p:txEl>
                                          </p:spTgt>
                                        </p:tgtEl>
                                        <p:attrNameLst>
                                          <p:attrName>style.visibility</p:attrName>
                                        </p:attrNameLst>
                                      </p:cBhvr>
                                      <p:to>
                                        <p:strVal val="visible"/>
                                      </p:to>
                                    </p:set>
                                    <p:anim to="" calcmode="lin" valueType="num">
                                      <p:cBhvr>
                                        <p:cTn id="13" dur="1" fill="hold"/>
                                        <p:tgtEl>
                                          <p:spTgt spid="410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3"/>
          <p:cNvSpPr>
            <a:spLocks noGrp="1" noChangeArrowheads="1"/>
          </p:cNvSpPr>
          <p:nvPr>
            <p:ph type="subTitle" idx="4294967295"/>
          </p:nvPr>
        </p:nvSpPr>
        <p:spPr>
          <a:xfrm>
            <a:off x="0" y="333375"/>
            <a:ext cx="9144000" cy="6524625"/>
          </a:xfrm>
        </p:spPr>
        <p:txBody>
          <a:bodyPr/>
          <a:lstStyle/>
          <a:p>
            <a:pPr marL="0" indent="0">
              <a:buFontTx/>
              <a:buNone/>
            </a:pPr>
            <a:r>
              <a:rPr lang="ar-SA" sz="3600" b="1">
                <a:solidFill>
                  <a:srgbClr val="FFCC00"/>
                </a:solidFill>
              </a:rPr>
              <a:t>مثالهایی از زمینه های ژنتیکی زبان بدن :</a:t>
            </a:r>
            <a:r>
              <a:rPr lang="ar-SA" sz="3600" b="1">
                <a:solidFill>
                  <a:srgbClr val="EAEAEA"/>
                </a:solidFill>
              </a:rPr>
              <a:t> </a:t>
            </a:r>
            <a:endParaRPr lang="fa-IR" sz="3600" b="1">
              <a:solidFill>
                <a:srgbClr val="EAEAEA"/>
              </a:solidFill>
            </a:endParaRPr>
          </a:p>
          <a:p>
            <a:pPr marL="0" indent="0" algn="ctr">
              <a:buFontTx/>
              <a:buNone/>
            </a:pPr>
            <a:r>
              <a:rPr lang="ar-SA" sz="2800" b="1">
                <a:solidFill>
                  <a:srgbClr val="EAEAEA"/>
                </a:solidFill>
              </a:rPr>
              <a:t>گذاشتن دستها روی سینه </a:t>
            </a:r>
            <a:endParaRPr lang="fa-IR" sz="2800" b="1">
              <a:solidFill>
                <a:srgbClr val="EAEAEA"/>
              </a:solidFill>
            </a:endParaRPr>
          </a:p>
          <a:p>
            <a:pPr marL="0" indent="0" algn="ctr">
              <a:buFontTx/>
              <a:buNone/>
            </a:pPr>
            <a:r>
              <a:rPr lang="ar-SA" sz="2800" b="1">
                <a:solidFill>
                  <a:srgbClr val="EAEAEA"/>
                </a:solidFill>
              </a:rPr>
              <a:t>انداختن پاها روی هم </a:t>
            </a:r>
            <a:endParaRPr lang="fa-IR" sz="2800" b="1">
              <a:solidFill>
                <a:srgbClr val="EAEAEA"/>
              </a:solidFill>
            </a:endParaRPr>
          </a:p>
          <a:p>
            <a:pPr marL="0" indent="0" algn="ctr">
              <a:buFontTx/>
              <a:buNone/>
            </a:pPr>
            <a:r>
              <a:rPr lang="ar-SA" sz="2800" b="1">
                <a:solidFill>
                  <a:srgbClr val="EAEAEA"/>
                </a:solidFill>
              </a:rPr>
              <a:t>پوشیدن کت ـ کفش </a:t>
            </a:r>
            <a:endParaRPr lang="fa-IR" sz="2800" b="1">
              <a:solidFill>
                <a:srgbClr val="EAEAEA"/>
              </a:solidFill>
            </a:endParaRPr>
          </a:p>
          <a:p>
            <a:pPr marL="0" indent="0" algn="ctr">
              <a:buFontTx/>
              <a:buNone/>
            </a:pPr>
            <a:r>
              <a:rPr lang="ar-SA" sz="2800" b="1">
                <a:solidFill>
                  <a:srgbClr val="EAEAEA"/>
                </a:solidFill>
              </a:rPr>
              <a:t>حرکات تأیید و انکار با سر </a:t>
            </a:r>
            <a:endParaRPr lang="fa-IR" sz="2800" b="1">
              <a:solidFill>
                <a:srgbClr val="EAEAEA"/>
              </a:solidFill>
            </a:endParaRPr>
          </a:p>
          <a:p>
            <a:pPr marL="0" indent="0" algn="ctr">
              <a:buFontTx/>
              <a:buNone/>
            </a:pPr>
            <a:r>
              <a:rPr lang="ar-SA" sz="2800" b="1">
                <a:solidFill>
                  <a:srgbClr val="EAEAEA"/>
                </a:solidFill>
              </a:rPr>
              <a:t>بالا انداختن شانه ها موقع ابهام </a:t>
            </a:r>
            <a:endParaRPr lang="fa-IR" sz="2800" b="1">
              <a:solidFill>
                <a:srgbClr val="EAEAEA"/>
              </a:solidFill>
            </a:endParaRPr>
          </a:p>
          <a:p>
            <a:pPr marL="0" indent="0" algn="ctr">
              <a:buFontTx/>
              <a:buNone/>
            </a:pPr>
            <a:r>
              <a:rPr lang="ar-SA" sz="2800" b="1">
                <a:solidFill>
                  <a:srgbClr val="EAEAEA"/>
                </a:solidFill>
              </a:rPr>
              <a:t>نشان دادن دندانها </a:t>
            </a:r>
            <a:endParaRPr lang="fa-IR" sz="2800" b="1">
              <a:solidFill>
                <a:srgbClr val="EAEAEA"/>
              </a:solidFill>
            </a:endParaRPr>
          </a:p>
          <a:p>
            <a:pPr marL="0" indent="0">
              <a:buFontTx/>
              <a:buNone/>
            </a:pPr>
            <a:r>
              <a:rPr lang="ar-SA" sz="3600" b="1">
                <a:solidFill>
                  <a:srgbClr val="FFCC00"/>
                </a:solidFill>
              </a:rPr>
              <a:t>مثالهایی از زمینه های قراردادی :</a:t>
            </a:r>
            <a:endParaRPr lang="fa-IR" sz="3600" b="1">
              <a:solidFill>
                <a:srgbClr val="FFCC00"/>
              </a:solidFill>
            </a:endParaRPr>
          </a:p>
          <a:p>
            <a:pPr marL="0" indent="0">
              <a:buFontTx/>
              <a:buNone/>
            </a:pPr>
            <a:r>
              <a:rPr lang="fa-IR" sz="2800" b="1">
                <a:solidFill>
                  <a:srgbClr val="EAEAEA"/>
                </a:solidFill>
              </a:rPr>
              <a:t>		 </a:t>
            </a:r>
            <a:r>
              <a:rPr lang="ar-SA" b="1">
                <a:solidFill>
                  <a:srgbClr val="EAEAEA"/>
                </a:solidFill>
              </a:rPr>
              <a:t>علامت شست</a:t>
            </a:r>
            <a:r>
              <a:rPr lang="ar-SA" sz="2800" b="1">
                <a:solidFill>
                  <a:srgbClr val="EAEAEA"/>
                </a:solidFill>
              </a:rPr>
              <a:t> </a:t>
            </a:r>
            <a:r>
              <a:rPr lang="fa-IR" b="1">
                <a:solidFill>
                  <a:srgbClr val="EAEAEA"/>
                </a:solidFill>
              </a:rPr>
              <a:t>:</a:t>
            </a:r>
            <a:r>
              <a:rPr lang="ar-SA" sz="2800" b="1">
                <a:solidFill>
                  <a:srgbClr val="EAEAEA"/>
                </a:solidFill>
              </a:rPr>
              <a:t> </a:t>
            </a:r>
            <a:r>
              <a:rPr lang="fa-IR" sz="2800" b="1">
                <a:solidFill>
                  <a:srgbClr val="EAEAEA"/>
                </a:solidFill>
              </a:rPr>
              <a:t>  </a:t>
            </a:r>
            <a:r>
              <a:rPr lang="ar-SA" sz="2800" b="1">
                <a:solidFill>
                  <a:srgbClr val="EAEAEA"/>
                </a:solidFill>
              </a:rPr>
              <a:t>ایست –</a:t>
            </a:r>
            <a:r>
              <a:rPr lang="fa-IR" sz="2800" b="1">
                <a:solidFill>
                  <a:srgbClr val="EAEAEA"/>
                </a:solidFill>
              </a:rPr>
              <a:t> </a:t>
            </a:r>
            <a:r>
              <a:rPr lang="ar-SA" sz="2800" b="1">
                <a:solidFill>
                  <a:srgbClr val="EAEAEA"/>
                </a:solidFill>
              </a:rPr>
              <a:t>توهین</a:t>
            </a:r>
            <a:r>
              <a:rPr lang="fa-IR" sz="2800" b="1">
                <a:solidFill>
                  <a:srgbClr val="EAEAEA"/>
                </a:solidFill>
              </a:rPr>
              <a:t>-</a:t>
            </a:r>
            <a:r>
              <a:rPr lang="en-US" sz="2800" b="1">
                <a:solidFill>
                  <a:srgbClr val="EAEAEA"/>
                </a:solidFill>
              </a:rPr>
              <a:t>OK</a:t>
            </a:r>
            <a:r>
              <a:rPr lang="ar-SA" sz="2800" b="1">
                <a:solidFill>
                  <a:srgbClr val="EAEAEA"/>
                </a:solidFill>
              </a:rPr>
              <a:t> </a:t>
            </a:r>
            <a:r>
              <a:rPr lang="fa-IR" b="1">
                <a:solidFill>
                  <a:srgbClr val="EAEAEA"/>
                </a:solidFill>
              </a:rPr>
              <a:t>	</a:t>
            </a:r>
            <a:r>
              <a:rPr lang="fa-IR" sz="2800" b="1">
                <a:solidFill>
                  <a:srgbClr val="EAEAEA"/>
                </a:solidFill>
              </a:rPr>
              <a:t>	</a:t>
            </a:r>
          </a:p>
          <a:p>
            <a:pPr marL="0" indent="0" algn="ctr">
              <a:buFontTx/>
              <a:buChar char="-"/>
            </a:pPr>
            <a:r>
              <a:rPr lang="ar-SA" b="1">
                <a:solidFill>
                  <a:srgbClr val="EAEAEA"/>
                </a:solidFill>
              </a:rPr>
              <a:t>حلقه کردن انگشت و شست:</a:t>
            </a:r>
            <a:r>
              <a:rPr lang="fa-IR" b="1">
                <a:solidFill>
                  <a:srgbClr val="EAEAEA"/>
                </a:solidFill>
              </a:rPr>
              <a:t> </a:t>
            </a:r>
            <a:r>
              <a:rPr lang="ar-SA" sz="2800" b="1">
                <a:solidFill>
                  <a:srgbClr val="EAEAEA"/>
                </a:solidFill>
              </a:rPr>
              <a:t> پول ، صفر ، پوچ ، </a:t>
            </a:r>
            <a:r>
              <a:rPr lang="en-US" sz="2800" b="1">
                <a:solidFill>
                  <a:srgbClr val="EAEAEA"/>
                </a:solidFill>
              </a:rPr>
              <a:t>OK</a:t>
            </a:r>
            <a:r>
              <a:rPr lang="ar-SA" sz="2800" b="1">
                <a:solidFill>
                  <a:srgbClr val="EAEAEA"/>
                </a:solidFill>
              </a:rPr>
              <a:t> ، توهین</a:t>
            </a:r>
            <a:endParaRPr lang="fa-IR" sz="2800" b="1">
              <a:solidFill>
                <a:srgbClr val="EAEAEA"/>
              </a:solidFill>
            </a:endParaRPr>
          </a:p>
          <a:p>
            <a:pPr marL="0" indent="0" algn="ctr">
              <a:buFontTx/>
              <a:buChar char="-"/>
            </a:pPr>
            <a:r>
              <a:rPr lang="ar-SA" b="1">
                <a:solidFill>
                  <a:srgbClr val="EAEAEA"/>
                </a:solidFill>
              </a:rPr>
              <a:t>علامت </a:t>
            </a:r>
            <a:r>
              <a:rPr lang="en-US" b="1">
                <a:solidFill>
                  <a:srgbClr val="EAEAEA"/>
                </a:solidFill>
              </a:rPr>
              <a:t>V</a:t>
            </a:r>
            <a:r>
              <a:rPr lang="ar-SA" b="1">
                <a:solidFill>
                  <a:srgbClr val="EAEAEA"/>
                </a:solidFill>
              </a:rPr>
              <a:t> :</a:t>
            </a:r>
            <a:r>
              <a:rPr lang="fa-IR" sz="2800" b="1">
                <a:solidFill>
                  <a:srgbClr val="EAEAEA"/>
                </a:solidFill>
              </a:rPr>
              <a:t>       </a:t>
            </a:r>
            <a:r>
              <a:rPr lang="ar-SA" sz="2800" b="1">
                <a:solidFill>
                  <a:srgbClr val="EAEAEA"/>
                </a:solidFill>
              </a:rPr>
              <a:t>پیروزی ، توهین ، عدد 2</a:t>
            </a:r>
            <a:endParaRPr lang="en-US" sz="2800" b="1">
              <a:solidFill>
                <a:srgbClr val="EAEAEA"/>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plus(in)">
                                      <p:cBhvr>
                                        <p:cTn id="7" dur="20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plus(in)">
                                      <p:cBhvr>
                                        <p:cTn id="12" dur="20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plus(in)">
                                      <p:cBhvr>
                                        <p:cTn id="17" dur="2000"/>
                                        <p:tgtEl>
                                          <p:spTgt spid="55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plus(in)">
                                      <p:cBhvr>
                                        <p:cTn id="22" dur="2000"/>
                                        <p:tgtEl>
                                          <p:spTgt spid="552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animEffect transition="in" filter="plus(in)">
                                      <p:cBhvr>
                                        <p:cTn id="27" dur="2000"/>
                                        <p:tgtEl>
                                          <p:spTgt spid="552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55299">
                                            <p:txEl>
                                              <p:pRg st="5" end="5"/>
                                            </p:txEl>
                                          </p:spTgt>
                                        </p:tgtEl>
                                        <p:attrNameLst>
                                          <p:attrName>style.visibility</p:attrName>
                                        </p:attrNameLst>
                                      </p:cBhvr>
                                      <p:to>
                                        <p:strVal val="visible"/>
                                      </p:to>
                                    </p:set>
                                    <p:animEffect transition="in" filter="plus(in)">
                                      <p:cBhvr>
                                        <p:cTn id="32" dur="2000"/>
                                        <p:tgtEl>
                                          <p:spTgt spid="552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55299">
                                            <p:txEl>
                                              <p:pRg st="6" end="6"/>
                                            </p:txEl>
                                          </p:spTgt>
                                        </p:tgtEl>
                                        <p:attrNameLst>
                                          <p:attrName>style.visibility</p:attrName>
                                        </p:attrNameLst>
                                      </p:cBhvr>
                                      <p:to>
                                        <p:strVal val="visible"/>
                                      </p:to>
                                    </p:set>
                                    <p:animEffect transition="in" filter="plus(in)">
                                      <p:cBhvr>
                                        <p:cTn id="37" dur="2000"/>
                                        <p:tgtEl>
                                          <p:spTgt spid="5529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55299">
                                            <p:txEl>
                                              <p:pRg st="7" end="7"/>
                                            </p:txEl>
                                          </p:spTgt>
                                        </p:tgtEl>
                                        <p:attrNameLst>
                                          <p:attrName>style.visibility</p:attrName>
                                        </p:attrNameLst>
                                      </p:cBhvr>
                                      <p:to>
                                        <p:strVal val="visible"/>
                                      </p:to>
                                    </p:set>
                                    <p:animEffect transition="in" filter="plus(in)">
                                      <p:cBhvr>
                                        <p:cTn id="42" dur="2000"/>
                                        <p:tgtEl>
                                          <p:spTgt spid="5529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55299">
                                            <p:txEl>
                                              <p:pRg st="8" end="8"/>
                                            </p:txEl>
                                          </p:spTgt>
                                        </p:tgtEl>
                                        <p:attrNameLst>
                                          <p:attrName>style.visibility</p:attrName>
                                        </p:attrNameLst>
                                      </p:cBhvr>
                                      <p:to>
                                        <p:strVal val="visible"/>
                                      </p:to>
                                    </p:set>
                                    <p:animEffect transition="in" filter="plus(in)">
                                      <p:cBhvr>
                                        <p:cTn id="47" dur="2000"/>
                                        <p:tgtEl>
                                          <p:spTgt spid="5529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3" presetClass="entr" presetSubtype="16" fill="hold" grpId="0" nodeType="clickEffect">
                                  <p:stCondLst>
                                    <p:cond delay="0"/>
                                  </p:stCondLst>
                                  <p:childTnLst>
                                    <p:set>
                                      <p:cBhvr>
                                        <p:cTn id="51" dur="1" fill="hold">
                                          <p:stCondLst>
                                            <p:cond delay="0"/>
                                          </p:stCondLst>
                                        </p:cTn>
                                        <p:tgtEl>
                                          <p:spTgt spid="55299">
                                            <p:txEl>
                                              <p:pRg st="9" end="9"/>
                                            </p:txEl>
                                          </p:spTgt>
                                        </p:tgtEl>
                                        <p:attrNameLst>
                                          <p:attrName>style.visibility</p:attrName>
                                        </p:attrNameLst>
                                      </p:cBhvr>
                                      <p:to>
                                        <p:strVal val="visible"/>
                                      </p:to>
                                    </p:set>
                                    <p:animEffect transition="in" filter="plus(in)">
                                      <p:cBhvr>
                                        <p:cTn id="52" dur="2000"/>
                                        <p:tgtEl>
                                          <p:spTgt spid="5529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3" presetClass="entr" presetSubtype="16" fill="hold" grpId="0" nodeType="clickEffect">
                                  <p:stCondLst>
                                    <p:cond delay="0"/>
                                  </p:stCondLst>
                                  <p:childTnLst>
                                    <p:set>
                                      <p:cBhvr>
                                        <p:cTn id="56" dur="1" fill="hold">
                                          <p:stCondLst>
                                            <p:cond delay="0"/>
                                          </p:stCondLst>
                                        </p:cTn>
                                        <p:tgtEl>
                                          <p:spTgt spid="55299">
                                            <p:txEl>
                                              <p:pRg st="10" end="10"/>
                                            </p:txEl>
                                          </p:spTgt>
                                        </p:tgtEl>
                                        <p:attrNameLst>
                                          <p:attrName>style.visibility</p:attrName>
                                        </p:attrNameLst>
                                      </p:cBhvr>
                                      <p:to>
                                        <p:strVal val="visible"/>
                                      </p:to>
                                    </p:set>
                                    <p:animEffect transition="in" filter="plus(in)">
                                      <p:cBhvr>
                                        <p:cTn id="57" dur="2000"/>
                                        <p:tgtEl>
                                          <p:spTgt spid="552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ar-SA" sz="4000" b="1">
                <a:solidFill>
                  <a:srgbClr val="FFCC00"/>
                </a:solidFill>
              </a:rPr>
              <a:t>فاصله ( حریم ها )</a:t>
            </a:r>
            <a:r>
              <a:rPr lang="fa-IR" sz="4000" b="1">
                <a:solidFill>
                  <a:srgbClr val="FFCC00"/>
                </a:solidFill>
              </a:rPr>
              <a:t/>
            </a:r>
            <a:br>
              <a:rPr lang="fa-IR" sz="4000" b="1">
                <a:solidFill>
                  <a:srgbClr val="FFCC00"/>
                </a:solidFill>
              </a:rPr>
            </a:br>
            <a:endParaRPr lang="en-US" sz="4000" b="1">
              <a:solidFill>
                <a:srgbClr val="FFCC00"/>
              </a:solidFill>
            </a:endParaRPr>
          </a:p>
        </p:txBody>
      </p:sp>
      <p:sp>
        <p:nvSpPr>
          <p:cNvPr id="61443" name="Rectangle 3"/>
          <p:cNvSpPr>
            <a:spLocks noGrp="1" noChangeArrowheads="1"/>
          </p:cNvSpPr>
          <p:nvPr>
            <p:ph type="body" idx="1"/>
          </p:nvPr>
        </p:nvSpPr>
        <p:spPr>
          <a:xfrm>
            <a:off x="457200" y="836613"/>
            <a:ext cx="8229600" cy="6021387"/>
          </a:xfrm>
        </p:spPr>
        <p:txBody>
          <a:bodyPr/>
          <a:lstStyle/>
          <a:p>
            <a:pPr>
              <a:lnSpc>
                <a:spcPct val="90000"/>
              </a:lnSpc>
            </a:pPr>
            <a:r>
              <a:rPr lang="ar-SA" b="1">
                <a:solidFill>
                  <a:srgbClr val="FFCC00"/>
                </a:solidFill>
              </a:rPr>
              <a:t>محدوده حریم ها :</a:t>
            </a:r>
            <a:endParaRPr lang="fa-IR" b="1">
              <a:solidFill>
                <a:srgbClr val="FFCC00"/>
              </a:solidFill>
            </a:endParaRPr>
          </a:p>
          <a:p>
            <a:pPr>
              <a:lnSpc>
                <a:spcPct val="90000"/>
              </a:lnSpc>
            </a:pPr>
            <a:r>
              <a:rPr lang="fa-IR" sz="2400" b="1"/>
              <a:t>		</a:t>
            </a:r>
            <a:r>
              <a:rPr lang="ar-SA" sz="2800" b="1"/>
              <a:t>صمیمی </a:t>
            </a:r>
            <a:r>
              <a:rPr lang="en-US" sz="2800" b="1"/>
              <a:t>cm</a:t>
            </a:r>
            <a:r>
              <a:rPr lang="fa-IR" sz="2800" b="1"/>
              <a:t> 45-15</a:t>
            </a:r>
          </a:p>
          <a:p>
            <a:pPr>
              <a:lnSpc>
                <a:spcPct val="90000"/>
              </a:lnSpc>
            </a:pPr>
            <a:r>
              <a:rPr lang="fa-IR" sz="2800" b="1"/>
              <a:t>		</a:t>
            </a:r>
            <a:r>
              <a:rPr lang="ar-SA" sz="2800" b="1"/>
              <a:t>شخصی </a:t>
            </a:r>
            <a:r>
              <a:rPr lang="en-US" sz="2800" b="1"/>
              <a:t>cm</a:t>
            </a:r>
            <a:r>
              <a:rPr lang="fa-IR" sz="2800" b="1"/>
              <a:t> 120-46</a:t>
            </a:r>
          </a:p>
          <a:p>
            <a:pPr>
              <a:lnSpc>
                <a:spcPct val="90000"/>
              </a:lnSpc>
            </a:pPr>
            <a:r>
              <a:rPr lang="fa-IR" sz="2800" b="1"/>
              <a:t>		</a:t>
            </a:r>
            <a:r>
              <a:rPr lang="ar-SA" sz="2800" b="1"/>
              <a:t>اجتماعی </a:t>
            </a:r>
            <a:r>
              <a:rPr lang="en-US" sz="2800" b="1"/>
              <a:t>cm</a:t>
            </a:r>
            <a:r>
              <a:rPr lang="fa-IR" sz="2800" b="1"/>
              <a:t> 360 -120</a:t>
            </a:r>
          </a:p>
          <a:p>
            <a:pPr>
              <a:lnSpc>
                <a:spcPct val="90000"/>
              </a:lnSpc>
            </a:pPr>
            <a:r>
              <a:rPr lang="fa-IR" sz="2800" b="1"/>
              <a:t>		</a:t>
            </a:r>
            <a:r>
              <a:rPr lang="ar-SA" sz="2800" b="1"/>
              <a:t>عمومی </a:t>
            </a:r>
            <a:r>
              <a:rPr lang="en-US" sz="2800" b="1"/>
              <a:t>cm</a:t>
            </a:r>
            <a:r>
              <a:rPr lang="fa-IR" sz="2800" b="1"/>
              <a:t> 360</a:t>
            </a:r>
          </a:p>
          <a:p>
            <a:pPr>
              <a:lnSpc>
                <a:spcPct val="90000"/>
              </a:lnSpc>
            </a:pPr>
            <a:r>
              <a:rPr lang="ar-SA" sz="2400" b="1"/>
              <a:t>علیرغم این فواصل درفرهنگهای مختلف اعم ازشهری وروستایی این</a:t>
            </a:r>
            <a:r>
              <a:rPr lang="fa-IR" sz="2400" b="1"/>
              <a:t> </a:t>
            </a:r>
            <a:r>
              <a:rPr lang="ar-SA" sz="2400" b="1"/>
              <a:t>حریم متفاوت است .علاوه براینکه درمکانهای مختلف مثل منزل ـ محل کار ـ اتومبیل ـ و...... نیز این فواصل مقداری جابجای شود.</a:t>
            </a:r>
            <a:endParaRPr lang="fa-IR" sz="2400" b="1"/>
          </a:p>
          <a:p>
            <a:pPr>
              <a:lnSpc>
                <a:spcPct val="90000"/>
              </a:lnSpc>
            </a:pPr>
            <a:r>
              <a:rPr lang="ar-SA" sz="2400" b="1"/>
              <a:t>مثالهایی ازحریم ها شامل نشستن روی نیمکت پارک ـ سینماـ اتوبوس ـ آسانسورـ تاکسی ـ میزکنفرانس ـ توالت عمومی ـ افزایش جرایم درمحلات شلوغ _عصبانیت تظاهرکنندگان ـ دست دادن دونفر شهری وروستایی ـ قراردادن اشیاء شخصی </a:t>
            </a:r>
            <a:r>
              <a:rPr lang="fa-IR" sz="2400" b="1"/>
              <a:t>ی</a:t>
            </a:r>
            <a:r>
              <a:rPr lang="ar-SA" sz="2400" b="1"/>
              <a:t>انوشتن نام روی آنهاـ</a:t>
            </a:r>
            <a:endParaRPr lang="fa-IR" sz="2400" b="1"/>
          </a:p>
          <a:p>
            <a:pPr>
              <a:lnSpc>
                <a:spcPct val="90000"/>
              </a:lnSpc>
            </a:pPr>
            <a:r>
              <a:rPr lang="ar-SA" sz="2400" b="1"/>
              <a:t> برقراری وحفظ </a:t>
            </a:r>
            <a:r>
              <a:rPr lang="fa-IR" sz="2400" b="1"/>
              <a:t>رابطه</a:t>
            </a:r>
            <a:r>
              <a:rPr lang="ar-SA" sz="2400" b="1"/>
              <a:t> بستگی به رعایت حریم افرادواحترام به آن دارد.</a:t>
            </a:r>
            <a:endParaRPr lang="fa-IR" sz="2400" b="1"/>
          </a:p>
          <a:p>
            <a:pPr>
              <a:lnSpc>
                <a:spcPct val="90000"/>
              </a:lnSpc>
            </a:pPr>
            <a:r>
              <a:rPr lang="fa-IR" sz="2400" b="1"/>
              <a:t>فاصله ها با میزان علاقمندی- پایگاه اجتماعی و غریبه یا آشنا بودن در ارتباط است.</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to="" calcmode="lin" valueType="num">
                                      <p:cBhvr>
                                        <p:cTn id="7" dur="1" fill="hold"/>
                                        <p:tgtEl>
                                          <p:spTgt spid="6144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 calcmode="lin" valueType="num">
                                      <p:cBhvr>
                                        <p:cTn id="12" dur="500" fill="hold"/>
                                        <p:tgtEl>
                                          <p:spTgt spid="614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1443">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61443">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6144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61443">
                                            <p:txEl>
                                              <p:pRg st="1" end="1"/>
                                            </p:txEl>
                                          </p:spTgt>
                                        </p:tgtEl>
                                        <p:attrNameLst>
                                          <p:attrName>style.visibility</p:attrName>
                                        </p:attrNameLst>
                                      </p:cBhvr>
                                      <p:to>
                                        <p:strVal val="visible"/>
                                      </p:to>
                                    </p:set>
                                    <p:anim calcmode="lin" valueType="num">
                                      <p:cBhvr>
                                        <p:cTn id="20" dur="500" fill="hold"/>
                                        <p:tgtEl>
                                          <p:spTgt spid="6144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61443">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61443">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6144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61443">
                                            <p:txEl>
                                              <p:pRg st="2" end="2"/>
                                            </p:txEl>
                                          </p:spTgt>
                                        </p:tgtEl>
                                        <p:attrNameLst>
                                          <p:attrName>style.visibility</p:attrName>
                                        </p:attrNameLst>
                                      </p:cBhvr>
                                      <p:to>
                                        <p:strVal val="visible"/>
                                      </p:to>
                                    </p:set>
                                    <p:anim calcmode="lin" valueType="num">
                                      <p:cBhvr>
                                        <p:cTn id="28" dur="500" fill="hold"/>
                                        <p:tgtEl>
                                          <p:spTgt spid="6144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61443">
                                            <p:txEl>
                                              <p:pRg st="2" end="2"/>
                                            </p:txEl>
                                          </p:spTgt>
                                        </p:tgtEl>
                                        <p:attrNameLst>
                                          <p:attrName>ppt_h</p:attrName>
                                        </p:attrNameLst>
                                      </p:cBhvr>
                                      <p:tavLst>
                                        <p:tav tm="0">
                                          <p:val>
                                            <p:fltVal val="0"/>
                                          </p:val>
                                        </p:tav>
                                        <p:tav tm="100000">
                                          <p:val>
                                            <p:strVal val="#ppt_h"/>
                                          </p:val>
                                        </p:tav>
                                      </p:tavLst>
                                    </p:anim>
                                    <p:anim calcmode="lin" valueType="num">
                                      <p:cBhvr>
                                        <p:cTn id="30" dur="500" fill="hold"/>
                                        <p:tgtEl>
                                          <p:spTgt spid="61443">
                                            <p:txEl>
                                              <p:pRg st="2" end="2"/>
                                            </p:txEl>
                                          </p:spTgt>
                                        </p:tgtEl>
                                        <p:attrNameLst>
                                          <p:attrName>style.rotation</p:attrName>
                                        </p:attrNameLst>
                                      </p:cBhvr>
                                      <p:tavLst>
                                        <p:tav tm="0">
                                          <p:val>
                                            <p:fltVal val="360"/>
                                          </p:val>
                                        </p:tav>
                                        <p:tav tm="100000">
                                          <p:val>
                                            <p:fltVal val="0"/>
                                          </p:val>
                                        </p:tav>
                                      </p:tavLst>
                                    </p:anim>
                                    <p:animEffect transition="in" filter="fade">
                                      <p:cBhvr>
                                        <p:cTn id="31" dur="500"/>
                                        <p:tgtEl>
                                          <p:spTgt spid="6144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61443">
                                            <p:txEl>
                                              <p:pRg st="3" end="3"/>
                                            </p:txEl>
                                          </p:spTgt>
                                        </p:tgtEl>
                                        <p:attrNameLst>
                                          <p:attrName>style.visibility</p:attrName>
                                        </p:attrNameLst>
                                      </p:cBhvr>
                                      <p:to>
                                        <p:strVal val="visible"/>
                                      </p:to>
                                    </p:set>
                                    <p:anim calcmode="lin" valueType="num">
                                      <p:cBhvr>
                                        <p:cTn id="36" dur="500" fill="hold"/>
                                        <p:tgtEl>
                                          <p:spTgt spid="61443">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61443">
                                            <p:txEl>
                                              <p:pRg st="3" end="3"/>
                                            </p:txEl>
                                          </p:spTgt>
                                        </p:tgtEl>
                                        <p:attrNameLst>
                                          <p:attrName>ppt_h</p:attrName>
                                        </p:attrNameLst>
                                      </p:cBhvr>
                                      <p:tavLst>
                                        <p:tav tm="0">
                                          <p:val>
                                            <p:fltVal val="0"/>
                                          </p:val>
                                        </p:tav>
                                        <p:tav tm="100000">
                                          <p:val>
                                            <p:strVal val="#ppt_h"/>
                                          </p:val>
                                        </p:tav>
                                      </p:tavLst>
                                    </p:anim>
                                    <p:anim calcmode="lin" valueType="num">
                                      <p:cBhvr>
                                        <p:cTn id="38" dur="500" fill="hold"/>
                                        <p:tgtEl>
                                          <p:spTgt spid="61443">
                                            <p:txEl>
                                              <p:pRg st="3" end="3"/>
                                            </p:txEl>
                                          </p:spTgt>
                                        </p:tgtEl>
                                        <p:attrNameLst>
                                          <p:attrName>style.rotation</p:attrName>
                                        </p:attrNameLst>
                                      </p:cBhvr>
                                      <p:tavLst>
                                        <p:tav tm="0">
                                          <p:val>
                                            <p:fltVal val="360"/>
                                          </p:val>
                                        </p:tav>
                                        <p:tav tm="100000">
                                          <p:val>
                                            <p:fltVal val="0"/>
                                          </p:val>
                                        </p:tav>
                                      </p:tavLst>
                                    </p:anim>
                                    <p:animEffect transition="in" filter="fade">
                                      <p:cBhvr>
                                        <p:cTn id="39" dur="500"/>
                                        <p:tgtEl>
                                          <p:spTgt spid="61443">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61443">
                                            <p:txEl>
                                              <p:pRg st="4" end="4"/>
                                            </p:txEl>
                                          </p:spTgt>
                                        </p:tgtEl>
                                        <p:attrNameLst>
                                          <p:attrName>style.visibility</p:attrName>
                                        </p:attrNameLst>
                                      </p:cBhvr>
                                      <p:to>
                                        <p:strVal val="visible"/>
                                      </p:to>
                                    </p:set>
                                    <p:anim calcmode="lin" valueType="num">
                                      <p:cBhvr>
                                        <p:cTn id="44" dur="500" fill="hold"/>
                                        <p:tgtEl>
                                          <p:spTgt spid="61443">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61443">
                                            <p:txEl>
                                              <p:pRg st="4" end="4"/>
                                            </p:txEl>
                                          </p:spTgt>
                                        </p:tgtEl>
                                        <p:attrNameLst>
                                          <p:attrName>ppt_h</p:attrName>
                                        </p:attrNameLst>
                                      </p:cBhvr>
                                      <p:tavLst>
                                        <p:tav tm="0">
                                          <p:val>
                                            <p:fltVal val="0"/>
                                          </p:val>
                                        </p:tav>
                                        <p:tav tm="100000">
                                          <p:val>
                                            <p:strVal val="#ppt_h"/>
                                          </p:val>
                                        </p:tav>
                                      </p:tavLst>
                                    </p:anim>
                                    <p:anim calcmode="lin" valueType="num">
                                      <p:cBhvr>
                                        <p:cTn id="46" dur="500" fill="hold"/>
                                        <p:tgtEl>
                                          <p:spTgt spid="61443">
                                            <p:txEl>
                                              <p:pRg st="4" end="4"/>
                                            </p:txEl>
                                          </p:spTgt>
                                        </p:tgtEl>
                                        <p:attrNameLst>
                                          <p:attrName>style.rotation</p:attrName>
                                        </p:attrNameLst>
                                      </p:cBhvr>
                                      <p:tavLst>
                                        <p:tav tm="0">
                                          <p:val>
                                            <p:fltVal val="360"/>
                                          </p:val>
                                        </p:tav>
                                        <p:tav tm="100000">
                                          <p:val>
                                            <p:fltVal val="0"/>
                                          </p:val>
                                        </p:tav>
                                      </p:tavLst>
                                    </p:anim>
                                    <p:animEffect transition="in" filter="fade">
                                      <p:cBhvr>
                                        <p:cTn id="47" dur="500"/>
                                        <p:tgtEl>
                                          <p:spTgt spid="61443">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61443">
                                            <p:txEl>
                                              <p:pRg st="5" end="5"/>
                                            </p:txEl>
                                          </p:spTgt>
                                        </p:tgtEl>
                                        <p:attrNameLst>
                                          <p:attrName>style.visibility</p:attrName>
                                        </p:attrNameLst>
                                      </p:cBhvr>
                                      <p:to>
                                        <p:strVal val="visible"/>
                                      </p:to>
                                    </p:set>
                                    <p:anim calcmode="lin" valueType="num">
                                      <p:cBhvr>
                                        <p:cTn id="52" dur="500" fill="hold"/>
                                        <p:tgtEl>
                                          <p:spTgt spid="61443">
                                            <p:txEl>
                                              <p:pRg st="5" end="5"/>
                                            </p:txEl>
                                          </p:spTgt>
                                        </p:tgtEl>
                                        <p:attrNameLst>
                                          <p:attrName>ppt_w</p:attrName>
                                        </p:attrNameLst>
                                      </p:cBhvr>
                                      <p:tavLst>
                                        <p:tav tm="0">
                                          <p:val>
                                            <p:fltVal val="0"/>
                                          </p:val>
                                        </p:tav>
                                        <p:tav tm="100000">
                                          <p:val>
                                            <p:strVal val="#ppt_w"/>
                                          </p:val>
                                        </p:tav>
                                      </p:tavLst>
                                    </p:anim>
                                    <p:anim calcmode="lin" valueType="num">
                                      <p:cBhvr>
                                        <p:cTn id="53" dur="500" fill="hold"/>
                                        <p:tgtEl>
                                          <p:spTgt spid="61443">
                                            <p:txEl>
                                              <p:pRg st="5" end="5"/>
                                            </p:txEl>
                                          </p:spTgt>
                                        </p:tgtEl>
                                        <p:attrNameLst>
                                          <p:attrName>ppt_h</p:attrName>
                                        </p:attrNameLst>
                                      </p:cBhvr>
                                      <p:tavLst>
                                        <p:tav tm="0">
                                          <p:val>
                                            <p:fltVal val="0"/>
                                          </p:val>
                                        </p:tav>
                                        <p:tav tm="100000">
                                          <p:val>
                                            <p:strVal val="#ppt_h"/>
                                          </p:val>
                                        </p:tav>
                                      </p:tavLst>
                                    </p:anim>
                                    <p:anim calcmode="lin" valueType="num">
                                      <p:cBhvr>
                                        <p:cTn id="54" dur="500" fill="hold"/>
                                        <p:tgtEl>
                                          <p:spTgt spid="61443">
                                            <p:txEl>
                                              <p:pRg st="5" end="5"/>
                                            </p:txEl>
                                          </p:spTgt>
                                        </p:tgtEl>
                                        <p:attrNameLst>
                                          <p:attrName>style.rotation</p:attrName>
                                        </p:attrNameLst>
                                      </p:cBhvr>
                                      <p:tavLst>
                                        <p:tav tm="0">
                                          <p:val>
                                            <p:fltVal val="360"/>
                                          </p:val>
                                        </p:tav>
                                        <p:tav tm="100000">
                                          <p:val>
                                            <p:fltVal val="0"/>
                                          </p:val>
                                        </p:tav>
                                      </p:tavLst>
                                    </p:anim>
                                    <p:animEffect transition="in" filter="fade">
                                      <p:cBhvr>
                                        <p:cTn id="55" dur="500"/>
                                        <p:tgtEl>
                                          <p:spTgt spid="61443">
                                            <p:txEl>
                                              <p:pRg st="5" end="5"/>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9" presetClass="entr" presetSubtype="0" decel="100000" fill="hold" grpId="0" nodeType="clickEffect">
                                  <p:stCondLst>
                                    <p:cond delay="0"/>
                                  </p:stCondLst>
                                  <p:childTnLst>
                                    <p:set>
                                      <p:cBhvr>
                                        <p:cTn id="59" dur="1" fill="hold">
                                          <p:stCondLst>
                                            <p:cond delay="0"/>
                                          </p:stCondLst>
                                        </p:cTn>
                                        <p:tgtEl>
                                          <p:spTgt spid="61443">
                                            <p:txEl>
                                              <p:pRg st="6" end="6"/>
                                            </p:txEl>
                                          </p:spTgt>
                                        </p:tgtEl>
                                        <p:attrNameLst>
                                          <p:attrName>style.visibility</p:attrName>
                                        </p:attrNameLst>
                                      </p:cBhvr>
                                      <p:to>
                                        <p:strVal val="visible"/>
                                      </p:to>
                                    </p:set>
                                    <p:anim calcmode="lin" valueType="num">
                                      <p:cBhvr>
                                        <p:cTn id="60" dur="500" fill="hold"/>
                                        <p:tgtEl>
                                          <p:spTgt spid="61443">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61443">
                                            <p:txEl>
                                              <p:pRg st="6" end="6"/>
                                            </p:txEl>
                                          </p:spTgt>
                                        </p:tgtEl>
                                        <p:attrNameLst>
                                          <p:attrName>ppt_h</p:attrName>
                                        </p:attrNameLst>
                                      </p:cBhvr>
                                      <p:tavLst>
                                        <p:tav tm="0">
                                          <p:val>
                                            <p:fltVal val="0"/>
                                          </p:val>
                                        </p:tav>
                                        <p:tav tm="100000">
                                          <p:val>
                                            <p:strVal val="#ppt_h"/>
                                          </p:val>
                                        </p:tav>
                                      </p:tavLst>
                                    </p:anim>
                                    <p:anim calcmode="lin" valueType="num">
                                      <p:cBhvr>
                                        <p:cTn id="62" dur="500" fill="hold"/>
                                        <p:tgtEl>
                                          <p:spTgt spid="61443">
                                            <p:txEl>
                                              <p:pRg st="6" end="6"/>
                                            </p:txEl>
                                          </p:spTgt>
                                        </p:tgtEl>
                                        <p:attrNameLst>
                                          <p:attrName>style.rotation</p:attrName>
                                        </p:attrNameLst>
                                      </p:cBhvr>
                                      <p:tavLst>
                                        <p:tav tm="0">
                                          <p:val>
                                            <p:fltVal val="360"/>
                                          </p:val>
                                        </p:tav>
                                        <p:tav tm="100000">
                                          <p:val>
                                            <p:fltVal val="0"/>
                                          </p:val>
                                        </p:tav>
                                      </p:tavLst>
                                    </p:anim>
                                    <p:animEffect transition="in" filter="fade">
                                      <p:cBhvr>
                                        <p:cTn id="63" dur="500"/>
                                        <p:tgtEl>
                                          <p:spTgt spid="61443">
                                            <p:txEl>
                                              <p:pRg st="6" end="6"/>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9" presetClass="entr" presetSubtype="0" decel="100000" fill="hold" grpId="0" nodeType="clickEffect">
                                  <p:stCondLst>
                                    <p:cond delay="0"/>
                                  </p:stCondLst>
                                  <p:childTnLst>
                                    <p:set>
                                      <p:cBhvr>
                                        <p:cTn id="67" dur="1" fill="hold">
                                          <p:stCondLst>
                                            <p:cond delay="0"/>
                                          </p:stCondLst>
                                        </p:cTn>
                                        <p:tgtEl>
                                          <p:spTgt spid="61443">
                                            <p:txEl>
                                              <p:pRg st="7" end="7"/>
                                            </p:txEl>
                                          </p:spTgt>
                                        </p:tgtEl>
                                        <p:attrNameLst>
                                          <p:attrName>style.visibility</p:attrName>
                                        </p:attrNameLst>
                                      </p:cBhvr>
                                      <p:to>
                                        <p:strVal val="visible"/>
                                      </p:to>
                                    </p:set>
                                    <p:anim calcmode="lin" valueType="num">
                                      <p:cBhvr>
                                        <p:cTn id="68" dur="500" fill="hold"/>
                                        <p:tgtEl>
                                          <p:spTgt spid="61443">
                                            <p:txEl>
                                              <p:pRg st="7" end="7"/>
                                            </p:txEl>
                                          </p:spTgt>
                                        </p:tgtEl>
                                        <p:attrNameLst>
                                          <p:attrName>ppt_w</p:attrName>
                                        </p:attrNameLst>
                                      </p:cBhvr>
                                      <p:tavLst>
                                        <p:tav tm="0">
                                          <p:val>
                                            <p:fltVal val="0"/>
                                          </p:val>
                                        </p:tav>
                                        <p:tav tm="100000">
                                          <p:val>
                                            <p:strVal val="#ppt_w"/>
                                          </p:val>
                                        </p:tav>
                                      </p:tavLst>
                                    </p:anim>
                                    <p:anim calcmode="lin" valueType="num">
                                      <p:cBhvr>
                                        <p:cTn id="69" dur="500" fill="hold"/>
                                        <p:tgtEl>
                                          <p:spTgt spid="61443">
                                            <p:txEl>
                                              <p:pRg st="7" end="7"/>
                                            </p:txEl>
                                          </p:spTgt>
                                        </p:tgtEl>
                                        <p:attrNameLst>
                                          <p:attrName>ppt_h</p:attrName>
                                        </p:attrNameLst>
                                      </p:cBhvr>
                                      <p:tavLst>
                                        <p:tav tm="0">
                                          <p:val>
                                            <p:fltVal val="0"/>
                                          </p:val>
                                        </p:tav>
                                        <p:tav tm="100000">
                                          <p:val>
                                            <p:strVal val="#ppt_h"/>
                                          </p:val>
                                        </p:tav>
                                      </p:tavLst>
                                    </p:anim>
                                    <p:anim calcmode="lin" valueType="num">
                                      <p:cBhvr>
                                        <p:cTn id="70" dur="500" fill="hold"/>
                                        <p:tgtEl>
                                          <p:spTgt spid="61443">
                                            <p:txEl>
                                              <p:pRg st="7" end="7"/>
                                            </p:txEl>
                                          </p:spTgt>
                                        </p:tgtEl>
                                        <p:attrNameLst>
                                          <p:attrName>style.rotation</p:attrName>
                                        </p:attrNameLst>
                                      </p:cBhvr>
                                      <p:tavLst>
                                        <p:tav tm="0">
                                          <p:val>
                                            <p:fltVal val="360"/>
                                          </p:val>
                                        </p:tav>
                                        <p:tav tm="100000">
                                          <p:val>
                                            <p:fltVal val="0"/>
                                          </p:val>
                                        </p:tav>
                                      </p:tavLst>
                                    </p:anim>
                                    <p:animEffect transition="in" filter="fade">
                                      <p:cBhvr>
                                        <p:cTn id="71" dur="500"/>
                                        <p:tgtEl>
                                          <p:spTgt spid="61443">
                                            <p:txEl>
                                              <p:pRg st="7" end="7"/>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9" presetClass="entr" presetSubtype="0" decel="100000" fill="hold" grpId="0" nodeType="clickEffect">
                                  <p:stCondLst>
                                    <p:cond delay="0"/>
                                  </p:stCondLst>
                                  <p:childTnLst>
                                    <p:set>
                                      <p:cBhvr>
                                        <p:cTn id="75" dur="1" fill="hold">
                                          <p:stCondLst>
                                            <p:cond delay="0"/>
                                          </p:stCondLst>
                                        </p:cTn>
                                        <p:tgtEl>
                                          <p:spTgt spid="61443">
                                            <p:txEl>
                                              <p:pRg st="8" end="8"/>
                                            </p:txEl>
                                          </p:spTgt>
                                        </p:tgtEl>
                                        <p:attrNameLst>
                                          <p:attrName>style.visibility</p:attrName>
                                        </p:attrNameLst>
                                      </p:cBhvr>
                                      <p:to>
                                        <p:strVal val="visible"/>
                                      </p:to>
                                    </p:set>
                                    <p:anim calcmode="lin" valueType="num">
                                      <p:cBhvr>
                                        <p:cTn id="76" dur="500" fill="hold"/>
                                        <p:tgtEl>
                                          <p:spTgt spid="61443">
                                            <p:txEl>
                                              <p:pRg st="8" end="8"/>
                                            </p:txEl>
                                          </p:spTgt>
                                        </p:tgtEl>
                                        <p:attrNameLst>
                                          <p:attrName>ppt_w</p:attrName>
                                        </p:attrNameLst>
                                      </p:cBhvr>
                                      <p:tavLst>
                                        <p:tav tm="0">
                                          <p:val>
                                            <p:fltVal val="0"/>
                                          </p:val>
                                        </p:tav>
                                        <p:tav tm="100000">
                                          <p:val>
                                            <p:strVal val="#ppt_w"/>
                                          </p:val>
                                        </p:tav>
                                      </p:tavLst>
                                    </p:anim>
                                    <p:anim calcmode="lin" valueType="num">
                                      <p:cBhvr>
                                        <p:cTn id="77" dur="500" fill="hold"/>
                                        <p:tgtEl>
                                          <p:spTgt spid="61443">
                                            <p:txEl>
                                              <p:pRg st="8" end="8"/>
                                            </p:txEl>
                                          </p:spTgt>
                                        </p:tgtEl>
                                        <p:attrNameLst>
                                          <p:attrName>ppt_h</p:attrName>
                                        </p:attrNameLst>
                                      </p:cBhvr>
                                      <p:tavLst>
                                        <p:tav tm="0">
                                          <p:val>
                                            <p:fltVal val="0"/>
                                          </p:val>
                                        </p:tav>
                                        <p:tav tm="100000">
                                          <p:val>
                                            <p:strVal val="#ppt_h"/>
                                          </p:val>
                                        </p:tav>
                                      </p:tavLst>
                                    </p:anim>
                                    <p:anim calcmode="lin" valueType="num">
                                      <p:cBhvr>
                                        <p:cTn id="78" dur="500" fill="hold"/>
                                        <p:tgtEl>
                                          <p:spTgt spid="61443">
                                            <p:txEl>
                                              <p:pRg st="8" end="8"/>
                                            </p:txEl>
                                          </p:spTgt>
                                        </p:tgtEl>
                                        <p:attrNameLst>
                                          <p:attrName>style.rotation</p:attrName>
                                        </p:attrNameLst>
                                      </p:cBhvr>
                                      <p:tavLst>
                                        <p:tav tm="0">
                                          <p:val>
                                            <p:fltVal val="360"/>
                                          </p:val>
                                        </p:tav>
                                        <p:tav tm="100000">
                                          <p:val>
                                            <p:fltVal val="0"/>
                                          </p:val>
                                        </p:tav>
                                      </p:tavLst>
                                    </p:anim>
                                    <p:animEffect transition="in" filter="fade">
                                      <p:cBhvr>
                                        <p:cTn id="79" dur="500"/>
                                        <p:tgtEl>
                                          <p:spTgt spid="614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ar-SA" sz="4000" b="1">
                <a:solidFill>
                  <a:srgbClr val="FFCC00"/>
                </a:solidFill>
              </a:rPr>
              <a:t>جهت بدن :</a:t>
            </a:r>
            <a:r>
              <a:rPr lang="fa-IR" sz="4000" b="1">
                <a:solidFill>
                  <a:srgbClr val="FFCC00"/>
                </a:solidFill>
              </a:rPr>
              <a:t/>
            </a:r>
            <a:br>
              <a:rPr lang="fa-IR" sz="4000" b="1">
                <a:solidFill>
                  <a:srgbClr val="FFCC00"/>
                </a:solidFill>
              </a:rPr>
            </a:br>
            <a:endParaRPr lang="en-US" sz="4000" b="1">
              <a:solidFill>
                <a:srgbClr val="FFCC00"/>
              </a:solidFill>
            </a:endParaRPr>
          </a:p>
        </p:txBody>
      </p:sp>
      <p:sp>
        <p:nvSpPr>
          <p:cNvPr id="62467" name="Rectangle 3"/>
          <p:cNvSpPr>
            <a:spLocks noGrp="1" noChangeArrowheads="1"/>
          </p:cNvSpPr>
          <p:nvPr>
            <p:ph type="body" idx="1"/>
          </p:nvPr>
        </p:nvSpPr>
        <p:spPr/>
        <p:txBody>
          <a:bodyPr/>
          <a:lstStyle/>
          <a:p>
            <a:pPr>
              <a:lnSpc>
                <a:spcPct val="90000"/>
              </a:lnSpc>
            </a:pPr>
            <a:r>
              <a:rPr lang="ar-SA" b="1"/>
              <a:t>جهت بدن برخلاف جهت سرنشانگرمسیرموردعلاقه ذهن فرداست .</a:t>
            </a:r>
            <a:endParaRPr lang="fa-IR" b="1"/>
          </a:p>
          <a:p>
            <a:pPr>
              <a:lnSpc>
                <a:spcPct val="90000"/>
              </a:lnSpc>
            </a:pPr>
            <a:r>
              <a:rPr lang="ar-SA" b="1"/>
              <a:t>زاویه صفردرجه نسبت به صرف مقابل بیانگرنیازبه حفظ</a:t>
            </a:r>
            <a:r>
              <a:rPr lang="fa-IR" b="1"/>
              <a:t> </a:t>
            </a:r>
            <a:r>
              <a:rPr lang="ar-SA" b="1"/>
              <a:t>حریم خصوصی بین دونفراست </a:t>
            </a:r>
            <a:endParaRPr lang="fa-IR" b="1"/>
          </a:p>
          <a:p>
            <a:pPr>
              <a:lnSpc>
                <a:spcPct val="90000"/>
              </a:lnSpc>
            </a:pPr>
            <a:r>
              <a:rPr lang="ar-SA" b="1"/>
              <a:t>زاویه 90درجه نیازبه استقلال</a:t>
            </a:r>
            <a:r>
              <a:rPr lang="fa-IR" b="1"/>
              <a:t> را نشان می دهد</a:t>
            </a:r>
          </a:p>
          <a:p>
            <a:pPr>
              <a:lnSpc>
                <a:spcPct val="90000"/>
              </a:lnSpc>
            </a:pPr>
            <a:r>
              <a:rPr lang="ar-SA" b="1"/>
              <a:t>زاویه مثلثی</a:t>
            </a:r>
            <a:r>
              <a:rPr lang="fa-IR" b="1"/>
              <a:t>  </a:t>
            </a:r>
            <a:r>
              <a:rPr lang="ar-SA" b="1"/>
              <a:t>به دعوت شخص سوم وپذیرش وی اشاره دارد</a:t>
            </a:r>
            <a:endParaRPr lang="fa-IR" b="1"/>
          </a:p>
          <a:p>
            <a:pPr>
              <a:lnSpc>
                <a:spcPct val="90000"/>
              </a:lnSpc>
            </a:pPr>
            <a:r>
              <a:rPr lang="ar-SA" b="1"/>
              <a:t>برای نگه داشتن فرد</a:t>
            </a:r>
            <a:r>
              <a:rPr lang="fa-IR" b="1"/>
              <a:t> </a:t>
            </a:r>
            <a:r>
              <a:rPr lang="ar-SA" b="1"/>
              <a:t>سوم درمکالمه به</a:t>
            </a:r>
            <a:r>
              <a:rPr lang="fa-IR" b="1"/>
              <a:t> </a:t>
            </a:r>
            <a:r>
              <a:rPr lang="ar-SA" b="1"/>
              <a:t>نوبت باید</a:t>
            </a:r>
            <a:r>
              <a:rPr lang="fa-IR" b="1"/>
              <a:t>جهت</a:t>
            </a:r>
            <a:r>
              <a:rPr lang="ar-SA" b="1"/>
              <a:t> سررابه طرف ایشان برگرداند.</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diamond(in)">
                                      <p:cBhvr>
                                        <p:cTn id="7" dur="2000"/>
                                        <p:tgtEl>
                                          <p:spTgt spid="62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62467">
                                            <p:txEl>
                                              <p:pRg st="0" end="0"/>
                                            </p:txEl>
                                          </p:spTgt>
                                        </p:tgtEl>
                                        <p:attrNameLst>
                                          <p:attrName>style.visibility</p:attrName>
                                        </p:attrNameLst>
                                      </p:cBhvr>
                                      <p:to>
                                        <p:strVal val="visible"/>
                                      </p:to>
                                    </p:set>
                                    <p:anim calcmode="lin" valueType="num">
                                      <p:cBhvr>
                                        <p:cTn id="12" dur="500" fill="hold"/>
                                        <p:tgtEl>
                                          <p:spTgt spid="6246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2467">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62467">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6246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62467">
                                            <p:txEl>
                                              <p:pRg st="1" end="1"/>
                                            </p:txEl>
                                          </p:spTgt>
                                        </p:tgtEl>
                                        <p:attrNameLst>
                                          <p:attrName>style.visibility</p:attrName>
                                        </p:attrNameLst>
                                      </p:cBhvr>
                                      <p:to>
                                        <p:strVal val="visible"/>
                                      </p:to>
                                    </p:set>
                                    <p:anim calcmode="lin" valueType="num">
                                      <p:cBhvr>
                                        <p:cTn id="20" dur="500" fill="hold"/>
                                        <p:tgtEl>
                                          <p:spTgt spid="62467">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62467">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62467">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62467">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62467">
                                            <p:txEl>
                                              <p:pRg st="2" end="2"/>
                                            </p:txEl>
                                          </p:spTgt>
                                        </p:tgtEl>
                                        <p:attrNameLst>
                                          <p:attrName>style.visibility</p:attrName>
                                        </p:attrNameLst>
                                      </p:cBhvr>
                                      <p:to>
                                        <p:strVal val="visible"/>
                                      </p:to>
                                    </p:set>
                                    <p:anim calcmode="lin" valueType="num">
                                      <p:cBhvr>
                                        <p:cTn id="28" dur="500" fill="hold"/>
                                        <p:tgtEl>
                                          <p:spTgt spid="6246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62467">
                                            <p:txEl>
                                              <p:pRg st="2" end="2"/>
                                            </p:txEl>
                                          </p:spTgt>
                                        </p:tgtEl>
                                        <p:attrNameLst>
                                          <p:attrName>ppt_h</p:attrName>
                                        </p:attrNameLst>
                                      </p:cBhvr>
                                      <p:tavLst>
                                        <p:tav tm="0">
                                          <p:val>
                                            <p:fltVal val="0"/>
                                          </p:val>
                                        </p:tav>
                                        <p:tav tm="100000">
                                          <p:val>
                                            <p:strVal val="#ppt_h"/>
                                          </p:val>
                                        </p:tav>
                                      </p:tavLst>
                                    </p:anim>
                                    <p:anim calcmode="lin" valueType="num">
                                      <p:cBhvr>
                                        <p:cTn id="30" dur="500" fill="hold"/>
                                        <p:tgtEl>
                                          <p:spTgt spid="62467">
                                            <p:txEl>
                                              <p:pRg st="2" end="2"/>
                                            </p:txEl>
                                          </p:spTgt>
                                        </p:tgtEl>
                                        <p:attrNameLst>
                                          <p:attrName>style.rotation</p:attrName>
                                        </p:attrNameLst>
                                      </p:cBhvr>
                                      <p:tavLst>
                                        <p:tav tm="0">
                                          <p:val>
                                            <p:fltVal val="360"/>
                                          </p:val>
                                        </p:tav>
                                        <p:tav tm="100000">
                                          <p:val>
                                            <p:fltVal val="0"/>
                                          </p:val>
                                        </p:tav>
                                      </p:tavLst>
                                    </p:anim>
                                    <p:animEffect transition="in" filter="fade">
                                      <p:cBhvr>
                                        <p:cTn id="31" dur="500"/>
                                        <p:tgtEl>
                                          <p:spTgt spid="62467">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62467">
                                            <p:txEl>
                                              <p:pRg st="3" end="3"/>
                                            </p:txEl>
                                          </p:spTgt>
                                        </p:tgtEl>
                                        <p:attrNameLst>
                                          <p:attrName>style.visibility</p:attrName>
                                        </p:attrNameLst>
                                      </p:cBhvr>
                                      <p:to>
                                        <p:strVal val="visible"/>
                                      </p:to>
                                    </p:set>
                                    <p:anim calcmode="lin" valueType="num">
                                      <p:cBhvr>
                                        <p:cTn id="36" dur="500" fill="hold"/>
                                        <p:tgtEl>
                                          <p:spTgt spid="62467">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62467">
                                            <p:txEl>
                                              <p:pRg st="3" end="3"/>
                                            </p:txEl>
                                          </p:spTgt>
                                        </p:tgtEl>
                                        <p:attrNameLst>
                                          <p:attrName>ppt_h</p:attrName>
                                        </p:attrNameLst>
                                      </p:cBhvr>
                                      <p:tavLst>
                                        <p:tav tm="0">
                                          <p:val>
                                            <p:fltVal val="0"/>
                                          </p:val>
                                        </p:tav>
                                        <p:tav tm="100000">
                                          <p:val>
                                            <p:strVal val="#ppt_h"/>
                                          </p:val>
                                        </p:tav>
                                      </p:tavLst>
                                    </p:anim>
                                    <p:anim calcmode="lin" valueType="num">
                                      <p:cBhvr>
                                        <p:cTn id="38" dur="500" fill="hold"/>
                                        <p:tgtEl>
                                          <p:spTgt spid="62467">
                                            <p:txEl>
                                              <p:pRg st="3" end="3"/>
                                            </p:txEl>
                                          </p:spTgt>
                                        </p:tgtEl>
                                        <p:attrNameLst>
                                          <p:attrName>style.rotation</p:attrName>
                                        </p:attrNameLst>
                                      </p:cBhvr>
                                      <p:tavLst>
                                        <p:tav tm="0">
                                          <p:val>
                                            <p:fltVal val="360"/>
                                          </p:val>
                                        </p:tav>
                                        <p:tav tm="100000">
                                          <p:val>
                                            <p:fltVal val="0"/>
                                          </p:val>
                                        </p:tav>
                                      </p:tavLst>
                                    </p:anim>
                                    <p:animEffect transition="in" filter="fade">
                                      <p:cBhvr>
                                        <p:cTn id="39" dur="500"/>
                                        <p:tgtEl>
                                          <p:spTgt spid="62467">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62467">
                                            <p:txEl>
                                              <p:pRg st="4" end="4"/>
                                            </p:txEl>
                                          </p:spTgt>
                                        </p:tgtEl>
                                        <p:attrNameLst>
                                          <p:attrName>style.visibility</p:attrName>
                                        </p:attrNameLst>
                                      </p:cBhvr>
                                      <p:to>
                                        <p:strVal val="visible"/>
                                      </p:to>
                                    </p:set>
                                    <p:anim calcmode="lin" valueType="num">
                                      <p:cBhvr>
                                        <p:cTn id="44" dur="500" fill="hold"/>
                                        <p:tgtEl>
                                          <p:spTgt spid="62467">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62467">
                                            <p:txEl>
                                              <p:pRg st="4" end="4"/>
                                            </p:txEl>
                                          </p:spTgt>
                                        </p:tgtEl>
                                        <p:attrNameLst>
                                          <p:attrName>ppt_h</p:attrName>
                                        </p:attrNameLst>
                                      </p:cBhvr>
                                      <p:tavLst>
                                        <p:tav tm="0">
                                          <p:val>
                                            <p:fltVal val="0"/>
                                          </p:val>
                                        </p:tav>
                                        <p:tav tm="100000">
                                          <p:val>
                                            <p:strVal val="#ppt_h"/>
                                          </p:val>
                                        </p:tav>
                                      </p:tavLst>
                                    </p:anim>
                                    <p:anim calcmode="lin" valueType="num">
                                      <p:cBhvr>
                                        <p:cTn id="46" dur="500" fill="hold"/>
                                        <p:tgtEl>
                                          <p:spTgt spid="62467">
                                            <p:txEl>
                                              <p:pRg st="4" end="4"/>
                                            </p:txEl>
                                          </p:spTgt>
                                        </p:tgtEl>
                                        <p:attrNameLst>
                                          <p:attrName>style.rotation</p:attrName>
                                        </p:attrNameLst>
                                      </p:cBhvr>
                                      <p:tavLst>
                                        <p:tav tm="0">
                                          <p:val>
                                            <p:fltVal val="360"/>
                                          </p:val>
                                        </p:tav>
                                        <p:tav tm="100000">
                                          <p:val>
                                            <p:fltVal val="0"/>
                                          </p:val>
                                        </p:tav>
                                      </p:tavLst>
                                    </p:anim>
                                    <p:animEffect transition="in" filter="fade">
                                      <p:cBhvr>
                                        <p:cTn id="47" dur="500"/>
                                        <p:tgtEl>
                                          <p:spTgt spid="624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0"/>
            <a:ext cx="8229600" cy="692150"/>
          </a:xfrm>
        </p:spPr>
        <p:txBody>
          <a:bodyPr/>
          <a:lstStyle/>
          <a:p>
            <a:r>
              <a:rPr lang="ar-SA" sz="3600" b="1">
                <a:solidFill>
                  <a:srgbClr val="FFCC00"/>
                </a:solidFill>
              </a:rPr>
              <a:t>حرکات وعلایم دست:</a:t>
            </a:r>
            <a:endParaRPr lang="en-US" sz="3600" b="1">
              <a:solidFill>
                <a:srgbClr val="FFCC00"/>
              </a:solidFill>
            </a:endParaRPr>
          </a:p>
        </p:txBody>
      </p:sp>
      <p:sp>
        <p:nvSpPr>
          <p:cNvPr id="63491" name="Rectangle 3"/>
          <p:cNvSpPr>
            <a:spLocks noGrp="1" noChangeArrowheads="1"/>
          </p:cNvSpPr>
          <p:nvPr>
            <p:ph type="body" idx="1"/>
          </p:nvPr>
        </p:nvSpPr>
        <p:spPr>
          <a:xfrm>
            <a:off x="0" y="549275"/>
            <a:ext cx="9144000" cy="6840538"/>
          </a:xfrm>
        </p:spPr>
        <p:txBody>
          <a:bodyPr/>
          <a:lstStyle/>
          <a:p>
            <a:pPr>
              <a:lnSpc>
                <a:spcPct val="80000"/>
              </a:lnSpc>
            </a:pPr>
            <a:endParaRPr lang="fa-IR" sz="2400" b="1">
              <a:solidFill>
                <a:srgbClr val="99CCFF"/>
              </a:solidFill>
            </a:endParaRPr>
          </a:p>
          <a:p>
            <a:pPr>
              <a:lnSpc>
                <a:spcPct val="80000"/>
              </a:lnSpc>
            </a:pPr>
            <a:r>
              <a:rPr lang="ar-SA" sz="2400" b="1">
                <a:solidFill>
                  <a:srgbClr val="99CCFF"/>
                </a:solidFill>
              </a:rPr>
              <a:t>کف دست باز</a:t>
            </a:r>
            <a:r>
              <a:rPr lang="fa-IR" sz="2400" b="1">
                <a:solidFill>
                  <a:srgbClr val="99CCFF"/>
                </a:solidFill>
              </a:rPr>
              <a:t>-</a:t>
            </a:r>
            <a:r>
              <a:rPr lang="ar-SA" sz="2400" b="1">
                <a:solidFill>
                  <a:srgbClr val="99CCFF"/>
                </a:solidFill>
              </a:rPr>
              <a:t>بلندکردن دست برای سوگند ـ گذاشتن دست روی سینه وقلب =</a:t>
            </a:r>
            <a:r>
              <a:rPr lang="fa-IR" sz="2400" b="1">
                <a:solidFill>
                  <a:srgbClr val="99CCFF"/>
                </a:solidFill>
              </a:rPr>
              <a:t> </a:t>
            </a:r>
            <a:r>
              <a:rPr lang="ar-SA" sz="2400" b="1">
                <a:solidFill>
                  <a:srgbClr val="FFFF66"/>
                </a:solidFill>
              </a:rPr>
              <a:t>صداقت</a:t>
            </a:r>
            <a:endParaRPr lang="fa-IR" sz="2400" b="1">
              <a:solidFill>
                <a:srgbClr val="FFFF66"/>
              </a:solidFill>
            </a:endParaRPr>
          </a:p>
          <a:p>
            <a:pPr>
              <a:lnSpc>
                <a:spcPct val="80000"/>
              </a:lnSpc>
            </a:pPr>
            <a:r>
              <a:rPr lang="ar-SA" sz="2400" b="1">
                <a:solidFill>
                  <a:srgbClr val="99CCFF"/>
                </a:solidFill>
              </a:rPr>
              <a:t>انگشت اشاره = </a:t>
            </a:r>
            <a:r>
              <a:rPr lang="ar-SA" sz="2400" b="1">
                <a:solidFill>
                  <a:srgbClr val="FFFF66"/>
                </a:solidFill>
              </a:rPr>
              <a:t>تنبیه ـ دستور ـ پرخاش</a:t>
            </a:r>
            <a:endParaRPr lang="fa-IR" sz="2400" b="1">
              <a:solidFill>
                <a:srgbClr val="FFFF66"/>
              </a:solidFill>
            </a:endParaRPr>
          </a:p>
          <a:p>
            <a:pPr>
              <a:lnSpc>
                <a:spcPct val="80000"/>
              </a:lnSpc>
            </a:pPr>
            <a:r>
              <a:rPr lang="ar-SA" sz="2400" b="1">
                <a:solidFill>
                  <a:srgbClr val="99CCFF"/>
                </a:solidFill>
              </a:rPr>
              <a:t>انواع دست دادن : </a:t>
            </a:r>
            <a:r>
              <a:rPr lang="ar-SA" sz="2400" b="1">
                <a:solidFill>
                  <a:srgbClr val="FFFF66"/>
                </a:solidFill>
              </a:rPr>
              <a:t>خردکننده ـ ماهی مرده ـ کشیدن ـ کف دست روبه بالاـ کف دست روبه پایین </a:t>
            </a:r>
            <a:endParaRPr lang="fa-IR" sz="2400" b="1">
              <a:solidFill>
                <a:srgbClr val="FFFF66"/>
              </a:solidFill>
            </a:endParaRPr>
          </a:p>
          <a:p>
            <a:pPr>
              <a:lnSpc>
                <a:spcPct val="80000"/>
              </a:lnSpc>
            </a:pPr>
            <a:r>
              <a:rPr lang="ar-SA" sz="2400" b="1">
                <a:solidFill>
                  <a:srgbClr val="99CCFF"/>
                </a:solidFill>
              </a:rPr>
              <a:t>انگشتان گردشده مقابل صورت : </a:t>
            </a:r>
            <a:r>
              <a:rPr lang="ar-SA" sz="2400" b="1">
                <a:solidFill>
                  <a:srgbClr val="FFFF66"/>
                </a:solidFill>
              </a:rPr>
              <a:t>ناکامی</a:t>
            </a:r>
            <a:r>
              <a:rPr lang="fa-IR" sz="2400" b="1">
                <a:solidFill>
                  <a:srgbClr val="FFFF66"/>
                </a:solidFill>
              </a:rPr>
              <a:t>-</a:t>
            </a:r>
            <a:r>
              <a:rPr lang="ar-SA" sz="2400" b="1">
                <a:solidFill>
                  <a:srgbClr val="FFFF66"/>
                </a:solidFill>
              </a:rPr>
              <a:t>روحیه منفی-پنهان کردن یک فکریااحساس منفی </a:t>
            </a:r>
            <a:endParaRPr lang="fa-IR" sz="2400" b="1">
              <a:solidFill>
                <a:srgbClr val="FFFF66"/>
              </a:solidFill>
            </a:endParaRPr>
          </a:p>
          <a:p>
            <a:pPr>
              <a:lnSpc>
                <a:spcPct val="80000"/>
              </a:lnSpc>
            </a:pPr>
            <a:r>
              <a:rPr lang="ar-SA" sz="2400" b="1">
                <a:solidFill>
                  <a:srgbClr val="99CCFF"/>
                </a:solidFill>
              </a:rPr>
              <a:t>دستهای شیب دار: </a:t>
            </a:r>
            <a:r>
              <a:rPr lang="ar-SA" sz="2400" b="1">
                <a:solidFill>
                  <a:srgbClr val="FFFF66"/>
                </a:solidFill>
              </a:rPr>
              <a:t>اطمینان به نفس</a:t>
            </a:r>
            <a:endParaRPr lang="fa-IR" sz="2400" b="1">
              <a:solidFill>
                <a:srgbClr val="FFFF66"/>
              </a:solidFill>
            </a:endParaRPr>
          </a:p>
          <a:p>
            <a:pPr>
              <a:lnSpc>
                <a:spcPct val="80000"/>
              </a:lnSpc>
            </a:pPr>
            <a:r>
              <a:rPr lang="ar-SA" sz="2400" b="1">
                <a:solidFill>
                  <a:srgbClr val="99CCFF"/>
                </a:solidFill>
              </a:rPr>
              <a:t>مالیدن دست به هم: </a:t>
            </a:r>
            <a:r>
              <a:rPr lang="ar-SA" sz="2400" b="1">
                <a:solidFill>
                  <a:srgbClr val="FFFF66"/>
                </a:solidFill>
              </a:rPr>
              <a:t>اشتیاق </a:t>
            </a:r>
            <a:endParaRPr lang="fa-IR" sz="2400" b="1">
              <a:solidFill>
                <a:srgbClr val="FFFF66"/>
              </a:solidFill>
            </a:endParaRPr>
          </a:p>
          <a:p>
            <a:pPr>
              <a:lnSpc>
                <a:spcPct val="80000"/>
              </a:lnSpc>
            </a:pPr>
            <a:r>
              <a:rPr lang="ar-SA" sz="2400" b="1">
                <a:solidFill>
                  <a:srgbClr val="99CCFF"/>
                </a:solidFill>
              </a:rPr>
              <a:t>گرفتن مچ دست ازپشت </a:t>
            </a:r>
            <a:r>
              <a:rPr lang="fa-IR" sz="2400" b="1">
                <a:solidFill>
                  <a:srgbClr val="99CCFF"/>
                </a:solidFill>
              </a:rPr>
              <a:t>-</a:t>
            </a:r>
            <a:r>
              <a:rPr lang="ar-SA" sz="2400" b="1">
                <a:solidFill>
                  <a:srgbClr val="99CCFF"/>
                </a:solidFill>
              </a:rPr>
              <a:t>گرفتن آرنج دست ازپشت :</a:t>
            </a:r>
            <a:r>
              <a:rPr lang="ar-SA" sz="2400" b="1">
                <a:solidFill>
                  <a:srgbClr val="FFFF66"/>
                </a:solidFill>
              </a:rPr>
              <a:t>بی قراری وتلاش برای کنترل خود</a:t>
            </a:r>
            <a:endParaRPr lang="fa-IR" sz="2400" b="1">
              <a:solidFill>
                <a:srgbClr val="FFFF66"/>
              </a:solidFill>
            </a:endParaRPr>
          </a:p>
          <a:p>
            <a:pPr>
              <a:lnSpc>
                <a:spcPct val="80000"/>
              </a:lnSpc>
            </a:pPr>
            <a:r>
              <a:rPr lang="ar-SA" sz="2400" b="1">
                <a:solidFill>
                  <a:srgbClr val="99CCFF"/>
                </a:solidFill>
              </a:rPr>
              <a:t>دست روی دهان وبینی : </a:t>
            </a:r>
            <a:r>
              <a:rPr lang="ar-SA" sz="2400" b="1">
                <a:solidFill>
                  <a:srgbClr val="FFFF66"/>
                </a:solidFill>
              </a:rPr>
              <a:t>دروغ گفتن ـ مخفی کردن یک فکر</a:t>
            </a:r>
            <a:r>
              <a:rPr lang="ar-SA" sz="2400" b="1">
                <a:solidFill>
                  <a:srgbClr val="99CCFF"/>
                </a:solidFill>
              </a:rPr>
              <a:t> </a:t>
            </a:r>
            <a:endParaRPr lang="fa-IR" sz="2400" b="1">
              <a:solidFill>
                <a:srgbClr val="99CCFF"/>
              </a:solidFill>
            </a:endParaRPr>
          </a:p>
          <a:p>
            <a:pPr>
              <a:lnSpc>
                <a:spcPct val="80000"/>
              </a:lnSpc>
            </a:pPr>
            <a:r>
              <a:rPr lang="ar-SA" sz="2400" b="1">
                <a:solidFill>
                  <a:srgbClr val="99CCFF"/>
                </a:solidFill>
              </a:rPr>
              <a:t>مالیدن چشم =کشیدن گوش : </a:t>
            </a:r>
            <a:r>
              <a:rPr lang="ar-SA" sz="2400" b="1">
                <a:solidFill>
                  <a:srgbClr val="FFFF66"/>
                </a:solidFill>
              </a:rPr>
              <a:t>بی میلی به دیدن وشنیدن</a:t>
            </a:r>
            <a:r>
              <a:rPr lang="ar-SA" sz="2400" b="1">
                <a:solidFill>
                  <a:srgbClr val="99CCFF"/>
                </a:solidFill>
              </a:rPr>
              <a:t> </a:t>
            </a:r>
            <a:endParaRPr lang="fa-IR" sz="2400" b="1">
              <a:solidFill>
                <a:srgbClr val="99CCFF"/>
              </a:solidFill>
            </a:endParaRPr>
          </a:p>
          <a:p>
            <a:pPr>
              <a:lnSpc>
                <a:spcPct val="80000"/>
              </a:lnSpc>
            </a:pPr>
            <a:r>
              <a:rPr lang="ar-SA" sz="2400" b="1">
                <a:solidFill>
                  <a:srgbClr val="99CCFF"/>
                </a:solidFill>
              </a:rPr>
              <a:t>ضربه زدن ـ ضرب گرفتن: </a:t>
            </a:r>
            <a:r>
              <a:rPr lang="ar-SA" sz="2400" b="1">
                <a:solidFill>
                  <a:srgbClr val="FFFF66"/>
                </a:solidFill>
              </a:rPr>
              <a:t>بی صبری وبی تابی</a:t>
            </a:r>
            <a:r>
              <a:rPr lang="ar-SA" sz="2400" b="1">
                <a:solidFill>
                  <a:srgbClr val="99CCFF"/>
                </a:solidFill>
              </a:rPr>
              <a:t> </a:t>
            </a:r>
            <a:endParaRPr lang="fa-IR" sz="2400" b="1">
              <a:solidFill>
                <a:srgbClr val="99CCFF"/>
              </a:solidFill>
            </a:endParaRPr>
          </a:p>
          <a:p>
            <a:pPr>
              <a:lnSpc>
                <a:spcPct val="80000"/>
              </a:lnSpc>
            </a:pPr>
            <a:r>
              <a:rPr lang="ar-SA" sz="2400" b="1">
                <a:solidFill>
                  <a:srgbClr val="99CCFF"/>
                </a:solidFill>
              </a:rPr>
              <a:t>دست به صورت انگشت به شقیقه : </a:t>
            </a:r>
            <a:r>
              <a:rPr lang="ar-SA" sz="2400" b="1">
                <a:solidFill>
                  <a:srgbClr val="FFFF66"/>
                </a:solidFill>
              </a:rPr>
              <a:t>ارزیابی</a:t>
            </a:r>
            <a:endParaRPr lang="fa-IR" sz="2400" b="1">
              <a:solidFill>
                <a:srgbClr val="FFFF66"/>
              </a:solidFill>
            </a:endParaRPr>
          </a:p>
          <a:p>
            <a:pPr>
              <a:lnSpc>
                <a:spcPct val="80000"/>
              </a:lnSpc>
            </a:pPr>
            <a:r>
              <a:rPr lang="ar-SA" sz="2400" b="1">
                <a:solidFill>
                  <a:srgbClr val="99CCFF"/>
                </a:solidFill>
              </a:rPr>
              <a:t>دست به سینه : </a:t>
            </a:r>
            <a:r>
              <a:rPr lang="ar-SA" sz="2400" b="1">
                <a:solidFill>
                  <a:srgbClr val="FFFF66"/>
                </a:solidFill>
              </a:rPr>
              <a:t>انتقادـ دفاع</a:t>
            </a:r>
            <a:endParaRPr lang="fa-IR" sz="2400" b="1">
              <a:solidFill>
                <a:srgbClr val="FFFF66"/>
              </a:solidFill>
            </a:endParaRPr>
          </a:p>
          <a:p>
            <a:pPr>
              <a:lnSpc>
                <a:spcPct val="80000"/>
              </a:lnSpc>
            </a:pPr>
            <a:r>
              <a:rPr lang="ar-SA" sz="2400" b="1">
                <a:solidFill>
                  <a:srgbClr val="99CCFF"/>
                </a:solidFill>
              </a:rPr>
              <a:t>جمع کردن دستها درجلودرحالت ایستاده :</a:t>
            </a:r>
            <a:r>
              <a:rPr lang="ar-SA" sz="2400" b="1">
                <a:solidFill>
                  <a:srgbClr val="FFFF66"/>
                </a:solidFill>
              </a:rPr>
              <a:t>اطاعت ازمقام برتر</a:t>
            </a:r>
            <a:endParaRPr lang="fa-IR" sz="2400" b="1">
              <a:solidFill>
                <a:srgbClr val="FFFF66"/>
              </a:solidFill>
            </a:endParaRPr>
          </a:p>
          <a:p>
            <a:pPr>
              <a:lnSpc>
                <a:spcPct val="80000"/>
              </a:lnSpc>
            </a:pPr>
            <a:r>
              <a:rPr lang="ar-SA" sz="2400" b="1">
                <a:solidFill>
                  <a:srgbClr val="99CCFF"/>
                </a:solidFill>
              </a:rPr>
              <a:t>ایجادمانع درمقابل بدن باکیف : </a:t>
            </a:r>
            <a:r>
              <a:rPr lang="ar-SA" sz="2400" b="1">
                <a:solidFill>
                  <a:srgbClr val="FFFF66"/>
                </a:solidFill>
              </a:rPr>
              <a:t>سعی درپنهان کردن ناراحتی</a:t>
            </a:r>
            <a:r>
              <a:rPr lang="ar-SA" sz="2400" b="1">
                <a:solidFill>
                  <a:srgbClr val="99CCFF"/>
                </a:solidFill>
              </a:rPr>
              <a:t> </a:t>
            </a:r>
            <a:endParaRPr lang="en-US" sz="2400" b="1">
              <a:solidFill>
                <a:srgbClr val="99CC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plus(in)">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 calcmode="lin" valueType="num">
                                      <p:cBhvr>
                                        <p:cTn id="12" dur="500" fill="hold"/>
                                        <p:tgtEl>
                                          <p:spTgt spid="6349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3491">
                                            <p:txEl>
                                              <p:pRg st="1" end="1"/>
                                            </p:txEl>
                                          </p:spTgt>
                                        </p:tgtEl>
                                        <p:attrNameLst>
                                          <p:attrName>ppt_h</p:attrName>
                                        </p:attrNameLst>
                                      </p:cBhvr>
                                      <p:tavLst>
                                        <p:tav tm="0">
                                          <p:val>
                                            <p:fltVal val="0"/>
                                          </p:val>
                                        </p:tav>
                                        <p:tav tm="100000">
                                          <p:val>
                                            <p:strVal val="#ppt_h"/>
                                          </p:val>
                                        </p:tav>
                                      </p:tavLst>
                                    </p:anim>
                                    <p:anim calcmode="lin" valueType="num">
                                      <p:cBhvr>
                                        <p:cTn id="14" dur="500" fill="hold"/>
                                        <p:tgtEl>
                                          <p:spTgt spid="63491">
                                            <p:txEl>
                                              <p:pRg st="1" end="1"/>
                                            </p:txEl>
                                          </p:spTgt>
                                        </p:tgtEl>
                                        <p:attrNameLst>
                                          <p:attrName>style.rotation</p:attrName>
                                        </p:attrNameLst>
                                      </p:cBhvr>
                                      <p:tavLst>
                                        <p:tav tm="0">
                                          <p:val>
                                            <p:fltVal val="360"/>
                                          </p:val>
                                        </p:tav>
                                        <p:tav tm="100000">
                                          <p:val>
                                            <p:fltVal val="0"/>
                                          </p:val>
                                        </p:tav>
                                      </p:tavLst>
                                    </p:anim>
                                    <p:animEffect transition="in" filter="fade">
                                      <p:cBhvr>
                                        <p:cTn id="15" dur="500"/>
                                        <p:tgtEl>
                                          <p:spTgt spid="6349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63491">
                                            <p:txEl>
                                              <p:pRg st="2" end="2"/>
                                            </p:txEl>
                                          </p:spTgt>
                                        </p:tgtEl>
                                        <p:attrNameLst>
                                          <p:attrName>style.visibility</p:attrName>
                                        </p:attrNameLst>
                                      </p:cBhvr>
                                      <p:to>
                                        <p:strVal val="visible"/>
                                      </p:to>
                                    </p:set>
                                    <p:anim calcmode="lin" valueType="num">
                                      <p:cBhvr>
                                        <p:cTn id="20" dur="500" fill="hold"/>
                                        <p:tgtEl>
                                          <p:spTgt spid="63491">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63491">
                                            <p:txEl>
                                              <p:pRg st="2" end="2"/>
                                            </p:txEl>
                                          </p:spTgt>
                                        </p:tgtEl>
                                        <p:attrNameLst>
                                          <p:attrName>ppt_h</p:attrName>
                                        </p:attrNameLst>
                                      </p:cBhvr>
                                      <p:tavLst>
                                        <p:tav tm="0">
                                          <p:val>
                                            <p:fltVal val="0"/>
                                          </p:val>
                                        </p:tav>
                                        <p:tav tm="100000">
                                          <p:val>
                                            <p:strVal val="#ppt_h"/>
                                          </p:val>
                                        </p:tav>
                                      </p:tavLst>
                                    </p:anim>
                                    <p:anim calcmode="lin" valueType="num">
                                      <p:cBhvr>
                                        <p:cTn id="22" dur="500" fill="hold"/>
                                        <p:tgtEl>
                                          <p:spTgt spid="63491">
                                            <p:txEl>
                                              <p:pRg st="2" end="2"/>
                                            </p:txEl>
                                          </p:spTgt>
                                        </p:tgtEl>
                                        <p:attrNameLst>
                                          <p:attrName>style.rotation</p:attrName>
                                        </p:attrNameLst>
                                      </p:cBhvr>
                                      <p:tavLst>
                                        <p:tav tm="0">
                                          <p:val>
                                            <p:fltVal val="360"/>
                                          </p:val>
                                        </p:tav>
                                        <p:tav tm="100000">
                                          <p:val>
                                            <p:fltVal val="0"/>
                                          </p:val>
                                        </p:tav>
                                      </p:tavLst>
                                    </p:anim>
                                    <p:animEffect transition="in" filter="fade">
                                      <p:cBhvr>
                                        <p:cTn id="23" dur="500"/>
                                        <p:tgtEl>
                                          <p:spTgt spid="634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63491">
                                            <p:txEl>
                                              <p:pRg st="3" end="3"/>
                                            </p:txEl>
                                          </p:spTgt>
                                        </p:tgtEl>
                                        <p:attrNameLst>
                                          <p:attrName>style.visibility</p:attrName>
                                        </p:attrNameLst>
                                      </p:cBhvr>
                                      <p:to>
                                        <p:strVal val="visible"/>
                                      </p:to>
                                    </p:set>
                                    <p:anim calcmode="lin" valueType="num">
                                      <p:cBhvr>
                                        <p:cTn id="28" dur="500" fill="hold"/>
                                        <p:tgtEl>
                                          <p:spTgt spid="63491">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63491">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63491">
                                            <p:txEl>
                                              <p:pRg st="3" end="3"/>
                                            </p:txEl>
                                          </p:spTgt>
                                        </p:tgtEl>
                                        <p:attrNameLst>
                                          <p:attrName>style.rotation</p:attrName>
                                        </p:attrNameLst>
                                      </p:cBhvr>
                                      <p:tavLst>
                                        <p:tav tm="0">
                                          <p:val>
                                            <p:fltVal val="360"/>
                                          </p:val>
                                        </p:tav>
                                        <p:tav tm="100000">
                                          <p:val>
                                            <p:fltVal val="0"/>
                                          </p:val>
                                        </p:tav>
                                      </p:tavLst>
                                    </p:anim>
                                    <p:animEffect transition="in" filter="fade">
                                      <p:cBhvr>
                                        <p:cTn id="31" dur="500"/>
                                        <p:tgtEl>
                                          <p:spTgt spid="63491">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63491">
                                            <p:txEl>
                                              <p:pRg st="4" end="4"/>
                                            </p:txEl>
                                          </p:spTgt>
                                        </p:tgtEl>
                                        <p:attrNameLst>
                                          <p:attrName>style.visibility</p:attrName>
                                        </p:attrNameLst>
                                      </p:cBhvr>
                                      <p:to>
                                        <p:strVal val="visible"/>
                                      </p:to>
                                    </p:set>
                                    <p:anim calcmode="lin" valueType="num">
                                      <p:cBhvr>
                                        <p:cTn id="36" dur="500" fill="hold"/>
                                        <p:tgtEl>
                                          <p:spTgt spid="63491">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63491">
                                            <p:txEl>
                                              <p:pRg st="4" end="4"/>
                                            </p:txEl>
                                          </p:spTgt>
                                        </p:tgtEl>
                                        <p:attrNameLst>
                                          <p:attrName>ppt_h</p:attrName>
                                        </p:attrNameLst>
                                      </p:cBhvr>
                                      <p:tavLst>
                                        <p:tav tm="0">
                                          <p:val>
                                            <p:fltVal val="0"/>
                                          </p:val>
                                        </p:tav>
                                        <p:tav tm="100000">
                                          <p:val>
                                            <p:strVal val="#ppt_h"/>
                                          </p:val>
                                        </p:tav>
                                      </p:tavLst>
                                    </p:anim>
                                    <p:anim calcmode="lin" valueType="num">
                                      <p:cBhvr>
                                        <p:cTn id="38" dur="500" fill="hold"/>
                                        <p:tgtEl>
                                          <p:spTgt spid="63491">
                                            <p:txEl>
                                              <p:pRg st="4" end="4"/>
                                            </p:txEl>
                                          </p:spTgt>
                                        </p:tgtEl>
                                        <p:attrNameLst>
                                          <p:attrName>style.rotation</p:attrName>
                                        </p:attrNameLst>
                                      </p:cBhvr>
                                      <p:tavLst>
                                        <p:tav tm="0">
                                          <p:val>
                                            <p:fltVal val="360"/>
                                          </p:val>
                                        </p:tav>
                                        <p:tav tm="100000">
                                          <p:val>
                                            <p:fltVal val="0"/>
                                          </p:val>
                                        </p:tav>
                                      </p:tavLst>
                                    </p:anim>
                                    <p:animEffect transition="in" filter="fade">
                                      <p:cBhvr>
                                        <p:cTn id="39" dur="500"/>
                                        <p:tgtEl>
                                          <p:spTgt spid="63491">
                                            <p:txEl>
                                              <p:pRg st="4" end="4"/>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63491">
                                            <p:txEl>
                                              <p:pRg st="5" end="5"/>
                                            </p:txEl>
                                          </p:spTgt>
                                        </p:tgtEl>
                                        <p:attrNameLst>
                                          <p:attrName>style.visibility</p:attrName>
                                        </p:attrNameLst>
                                      </p:cBhvr>
                                      <p:to>
                                        <p:strVal val="visible"/>
                                      </p:to>
                                    </p:set>
                                    <p:anim calcmode="lin" valueType="num">
                                      <p:cBhvr>
                                        <p:cTn id="44" dur="500" fill="hold"/>
                                        <p:tgtEl>
                                          <p:spTgt spid="63491">
                                            <p:txEl>
                                              <p:pRg st="5" end="5"/>
                                            </p:txEl>
                                          </p:spTgt>
                                        </p:tgtEl>
                                        <p:attrNameLst>
                                          <p:attrName>ppt_w</p:attrName>
                                        </p:attrNameLst>
                                      </p:cBhvr>
                                      <p:tavLst>
                                        <p:tav tm="0">
                                          <p:val>
                                            <p:fltVal val="0"/>
                                          </p:val>
                                        </p:tav>
                                        <p:tav tm="100000">
                                          <p:val>
                                            <p:strVal val="#ppt_w"/>
                                          </p:val>
                                        </p:tav>
                                      </p:tavLst>
                                    </p:anim>
                                    <p:anim calcmode="lin" valueType="num">
                                      <p:cBhvr>
                                        <p:cTn id="45" dur="500" fill="hold"/>
                                        <p:tgtEl>
                                          <p:spTgt spid="63491">
                                            <p:txEl>
                                              <p:pRg st="5" end="5"/>
                                            </p:txEl>
                                          </p:spTgt>
                                        </p:tgtEl>
                                        <p:attrNameLst>
                                          <p:attrName>ppt_h</p:attrName>
                                        </p:attrNameLst>
                                      </p:cBhvr>
                                      <p:tavLst>
                                        <p:tav tm="0">
                                          <p:val>
                                            <p:fltVal val="0"/>
                                          </p:val>
                                        </p:tav>
                                        <p:tav tm="100000">
                                          <p:val>
                                            <p:strVal val="#ppt_h"/>
                                          </p:val>
                                        </p:tav>
                                      </p:tavLst>
                                    </p:anim>
                                    <p:anim calcmode="lin" valueType="num">
                                      <p:cBhvr>
                                        <p:cTn id="46" dur="500" fill="hold"/>
                                        <p:tgtEl>
                                          <p:spTgt spid="63491">
                                            <p:txEl>
                                              <p:pRg st="5" end="5"/>
                                            </p:txEl>
                                          </p:spTgt>
                                        </p:tgtEl>
                                        <p:attrNameLst>
                                          <p:attrName>style.rotation</p:attrName>
                                        </p:attrNameLst>
                                      </p:cBhvr>
                                      <p:tavLst>
                                        <p:tav tm="0">
                                          <p:val>
                                            <p:fltVal val="360"/>
                                          </p:val>
                                        </p:tav>
                                        <p:tav tm="100000">
                                          <p:val>
                                            <p:fltVal val="0"/>
                                          </p:val>
                                        </p:tav>
                                      </p:tavLst>
                                    </p:anim>
                                    <p:animEffect transition="in" filter="fade">
                                      <p:cBhvr>
                                        <p:cTn id="47" dur="500"/>
                                        <p:tgtEl>
                                          <p:spTgt spid="63491">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63491">
                                            <p:txEl>
                                              <p:pRg st="6" end="6"/>
                                            </p:txEl>
                                          </p:spTgt>
                                        </p:tgtEl>
                                        <p:attrNameLst>
                                          <p:attrName>style.visibility</p:attrName>
                                        </p:attrNameLst>
                                      </p:cBhvr>
                                      <p:to>
                                        <p:strVal val="visible"/>
                                      </p:to>
                                    </p:set>
                                    <p:anim calcmode="lin" valueType="num">
                                      <p:cBhvr>
                                        <p:cTn id="52" dur="500" fill="hold"/>
                                        <p:tgtEl>
                                          <p:spTgt spid="63491">
                                            <p:txEl>
                                              <p:pRg st="6" end="6"/>
                                            </p:txEl>
                                          </p:spTgt>
                                        </p:tgtEl>
                                        <p:attrNameLst>
                                          <p:attrName>ppt_w</p:attrName>
                                        </p:attrNameLst>
                                      </p:cBhvr>
                                      <p:tavLst>
                                        <p:tav tm="0">
                                          <p:val>
                                            <p:fltVal val="0"/>
                                          </p:val>
                                        </p:tav>
                                        <p:tav tm="100000">
                                          <p:val>
                                            <p:strVal val="#ppt_w"/>
                                          </p:val>
                                        </p:tav>
                                      </p:tavLst>
                                    </p:anim>
                                    <p:anim calcmode="lin" valueType="num">
                                      <p:cBhvr>
                                        <p:cTn id="53" dur="500" fill="hold"/>
                                        <p:tgtEl>
                                          <p:spTgt spid="63491">
                                            <p:txEl>
                                              <p:pRg st="6" end="6"/>
                                            </p:txEl>
                                          </p:spTgt>
                                        </p:tgtEl>
                                        <p:attrNameLst>
                                          <p:attrName>ppt_h</p:attrName>
                                        </p:attrNameLst>
                                      </p:cBhvr>
                                      <p:tavLst>
                                        <p:tav tm="0">
                                          <p:val>
                                            <p:fltVal val="0"/>
                                          </p:val>
                                        </p:tav>
                                        <p:tav tm="100000">
                                          <p:val>
                                            <p:strVal val="#ppt_h"/>
                                          </p:val>
                                        </p:tav>
                                      </p:tavLst>
                                    </p:anim>
                                    <p:anim calcmode="lin" valueType="num">
                                      <p:cBhvr>
                                        <p:cTn id="54" dur="500" fill="hold"/>
                                        <p:tgtEl>
                                          <p:spTgt spid="63491">
                                            <p:txEl>
                                              <p:pRg st="6" end="6"/>
                                            </p:txEl>
                                          </p:spTgt>
                                        </p:tgtEl>
                                        <p:attrNameLst>
                                          <p:attrName>style.rotation</p:attrName>
                                        </p:attrNameLst>
                                      </p:cBhvr>
                                      <p:tavLst>
                                        <p:tav tm="0">
                                          <p:val>
                                            <p:fltVal val="360"/>
                                          </p:val>
                                        </p:tav>
                                        <p:tav tm="100000">
                                          <p:val>
                                            <p:fltVal val="0"/>
                                          </p:val>
                                        </p:tav>
                                      </p:tavLst>
                                    </p:anim>
                                    <p:animEffect transition="in" filter="fade">
                                      <p:cBhvr>
                                        <p:cTn id="55" dur="500"/>
                                        <p:tgtEl>
                                          <p:spTgt spid="63491">
                                            <p:txEl>
                                              <p:pRg st="6" end="6"/>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9" presetClass="entr" presetSubtype="0" decel="100000" fill="hold" grpId="0" nodeType="clickEffect">
                                  <p:stCondLst>
                                    <p:cond delay="0"/>
                                  </p:stCondLst>
                                  <p:childTnLst>
                                    <p:set>
                                      <p:cBhvr>
                                        <p:cTn id="59" dur="1" fill="hold">
                                          <p:stCondLst>
                                            <p:cond delay="0"/>
                                          </p:stCondLst>
                                        </p:cTn>
                                        <p:tgtEl>
                                          <p:spTgt spid="63491">
                                            <p:txEl>
                                              <p:pRg st="7" end="7"/>
                                            </p:txEl>
                                          </p:spTgt>
                                        </p:tgtEl>
                                        <p:attrNameLst>
                                          <p:attrName>style.visibility</p:attrName>
                                        </p:attrNameLst>
                                      </p:cBhvr>
                                      <p:to>
                                        <p:strVal val="visible"/>
                                      </p:to>
                                    </p:set>
                                    <p:anim calcmode="lin" valueType="num">
                                      <p:cBhvr>
                                        <p:cTn id="60" dur="500" fill="hold"/>
                                        <p:tgtEl>
                                          <p:spTgt spid="63491">
                                            <p:txEl>
                                              <p:pRg st="7" end="7"/>
                                            </p:txEl>
                                          </p:spTgt>
                                        </p:tgtEl>
                                        <p:attrNameLst>
                                          <p:attrName>ppt_w</p:attrName>
                                        </p:attrNameLst>
                                      </p:cBhvr>
                                      <p:tavLst>
                                        <p:tav tm="0">
                                          <p:val>
                                            <p:fltVal val="0"/>
                                          </p:val>
                                        </p:tav>
                                        <p:tav tm="100000">
                                          <p:val>
                                            <p:strVal val="#ppt_w"/>
                                          </p:val>
                                        </p:tav>
                                      </p:tavLst>
                                    </p:anim>
                                    <p:anim calcmode="lin" valueType="num">
                                      <p:cBhvr>
                                        <p:cTn id="61" dur="500" fill="hold"/>
                                        <p:tgtEl>
                                          <p:spTgt spid="63491">
                                            <p:txEl>
                                              <p:pRg st="7" end="7"/>
                                            </p:txEl>
                                          </p:spTgt>
                                        </p:tgtEl>
                                        <p:attrNameLst>
                                          <p:attrName>ppt_h</p:attrName>
                                        </p:attrNameLst>
                                      </p:cBhvr>
                                      <p:tavLst>
                                        <p:tav tm="0">
                                          <p:val>
                                            <p:fltVal val="0"/>
                                          </p:val>
                                        </p:tav>
                                        <p:tav tm="100000">
                                          <p:val>
                                            <p:strVal val="#ppt_h"/>
                                          </p:val>
                                        </p:tav>
                                      </p:tavLst>
                                    </p:anim>
                                    <p:anim calcmode="lin" valueType="num">
                                      <p:cBhvr>
                                        <p:cTn id="62" dur="500" fill="hold"/>
                                        <p:tgtEl>
                                          <p:spTgt spid="63491">
                                            <p:txEl>
                                              <p:pRg st="7" end="7"/>
                                            </p:txEl>
                                          </p:spTgt>
                                        </p:tgtEl>
                                        <p:attrNameLst>
                                          <p:attrName>style.rotation</p:attrName>
                                        </p:attrNameLst>
                                      </p:cBhvr>
                                      <p:tavLst>
                                        <p:tav tm="0">
                                          <p:val>
                                            <p:fltVal val="360"/>
                                          </p:val>
                                        </p:tav>
                                        <p:tav tm="100000">
                                          <p:val>
                                            <p:fltVal val="0"/>
                                          </p:val>
                                        </p:tav>
                                      </p:tavLst>
                                    </p:anim>
                                    <p:animEffect transition="in" filter="fade">
                                      <p:cBhvr>
                                        <p:cTn id="63" dur="500"/>
                                        <p:tgtEl>
                                          <p:spTgt spid="63491">
                                            <p:txEl>
                                              <p:pRg st="7" end="7"/>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9" presetClass="entr" presetSubtype="0" decel="100000" fill="hold" grpId="0" nodeType="clickEffect">
                                  <p:stCondLst>
                                    <p:cond delay="0"/>
                                  </p:stCondLst>
                                  <p:childTnLst>
                                    <p:set>
                                      <p:cBhvr>
                                        <p:cTn id="67" dur="1" fill="hold">
                                          <p:stCondLst>
                                            <p:cond delay="0"/>
                                          </p:stCondLst>
                                        </p:cTn>
                                        <p:tgtEl>
                                          <p:spTgt spid="63491">
                                            <p:txEl>
                                              <p:pRg st="8" end="8"/>
                                            </p:txEl>
                                          </p:spTgt>
                                        </p:tgtEl>
                                        <p:attrNameLst>
                                          <p:attrName>style.visibility</p:attrName>
                                        </p:attrNameLst>
                                      </p:cBhvr>
                                      <p:to>
                                        <p:strVal val="visible"/>
                                      </p:to>
                                    </p:set>
                                    <p:anim calcmode="lin" valueType="num">
                                      <p:cBhvr>
                                        <p:cTn id="68" dur="500" fill="hold"/>
                                        <p:tgtEl>
                                          <p:spTgt spid="63491">
                                            <p:txEl>
                                              <p:pRg st="8" end="8"/>
                                            </p:txEl>
                                          </p:spTgt>
                                        </p:tgtEl>
                                        <p:attrNameLst>
                                          <p:attrName>ppt_w</p:attrName>
                                        </p:attrNameLst>
                                      </p:cBhvr>
                                      <p:tavLst>
                                        <p:tav tm="0">
                                          <p:val>
                                            <p:fltVal val="0"/>
                                          </p:val>
                                        </p:tav>
                                        <p:tav tm="100000">
                                          <p:val>
                                            <p:strVal val="#ppt_w"/>
                                          </p:val>
                                        </p:tav>
                                      </p:tavLst>
                                    </p:anim>
                                    <p:anim calcmode="lin" valueType="num">
                                      <p:cBhvr>
                                        <p:cTn id="69" dur="500" fill="hold"/>
                                        <p:tgtEl>
                                          <p:spTgt spid="63491">
                                            <p:txEl>
                                              <p:pRg st="8" end="8"/>
                                            </p:txEl>
                                          </p:spTgt>
                                        </p:tgtEl>
                                        <p:attrNameLst>
                                          <p:attrName>ppt_h</p:attrName>
                                        </p:attrNameLst>
                                      </p:cBhvr>
                                      <p:tavLst>
                                        <p:tav tm="0">
                                          <p:val>
                                            <p:fltVal val="0"/>
                                          </p:val>
                                        </p:tav>
                                        <p:tav tm="100000">
                                          <p:val>
                                            <p:strVal val="#ppt_h"/>
                                          </p:val>
                                        </p:tav>
                                      </p:tavLst>
                                    </p:anim>
                                    <p:anim calcmode="lin" valueType="num">
                                      <p:cBhvr>
                                        <p:cTn id="70" dur="500" fill="hold"/>
                                        <p:tgtEl>
                                          <p:spTgt spid="63491">
                                            <p:txEl>
                                              <p:pRg st="8" end="8"/>
                                            </p:txEl>
                                          </p:spTgt>
                                        </p:tgtEl>
                                        <p:attrNameLst>
                                          <p:attrName>style.rotation</p:attrName>
                                        </p:attrNameLst>
                                      </p:cBhvr>
                                      <p:tavLst>
                                        <p:tav tm="0">
                                          <p:val>
                                            <p:fltVal val="360"/>
                                          </p:val>
                                        </p:tav>
                                        <p:tav tm="100000">
                                          <p:val>
                                            <p:fltVal val="0"/>
                                          </p:val>
                                        </p:tav>
                                      </p:tavLst>
                                    </p:anim>
                                    <p:animEffect transition="in" filter="fade">
                                      <p:cBhvr>
                                        <p:cTn id="71" dur="500"/>
                                        <p:tgtEl>
                                          <p:spTgt spid="63491">
                                            <p:txEl>
                                              <p:pRg st="8" end="8"/>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9" presetClass="entr" presetSubtype="0" decel="100000" fill="hold" grpId="0" nodeType="clickEffect">
                                  <p:stCondLst>
                                    <p:cond delay="0"/>
                                  </p:stCondLst>
                                  <p:childTnLst>
                                    <p:set>
                                      <p:cBhvr>
                                        <p:cTn id="75" dur="1" fill="hold">
                                          <p:stCondLst>
                                            <p:cond delay="0"/>
                                          </p:stCondLst>
                                        </p:cTn>
                                        <p:tgtEl>
                                          <p:spTgt spid="63491">
                                            <p:txEl>
                                              <p:pRg st="9" end="9"/>
                                            </p:txEl>
                                          </p:spTgt>
                                        </p:tgtEl>
                                        <p:attrNameLst>
                                          <p:attrName>style.visibility</p:attrName>
                                        </p:attrNameLst>
                                      </p:cBhvr>
                                      <p:to>
                                        <p:strVal val="visible"/>
                                      </p:to>
                                    </p:set>
                                    <p:anim calcmode="lin" valueType="num">
                                      <p:cBhvr>
                                        <p:cTn id="76" dur="500" fill="hold"/>
                                        <p:tgtEl>
                                          <p:spTgt spid="63491">
                                            <p:txEl>
                                              <p:pRg st="9" end="9"/>
                                            </p:txEl>
                                          </p:spTgt>
                                        </p:tgtEl>
                                        <p:attrNameLst>
                                          <p:attrName>ppt_w</p:attrName>
                                        </p:attrNameLst>
                                      </p:cBhvr>
                                      <p:tavLst>
                                        <p:tav tm="0">
                                          <p:val>
                                            <p:fltVal val="0"/>
                                          </p:val>
                                        </p:tav>
                                        <p:tav tm="100000">
                                          <p:val>
                                            <p:strVal val="#ppt_w"/>
                                          </p:val>
                                        </p:tav>
                                      </p:tavLst>
                                    </p:anim>
                                    <p:anim calcmode="lin" valueType="num">
                                      <p:cBhvr>
                                        <p:cTn id="77" dur="500" fill="hold"/>
                                        <p:tgtEl>
                                          <p:spTgt spid="63491">
                                            <p:txEl>
                                              <p:pRg st="9" end="9"/>
                                            </p:txEl>
                                          </p:spTgt>
                                        </p:tgtEl>
                                        <p:attrNameLst>
                                          <p:attrName>ppt_h</p:attrName>
                                        </p:attrNameLst>
                                      </p:cBhvr>
                                      <p:tavLst>
                                        <p:tav tm="0">
                                          <p:val>
                                            <p:fltVal val="0"/>
                                          </p:val>
                                        </p:tav>
                                        <p:tav tm="100000">
                                          <p:val>
                                            <p:strVal val="#ppt_h"/>
                                          </p:val>
                                        </p:tav>
                                      </p:tavLst>
                                    </p:anim>
                                    <p:anim calcmode="lin" valueType="num">
                                      <p:cBhvr>
                                        <p:cTn id="78" dur="500" fill="hold"/>
                                        <p:tgtEl>
                                          <p:spTgt spid="63491">
                                            <p:txEl>
                                              <p:pRg st="9" end="9"/>
                                            </p:txEl>
                                          </p:spTgt>
                                        </p:tgtEl>
                                        <p:attrNameLst>
                                          <p:attrName>style.rotation</p:attrName>
                                        </p:attrNameLst>
                                      </p:cBhvr>
                                      <p:tavLst>
                                        <p:tav tm="0">
                                          <p:val>
                                            <p:fltVal val="360"/>
                                          </p:val>
                                        </p:tav>
                                        <p:tav tm="100000">
                                          <p:val>
                                            <p:fltVal val="0"/>
                                          </p:val>
                                        </p:tav>
                                      </p:tavLst>
                                    </p:anim>
                                    <p:animEffect transition="in" filter="fade">
                                      <p:cBhvr>
                                        <p:cTn id="79" dur="500"/>
                                        <p:tgtEl>
                                          <p:spTgt spid="63491">
                                            <p:txEl>
                                              <p:pRg st="9" end="9"/>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49" presetClass="entr" presetSubtype="0" decel="100000" fill="hold" grpId="0" nodeType="clickEffect">
                                  <p:stCondLst>
                                    <p:cond delay="0"/>
                                  </p:stCondLst>
                                  <p:childTnLst>
                                    <p:set>
                                      <p:cBhvr>
                                        <p:cTn id="83" dur="1" fill="hold">
                                          <p:stCondLst>
                                            <p:cond delay="0"/>
                                          </p:stCondLst>
                                        </p:cTn>
                                        <p:tgtEl>
                                          <p:spTgt spid="63491">
                                            <p:txEl>
                                              <p:pRg st="10" end="10"/>
                                            </p:txEl>
                                          </p:spTgt>
                                        </p:tgtEl>
                                        <p:attrNameLst>
                                          <p:attrName>style.visibility</p:attrName>
                                        </p:attrNameLst>
                                      </p:cBhvr>
                                      <p:to>
                                        <p:strVal val="visible"/>
                                      </p:to>
                                    </p:set>
                                    <p:anim calcmode="lin" valueType="num">
                                      <p:cBhvr>
                                        <p:cTn id="84" dur="500" fill="hold"/>
                                        <p:tgtEl>
                                          <p:spTgt spid="63491">
                                            <p:txEl>
                                              <p:pRg st="10" end="10"/>
                                            </p:txEl>
                                          </p:spTgt>
                                        </p:tgtEl>
                                        <p:attrNameLst>
                                          <p:attrName>ppt_w</p:attrName>
                                        </p:attrNameLst>
                                      </p:cBhvr>
                                      <p:tavLst>
                                        <p:tav tm="0">
                                          <p:val>
                                            <p:fltVal val="0"/>
                                          </p:val>
                                        </p:tav>
                                        <p:tav tm="100000">
                                          <p:val>
                                            <p:strVal val="#ppt_w"/>
                                          </p:val>
                                        </p:tav>
                                      </p:tavLst>
                                    </p:anim>
                                    <p:anim calcmode="lin" valueType="num">
                                      <p:cBhvr>
                                        <p:cTn id="85" dur="500" fill="hold"/>
                                        <p:tgtEl>
                                          <p:spTgt spid="63491">
                                            <p:txEl>
                                              <p:pRg st="10" end="10"/>
                                            </p:txEl>
                                          </p:spTgt>
                                        </p:tgtEl>
                                        <p:attrNameLst>
                                          <p:attrName>ppt_h</p:attrName>
                                        </p:attrNameLst>
                                      </p:cBhvr>
                                      <p:tavLst>
                                        <p:tav tm="0">
                                          <p:val>
                                            <p:fltVal val="0"/>
                                          </p:val>
                                        </p:tav>
                                        <p:tav tm="100000">
                                          <p:val>
                                            <p:strVal val="#ppt_h"/>
                                          </p:val>
                                        </p:tav>
                                      </p:tavLst>
                                    </p:anim>
                                    <p:anim calcmode="lin" valueType="num">
                                      <p:cBhvr>
                                        <p:cTn id="86" dur="500" fill="hold"/>
                                        <p:tgtEl>
                                          <p:spTgt spid="63491">
                                            <p:txEl>
                                              <p:pRg st="10" end="10"/>
                                            </p:txEl>
                                          </p:spTgt>
                                        </p:tgtEl>
                                        <p:attrNameLst>
                                          <p:attrName>style.rotation</p:attrName>
                                        </p:attrNameLst>
                                      </p:cBhvr>
                                      <p:tavLst>
                                        <p:tav tm="0">
                                          <p:val>
                                            <p:fltVal val="360"/>
                                          </p:val>
                                        </p:tav>
                                        <p:tav tm="100000">
                                          <p:val>
                                            <p:fltVal val="0"/>
                                          </p:val>
                                        </p:tav>
                                      </p:tavLst>
                                    </p:anim>
                                    <p:animEffect transition="in" filter="fade">
                                      <p:cBhvr>
                                        <p:cTn id="87" dur="500"/>
                                        <p:tgtEl>
                                          <p:spTgt spid="63491">
                                            <p:txEl>
                                              <p:pRg st="10" end="1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9" presetClass="entr" presetSubtype="0" decel="100000" fill="hold" grpId="0" nodeType="clickEffect">
                                  <p:stCondLst>
                                    <p:cond delay="0"/>
                                  </p:stCondLst>
                                  <p:childTnLst>
                                    <p:set>
                                      <p:cBhvr>
                                        <p:cTn id="91" dur="1" fill="hold">
                                          <p:stCondLst>
                                            <p:cond delay="0"/>
                                          </p:stCondLst>
                                        </p:cTn>
                                        <p:tgtEl>
                                          <p:spTgt spid="63491">
                                            <p:txEl>
                                              <p:pRg st="11" end="11"/>
                                            </p:txEl>
                                          </p:spTgt>
                                        </p:tgtEl>
                                        <p:attrNameLst>
                                          <p:attrName>style.visibility</p:attrName>
                                        </p:attrNameLst>
                                      </p:cBhvr>
                                      <p:to>
                                        <p:strVal val="visible"/>
                                      </p:to>
                                    </p:set>
                                    <p:anim calcmode="lin" valueType="num">
                                      <p:cBhvr>
                                        <p:cTn id="92" dur="500" fill="hold"/>
                                        <p:tgtEl>
                                          <p:spTgt spid="63491">
                                            <p:txEl>
                                              <p:pRg st="11" end="11"/>
                                            </p:txEl>
                                          </p:spTgt>
                                        </p:tgtEl>
                                        <p:attrNameLst>
                                          <p:attrName>ppt_w</p:attrName>
                                        </p:attrNameLst>
                                      </p:cBhvr>
                                      <p:tavLst>
                                        <p:tav tm="0">
                                          <p:val>
                                            <p:fltVal val="0"/>
                                          </p:val>
                                        </p:tav>
                                        <p:tav tm="100000">
                                          <p:val>
                                            <p:strVal val="#ppt_w"/>
                                          </p:val>
                                        </p:tav>
                                      </p:tavLst>
                                    </p:anim>
                                    <p:anim calcmode="lin" valueType="num">
                                      <p:cBhvr>
                                        <p:cTn id="93" dur="500" fill="hold"/>
                                        <p:tgtEl>
                                          <p:spTgt spid="63491">
                                            <p:txEl>
                                              <p:pRg st="11" end="11"/>
                                            </p:txEl>
                                          </p:spTgt>
                                        </p:tgtEl>
                                        <p:attrNameLst>
                                          <p:attrName>ppt_h</p:attrName>
                                        </p:attrNameLst>
                                      </p:cBhvr>
                                      <p:tavLst>
                                        <p:tav tm="0">
                                          <p:val>
                                            <p:fltVal val="0"/>
                                          </p:val>
                                        </p:tav>
                                        <p:tav tm="100000">
                                          <p:val>
                                            <p:strVal val="#ppt_h"/>
                                          </p:val>
                                        </p:tav>
                                      </p:tavLst>
                                    </p:anim>
                                    <p:anim calcmode="lin" valueType="num">
                                      <p:cBhvr>
                                        <p:cTn id="94" dur="500" fill="hold"/>
                                        <p:tgtEl>
                                          <p:spTgt spid="63491">
                                            <p:txEl>
                                              <p:pRg st="11" end="11"/>
                                            </p:txEl>
                                          </p:spTgt>
                                        </p:tgtEl>
                                        <p:attrNameLst>
                                          <p:attrName>style.rotation</p:attrName>
                                        </p:attrNameLst>
                                      </p:cBhvr>
                                      <p:tavLst>
                                        <p:tav tm="0">
                                          <p:val>
                                            <p:fltVal val="360"/>
                                          </p:val>
                                        </p:tav>
                                        <p:tav tm="100000">
                                          <p:val>
                                            <p:fltVal val="0"/>
                                          </p:val>
                                        </p:tav>
                                      </p:tavLst>
                                    </p:anim>
                                    <p:animEffect transition="in" filter="fade">
                                      <p:cBhvr>
                                        <p:cTn id="95" dur="500"/>
                                        <p:tgtEl>
                                          <p:spTgt spid="63491">
                                            <p:txEl>
                                              <p:pRg st="11" end="11"/>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49" presetClass="entr" presetSubtype="0" decel="100000" fill="hold" grpId="0" nodeType="clickEffect">
                                  <p:stCondLst>
                                    <p:cond delay="0"/>
                                  </p:stCondLst>
                                  <p:childTnLst>
                                    <p:set>
                                      <p:cBhvr>
                                        <p:cTn id="99" dur="1" fill="hold">
                                          <p:stCondLst>
                                            <p:cond delay="0"/>
                                          </p:stCondLst>
                                        </p:cTn>
                                        <p:tgtEl>
                                          <p:spTgt spid="63491">
                                            <p:txEl>
                                              <p:pRg st="12" end="12"/>
                                            </p:txEl>
                                          </p:spTgt>
                                        </p:tgtEl>
                                        <p:attrNameLst>
                                          <p:attrName>style.visibility</p:attrName>
                                        </p:attrNameLst>
                                      </p:cBhvr>
                                      <p:to>
                                        <p:strVal val="visible"/>
                                      </p:to>
                                    </p:set>
                                    <p:anim calcmode="lin" valueType="num">
                                      <p:cBhvr>
                                        <p:cTn id="100" dur="500" fill="hold"/>
                                        <p:tgtEl>
                                          <p:spTgt spid="63491">
                                            <p:txEl>
                                              <p:pRg st="12" end="12"/>
                                            </p:txEl>
                                          </p:spTgt>
                                        </p:tgtEl>
                                        <p:attrNameLst>
                                          <p:attrName>ppt_w</p:attrName>
                                        </p:attrNameLst>
                                      </p:cBhvr>
                                      <p:tavLst>
                                        <p:tav tm="0">
                                          <p:val>
                                            <p:fltVal val="0"/>
                                          </p:val>
                                        </p:tav>
                                        <p:tav tm="100000">
                                          <p:val>
                                            <p:strVal val="#ppt_w"/>
                                          </p:val>
                                        </p:tav>
                                      </p:tavLst>
                                    </p:anim>
                                    <p:anim calcmode="lin" valueType="num">
                                      <p:cBhvr>
                                        <p:cTn id="101" dur="500" fill="hold"/>
                                        <p:tgtEl>
                                          <p:spTgt spid="63491">
                                            <p:txEl>
                                              <p:pRg st="12" end="12"/>
                                            </p:txEl>
                                          </p:spTgt>
                                        </p:tgtEl>
                                        <p:attrNameLst>
                                          <p:attrName>ppt_h</p:attrName>
                                        </p:attrNameLst>
                                      </p:cBhvr>
                                      <p:tavLst>
                                        <p:tav tm="0">
                                          <p:val>
                                            <p:fltVal val="0"/>
                                          </p:val>
                                        </p:tav>
                                        <p:tav tm="100000">
                                          <p:val>
                                            <p:strVal val="#ppt_h"/>
                                          </p:val>
                                        </p:tav>
                                      </p:tavLst>
                                    </p:anim>
                                    <p:anim calcmode="lin" valueType="num">
                                      <p:cBhvr>
                                        <p:cTn id="102" dur="500" fill="hold"/>
                                        <p:tgtEl>
                                          <p:spTgt spid="63491">
                                            <p:txEl>
                                              <p:pRg st="12" end="12"/>
                                            </p:txEl>
                                          </p:spTgt>
                                        </p:tgtEl>
                                        <p:attrNameLst>
                                          <p:attrName>style.rotation</p:attrName>
                                        </p:attrNameLst>
                                      </p:cBhvr>
                                      <p:tavLst>
                                        <p:tav tm="0">
                                          <p:val>
                                            <p:fltVal val="360"/>
                                          </p:val>
                                        </p:tav>
                                        <p:tav tm="100000">
                                          <p:val>
                                            <p:fltVal val="0"/>
                                          </p:val>
                                        </p:tav>
                                      </p:tavLst>
                                    </p:anim>
                                    <p:animEffect transition="in" filter="fade">
                                      <p:cBhvr>
                                        <p:cTn id="103" dur="500"/>
                                        <p:tgtEl>
                                          <p:spTgt spid="63491">
                                            <p:txEl>
                                              <p:pRg st="12" end="12"/>
                                            </p:txEl>
                                          </p:spTgt>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49" presetClass="entr" presetSubtype="0" decel="100000" fill="hold" grpId="0" nodeType="clickEffect">
                                  <p:stCondLst>
                                    <p:cond delay="0"/>
                                  </p:stCondLst>
                                  <p:childTnLst>
                                    <p:set>
                                      <p:cBhvr>
                                        <p:cTn id="107" dur="1" fill="hold">
                                          <p:stCondLst>
                                            <p:cond delay="0"/>
                                          </p:stCondLst>
                                        </p:cTn>
                                        <p:tgtEl>
                                          <p:spTgt spid="63491">
                                            <p:txEl>
                                              <p:pRg st="13" end="13"/>
                                            </p:txEl>
                                          </p:spTgt>
                                        </p:tgtEl>
                                        <p:attrNameLst>
                                          <p:attrName>style.visibility</p:attrName>
                                        </p:attrNameLst>
                                      </p:cBhvr>
                                      <p:to>
                                        <p:strVal val="visible"/>
                                      </p:to>
                                    </p:set>
                                    <p:anim calcmode="lin" valueType="num">
                                      <p:cBhvr>
                                        <p:cTn id="108" dur="500" fill="hold"/>
                                        <p:tgtEl>
                                          <p:spTgt spid="63491">
                                            <p:txEl>
                                              <p:pRg st="13" end="13"/>
                                            </p:txEl>
                                          </p:spTgt>
                                        </p:tgtEl>
                                        <p:attrNameLst>
                                          <p:attrName>ppt_w</p:attrName>
                                        </p:attrNameLst>
                                      </p:cBhvr>
                                      <p:tavLst>
                                        <p:tav tm="0">
                                          <p:val>
                                            <p:fltVal val="0"/>
                                          </p:val>
                                        </p:tav>
                                        <p:tav tm="100000">
                                          <p:val>
                                            <p:strVal val="#ppt_w"/>
                                          </p:val>
                                        </p:tav>
                                      </p:tavLst>
                                    </p:anim>
                                    <p:anim calcmode="lin" valueType="num">
                                      <p:cBhvr>
                                        <p:cTn id="109" dur="500" fill="hold"/>
                                        <p:tgtEl>
                                          <p:spTgt spid="63491">
                                            <p:txEl>
                                              <p:pRg st="13" end="13"/>
                                            </p:txEl>
                                          </p:spTgt>
                                        </p:tgtEl>
                                        <p:attrNameLst>
                                          <p:attrName>ppt_h</p:attrName>
                                        </p:attrNameLst>
                                      </p:cBhvr>
                                      <p:tavLst>
                                        <p:tav tm="0">
                                          <p:val>
                                            <p:fltVal val="0"/>
                                          </p:val>
                                        </p:tav>
                                        <p:tav tm="100000">
                                          <p:val>
                                            <p:strVal val="#ppt_h"/>
                                          </p:val>
                                        </p:tav>
                                      </p:tavLst>
                                    </p:anim>
                                    <p:anim calcmode="lin" valueType="num">
                                      <p:cBhvr>
                                        <p:cTn id="110" dur="500" fill="hold"/>
                                        <p:tgtEl>
                                          <p:spTgt spid="63491">
                                            <p:txEl>
                                              <p:pRg st="13" end="13"/>
                                            </p:txEl>
                                          </p:spTgt>
                                        </p:tgtEl>
                                        <p:attrNameLst>
                                          <p:attrName>style.rotation</p:attrName>
                                        </p:attrNameLst>
                                      </p:cBhvr>
                                      <p:tavLst>
                                        <p:tav tm="0">
                                          <p:val>
                                            <p:fltVal val="360"/>
                                          </p:val>
                                        </p:tav>
                                        <p:tav tm="100000">
                                          <p:val>
                                            <p:fltVal val="0"/>
                                          </p:val>
                                        </p:tav>
                                      </p:tavLst>
                                    </p:anim>
                                    <p:animEffect transition="in" filter="fade">
                                      <p:cBhvr>
                                        <p:cTn id="111" dur="500"/>
                                        <p:tgtEl>
                                          <p:spTgt spid="63491">
                                            <p:txEl>
                                              <p:pRg st="13" end="13"/>
                                            </p:txEl>
                                          </p:spTgt>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49" presetClass="entr" presetSubtype="0" decel="100000" fill="hold" grpId="0" nodeType="clickEffect">
                                  <p:stCondLst>
                                    <p:cond delay="0"/>
                                  </p:stCondLst>
                                  <p:childTnLst>
                                    <p:set>
                                      <p:cBhvr>
                                        <p:cTn id="115" dur="1" fill="hold">
                                          <p:stCondLst>
                                            <p:cond delay="0"/>
                                          </p:stCondLst>
                                        </p:cTn>
                                        <p:tgtEl>
                                          <p:spTgt spid="63491">
                                            <p:txEl>
                                              <p:pRg st="14" end="14"/>
                                            </p:txEl>
                                          </p:spTgt>
                                        </p:tgtEl>
                                        <p:attrNameLst>
                                          <p:attrName>style.visibility</p:attrName>
                                        </p:attrNameLst>
                                      </p:cBhvr>
                                      <p:to>
                                        <p:strVal val="visible"/>
                                      </p:to>
                                    </p:set>
                                    <p:anim calcmode="lin" valueType="num">
                                      <p:cBhvr>
                                        <p:cTn id="116" dur="500" fill="hold"/>
                                        <p:tgtEl>
                                          <p:spTgt spid="63491">
                                            <p:txEl>
                                              <p:pRg st="14" end="14"/>
                                            </p:txEl>
                                          </p:spTgt>
                                        </p:tgtEl>
                                        <p:attrNameLst>
                                          <p:attrName>ppt_w</p:attrName>
                                        </p:attrNameLst>
                                      </p:cBhvr>
                                      <p:tavLst>
                                        <p:tav tm="0">
                                          <p:val>
                                            <p:fltVal val="0"/>
                                          </p:val>
                                        </p:tav>
                                        <p:tav tm="100000">
                                          <p:val>
                                            <p:strVal val="#ppt_w"/>
                                          </p:val>
                                        </p:tav>
                                      </p:tavLst>
                                    </p:anim>
                                    <p:anim calcmode="lin" valueType="num">
                                      <p:cBhvr>
                                        <p:cTn id="117" dur="500" fill="hold"/>
                                        <p:tgtEl>
                                          <p:spTgt spid="63491">
                                            <p:txEl>
                                              <p:pRg st="14" end="14"/>
                                            </p:txEl>
                                          </p:spTgt>
                                        </p:tgtEl>
                                        <p:attrNameLst>
                                          <p:attrName>ppt_h</p:attrName>
                                        </p:attrNameLst>
                                      </p:cBhvr>
                                      <p:tavLst>
                                        <p:tav tm="0">
                                          <p:val>
                                            <p:fltVal val="0"/>
                                          </p:val>
                                        </p:tav>
                                        <p:tav tm="100000">
                                          <p:val>
                                            <p:strVal val="#ppt_h"/>
                                          </p:val>
                                        </p:tav>
                                      </p:tavLst>
                                    </p:anim>
                                    <p:anim calcmode="lin" valueType="num">
                                      <p:cBhvr>
                                        <p:cTn id="118" dur="500" fill="hold"/>
                                        <p:tgtEl>
                                          <p:spTgt spid="63491">
                                            <p:txEl>
                                              <p:pRg st="14" end="14"/>
                                            </p:txEl>
                                          </p:spTgt>
                                        </p:tgtEl>
                                        <p:attrNameLst>
                                          <p:attrName>style.rotation</p:attrName>
                                        </p:attrNameLst>
                                      </p:cBhvr>
                                      <p:tavLst>
                                        <p:tav tm="0">
                                          <p:val>
                                            <p:fltVal val="360"/>
                                          </p:val>
                                        </p:tav>
                                        <p:tav tm="100000">
                                          <p:val>
                                            <p:fltVal val="0"/>
                                          </p:val>
                                        </p:tav>
                                      </p:tavLst>
                                    </p:anim>
                                    <p:animEffect transition="in" filter="fade">
                                      <p:cBhvr>
                                        <p:cTn id="119" dur="500"/>
                                        <p:tgtEl>
                                          <p:spTgt spid="6349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457200"/>
            <a:ext cx="7772400" cy="739775"/>
          </a:xfrm>
        </p:spPr>
        <p:txBody>
          <a:bodyPr/>
          <a:lstStyle/>
          <a:p>
            <a:r>
              <a:rPr lang="ar-SA" sz="4000" b="1">
                <a:solidFill>
                  <a:srgbClr val="FFCC00"/>
                </a:solidFill>
              </a:rPr>
              <a:t>تماس چشمی :</a:t>
            </a:r>
            <a:r>
              <a:rPr lang="fa-IR" sz="4000" b="1">
                <a:solidFill>
                  <a:srgbClr val="FFCC00"/>
                </a:solidFill>
              </a:rPr>
              <a:t/>
            </a:r>
            <a:br>
              <a:rPr lang="fa-IR" sz="4000" b="1">
                <a:solidFill>
                  <a:srgbClr val="FFCC00"/>
                </a:solidFill>
              </a:rPr>
            </a:br>
            <a:endParaRPr lang="en-US" sz="4000" b="1">
              <a:solidFill>
                <a:srgbClr val="FFCC00"/>
              </a:solidFill>
            </a:endParaRPr>
          </a:p>
        </p:txBody>
      </p:sp>
      <p:sp>
        <p:nvSpPr>
          <p:cNvPr id="64515" name="Rectangle 3"/>
          <p:cNvSpPr>
            <a:spLocks noGrp="1" noChangeArrowheads="1"/>
          </p:cNvSpPr>
          <p:nvPr>
            <p:ph type="body" idx="1"/>
          </p:nvPr>
        </p:nvSpPr>
        <p:spPr>
          <a:xfrm>
            <a:off x="0" y="765175"/>
            <a:ext cx="9144000" cy="6092825"/>
          </a:xfrm>
        </p:spPr>
        <p:txBody>
          <a:bodyPr/>
          <a:lstStyle/>
          <a:p>
            <a:pPr>
              <a:lnSpc>
                <a:spcPct val="90000"/>
              </a:lnSpc>
            </a:pPr>
            <a:r>
              <a:rPr lang="ar-SA" sz="2800" b="1">
                <a:cs typeface="B Roya" panose="00000400000000000000" pitchFamily="2" charset="-78"/>
              </a:rPr>
              <a:t>برای ایجادتفاهم لازم است 60 الی 70 درصد نگاهها</a:t>
            </a:r>
            <a:r>
              <a:rPr lang="fa-IR" sz="2800" b="1">
                <a:cs typeface="B Roya" panose="00000400000000000000" pitchFamily="2" charset="-78"/>
              </a:rPr>
              <a:t> </a:t>
            </a:r>
            <a:r>
              <a:rPr lang="ar-SA" sz="2800" b="1">
                <a:cs typeface="B Roya" panose="00000400000000000000" pitchFamily="2" charset="-78"/>
              </a:rPr>
              <a:t>باهم تلاقی پیدا کنند</a:t>
            </a:r>
            <a:r>
              <a:rPr lang="fa-IR" sz="2800" b="1">
                <a:cs typeface="B Roya" panose="00000400000000000000" pitchFamily="2" charset="-78"/>
              </a:rPr>
              <a:t>  .</a:t>
            </a:r>
          </a:p>
          <a:p>
            <a:pPr>
              <a:lnSpc>
                <a:spcPct val="90000"/>
              </a:lnSpc>
            </a:pPr>
            <a:r>
              <a:rPr lang="fa-IR" sz="2800" b="1">
                <a:cs typeface="B Roya" panose="00000400000000000000" pitchFamily="2" charset="-78"/>
              </a:rPr>
              <a:t>در یک محاوره دونفره معمولی دو طرف 60درصد به هم نگاه می کنندتنها 30 درصد تلاقی صورت می گیرد در هنگام گوش دادن شنونده 75 درصد </a:t>
            </a:r>
          </a:p>
          <a:p>
            <a:pPr>
              <a:lnSpc>
                <a:spcPct val="90000"/>
              </a:lnSpc>
            </a:pPr>
            <a:r>
              <a:rPr lang="fa-IR" sz="2800" b="1">
                <a:cs typeface="B Roya" panose="00000400000000000000" pitchFamily="2" charset="-78"/>
              </a:rPr>
              <a:t>نگاه متقابل 1 ثانیه و نگاه خیره 3 ثانیه طول می کشد</a:t>
            </a:r>
          </a:p>
          <a:p>
            <a:pPr>
              <a:lnSpc>
                <a:spcPct val="90000"/>
              </a:lnSpc>
            </a:pPr>
            <a:r>
              <a:rPr lang="fa-IR" sz="2800" b="1">
                <a:cs typeface="B Roya" panose="00000400000000000000" pitchFamily="2" charset="-78"/>
              </a:rPr>
              <a:t>با کاهش فاصله تماس چشمی هم کم می شود.</a:t>
            </a:r>
          </a:p>
          <a:p>
            <a:pPr>
              <a:lnSpc>
                <a:spcPct val="90000"/>
              </a:lnSpc>
            </a:pPr>
            <a:r>
              <a:rPr lang="ar-SA" sz="2800" b="1">
                <a:cs typeface="B Roya" panose="00000400000000000000" pitchFamily="2" charset="-78"/>
              </a:rPr>
              <a:t>انبساط مردمک می تواندنشانه عشق باشد</a:t>
            </a:r>
            <a:r>
              <a:rPr lang="fa-IR" sz="2800" b="1">
                <a:cs typeface="B Roya" panose="00000400000000000000" pitchFamily="2" charset="-78"/>
              </a:rPr>
              <a:t> </a:t>
            </a:r>
            <a:r>
              <a:rPr lang="ar-SA" sz="2800" b="1">
                <a:cs typeface="B Roya" panose="00000400000000000000" pitchFamily="2" charset="-78"/>
              </a:rPr>
              <a:t>وانقباض آن علامت عصبانیت.</a:t>
            </a:r>
            <a:endParaRPr lang="fa-IR" sz="2800" b="1">
              <a:cs typeface="B Roya" panose="00000400000000000000" pitchFamily="2" charset="-78"/>
            </a:endParaRPr>
          </a:p>
          <a:p>
            <a:pPr>
              <a:lnSpc>
                <a:spcPct val="90000"/>
              </a:lnSpc>
            </a:pPr>
            <a:r>
              <a:rPr lang="ar-SA" sz="2800" b="1">
                <a:cs typeface="B Roya" panose="00000400000000000000" pitchFamily="2" charset="-78"/>
              </a:rPr>
              <a:t>عدم تماس چشمی =</a:t>
            </a:r>
            <a:r>
              <a:rPr lang="fa-IR" sz="2800" b="1">
                <a:cs typeface="B Roya" panose="00000400000000000000" pitchFamily="2" charset="-78"/>
              </a:rPr>
              <a:t>  </a:t>
            </a:r>
            <a:r>
              <a:rPr lang="ar-SA" sz="2800" b="1">
                <a:solidFill>
                  <a:srgbClr val="FFFF66"/>
                </a:solidFill>
                <a:cs typeface="B Roya" panose="00000400000000000000" pitchFamily="2" charset="-78"/>
              </a:rPr>
              <a:t>پنهان کردن یک موضوع</a:t>
            </a:r>
            <a:endParaRPr lang="fa-IR" sz="2800" b="1">
              <a:solidFill>
                <a:srgbClr val="FFFF66"/>
              </a:solidFill>
              <a:cs typeface="B Roya" panose="00000400000000000000" pitchFamily="2" charset="-78"/>
            </a:endParaRPr>
          </a:p>
          <a:p>
            <a:pPr>
              <a:lnSpc>
                <a:spcPct val="90000"/>
              </a:lnSpc>
            </a:pPr>
            <a:r>
              <a:rPr lang="ar-SA" sz="2800" b="1">
                <a:cs typeface="B Roya" panose="00000400000000000000" pitchFamily="2" charset="-78"/>
              </a:rPr>
              <a:t>نگاه باابروبالارفته وازکنار=</a:t>
            </a:r>
            <a:r>
              <a:rPr lang="fa-IR" sz="2800" b="1">
                <a:cs typeface="B Roya" panose="00000400000000000000" pitchFamily="2" charset="-78"/>
              </a:rPr>
              <a:t>   </a:t>
            </a:r>
            <a:r>
              <a:rPr lang="ar-SA" sz="2800" b="1">
                <a:solidFill>
                  <a:srgbClr val="FFFF66"/>
                </a:solidFill>
                <a:cs typeface="B Roya" panose="00000400000000000000" pitchFamily="2" charset="-78"/>
              </a:rPr>
              <a:t>عصبانیت-شک وتردید-انتقاد</a:t>
            </a:r>
            <a:endParaRPr lang="fa-IR" sz="2800" b="1">
              <a:solidFill>
                <a:srgbClr val="FFFF66"/>
              </a:solidFill>
              <a:cs typeface="B Roya" panose="00000400000000000000" pitchFamily="2" charset="-78"/>
            </a:endParaRPr>
          </a:p>
          <a:p>
            <a:pPr>
              <a:lnSpc>
                <a:spcPct val="90000"/>
              </a:lnSpc>
            </a:pPr>
            <a:r>
              <a:rPr lang="ar-SA" sz="2800" b="1">
                <a:cs typeface="B Roya" panose="00000400000000000000" pitchFamily="2" charset="-78"/>
              </a:rPr>
              <a:t>نگاه باابروبالارفته و</a:t>
            </a:r>
            <a:r>
              <a:rPr lang="fa-IR" sz="2800" b="1">
                <a:cs typeface="B Roya" panose="00000400000000000000" pitchFamily="2" charset="-78"/>
              </a:rPr>
              <a:t>ا</a:t>
            </a:r>
            <a:r>
              <a:rPr lang="ar-SA" sz="2800" b="1">
                <a:cs typeface="B Roya" panose="00000400000000000000" pitchFamily="2" charset="-78"/>
              </a:rPr>
              <a:t>زکنار با</a:t>
            </a:r>
            <a:r>
              <a:rPr lang="fa-IR" sz="2800" b="1">
                <a:cs typeface="B Roya" panose="00000400000000000000" pitchFamily="2" charset="-78"/>
              </a:rPr>
              <a:t> </a:t>
            </a:r>
            <a:r>
              <a:rPr lang="ar-SA" sz="2800" b="1">
                <a:cs typeface="B Roya" panose="00000400000000000000" pitchFamily="2" charset="-78"/>
              </a:rPr>
              <a:t>تکان دادن سر= </a:t>
            </a:r>
            <a:r>
              <a:rPr lang="ar-SA" sz="2800" b="1">
                <a:solidFill>
                  <a:srgbClr val="FFFF66"/>
                </a:solidFill>
                <a:cs typeface="B Roya" panose="00000400000000000000" pitchFamily="2" charset="-78"/>
              </a:rPr>
              <a:t>علاقمندی </a:t>
            </a:r>
            <a:r>
              <a:rPr lang="fa-IR" sz="2800" b="1">
                <a:solidFill>
                  <a:srgbClr val="FFFF66"/>
                </a:solidFill>
                <a:latin typeface="Arial" panose="020B0604020202020204" pitchFamily="34" charset="0"/>
                <a:cs typeface="B Roya" panose="00000400000000000000" pitchFamily="2" charset="-78"/>
              </a:rPr>
              <a:t>– </a:t>
            </a:r>
            <a:r>
              <a:rPr lang="ar-SA" sz="2800" b="1">
                <a:solidFill>
                  <a:srgbClr val="FFFF66"/>
                </a:solidFill>
                <a:cs typeface="B Roya" panose="00000400000000000000" pitchFamily="2" charset="-78"/>
              </a:rPr>
              <a:t>ارزیابی</a:t>
            </a:r>
            <a:endParaRPr lang="fa-IR" sz="2800" b="1">
              <a:solidFill>
                <a:srgbClr val="FFFF66"/>
              </a:solidFill>
              <a:cs typeface="B Roya" panose="00000400000000000000" pitchFamily="2" charset="-78"/>
            </a:endParaRPr>
          </a:p>
          <a:p>
            <a:pPr>
              <a:lnSpc>
                <a:spcPct val="90000"/>
              </a:lnSpc>
            </a:pPr>
            <a:r>
              <a:rPr lang="ar-SA" sz="2800" b="1">
                <a:cs typeface="B Roya" panose="00000400000000000000" pitchFamily="2" charset="-78"/>
              </a:rPr>
              <a:t>نگاه باابروبالارفته وگوشه های دهان پایین آمده=</a:t>
            </a:r>
            <a:r>
              <a:rPr lang="fa-IR" sz="2800" b="1">
                <a:cs typeface="B Roya" panose="00000400000000000000" pitchFamily="2" charset="-78"/>
              </a:rPr>
              <a:t> </a:t>
            </a:r>
            <a:r>
              <a:rPr lang="ar-SA" sz="2800" b="1">
                <a:solidFill>
                  <a:srgbClr val="FFFF66"/>
                </a:solidFill>
                <a:cs typeface="B Roya" panose="00000400000000000000" pitchFamily="2" charset="-78"/>
              </a:rPr>
              <a:t>تعجب</a:t>
            </a:r>
            <a:endParaRPr lang="fa-IR" sz="2800" b="1">
              <a:solidFill>
                <a:srgbClr val="FFFF66"/>
              </a:solidFill>
              <a:cs typeface="B Roya" panose="00000400000000000000" pitchFamily="2" charset="-78"/>
            </a:endParaRPr>
          </a:p>
          <a:p>
            <a:pPr>
              <a:lnSpc>
                <a:spcPct val="90000"/>
              </a:lnSpc>
            </a:pPr>
            <a:r>
              <a:rPr lang="ar-SA" sz="2800" b="1">
                <a:cs typeface="B Roya" panose="00000400000000000000" pitchFamily="2" charset="-78"/>
              </a:rPr>
              <a:t>بستن چشم برکسی = </a:t>
            </a:r>
            <a:r>
              <a:rPr lang="ar-SA" sz="2800" b="1">
                <a:solidFill>
                  <a:srgbClr val="FFFF66"/>
                </a:solidFill>
                <a:cs typeface="B Roya" panose="00000400000000000000" pitchFamily="2" charset="-78"/>
              </a:rPr>
              <a:t>عصبانیت-دلسردی</a:t>
            </a:r>
            <a:endParaRPr lang="fa-IR" sz="2800" b="1">
              <a:solidFill>
                <a:srgbClr val="FFFF66"/>
              </a:solidFill>
              <a:cs typeface="B Roya" panose="00000400000000000000" pitchFamily="2" charset="-78"/>
            </a:endParaRPr>
          </a:p>
          <a:p>
            <a:pPr>
              <a:lnSpc>
                <a:spcPct val="90000"/>
              </a:lnSpc>
            </a:pPr>
            <a:r>
              <a:rPr lang="fa-IR" sz="2800" b="1">
                <a:cs typeface="B Roya" panose="00000400000000000000" pitchFamily="2" charset="-78"/>
              </a:rPr>
              <a:t>ازخیره شدن به فرد مقابل بپرهیزید</a:t>
            </a:r>
            <a:endParaRPr lang="en-US" sz="2800" b="1">
              <a:cs typeface="B Roy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wedge">
                                      <p:cBhvr>
                                        <p:cTn id="7" dur="2000"/>
                                        <p:tgtEl>
                                          <p:spTgt spid="645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64515">
                                            <p:txEl>
                                              <p:pRg st="0" end="0"/>
                                            </p:txEl>
                                          </p:spTgt>
                                        </p:tgtEl>
                                        <p:attrNameLst>
                                          <p:attrName>style.visibility</p:attrName>
                                        </p:attrNameLst>
                                      </p:cBhvr>
                                      <p:to>
                                        <p:strVal val="visible"/>
                                      </p:to>
                                    </p:set>
                                    <p:anim calcmode="lin" valueType="num">
                                      <p:cBhvr>
                                        <p:cTn id="12" dur="500" fill="hold"/>
                                        <p:tgtEl>
                                          <p:spTgt spid="6451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4515">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64515">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6451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64515">
                                            <p:txEl>
                                              <p:pRg st="1" end="1"/>
                                            </p:txEl>
                                          </p:spTgt>
                                        </p:tgtEl>
                                        <p:attrNameLst>
                                          <p:attrName>style.visibility</p:attrName>
                                        </p:attrNameLst>
                                      </p:cBhvr>
                                      <p:to>
                                        <p:strVal val="visible"/>
                                      </p:to>
                                    </p:set>
                                    <p:anim calcmode="lin" valueType="num">
                                      <p:cBhvr>
                                        <p:cTn id="20" dur="500" fill="hold"/>
                                        <p:tgtEl>
                                          <p:spTgt spid="64515">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64515">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64515">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6451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64515">
                                            <p:txEl>
                                              <p:pRg st="2" end="2"/>
                                            </p:txEl>
                                          </p:spTgt>
                                        </p:tgtEl>
                                        <p:attrNameLst>
                                          <p:attrName>style.visibility</p:attrName>
                                        </p:attrNameLst>
                                      </p:cBhvr>
                                      <p:to>
                                        <p:strVal val="visible"/>
                                      </p:to>
                                    </p:set>
                                    <p:anim calcmode="lin" valueType="num">
                                      <p:cBhvr>
                                        <p:cTn id="28" dur="500" fill="hold"/>
                                        <p:tgtEl>
                                          <p:spTgt spid="6451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64515">
                                            <p:txEl>
                                              <p:pRg st="2" end="2"/>
                                            </p:txEl>
                                          </p:spTgt>
                                        </p:tgtEl>
                                        <p:attrNameLst>
                                          <p:attrName>ppt_h</p:attrName>
                                        </p:attrNameLst>
                                      </p:cBhvr>
                                      <p:tavLst>
                                        <p:tav tm="0">
                                          <p:val>
                                            <p:fltVal val="0"/>
                                          </p:val>
                                        </p:tav>
                                        <p:tav tm="100000">
                                          <p:val>
                                            <p:strVal val="#ppt_h"/>
                                          </p:val>
                                        </p:tav>
                                      </p:tavLst>
                                    </p:anim>
                                    <p:anim calcmode="lin" valueType="num">
                                      <p:cBhvr>
                                        <p:cTn id="30" dur="500" fill="hold"/>
                                        <p:tgtEl>
                                          <p:spTgt spid="64515">
                                            <p:txEl>
                                              <p:pRg st="2" end="2"/>
                                            </p:txEl>
                                          </p:spTgt>
                                        </p:tgtEl>
                                        <p:attrNameLst>
                                          <p:attrName>style.rotation</p:attrName>
                                        </p:attrNameLst>
                                      </p:cBhvr>
                                      <p:tavLst>
                                        <p:tav tm="0">
                                          <p:val>
                                            <p:fltVal val="360"/>
                                          </p:val>
                                        </p:tav>
                                        <p:tav tm="100000">
                                          <p:val>
                                            <p:fltVal val="0"/>
                                          </p:val>
                                        </p:tav>
                                      </p:tavLst>
                                    </p:anim>
                                    <p:animEffect transition="in" filter="fade">
                                      <p:cBhvr>
                                        <p:cTn id="31" dur="500"/>
                                        <p:tgtEl>
                                          <p:spTgt spid="64515">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64515">
                                            <p:txEl>
                                              <p:pRg st="3" end="3"/>
                                            </p:txEl>
                                          </p:spTgt>
                                        </p:tgtEl>
                                        <p:attrNameLst>
                                          <p:attrName>style.visibility</p:attrName>
                                        </p:attrNameLst>
                                      </p:cBhvr>
                                      <p:to>
                                        <p:strVal val="visible"/>
                                      </p:to>
                                    </p:set>
                                    <p:anim calcmode="lin" valueType="num">
                                      <p:cBhvr>
                                        <p:cTn id="36" dur="500" fill="hold"/>
                                        <p:tgtEl>
                                          <p:spTgt spid="64515">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64515">
                                            <p:txEl>
                                              <p:pRg st="3" end="3"/>
                                            </p:txEl>
                                          </p:spTgt>
                                        </p:tgtEl>
                                        <p:attrNameLst>
                                          <p:attrName>ppt_h</p:attrName>
                                        </p:attrNameLst>
                                      </p:cBhvr>
                                      <p:tavLst>
                                        <p:tav tm="0">
                                          <p:val>
                                            <p:fltVal val="0"/>
                                          </p:val>
                                        </p:tav>
                                        <p:tav tm="100000">
                                          <p:val>
                                            <p:strVal val="#ppt_h"/>
                                          </p:val>
                                        </p:tav>
                                      </p:tavLst>
                                    </p:anim>
                                    <p:anim calcmode="lin" valueType="num">
                                      <p:cBhvr>
                                        <p:cTn id="38" dur="500" fill="hold"/>
                                        <p:tgtEl>
                                          <p:spTgt spid="64515">
                                            <p:txEl>
                                              <p:pRg st="3" end="3"/>
                                            </p:txEl>
                                          </p:spTgt>
                                        </p:tgtEl>
                                        <p:attrNameLst>
                                          <p:attrName>style.rotation</p:attrName>
                                        </p:attrNameLst>
                                      </p:cBhvr>
                                      <p:tavLst>
                                        <p:tav tm="0">
                                          <p:val>
                                            <p:fltVal val="360"/>
                                          </p:val>
                                        </p:tav>
                                        <p:tav tm="100000">
                                          <p:val>
                                            <p:fltVal val="0"/>
                                          </p:val>
                                        </p:tav>
                                      </p:tavLst>
                                    </p:anim>
                                    <p:animEffect transition="in" filter="fade">
                                      <p:cBhvr>
                                        <p:cTn id="39" dur="500"/>
                                        <p:tgtEl>
                                          <p:spTgt spid="64515">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64515">
                                            <p:txEl>
                                              <p:pRg st="4" end="4"/>
                                            </p:txEl>
                                          </p:spTgt>
                                        </p:tgtEl>
                                        <p:attrNameLst>
                                          <p:attrName>style.visibility</p:attrName>
                                        </p:attrNameLst>
                                      </p:cBhvr>
                                      <p:to>
                                        <p:strVal val="visible"/>
                                      </p:to>
                                    </p:set>
                                    <p:anim calcmode="lin" valueType="num">
                                      <p:cBhvr>
                                        <p:cTn id="44" dur="500" fill="hold"/>
                                        <p:tgtEl>
                                          <p:spTgt spid="64515">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64515">
                                            <p:txEl>
                                              <p:pRg st="4" end="4"/>
                                            </p:txEl>
                                          </p:spTgt>
                                        </p:tgtEl>
                                        <p:attrNameLst>
                                          <p:attrName>ppt_h</p:attrName>
                                        </p:attrNameLst>
                                      </p:cBhvr>
                                      <p:tavLst>
                                        <p:tav tm="0">
                                          <p:val>
                                            <p:fltVal val="0"/>
                                          </p:val>
                                        </p:tav>
                                        <p:tav tm="100000">
                                          <p:val>
                                            <p:strVal val="#ppt_h"/>
                                          </p:val>
                                        </p:tav>
                                      </p:tavLst>
                                    </p:anim>
                                    <p:anim calcmode="lin" valueType="num">
                                      <p:cBhvr>
                                        <p:cTn id="46" dur="500" fill="hold"/>
                                        <p:tgtEl>
                                          <p:spTgt spid="64515">
                                            <p:txEl>
                                              <p:pRg st="4" end="4"/>
                                            </p:txEl>
                                          </p:spTgt>
                                        </p:tgtEl>
                                        <p:attrNameLst>
                                          <p:attrName>style.rotation</p:attrName>
                                        </p:attrNameLst>
                                      </p:cBhvr>
                                      <p:tavLst>
                                        <p:tav tm="0">
                                          <p:val>
                                            <p:fltVal val="360"/>
                                          </p:val>
                                        </p:tav>
                                        <p:tav tm="100000">
                                          <p:val>
                                            <p:fltVal val="0"/>
                                          </p:val>
                                        </p:tav>
                                      </p:tavLst>
                                    </p:anim>
                                    <p:animEffect transition="in" filter="fade">
                                      <p:cBhvr>
                                        <p:cTn id="47" dur="500"/>
                                        <p:tgtEl>
                                          <p:spTgt spid="64515">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64515">
                                            <p:txEl>
                                              <p:pRg st="5" end="5"/>
                                            </p:txEl>
                                          </p:spTgt>
                                        </p:tgtEl>
                                        <p:attrNameLst>
                                          <p:attrName>style.visibility</p:attrName>
                                        </p:attrNameLst>
                                      </p:cBhvr>
                                      <p:to>
                                        <p:strVal val="visible"/>
                                      </p:to>
                                    </p:set>
                                    <p:anim calcmode="lin" valueType="num">
                                      <p:cBhvr>
                                        <p:cTn id="52" dur="500" fill="hold"/>
                                        <p:tgtEl>
                                          <p:spTgt spid="64515">
                                            <p:txEl>
                                              <p:pRg st="5" end="5"/>
                                            </p:txEl>
                                          </p:spTgt>
                                        </p:tgtEl>
                                        <p:attrNameLst>
                                          <p:attrName>ppt_w</p:attrName>
                                        </p:attrNameLst>
                                      </p:cBhvr>
                                      <p:tavLst>
                                        <p:tav tm="0">
                                          <p:val>
                                            <p:fltVal val="0"/>
                                          </p:val>
                                        </p:tav>
                                        <p:tav tm="100000">
                                          <p:val>
                                            <p:strVal val="#ppt_w"/>
                                          </p:val>
                                        </p:tav>
                                      </p:tavLst>
                                    </p:anim>
                                    <p:anim calcmode="lin" valueType="num">
                                      <p:cBhvr>
                                        <p:cTn id="53" dur="500" fill="hold"/>
                                        <p:tgtEl>
                                          <p:spTgt spid="64515">
                                            <p:txEl>
                                              <p:pRg st="5" end="5"/>
                                            </p:txEl>
                                          </p:spTgt>
                                        </p:tgtEl>
                                        <p:attrNameLst>
                                          <p:attrName>ppt_h</p:attrName>
                                        </p:attrNameLst>
                                      </p:cBhvr>
                                      <p:tavLst>
                                        <p:tav tm="0">
                                          <p:val>
                                            <p:fltVal val="0"/>
                                          </p:val>
                                        </p:tav>
                                        <p:tav tm="100000">
                                          <p:val>
                                            <p:strVal val="#ppt_h"/>
                                          </p:val>
                                        </p:tav>
                                      </p:tavLst>
                                    </p:anim>
                                    <p:anim calcmode="lin" valueType="num">
                                      <p:cBhvr>
                                        <p:cTn id="54" dur="500" fill="hold"/>
                                        <p:tgtEl>
                                          <p:spTgt spid="64515">
                                            <p:txEl>
                                              <p:pRg st="5" end="5"/>
                                            </p:txEl>
                                          </p:spTgt>
                                        </p:tgtEl>
                                        <p:attrNameLst>
                                          <p:attrName>style.rotation</p:attrName>
                                        </p:attrNameLst>
                                      </p:cBhvr>
                                      <p:tavLst>
                                        <p:tav tm="0">
                                          <p:val>
                                            <p:fltVal val="360"/>
                                          </p:val>
                                        </p:tav>
                                        <p:tav tm="100000">
                                          <p:val>
                                            <p:fltVal val="0"/>
                                          </p:val>
                                        </p:tav>
                                      </p:tavLst>
                                    </p:anim>
                                    <p:animEffect transition="in" filter="fade">
                                      <p:cBhvr>
                                        <p:cTn id="55" dur="500"/>
                                        <p:tgtEl>
                                          <p:spTgt spid="64515">
                                            <p:txEl>
                                              <p:pRg st="5" end="5"/>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9" presetClass="entr" presetSubtype="0" decel="100000" fill="hold" grpId="0" nodeType="clickEffect">
                                  <p:stCondLst>
                                    <p:cond delay="0"/>
                                  </p:stCondLst>
                                  <p:childTnLst>
                                    <p:set>
                                      <p:cBhvr>
                                        <p:cTn id="59" dur="1" fill="hold">
                                          <p:stCondLst>
                                            <p:cond delay="0"/>
                                          </p:stCondLst>
                                        </p:cTn>
                                        <p:tgtEl>
                                          <p:spTgt spid="64515">
                                            <p:txEl>
                                              <p:pRg st="6" end="6"/>
                                            </p:txEl>
                                          </p:spTgt>
                                        </p:tgtEl>
                                        <p:attrNameLst>
                                          <p:attrName>style.visibility</p:attrName>
                                        </p:attrNameLst>
                                      </p:cBhvr>
                                      <p:to>
                                        <p:strVal val="visible"/>
                                      </p:to>
                                    </p:set>
                                    <p:anim calcmode="lin" valueType="num">
                                      <p:cBhvr>
                                        <p:cTn id="60" dur="500" fill="hold"/>
                                        <p:tgtEl>
                                          <p:spTgt spid="64515">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64515">
                                            <p:txEl>
                                              <p:pRg st="6" end="6"/>
                                            </p:txEl>
                                          </p:spTgt>
                                        </p:tgtEl>
                                        <p:attrNameLst>
                                          <p:attrName>ppt_h</p:attrName>
                                        </p:attrNameLst>
                                      </p:cBhvr>
                                      <p:tavLst>
                                        <p:tav tm="0">
                                          <p:val>
                                            <p:fltVal val="0"/>
                                          </p:val>
                                        </p:tav>
                                        <p:tav tm="100000">
                                          <p:val>
                                            <p:strVal val="#ppt_h"/>
                                          </p:val>
                                        </p:tav>
                                      </p:tavLst>
                                    </p:anim>
                                    <p:anim calcmode="lin" valueType="num">
                                      <p:cBhvr>
                                        <p:cTn id="62" dur="500" fill="hold"/>
                                        <p:tgtEl>
                                          <p:spTgt spid="64515">
                                            <p:txEl>
                                              <p:pRg st="6" end="6"/>
                                            </p:txEl>
                                          </p:spTgt>
                                        </p:tgtEl>
                                        <p:attrNameLst>
                                          <p:attrName>style.rotation</p:attrName>
                                        </p:attrNameLst>
                                      </p:cBhvr>
                                      <p:tavLst>
                                        <p:tav tm="0">
                                          <p:val>
                                            <p:fltVal val="360"/>
                                          </p:val>
                                        </p:tav>
                                        <p:tav tm="100000">
                                          <p:val>
                                            <p:fltVal val="0"/>
                                          </p:val>
                                        </p:tav>
                                      </p:tavLst>
                                    </p:anim>
                                    <p:animEffect transition="in" filter="fade">
                                      <p:cBhvr>
                                        <p:cTn id="63" dur="500"/>
                                        <p:tgtEl>
                                          <p:spTgt spid="64515">
                                            <p:txEl>
                                              <p:pRg st="6" end="6"/>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9" presetClass="entr" presetSubtype="0" decel="100000" fill="hold" grpId="0" nodeType="clickEffect">
                                  <p:stCondLst>
                                    <p:cond delay="0"/>
                                  </p:stCondLst>
                                  <p:childTnLst>
                                    <p:set>
                                      <p:cBhvr>
                                        <p:cTn id="67" dur="1" fill="hold">
                                          <p:stCondLst>
                                            <p:cond delay="0"/>
                                          </p:stCondLst>
                                        </p:cTn>
                                        <p:tgtEl>
                                          <p:spTgt spid="64515">
                                            <p:txEl>
                                              <p:pRg st="7" end="7"/>
                                            </p:txEl>
                                          </p:spTgt>
                                        </p:tgtEl>
                                        <p:attrNameLst>
                                          <p:attrName>style.visibility</p:attrName>
                                        </p:attrNameLst>
                                      </p:cBhvr>
                                      <p:to>
                                        <p:strVal val="visible"/>
                                      </p:to>
                                    </p:set>
                                    <p:anim calcmode="lin" valueType="num">
                                      <p:cBhvr>
                                        <p:cTn id="68" dur="500" fill="hold"/>
                                        <p:tgtEl>
                                          <p:spTgt spid="64515">
                                            <p:txEl>
                                              <p:pRg st="7" end="7"/>
                                            </p:txEl>
                                          </p:spTgt>
                                        </p:tgtEl>
                                        <p:attrNameLst>
                                          <p:attrName>ppt_w</p:attrName>
                                        </p:attrNameLst>
                                      </p:cBhvr>
                                      <p:tavLst>
                                        <p:tav tm="0">
                                          <p:val>
                                            <p:fltVal val="0"/>
                                          </p:val>
                                        </p:tav>
                                        <p:tav tm="100000">
                                          <p:val>
                                            <p:strVal val="#ppt_w"/>
                                          </p:val>
                                        </p:tav>
                                      </p:tavLst>
                                    </p:anim>
                                    <p:anim calcmode="lin" valueType="num">
                                      <p:cBhvr>
                                        <p:cTn id="69" dur="500" fill="hold"/>
                                        <p:tgtEl>
                                          <p:spTgt spid="64515">
                                            <p:txEl>
                                              <p:pRg st="7" end="7"/>
                                            </p:txEl>
                                          </p:spTgt>
                                        </p:tgtEl>
                                        <p:attrNameLst>
                                          <p:attrName>ppt_h</p:attrName>
                                        </p:attrNameLst>
                                      </p:cBhvr>
                                      <p:tavLst>
                                        <p:tav tm="0">
                                          <p:val>
                                            <p:fltVal val="0"/>
                                          </p:val>
                                        </p:tav>
                                        <p:tav tm="100000">
                                          <p:val>
                                            <p:strVal val="#ppt_h"/>
                                          </p:val>
                                        </p:tav>
                                      </p:tavLst>
                                    </p:anim>
                                    <p:anim calcmode="lin" valueType="num">
                                      <p:cBhvr>
                                        <p:cTn id="70" dur="500" fill="hold"/>
                                        <p:tgtEl>
                                          <p:spTgt spid="64515">
                                            <p:txEl>
                                              <p:pRg st="7" end="7"/>
                                            </p:txEl>
                                          </p:spTgt>
                                        </p:tgtEl>
                                        <p:attrNameLst>
                                          <p:attrName>style.rotation</p:attrName>
                                        </p:attrNameLst>
                                      </p:cBhvr>
                                      <p:tavLst>
                                        <p:tav tm="0">
                                          <p:val>
                                            <p:fltVal val="360"/>
                                          </p:val>
                                        </p:tav>
                                        <p:tav tm="100000">
                                          <p:val>
                                            <p:fltVal val="0"/>
                                          </p:val>
                                        </p:tav>
                                      </p:tavLst>
                                    </p:anim>
                                    <p:animEffect transition="in" filter="fade">
                                      <p:cBhvr>
                                        <p:cTn id="71" dur="500"/>
                                        <p:tgtEl>
                                          <p:spTgt spid="64515">
                                            <p:txEl>
                                              <p:pRg st="7" end="7"/>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9" presetClass="entr" presetSubtype="0" decel="100000" fill="hold" grpId="0" nodeType="clickEffect">
                                  <p:stCondLst>
                                    <p:cond delay="0"/>
                                  </p:stCondLst>
                                  <p:childTnLst>
                                    <p:set>
                                      <p:cBhvr>
                                        <p:cTn id="75" dur="1" fill="hold">
                                          <p:stCondLst>
                                            <p:cond delay="0"/>
                                          </p:stCondLst>
                                        </p:cTn>
                                        <p:tgtEl>
                                          <p:spTgt spid="64515">
                                            <p:txEl>
                                              <p:pRg st="8" end="8"/>
                                            </p:txEl>
                                          </p:spTgt>
                                        </p:tgtEl>
                                        <p:attrNameLst>
                                          <p:attrName>style.visibility</p:attrName>
                                        </p:attrNameLst>
                                      </p:cBhvr>
                                      <p:to>
                                        <p:strVal val="visible"/>
                                      </p:to>
                                    </p:set>
                                    <p:anim calcmode="lin" valueType="num">
                                      <p:cBhvr>
                                        <p:cTn id="76" dur="500" fill="hold"/>
                                        <p:tgtEl>
                                          <p:spTgt spid="64515">
                                            <p:txEl>
                                              <p:pRg st="8" end="8"/>
                                            </p:txEl>
                                          </p:spTgt>
                                        </p:tgtEl>
                                        <p:attrNameLst>
                                          <p:attrName>ppt_w</p:attrName>
                                        </p:attrNameLst>
                                      </p:cBhvr>
                                      <p:tavLst>
                                        <p:tav tm="0">
                                          <p:val>
                                            <p:fltVal val="0"/>
                                          </p:val>
                                        </p:tav>
                                        <p:tav tm="100000">
                                          <p:val>
                                            <p:strVal val="#ppt_w"/>
                                          </p:val>
                                        </p:tav>
                                      </p:tavLst>
                                    </p:anim>
                                    <p:anim calcmode="lin" valueType="num">
                                      <p:cBhvr>
                                        <p:cTn id="77" dur="500" fill="hold"/>
                                        <p:tgtEl>
                                          <p:spTgt spid="64515">
                                            <p:txEl>
                                              <p:pRg st="8" end="8"/>
                                            </p:txEl>
                                          </p:spTgt>
                                        </p:tgtEl>
                                        <p:attrNameLst>
                                          <p:attrName>ppt_h</p:attrName>
                                        </p:attrNameLst>
                                      </p:cBhvr>
                                      <p:tavLst>
                                        <p:tav tm="0">
                                          <p:val>
                                            <p:fltVal val="0"/>
                                          </p:val>
                                        </p:tav>
                                        <p:tav tm="100000">
                                          <p:val>
                                            <p:strVal val="#ppt_h"/>
                                          </p:val>
                                        </p:tav>
                                      </p:tavLst>
                                    </p:anim>
                                    <p:anim calcmode="lin" valueType="num">
                                      <p:cBhvr>
                                        <p:cTn id="78" dur="500" fill="hold"/>
                                        <p:tgtEl>
                                          <p:spTgt spid="64515">
                                            <p:txEl>
                                              <p:pRg st="8" end="8"/>
                                            </p:txEl>
                                          </p:spTgt>
                                        </p:tgtEl>
                                        <p:attrNameLst>
                                          <p:attrName>style.rotation</p:attrName>
                                        </p:attrNameLst>
                                      </p:cBhvr>
                                      <p:tavLst>
                                        <p:tav tm="0">
                                          <p:val>
                                            <p:fltVal val="360"/>
                                          </p:val>
                                        </p:tav>
                                        <p:tav tm="100000">
                                          <p:val>
                                            <p:fltVal val="0"/>
                                          </p:val>
                                        </p:tav>
                                      </p:tavLst>
                                    </p:anim>
                                    <p:animEffect transition="in" filter="fade">
                                      <p:cBhvr>
                                        <p:cTn id="79" dur="500"/>
                                        <p:tgtEl>
                                          <p:spTgt spid="64515">
                                            <p:txEl>
                                              <p:pRg st="8" end="8"/>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49" presetClass="entr" presetSubtype="0" decel="100000" fill="hold" grpId="0" nodeType="clickEffect">
                                  <p:stCondLst>
                                    <p:cond delay="0"/>
                                  </p:stCondLst>
                                  <p:childTnLst>
                                    <p:set>
                                      <p:cBhvr>
                                        <p:cTn id="83" dur="1" fill="hold">
                                          <p:stCondLst>
                                            <p:cond delay="0"/>
                                          </p:stCondLst>
                                        </p:cTn>
                                        <p:tgtEl>
                                          <p:spTgt spid="64515">
                                            <p:txEl>
                                              <p:pRg st="9" end="9"/>
                                            </p:txEl>
                                          </p:spTgt>
                                        </p:tgtEl>
                                        <p:attrNameLst>
                                          <p:attrName>style.visibility</p:attrName>
                                        </p:attrNameLst>
                                      </p:cBhvr>
                                      <p:to>
                                        <p:strVal val="visible"/>
                                      </p:to>
                                    </p:set>
                                    <p:anim calcmode="lin" valueType="num">
                                      <p:cBhvr>
                                        <p:cTn id="84" dur="500" fill="hold"/>
                                        <p:tgtEl>
                                          <p:spTgt spid="64515">
                                            <p:txEl>
                                              <p:pRg st="9" end="9"/>
                                            </p:txEl>
                                          </p:spTgt>
                                        </p:tgtEl>
                                        <p:attrNameLst>
                                          <p:attrName>ppt_w</p:attrName>
                                        </p:attrNameLst>
                                      </p:cBhvr>
                                      <p:tavLst>
                                        <p:tav tm="0">
                                          <p:val>
                                            <p:fltVal val="0"/>
                                          </p:val>
                                        </p:tav>
                                        <p:tav tm="100000">
                                          <p:val>
                                            <p:strVal val="#ppt_w"/>
                                          </p:val>
                                        </p:tav>
                                      </p:tavLst>
                                    </p:anim>
                                    <p:anim calcmode="lin" valueType="num">
                                      <p:cBhvr>
                                        <p:cTn id="85" dur="500" fill="hold"/>
                                        <p:tgtEl>
                                          <p:spTgt spid="64515">
                                            <p:txEl>
                                              <p:pRg st="9" end="9"/>
                                            </p:txEl>
                                          </p:spTgt>
                                        </p:tgtEl>
                                        <p:attrNameLst>
                                          <p:attrName>ppt_h</p:attrName>
                                        </p:attrNameLst>
                                      </p:cBhvr>
                                      <p:tavLst>
                                        <p:tav tm="0">
                                          <p:val>
                                            <p:fltVal val="0"/>
                                          </p:val>
                                        </p:tav>
                                        <p:tav tm="100000">
                                          <p:val>
                                            <p:strVal val="#ppt_h"/>
                                          </p:val>
                                        </p:tav>
                                      </p:tavLst>
                                    </p:anim>
                                    <p:anim calcmode="lin" valueType="num">
                                      <p:cBhvr>
                                        <p:cTn id="86" dur="500" fill="hold"/>
                                        <p:tgtEl>
                                          <p:spTgt spid="64515">
                                            <p:txEl>
                                              <p:pRg st="9" end="9"/>
                                            </p:txEl>
                                          </p:spTgt>
                                        </p:tgtEl>
                                        <p:attrNameLst>
                                          <p:attrName>style.rotation</p:attrName>
                                        </p:attrNameLst>
                                      </p:cBhvr>
                                      <p:tavLst>
                                        <p:tav tm="0">
                                          <p:val>
                                            <p:fltVal val="360"/>
                                          </p:val>
                                        </p:tav>
                                        <p:tav tm="100000">
                                          <p:val>
                                            <p:fltVal val="0"/>
                                          </p:val>
                                        </p:tav>
                                      </p:tavLst>
                                    </p:anim>
                                    <p:animEffect transition="in" filter="fade">
                                      <p:cBhvr>
                                        <p:cTn id="87" dur="500"/>
                                        <p:tgtEl>
                                          <p:spTgt spid="64515">
                                            <p:txEl>
                                              <p:pRg st="9" end="9"/>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9" presetClass="entr" presetSubtype="0" decel="100000" fill="hold" grpId="0" nodeType="clickEffect">
                                  <p:stCondLst>
                                    <p:cond delay="0"/>
                                  </p:stCondLst>
                                  <p:childTnLst>
                                    <p:set>
                                      <p:cBhvr>
                                        <p:cTn id="91" dur="1" fill="hold">
                                          <p:stCondLst>
                                            <p:cond delay="0"/>
                                          </p:stCondLst>
                                        </p:cTn>
                                        <p:tgtEl>
                                          <p:spTgt spid="64515">
                                            <p:txEl>
                                              <p:pRg st="10" end="10"/>
                                            </p:txEl>
                                          </p:spTgt>
                                        </p:tgtEl>
                                        <p:attrNameLst>
                                          <p:attrName>style.visibility</p:attrName>
                                        </p:attrNameLst>
                                      </p:cBhvr>
                                      <p:to>
                                        <p:strVal val="visible"/>
                                      </p:to>
                                    </p:set>
                                    <p:anim calcmode="lin" valueType="num">
                                      <p:cBhvr>
                                        <p:cTn id="92" dur="500" fill="hold"/>
                                        <p:tgtEl>
                                          <p:spTgt spid="64515">
                                            <p:txEl>
                                              <p:pRg st="10" end="10"/>
                                            </p:txEl>
                                          </p:spTgt>
                                        </p:tgtEl>
                                        <p:attrNameLst>
                                          <p:attrName>ppt_w</p:attrName>
                                        </p:attrNameLst>
                                      </p:cBhvr>
                                      <p:tavLst>
                                        <p:tav tm="0">
                                          <p:val>
                                            <p:fltVal val="0"/>
                                          </p:val>
                                        </p:tav>
                                        <p:tav tm="100000">
                                          <p:val>
                                            <p:strVal val="#ppt_w"/>
                                          </p:val>
                                        </p:tav>
                                      </p:tavLst>
                                    </p:anim>
                                    <p:anim calcmode="lin" valueType="num">
                                      <p:cBhvr>
                                        <p:cTn id="93" dur="500" fill="hold"/>
                                        <p:tgtEl>
                                          <p:spTgt spid="64515">
                                            <p:txEl>
                                              <p:pRg st="10" end="10"/>
                                            </p:txEl>
                                          </p:spTgt>
                                        </p:tgtEl>
                                        <p:attrNameLst>
                                          <p:attrName>ppt_h</p:attrName>
                                        </p:attrNameLst>
                                      </p:cBhvr>
                                      <p:tavLst>
                                        <p:tav tm="0">
                                          <p:val>
                                            <p:fltVal val="0"/>
                                          </p:val>
                                        </p:tav>
                                        <p:tav tm="100000">
                                          <p:val>
                                            <p:strVal val="#ppt_h"/>
                                          </p:val>
                                        </p:tav>
                                      </p:tavLst>
                                    </p:anim>
                                    <p:anim calcmode="lin" valueType="num">
                                      <p:cBhvr>
                                        <p:cTn id="94" dur="500" fill="hold"/>
                                        <p:tgtEl>
                                          <p:spTgt spid="64515">
                                            <p:txEl>
                                              <p:pRg st="10" end="10"/>
                                            </p:txEl>
                                          </p:spTgt>
                                        </p:tgtEl>
                                        <p:attrNameLst>
                                          <p:attrName>style.rotation</p:attrName>
                                        </p:attrNameLst>
                                      </p:cBhvr>
                                      <p:tavLst>
                                        <p:tav tm="0">
                                          <p:val>
                                            <p:fltVal val="360"/>
                                          </p:val>
                                        </p:tav>
                                        <p:tav tm="100000">
                                          <p:val>
                                            <p:fltVal val="0"/>
                                          </p:val>
                                        </p:tav>
                                      </p:tavLst>
                                    </p:anim>
                                    <p:animEffect transition="in" filter="fade">
                                      <p:cBhvr>
                                        <p:cTn id="95" dur="500"/>
                                        <p:tgtEl>
                                          <p:spTgt spid="645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fa-IR" b="1">
                <a:solidFill>
                  <a:srgbClr val="FFCC00"/>
                </a:solidFill>
              </a:rPr>
              <a:t>حرکات سرو چهره</a:t>
            </a:r>
            <a:endParaRPr lang="en-US" b="1">
              <a:solidFill>
                <a:srgbClr val="FFCC00"/>
              </a:solidFill>
            </a:endParaRPr>
          </a:p>
        </p:txBody>
      </p:sp>
      <p:sp>
        <p:nvSpPr>
          <p:cNvPr id="70659" name="Rectangle 3"/>
          <p:cNvSpPr>
            <a:spLocks noGrp="1" noChangeArrowheads="1"/>
          </p:cNvSpPr>
          <p:nvPr>
            <p:ph type="body" idx="1"/>
          </p:nvPr>
        </p:nvSpPr>
        <p:spPr/>
        <p:txBody>
          <a:bodyPr/>
          <a:lstStyle/>
          <a:p>
            <a:r>
              <a:rPr lang="fa-IR" b="1">
                <a:cs typeface="B Roya" panose="00000400000000000000" pitchFamily="2" charset="-78"/>
              </a:rPr>
              <a:t>گره کردن ابروها = </a:t>
            </a:r>
            <a:r>
              <a:rPr lang="fa-IR" b="1">
                <a:solidFill>
                  <a:srgbClr val="FFFF66"/>
                </a:solidFill>
                <a:cs typeface="B Roya" panose="00000400000000000000" pitchFamily="2" charset="-78"/>
              </a:rPr>
              <a:t>خشم- ناراحتی ودرد</a:t>
            </a:r>
          </a:p>
          <a:p>
            <a:r>
              <a:rPr lang="fa-IR" b="1">
                <a:cs typeface="B Roya" panose="00000400000000000000" pitchFamily="2" charset="-78"/>
              </a:rPr>
              <a:t>بالابردن ابروها = </a:t>
            </a:r>
            <a:r>
              <a:rPr lang="fa-IR" b="1">
                <a:solidFill>
                  <a:srgbClr val="FFFF66"/>
                </a:solidFill>
                <a:cs typeface="B Roya" panose="00000400000000000000" pitchFamily="2" charset="-78"/>
              </a:rPr>
              <a:t>تعجب- دریافت</a:t>
            </a:r>
          </a:p>
          <a:p>
            <a:r>
              <a:rPr lang="fa-IR" b="1">
                <a:cs typeface="B Roya" panose="00000400000000000000" pitchFamily="2" charset="-78"/>
              </a:rPr>
              <a:t>تکان دادن سررو به پایین = </a:t>
            </a:r>
            <a:r>
              <a:rPr lang="fa-IR" b="1">
                <a:solidFill>
                  <a:srgbClr val="FFFF66"/>
                </a:solidFill>
                <a:cs typeface="B Roya" panose="00000400000000000000" pitchFamily="2" charset="-78"/>
              </a:rPr>
              <a:t>تأیید </a:t>
            </a:r>
            <a:r>
              <a:rPr lang="ar-SA" b="1">
                <a:solidFill>
                  <a:srgbClr val="FFFF66"/>
                </a:solidFill>
                <a:latin typeface="Arial" panose="020B0604020202020204" pitchFamily="34" charset="0"/>
                <a:cs typeface="B Roya" panose="00000400000000000000" pitchFamily="2" charset="-78"/>
              </a:rPr>
              <a:t>–</a:t>
            </a:r>
            <a:r>
              <a:rPr lang="fa-IR" b="1">
                <a:solidFill>
                  <a:srgbClr val="FFFF66"/>
                </a:solidFill>
                <a:cs typeface="B Roya" panose="00000400000000000000" pitchFamily="2" charset="-78"/>
              </a:rPr>
              <a:t>تسلیم</a:t>
            </a:r>
          </a:p>
          <a:p>
            <a:r>
              <a:rPr lang="fa-IR" b="1">
                <a:cs typeface="B Roya" panose="00000400000000000000" pitchFamily="2" charset="-78"/>
              </a:rPr>
              <a:t>تکان دادن سر رو به اطراف = </a:t>
            </a:r>
            <a:r>
              <a:rPr lang="fa-IR" b="1">
                <a:solidFill>
                  <a:srgbClr val="FFFF66"/>
                </a:solidFill>
                <a:cs typeface="B Roya" panose="00000400000000000000" pitchFamily="2" charset="-78"/>
              </a:rPr>
              <a:t>مخالفت- تأسف</a:t>
            </a:r>
          </a:p>
          <a:p>
            <a:r>
              <a:rPr lang="fa-IR" b="1">
                <a:cs typeface="B Roya" panose="00000400000000000000" pitchFamily="2" charset="-78"/>
              </a:rPr>
              <a:t>تکان دادن سر رو به پایین= </a:t>
            </a:r>
            <a:r>
              <a:rPr lang="fa-IR" b="1">
                <a:solidFill>
                  <a:srgbClr val="FFFF66"/>
                </a:solidFill>
                <a:cs typeface="B Roya" panose="00000400000000000000" pitchFamily="2" charset="-78"/>
              </a:rPr>
              <a:t>انکار و عدم پذیرش</a:t>
            </a:r>
            <a:endParaRPr lang="en-US" b="1">
              <a:solidFill>
                <a:srgbClr val="FFFF66"/>
              </a:solidFill>
              <a:cs typeface="B Roy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p:cTn id="7" dur="500" fill="hold"/>
                                        <p:tgtEl>
                                          <p:spTgt spid="70658"/>
                                        </p:tgtEl>
                                        <p:attrNameLst>
                                          <p:attrName>ppt_w</p:attrName>
                                        </p:attrNameLst>
                                      </p:cBhvr>
                                      <p:tavLst>
                                        <p:tav tm="0">
                                          <p:val>
                                            <p:fltVal val="0"/>
                                          </p:val>
                                        </p:tav>
                                        <p:tav tm="100000">
                                          <p:val>
                                            <p:strVal val="#ppt_w"/>
                                          </p:val>
                                        </p:tav>
                                      </p:tavLst>
                                    </p:anim>
                                    <p:anim calcmode="lin" valueType="num">
                                      <p:cBhvr>
                                        <p:cTn id="8" dur="500" fill="hold"/>
                                        <p:tgtEl>
                                          <p:spTgt spid="7065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p:cTn id="13" dur="500" fill="hold"/>
                                        <p:tgtEl>
                                          <p:spTgt spid="7065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065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 calcmode="lin" valueType="num">
                                      <p:cBhvr>
                                        <p:cTn id="19" dur="500" fill="hold"/>
                                        <p:tgtEl>
                                          <p:spTgt spid="7065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065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70659">
                                            <p:txEl>
                                              <p:pRg st="2" end="2"/>
                                            </p:txEl>
                                          </p:spTgt>
                                        </p:tgtEl>
                                        <p:attrNameLst>
                                          <p:attrName>style.visibility</p:attrName>
                                        </p:attrNameLst>
                                      </p:cBhvr>
                                      <p:to>
                                        <p:strVal val="visible"/>
                                      </p:to>
                                    </p:set>
                                    <p:anim calcmode="lin" valueType="num">
                                      <p:cBhvr>
                                        <p:cTn id="25" dur="500" fill="hold"/>
                                        <p:tgtEl>
                                          <p:spTgt spid="7065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7065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70659">
                                            <p:txEl>
                                              <p:pRg st="3" end="3"/>
                                            </p:txEl>
                                          </p:spTgt>
                                        </p:tgtEl>
                                        <p:attrNameLst>
                                          <p:attrName>style.visibility</p:attrName>
                                        </p:attrNameLst>
                                      </p:cBhvr>
                                      <p:to>
                                        <p:strVal val="visible"/>
                                      </p:to>
                                    </p:set>
                                    <p:anim calcmode="lin" valueType="num">
                                      <p:cBhvr>
                                        <p:cTn id="31" dur="500" fill="hold"/>
                                        <p:tgtEl>
                                          <p:spTgt spid="7065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7065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70659">
                                            <p:txEl>
                                              <p:pRg st="4" end="4"/>
                                            </p:txEl>
                                          </p:spTgt>
                                        </p:tgtEl>
                                        <p:attrNameLst>
                                          <p:attrName>style.visibility</p:attrName>
                                        </p:attrNameLst>
                                      </p:cBhvr>
                                      <p:to>
                                        <p:strVal val="visible"/>
                                      </p:to>
                                    </p:set>
                                    <p:anim calcmode="lin" valueType="num">
                                      <p:cBhvr>
                                        <p:cTn id="37" dur="500" fill="hold"/>
                                        <p:tgtEl>
                                          <p:spTgt spid="70659">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70659">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fa-IR" b="1">
                <a:solidFill>
                  <a:srgbClr val="FFCC00"/>
                </a:solidFill>
              </a:rPr>
              <a:t>ژست ها</a:t>
            </a:r>
            <a:endParaRPr lang="en-US" b="1">
              <a:solidFill>
                <a:srgbClr val="FFCC00"/>
              </a:solidFill>
            </a:endParaRPr>
          </a:p>
        </p:txBody>
      </p:sp>
      <p:sp>
        <p:nvSpPr>
          <p:cNvPr id="71683" name="Rectangle 3"/>
          <p:cNvSpPr>
            <a:spLocks noGrp="1" noChangeArrowheads="1"/>
          </p:cNvSpPr>
          <p:nvPr>
            <p:ph type="body" idx="1"/>
          </p:nvPr>
        </p:nvSpPr>
        <p:spPr/>
        <p:txBody>
          <a:bodyPr/>
          <a:lstStyle/>
          <a:p>
            <a:r>
              <a:rPr lang="fa-IR" b="1">
                <a:cs typeface="B Roya" panose="00000400000000000000" pitchFamily="2" charset="-78"/>
              </a:rPr>
              <a:t>بالا انداختن شانه ها = </a:t>
            </a:r>
            <a:r>
              <a:rPr lang="fa-IR" b="1">
                <a:solidFill>
                  <a:srgbClr val="FFFF66"/>
                </a:solidFill>
                <a:cs typeface="B Roya" panose="00000400000000000000" pitchFamily="2" charset="-78"/>
              </a:rPr>
              <a:t>نفهمیدن موضوع- رفع مسئولیت</a:t>
            </a:r>
          </a:p>
          <a:p>
            <a:r>
              <a:rPr lang="fa-IR" b="1">
                <a:cs typeface="B Roya" panose="00000400000000000000" pitchFamily="2" charset="-78"/>
              </a:rPr>
              <a:t>مالیدن چانه </a:t>
            </a:r>
            <a:r>
              <a:rPr lang="fa-IR" b="1">
                <a:solidFill>
                  <a:srgbClr val="FFFF66"/>
                </a:solidFill>
                <a:cs typeface="B Roya" panose="00000400000000000000" pitchFamily="2" charset="-78"/>
              </a:rPr>
              <a:t>= ارزیابی</a:t>
            </a:r>
          </a:p>
          <a:p>
            <a:r>
              <a:rPr lang="fa-IR" b="1">
                <a:cs typeface="B Roya" panose="00000400000000000000" pitchFamily="2" charset="-78"/>
              </a:rPr>
              <a:t>انگشت روی شقیقه = </a:t>
            </a:r>
            <a:r>
              <a:rPr lang="fa-IR" b="1">
                <a:solidFill>
                  <a:srgbClr val="FFFF66"/>
                </a:solidFill>
                <a:cs typeface="B Roya" panose="00000400000000000000" pitchFamily="2" charset="-78"/>
              </a:rPr>
              <a:t>تفکر و تأمل</a:t>
            </a:r>
          </a:p>
          <a:p>
            <a:r>
              <a:rPr lang="fa-IR" b="1">
                <a:cs typeface="B Roya" panose="00000400000000000000" pitchFamily="2" charset="-78"/>
              </a:rPr>
              <a:t>دست به کمر = </a:t>
            </a:r>
            <a:r>
              <a:rPr lang="fa-IR" b="1">
                <a:solidFill>
                  <a:srgbClr val="FFFF66"/>
                </a:solidFill>
                <a:cs typeface="B Roya" panose="00000400000000000000" pitchFamily="2" charset="-78"/>
              </a:rPr>
              <a:t>مقابله</a:t>
            </a:r>
          </a:p>
          <a:p>
            <a:r>
              <a:rPr lang="fa-IR" b="1">
                <a:cs typeface="B Roya" panose="00000400000000000000" pitchFamily="2" charset="-78"/>
              </a:rPr>
              <a:t>دست به چانه= </a:t>
            </a:r>
            <a:r>
              <a:rPr lang="fa-IR" b="1">
                <a:solidFill>
                  <a:srgbClr val="FFFF66"/>
                </a:solidFill>
                <a:cs typeface="B Roya" panose="00000400000000000000" pitchFamily="2" charset="-78"/>
              </a:rPr>
              <a:t>اشتیاق</a:t>
            </a:r>
            <a:endParaRPr lang="en-US" b="1">
              <a:solidFill>
                <a:srgbClr val="FFFF66"/>
              </a:solidFill>
              <a:cs typeface="B Roy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plus(in)">
                                      <p:cBhvr>
                                        <p:cTn id="7" dur="2000"/>
                                        <p:tgtEl>
                                          <p:spTgt spid="71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barn(inHorizontal)">
                                      <p:cBhvr>
                                        <p:cTn id="12" dur="500"/>
                                        <p:tgtEl>
                                          <p:spTgt spid="716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71683">
                                            <p:txEl>
                                              <p:pRg st="1" end="1"/>
                                            </p:txEl>
                                          </p:spTgt>
                                        </p:tgtEl>
                                        <p:attrNameLst>
                                          <p:attrName>style.visibility</p:attrName>
                                        </p:attrNameLst>
                                      </p:cBhvr>
                                      <p:to>
                                        <p:strVal val="visible"/>
                                      </p:to>
                                    </p:set>
                                    <p:animEffect transition="in" filter="barn(inHorizontal)">
                                      <p:cBhvr>
                                        <p:cTn id="17" dur="500"/>
                                        <p:tgtEl>
                                          <p:spTgt spid="716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71683">
                                            <p:txEl>
                                              <p:pRg st="2" end="2"/>
                                            </p:txEl>
                                          </p:spTgt>
                                        </p:tgtEl>
                                        <p:attrNameLst>
                                          <p:attrName>style.visibility</p:attrName>
                                        </p:attrNameLst>
                                      </p:cBhvr>
                                      <p:to>
                                        <p:strVal val="visible"/>
                                      </p:to>
                                    </p:set>
                                    <p:animEffect transition="in" filter="barn(inHorizontal)">
                                      <p:cBhvr>
                                        <p:cTn id="22" dur="500"/>
                                        <p:tgtEl>
                                          <p:spTgt spid="716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71683">
                                            <p:txEl>
                                              <p:pRg st="3" end="3"/>
                                            </p:txEl>
                                          </p:spTgt>
                                        </p:tgtEl>
                                        <p:attrNameLst>
                                          <p:attrName>style.visibility</p:attrName>
                                        </p:attrNameLst>
                                      </p:cBhvr>
                                      <p:to>
                                        <p:strVal val="visible"/>
                                      </p:to>
                                    </p:set>
                                    <p:animEffect transition="in" filter="barn(inHorizontal)">
                                      <p:cBhvr>
                                        <p:cTn id="27" dur="500"/>
                                        <p:tgtEl>
                                          <p:spTgt spid="716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71683">
                                            <p:txEl>
                                              <p:pRg st="4" end="4"/>
                                            </p:txEl>
                                          </p:spTgt>
                                        </p:tgtEl>
                                        <p:attrNameLst>
                                          <p:attrName>style.visibility</p:attrName>
                                        </p:attrNameLst>
                                      </p:cBhvr>
                                      <p:to>
                                        <p:strVal val="visible"/>
                                      </p:to>
                                    </p:set>
                                    <p:animEffect transition="in" filter="barn(inHorizontal)">
                                      <p:cBhvr>
                                        <p:cTn id="32" dur="500"/>
                                        <p:tgtEl>
                                          <p:spTgt spid="71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6" name="Rectangle 4"/>
          <p:cNvSpPr>
            <a:spLocks noGrp="1" noChangeArrowheads="1"/>
          </p:cNvSpPr>
          <p:nvPr>
            <p:ph type="title"/>
          </p:nvPr>
        </p:nvSpPr>
        <p:spPr>
          <a:xfrm>
            <a:off x="684213" y="1196975"/>
            <a:ext cx="7772400" cy="1143000"/>
          </a:xfrm>
        </p:spPr>
        <p:txBody>
          <a:bodyPr/>
          <a:lstStyle/>
          <a:p>
            <a:r>
              <a:rPr lang="fa-IR" sz="3200" b="1">
                <a:cs typeface="2  Titr" panose="00000700000000000000" pitchFamily="2" charset="-78"/>
              </a:rPr>
              <a:t>آنجايي كه بين پيامهاي كلامي و غير كلامي تناقض وجود دارد افراد عموماً به جنبه هاي غير كلامي بيشتراعتبار مي دهند.</a:t>
            </a:r>
            <a:endParaRPr lang="en-US" sz="3200" b="1">
              <a:cs typeface="2  Titr" panose="00000700000000000000"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395288" y="2060575"/>
            <a:ext cx="8229600" cy="1139825"/>
          </a:xfrm>
        </p:spPr>
        <p:txBody>
          <a:bodyPr/>
          <a:lstStyle/>
          <a:p>
            <a:pPr algn="r"/>
            <a:r>
              <a:rPr lang="fa-IR" sz="4000">
                <a:cs typeface="B Titr" panose="00000700000000000000" pitchFamily="2" charset="-78"/>
              </a:rPr>
              <a:t>اگر خواستی حقیقت انسان را دریابی به آنچه می گوید گوش مده به آنچه نمی گوید گوش فرا ده </a:t>
            </a:r>
            <a:br>
              <a:rPr lang="fa-IR" sz="4000">
                <a:cs typeface="B Titr" panose="00000700000000000000" pitchFamily="2" charset="-78"/>
              </a:rPr>
            </a:br>
            <a:r>
              <a:rPr lang="fa-IR" sz="4000">
                <a:cs typeface="B Titr" panose="00000700000000000000" pitchFamily="2" charset="-78"/>
              </a:rPr>
              <a:t>                                                             </a:t>
            </a:r>
            <a:r>
              <a:rPr lang="fa-IR" sz="2000">
                <a:cs typeface="B Titr" panose="00000700000000000000" pitchFamily="2" charset="-78"/>
              </a:rPr>
              <a:t>خلیل جبران</a:t>
            </a:r>
            <a:r>
              <a:rPr lang="fa-IR" sz="4000">
                <a:cs typeface="B Titr" panose="00000700000000000000" pitchFamily="2" charset="-78"/>
              </a:rPr>
              <a:t> </a:t>
            </a:r>
            <a:endParaRPr lang="en-US" sz="4000">
              <a:cs typeface="B Titr" panose="00000700000000000000"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40" name="Rectangle 4"/>
          <p:cNvSpPr>
            <a:spLocks noGrp="1" noChangeArrowheads="1"/>
          </p:cNvSpPr>
          <p:nvPr>
            <p:ph type="ctrTitle"/>
          </p:nvPr>
        </p:nvSpPr>
        <p:spPr>
          <a:xfrm>
            <a:off x="0" y="981075"/>
            <a:ext cx="9144000" cy="576263"/>
          </a:xfrm>
        </p:spPr>
        <p:txBody>
          <a:bodyPr/>
          <a:lstStyle/>
          <a:p>
            <a:r>
              <a:rPr lang="ar-SA" sz="4000" b="1" u="sng">
                <a:solidFill>
                  <a:srgbClr val="FFCC00"/>
                </a:solidFill>
                <a:cs typeface="Titr" panose="00000700000000000000" pitchFamily="2" charset="-78"/>
              </a:rPr>
              <a:t>گوش دادن:</a:t>
            </a:r>
            <a:r>
              <a:rPr lang="fa-IR" sz="4000" b="1" u="sng">
                <a:solidFill>
                  <a:srgbClr val="FFCC00"/>
                </a:solidFill>
                <a:cs typeface="Titr" panose="00000700000000000000" pitchFamily="2" charset="-78"/>
              </a:rPr>
              <a:t/>
            </a:r>
            <a:br>
              <a:rPr lang="fa-IR" sz="4000" b="1" u="sng">
                <a:solidFill>
                  <a:srgbClr val="FFCC00"/>
                </a:solidFill>
                <a:cs typeface="Titr" panose="00000700000000000000" pitchFamily="2" charset="-78"/>
              </a:rPr>
            </a:br>
            <a:endParaRPr lang="en-US" sz="4000" u="sng">
              <a:solidFill>
                <a:srgbClr val="FFCC00"/>
              </a:solidFill>
              <a:cs typeface="Titr" panose="00000700000000000000" pitchFamily="2" charset="-78"/>
            </a:endParaRPr>
          </a:p>
        </p:txBody>
      </p:sp>
      <p:sp>
        <p:nvSpPr>
          <p:cNvPr id="65541" name="Rectangle 5"/>
          <p:cNvSpPr>
            <a:spLocks noGrp="1" noChangeArrowheads="1"/>
          </p:cNvSpPr>
          <p:nvPr>
            <p:ph type="subTitle" idx="1"/>
          </p:nvPr>
        </p:nvSpPr>
        <p:spPr>
          <a:xfrm>
            <a:off x="0" y="1268413"/>
            <a:ext cx="9144000" cy="5040312"/>
          </a:xfrm>
        </p:spPr>
        <p:txBody>
          <a:bodyPr/>
          <a:lstStyle/>
          <a:p>
            <a:endParaRPr lang="fa-IR" sz="2800" b="1"/>
          </a:p>
          <a:p>
            <a:r>
              <a:rPr lang="fa-IR" b="1"/>
              <a:t/>
            </a:r>
            <a:br>
              <a:rPr lang="fa-IR" b="1"/>
            </a:br>
            <a:r>
              <a:rPr lang="ar-SA" sz="3600" b="1">
                <a:solidFill>
                  <a:srgbClr val="FF6699"/>
                </a:solidFill>
              </a:rPr>
              <a:t>شنیدن :</a:t>
            </a:r>
            <a:endParaRPr lang="fa-IR" sz="3600" b="1">
              <a:solidFill>
                <a:srgbClr val="FF6699"/>
              </a:solidFill>
            </a:endParaRPr>
          </a:p>
          <a:p>
            <a:r>
              <a:rPr lang="ar-SA" b="1"/>
              <a:t> دریافت محرک های شنیداری بطور غیرارادی</a:t>
            </a:r>
            <a:r>
              <a:rPr lang="fa-IR" b="1"/>
              <a:t> است</a:t>
            </a:r>
          </a:p>
          <a:p>
            <a:r>
              <a:rPr lang="fa-IR" sz="3600" b="1">
                <a:solidFill>
                  <a:srgbClr val="FF6699"/>
                </a:solidFill>
              </a:rPr>
              <a:t>گوش دادن:</a:t>
            </a:r>
          </a:p>
          <a:p>
            <a:r>
              <a:rPr lang="fa-IR" b="1"/>
              <a:t> دریافت و تفسیر محرکهای شنیداری بطور انتخابی است </a:t>
            </a:r>
            <a:endParaRPr lang="en-US"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9" name="Rectangle 5"/>
          <p:cNvSpPr>
            <a:spLocks noGrp="1" noChangeArrowheads="1"/>
          </p:cNvSpPr>
          <p:nvPr>
            <p:ph type="ctrTitle"/>
          </p:nvPr>
        </p:nvSpPr>
        <p:spPr/>
        <p:txBody>
          <a:bodyPr/>
          <a:lstStyle/>
          <a:p>
            <a:r>
              <a:rPr lang="ar-SA" b="1">
                <a:solidFill>
                  <a:srgbClr val="FFCC00"/>
                </a:solidFill>
              </a:rPr>
              <a:t>مهارت ارتباطی :</a:t>
            </a:r>
            <a:r>
              <a:rPr lang="fa-IR" sz="3600" b="1">
                <a:solidFill>
                  <a:srgbClr val="FFCC00"/>
                </a:solidFill>
              </a:rPr>
              <a:t/>
            </a:r>
            <a:br>
              <a:rPr lang="fa-IR" sz="3600" b="1">
                <a:solidFill>
                  <a:srgbClr val="FFCC00"/>
                </a:solidFill>
              </a:rPr>
            </a:br>
            <a:r>
              <a:rPr lang="ar-SA" sz="3600" b="1">
                <a:solidFill>
                  <a:srgbClr val="FFCC00"/>
                </a:solidFill>
              </a:rPr>
              <a:t> </a:t>
            </a:r>
            <a:r>
              <a:rPr lang="ar-SA" sz="3600" b="1"/>
              <a:t>توانایی برقراری ارتباط به طور مؤثر و کارآمد با دیگران</a:t>
            </a:r>
            <a:endParaRPr lang="en-US" sz="3600" b="1"/>
          </a:p>
        </p:txBody>
      </p:sp>
      <p:sp>
        <p:nvSpPr>
          <p:cNvPr id="6150" name="Rectangle 6"/>
          <p:cNvSpPr>
            <a:spLocks noGrp="1" noChangeArrowheads="1"/>
          </p:cNvSpPr>
          <p:nvPr>
            <p:ph type="subTitle" idx="1"/>
          </p:nvPr>
        </p:nvSpPr>
        <p:spPr/>
        <p:txBody>
          <a:bodyPr/>
          <a:lstStyle/>
          <a:p>
            <a:pPr>
              <a:lnSpc>
                <a:spcPct val="80000"/>
              </a:lnSpc>
            </a:pPr>
            <a:endParaRPr lang="en-US" sz="3600" b="1"/>
          </a:p>
          <a:p>
            <a:pPr>
              <a:lnSpc>
                <a:spcPct val="80000"/>
              </a:lnSpc>
            </a:pPr>
            <a:r>
              <a:rPr lang="ar-SA" sz="2800" b="1">
                <a:cs typeface="B Roya" panose="00000400000000000000" pitchFamily="2" charset="-78"/>
              </a:rPr>
              <a:t>  مؤثر بودن یعنی پیام با احتمال بیشتری به مخاطب انتقال یافته و بنحوی در وی تأثیر گذاشته و عکس العمل او را در پی داشته باشد </a:t>
            </a:r>
            <a:endParaRPr lang="en-US" sz="2800" b="1">
              <a:cs typeface="B Roy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diamond(in)">
                                      <p:cBhvr>
                                        <p:cTn id="7" dur="2000"/>
                                        <p:tgtEl>
                                          <p:spTgt spid="6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50">
                                            <p:txEl>
                                              <p:pRg st="1" end="1"/>
                                            </p:txEl>
                                          </p:spTgt>
                                        </p:tgtEl>
                                        <p:attrNameLst>
                                          <p:attrName>style.visibility</p:attrName>
                                        </p:attrNameLst>
                                      </p:cBhvr>
                                      <p:to>
                                        <p:strVal val="visible"/>
                                      </p:to>
                                    </p:set>
                                    <p:animEffect transition="in" filter="strips(downLeft)">
                                      <p:cBhvr>
                                        <p:cTn id="12" dur="500"/>
                                        <p:tgtEl>
                                          <p:spTgt spid="61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a:xfrm>
            <a:off x="611188" y="2565400"/>
            <a:ext cx="8229600" cy="1139825"/>
          </a:xfrm>
        </p:spPr>
        <p:txBody>
          <a:bodyPr/>
          <a:lstStyle/>
          <a:p>
            <a:r>
              <a:rPr lang="ar-SA" sz="4000">
                <a:solidFill>
                  <a:srgbClr val="FFCC00"/>
                </a:solidFill>
                <a:cs typeface="B Roya" panose="00000400000000000000" pitchFamily="2" charset="-78"/>
              </a:rPr>
              <a:t>منهم الذی یؤذون النبی و یقولون هو اذن ... قل اذن خیرلکم .</a:t>
            </a:r>
            <a:r>
              <a:rPr lang="fa-IR" sz="4000">
                <a:solidFill>
                  <a:srgbClr val="FFCC00"/>
                </a:solidFill>
                <a:cs typeface="B Roya" panose="00000400000000000000" pitchFamily="2" charset="-78"/>
              </a:rPr>
              <a:t>    </a:t>
            </a:r>
            <a:r>
              <a:rPr lang="ar-SA" sz="4000">
                <a:solidFill>
                  <a:srgbClr val="FFCC00"/>
                </a:solidFill>
                <a:cs typeface="B Roya" panose="00000400000000000000" pitchFamily="2" charset="-78"/>
              </a:rPr>
              <a:t>سوره توبه</a:t>
            </a:r>
            <a:r>
              <a:rPr lang="fa-IR" sz="4000" b="1"/>
              <a:t>  </a:t>
            </a:r>
            <a:br>
              <a:rPr lang="fa-IR" sz="4000" b="1"/>
            </a:br>
            <a:r>
              <a:rPr lang="ar-SA" sz="4000" b="1">
                <a:solidFill>
                  <a:schemeClr val="tx1"/>
                </a:solidFill>
              </a:rPr>
              <a:t>منافقین از فرط گوش دادن پیامبر به امتش </a:t>
            </a:r>
            <a:r>
              <a:rPr lang="fa-IR" sz="4000" b="1">
                <a:solidFill>
                  <a:schemeClr val="tx1"/>
                </a:solidFill>
              </a:rPr>
              <a:t>به</a:t>
            </a:r>
            <a:r>
              <a:rPr lang="ar-SA" sz="4000" b="1">
                <a:solidFill>
                  <a:schemeClr val="tx1"/>
                </a:solidFill>
              </a:rPr>
              <a:t> </a:t>
            </a:r>
            <a:r>
              <a:rPr lang="fa-IR" sz="4000" b="1">
                <a:solidFill>
                  <a:schemeClr val="tx1"/>
                </a:solidFill>
              </a:rPr>
              <a:t>ایشان</a:t>
            </a:r>
            <a:r>
              <a:rPr lang="ar-SA" sz="4000" b="1">
                <a:solidFill>
                  <a:schemeClr val="tx1"/>
                </a:solidFill>
              </a:rPr>
              <a:t> می گفتند گوش و خدا پاسخ می دهد پیغمبر شنوایی خوبی هاست .</a:t>
            </a:r>
            <a:endParaRPr lang="en-US" sz="4000" b="1">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100" name="Rectangle 4"/>
          <p:cNvSpPr>
            <a:spLocks noGrp="1" noChangeArrowheads="1"/>
          </p:cNvSpPr>
          <p:nvPr>
            <p:ph type="title"/>
          </p:nvPr>
        </p:nvSpPr>
        <p:spPr>
          <a:xfrm>
            <a:off x="-2413000" y="476250"/>
            <a:ext cx="11087100" cy="2808288"/>
          </a:xfrm>
        </p:spPr>
        <p:txBody>
          <a:bodyPr/>
          <a:lstStyle/>
          <a:p>
            <a:pPr algn="r"/>
            <a:r>
              <a:rPr lang="fa-IR" sz="4000">
                <a:cs typeface="B Homa" panose="00000400000000000000" pitchFamily="2" charset="-78"/>
              </a:rPr>
              <a:t>آدمی فربه شود از راه گوش                         </a:t>
            </a:r>
            <a:br>
              <a:rPr lang="fa-IR" sz="4000">
                <a:cs typeface="B Homa" panose="00000400000000000000" pitchFamily="2" charset="-78"/>
              </a:rPr>
            </a:br>
            <a:r>
              <a:rPr lang="fa-IR" sz="4000">
                <a:cs typeface="B Homa" panose="00000400000000000000" pitchFamily="2" charset="-78"/>
              </a:rPr>
              <a:t>                        جانور فربه شود از حلق و نوش</a:t>
            </a:r>
            <a:br>
              <a:rPr lang="fa-IR" sz="4000">
                <a:cs typeface="B Homa" panose="00000400000000000000" pitchFamily="2" charset="-78"/>
              </a:rPr>
            </a:br>
            <a:r>
              <a:rPr lang="fa-IR" sz="4000">
                <a:cs typeface="B Homa" panose="00000400000000000000" pitchFamily="2" charset="-78"/>
              </a:rPr>
              <a:t>                                                 </a:t>
            </a:r>
            <a:r>
              <a:rPr lang="fa-IR" sz="2800">
                <a:cs typeface="B Homa" panose="00000400000000000000" pitchFamily="2" charset="-78"/>
              </a:rPr>
              <a:t>مولوی</a:t>
            </a:r>
            <a:r>
              <a:rPr lang="fa-IR" sz="4000">
                <a:cs typeface="B Homa" panose="00000400000000000000" pitchFamily="2" charset="-78"/>
              </a:rPr>
              <a:t>          </a:t>
            </a:r>
            <a:endParaRPr lang="en-US" sz="4000">
              <a:cs typeface="B Homa" panose="00000400000000000000"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17500" y="565150"/>
            <a:ext cx="8521700" cy="1006475"/>
          </a:xfrm>
        </p:spPr>
        <p:txBody>
          <a:bodyPr/>
          <a:lstStyle/>
          <a:p>
            <a:r>
              <a:rPr lang="ar-SA" sz="6000" b="1">
                <a:solidFill>
                  <a:srgbClr val="FFFF00"/>
                </a:solidFill>
                <a:cs typeface="Traffic" panose="00000400000000000000" pitchFamily="2" charset="-78"/>
              </a:rPr>
              <a:t>اهداف</a:t>
            </a:r>
            <a:r>
              <a:rPr lang="fa-IR" sz="6000" b="1">
                <a:solidFill>
                  <a:srgbClr val="FFFF00"/>
                </a:solidFill>
                <a:cs typeface="Traffic" panose="00000400000000000000" pitchFamily="2" charset="-78"/>
              </a:rPr>
              <a:t> گوش دادن</a:t>
            </a:r>
            <a:endParaRPr lang="en-US" sz="6000" b="1">
              <a:cs typeface="Traffic" panose="00000400000000000000" pitchFamily="2" charset="-78"/>
            </a:endParaRPr>
          </a:p>
        </p:txBody>
      </p:sp>
      <p:sp>
        <p:nvSpPr>
          <p:cNvPr id="124931" name="Rectangle 3"/>
          <p:cNvSpPr>
            <a:spLocks noGrp="1" noChangeArrowheads="1"/>
          </p:cNvSpPr>
          <p:nvPr>
            <p:ph type="body" idx="1"/>
          </p:nvPr>
        </p:nvSpPr>
        <p:spPr/>
        <p:txBody>
          <a:bodyPr/>
          <a:lstStyle/>
          <a:p>
            <a:pPr algn="just">
              <a:buClr>
                <a:schemeClr val="accent1"/>
              </a:buClr>
              <a:buFont typeface="Wingdings" panose="05000000000000000000" pitchFamily="2" charset="2"/>
              <a:buChar char="ü"/>
            </a:pPr>
            <a:r>
              <a:rPr lang="ar-SA">
                <a:latin typeface="Symbol" panose="05050102010706020507" pitchFamily="18" charset="2"/>
                <a:cs typeface="Lotus" panose="00000400000000000000" pitchFamily="2" charset="-78"/>
              </a:rPr>
              <a:t>	</a:t>
            </a:r>
            <a:r>
              <a:rPr lang="ar-SA">
                <a:solidFill>
                  <a:srgbClr val="FFFF00"/>
                </a:solidFill>
                <a:cs typeface="Lotus" panose="00000400000000000000" pitchFamily="2" charset="-78"/>
              </a:rPr>
              <a:t>راهنمايي گرفتن </a:t>
            </a:r>
            <a:endParaRPr lang="en-US">
              <a:solidFill>
                <a:srgbClr val="FFFF00"/>
              </a:solidFill>
              <a:cs typeface="Lotus" panose="00000400000000000000" pitchFamily="2" charset="-78"/>
            </a:endParaRPr>
          </a:p>
          <a:p>
            <a:pPr algn="just">
              <a:buClr>
                <a:schemeClr val="accent1"/>
              </a:buClr>
              <a:buFont typeface="Wingdings" panose="05000000000000000000" pitchFamily="2" charset="2"/>
              <a:buChar char="ü"/>
            </a:pPr>
            <a:r>
              <a:rPr lang="ar-SA">
                <a:solidFill>
                  <a:srgbClr val="FFFF00"/>
                </a:solidFill>
                <a:latin typeface="Symbol" panose="05050102010706020507" pitchFamily="18" charset="2"/>
                <a:cs typeface="Lotus" panose="00000400000000000000" pitchFamily="2" charset="-78"/>
              </a:rPr>
              <a:t>	</a:t>
            </a:r>
            <a:r>
              <a:rPr lang="ar-SA">
                <a:solidFill>
                  <a:srgbClr val="FFFF00"/>
                </a:solidFill>
                <a:cs typeface="Lotus" panose="00000400000000000000" pitchFamily="2" charset="-78"/>
              </a:rPr>
              <a:t>درك ديگران</a:t>
            </a:r>
            <a:endParaRPr lang="en-US">
              <a:solidFill>
                <a:srgbClr val="FFFF00"/>
              </a:solidFill>
              <a:cs typeface="Lotus" panose="00000400000000000000" pitchFamily="2" charset="-78"/>
            </a:endParaRPr>
          </a:p>
          <a:p>
            <a:pPr algn="just">
              <a:buClr>
                <a:schemeClr val="accent1"/>
              </a:buClr>
              <a:buFont typeface="Wingdings" panose="05000000000000000000" pitchFamily="2" charset="2"/>
              <a:buChar char="ü"/>
            </a:pPr>
            <a:r>
              <a:rPr lang="ar-SA">
                <a:solidFill>
                  <a:srgbClr val="FFFF00"/>
                </a:solidFill>
                <a:latin typeface="Symbol" panose="05050102010706020507" pitchFamily="18" charset="2"/>
                <a:cs typeface="Lotus" panose="00000400000000000000" pitchFamily="2" charset="-78"/>
              </a:rPr>
              <a:t>	</a:t>
            </a:r>
            <a:r>
              <a:rPr lang="ar-SA">
                <a:solidFill>
                  <a:srgbClr val="FFFF00"/>
                </a:solidFill>
                <a:cs typeface="Lotus" panose="00000400000000000000" pitchFamily="2" charset="-78"/>
              </a:rPr>
              <a:t>حل مشكلات</a:t>
            </a:r>
            <a:endParaRPr lang="en-US">
              <a:solidFill>
                <a:srgbClr val="FFFF00"/>
              </a:solidFill>
              <a:cs typeface="Lotus" panose="00000400000000000000" pitchFamily="2" charset="-78"/>
            </a:endParaRPr>
          </a:p>
          <a:p>
            <a:pPr algn="just">
              <a:buClr>
                <a:schemeClr val="accent1"/>
              </a:buClr>
              <a:buFont typeface="Wingdings" panose="05000000000000000000" pitchFamily="2" charset="2"/>
              <a:buChar char="ü"/>
            </a:pPr>
            <a:r>
              <a:rPr lang="ar-SA">
                <a:solidFill>
                  <a:srgbClr val="FFFF00"/>
                </a:solidFill>
                <a:latin typeface="Symbol" panose="05050102010706020507" pitchFamily="18" charset="2"/>
                <a:cs typeface="Lotus" panose="00000400000000000000" pitchFamily="2" charset="-78"/>
              </a:rPr>
              <a:t>	</a:t>
            </a:r>
            <a:r>
              <a:rPr lang="ar-SA">
                <a:solidFill>
                  <a:srgbClr val="FFFF00"/>
                </a:solidFill>
                <a:cs typeface="Lotus" panose="00000400000000000000" pitchFamily="2" charset="-78"/>
              </a:rPr>
              <a:t>فهميدن احساسات ديگران</a:t>
            </a:r>
            <a:endParaRPr lang="en-US">
              <a:solidFill>
                <a:srgbClr val="FFFF00"/>
              </a:solidFill>
              <a:cs typeface="Lotus" panose="00000400000000000000" pitchFamily="2" charset="-78"/>
            </a:endParaRPr>
          </a:p>
          <a:p>
            <a:pPr algn="just">
              <a:buClr>
                <a:schemeClr val="accent1"/>
              </a:buClr>
              <a:buFont typeface="Wingdings" panose="05000000000000000000" pitchFamily="2" charset="2"/>
              <a:buChar char="ü"/>
            </a:pPr>
            <a:r>
              <a:rPr lang="ar-SA">
                <a:solidFill>
                  <a:srgbClr val="FFFF00"/>
                </a:solidFill>
                <a:cs typeface="Lotus" panose="00000400000000000000" pitchFamily="2" charset="-78"/>
              </a:rPr>
              <a:t>    حمايت عاطفي ديگران</a:t>
            </a:r>
            <a:endParaRPr lang="en-US">
              <a:solidFill>
                <a:srgbClr val="FFFF00"/>
              </a:solidFill>
              <a:cs typeface="Lotus" panose="00000400000000000000" pitchFamily="2" charset="-78"/>
            </a:endParaRPr>
          </a:p>
          <a:p>
            <a:pPr algn="just">
              <a:buClr>
                <a:schemeClr val="accent1"/>
              </a:buClr>
              <a:buFont typeface="Wingdings" panose="05000000000000000000" pitchFamily="2" charset="2"/>
              <a:buChar char="ü"/>
            </a:pPr>
            <a:r>
              <a:rPr lang="ar-SA">
                <a:solidFill>
                  <a:srgbClr val="FFFF00"/>
                </a:solidFill>
                <a:cs typeface="Lotus" panose="00000400000000000000" pitchFamily="2" charset="-78"/>
              </a:rPr>
              <a:t>    كسب اطلاعات</a:t>
            </a:r>
            <a:endParaRPr lang="en-US">
              <a:solidFill>
                <a:srgbClr val="FFFF00"/>
              </a:solidFill>
              <a:cs typeface="Lotus" panose="00000400000000000000" pitchFamily="2" charset="-78"/>
            </a:endParaRPr>
          </a:p>
          <a:p>
            <a:pPr>
              <a:buFontTx/>
              <a:buNone/>
            </a:pPr>
            <a:endParaRPr lang="en-US"/>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fa-IR" b="1">
                <a:solidFill>
                  <a:srgbClr val="FFCC00"/>
                </a:solidFill>
              </a:rPr>
              <a:t>انواع گوش دادن</a:t>
            </a:r>
            <a:endParaRPr lang="en-US" b="1">
              <a:solidFill>
                <a:srgbClr val="FFCC00"/>
              </a:solidFill>
            </a:endParaRPr>
          </a:p>
        </p:txBody>
      </p:sp>
      <p:sp>
        <p:nvSpPr>
          <p:cNvPr id="67587" name="Rectangle 3"/>
          <p:cNvSpPr>
            <a:spLocks noGrp="1" noChangeArrowheads="1"/>
          </p:cNvSpPr>
          <p:nvPr>
            <p:ph type="body" idx="1"/>
          </p:nvPr>
        </p:nvSpPr>
        <p:spPr/>
        <p:txBody>
          <a:bodyPr/>
          <a:lstStyle/>
          <a:p>
            <a:r>
              <a:rPr lang="fa-IR" b="1"/>
              <a:t>	 </a:t>
            </a:r>
            <a:r>
              <a:rPr lang="ar-SA" b="1">
                <a:solidFill>
                  <a:srgbClr val="FFCC00"/>
                </a:solidFill>
              </a:rPr>
              <a:t>غیرفعال</a:t>
            </a:r>
            <a:r>
              <a:rPr lang="fa-IR" b="1">
                <a:solidFill>
                  <a:srgbClr val="FFCC00"/>
                </a:solidFill>
              </a:rPr>
              <a:t> </a:t>
            </a:r>
            <a:r>
              <a:rPr lang="ar-SA" b="1">
                <a:solidFill>
                  <a:srgbClr val="FFCC00"/>
                </a:solidFill>
              </a:rPr>
              <a:t>:</a:t>
            </a:r>
            <a:r>
              <a:rPr lang="ar-SA" b="1"/>
              <a:t> تماشای تلویزیون یا موسیقی</a:t>
            </a:r>
            <a:r>
              <a:rPr lang="fa-IR" b="1"/>
              <a:t>		</a:t>
            </a:r>
          </a:p>
          <a:p>
            <a:r>
              <a:rPr lang="fa-IR" b="1"/>
              <a:t>	 </a:t>
            </a:r>
            <a:r>
              <a:rPr lang="ar-SA" b="1">
                <a:solidFill>
                  <a:srgbClr val="FFCC00"/>
                </a:solidFill>
              </a:rPr>
              <a:t>فعال :</a:t>
            </a:r>
            <a:r>
              <a:rPr lang="ar-SA" b="1"/>
              <a:t> هدفمند</a:t>
            </a:r>
            <a:r>
              <a:rPr lang="ar-SA"/>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diamond(in)">
                                      <p:cBhvr>
                                        <p:cTn id="7" dur="2000"/>
                                        <p:tgtEl>
                                          <p:spTgt spid="675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 to="" calcmode="lin" valueType="num">
                                      <p:cBhvr>
                                        <p:cTn id="12" dur="1" fill="hold"/>
                                        <p:tgtEl>
                                          <p:spTgt spid="67587">
                                            <p:txEl>
                                              <p:pRg st="0" end="0"/>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7587">
                                            <p:txEl>
                                              <p:pRg st="1" end="1"/>
                                            </p:txEl>
                                          </p:spTgt>
                                        </p:tgtEl>
                                        <p:attrNameLst>
                                          <p:attrName>style.visibility</p:attrName>
                                        </p:attrNameLst>
                                      </p:cBhvr>
                                      <p:to>
                                        <p:strVal val="visible"/>
                                      </p:to>
                                    </p:set>
                                    <p:anim to="" calcmode="lin" valueType="num">
                                      <p:cBhvr>
                                        <p:cTn id="17" dur="1" fill="hold"/>
                                        <p:tgtEl>
                                          <p:spTgt spid="67587">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515938"/>
            <a:ext cx="7772400" cy="719137"/>
          </a:xfrm>
        </p:spPr>
        <p:txBody>
          <a:bodyPr/>
          <a:lstStyle/>
          <a:p>
            <a:r>
              <a:rPr lang="ar-SA" b="1">
                <a:solidFill>
                  <a:srgbClr val="FFCC00"/>
                </a:solidFill>
              </a:rPr>
              <a:t>شیوه گوش دادن فعال : </a:t>
            </a:r>
            <a:endParaRPr lang="en-US" b="1">
              <a:solidFill>
                <a:srgbClr val="FFCC00"/>
              </a:solidFill>
            </a:endParaRPr>
          </a:p>
        </p:txBody>
      </p:sp>
      <p:sp>
        <p:nvSpPr>
          <p:cNvPr id="68611" name="Rectangle 3"/>
          <p:cNvSpPr>
            <a:spLocks noGrp="1" noChangeArrowheads="1"/>
          </p:cNvSpPr>
          <p:nvPr>
            <p:ph type="body" idx="1"/>
          </p:nvPr>
        </p:nvSpPr>
        <p:spPr>
          <a:xfrm>
            <a:off x="0" y="1052513"/>
            <a:ext cx="9144000" cy="5805487"/>
          </a:xfrm>
        </p:spPr>
        <p:txBody>
          <a:bodyPr/>
          <a:lstStyle/>
          <a:p>
            <a:r>
              <a:rPr lang="ar-SA" sz="2800" b="1">
                <a:cs typeface="B Roya" panose="00000400000000000000" pitchFamily="2" charset="-78"/>
              </a:rPr>
              <a:t>نگاه کردن به طرف مقابل ( تماس چشمی ) برای نشان دادن توجه به گوینده </a:t>
            </a:r>
            <a:endParaRPr lang="fa-IR" sz="2800" b="1">
              <a:cs typeface="B Roya" panose="00000400000000000000" pitchFamily="2" charset="-78"/>
            </a:endParaRPr>
          </a:p>
          <a:p>
            <a:r>
              <a:rPr lang="ar-SA" sz="2800" b="1">
                <a:cs typeface="B Roya" panose="00000400000000000000" pitchFamily="2" charset="-78"/>
              </a:rPr>
              <a:t>متمایل شدن به سمت گوینده و نزدیک شدن به وی </a:t>
            </a:r>
            <a:endParaRPr lang="fa-IR" sz="2800" b="1">
              <a:cs typeface="B Roya" panose="00000400000000000000" pitchFamily="2" charset="-78"/>
            </a:endParaRPr>
          </a:p>
          <a:p>
            <a:r>
              <a:rPr lang="ar-SA" sz="2800" b="1">
                <a:cs typeface="B Roya" panose="00000400000000000000" pitchFamily="2" charset="-78"/>
              </a:rPr>
              <a:t>تکان دادن سر و استفاده از حرکات صورت </a:t>
            </a:r>
            <a:endParaRPr lang="fa-IR" sz="2800" b="1">
              <a:cs typeface="B Roya" panose="00000400000000000000" pitchFamily="2" charset="-78"/>
            </a:endParaRPr>
          </a:p>
          <a:p>
            <a:r>
              <a:rPr lang="ar-SA" sz="2800" b="1">
                <a:cs typeface="B Roya" panose="00000400000000000000" pitchFamily="2" charset="-78"/>
              </a:rPr>
              <a:t>استفاده از اصوات تأیید کننده : آها ـ بله ـ هوم ـ خب ـ که اینطور ـ عجب </a:t>
            </a:r>
            <a:endParaRPr lang="fa-IR" sz="2800" b="1">
              <a:cs typeface="B Roya" panose="00000400000000000000" pitchFamily="2" charset="-78"/>
            </a:endParaRPr>
          </a:p>
          <a:p>
            <a:r>
              <a:rPr lang="ar-SA" sz="2800" b="1">
                <a:cs typeface="B Roya" panose="00000400000000000000" pitchFamily="2" charset="-78"/>
              </a:rPr>
              <a:t>بصورت باز سئوال کنید .</a:t>
            </a:r>
            <a:endParaRPr lang="fa-IR" sz="2800" b="1">
              <a:cs typeface="B Roya" panose="00000400000000000000" pitchFamily="2" charset="-78"/>
            </a:endParaRPr>
          </a:p>
          <a:p>
            <a:r>
              <a:rPr lang="ar-SA" sz="2800" b="1">
                <a:cs typeface="B Roya" panose="00000400000000000000" pitchFamily="2" charset="-78"/>
              </a:rPr>
              <a:t>بازخورد بدهید ، بازگویی کنید خلاصه کنید .</a:t>
            </a:r>
            <a:endParaRPr lang="fa-IR" sz="2800" b="1">
              <a:cs typeface="B Roya" panose="00000400000000000000" pitchFamily="2" charset="-78"/>
            </a:endParaRPr>
          </a:p>
          <a:p>
            <a:r>
              <a:rPr lang="ar-SA" sz="2800" b="1">
                <a:cs typeface="B Roya" panose="00000400000000000000" pitchFamily="2" charset="-78"/>
              </a:rPr>
              <a:t>به هدف گوینده از بیان سخنانش توجه کنید . </a:t>
            </a:r>
            <a:endParaRPr lang="fa-IR" sz="2800" b="1">
              <a:cs typeface="B Roya" panose="00000400000000000000" pitchFamily="2" charset="-78"/>
            </a:endParaRPr>
          </a:p>
          <a:p>
            <a:r>
              <a:rPr lang="ar-SA" sz="2800" b="1">
                <a:cs typeface="B Roya" panose="00000400000000000000" pitchFamily="2" charset="-78"/>
              </a:rPr>
              <a:t>- به سبک و نحوه بیان گوینده توجه کنید . </a:t>
            </a:r>
            <a:endParaRPr lang="fa-IR" sz="2800" b="1">
              <a:cs typeface="B Roya" panose="00000400000000000000" pitchFamily="2" charset="-78"/>
            </a:endParaRPr>
          </a:p>
          <a:p>
            <a:r>
              <a:rPr lang="fa-IR" sz="2800" b="1">
                <a:cs typeface="B Roya" panose="00000400000000000000" pitchFamily="2" charset="-78"/>
              </a:rPr>
              <a:t>نشانه های غیر کلامی گوینده را سعی کنید تکرار کنید.</a:t>
            </a:r>
          </a:p>
          <a:p>
            <a:r>
              <a:rPr lang="fa-IR" sz="2800" b="1">
                <a:cs typeface="B Roya" panose="00000400000000000000" pitchFamily="2" charset="-78"/>
              </a:rPr>
              <a:t>بطور باز سئوال کنید.</a:t>
            </a:r>
          </a:p>
          <a:p>
            <a:endParaRPr lang="fa-IR" sz="2800" b="1"/>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SA" b="1">
                <a:solidFill>
                  <a:srgbClr val="FFCC00"/>
                </a:solidFill>
              </a:rPr>
              <a:t>اشتباهات گوش دادن فعال : </a:t>
            </a:r>
            <a:r>
              <a:rPr lang="fa-IR" b="1">
                <a:solidFill>
                  <a:srgbClr val="FFCC00"/>
                </a:solidFill>
              </a:rPr>
              <a:t/>
            </a:r>
            <a:br>
              <a:rPr lang="fa-IR" b="1">
                <a:solidFill>
                  <a:srgbClr val="FFCC00"/>
                </a:solidFill>
              </a:rPr>
            </a:br>
            <a:endParaRPr lang="en-US" b="1">
              <a:solidFill>
                <a:srgbClr val="FFCC00"/>
              </a:solidFill>
            </a:endParaRPr>
          </a:p>
        </p:txBody>
      </p:sp>
      <p:sp>
        <p:nvSpPr>
          <p:cNvPr id="69635" name="Rectangle 3"/>
          <p:cNvSpPr>
            <a:spLocks noGrp="1" noChangeArrowheads="1"/>
          </p:cNvSpPr>
          <p:nvPr>
            <p:ph type="body" idx="1"/>
          </p:nvPr>
        </p:nvSpPr>
        <p:spPr>
          <a:xfrm>
            <a:off x="457200" y="981075"/>
            <a:ext cx="8229600" cy="5876925"/>
          </a:xfrm>
        </p:spPr>
        <p:txBody>
          <a:bodyPr/>
          <a:lstStyle/>
          <a:p>
            <a:pPr>
              <a:lnSpc>
                <a:spcPct val="80000"/>
              </a:lnSpc>
            </a:pPr>
            <a:r>
              <a:rPr lang="ar-SA" sz="2400" b="1"/>
              <a:t>سخنان طرف مقابل را قطع نکنید . </a:t>
            </a:r>
            <a:endParaRPr lang="fa-IR" sz="2400" b="1"/>
          </a:p>
          <a:p>
            <a:pPr>
              <a:lnSpc>
                <a:spcPct val="80000"/>
              </a:lnSpc>
            </a:pPr>
            <a:r>
              <a:rPr lang="ar-SA" sz="2400" b="1"/>
              <a:t>از انجام کارهایی که نشانگر بی</a:t>
            </a:r>
            <a:r>
              <a:rPr lang="fa-IR" sz="2400" b="1"/>
              <a:t> </a:t>
            </a:r>
            <a:r>
              <a:rPr lang="ar-SA" sz="2400" b="1"/>
              <a:t>حوصلگی شماست پرهیز کنید .</a:t>
            </a:r>
            <a:endParaRPr lang="fa-IR" sz="2400" b="1"/>
          </a:p>
          <a:p>
            <a:pPr>
              <a:lnSpc>
                <a:spcPct val="80000"/>
              </a:lnSpc>
              <a:buFontTx/>
              <a:buNone/>
            </a:pPr>
            <a:r>
              <a:rPr lang="fa-IR" sz="2400" b="1"/>
              <a:t>  </a:t>
            </a:r>
            <a:r>
              <a:rPr lang="ar-SA" sz="2400" b="1"/>
              <a:t> </a:t>
            </a:r>
            <a:r>
              <a:rPr lang="ar-SA" sz="2000" b="1"/>
              <a:t>مثل نگاه کردن مکرر به سا</a:t>
            </a:r>
            <a:r>
              <a:rPr lang="fa-IR" sz="2000" b="1"/>
              <a:t>ع</a:t>
            </a:r>
            <a:r>
              <a:rPr lang="ar-SA" sz="2000" b="1"/>
              <a:t>ت ـ تماشای بیرون ـ ورق زدن ـ یک مجله ـ آه کشیدن ـ خمیازه کشیدن ـ خاراندن سر </a:t>
            </a:r>
            <a:endParaRPr lang="fa-IR" sz="2000" b="1"/>
          </a:p>
          <a:p>
            <a:pPr>
              <a:lnSpc>
                <a:spcPct val="80000"/>
              </a:lnSpc>
            </a:pPr>
            <a:r>
              <a:rPr lang="fa-IR" sz="2400" b="1"/>
              <a:t>قطع کردن و</a:t>
            </a:r>
            <a:r>
              <a:rPr lang="ar-SA" sz="2400" b="1"/>
              <a:t>عوض کردن موضوع </a:t>
            </a:r>
            <a:endParaRPr lang="fa-IR" sz="2400" b="1"/>
          </a:p>
          <a:p>
            <a:pPr>
              <a:lnSpc>
                <a:spcPct val="80000"/>
              </a:lnSpc>
            </a:pPr>
            <a:r>
              <a:rPr lang="fa-IR" sz="2400" b="1"/>
              <a:t>بادیگر</a:t>
            </a:r>
            <a:r>
              <a:rPr lang="ar-SA" sz="2400" b="1"/>
              <a:t>ی صحبت کردن </a:t>
            </a:r>
            <a:endParaRPr lang="fa-IR" sz="2400" b="1"/>
          </a:p>
          <a:p>
            <a:pPr>
              <a:lnSpc>
                <a:spcPct val="80000"/>
              </a:lnSpc>
            </a:pPr>
            <a:r>
              <a:rPr lang="ar-SA" sz="2400" b="1"/>
              <a:t>مخالفت کردن </a:t>
            </a:r>
            <a:endParaRPr lang="fa-IR" sz="2400" b="1"/>
          </a:p>
          <a:p>
            <a:pPr>
              <a:lnSpc>
                <a:spcPct val="80000"/>
              </a:lnSpc>
            </a:pPr>
            <a:r>
              <a:rPr lang="ar-SA" sz="2400" b="1"/>
              <a:t>تکرار کلمه به کلمه گفته های طرف مقابل </a:t>
            </a:r>
            <a:endParaRPr lang="fa-IR" sz="2400" b="1"/>
          </a:p>
          <a:p>
            <a:pPr>
              <a:lnSpc>
                <a:spcPct val="80000"/>
              </a:lnSpc>
            </a:pPr>
            <a:r>
              <a:rPr lang="ar-SA" sz="2400" b="1"/>
              <a:t>عقب ماندن : </a:t>
            </a:r>
            <a:r>
              <a:rPr lang="ar-SA" sz="2000" b="1"/>
              <a:t>داشتی می گفتی که</a:t>
            </a:r>
            <a:r>
              <a:rPr lang="ar-SA" sz="2400" b="1"/>
              <a:t> </a:t>
            </a:r>
            <a:endParaRPr lang="fa-IR" sz="2400" b="1"/>
          </a:p>
          <a:p>
            <a:pPr>
              <a:lnSpc>
                <a:spcPct val="80000"/>
              </a:lnSpc>
            </a:pPr>
            <a:r>
              <a:rPr lang="ar-SA" sz="2400" b="1"/>
              <a:t>حذف کردن قسمتهای مهم گفته های طرف مقابل یا اضافه کردن به آن </a:t>
            </a:r>
            <a:endParaRPr lang="fa-IR" sz="2400" b="1"/>
          </a:p>
          <a:p>
            <a:pPr>
              <a:lnSpc>
                <a:spcPct val="80000"/>
              </a:lnSpc>
            </a:pPr>
            <a:r>
              <a:rPr lang="ar-SA" sz="2400" b="1"/>
              <a:t>از شدت احساسات طرف مقابل کاستن یا شدت بخشیدن </a:t>
            </a:r>
            <a:endParaRPr lang="fa-IR" sz="2400" b="1"/>
          </a:p>
          <a:p>
            <a:pPr>
              <a:lnSpc>
                <a:spcPct val="80000"/>
              </a:lnSpc>
            </a:pPr>
            <a:r>
              <a:rPr lang="ar-SA" sz="2400" b="1"/>
              <a:t>پیشگ</a:t>
            </a:r>
            <a:r>
              <a:rPr lang="fa-IR" sz="2400" b="1"/>
              <a:t>وی</a:t>
            </a:r>
            <a:r>
              <a:rPr lang="ar-SA" sz="2400" b="1"/>
              <a:t>ی کردن </a:t>
            </a:r>
            <a:endParaRPr lang="fa-IR" sz="2400" b="1"/>
          </a:p>
          <a:p>
            <a:pPr>
              <a:lnSpc>
                <a:spcPct val="80000"/>
              </a:lnSpc>
            </a:pPr>
            <a:r>
              <a:rPr lang="ar-SA" sz="2400" b="1"/>
              <a:t>تحلیل و تفسیر کردن</a:t>
            </a:r>
            <a:r>
              <a:rPr lang="fa-IR" sz="2400" b="1"/>
              <a:t> ، قضاوت کردن</a:t>
            </a:r>
          </a:p>
          <a:p>
            <a:pPr>
              <a:lnSpc>
                <a:spcPct val="80000"/>
              </a:lnSpc>
            </a:pPr>
            <a:r>
              <a:rPr lang="fa-IR" sz="2400" b="1"/>
              <a:t>ارجاع به خود</a:t>
            </a:r>
            <a:r>
              <a:rPr lang="ar-SA" sz="2400"/>
              <a:t> </a:t>
            </a:r>
            <a:endParaRPr lang="fa-IR" sz="2400"/>
          </a:p>
          <a:p>
            <a:pPr>
              <a:lnSpc>
                <a:spcPct val="80000"/>
              </a:lnSpc>
            </a:pPr>
            <a:r>
              <a:rPr lang="fa-IR" sz="2400" b="1"/>
              <a:t>بی توجهی به احساس فرد مقابل از آنچه بیان می کند: کم اهمیت کردن،منطقی کردن، اطمینان دادن، راه حل ارایه دادن</a:t>
            </a:r>
            <a:endParaRPr lang="en-US" sz="2400" b="1"/>
          </a:p>
          <a:p>
            <a:pPr>
              <a:lnSpc>
                <a:spcPct val="80000"/>
              </a:lnSpc>
            </a:pPr>
            <a:endParaRPr lang="en-US" sz="2400" b="1"/>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609600" y="1703388"/>
            <a:ext cx="7924800" cy="2559050"/>
          </a:xfrm>
        </p:spPr>
        <p:txBody>
          <a:bodyPr/>
          <a:lstStyle/>
          <a:p>
            <a:pPr algn="justLow"/>
            <a:r>
              <a:rPr lang="ar-SA" sz="5400" b="1">
                <a:latin typeface="Lotus" panose="00000400000000000000" pitchFamily="2" charset="-78"/>
                <a:cs typeface="Traffic" panose="00000400000000000000" pitchFamily="2" charset="-78"/>
              </a:rPr>
              <a:t>گوش دادن فعال به اندازه حرف زدن و يا حتي بيشتر از آن انرژي مصرف مي</a:t>
            </a:r>
            <a:r>
              <a:rPr lang="fa-IR" sz="5400" b="1">
                <a:latin typeface="Lotus" panose="00000400000000000000" pitchFamily="2" charset="-78"/>
                <a:cs typeface="Traffic" panose="00000400000000000000" pitchFamily="2" charset="-78"/>
              </a:rPr>
              <a:t>‌</a:t>
            </a:r>
            <a:r>
              <a:rPr lang="ar-SA" sz="5400" b="1">
                <a:latin typeface="Lotus" panose="00000400000000000000" pitchFamily="2" charset="-78"/>
                <a:cs typeface="Traffic" panose="00000400000000000000" pitchFamily="2" charset="-78"/>
              </a:rPr>
              <a:t>كند</a:t>
            </a:r>
            <a:endParaRPr lang="en-US" sz="5400" b="1">
              <a:latin typeface="Lotus" panose="00000400000000000000" pitchFamily="2" charset="-78"/>
              <a:cs typeface="Traffic" panose="00000400000000000000"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85800" y="777875"/>
            <a:ext cx="7772400" cy="3751263"/>
          </a:xfrm>
        </p:spPr>
        <p:txBody>
          <a:bodyPr/>
          <a:lstStyle/>
          <a:p>
            <a:r>
              <a:rPr lang="ar-SA" sz="4800" b="1">
                <a:latin typeface="Lotus" panose="00000400000000000000" pitchFamily="2" charset="-78"/>
                <a:cs typeface="Traffic" panose="00000400000000000000" pitchFamily="2" charset="-78"/>
              </a:rPr>
              <a:t>كودك انسان ظرف دو سال صحبت كردن را مي آموزد اما گاهي شصت سال طول مي كشد تا كسي گوش كردن را بياموزد</a:t>
            </a:r>
            <a:r>
              <a:rPr lang="en-US" sz="4800" b="1">
                <a:latin typeface="Lotus" panose="00000400000000000000" pitchFamily="2" charset="-78"/>
                <a:cs typeface="Traffic" panose="00000400000000000000" pitchFamily="2" charset="-78"/>
              </a:rPr>
              <a:t>.</a:t>
            </a:r>
            <a:br>
              <a:rPr lang="en-US" sz="4800" b="1">
                <a:latin typeface="Lotus" panose="00000400000000000000" pitchFamily="2" charset="-78"/>
                <a:cs typeface="Traffic" panose="00000400000000000000" pitchFamily="2" charset="-78"/>
              </a:rPr>
            </a:br>
            <a:endParaRPr lang="en-US" sz="4800" b="1">
              <a:latin typeface="Lotus" panose="00000400000000000000" pitchFamily="2" charset="-78"/>
              <a:cs typeface="Traffic" panose="00000400000000000000" pitchFamily="2" charset="-78"/>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ar-SA" b="1">
                <a:solidFill>
                  <a:srgbClr val="FFCC00"/>
                </a:solidFill>
              </a:rPr>
              <a:t>حساسیت </a:t>
            </a:r>
            <a:r>
              <a:rPr lang="fa-IR" b="1">
                <a:solidFill>
                  <a:srgbClr val="FFCC00"/>
                </a:solidFill>
              </a:rPr>
              <a:t>و دقت نظر در روابط</a:t>
            </a:r>
            <a:r>
              <a:rPr lang="ar-SA">
                <a:solidFill>
                  <a:srgbClr val="FFCC00"/>
                </a:solidFill>
              </a:rPr>
              <a:t> </a:t>
            </a:r>
            <a:endParaRPr lang="en-US">
              <a:solidFill>
                <a:srgbClr val="FFCC00"/>
              </a:solidFill>
            </a:endParaRPr>
          </a:p>
        </p:txBody>
      </p:sp>
      <p:sp>
        <p:nvSpPr>
          <p:cNvPr id="100355" name="Rectangle 3"/>
          <p:cNvSpPr>
            <a:spLocks noGrp="1" noChangeArrowheads="1"/>
          </p:cNvSpPr>
          <p:nvPr>
            <p:ph type="body" idx="1"/>
          </p:nvPr>
        </p:nvSpPr>
        <p:spPr/>
        <p:txBody>
          <a:bodyPr/>
          <a:lstStyle/>
          <a:p>
            <a:r>
              <a:rPr lang="ar-SA" sz="2800" b="1"/>
              <a:t>حساسیت توانایی درک و پیش بینی احساسات ، اندیشه ها و رفتار دیگران است .</a:t>
            </a:r>
            <a:endParaRPr lang="fa-IR" sz="2800" b="1"/>
          </a:p>
          <a:p>
            <a:r>
              <a:rPr lang="ar-SA" sz="2800" b="1"/>
              <a:t> فرد حساس</a:t>
            </a:r>
            <a:r>
              <a:rPr lang="fa-IR" sz="2800" b="1"/>
              <a:t> ودقیق</a:t>
            </a:r>
            <a:r>
              <a:rPr lang="ar-SA" sz="2800" b="1"/>
              <a:t> با مشاهده دیگران بدون تأثیر </a:t>
            </a:r>
            <a:r>
              <a:rPr lang="fa-IR" sz="2800" b="1"/>
              <a:t>رو</a:t>
            </a:r>
            <a:r>
              <a:rPr lang="ar-SA" sz="2800" b="1"/>
              <a:t>ی آنان بواسطه حضورش اطلاعات زیادی درباره آنان پیدا می کند . </a:t>
            </a:r>
            <a:endParaRPr lang="fa-IR" sz="2800" b="1"/>
          </a:p>
          <a:p>
            <a:r>
              <a:rPr lang="ar-SA" sz="2800" b="1"/>
              <a:t>ما ب</a:t>
            </a:r>
            <a:r>
              <a:rPr lang="fa-IR" sz="2800" b="1"/>
              <a:t>ا</a:t>
            </a:r>
            <a:r>
              <a:rPr lang="ar-SA" sz="2800" b="1"/>
              <a:t> قضاوت </a:t>
            </a:r>
            <a:r>
              <a:rPr lang="fa-IR" sz="2800" b="1"/>
              <a:t>ه</a:t>
            </a:r>
            <a:r>
              <a:rPr lang="ar-SA" sz="2800" b="1"/>
              <a:t>ایمان و ارزیابی ها و تقسیم افراد به خوب و بد وسعت میدان دید و درک خ</a:t>
            </a:r>
            <a:r>
              <a:rPr lang="fa-IR" sz="2800" b="1"/>
              <a:t>و</a:t>
            </a:r>
            <a:r>
              <a:rPr lang="ar-SA" sz="2800" b="1"/>
              <a:t>د را راجع به دیگران محدود میسازیم </a:t>
            </a:r>
            <a:endParaRPr lang="fa-IR" sz="2800" b="1"/>
          </a:p>
          <a:p>
            <a:r>
              <a:rPr lang="ar-SA" sz="2800" b="1"/>
              <a:t>حساسیت مستلزم استفاده کامل از قدرت حسی خودمان است .</a:t>
            </a: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diamond(in)">
                                      <p:cBhvr>
                                        <p:cTn id="7" dur="20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barn(inHorizontal)">
                                      <p:cBhvr>
                                        <p:cTn id="12" dur="5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00355">
                                            <p:txEl>
                                              <p:pRg st="1" end="1"/>
                                            </p:txEl>
                                          </p:spTgt>
                                        </p:tgtEl>
                                        <p:attrNameLst>
                                          <p:attrName>style.visibility</p:attrName>
                                        </p:attrNameLst>
                                      </p:cBhvr>
                                      <p:to>
                                        <p:strVal val="visible"/>
                                      </p:to>
                                    </p:set>
                                    <p:animEffect transition="in" filter="barn(inHorizontal)">
                                      <p:cBhvr>
                                        <p:cTn id="17" dur="500"/>
                                        <p:tgtEl>
                                          <p:spTgt spid="1003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00355">
                                            <p:txEl>
                                              <p:pRg st="2" end="2"/>
                                            </p:txEl>
                                          </p:spTgt>
                                        </p:tgtEl>
                                        <p:attrNameLst>
                                          <p:attrName>style.visibility</p:attrName>
                                        </p:attrNameLst>
                                      </p:cBhvr>
                                      <p:to>
                                        <p:strVal val="visible"/>
                                      </p:to>
                                    </p:set>
                                    <p:animEffect transition="in" filter="barn(inHorizontal)">
                                      <p:cBhvr>
                                        <p:cTn id="22" dur="500"/>
                                        <p:tgtEl>
                                          <p:spTgt spid="1003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00355">
                                            <p:txEl>
                                              <p:pRg st="3" end="3"/>
                                            </p:txEl>
                                          </p:spTgt>
                                        </p:tgtEl>
                                        <p:attrNameLst>
                                          <p:attrName>style.visibility</p:attrName>
                                        </p:attrNameLst>
                                      </p:cBhvr>
                                      <p:to>
                                        <p:strVal val="visible"/>
                                      </p:to>
                                    </p:set>
                                    <p:animEffect transition="in" filter="barn(inHorizontal)">
                                      <p:cBhvr>
                                        <p:cTn id="27" dur="5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ar-SA" sz="6000" b="1">
                <a:solidFill>
                  <a:srgbClr val="FFCC00"/>
                </a:solidFill>
              </a:rPr>
              <a:t>استفاده از بازخورد</a:t>
            </a:r>
            <a:endParaRPr lang="en-US" sz="6000" b="1">
              <a:solidFill>
                <a:srgbClr val="FFCC00"/>
              </a:solidFill>
            </a:endParaRPr>
          </a:p>
        </p:txBody>
      </p:sp>
      <p:sp>
        <p:nvSpPr>
          <p:cNvPr id="101379" name="Rectangle 3"/>
          <p:cNvSpPr>
            <a:spLocks noGrp="1" noChangeArrowheads="1"/>
          </p:cNvSpPr>
          <p:nvPr>
            <p:ph type="body" idx="1"/>
          </p:nvPr>
        </p:nvSpPr>
        <p:spPr/>
        <p:txBody>
          <a:bodyPr/>
          <a:lstStyle/>
          <a:p>
            <a:r>
              <a:rPr lang="ar-SA" sz="4400" b="1"/>
              <a:t>بازخورد می تواند برانگیزاننده یا منع کننده فرستنده پیام گردد . </a:t>
            </a:r>
            <a:endParaRPr lang="fa-IR" sz="4400" b="1"/>
          </a:p>
          <a:p>
            <a:pPr>
              <a:buClr>
                <a:schemeClr val="tx1"/>
              </a:buClr>
            </a:pPr>
            <a:r>
              <a:rPr lang="ar-SA" sz="4400" b="1"/>
              <a:t>بازخورد به اصلاح ارتباط ـ ایجاد اعتماد و احترام</a:t>
            </a:r>
            <a:r>
              <a:rPr lang="fa-IR" sz="4400" b="1"/>
              <a:t> متقابل</a:t>
            </a:r>
            <a:r>
              <a:rPr lang="ar-SA" sz="4400" b="1"/>
              <a:t> کمک می کند . </a:t>
            </a:r>
            <a:endParaRPr lang="en-US" sz="4400" b="1"/>
          </a:p>
          <a:p>
            <a:pPr>
              <a:buFontTx/>
              <a:buNone/>
            </a:pPr>
            <a:endParaRPr lang="fa-IR" sz="44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95288" y="2133600"/>
            <a:ext cx="8229600" cy="1143000"/>
          </a:xfrm>
        </p:spPr>
        <p:txBody>
          <a:bodyPr/>
          <a:lstStyle/>
          <a:p>
            <a:r>
              <a:rPr lang="ar-SA" sz="4800" b="1">
                <a:cs typeface="B Kamran" panose="00000400000000000000" pitchFamily="2" charset="-78"/>
              </a:rPr>
              <a:t>اصولاً چیزی به عنوان عدم ارتباط وجود ندارد ، زیرا انسان نمی تواند فاقد هرگونه رفتار باشد و هر رفتاری در یک شرایط تأثیر متقابل دارای ارزشهای پیامی است .</a:t>
            </a:r>
            <a:r>
              <a:rPr lang="ar-SA" sz="4800" b="1"/>
              <a:t> </a:t>
            </a:r>
            <a:endParaRPr lang="en-US" sz="480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9" name="Rectangle 3"/>
          <p:cNvSpPr>
            <a:spLocks noGrp="1" noChangeArrowheads="1"/>
          </p:cNvSpPr>
          <p:nvPr>
            <p:ph type="subTitle" idx="1"/>
          </p:nvPr>
        </p:nvSpPr>
        <p:spPr>
          <a:xfrm>
            <a:off x="0" y="0"/>
            <a:ext cx="9144000" cy="6858000"/>
          </a:xfrm>
        </p:spPr>
        <p:txBody>
          <a:bodyPr/>
          <a:lstStyle/>
          <a:p>
            <a:pPr>
              <a:lnSpc>
                <a:spcPct val="90000"/>
              </a:lnSpc>
            </a:pPr>
            <a:r>
              <a:rPr lang="ar-SA" sz="4800" b="1">
                <a:solidFill>
                  <a:srgbClr val="CCFF99"/>
                </a:solidFill>
                <a:latin typeface="Lotus" panose="00000400000000000000" pitchFamily="2" charset="-78"/>
                <a:cs typeface="Traffic" panose="00000400000000000000" pitchFamily="2" charset="-78"/>
              </a:rPr>
              <a:t>باز خورد </a:t>
            </a:r>
            <a:r>
              <a:rPr lang="fa-IR" sz="4800" b="1">
                <a:solidFill>
                  <a:srgbClr val="CCFF99"/>
                </a:solidFill>
                <a:latin typeface="Lotus" panose="00000400000000000000" pitchFamily="2" charset="-78"/>
                <a:cs typeface="Traffic" panose="00000400000000000000" pitchFamily="2" charset="-78"/>
              </a:rPr>
              <a:t>ب</a:t>
            </a:r>
            <a:r>
              <a:rPr lang="ar-SA" sz="4800" b="1">
                <a:solidFill>
                  <a:srgbClr val="CCFF99"/>
                </a:solidFill>
                <a:latin typeface="Lotus" panose="00000400000000000000" pitchFamily="2" charset="-78"/>
                <a:cs typeface="Traffic" panose="00000400000000000000" pitchFamily="2" charset="-78"/>
              </a:rPr>
              <a:t>د</a:t>
            </a:r>
            <a:r>
              <a:rPr lang="fa-IR" sz="4800" b="1">
                <a:solidFill>
                  <a:srgbClr val="CCFF99"/>
                </a:solidFill>
                <a:latin typeface="Lotus" panose="00000400000000000000" pitchFamily="2" charset="-78"/>
                <a:cs typeface="Traffic" panose="00000400000000000000" pitchFamily="2" charset="-78"/>
              </a:rPr>
              <a:t>هي</a:t>
            </a:r>
            <a:r>
              <a:rPr lang="ar-SA" sz="4800" b="1">
                <a:solidFill>
                  <a:srgbClr val="CCFF99"/>
                </a:solidFill>
                <a:latin typeface="Lotus" panose="00000400000000000000" pitchFamily="2" charset="-78"/>
                <a:cs typeface="Traffic" panose="00000400000000000000" pitchFamily="2" charset="-78"/>
              </a:rPr>
              <a:t>د</a:t>
            </a:r>
            <a:r>
              <a:rPr lang="fa-IR" sz="4800" b="1">
                <a:solidFill>
                  <a:srgbClr val="CCFF99"/>
                </a:solidFill>
                <a:latin typeface="Lotus" panose="00000400000000000000" pitchFamily="2" charset="-78"/>
                <a:cs typeface="Traffic" panose="00000400000000000000" pitchFamily="2" charset="-78"/>
              </a:rPr>
              <a:t>.</a:t>
            </a:r>
            <a:r>
              <a:rPr lang="ar-SA">
                <a:cs typeface="Traffic" panose="00000400000000000000" pitchFamily="2" charset="-78"/>
              </a:rPr>
              <a:t> </a:t>
            </a:r>
            <a:r>
              <a:rPr lang="fa-IR">
                <a:cs typeface="Traffic" panose="00000400000000000000" pitchFamily="2" charset="-78"/>
              </a:rPr>
              <a:t/>
            </a:r>
            <a:br>
              <a:rPr lang="fa-IR">
                <a:cs typeface="Traffic" panose="00000400000000000000" pitchFamily="2" charset="-78"/>
              </a:rPr>
            </a:br>
            <a:r>
              <a:rPr lang="ar-SA" sz="3600">
                <a:solidFill>
                  <a:srgbClr val="FFFF66"/>
                </a:solidFill>
                <a:cs typeface="Traffic" panose="00000400000000000000" pitchFamily="2" charset="-78"/>
              </a:rPr>
              <a:t>بازخورد دادن راهي براي بررسي اين است كه آيا برداشت شما درست است يا خير.</a:t>
            </a:r>
            <a:endParaRPr lang="fa-IR" sz="3600">
              <a:solidFill>
                <a:srgbClr val="FFFF66"/>
              </a:solidFill>
              <a:cs typeface="Traffic" panose="00000400000000000000" pitchFamily="2" charset="-78"/>
            </a:endParaRPr>
          </a:p>
          <a:p>
            <a:pPr>
              <a:lnSpc>
                <a:spcPct val="90000"/>
              </a:lnSpc>
            </a:pPr>
            <a:r>
              <a:rPr lang="ar-SA" sz="3600">
                <a:solidFill>
                  <a:srgbClr val="FFFF66"/>
                </a:solidFill>
                <a:cs typeface="Traffic" panose="00000400000000000000" pitchFamily="2" charset="-78"/>
              </a:rPr>
              <a:t> زماني كه </a:t>
            </a:r>
            <a:r>
              <a:rPr lang="fa-IR" sz="3600">
                <a:solidFill>
                  <a:srgbClr val="FFFF66"/>
                </a:solidFill>
                <a:cs typeface="Traffic" panose="00000400000000000000" pitchFamily="2" charset="-78"/>
              </a:rPr>
              <a:t>گوينده</a:t>
            </a:r>
            <a:r>
              <a:rPr lang="ar-SA" sz="3600">
                <a:solidFill>
                  <a:srgbClr val="FFFF66"/>
                </a:solidFill>
                <a:cs typeface="Traffic" panose="00000400000000000000" pitchFamily="2" charset="-78"/>
              </a:rPr>
              <a:t> مكث مي</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كند، فرصت مناسبي براي شما فراهم مي</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كند تا در يابيد كه آيا آنچه را كه شنيده يا ديده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ايد به درستي فهميده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ايد يا خير. اين كار با استفاده از بازخورد انجام مي</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شود.  بازخورد دادن از يك سو وسيله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اي است براي محك زدن شنيده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ها وديده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هاي شما، و از سوي ديگر وسيله</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اي است براي كمك به </a:t>
            </a:r>
            <a:r>
              <a:rPr lang="fa-IR" sz="3600">
                <a:solidFill>
                  <a:srgbClr val="FFFF66"/>
                </a:solidFill>
                <a:cs typeface="Traffic" panose="00000400000000000000" pitchFamily="2" charset="-78"/>
              </a:rPr>
              <a:t>فرد مقابل</a:t>
            </a:r>
            <a:r>
              <a:rPr lang="ar-SA" sz="3600">
                <a:solidFill>
                  <a:srgbClr val="FFFF66"/>
                </a:solidFill>
                <a:cs typeface="Traffic" panose="00000400000000000000" pitchFamily="2" charset="-78"/>
              </a:rPr>
              <a:t> تا در يابد كه آيا واقعاً آنچه را كه احساس </a:t>
            </a:r>
            <a:br>
              <a:rPr lang="ar-SA" sz="3600">
                <a:solidFill>
                  <a:srgbClr val="FFFF66"/>
                </a:solidFill>
                <a:cs typeface="Traffic" panose="00000400000000000000" pitchFamily="2" charset="-78"/>
              </a:rPr>
            </a:br>
            <a:r>
              <a:rPr lang="ar-SA" sz="3600">
                <a:solidFill>
                  <a:srgbClr val="FFFF66"/>
                </a:solidFill>
                <a:cs typeface="Traffic" panose="00000400000000000000" pitchFamily="2" charset="-78"/>
              </a:rPr>
              <a:t>مي</a:t>
            </a:r>
            <a:r>
              <a:rPr lang="fa-IR" sz="3600">
                <a:solidFill>
                  <a:srgbClr val="FFFF66"/>
                </a:solidFill>
                <a:cs typeface="Traffic" panose="00000400000000000000" pitchFamily="2" charset="-78"/>
              </a:rPr>
              <a:t>‌</a:t>
            </a:r>
            <a:r>
              <a:rPr lang="ar-SA" sz="3600">
                <a:solidFill>
                  <a:srgbClr val="FFFF66"/>
                </a:solidFill>
                <a:cs typeface="Traffic" panose="00000400000000000000" pitchFamily="2" charset="-78"/>
              </a:rPr>
              <a:t>كند به درستي منتقل كرده است يا خير</a:t>
            </a:r>
            <a:endParaRPr lang="en-US" sz="3600">
              <a:solidFill>
                <a:srgbClr val="FFFF66"/>
              </a:solidFill>
              <a:cs typeface="Traffic" panose="00000400000000000000" pitchFamily="2" charset="-78"/>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fa-IR" b="1">
                <a:solidFill>
                  <a:srgbClr val="FFCC00"/>
                </a:solidFill>
              </a:rPr>
              <a:t>انواع بازخورد</a:t>
            </a:r>
            <a:endParaRPr lang="en-US" b="1">
              <a:solidFill>
                <a:srgbClr val="FFCC00"/>
              </a:solidFill>
            </a:endParaRPr>
          </a:p>
        </p:txBody>
      </p:sp>
      <p:sp>
        <p:nvSpPr>
          <p:cNvPr id="102403" name="Rectangle 3"/>
          <p:cNvSpPr>
            <a:spLocks noGrp="1" noChangeArrowheads="1"/>
          </p:cNvSpPr>
          <p:nvPr>
            <p:ph type="body" idx="1"/>
          </p:nvPr>
        </p:nvSpPr>
        <p:spPr/>
        <p:txBody>
          <a:bodyPr/>
          <a:lstStyle/>
          <a:p>
            <a:pPr>
              <a:lnSpc>
                <a:spcPct val="90000"/>
              </a:lnSpc>
            </a:pPr>
            <a:r>
              <a:rPr lang="fa-IR" b="1">
                <a:solidFill>
                  <a:srgbClr val="FFCC00"/>
                </a:solidFill>
              </a:rPr>
              <a:t>بازخورد</a:t>
            </a:r>
            <a:r>
              <a:rPr lang="ar-SA" b="1">
                <a:solidFill>
                  <a:srgbClr val="FFCC00"/>
                </a:solidFill>
              </a:rPr>
              <a:t>مثبت :</a:t>
            </a:r>
            <a:endParaRPr lang="fa-IR" b="1">
              <a:solidFill>
                <a:srgbClr val="FFCC00"/>
              </a:solidFill>
            </a:endParaRPr>
          </a:p>
          <a:p>
            <a:pPr>
              <a:lnSpc>
                <a:spcPct val="90000"/>
              </a:lnSpc>
              <a:buFontTx/>
              <a:buNone/>
            </a:pPr>
            <a:r>
              <a:rPr lang="ar-SA" b="1"/>
              <a:t> </a:t>
            </a:r>
            <a:r>
              <a:rPr lang="ar-SA" sz="2800" b="1"/>
              <a:t>آن دسته از پاسخهای ظاهری شنونده که برای شکل گیری و اصلاح رفتار ارتباطی متعاقب گوینده به کار می روند مثل حرکات سر و صورت </a:t>
            </a:r>
            <a:endParaRPr lang="fa-IR" sz="2800" b="1"/>
          </a:p>
          <a:p>
            <a:pPr>
              <a:lnSpc>
                <a:spcPct val="90000"/>
              </a:lnSpc>
            </a:pPr>
            <a:r>
              <a:rPr lang="ar-SA" b="1">
                <a:solidFill>
                  <a:srgbClr val="FFCC00"/>
                </a:solidFill>
              </a:rPr>
              <a:t>بازخورد</a:t>
            </a:r>
            <a:r>
              <a:rPr lang="fa-IR" b="1">
                <a:solidFill>
                  <a:srgbClr val="FFCC00"/>
                </a:solidFill>
              </a:rPr>
              <a:t>  </a:t>
            </a:r>
            <a:r>
              <a:rPr lang="ar-SA" b="1">
                <a:solidFill>
                  <a:srgbClr val="FFCC00"/>
                </a:solidFill>
              </a:rPr>
              <a:t>منفی :</a:t>
            </a:r>
            <a:endParaRPr lang="fa-IR" b="1">
              <a:solidFill>
                <a:srgbClr val="FFCC00"/>
              </a:solidFill>
            </a:endParaRPr>
          </a:p>
          <a:p>
            <a:pPr>
              <a:lnSpc>
                <a:spcPct val="90000"/>
              </a:lnSpc>
              <a:buFontTx/>
              <a:buNone/>
            </a:pPr>
            <a:r>
              <a:rPr lang="ar-SA" sz="2800" b="1"/>
              <a:t> آن دسته پاسخهایی که جنبه ت</a:t>
            </a:r>
            <a:r>
              <a:rPr lang="fa-IR" sz="2800" b="1"/>
              <a:t>ن</a:t>
            </a:r>
            <a:r>
              <a:rPr lang="ar-SA" sz="2800" b="1"/>
              <a:t>بیهی دارد مثل بی توجهی ـ خمیازه و ...</a:t>
            </a:r>
            <a:r>
              <a:rPr lang="ar-SA" b="1"/>
              <a:t> </a:t>
            </a:r>
            <a:endParaRPr lang="fa-IR" b="1"/>
          </a:p>
          <a:p>
            <a:pPr>
              <a:lnSpc>
                <a:spcPct val="90000"/>
              </a:lnSpc>
            </a:pPr>
            <a:r>
              <a:rPr lang="ar-SA" b="1">
                <a:solidFill>
                  <a:srgbClr val="FFCC00"/>
                </a:solidFill>
              </a:rPr>
              <a:t>بازخورد صفر</a:t>
            </a:r>
            <a:r>
              <a:rPr lang="fa-IR" b="1">
                <a:solidFill>
                  <a:srgbClr val="FFCC00"/>
                </a:solidFill>
              </a:rPr>
              <a:t>:</a:t>
            </a:r>
          </a:p>
          <a:p>
            <a:pPr>
              <a:lnSpc>
                <a:spcPct val="90000"/>
              </a:lnSpc>
              <a:buFontTx/>
              <a:buNone/>
            </a:pPr>
            <a:r>
              <a:rPr lang="ar-SA" sz="2800" b="1"/>
              <a:t> نشانه بی اعتمادی و ناراحتی از ارتباط است</a:t>
            </a:r>
            <a:r>
              <a:rPr lang="ar-SA" b="1"/>
              <a:t> .</a:t>
            </a:r>
            <a:endParaRPr lang="fa-IR" b="1"/>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539750" y="0"/>
            <a:ext cx="8229600" cy="1143000"/>
          </a:xfrm>
        </p:spPr>
        <p:txBody>
          <a:bodyPr/>
          <a:lstStyle/>
          <a:p>
            <a:r>
              <a:rPr lang="ar-SA" b="1">
                <a:solidFill>
                  <a:srgbClr val="FF6699"/>
                </a:solidFill>
              </a:rPr>
              <a:t>عبارات بازخوردی :</a:t>
            </a:r>
            <a:endParaRPr lang="en-US" b="1">
              <a:solidFill>
                <a:srgbClr val="FF6699"/>
              </a:solidFill>
            </a:endParaRPr>
          </a:p>
        </p:txBody>
      </p:sp>
      <p:sp>
        <p:nvSpPr>
          <p:cNvPr id="103427" name="Rectangle 3"/>
          <p:cNvSpPr>
            <a:spLocks noGrp="1" noChangeArrowheads="1"/>
          </p:cNvSpPr>
          <p:nvPr>
            <p:ph type="body" idx="1"/>
          </p:nvPr>
        </p:nvSpPr>
        <p:spPr>
          <a:xfrm>
            <a:off x="468313" y="836613"/>
            <a:ext cx="8229600" cy="4814887"/>
          </a:xfrm>
        </p:spPr>
        <p:txBody>
          <a:bodyPr/>
          <a:lstStyle/>
          <a:p>
            <a:pPr marL="609600" indent="-609600">
              <a:lnSpc>
                <a:spcPct val="80000"/>
              </a:lnSpc>
            </a:pPr>
            <a:r>
              <a:rPr lang="ar-SA" sz="2800" b="1" u="sng">
                <a:solidFill>
                  <a:srgbClr val="FFCC00"/>
                </a:solidFill>
              </a:rPr>
              <a:t>استفاده از ضمیر من</a:t>
            </a:r>
            <a:r>
              <a:rPr lang="ar-SA" sz="2400" b="1" u="sng">
                <a:solidFill>
                  <a:srgbClr val="FFCC00"/>
                </a:solidFill>
              </a:rPr>
              <a:t> ـ مرا ـ مال من ـ ما ـ همه </a:t>
            </a:r>
            <a:endParaRPr lang="fa-IR" sz="2400" b="1" u="sng">
              <a:solidFill>
                <a:srgbClr val="FFCC00"/>
              </a:solidFill>
            </a:endParaRPr>
          </a:p>
          <a:p>
            <a:pPr marL="609600" indent="-609600">
              <a:lnSpc>
                <a:spcPct val="80000"/>
              </a:lnSpc>
            </a:pPr>
            <a:r>
              <a:rPr lang="ar-SA" sz="2800" b="1" u="sng">
                <a:solidFill>
                  <a:srgbClr val="FFCC00"/>
                </a:solidFill>
              </a:rPr>
              <a:t>استفاده از عبارات حسی در تعبیر و تفسیرها </a:t>
            </a:r>
            <a:r>
              <a:rPr lang="fa-IR" sz="2800" b="1" u="sng">
                <a:solidFill>
                  <a:srgbClr val="FFCC00"/>
                </a:solidFill>
              </a:rPr>
              <a:t>:</a:t>
            </a:r>
            <a:r>
              <a:rPr lang="fa-IR" sz="2400" b="1" u="sng"/>
              <a:t>	</a:t>
            </a:r>
          </a:p>
          <a:p>
            <a:pPr marL="609600" indent="-609600">
              <a:lnSpc>
                <a:spcPct val="80000"/>
              </a:lnSpc>
              <a:buFontTx/>
              <a:buNone/>
            </a:pPr>
            <a:r>
              <a:rPr lang="fa-IR" sz="2400" b="1"/>
              <a:t>     </a:t>
            </a:r>
            <a:r>
              <a:rPr lang="ar-SA" sz="2400" b="1"/>
              <a:t>دیدم ـ می بینم که ـ حس می کنم ـ متوجه شدم </a:t>
            </a:r>
            <a:r>
              <a:rPr lang="fa-IR" sz="2400" b="1"/>
              <a:t>-</a:t>
            </a:r>
            <a:r>
              <a:rPr lang="ar-SA" sz="2400" b="1"/>
              <a:t> بنظر می آید </a:t>
            </a:r>
            <a:r>
              <a:rPr lang="fa-IR" sz="2400" b="1"/>
              <a:t>-</a:t>
            </a:r>
            <a:r>
              <a:rPr lang="ar-SA" sz="2400" b="1"/>
              <a:t>ظاهراً تو </a:t>
            </a:r>
            <a:endParaRPr lang="fa-IR" sz="2400" b="1"/>
          </a:p>
          <a:p>
            <a:pPr marL="609600" indent="-609600">
              <a:lnSpc>
                <a:spcPct val="80000"/>
              </a:lnSpc>
            </a:pPr>
            <a:r>
              <a:rPr lang="fa-IR" sz="2800" b="1" u="sng">
                <a:solidFill>
                  <a:srgbClr val="FFCC00"/>
                </a:solidFill>
              </a:rPr>
              <a:t>بازتاب</a:t>
            </a:r>
            <a:r>
              <a:rPr lang="ar-SA" sz="2800" b="1" u="sng">
                <a:solidFill>
                  <a:srgbClr val="FFCC00"/>
                </a:solidFill>
              </a:rPr>
              <a:t> افکار</a:t>
            </a:r>
            <a:r>
              <a:rPr lang="fa-IR" sz="2800" b="1" u="sng">
                <a:solidFill>
                  <a:srgbClr val="FFCC00"/>
                </a:solidFill>
              </a:rPr>
              <a:t> : </a:t>
            </a:r>
          </a:p>
          <a:p>
            <a:pPr marL="609600" indent="-609600">
              <a:lnSpc>
                <a:spcPct val="80000"/>
              </a:lnSpc>
              <a:buFontTx/>
              <a:buNone/>
            </a:pPr>
            <a:r>
              <a:rPr lang="fa-IR" sz="2400" b="1"/>
              <a:t>      </a:t>
            </a:r>
            <a:r>
              <a:rPr lang="ar-SA" sz="2400" b="1"/>
              <a:t>بنظرم ـ به عقیده من ـ فکر می کنم ـ انتظار دارم ـ اگر اشتباه نکنم ـ مقصودت این است که </a:t>
            </a:r>
            <a:endParaRPr lang="fa-IR" sz="2400" b="1"/>
          </a:p>
          <a:p>
            <a:pPr marL="609600" indent="-609600">
              <a:lnSpc>
                <a:spcPct val="80000"/>
              </a:lnSpc>
            </a:pPr>
            <a:r>
              <a:rPr lang="fa-IR" sz="2800" b="1" u="sng">
                <a:solidFill>
                  <a:srgbClr val="FFCC00"/>
                </a:solidFill>
              </a:rPr>
              <a:t>بازتاب</a:t>
            </a:r>
            <a:r>
              <a:rPr lang="ar-SA" sz="2800" b="1" u="sng">
                <a:solidFill>
                  <a:srgbClr val="FFCC00"/>
                </a:solidFill>
              </a:rPr>
              <a:t> احساسات </a:t>
            </a:r>
            <a:r>
              <a:rPr lang="fa-IR" sz="2800" b="1" u="sng">
                <a:solidFill>
                  <a:srgbClr val="FFCC00"/>
                </a:solidFill>
              </a:rPr>
              <a:t>:</a:t>
            </a:r>
          </a:p>
          <a:p>
            <a:pPr marL="609600" indent="-609600">
              <a:lnSpc>
                <a:spcPct val="80000"/>
              </a:lnSpc>
              <a:buFontTx/>
              <a:buNone/>
            </a:pPr>
            <a:r>
              <a:rPr lang="fa-IR" sz="2400" b="1"/>
              <a:t>      </a:t>
            </a:r>
            <a:r>
              <a:rPr lang="ar-SA" sz="2400" b="1"/>
              <a:t>احساس می کنم ـ خوشحال از اینکه ـ ناراحتم از اینکه مطمئنم که ـ افتخار می کنم</a:t>
            </a:r>
            <a:r>
              <a:rPr lang="fa-IR" sz="2400" b="1"/>
              <a:t>-</a:t>
            </a:r>
            <a:r>
              <a:rPr lang="ar-SA" sz="2400" b="1"/>
              <a:t> تو احساس می کنی</a:t>
            </a:r>
            <a:endParaRPr lang="fa-IR" sz="2400" b="1"/>
          </a:p>
          <a:p>
            <a:pPr marL="609600" indent="-609600">
              <a:lnSpc>
                <a:spcPct val="80000"/>
              </a:lnSpc>
              <a:buFontTx/>
              <a:buNone/>
            </a:pPr>
            <a:r>
              <a:rPr lang="fa-IR" sz="2400" b="1"/>
              <a:t>      </a:t>
            </a:r>
            <a:r>
              <a:rPr lang="ar-SA" sz="2400" b="1"/>
              <a:t>( از احساس می کنم به جای فکر می کنم استفاده نکنید )</a:t>
            </a:r>
            <a:endParaRPr lang="fa-IR" sz="2400" b="1"/>
          </a:p>
          <a:p>
            <a:pPr marL="609600" indent="-609600">
              <a:lnSpc>
                <a:spcPct val="80000"/>
              </a:lnSpc>
              <a:buFontTx/>
              <a:buNone/>
            </a:pPr>
            <a:r>
              <a:rPr lang="fa-IR" sz="2400" b="1"/>
              <a:t>     </a:t>
            </a:r>
            <a:r>
              <a:rPr lang="ar-SA" sz="2400" b="1"/>
              <a:t>اگر چه احساسات از طریق غیرکلامی ابراز می شوند اما</a:t>
            </a:r>
            <a:r>
              <a:rPr lang="fa-IR" sz="2400" b="1"/>
              <a:t> </a:t>
            </a:r>
            <a:r>
              <a:rPr lang="ar-SA" sz="2400" b="1"/>
              <a:t>با کلمات </a:t>
            </a:r>
            <a:r>
              <a:rPr lang="fa-IR" sz="2400" b="1"/>
              <a:t>ب</a:t>
            </a:r>
            <a:r>
              <a:rPr lang="ar-SA" sz="2400" b="1"/>
              <a:t>ر قدرت </a:t>
            </a:r>
            <a:r>
              <a:rPr lang="fa-IR" sz="2400" b="1"/>
              <a:t>آ</a:t>
            </a:r>
            <a:r>
              <a:rPr lang="ar-SA" sz="2400" b="1"/>
              <a:t>ن می افزای</a:t>
            </a:r>
            <a:r>
              <a:rPr lang="fa-IR" sz="2400" b="1"/>
              <a:t>ی</a:t>
            </a:r>
            <a:r>
              <a:rPr lang="ar-SA" sz="2400" b="1"/>
              <a:t>د .</a:t>
            </a:r>
            <a:endParaRPr lang="fa-IR" sz="2400" b="1"/>
          </a:p>
          <a:p>
            <a:pPr marL="609600" indent="-609600">
              <a:lnSpc>
                <a:spcPct val="80000"/>
              </a:lnSpc>
            </a:pPr>
            <a:r>
              <a:rPr lang="ar-SA" sz="2800" b="1" u="sng"/>
              <a:t> </a:t>
            </a:r>
            <a:r>
              <a:rPr lang="fa-IR" sz="2800" b="1" u="sng">
                <a:solidFill>
                  <a:srgbClr val="FFCC00"/>
                </a:solidFill>
              </a:rPr>
              <a:t>بازتاب </a:t>
            </a:r>
            <a:r>
              <a:rPr lang="ar-SA" sz="2800" b="1" u="sng">
                <a:solidFill>
                  <a:srgbClr val="FFCC00"/>
                </a:solidFill>
              </a:rPr>
              <a:t>خواسته ها</a:t>
            </a:r>
            <a:r>
              <a:rPr lang="fa-IR" sz="2800" b="1" u="sng">
                <a:solidFill>
                  <a:srgbClr val="FFCC00"/>
                </a:solidFill>
              </a:rPr>
              <a:t> </a:t>
            </a:r>
            <a:r>
              <a:rPr lang="ar-SA" sz="2800" b="1" u="sng">
                <a:solidFill>
                  <a:srgbClr val="FFCC00"/>
                </a:solidFill>
              </a:rPr>
              <a:t>تا دیگران بدانند شما چه می خواهید</a:t>
            </a:r>
            <a:r>
              <a:rPr lang="ar-SA" sz="2400" b="1" u="sng">
                <a:solidFill>
                  <a:srgbClr val="FFCC00"/>
                </a:solidFill>
              </a:rPr>
              <a:t> .</a:t>
            </a:r>
            <a:endParaRPr lang="fa-IR" sz="2400" b="1" u="sng">
              <a:solidFill>
                <a:srgbClr val="FFCC00"/>
              </a:solidFill>
            </a:endParaRPr>
          </a:p>
          <a:p>
            <a:pPr marL="609600" indent="-609600">
              <a:lnSpc>
                <a:spcPct val="80000"/>
              </a:lnSpc>
              <a:buFontTx/>
              <a:buNone/>
            </a:pPr>
            <a:r>
              <a:rPr lang="fa-IR" sz="2400" b="1"/>
              <a:t>     </a:t>
            </a:r>
            <a:r>
              <a:rPr lang="ar-SA" sz="2400" b="1"/>
              <a:t> من می خواهم ـ نمی خواهم ـ دوست دارم ـ قصد دارم ـ مایلم </a:t>
            </a:r>
            <a:endParaRPr lang="fa-IR" sz="2400" b="1"/>
          </a:p>
          <a:p>
            <a:pPr marL="609600" indent="-609600">
              <a:lnSpc>
                <a:spcPct val="80000"/>
              </a:lnSpc>
            </a:pPr>
            <a:r>
              <a:rPr lang="fa-IR" sz="2800" b="1" u="sng">
                <a:solidFill>
                  <a:srgbClr val="FFCC00"/>
                </a:solidFill>
              </a:rPr>
              <a:t>بازتاب</a:t>
            </a:r>
            <a:r>
              <a:rPr lang="ar-SA" sz="2800" b="1" u="sng">
                <a:solidFill>
                  <a:srgbClr val="FFCC00"/>
                </a:solidFill>
              </a:rPr>
              <a:t> اقدامات :</a:t>
            </a:r>
            <a:r>
              <a:rPr lang="fa-IR" sz="2400" b="1" u="sng">
                <a:solidFill>
                  <a:srgbClr val="FFCC00"/>
                </a:solidFill>
              </a:rPr>
              <a:t>	</a:t>
            </a:r>
          </a:p>
          <a:p>
            <a:pPr marL="609600" indent="-609600">
              <a:lnSpc>
                <a:spcPct val="80000"/>
              </a:lnSpc>
              <a:buFontTx/>
              <a:buNone/>
            </a:pPr>
            <a:r>
              <a:rPr lang="fa-IR" sz="2400" b="1"/>
              <a:t>       </a:t>
            </a:r>
            <a:r>
              <a:rPr lang="ar-SA" sz="2400" b="1"/>
              <a:t>بیان اینکه شما چه کرده اید ـ چه می کنید ـ چه خواهید کرد . </a:t>
            </a:r>
            <a:endParaRPr lang="fa-IR"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strips(downLeft)">
                                      <p:cBhvr>
                                        <p:cTn id="7" dur="500"/>
                                        <p:tgtEl>
                                          <p:spTgt spid="103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03427">
                                            <p:txEl>
                                              <p:pRg st="0" end="0"/>
                                            </p:txEl>
                                          </p:spTgt>
                                        </p:tgtEl>
                                        <p:attrNameLst>
                                          <p:attrName>style.visibility</p:attrName>
                                        </p:attrNameLst>
                                      </p:cBhvr>
                                      <p:to>
                                        <p:strVal val="visible"/>
                                      </p:to>
                                    </p:set>
                                    <p:anim calcmode="lin" valueType="num">
                                      <p:cBhvr>
                                        <p:cTn id="12" dur="500" fill="hold"/>
                                        <p:tgtEl>
                                          <p:spTgt spid="10342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342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103427">
                                            <p:txEl>
                                              <p:pRg st="1" end="1"/>
                                            </p:txEl>
                                          </p:spTgt>
                                        </p:tgtEl>
                                        <p:attrNameLst>
                                          <p:attrName>style.visibility</p:attrName>
                                        </p:attrNameLst>
                                      </p:cBhvr>
                                      <p:to>
                                        <p:strVal val="visible"/>
                                      </p:to>
                                    </p:set>
                                    <p:anim calcmode="lin" valueType="num">
                                      <p:cBhvr>
                                        <p:cTn id="18" dur="500" fill="hold"/>
                                        <p:tgtEl>
                                          <p:spTgt spid="103427">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0342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03427">
                                            <p:txEl>
                                              <p:pRg st="2" end="2"/>
                                            </p:txEl>
                                          </p:spTgt>
                                        </p:tgtEl>
                                        <p:attrNameLst>
                                          <p:attrName>style.visibility</p:attrName>
                                        </p:attrNameLst>
                                      </p:cBhvr>
                                      <p:to>
                                        <p:strVal val="visible"/>
                                      </p:to>
                                    </p:set>
                                    <p:anim calcmode="lin" valueType="num">
                                      <p:cBhvr>
                                        <p:cTn id="24" dur="500" fill="hold"/>
                                        <p:tgtEl>
                                          <p:spTgt spid="103427">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0342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103427">
                                            <p:txEl>
                                              <p:pRg st="3" end="3"/>
                                            </p:txEl>
                                          </p:spTgt>
                                        </p:tgtEl>
                                        <p:attrNameLst>
                                          <p:attrName>style.visibility</p:attrName>
                                        </p:attrNameLst>
                                      </p:cBhvr>
                                      <p:to>
                                        <p:strVal val="visible"/>
                                      </p:to>
                                    </p:set>
                                    <p:anim calcmode="lin" valueType="num">
                                      <p:cBhvr>
                                        <p:cTn id="30" dur="500" fill="hold"/>
                                        <p:tgtEl>
                                          <p:spTgt spid="103427">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103427">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103427">
                                            <p:txEl>
                                              <p:pRg st="4" end="4"/>
                                            </p:txEl>
                                          </p:spTgt>
                                        </p:tgtEl>
                                        <p:attrNameLst>
                                          <p:attrName>style.visibility</p:attrName>
                                        </p:attrNameLst>
                                      </p:cBhvr>
                                      <p:to>
                                        <p:strVal val="visible"/>
                                      </p:to>
                                    </p:set>
                                    <p:anim calcmode="lin" valueType="num">
                                      <p:cBhvr>
                                        <p:cTn id="36" dur="500" fill="hold"/>
                                        <p:tgtEl>
                                          <p:spTgt spid="103427">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03427">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103427">
                                            <p:txEl>
                                              <p:pRg st="5" end="5"/>
                                            </p:txEl>
                                          </p:spTgt>
                                        </p:tgtEl>
                                        <p:attrNameLst>
                                          <p:attrName>style.visibility</p:attrName>
                                        </p:attrNameLst>
                                      </p:cBhvr>
                                      <p:to>
                                        <p:strVal val="visible"/>
                                      </p:to>
                                    </p:set>
                                    <p:anim calcmode="lin" valueType="num">
                                      <p:cBhvr>
                                        <p:cTn id="42" dur="500" fill="hold"/>
                                        <p:tgtEl>
                                          <p:spTgt spid="103427">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03427">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103427">
                                            <p:txEl>
                                              <p:pRg st="6" end="6"/>
                                            </p:txEl>
                                          </p:spTgt>
                                        </p:tgtEl>
                                        <p:attrNameLst>
                                          <p:attrName>style.visibility</p:attrName>
                                        </p:attrNameLst>
                                      </p:cBhvr>
                                      <p:to>
                                        <p:strVal val="visible"/>
                                      </p:to>
                                    </p:set>
                                    <p:anim calcmode="lin" valueType="num">
                                      <p:cBhvr>
                                        <p:cTn id="48" dur="500" fill="hold"/>
                                        <p:tgtEl>
                                          <p:spTgt spid="103427">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103427">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103427">
                                            <p:txEl>
                                              <p:pRg st="7" end="7"/>
                                            </p:txEl>
                                          </p:spTgt>
                                        </p:tgtEl>
                                        <p:attrNameLst>
                                          <p:attrName>style.visibility</p:attrName>
                                        </p:attrNameLst>
                                      </p:cBhvr>
                                      <p:to>
                                        <p:strVal val="visible"/>
                                      </p:to>
                                    </p:set>
                                    <p:anim calcmode="lin" valueType="num">
                                      <p:cBhvr>
                                        <p:cTn id="54" dur="500" fill="hold"/>
                                        <p:tgtEl>
                                          <p:spTgt spid="103427">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103427">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10" fill="hold" grpId="0" nodeType="clickEffect">
                                  <p:stCondLst>
                                    <p:cond delay="0"/>
                                  </p:stCondLst>
                                  <p:childTnLst>
                                    <p:set>
                                      <p:cBhvr>
                                        <p:cTn id="59" dur="1" fill="hold">
                                          <p:stCondLst>
                                            <p:cond delay="0"/>
                                          </p:stCondLst>
                                        </p:cTn>
                                        <p:tgtEl>
                                          <p:spTgt spid="103427">
                                            <p:txEl>
                                              <p:pRg st="8" end="8"/>
                                            </p:txEl>
                                          </p:spTgt>
                                        </p:tgtEl>
                                        <p:attrNameLst>
                                          <p:attrName>style.visibility</p:attrName>
                                        </p:attrNameLst>
                                      </p:cBhvr>
                                      <p:to>
                                        <p:strVal val="visible"/>
                                      </p:to>
                                    </p:set>
                                    <p:anim calcmode="lin" valueType="num">
                                      <p:cBhvr>
                                        <p:cTn id="60" dur="500" fill="hold"/>
                                        <p:tgtEl>
                                          <p:spTgt spid="103427">
                                            <p:txEl>
                                              <p:pRg st="8" end="8"/>
                                            </p:txEl>
                                          </p:spTgt>
                                        </p:tgtEl>
                                        <p:attrNameLst>
                                          <p:attrName>ppt_w</p:attrName>
                                        </p:attrNameLst>
                                      </p:cBhvr>
                                      <p:tavLst>
                                        <p:tav tm="0">
                                          <p:val>
                                            <p:fltVal val="0"/>
                                          </p:val>
                                        </p:tav>
                                        <p:tav tm="100000">
                                          <p:val>
                                            <p:strVal val="#ppt_w"/>
                                          </p:val>
                                        </p:tav>
                                      </p:tavLst>
                                    </p:anim>
                                    <p:anim calcmode="lin" valueType="num">
                                      <p:cBhvr>
                                        <p:cTn id="61" dur="500" fill="hold"/>
                                        <p:tgtEl>
                                          <p:spTgt spid="103427">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7" presetClass="entr" presetSubtype="10" fill="hold" grpId="0" nodeType="clickEffect">
                                  <p:stCondLst>
                                    <p:cond delay="0"/>
                                  </p:stCondLst>
                                  <p:childTnLst>
                                    <p:set>
                                      <p:cBhvr>
                                        <p:cTn id="65" dur="1" fill="hold">
                                          <p:stCondLst>
                                            <p:cond delay="0"/>
                                          </p:stCondLst>
                                        </p:cTn>
                                        <p:tgtEl>
                                          <p:spTgt spid="103427">
                                            <p:txEl>
                                              <p:pRg st="9" end="9"/>
                                            </p:txEl>
                                          </p:spTgt>
                                        </p:tgtEl>
                                        <p:attrNameLst>
                                          <p:attrName>style.visibility</p:attrName>
                                        </p:attrNameLst>
                                      </p:cBhvr>
                                      <p:to>
                                        <p:strVal val="visible"/>
                                      </p:to>
                                    </p:set>
                                    <p:anim calcmode="lin" valueType="num">
                                      <p:cBhvr>
                                        <p:cTn id="66" dur="500" fill="hold"/>
                                        <p:tgtEl>
                                          <p:spTgt spid="103427">
                                            <p:txEl>
                                              <p:pRg st="9" end="9"/>
                                            </p:txEl>
                                          </p:spTgt>
                                        </p:tgtEl>
                                        <p:attrNameLst>
                                          <p:attrName>ppt_w</p:attrName>
                                        </p:attrNameLst>
                                      </p:cBhvr>
                                      <p:tavLst>
                                        <p:tav tm="0">
                                          <p:val>
                                            <p:fltVal val="0"/>
                                          </p:val>
                                        </p:tav>
                                        <p:tav tm="100000">
                                          <p:val>
                                            <p:strVal val="#ppt_w"/>
                                          </p:val>
                                        </p:tav>
                                      </p:tavLst>
                                    </p:anim>
                                    <p:anim calcmode="lin" valueType="num">
                                      <p:cBhvr>
                                        <p:cTn id="67" dur="500" fill="hold"/>
                                        <p:tgtEl>
                                          <p:spTgt spid="103427">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17" presetClass="entr" presetSubtype="10" fill="hold" grpId="0" nodeType="clickEffect">
                                  <p:stCondLst>
                                    <p:cond delay="0"/>
                                  </p:stCondLst>
                                  <p:childTnLst>
                                    <p:set>
                                      <p:cBhvr>
                                        <p:cTn id="71" dur="1" fill="hold">
                                          <p:stCondLst>
                                            <p:cond delay="0"/>
                                          </p:stCondLst>
                                        </p:cTn>
                                        <p:tgtEl>
                                          <p:spTgt spid="103427">
                                            <p:txEl>
                                              <p:pRg st="10" end="10"/>
                                            </p:txEl>
                                          </p:spTgt>
                                        </p:tgtEl>
                                        <p:attrNameLst>
                                          <p:attrName>style.visibility</p:attrName>
                                        </p:attrNameLst>
                                      </p:cBhvr>
                                      <p:to>
                                        <p:strVal val="visible"/>
                                      </p:to>
                                    </p:set>
                                    <p:anim calcmode="lin" valueType="num">
                                      <p:cBhvr>
                                        <p:cTn id="72" dur="500" fill="hold"/>
                                        <p:tgtEl>
                                          <p:spTgt spid="103427">
                                            <p:txEl>
                                              <p:pRg st="10" end="10"/>
                                            </p:txEl>
                                          </p:spTgt>
                                        </p:tgtEl>
                                        <p:attrNameLst>
                                          <p:attrName>ppt_w</p:attrName>
                                        </p:attrNameLst>
                                      </p:cBhvr>
                                      <p:tavLst>
                                        <p:tav tm="0">
                                          <p:val>
                                            <p:fltVal val="0"/>
                                          </p:val>
                                        </p:tav>
                                        <p:tav tm="100000">
                                          <p:val>
                                            <p:strVal val="#ppt_w"/>
                                          </p:val>
                                        </p:tav>
                                      </p:tavLst>
                                    </p:anim>
                                    <p:anim calcmode="lin" valueType="num">
                                      <p:cBhvr>
                                        <p:cTn id="73" dur="500" fill="hold"/>
                                        <p:tgtEl>
                                          <p:spTgt spid="103427">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7" presetClass="entr" presetSubtype="10" fill="hold" grpId="0" nodeType="clickEffect">
                                  <p:stCondLst>
                                    <p:cond delay="0"/>
                                  </p:stCondLst>
                                  <p:childTnLst>
                                    <p:set>
                                      <p:cBhvr>
                                        <p:cTn id="77" dur="1" fill="hold">
                                          <p:stCondLst>
                                            <p:cond delay="0"/>
                                          </p:stCondLst>
                                        </p:cTn>
                                        <p:tgtEl>
                                          <p:spTgt spid="103427">
                                            <p:txEl>
                                              <p:pRg st="11" end="11"/>
                                            </p:txEl>
                                          </p:spTgt>
                                        </p:tgtEl>
                                        <p:attrNameLst>
                                          <p:attrName>style.visibility</p:attrName>
                                        </p:attrNameLst>
                                      </p:cBhvr>
                                      <p:to>
                                        <p:strVal val="visible"/>
                                      </p:to>
                                    </p:set>
                                    <p:anim calcmode="lin" valueType="num">
                                      <p:cBhvr>
                                        <p:cTn id="78" dur="500" fill="hold"/>
                                        <p:tgtEl>
                                          <p:spTgt spid="103427">
                                            <p:txEl>
                                              <p:pRg st="11" end="11"/>
                                            </p:txEl>
                                          </p:spTgt>
                                        </p:tgtEl>
                                        <p:attrNameLst>
                                          <p:attrName>ppt_w</p:attrName>
                                        </p:attrNameLst>
                                      </p:cBhvr>
                                      <p:tavLst>
                                        <p:tav tm="0">
                                          <p:val>
                                            <p:fltVal val="0"/>
                                          </p:val>
                                        </p:tav>
                                        <p:tav tm="100000">
                                          <p:val>
                                            <p:strVal val="#ppt_w"/>
                                          </p:val>
                                        </p:tav>
                                      </p:tavLst>
                                    </p:anim>
                                    <p:anim calcmode="lin" valueType="num">
                                      <p:cBhvr>
                                        <p:cTn id="79" dur="500" fill="hold"/>
                                        <p:tgtEl>
                                          <p:spTgt spid="103427">
                                            <p:txEl>
                                              <p:pRg st="11" end="11"/>
                                            </p:txEl>
                                          </p:spTgt>
                                        </p:tgtEl>
                                        <p:attrNameLst>
                                          <p:attrName>ppt_h</p:attrName>
                                        </p:attrNameLst>
                                      </p:cBhvr>
                                      <p:tavLst>
                                        <p:tav tm="0">
                                          <p:val>
                                            <p:strVal val="#ppt_h"/>
                                          </p:val>
                                        </p:tav>
                                        <p:tav tm="100000">
                                          <p:val>
                                            <p:strVal val="#ppt_h"/>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17" presetClass="entr" presetSubtype="10" fill="hold" grpId="0" nodeType="clickEffect">
                                  <p:stCondLst>
                                    <p:cond delay="0"/>
                                  </p:stCondLst>
                                  <p:childTnLst>
                                    <p:set>
                                      <p:cBhvr>
                                        <p:cTn id="83" dur="1" fill="hold">
                                          <p:stCondLst>
                                            <p:cond delay="0"/>
                                          </p:stCondLst>
                                        </p:cTn>
                                        <p:tgtEl>
                                          <p:spTgt spid="103427">
                                            <p:txEl>
                                              <p:pRg st="12" end="12"/>
                                            </p:txEl>
                                          </p:spTgt>
                                        </p:tgtEl>
                                        <p:attrNameLst>
                                          <p:attrName>style.visibility</p:attrName>
                                        </p:attrNameLst>
                                      </p:cBhvr>
                                      <p:to>
                                        <p:strVal val="visible"/>
                                      </p:to>
                                    </p:set>
                                    <p:anim calcmode="lin" valueType="num">
                                      <p:cBhvr>
                                        <p:cTn id="84" dur="500" fill="hold"/>
                                        <p:tgtEl>
                                          <p:spTgt spid="103427">
                                            <p:txEl>
                                              <p:pRg st="12" end="12"/>
                                            </p:txEl>
                                          </p:spTgt>
                                        </p:tgtEl>
                                        <p:attrNameLst>
                                          <p:attrName>ppt_w</p:attrName>
                                        </p:attrNameLst>
                                      </p:cBhvr>
                                      <p:tavLst>
                                        <p:tav tm="0">
                                          <p:val>
                                            <p:fltVal val="0"/>
                                          </p:val>
                                        </p:tav>
                                        <p:tav tm="100000">
                                          <p:val>
                                            <p:strVal val="#ppt_w"/>
                                          </p:val>
                                        </p:tav>
                                      </p:tavLst>
                                    </p:anim>
                                    <p:anim calcmode="lin" valueType="num">
                                      <p:cBhvr>
                                        <p:cTn id="85" dur="500" fill="hold"/>
                                        <p:tgtEl>
                                          <p:spTgt spid="103427">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p:bldP spid="103427"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ar-SA" b="1">
                <a:solidFill>
                  <a:srgbClr val="FFCC00"/>
                </a:solidFill>
              </a:rPr>
              <a:t>صرف زمان </a:t>
            </a:r>
            <a:r>
              <a:rPr lang="fa-IR" b="1">
                <a:solidFill>
                  <a:srgbClr val="FFCC00"/>
                </a:solidFill>
              </a:rPr>
              <a:t>لازم </a:t>
            </a:r>
            <a:r>
              <a:rPr lang="ar-SA" b="1">
                <a:solidFill>
                  <a:srgbClr val="FFCC00"/>
                </a:solidFill>
              </a:rPr>
              <a:t>در مراودات</a:t>
            </a:r>
            <a:r>
              <a:rPr lang="fa-IR" b="1">
                <a:solidFill>
                  <a:srgbClr val="FFCC00"/>
                </a:solidFill>
              </a:rPr>
              <a:t>:</a:t>
            </a:r>
            <a:r>
              <a:rPr lang="ar-SA">
                <a:solidFill>
                  <a:srgbClr val="FFCC00"/>
                </a:solidFill>
              </a:rPr>
              <a:t> </a:t>
            </a:r>
            <a:endParaRPr lang="en-US">
              <a:solidFill>
                <a:srgbClr val="FFCC00"/>
              </a:solidFill>
            </a:endParaRPr>
          </a:p>
        </p:txBody>
      </p:sp>
      <p:sp>
        <p:nvSpPr>
          <p:cNvPr id="119811" name="Rectangle 3"/>
          <p:cNvSpPr>
            <a:spLocks noGrp="1" noChangeArrowheads="1"/>
          </p:cNvSpPr>
          <p:nvPr>
            <p:ph type="body" idx="1"/>
          </p:nvPr>
        </p:nvSpPr>
        <p:spPr/>
        <p:txBody>
          <a:bodyPr/>
          <a:lstStyle/>
          <a:p>
            <a:r>
              <a:rPr lang="ar-SA" sz="4000" b="1"/>
              <a:t>گوش دادن 42% </a:t>
            </a:r>
            <a:endParaRPr lang="fa-IR" sz="4000" b="1"/>
          </a:p>
          <a:p>
            <a:r>
              <a:rPr lang="ar-SA" sz="4000" b="1"/>
              <a:t>حرف زدن 32% </a:t>
            </a:r>
            <a:endParaRPr lang="fa-IR" sz="4000" b="1"/>
          </a:p>
          <a:p>
            <a:r>
              <a:rPr lang="ar-SA" sz="4000" b="1"/>
              <a:t>خواندن 15% </a:t>
            </a:r>
            <a:endParaRPr lang="fa-IR" sz="4000" b="1"/>
          </a:p>
          <a:p>
            <a:r>
              <a:rPr lang="ar-SA" sz="4000" b="1"/>
              <a:t>نوشتن 11% </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checkerboard(across)">
                                      <p:cBhvr>
                                        <p:cTn id="7" dur="500"/>
                                        <p:tgtEl>
                                          <p:spTgt spid="1198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19811">
                                            <p:txEl>
                                              <p:pRg st="0" end="0"/>
                                            </p:txEl>
                                          </p:spTgt>
                                        </p:tgtEl>
                                        <p:attrNameLst>
                                          <p:attrName>style.visibility</p:attrName>
                                        </p:attrNameLst>
                                      </p:cBhvr>
                                      <p:to>
                                        <p:strVal val="visible"/>
                                      </p:to>
                                    </p:set>
                                    <p:animEffect transition="in" filter="plus(in)">
                                      <p:cBhvr>
                                        <p:cTn id="12" dur="2000"/>
                                        <p:tgtEl>
                                          <p:spTgt spid="1198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19811">
                                            <p:txEl>
                                              <p:pRg st="1" end="1"/>
                                            </p:txEl>
                                          </p:spTgt>
                                        </p:tgtEl>
                                        <p:attrNameLst>
                                          <p:attrName>style.visibility</p:attrName>
                                        </p:attrNameLst>
                                      </p:cBhvr>
                                      <p:to>
                                        <p:strVal val="visible"/>
                                      </p:to>
                                    </p:set>
                                    <p:animEffect transition="in" filter="plus(in)">
                                      <p:cBhvr>
                                        <p:cTn id="17" dur="2000"/>
                                        <p:tgtEl>
                                          <p:spTgt spid="1198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119811">
                                            <p:txEl>
                                              <p:pRg st="2" end="2"/>
                                            </p:txEl>
                                          </p:spTgt>
                                        </p:tgtEl>
                                        <p:attrNameLst>
                                          <p:attrName>style.visibility</p:attrName>
                                        </p:attrNameLst>
                                      </p:cBhvr>
                                      <p:to>
                                        <p:strVal val="visible"/>
                                      </p:to>
                                    </p:set>
                                    <p:animEffect transition="in" filter="plus(in)">
                                      <p:cBhvr>
                                        <p:cTn id="22" dur="2000"/>
                                        <p:tgtEl>
                                          <p:spTgt spid="1198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19811">
                                            <p:txEl>
                                              <p:pRg st="3" end="3"/>
                                            </p:txEl>
                                          </p:spTgt>
                                        </p:tgtEl>
                                        <p:attrNameLst>
                                          <p:attrName>style.visibility</p:attrName>
                                        </p:attrNameLst>
                                      </p:cBhvr>
                                      <p:to>
                                        <p:strVal val="visible"/>
                                      </p:to>
                                    </p:set>
                                    <p:animEffect transition="in" filter="plus(in)">
                                      <p:cBhvr>
                                        <p:cTn id="27" dur="2000"/>
                                        <p:tgtEl>
                                          <p:spTgt spid="1198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11188" y="1989138"/>
            <a:ext cx="8229600" cy="1143000"/>
          </a:xfrm>
        </p:spPr>
        <p:txBody>
          <a:bodyPr/>
          <a:lstStyle/>
          <a:p>
            <a:r>
              <a:rPr lang="ar-SA" sz="4000" b="1"/>
              <a:t>طبق</a:t>
            </a:r>
            <a:r>
              <a:rPr lang="fa-IR" sz="4000" b="1"/>
              <a:t> یک</a:t>
            </a:r>
            <a:r>
              <a:rPr lang="ar-SA" sz="4000" b="1"/>
              <a:t> نظریه</a:t>
            </a:r>
            <a:r>
              <a:rPr lang="fa-IR" sz="4000" b="1"/>
              <a:t>(</a:t>
            </a:r>
            <a:r>
              <a:rPr lang="ar-SA" sz="4000" b="1"/>
              <a:t> ب</a:t>
            </a:r>
            <a:r>
              <a:rPr lang="fa-IR" sz="4000" b="1"/>
              <a:t>ر</a:t>
            </a:r>
            <a:r>
              <a:rPr lang="ar-SA" sz="4000" b="1"/>
              <a:t>ن</a:t>
            </a:r>
            <a:r>
              <a:rPr lang="fa-IR" sz="4000" b="1"/>
              <a:t>)</a:t>
            </a:r>
            <a:r>
              <a:rPr lang="ar-SA" sz="4000" b="1"/>
              <a:t> ارتباط گفتاری بنا به نیاز کودک به نوازش شکل می گیرد</a:t>
            </a:r>
            <a:r>
              <a:rPr lang="fa-IR" sz="4000" b="1"/>
              <a:t>،</a:t>
            </a:r>
            <a:r>
              <a:rPr lang="ar-SA" sz="4000" b="1"/>
              <a:t> کودک رفتارهای کلامی</a:t>
            </a:r>
            <a:r>
              <a:rPr lang="fa-IR" sz="4000" b="1"/>
              <a:t> ای</a:t>
            </a:r>
            <a:r>
              <a:rPr lang="ar-SA" sz="4000" b="1"/>
              <a:t> را فرا می گیرد که نیازهایش</a:t>
            </a:r>
            <a:r>
              <a:rPr lang="fa-IR" sz="4000" b="1"/>
              <a:t> را</a:t>
            </a:r>
            <a:r>
              <a:rPr lang="ar-SA" sz="4000" b="1"/>
              <a:t> بیشتر ا</a:t>
            </a:r>
            <a:r>
              <a:rPr lang="fa-IR" sz="4000" b="1"/>
              <a:t>ق</a:t>
            </a:r>
            <a:r>
              <a:rPr lang="ar-SA" sz="4000" b="1"/>
              <a:t>ناع کند .</a:t>
            </a:r>
            <a:endParaRPr lang="en-US" sz="4000" b="1"/>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68313" y="2636838"/>
            <a:ext cx="8280400" cy="2016125"/>
          </a:xfrm>
        </p:spPr>
        <p:txBody>
          <a:bodyPr/>
          <a:lstStyle/>
          <a:p>
            <a:r>
              <a:rPr lang="ar-SA" sz="4000" b="1"/>
              <a:t>طبق یک فرضیه در یک ارتباط بین شخصی </a:t>
            </a:r>
            <a:r>
              <a:rPr lang="fa-IR" sz="4000" b="1"/>
              <a:t>،</a:t>
            </a:r>
            <a:r>
              <a:rPr lang="ar-SA" sz="4000" b="1"/>
              <a:t>هیچکس به تمامی بادیگری ارتباط برقرار نمی کند و معمولاً ما با تصویری که از دیگران در ذهن داریم ارتباط برقرار می کنیم اما هرچه بیشتر در مورد وی بدانیم بیشتر می توانیم بجای تصویر شخصی با خود شخص ارتباط برقرار سازیم .</a:t>
            </a:r>
            <a:endParaRPr lang="en-US" sz="4000" b="1"/>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539750" y="3068638"/>
            <a:ext cx="8229600" cy="1143000"/>
          </a:xfrm>
        </p:spPr>
        <p:txBody>
          <a:bodyPr/>
          <a:lstStyle/>
          <a:p>
            <a:r>
              <a:rPr lang="ar-SA" sz="4000" b="1"/>
              <a:t>ما با تصویری که از دیگران در ذهن داریم با ایشان ارتباط برقرار می کنیم . اگر این تصویر با تصویری که آنان از خود دارند ، سازگار نباشد نمی توانیم ارتباط خوبی با </a:t>
            </a:r>
            <a:r>
              <a:rPr lang="fa-IR" sz="4000" b="1"/>
              <a:t>آ</a:t>
            </a:r>
            <a:r>
              <a:rPr lang="ar-SA" sz="4000" b="1"/>
              <a:t>نها برقرار کنیم . ارتباط کلامی وسیله ای </a:t>
            </a:r>
            <a:r>
              <a:rPr lang="fa-IR" sz="4000" b="1"/>
              <a:t>برای</a:t>
            </a:r>
            <a:r>
              <a:rPr lang="ar-SA" sz="4000" b="1"/>
              <a:t> </a:t>
            </a:r>
            <a:r>
              <a:rPr lang="fa-IR" sz="4000" b="1"/>
              <a:t>رسیدن</a:t>
            </a:r>
            <a:r>
              <a:rPr lang="ar-SA" sz="4000" b="1"/>
              <a:t> تصویرهای معتبر از یکدیگر است .</a:t>
            </a:r>
            <a:endParaRPr lang="en-US" sz="4000" b="1"/>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395288" y="2781300"/>
            <a:ext cx="8229600" cy="1143000"/>
          </a:xfrm>
        </p:spPr>
        <p:txBody>
          <a:bodyPr/>
          <a:lstStyle/>
          <a:p>
            <a:pPr algn="r"/>
            <a:r>
              <a:rPr lang="ar-SA" sz="4000" b="1"/>
              <a:t>گاهی اوقات دیگران مارا آنگونه که می خواهند می بینند و ما نیز دیگران را آنگونه که خود می خواهیم</a:t>
            </a:r>
            <a:r>
              <a:rPr lang="fa-IR" sz="4000" b="1"/>
              <a:t> </a:t>
            </a:r>
            <a:r>
              <a:rPr lang="ar-SA" sz="4000" b="1"/>
              <a:t>می بینیم</a:t>
            </a:r>
            <a:endParaRPr lang="en-US" sz="40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8" name="Rectangle 6"/>
          <p:cNvSpPr>
            <a:spLocks noGrp="1" noChangeArrowheads="1"/>
          </p:cNvSpPr>
          <p:nvPr>
            <p:ph type="body" idx="1"/>
          </p:nvPr>
        </p:nvSpPr>
        <p:spPr>
          <a:xfrm>
            <a:off x="684213" y="1628775"/>
            <a:ext cx="7772400" cy="4114800"/>
          </a:xfrm>
        </p:spPr>
        <p:txBody>
          <a:bodyPr/>
          <a:lstStyle/>
          <a:p>
            <a:pPr>
              <a:lnSpc>
                <a:spcPct val="90000"/>
              </a:lnSpc>
            </a:pPr>
            <a:r>
              <a:rPr lang="ar-SA" sz="2800" b="1">
                <a:cs typeface="B Roya" panose="00000400000000000000" pitchFamily="2" charset="-78"/>
              </a:rPr>
              <a:t>75% از اوقات زندگی ما صرف ارتباط می شود و در عصر ارتباطات برنده آن کسی است که بتواند خوب ارتباط برقرار کند .</a:t>
            </a:r>
            <a:endParaRPr lang="fa-IR" sz="2800" b="1">
              <a:cs typeface="B Roya" panose="00000400000000000000" pitchFamily="2" charset="-78"/>
            </a:endParaRPr>
          </a:p>
          <a:p>
            <a:pPr>
              <a:lnSpc>
                <a:spcPct val="90000"/>
              </a:lnSpc>
              <a:buFontTx/>
              <a:buNone/>
            </a:pPr>
            <a:endParaRPr lang="en-US" sz="2800" b="1">
              <a:cs typeface="B Roya" panose="00000400000000000000" pitchFamily="2" charset="-78"/>
            </a:endParaRPr>
          </a:p>
          <a:p>
            <a:pPr>
              <a:lnSpc>
                <a:spcPct val="90000"/>
              </a:lnSpc>
            </a:pPr>
            <a:r>
              <a:rPr lang="fa-IR" sz="2800" b="1">
                <a:cs typeface="B Roya" panose="00000400000000000000" pitchFamily="2" charset="-78"/>
              </a:rPr>
              <a:t>مهارت ارتباط</a:t>
            </a:r>
            <a:r>
              <a:rPr lang="ar-SA" sz="2800" b="1">
                <a:cs typeface="B Roya" panose="00000400000000000000" pitchFamily="2" charset="-78"/>
              </a:rPr>
              <a:t>ي</a:t>
            </a:r>
            <a:r>
              <a:rPr lang="fa-IR" sz="2800" b="1">
                <a:cs typeface="B Roya" panose="00000400000000000000" pitchFamily="2" charset="-78"/>
              </a:rPr>
              <a:t> خوب به ما کمک م</a:t>
            </a:r>
            <a:r>
              <a:rPr lang="ar-SA" sz="2800" b="1">
                <a:cs typeface="B Roya" panose="00000400000000000000" pitchFamily="2" charset="-78"/>
              </a:rPr>
              <a:t>ي</a:t>
            </a:r>
            <a:r>
              <a:rPr lang="fa-IR" sz="2800" b="1">
                <a:cs typeface="B Roya" panose="00000400000000000000" pitchFamily="2" charset="-78"/>
              </a:rPr>
              <a:t> کند روابط سالم و رضا</a:t>
            </a:r>
            <a:r>
              <a:rPr lang="ar-SA" sz="2800" b="1">
                <a:cs typeface="B Roya" panose="00000400000000000000" pitchFamily="2" charset="-78"/>
              </a:rPr>
              <a:t>ي</a:t>
            </a:r>
            <a:r>
              <a:rPr lang="fa-IR" sz="2800" b="1">
                <a:cs typeface="B Roya" panose="00000400000000000000" pitchFamily="2" charset="-78"/>
              </a:rPr>
              <a:t>ت بخش</a:t>
            </a:r>
            <a:r>
              <a:rPr lang="ar-SA" sz="2800" b="1">
                <a:cs typeface="B Roya" panose="00000400000000000000" pitchFamily="2" charset="-78"/>
              </a:rPr>
              <a:t>ي</a:t>
            </a:r>
            <a:r>
              <a:rPr lang="fa-IR" sz="2800" b="1">
                <a:cs typeface="B Roya" panose="00000400000000000000" pitchFamily="2" charset="-78"/>
              </a:rPr>
              <a:t> را با د</a:t>
            </a:r>
            <a:r>
              <a:rPr lang="ar-SA" sz="2800" b="1">
                <a:cs typeface="B Roya" panose="00000400000000000000" pitchFamily="2" charset="-78"/>
              </a:rPr>
              <a:t>ي</a:t>
            </a:r>
            <a:r>
              <a:rPr lang="fa-IR" sz="2800" b="1">
                <a:cs typeface="B Roya" panose="00000400000000000000" pitchFamily="2" charset="-78"/>
              </a:rPr>
              <a:t>گران داشته باش</a:t>
            </a:r>
            <a:r>
              <a:rPr lang="ar-SA" sz="2800" b="1">
                <a:cs typeface="B Roya" panose="00000400000000000000" pitchFamily="2" charset="-78"/>
              </a:rPr>
              <a:t>ي</a:t>
            </a:r>
            <a:r>
              <a:rPr lang="fa-IR" sz="2800" b="1">
                <a:cs typeface="B Roya" panose="00000400000000000000" pitchFamily="2" charset="-78"/>
              </a:rPr>
              <a:t>م .</a:t>
            </a:r>
          </a:p>
          <a:p>
            <a:pPr>
              <a:lnSpc>
                <a:spcPct val="90000"/>
              </a:lnSpc>
              <a:buFontTx/>
              <a:buNone/>
            </a:pPr>
            <a:endParaRPr lang="fa-IR" sz="2800" b="1">
              <a:cs typeface="B Roya" panose="00000400000000000000" pitchFamily="2" charset="-78"/>
            </a:endParaRPr>
          </a:p>
          <a:p>
            <a:pPr>
              <a:lnSpc>
                <a:spcPct val="90000"/>
              </a:lnSpc>
            </a:pPr>
            <a:r>
              <a:rPr lang="fa-IR" sz="2800" b="1">
                <a:cs typeface="B Roya" panose="00000400000000000000" pitchFamily="2" charset="-78"/>
              </a:rPr>
              <a:t>  از طرف د</a:t>
            </a:r>
            <a:r>
              <a:rPr lang="ar-SA" sz="2800" b="1">
                <a:cs typeface="B Roya" panose="00000400000000000000" pitchFamily="2" charset="-78"/>
              </a:rPr>
              <a:t>ي</a:t>
            </a:r>
            <a:r>
              <a:rPr lang="fa-IR" sz="2800" b="1">
                <a:cs typeface="B Roya" panose="00000400000000000000" pitchFamily="2" charset="-78"/>
              </a:rPr>
              <a:t>گر مها رت ها</a:t>
            </a:r>
            <a:r>
              <a:rPr lang="ar-SA" sz="2800" b="1">
                <a:cs typeface="B Roya" panose="00000400000000000000" pitchFamily="2" charset="-78"/>
              </a:rPr>
              <a:t>ي</a:t>
            </a:r>
            <a:r>
              <a:rPr lang="fa-IR" sz="2800" b="1">
                <a:cs typeface="B Roya" panose="00000400000000000000" pitchFamily="2" charset="-78"/>
              </a:rPr>
              <a:t> ارتباط</a:t>
            </a:r>
            <a:r>
              <a:rPr lang="ar-SA" sz="2800" b="1">
                <a:cs typeface="B Roya" panose="00000400000000000000" pitchFamily="2" charset="-78"/>
              </a:rPr>
              <a:t>ي</a:t>
            </a:r>
            <a:r>
              <a:rPr lang="fa-IR" sz="2800" b="1">
                <a:cs typeface="B Roya" panose="00000400000000000000" pitchFamily="2" charset="-78"/>
              </a:rPr>
              <a:t> ضع</a:t>
            </a:r>
            <a:r>
              <a:rPr lang="ar-SA" sz="2800" b="1">
                <a:cs typeface="B Roya" panose="00000400000000000000" pitchFamily="2" charset="-78"/>
              </a:rPr>
              <a:t>ي</a:t>
            </a:r>
            <a:r>
              <a:rPr lang="fa-IR" sz="2800" b="1">
                <a:cs typeface="B Roya" panose="00000400000000000000" pitchFamily="2" charset="-78"/>
              </a:rPr>
              <a:t>ف م</a:t>
            </a:r>
            <a:r>
              <a:rPr lang="ar-SA" sz="2800" b="1">
                <a:cs typeface="B Roya" panose="00000400000000000000" pitchFamily="2" charset="-78"/>
              </a:rPr>
              <a:t>ي</a:t>
            </a:r>
            <a:r>
              <a:rPr lang="fa-IR" sz="2800" b="1">
                <a:cs typeface="B Roya" panose="00000400000000000000" pitchFamily="2" charset="-78"/>
              </a:rPr>
              <a:t> تواند به گونه ا</a:t>
            </a:r>
            <a:r>
              <a:rPr lang="ar-SA" sz="2800" b="1">
                <a:cs typeface="B Roya" panose="00000400000000000000" pitchFamily="2" charset="-78"/>
              </a:rPr>
              <a:t>ي</a:t>
            </a:r>
            <a:r>
              <a:rPr lang="fa-IR" sz="2800" b="1">
                <a:cs typeface="B Roya" panose="00000400000000000000" pitchFamily="2" charset="-78"/>
              </a:rPr>
              <a:t> باشد که به سوء تفاهمات و احساسات منف</a:t>
            </a:r>
            <a:r>
              <a:rPr lang="ar-SA" sz="2800" b="1">
                <a:cs typeface="B Roya" panose="00000400000000000000" pitchFamily="2" charset="-78"/>
              </a:rPr>
              <a:t>ي</a:t>
            </a:r>
            <a:r>
              <a:rPr lang="fa-IR" sz="2800" b="1">
                <a:cs typeface="B Roya" panose="00000400000000000000" pitchFamily="2" charset="-78"/>
              </a:rPr>
              <a:t> منجر شود.</a:t>
            </a:r>
            <a:endParaRPr lang="en-US" sz="2800" b="1">
              <a:cs typeface="B Roya" panose="00000400000000000000" pitchFamily="2" charset="-78"/>
            </a:endParaRPr>
          </a:p>
          <a:p>
            <a:pPr>
              <a:lnSpc>
                <a:spcPct val="90000"/>
              </a:lnSpc>
            </a:pPr>
            <a:r>
              <a:rPr lang="fa-IR" sz="2800" b="1">
                <a:cs typeface="B Roya" panose="00000400000000000000" pitchFamily="2" charset="-78"/>
              </a:rPr>
              <a:t>مهارت برقراری ارتباط یکی از پیش بینی کننده های سلامت است.</a:t>
            </a:r>
            <a:r>
              <a:rPr lang="en-US" sz="2800" b="1"/>
              <a:t/>
            </a:r>
            <a:br>
              <a:rPr lang="en-US" sz="2800" b="1"/>
            </a:br>
            <a:r>
              <a:rPr lang="fa-IR" sz="2800" b="1"/>
              <a:t> </a:t>
            </a:r>
            <a:endParaRPr lang="en-US" sz="2800" b="1"/>
          </a:p>
        </p:txBody>
      </p:sp>
      <p:sp>
        <p:nvSpPr>
          <p:cNvPr id="13319" name="Rectangle 7"/>
          <p:cNvSpPr>
            <a:spLocks noGrp="1" noChangeArrowheads="1"/>
          </p:cNvSpPr>
          <p:nvPr>
            <p:ph type="title"/>
          </p:nvPr>
        </p:nvSpPr>
        <p:spPr/>
        <p:txBody>
          <a:bodyPr/>
          <a:lstStyle/>
          <a:p>
            <a:r>
              <a:rPr lang="fa-IR" sz="4000" b="1" u="sng">
                <a:cs typeface="B Titr" panose="00000700000000000000" pitchFamily="2" charset="-78"/>
              </a:rPr>
              <a:t>اهمیت ارتباط:</a:t>
            </a:r>
            <a:endParaRPr lang="en-US" sz="4000" b="1" u="sng">
              <a:cs typeface="B Titr" panose="000007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fa-IR" sz="4000" b="1">
                <a:cs typeface="B Titr" panose="00000700000000000000" pitchFamily="2" charset="-78"/>
              </a:rPr>
              <a:t>پيامد هاي فقدان مهارتهاي ارتباطي</a:t>
            </a:r>
            <a:endParaRPr lang="en-US" sz="4000" b="1">
              <a:cs typeface="B Titr" panose="00000700000000000000" pitchFamily="2" charset="-78"/>
            </a:endParaRPr>
          </a:p>
        </p:txBody>
      </p:sp>
      <p:sp>
        <p:nvSpPr>
          <p:cNvPr id="146435" name="Rectangle 3"/>
          <p:cNvSpPr>
            <a:spLocks noGrp="1" noChangeArrowheads="1"/>
          </p:cNvSpPr>
          <p:nvPr>
            <p:ph type="body" idx="1"/>
          </p:nvPr>
        </p:nvSpPr>
        <p:spPr/>
        <p:txBody>
          <a:bodyPr/>
          <a:lstStyle/>
          <a:p>
            <a:pPr>
              <a:lnSpc>
                <a:spcPct val="90000"/>
              </a:lnSpc>
            </a:pPr>
            <a:r>
              <a:rPr lang="fa-IR" sz="2800" b="1">
                <a:cs typeface="B Roya" panose="00000400000000000000" pitchFamily="2" charset="-78"/>
              </a:rPr>
              <a:t>ایجاد سوءتفاهم </a:t>
            </a:r>
          </a:p>
          <a:p>
            <a:pPr>
              <a:lnSpc>
                <a:spcPct val="90000"/>
              </a:lnSpc>
            </a:pPr>
            <a:r>
              <a:rPr lang="fa-IR" sz="2800" b="1">
                <a:cs typeface="B Roya" panose="00000400000000000000" pitchFamily="2" charset="-78"/>
              </a:rPr>
              <a:t> نارضایتی از روابط با دیگران</a:t>
            </a:r>
          </a:p>
          <a:p>
            <a:pPr>
              <a:lnSpc>
                <a:spcPct val="90000"/>
              </a:lnSpc>
            </a:pPr>
            <a:r>
              <a:rPr lang="fa-IR" sz="2800" b="1">
                <a:cs typeface="B Roya" panose="00000400000000000000" pitchFamily="2" charset="-78"/>
              </a:rPr>
              <a:t>احساس تنهایی </a:t>
            </a:r>
          </a:p>
          <a:p>
            <a:pPr>
              <a:lnSpc>
                <a:spcPct val="90000"/>
              </a:lnSpc>
            </a:pPr>
            <a:r>
              <a:rPr lang="fa-IR" sz="2800" b="1">
                <a:cs typeface="B Roya" panose="00000400000000000000" pitchFamily="2" charset="-78"/>
              </a:rPr>
              <a:t>کاهش اعتماد به نفس و احساس درماندگی</a:t>
            </a:r>
          </a:p>
          <a:p>
            <a:pPr>
              <a:lnSpc>
                <a:spcPct val="90000"/>
              </a:lnSpc>
            </a:pPr>
            <a:r>
              <a:rPr lang="fa-IR" sz="2800" b="1">
                <a:cs typeface="B Roya" panose="00000400000000000000" pitchFamily="2" charset="-78"/>
              </a:rPr>
              <a:t> آسیب پذیری و کاهش توانایی در مقابله با مشکلات</a:t>
            </a:r>
          </a:p>
          <a:p>
            <a:pPr>
              <a:lnSpc>
                <a:spcPct val="90000"/>
              </a:lnSpc>
            </a:pPr>
            <a:r>
              <a:rPr lang="ar-SA" sz="2800" b="1">
                <a:cs typeface="B Roya" panose="00000400000000000000" pitchFamily="2" charset="-78"/>
              </a:rPr>
              <a:t>انزوا و طرد</a:t>
            </a:r>
            <a:endParaRPr lang="en-US" sz="2800" b="1">
              <a:cs typeface="B Roya" panose="00000400000000000000" pitchFamily="2" charset="-78"/>
            </a:endParaRPr>
          </a:p>
          <a:p>
            <a:pPr>
              <a:lnSpc>
                <a:spcPct val="90000"/>
              </a:lnSpc>
            </a:pPr>
            <a:r>
              <a:rPr lang="ar-SA" sz="2800" b="1">
                <a:cs typeface="B Roya" panose="00000400000000000000" pitchFamily="2" charset="-78"/>
              </a:rPr>
              <a:t>استرس و فشار رواني</a:t>
            </a:r>
            <a:endParaRPr lang="en-US" sz="2800" b="1">
              <a:cs typeface="B Roya" panose="00000400000000000000" pitchFamily="2" charset="-78"/>
            </a:endParaRPr>
          </a:p>
          <a:p>
            <a:pPr>
              <a:lnSpc>
                <a:spcPct val="90000"/>
              </a:lnSpc>
            </a:pPr>
            <a:r>
              <a:rPr lang="ar-SA" sz="2800" b="1">
                <a:cs typeface="B Roya" panose="00000400000000000000" pitchFamily="2" charset="-78"/>
              </a:rPr>
              <a:t>احساس خشم</a:t>
            </a:r>
            <a:r>
              <a:rPr lang="fa-IR" sz="2800" b="1">
                <a:cs typeface="B Roya" panose="00000400000000000000" pitchFamily="2" charset="-78"/>
              </a:rPr>
              <a:t> و تعارض</a:t>
            </a:r>
            <a:endParaRPr lang="en-US" sz="2800" b="1">
              <a:cs typeface="B Roya" panose="00000400000000000000" pitchFamily="2" charset="-78"/>
            </a:endParaRPr>
          </a:p>
          <a:p>
            <a:pPr>
              <a:lnSpc>
                <a:spcPct val="90000"/>
              </a:lnSpc>
            </a:pPr>
            <a:r>
              <a:rPr lang="ar-SA" sz="2800" b="1">
                <a:cs typeface="B Roya" panose="00000400000000000000" pitchFamily="2" charset="-78"/>
              </a:rPr>
              <a:t>ناكامي در ارضاي نيازها</a:t>
            </a:r>
            <a:endParaRPr lang="en-US" sz="2800" b="1">
              <a:cs typeface="B Roya" panose="00000400000000000000" pitchFamily="2" charset="-78"/>
            </a:endParaRPr>
          </a:p>
          <a:p>
            <a:pPr>
              <a:lnSpc>
                <a:spcPct val="90000"/>
              </a:lnSpc>
            </a:pPr>
            <a:endParaRPr lang="en-US" sz="2800" b="1">
              <a:cs typeface="B Roy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6435">
                                            <p:txEl>
                                              <p:pRg st="5" end="5"/>
                                            </p:txEl>
                                          </p:spTgt>
                                        </p:tgtEl>
                                        <p:attrNameLst>
                                          <p:attrName>style.visibility</p:attrName>
                                        </p:attrNameLst>
                                      </p:cBhvr>
                                      <p:to>
                                        <p:strVal val="visible"/>
                                      </p:to>
                                    </p:set>
                                    <p:anim calcmode="lin" valueType="num">
                                      <p:cBhvr additive="base">
                                        <p:cTn id="37"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6435">
                                            <p:txEl>
                                              <p:pRg st="6" end="6"/>
                                            </p:txEl>
                                          </p:spTgt>
                                        </p:tgtEl>
                                        <p:attrNameLst>
                                          <p:attrName>style.visibility</p:attrName>
                                        </p:attrNameLst>
                                      </p:cBhvr>
                                      <p:to>
                                        <p:strVal val="visible"/>
                                      </p:to>
                                    </p:set>
                                    <p:anim calcmode="lin" valueType="num">
                                      <p:cBhvr additive="base">
                                        <p:cTn id="43" dur="500" fill="hold"/>
                                        <p:tgtEl>
                                          <p:spTgt spid="14643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64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6435">
                                            <p:txEl>
                                              <p:pRg st="7" end="7"/>
                                            </p:txEl>
                                          </p:spTgt>
                                        </p:tgtEl>
                                        <p:attrNameLst>
                                          <p:attrName>style.visibility</p:attrName>
                                        </p:attrNameLst>
                                      </p:cBhvr>
                                      <p:to>
                                        <p:strVal val="visible"/>
                                      </p:to>
                                    </p:set>
                                    <p:anim calcmode="lin" valueType="num">
                                      <p:cBhvr additive="base">
                                        <p:cTn id="49" dur="500" fill="hold"/>
                                        <p:tgtEl>
                                          <p:spTgt spid="14643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64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6435">
                                            <p:txEl>
                                              <p:pRg st="8" end="8"/>
                                            </p:txEl>
                                          </p:spTgt>
                                        </p:tgtEl>
                                        <p:attrNameLst>
                                          <p:attrName>style.visibility</p:attrName>
                                        </p:attrNameLst>
                                      </p:cBhvr>
                                      <p:to>
                                        <p:strVal val="visible"/>
                                      </p:to>
                                    </p:set>
                                    <p:anim calcmode="lin" valueType="num">
                                      <p:cBhvr additive="base">
                                        <p:cTn id="55" dur="500" fill="hold"/>
                                        <p:tgtEl>
                                          <p:spTgt spid="14643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64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ar-SA" sz="4000" b="1">
                <a:solidFill>
                  <a:srgbClr val="FFCC00"/>
                </a:solidFill>
                <a:cs typeface="B Yekan" panose="00000400000000000000" pitchFamily="2" charset="-78"/>
              </a:rPr>
              <a:t>نیازبه برقراری ارتباط </a:t>
            </a:r>
            <a:r>
              <a:rPr lang="fa-IR" sz="4000" b="1">
                <a:solidFill>
                  <a:srgbClr val="FFCC00"/>
                </a:solidFill>
                <a:cs typeface="B Yekan" panose="00000400000000000000" pitchFamily="2" charset="-78"/>
              </a:rPr>
              <a:t>خود</a:t>
            </a:r>
            <a:r>
              <a:rPr lang="ar-SA" sz="4000" b="1">
                <a:solidFill>
                  <a:srgbClr val="FFCC00"/>
                </a:solidFill>
                <a:cs typeface="B Yekan" panose="00000400000000000000" pitchFamily="2" charset="-78"/>
              </a:rPr>
              <a:t> ناشی از</a:t>
            </a:r>
            <a:r>
              <a:rPr lang="fa-IR" sz="4000" b="1">
                <a:solidFill>
                  <a:srgbClr val="FFCC00"/>
                </a:solidFill>
                <a:cs typeface="B Yekan" panose="00000400000000000000" pitchFamily="2" charset="-78"/>
              </a:rPr>
              <a:t>:</a:t>
            </a:r>
            <a:endParaRPr lang="en-US" sz="4000" b="1">
              <a:solidFill>
                <a:srgbClr val="FFCC00"/>
              </a:solidFill>
              <a:cs typeface="B Yekan" panose="00000400000000000000" pitchFamily="2" charset="-78"/>
            </a:endParaRPr>
          </a:p>
        </p:txBody>
      </p:sp>
      <p:sp>
        <p:nvSpPr>
          <p:cNvPr id="12291" name="Rectangle 3"/>
          <p:cNvSpPr>
            <a:spLocks noGrp="1" noChangeArrowheads="1"/>
          </p:cNvSpPr>
          <p:nvPr>
            <p:ph type="body" idx="1"/>
          </p:nvPr>
        </p:nvSpPr>
        <p:spPr/>
        <p:txBody>
          <a:bodyPr/>
          <a:lstStyle/>
          <a:p>
            <a:r>
              <a:rPr lang="fa-IR" b="1"/>
              <a:t>نیازهای مادی</a:t>
            </a:r>
          </a:p>
          <a:p>
            <a:r>
              <a:rPr lang="fa-IR" b="1"/>
              <a:t>نیاز به </a:t>
            </a:r>
            <a:r>
              <a:rPr lang="ar-SA" b="1"/>
              <a:t>امنیت</a:t>
            </a:r>
            <a:endParaRPr lang="fa-IR" b="1"/>
          </a:p>
          <a:p>
            <a:r>
              <a:rPr lang="fa-IR" b="1"/>
              <a:t>نیاز به </a:t>
            </a:r>
            <a:r>
              <a:rPr lang="ar-SA" b="1"/>
              <a:t>تعلق</a:t>
            </a:r>
            <a:r>
              <a:rPr lang="fa-IR" b="1"/>
              <a:t> و احترام</a:t>
            </a:r>
          </a:p>
          <a:p>
            <a:r>
              <a:rPr lang="fa-IR" b="1"/>
              <a:t>نیاز به صمیمیت</a:t>
            </a:r>
            <a:r>
              <a:rPr lang="fa-IR"/>
              <a:t> </a:t>
            </a:r>
          </a:p>
          <a:p>
            <a:r>
              <a:rPr lang="fa-IR" b="1"/>
              <a:t>نیاز به </a:t>
            </a:r>
            <a:r>
              <a:rPr lang="ar-SA" b="1"/>
              <a:t>حمایت</a:t>
            </a:r>
            <a:r>
              <a:rPr lang="fa-IR" b="1"/>
              <a:t> و تأیید</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to="" calcmode="lin" valueType="num">
                                      <p:cBhvr>
                                        <p:cTn id="7" dur="1" fill="hold"/>
                                        <p:tgtEl>
                                          <p:spTgt spid="12291">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 to="" calcmode="lin" valueType="num">
                                      <p:cBhvr>
                                        <p:cTn id="12" dur="1" fill="hold"/>
                                        <p:tgtEl>
                                          <p:spTgt spid="12291">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to="" calcmode="lin" valueType="num">
                                      <p:cBhvr>
                                        <p:cTn id="17" dur="1" fill="hold"/>
                                        <p:tgtEl>
                                          <p:spTgt spid="12291">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 to="" calcmode="lin" valueType="num">
                                      <p:cBhvr>
                                        <p:cTn id="22" dur="1" fill="hold"/>
                                        <p:tgtEl>
                                          <p:spTgt spid="12291">
                                            <p:txEl>
                                              <p:pRg st="3" end="3"/>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to="" calcmode="lin" valueType="num">
                                      <p:cBhvr>
                                        <p:cTn id="27" dur="1" fill="hold"/>
                                        <p:tgtEl>
                                          <p:spTgt spid="1229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theme/theme1.xml><?xml version="1.0" encoding="utf-8"?>
<a:theme xmlns:a="http://schemas.openxmlformats.org/drawingml/2006/main" name="1_BRNMRBL">
  <a:themeElements>
    <a:clrScheme name="1_BRNMRBL 1">
      <a:dk1>
        <a:srgbClr val="000000"/>
      </a:dk1>
      <a:lt1>
        <a:srgbClr val="EAEAEA"/>
      </a:lt1>
      <a:dk2>
        <a:srgbClr val="996633"/>
      </a:dk2>
      <a:lt2>
        <a:srgbClr val="FFCC66"/>
      </a:lt2>
      <a:accent1>
        <a:srgbClr val="3366FF"/>
      </a:accent1>
      <a:accent2>
        <a:srgbClr val="60371C"/>
      </a:accent2>
      <a:accent3>
        <a:srgbClr val="CAB8AD"/>
      </a:accent3>
      <a:accent4>
        <a:srgbClr val="C8C8C8"/>
      </a:accent4>
      <a:accent5>
        <a:srgbClr val="ADB8FF"/>
      </a:accent5>
      <a:accent6>
        <a:srgbClr val="563118"/>
      </a:accent6>
      <a:hlink>
        <a:srgbClr val="FF0033"/>
      </a:hlink>
      <a:folHlink>
        <a:srgbClr val="CC9967"/>
      </a:folHlink>
    </a:clrScheme>
    <a:fontScheme name="1_BRNMRBL">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lnDef>
  </a:objectDefaults>
  <a:extraClrSchemeLst>
    <a:extraClrScheme>
      <a:clrScheme name="1_BRNMRBL 1">
        <a:dk1>
          <a:srgbClr val="000000"/>
        </a:dk1>
        <a:lt1>
          <a:srgbClr val="EAEAEA"/>
        </a:lt1>
        <a:dk2>
          <a:srgbClr val="996633"/>
        </a:dk2>
        <a:lt2>
          <a:srgbClr val="FFCC66"/>
        </a:lt2>
        <a:accent1>
          <a:srgbClr val="3366FF"/>
        </a:accent1>
        <a:accent2>
          <a:srgbClr val="60371C"/>
        </a:accent2>
        <a:accent3>
          <a:srgbClr val="CAB8AD"/>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1_BRNMRBL 2">
        <a:dk1>
          <a:srgbClr val="000000"/>
        </a:dk1>
        <a:lt1>
          <a:srgbClr val="EAEAEA"/>
        </a:lt1>
        <a:dk2>
          <a:srgbClr val="CC9900"/>
        </a:dk2>
        <a:lt2>
          <a:srgbClr val="FFCC66"/>
        </a:lt2>
        <a:accent1>
          <a:srgbClr val="FF9933"/>
        </a:accent1>
        <a:accent2>
          <a:srgbClr val="996600"/>
        </a:accent2>
        <a:accent3>
          <a:srgbClr val="E2CAA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1_BRNMRBL 3">
        <a:dk1>
          <a:srgbClr val="5F5F5F"/>
        </a:dk1>
        <a:lt1>
          <a:srgbClr val="FFFFFF"/>
        </a:lt1>
        <a:dk2>
          <a:srgbClr val="B2B2B2"/>
        </a:dk2>
        <a:lt2>
          <a:srgbClr val="FFFFFF"/>
        </a:lt2>
        <a:accent1>
          <a:srgbClr val="CBCBCB"/>
        </a:accent1>
        <a:accent2>
          <a:srgbClr val="969696"/>
        </a:accent2>
        <a:accent3>
          <a:srgbClr val="D5D5D5"/>
        </a:accent3>
        <a:accent4>
          <a:srgbClr val="DADADA"/>
        </a:accent4>
        <a:accent5>
          <a:srgbClr val="E2E2E2"/>
        </a:accent5>
        <a:accent6>
          <a:srgbClr val="878787"/>
        </a:accent6>
        <a:hlink>
          <a:srgbClr val="5F5F5F"/>
        </a:hlink>
        <a:folHlink>
          <a:srgbClr val="EAEAEA"/>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1481</TotalTime>
  <Words>2618</Words>
  <Application>Microsoft Office PowerPoint</Application>
  <PresentationFormat>On-screen Show (4:3)</PresentationFormat>
  <Paragraphs>362</Paragraphs>
  <Slides>67</Slides>
  <Notes>0</Notes>
  <HiddenSlides>0</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67</vt:i4>
      </vt:variant>
    </vt:vector>
  </HeadingPairs>
  <TitlesOfParts>
    <vt:vector size="89" baseType="lpstr">
      <vt:lpstr>2  Titr</vt:lpstr>
      <vt:lpstr>Arial</vt:lpstr>
      <vt:lpstr>B Badr</vt:lpstr>
      <vt:lpstr>B Compset</vt:lpstr>
      <vt:lpstr>B Homa</vt:lpstr>
      <vt:lpstr>B Kamran</vt:lpstr>
      <vt:lpstr>B Nasim</vt:lpstr>
      <vt:lpstr>B Roya</vt:lpstr>
      <vt:lpstr>B Titr</vt:lpstr>
      <vt:lpstr>B Yekan</vt:lpstr>
      <vt:lpstr>F_Nasim</vt:lpstr>
      <vt:lpstr>Lotus</vt:lpstr>
      <vt:lpstr>Persian</vt:lpstr>
      <vt:lpstr>Symbol</vt:lpstr>
      <vt:lpstr>Tahoma</vt:lpstr>
      <vt:lpstr>Times New Roman</vt:lpstr>
      <vt:lpstr>Titr</vt:lpstr>
      <vt:lpstr>Traffic</vt:lpstr>
      <vt:lpstr>Verdana</vt:lpstr>
      <vt:lpstr>Wingdings</vt:lpstr>
      <vt:lpstr>Zr</vt:lpstr>
      <vt:lpstr>1_BRNMRBL</vt:lpstr>
      <vt:lpstr>PowerPoint Presentation</vt:lpstr>
      <vt:lpstr>مهارت برقراری ارتباط</vt:lpstr>
      <vt:lpstr>زمانی در روابطمان موفقیم که:</vt:lpstr>
      <vt:lpstr>تعریف ارتباط :  </vt:lpstr>
      <vt:lpstr>مهارت ارتباطی :  توانایی برقراری ارتباط به طور مؤثر و کارآمد با دیگران</vt:lpstr>
      <vt:lpstr>اصولاً چیزی به عنوان عدم ارتباط وجود ندارد ، زیرا انسان نمی تواند فاقد هرگونه رفتار باشد و هر رفتاری در یک شرایط تأثیر متقابل دارای ارزشهای پیامی است . </vt:lpstr>
      <vt:lpstr>اهمیت ارتباط:</vt:lpstr>
      <vt:lpstr>پيامد هاي فقدان مهارتهاي ارتباطي</vt:lpstr>
      <vt:lpstr>نیازبه برقراری ارتباط خود ناشی از:</vt:lpstr>
      <vt:lpstr> هدف برقراری ارتباط  انتقال پیام است در قالب :   </vt:lpstr>
      <vt:lpstr>اجزاء ارتباط</vt:lpstr>
      <vt:lpstr>اگر پیامی ارسال گردد ولی آن پیام دریافت نگردد یا اینکه کامل دریافت نگردد، اصطلاحأ سوء تفاهم بوجود می آید.</vt:lpstr>
      <vt:lpstr>نسبت کامل بودن ارتباط =  </vt:lpstr>
      <vt:lpstr>اگر چه نحوه ارتباط برقرار كردن با افراد مختلف درانواع موقعيتها ، متفاوت مي باشد اما اصول ارتباط در موقعيتهاي مختلف زندگي اعم خانوادگي- شغلي و اجتماعي و... يكسان است. با فراگيري اين اصول و حذف موانع ارتباطي امكان تعميم يكي به ديگري وجود دارد.</vt:lpstr>
      <vt:lpstr>تسهیل کننده های ارتباط </vt:lpstr>
      <vt:lpstr> عوامل بازدارنده ارتباط </vt:lpstr>
      <vt:lpstr>كليدهاي برقراري ارتباط</vt:lpstr>
      <vt:lpstr>انواع مهارتهای ارتباطی شامل : </vt:lpstr>
      <vt:lpstr>انواع ارتباط</vt:lpstr>
      <vt:lpstr>اجزاء ارتباط کلامی ( گفتاری ) :  </vt:lpstr>
      <vt:lpstr>موضوع گفتگو در نحوه ارتباط ما موثر می باشد. </vt:lpstr>
      <vt:lpstr>سبکهای گفتار</vt:lpstr>
      <vt:lpstr>همواره آنچه می خواهید بگویید با رفتار غیر کلامی مناسب هماهنگ سازید.</vt:lpstr>
      <vt:lpstr>فرآیند بیان کلامی</vt:lpstr>
      <vt:lpstr>چگونگي شروع ارتباط ادامه روند آنرا تعيين مي كند.</vt:lpstr>
      <vt:lpstr>مراحل ارتباط کلامی </vt:lpstr>
      <vt:lpstr>مراحل ارتباط کلامی </vt:lpstr>
      <vt:lpstr>مراحل ارتباط کلامی</vt:lpstr>
      <vt:lpstr>موانع گفتاری در درون گوینده : </vt:lpstr>
      <vt:lpstr>موانع گفتاری در شنونده </vt:lpstr>
      <vt:lpstr>موانع محیطی  </vt:lpstr>
      <vt:lpstr>تفاوت در گفتگو</vt:lpstr>
      <vt:lpstr>توصیه های کلی برای بهتر کردن ارتباط کلامی</vt:lpstr>
      <vt:lpstr>انتقال پیام  35%  کلامی و 65% غیرکلامی است   همچنین    تأثیر پیام  7% کلامی  38 % به تن صدا و لحن آن  و 55% غیرکلامی است . </vt:lpstr>
      <vt:lpstr>انواع ارتباط غیرکلامی :  </vt:lpstr>
      <vt:lpstr>زبان بدن</vt:lpstr>
      <vt:lpstr>   تن آگاهی BODY AWARENESS  به وضعیت فیزیکی خود توجه کنید:  </vt:lpstr>
      <vt:lpstr>3 نوع ارتباط غیرکلامی: </vt:lpstr>
      <vt:lpstr>راههای ارتباط غیرکلامی: </vt:lpstr>
      <vt:lpstr>PowerPoint Presentation</vt:lpstr>
      <vt:lpstr>فاصله ( حریم ها ) </vt:lpstr>
      <vt:lpstr>جهت بدن : </vt:lpstr>
      <vt:lpstr>حرکات وعلایم دست:</vt:lpstr>
      <vt:lpstr>تماس چشمی : </vt:lpstr>
      <vt:lpstr>حرکات سرو چهره</vt:lpstr>
      <vt:lpstr>ژست ها</vt:lpstr>
      <vt:lpstr>آنجايي كه بين پيامهاي كلامي و غير كلامي تناقض وجود دارد افراد عموماً به جنبه هاي غير كلامي بيشتراعتبار مي دهند.</vt:lpstr>
      <vt:lpstr>اگر خواستی حقیقت انسان را دریابی به آنچه می گوید گوش مده به آنچه نمی گوید گوش فرا ده                                                               خلیل جبران </vt:lpstr>
      <vt:lpstr>گوش دادن: </vt:lpstr>
      <vt:lpstr>منهم الذی یؤذون النبی و یقولون هو اذن ... قل اذن خیرلکم .    سوره توبه   منافقین از فرط گوش دادن پیامبر به امتش به ایشان می گفتند گوش و خدا پاسخ می دهد پیغمبر شنوایی خوبی هاست .</vt:lpstr>
      <vt:lpstr>آدمی فربه شود از راه گوش                                                  جانور فربه شود از حلق و نوش                                                  مولوی          </vt:lpstr>
      <vt:lpstr>اهداف گوش دادن</vt:lpstr>
      <vt:lpstr>انواع گوش دادن</vt:lpstr>
      <vt:lpstr>شیوه گوش دادن فعال : </vt:lpstr>
      <vt:lpstr>اشتباهات گوش دادن فعال :  </vt:lpstr>
      <vt:lpstr>گوش دادن فعال به اندازه حرف زدن و يا حتي بيشتر از آن انرژي مصرف مي‌كند</vt:lpstr>
      <vt:lpstr>كودك انسان ظرف دو سال صحبت كردن را مي آموزد اما گاهي شصت سال طول مي كشد تا كسي گوش كردن را بياموزد. </vt:lpstr>
      <vt:lpstr>حساسیت و دقت نظر در روابط </vt:lpstr>
      <vt:lpstr>استفاده از بازخورد</vt:lpstr>
      <vt:lpstr>PowerPoint Presentation</vt:lpstr>
      <vt:lpstr>انواع بازخورد</vt:lpstr>
      <vt:lpstr>عبارات بازخوردی :</vt:lpstr>
      <vt:lpstr>صرف زمان لازم در مراودات: </vt:lpstr>
      <vt:lpstr>طبق یک نظریه( برن) ارتباط گفتاری بنا به نیاز کودک به نوازش شکل می گیرد، کودک رفتارهای کلامی ای را فرا می گیرد که نیازهایش را بیشتر اقناع کند .</vt:lpstr>
      <vt:lpstr>طبق یک فرضیه در یک ارتباط بین شخصی ،هیچکس به تمامی بادیگری ارتباط برقرار نمی کند و معمولاً ما با تصویری که از دیگران در ذهن داریم ارتباط برقرار می کنیم اما هرچه بیشتر در مورد وی بدانیم بیشتر می توانیم بجای تصویر شخصی با خود شخص ارتباط برقرار سازیم .</vt:lpstr>
      <vt:lpstr>ما با تصویری که از دیگران در ذهن داریم با ایشان ارتباط برقرار می کنیم . اگر این تصویر با تصویری که آنان از خود دارند ، سازگار نباشد نمی توانیم ارتباط خوبی با آنها برقرار کنیم . ارتباط کلامی وسیله ای برای رسیدن تصویرهای معتبر از یکدیگر است .</vt:lpstr>
      <vt:lpstr>گاهی اوقات دیگران مارا آنگونه که می خواهند می بینند و ما نیز دیگران را آنگونه که خود می خواهیم می بینیم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مهارت برقراری ارتباط</dc:title>
  <dc:creator>m</dc:creator>
  <cp:lastModifiedBy>Sayed Ali</cp:lastModifiedBy>
  <cp:revision>33</cp:revision>
  <dcterms:created xsi:type="dcterms:W3CDTF">2007-02-17T14:01:02Z</dcterms:created>
  <dcterms:modified xsi:type="dcterms:W3CDTF">2019-02-06T19:54:32Z</dcterms:modified>
</cp:coreProperties>
</file>