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1" r:id="rId2"/>
    <p:sldId id="282" r:id="rId3"/>
    <p:sldId id="258" r:id="rId4"/>
    <p:sldId id="259" r:id="rId5"/>
    <p:sldId id="260" r:id="rId6"/>
    <p:sldId id="261" r:id="rId7"/>
    <p:sldId id="262" r:id="rId8"/>
    <p:sldId id="263" r:id="rId9"/>
    <p:sldId id="283" r:id="rId10"/>
    <p:sldId id="284" r:id="rId11"/>
    <p:sldId id="285" r:id="rId12"/>
    <p:sldId id="286" r:id="rId13"/>
    <p:sldId id="287" r:id="rId14"/>
    <p:sldId id="264" r:id="rId15"/>
    <p:sldId id="265" r:id="rId16"/>
    <p:sldId id="266" r:id="rId17"/>
    <p:sldId id="267" r:id="rId18"/>
    <p:sldId id="268" r:id="rId19"/>
    <p:sldId id="269" r:id="rId20"/>
    <p:sldId id="270" r:id="rId21"/>
    <p:sldId id="271" r:id="rId22"/>
    <p:sldId id="272" r:id="rId23"/>
    <p:sldId id="273" r:id="rId24"/>
    <p:sldId id="274" r:id="rId25"/>
    <p:sldId id="288" r:id="rId26"/>
    <p:sldId id="289" r:id="rId27"/>
    <p:sldId id="290" r:id="rId28"/>
    <p:sldId id="291" r:id="rId29"/>
    <p:sldId id="292" r:id="rId30"/>
    <p:sldId id="294" r:id="rId31"/>
    <p:sldId id="293" r:id="rId32"/>
    <p:sldId id="295" r:id="rId33"/>
    <p:sldId id="29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84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F18D3E9-4A27-4DE1-BA2F-344DB4BD4B46}" type="datetimeFigureOut">
              <a:rPr lang="en-US" smtClean="0"/>
              <a:pPr/>
              <a:t>5/20/2013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143A88-A74B-46F7-AC64-4F7446F82F4C}" type="slidenum">
              <a:rPr lang="en-US" smtClean="0"/>
              <a:pPr/>
              <a:t>‹#›</a:t>
            </a:fld>
            <a:endParaRPr lang="en-US"/>
          </a:p>
        </p:txBody>
      </p:sp>
    </p:spTree>
    <p:extLst>
      <p:ext uri="{BB962C8B-B14F-4D97-AF65-F5344CB8AC3E}">
        <p14:creationId xmlns:p14="http://schemas.microsoft.com/office/powerpoint/2010/main" val="16483479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F029F-C7C6-4BF5-9C01-089349869E67}" type="datetimeFigureOut">
              <a:rPr lang="en-US" smtClean="0"/>
              <a:pPr/>
              <a:t>5/20/2013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02EDD-E8E3-45AF-A45D-5FE2D1260473}" type="slidenum">
              <a:rPr lang="en-US" smtClean="0"/>
              <a:pPr/>
              <a:t>‹#›</a:t>
            </a:fld>
            <a:endParaRPr lang="en-US"/>
          </a:p>
        </p:txBody>
      </p:sp>
    </p:spTree>
    <p:extLst>
      <p:ext uri="{BB962C8B-B14F-4D97-AF65-F5344CB8AC3E}">
        <p14:creationId xmlns:p14="http://schemas.microsoft.com/office/powerpoint/2010/main" val="59686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614F73-B80F-4A57-8C6B-054649E35AB5}" type="datetime1">
              <a:rPr lang="en-US" smtClean="0"/>
              <a:pPr/>
              <a:t>5/20/2013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B801E-3EF5-40B4-B539-95E6785C541A}" type="datetime1">
              <a:rPr lang="en-US" smtClean="0"/>
              <a:pPr/>
              <a:t>5/20/2013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74F39-E95E-4B82-9E57-0E7D7B6D7D0E}" type="datetime1">
              <a:rPr lang="en-US" smtClean="0"/>
              <a:pPr/>
              <a:t>5/20/2013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AD3172-91B5-4865-8257-04C059C4A5ED}" type="datetime1">
              <a:rPr lang="en-US" smtClean="0"/>
              <a:pPr/>
              <a:t>5/20/2013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44500A-5086-49CF-997B-0F9AAFFE0F82}" type="datetime1">
              <a:rPr lang="en-US" smtClean="0"/>
              <a:pPr/>
              <a:t>5/20/2013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B4C108-7D47-4D8A-88A2-81628F56E6AA}" type="datetime1">
              <a:rPr lang="en-US" smtClean="0"/>
              <a:pPr/>
              <a:t>5/20/2013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3DB581-856C-40AF-A208-39D35D961C9E}" type="datetime1">
              <a:rPr lang="en-US" smtClean="0"/>
              <a:pPr/>
              <a:t>5/20/2013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4ED269-1A04-4257-A3C4-2E2ECB4B1AF2}" type="datetime1">
              <a:rPr lang="en-US" smtClean="0"/>
              <a:pPr/>
              <a:t>5/20/2013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E42DE-CBB5-4379-813B-6167AA0C991C}" type="datetime1">
              <a:rPr lang="en-US" smtClean="0"/>
              <a:pPr/>
              <a:t>5/20/2013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F85FC4-A81A-4D40-8F3E-71343DEC80C2}" type="datetime1">
              <a:rPr lang="en-US" smtClean="0"/>
              <a:pPr/>
              <a:t>5/20/2013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1522E-5AE2-4804-B661-BCB75F5A2456}" type="datetime1">
              <a:rPr lang="en-US" smtClean="0"/>
              <a:pPr/>
              <a:t>5/20/2013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AE00-CF5C-42BA-9A58-E611DCBC36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EB4D4-C2B6-4E94-A388-1E83477C05D0}" type="datetime1">
              <a:rPr lang="en-US" smtClean="0"/>
              <a:pPr/>
              <a:t>5/20/2013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9AE00-CF5C-42BA-9A58-E611DCBC36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8.gif"/><Relationship Id="rId13" Type="http://schemas.openxmlformats.org/officeDocument/2006/relationships/image" Target="../media/image23.gif"/><Relationship Id="rId18" Type="http://schemas.openxmlformats.org/officeDocument/2006/relationships/image" Target="../media/image28.gif"/><Relationship Id="rId3" Type="http://schemas.openxmlformats.org/officeDocument/2006/relationships/image" Target="../media/image13.gif"/><Relationship Id="rId7" Type="http://schemas.openxmlformats.org/officeDocument/2006/relationships/image" Target="../media/image17.gif"/><Relationship Id="rId12" Type="http://schemas.openxmlformats.org/officeDocument/2006/relationships/image" Target="../media/image22.gif"/><Relationship Id="rId17" Type="http://schemas.openxmlformats.org/officeDocument/2006/relationships/image" Target="../media/image27.gif"/><Relationship Id="rId2" Type="http://schemas.openxmlformats.org/officeDocument/2006/relationships/notesSlide" Target="../notesSlides/notesSlide2.xml"/><Relationship Id="rId16" Type="http://schemas.openxmlformats.org/officeDocument/2006/relationships/image" Target="../media/image26.gif"/><Relationship Id="rId20" Type="http://schemas.openxmlformats.org/officeDocument/2006/relationships/image" Target="../media/image30.gif"/><Relationship Id="rId1" Type="http://schemas.openxmlformats.org/officeDocument/2006/relationships/slideLayout" Target="../slideLayouts/slideLayout2.xml"/><Relationship Id="rId6" Type="http://schemas.openxmlformats.org/officeDocument/2006/relationships/image" Target="../media/image16.gif"/><Relationship Id="rId11" Type="http://schemas.openxmlformats.org/officeDocument/2006/relationships/image" Target="../media/image21.gif"/><Relationship Id="rId5" Type="http://schemas.openxmlformats.org/officeDocument/2006/relationships/image" Target="../media/image15.gif"/><Relationship Id="rId15" Type="http://schemas.openxmlformats.org/officeDocument/2006/relationships/image" Target="../media/image25.gif"/><Relationship Id="rId10" Type="http://schemas.openxmlformats.org/officeDocument/2006/relationships/image" Target="../media/image20.gif"/><Relationship Id="rId19" Type="http://schemas.openxmlformats.org/officeDocument/2006/relationships/image" Target="../media/image29.gif"/><Relationship Id="rId4" Type="http://schemas.openxmlformats.org/officeDocument/2006/relationships/image" Target="../media/image14.gif"/><Relationship Id="rId9" Type="http://schemas.openxmlformats.org/officeDocument/2006/relationships/image" Target="../media/image19.gif"/><Relationship Id="rId14" Type="http://schemas.openxmlformats.org/officeDocument/2006/relationships/image" Target="../media/image24.gif"/></Relationships>
</file>

<file path=ppt/slides/_rels/slide29.xml.rels><?xml version="1.0" encoding="UTF-8" standalone="yes"?>
<Relationships xmlns="http://schemas.openxmlformats.org/package/2006/relationships"><Relationship Id="rId8" Type="http://schemas.openxmlformats.org/officeDocument/2006/relationships/image" Target="../media/image13.gif"/><Relationship Id="rId13" Type="http://schemas.openxmlformats.org/officeDocument/2006/relationships/image" Target="../media/image22.gif"/><Relationship Id="rId18" Type="http://schemas.openxmlformats.org/officeDocument/2006/relationships/image" Target="../media/image33.png"/><Relationship Id="rId3" Type="http://schemas.openxmlformats.org/officeDocument/2006/relationships/image" Target="../media/image14.gif"/><Relationship Id="rId7" Type="http://schemas.openxmlformats.org/officeDocument/2006/relationships/image" Target="../media/image30.gif"/><Relationship Id="rId12" Type="http://schemas.openxmlformats.org/officeDocument/2006/relationships/image" Target="../media/image18.gif"/><Relationship Id="rId17" Type="http://schemas.openxmlformats.org/officeDocument/2006/relationships/image" Target="../media/image32.png"/><Relationship Id="rId2" Type="http://schemas.openxmlformats.org/officeDocument/2006/relationships/image" Target="../media/image21.gif"/><Relationship Id="rId16" Type="http://schemas.openxmlformats.org/officeDocument/2006/relationships/image" Target="../media/image28.gif"/><Relationship Id="rId1" Type="http://schemas.openxmlformats.org/officeDocument/2006/relationships/slideLayout" Target="../slideLayouts/slideLayout2.xml"/><Relationship Id="rId6" Type="http://schemas.openxmlformats.org/officeDocument/2006/relationships/image" Target="../media/image17.gif"/><Relationship Id="rId11" Type="http://schemas.openxmlformats.org/officeDocument/2006/relationships/image" Target="../media/image25.gif"/><Relationship Id="rId5" Type="http://schemas.openxmlformats.org/officeDocument/2006/relationships/image" Target="../media/image19.gif"/><Relationship Id="rId15" Type="http://schemas.openxmlformats.org/officeDocument/2006/relationships/image" Target="../media/image31.gif"/><Relationship Id="rId10" Type="http://schemas.openxmlformats.org/officeDocument/2006/relationships/image" Target="../media/image20.gif"/><Relationship Id="rId4" Type="http://schemas.openxmlformats.org/officeDocument/2006/relationships/image" Target="../media/image24.gif"/><Relationship Id="rId9" Type="http://schemas.openxmlformats.org/officeDocument/2006/relationships/image" Target="../media/image23.gif"/><Relationship Id="rId14" Type="http://schemas.openxmlformats.org/officeDocument/2006/relationships/image" Target="../media/image15.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14290"/>
            <a:ext cx="8029604" cy="6286544"/>
          </a:xfrm>
        </p:spPr>
        <p:style>
          <a:lnRef idx="0">
            <a:schemeClr val="accent4"/>
          </a:lnRef>
          <a:fillRef idx="3">
            <a:schemeClr val="accent4"/>
          </a:fillRef>
          <a:effectRef idx="3">
            <a:schemeClr val="accent4"/>
          </a:effectRef>
          <a:fontRef idx="minor">
            <a:schemeClr val="lt1"/>
          </a:fontRef>
        </p:style>
        <p:txBody>
          <a:bodyPr>
            <a:normAutofit fontScale="90000"/>
          </a:bodyPr>
          <a:lstStyle/>
          <a:p>
            <a:pPr rtl="1"/>
            <a:r>
              <a:rPr lang="fa-IR" dirty="0" smtClean="0">
                <a:cs typeface="B Homa" pitchFamily="2" charset="-78"/>
              </a:rPr>
              <a:t/>
            </a:r>
            <a:br>
              <a:rPr lang="fa-IR" dirty="0" smtClean="0">
                <a:cs typeface="B Homa" pitchFamily="2" charset="-78"/>
              </a:rPr>
            </a:br>
            <a:r>
              <a:rPr lang="fa-IR" dirty="0" smtClean="0">
                <a:cs typeface="B Homa" pitchFamily="2" charset="-78"/>
              </a:rPr>
              <a:t/>
            </a:r>
            <a:br>
              <a:rPr lang="fa-IR" dirty="0" smtClean="0">
                <a:cs typeface="B Homa" pitchFamily="2" charset="-78"/>
              </a:rPr>
            </a:br>
            <a:r>
              <a:rPr lang="fa-IR" sz="2200" dirty="0" smtClean="0">
                <a:cs typeface="B Homa" pitchFamily="2" charset="-78"/>
              </a:rPr>
              <a:t>دانشكدة علوم رياضي</a:t>
            </a:r>
            <a:br>
              <a:rPr lang="fa-IR" sz="2200" dirty="0" smtClean="0">
                <a:cs typeface="B Homa" pitchFamily="2" charset="-78"/>
              </a:rPr>
            </a:br>
            <a:r>
              <a:rPr lang="fa-IR" sz="2200" dirty="0" smtClean="0">
                <a:cs typeface="B Homa" pitchFamily="2" charset="-78"/>
              </a:rPr>
              <a:t/>
            </a:r>
            <a:br>
              <a:rPr lang="fa-IR" sz="2200" dirty="0" smtClean="0">
                <a:cs typeface="B Homa" pitchFamily="2" charset="-78"/>
              </a:rPr>
            </a:br>
            <a:r>
              <a:rPr lang="fa-IR" sz="6000" dirty="0" smtClean="0">
                <a:solidFill>
                  <a:schemeClr val="bg1"/>
                </a:solidFill>
                <a:effectLst>
                  <a:outerShdw blurRad="38100" dist="38100" dir="2700000" algn="tl">
                    <a:srgbClr val="000000">
                      <a:alpha val="43137"/>
                    </a:srgbClr>
                  </a:outerShdw>
                </a:effectLst>
                <a:cs typeface="B Homa" pitchFamily="2" charset="-78"/>
              </a:rPr>
              <a:t>پروژة درس : تاريخ رياضيات </a:t>
            </a:r>
            <a:r>
              <a:rPr lang="fa-IR" sz="6000" dirty="0" smtClean="0">
                <a:effectLst>
                  <a:outerShdw blurRad="38100" dist="38100" dir="2700000" algn="tl">
                    <a:srgbClr val="000000">
                      <a:alpha val="43137"/>
                    </a:srgbClr>
                  </a:outerShdw>
                </a:effectLst>
                <a:cs typeface="B Homa" pitchFamily="2" charset="-78"/>
              </a:rPr>
              <a:t/>
            </a:r>
            <a:br>
              <a:rPr lang="fa-IR" sz="6000" dirty="0" smtClean="0">
                <a:effectLst>
                  <a:outerShdw blurRad="38100" dist="38100" dir="2700000" algn="tl">
                    <a:srgbClr val="000000">
                      <a:alpha val="43137"/>
                    </a:srgbClr>
                  </a:outerShdw>
                </a:effectLst>
                <a:cs typeface="B Homa" pitchFamily="2" charset="-78"/>
              </a:rPr>
            </a:br>
            <a:r>
              <a:rPr lang="fa-IR" dirty="0" smtClean="0">
                <a:cs typeface="B Homa" pitchFamily="2" charset="-78"/>
              </a:rPr>
              <a:t/>
            </a:r>
            <a:br>
              <a:rPr lang="fa-IR" dirty="0" smtClean="0">
                <a:cs typeface="B Homa" pitchFamily="2" charset="-78"/>
              </a:rPr>
            </a:br>
            <a:r>
              <a:rPr lang="fa-IR" sz="2700" b="1" dirty="0" smtClean="0">
                <a:cs typeface="B Homa" pitchFamily="2" charset="-78"/>
              </a:rPr>
              <a:t>استاد مربوطه : </a:t>
            </a:r>
            <a:br>
              <a:rPr lang="fa-IR" sz="2700" b="1" dirty="0" smtClean="0">
                <a:cs typeface="B Homa" pitchFamily="2" charset="-78"/>
              </a:rPr>
            </a:br>
            <a:r>
              <a:rPr lang="fa-IR" sz="2700" b="1" dirty="0" smtClean="0">
                <a:cs typeface="B Homa" pitchFamily="2" charset="-78"/>
              </a:rPr>
              <a:t>جناب آقاي دكتر اصغري </a:t>
            </a:r>
            <a:br>
              <a:rPr lang="fa-IR" sz="2700" b="1" dirty="0" smtClean="0">
                <a:cs typeface="B Homa" pitchFamily="2" charset="-78"/>
              </a:rPr>
            </a:br>
            <a:r>
              <a:rPr lang="fa-IR" sz="2700" b="1" dirty="0" smtClean="0">
                <a:cs typeface="B Homa" pitchFamily="2" charset="-78"/>
              </a:rPr>
              <a:t/>
            </a:r>
            <a:br>
              <a:rPr lang="fa-IR" sz="2700" b="1" dirty="0" smtClean="0">
                <a:cs typeface="B Homa" pitchFamily="2" charset="-78"/>
              </a:rPr>
            </a:br>
            <a:r>
              <a:rPr lang="fa-IR" sz="2700" b="1" dirty="0" smtClean="0">
                <a:cs typeface="B Homa" pitchFamily="2" charset="-78"/>
              </a:rPr>
              <a:t>پديد آورندگان :</a:t>
            </a:r>
            <a:br>
              <a:rPr lang="fa-IR" sz="2700" b="1" dirty="0" smtClean="0">
                <a:cs typeface="B Homa" pitchFamily="2" charset="-78"/>
              </a:rPr>
            </a:br>
            <a:r>
              <a:rPr lang="fa-IR" sz="2700" b="1" dirty="0" smtClean="0">
                <a:cs typeface="B Homa" pitchFamily="2" charset="-78"/>
              </a:rPr>
              <a:t>آتوسا مافي</a:t>
            </a:r>
            <a:br>
              <a:rPr lang="fa-IR" sz="2700" b="1" dirty="0" smtClean="0">
                <a:cs typeface="B Homa" pitchFamily="2" charset="-78"/>
              </a:rPr>
            </a:br>
            <a:r>
              <a:rPr lang="fa-IR" sz="2700" b="1" dirty="0" smtClean="0">
                <a:cs typeface="B Homa" pitchFamily="2" charset="-78"/>
              </a:rPr>
              <a:t>فرزانه شفيعي </a:t>
            </a:r>
            <a:br>
              <a:rPr lang="fa-IR" sz="2700" b="1" dirty="0" smtClean="0">
                <a:cs typeface="B Homa" pitchFamily="2" charset="-78"/>
              </a:rPr>
            </a:br>
            <a:r>
              <a:rPr lang="fa-IR" sz="2700" b="1" dirty="0" smtClean="0">
                <a:cs typeface="B Homa" pitchFamily="2" charset="-78"/>
              </a:rPr>
              <a:t>سمن پروانه </a:t>
            </a:r>
            <a:br>
              <a:rPr lang="fa-IR" sz="2700" b="1" dirty="0" smtClean="0">
                <a:cs typeface="B Homa" pitchFamily="2" charset="-78"/>
              </a:rPr>
            </a:br>
            <a:r>
              <a:rPr lang="fa-IR" sz="2700" dirty="0" smtClean="0">
                <a:cs typeface="B Homa" pitchFamily="2" charset="-78"/>
              </a:rPr>
              <a:t/>
            </a:r>
            <a:br>
              <a:rPr lang="fa-IR" sz="2700" dirty="0" smtClean="0">
                <a:cs typeface="B Homa" pitchFamily="2" charset="-78"/>
              </a:rPr>
            </a:br>
            <a:r>
              <a:rPr lang="fa-IR" sz="2000" dirty="0" smtClean="0">
                <a:cs typeface="B Homa" pitchFamily="2" charset="-78"/>
              </a:rPr>
              <a:t>نيمسال دوم تحصيلي 92-91</a:t>
            </a:r>
            <a:r>
              <a:rPr lang="fa-IR" dirty="0" smtClean="0">
                <a:cs typeface="B Homa" pitchFamily="2" charset="-78"/>
              </a:rPr>
              <a:t/>
            </a:r>
            <a:br>
              <a:rPr lang="fa-IR" dirty="0" smtClean="0">
                <a:cs typeface="B Homa" pitchFamily="2" charset="-78"/>
              </a:rPr>
            </a:br>
            <a:endParaRPr lang="en-US" dirty="0">
              <a:cs typeface="B Homa" pitchFamily="2" charset="-78"/>
            </a:endParaRPr>
          </a:p>
        </p:txBody>
      </p:sp>
      <p:pic>
        <p:nvPicPr>
          <p:cNvPr id="1026" name="Picture 2" descr="Arm-2"/>
          <p:cNvPicPr>
            <a:picLocks noChangeAspect="1" noChangeArrowheads="1"/>
          </p:cNvPicPr>
          <p:nvPr/>
        </p:nvPicPr>
        <p:blipFill>
          <a:blip r:embed="rId2"/>
          <a:srcRect/>
          <a:stretch>
            <a:fillRect/>
          </a:stretch>
        </p:blipFill>
        <p:spPr bwMode="auto">
          <a:xfrm>
            <a:off x="4029421" y="214290"/>
            <a:ext cx="756893" cy="781049"/>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style>
          <a:lnRef idx="1">
            <a:schemeClr val="accent4"/>
          </a:lnRef>
          <a:fillRef idx="2">
            <a:schemeClr val="accent4"/>
          </a:fillRef>
          <a:effectRef idx="1">
            <a:schemeClr val="accent4"/>
          </a:effectRef>
          <a:fontRef idx="minor">
            <a:schemeClr val="dk1"/>
          </a:fontRef>
        </p:style>
        <p:txBody>
          <a:bodyPr>
            <a:normAutofit fontScale="55000" lnSpcReduction="20000"/>
          </a:bodyPr>
          <a:lstStyle/>
          <a:p>
            <a:pPr marL="514350" indent="-514350" algn="r" rtl="1">
              <a:buNone/>
            </a:pPr>
            <a:r>
              <a:rPr lang="fa-IR" sz="4600" dirty="0" smtClean="0">
                <a:solidFill>
                  <a:schemeClr val="bg1"/>
                </a:solidFill>
                <a:cs typeface="B Homa" pitchFamily="2" charset="-78"/>
              </a:rPr>
              <a:t>نه بخش به شرح زیر عبارتند از:</a:t>
            </a:r>
            <a:endParaRPr lang="fa-IR" sz="4600" b="1" i="1" dirty="0" smtClean="0">
              <a:solidFill>
                <a:schemeClr val="bg1"/>
              </a:solidFill>
            </a:endParaRPr>
          </a:p>
          <a:p>
            <a:pPr>
              <a:buNone/>
            </a:pPr>
            <a:r>
              <a:rPr lang="en-US" sz="4500" i="1" dirty="0" smtClean="0">
                <a:solidFill>
                  <a:srgbClr val="00B050"/>
                </a:solidFill>
                <a:cs typeface="+mj-cs"/>
              </a:rPr>
              <a:t>1.</a:t>
            </a:r>
            <a:r>
              <a:rPr lang="en-US" sz="4400" b="1" dirty="0" smtClean="0"/>
              <a:t>Fang </a:t>
            </a:r>
            <a:r>
              <a:rPr lang="en-US" sz="4400" b="1" dirty="0" err="1" smtClean="0"/>
              <a:t>Thien</a:t>
            </a:r>
            <a:r>
              <a:rPr lang="en-US" sz="4400" b="1" dirty="0" smtClean="0"/>
              <a:t> (land surveying)</a:t>
            </a:r>
            <a:endParaRPr lang="fa-IR" sz="4400" b="1" dirty="0" smtClean="0"/>
          </a:p>
          <a:p>
            <a:pPr>
              <a:buNone/>
            </a:pPr>
            <a:r>
              <a:rPr lang="en-US" sz="4400" b="1" dirty="0" smtClean="0"/>
              <a:t>– Rules for area of a triangle, rectangle, square and trapezium</a:t>
            </a:r>
          </a:p>
          <a:p>
            <a:pPr>
              <a:buNone/>
            </a:pPr>
            <a:r>
              <a:rPr lang="en-US" sz="4400" b="1" dirty="0" smtClean="0"/>
              <a:t>– taken as 3</a:t>
            </a:r>
          </a:p>
          <a:p>
            <a:pPr>
              <a:buNone/>
            </a:pPr>
            <a:r>
              <a:rPr lang="en-US" sz="4400" b="1" dirty="0" smtClean="0"/>
              <a:t>– Addition, subtraction, multiplication and division of fractions</a:t>
            </a:r>
            <a:endParaRPr lang="fa-IR" sz="4400" b="1" dirty="0" smtClean="0"/>
          </a:p>
          <a:p>
            <a:pPr marL="0" indent="0" algn="r" rtl="1">
              <a:buNone/>
            </a:pPr>
            <a:r>
              <a:rPr lang="fa-IR" sz="4000" dirty="0" smtClean="0">
                <a:cs typeface="B Homa" pitchFamily="2" charset="-78"/>
              </a:rPr>
              <a:t/>
            </a:r>
            <a:br>
              <a:rPr lang="fa-IR" sz="4000" dirty="0" smtClean="0">
                <a:cs typeface="B Homa" pitchFamily="2" charset="-78"/>
              </a:rPr>
            </a:br>
            <a:r>
              <a:rPr lang="fa-IR" sz="4000" dirty="0" smtClean="0">
                <a:solidFill>
                  <a:srgbClr val="00B050"/>
                </a:solidFill>
                <a:cs typeface="B Homa" pitchFamily="2" charset="-78"/>
              </a:rPr>
              <a:t>1</a:t>
            </a:r>
            <a:r>
              <a:rPr lang="fa-IR" sz="4400" dirty="0" smtClean="0">
                <a:solidFill>
                  <a:srgbClr val="00B050"/>
                </a:solidFill>
                <a:cs typeface="B Homa" pitchFamily="2" charset="-78"/>
              </a:rPr>
              <a:t>. </a:t>
            </a:r>
            <a:r>
              <a:rPr lang="fa-IR" sz="4400" dirty="0" smtClean="0">
                <a:cs typeface="B Homa" pitchFamily="2" charset="-78"/>
              </a:rPr>
              <a:t>فنگ </a:t>
            </a:r>
            <a:r>
              <a:rPr lang="fa-IR" sz="4400" dirty="0" smtClean="0">
                <a:cs typeface="B Homa" pitchFamily="2" charset="-78"/>
              </a:rPr>
              <a:t>تین (نقشه برداری زمینی)</a:t>
            </a:r>
            <a:br>
              <a:rPr lang="fa-IR" sz="4400" dirty="0" smtClean="0">
                <a:cs typeface="B Homa" pitchFamily="2" charset="-78"/>
              </a:rPr>
            </a:br>
            <a:r>
              <a:rPr lang="fa-IR" sz="4400" dirty="0" smtClean="0">
                <a:cs typeface="B Homa" pitchFamily="2" charset="-78"/>
              </a:rPr>
              <a:t>- قوانین برای مساحت یک مثلث، مستطیل، مربع و ذوزنقه</a:t>
            </a:r>
            <a:br>
              <a:rPr lang="fa-IR" sz="4400" dirty="0" smtClean="0">
                <a:cs typeface="B Homa" pitchFamily="2" charset="-78"/>
              </a:rPr>
            </a:br>
            <a:r>
              <a:rPr lang="fa-IR" sz="4400" dirty="0" smtClean="0">
                <a:cs typeface="B Homa" pitchFamily="2" charset="-78"/>
              </a:rPr>
              <a:t>- در نظر گرفتن عدد پی برابر با 3</a:t>
            </a:r>
            <a:br>
              <a:rPr lang="fa-IR" sz="4400" dirty="0" smtClean="0">
                <a:cs typeface="B Homa" pitchFamily="2" charset="-78"/>
              </a:rPr>
            </a:br>
            <a:r>
              <a:rPr lang="fa-IR" sz="4400" dirty="0" smtClean="0">
                <a:cs typeface="B Homa" pitchFamily="2" charset="-78"/>
              </a:rPr>
              <a:t>- علاوه بر این، تفریق، ضرب و تقسیم فراکسیون</a:t>
            </a:r>
            <a:endParaRPr lang="en-US" sz="4000" dirty="0" smtClean="0">
              <a:cs typeface="B Homa" pitchFamily="2" charset="-78"/>
            </a:endParaRPr>
          </a:p>
          <a:p>
            <a:pPr>
              <a:buNone/>
            </a:pPr>
            <a:r>
              <a:rPr lang="en-US" b="1" dirty="0" smtClean="0">
                <a:solidFill>
                  <a:srgbClr val="00B050"/>
                </a:solidFill>
              </a:rPr>
              <a:t> </a:t>
            </a:r>
            <a:r>
              <a:rPr lang="en-US" sz="5100" i="1" dirty="0" smtClean="0">
                <a:solidFill>
                  <a:srgbClr val="00B050"/>
                </a:solidFill>
                <a:cs typeface="+mj-cs"/>
              </a:rPr>
              <a:t>2. </a:t>
            </a:r>
            <a:r>
              <a:rPr lang="en-US" sz="4400" b="1" dirty="0" smtClean="0"/>
              <a:t>Su Mi (Millet and Rice)</a:t>
            </a:r>
          </a:p>
          <a:p>
            <a:pPr>
              <a:buNone/>
            </a:pPr>
            <a:r>
              <a:rPr lang="en-US" sz="4400" b="1" dirty="0" smtClean="0"/>
              <a:t>– Percentage and Proportion Questions</a:t>
            </a:r>
            <a:endParaRPr lang="fa-IR" sz="4400" b="1" dirty="0" smtClean="0"/>
          </a:p>
          <a:p>
            <a:pPr marL="0" indent="0" algn="r" rtl="1">
              <a:buNone/>
            </a:pPr>
            <a:r>
              <a:rPr lang="fa-IR" sz="4400" dirty="0" smtClean="0">
                <a:cs typeface="B Homa" pitchFamily="2" charset="-78"/>
              </a:rPr>
              <a:t/>
            </a:r>
            <a:br>
              <a:rPr lang="fa-IR" sz="4400" dirty="0" smtClean="0">
                <a:cs typeface="B Homa" pitchFamily="2" charset="-78"/>
              </a:rPr>
            </a:br>
            <a:r>
              <a:rPr lang="fa-IR" sz="4400" dirty="0" smtClean="0">
                <a:solidFill>
                  <a:srgbClr val="00B050"/>
                </a:solidFill>
                <a:cs typeface="B Homa" pitchFamily="2" charset="-78"/>
              </a:rPr>
              <a:t>2. </a:t>
            </a:r>
            <a:r>
              <a:rPr lang="fa-IR" sz="4400" dirty="0" smtClean="0">
                <a:cs typeface="B Homa" pitchFamily="2" charset="-78"/>
              </a:rPr>
              <a:t>سو می (ارزن و برنج)</a:t>
            </a:r>
            <a:br>
              <a:rPr lang="fa-IR" sz="4400" dirty="0" smtClean="0">
                <a:cs typeface="B Homa" pitchFamily="2" charset="-78"/>
              </a:rPr>
            </a:br>
            <a:r>
              <a:rPr lang="fa-IR" sz="4400" dirty="0" smtClean="0">
                <a:cs typeface="B Homa" pitchFamily="2" charset="-78"/>
              </a:rPr>
              <a:t>- مسائل درصد و نسبت </a:t>
            </a:r>
            <a:endParaRPr lang="en-US" sz="4400" dirty="0" smtClean="0">
              <a:cs typeface="B Homa" pitchFamily="2" charset="-78"/>
            </a:endParaRPr>
          </a:p>
          <a:p>
            <a:pPr>
              <a:buNone/>
            </a:pPr>
            <a:r>
              <a:rPr lang="en-US" b="1" dirty="0" smtClean="0"/>
              <a:t> </a:t>
            </a:r>
            <a:endParaRPr lang="en-US" dirty="0" smtClean="0"/>
          </a:p>
          <a:p>
            <a:pPr>
              <a:buNone/>
            </a:pPr>
            <a:endParaRPr lang="en-US" dirty="0"/>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buNone/>
            </a:pPr>
            <a:r>
              <a:rPr lang="en-US" sz="3800" b="1" dirty="0" smtClean="0">
                <a:solidFill>
                  <a:srgbClr val="00B050"/>
                </a:solidFill>
              </a:rPr>
              <a:t>3. </a:t>
            </a:r>
            <a:r>
              <a:rPr lang="en-US" sz="3800" b="1" i="1" dirty="0" err="1" smtClean="0"/>
              <a:t>Tshui</a:t>
            </a:r>
            <a:r>
              <a:rPr lang="en-US" sz="3800" b="1" i="1" dirty="0" smtClean="0"/>
              <a:t> Fen </a:t>
            </a:r>
            <a:r>
              <a:rPr lang="en-US" sz="3800" b="1" dirty="0" smtClean="0"/>
              <a:t>(Distribution by Progression)</a:t>
            </a:r>
            <a:endParaRPr lang="en-US" sz="3800" dirty="0" smtClean="0"/>
          </a:p>
          <a:p>
            <a:pPr>
              <a:buNone/>
            </a:pPr>
            <a:r>
              <a:rPr lang="en-US" sz="3800" b="1" dirty="0" smtClean="0"/>
              <a:t>– Problems involving tax, arithmetic and geometrical progressions</a:t>
            </a:r>
            <a:endParaRPr lang="en-US" sz="3800" dirty="0" smtClean="0"/>
          </a:p>
          <a:p>
            <a:pPr>
              <a:buNone/>
            </a:pPr>
            <a:r>
              <a:rPr lang="en-US" sz="3800" b="1" dirty="0" smtClean="0"/>
              <a:t>– Use of proportions, rule of three</a:t>
            </a:r>
            <a:endParaRPr lang="en-US" sz="3800" dirty="0" smtClean="0"/>
          </a:p>
          <a:p>
            <a:pPr algn="r" rtl="1">
              <a:buNone/>
            </a:pPr>
            <a:r>
              <a:rPr lang="en-US" b="1" dirty="0" smtClean="0"/>
              <a:t> </a:t>
            </a:r>
            <a:r>
              <a:rPr lang="fa-IR" sz="3400" dirty="0" smtClean="0">
                <a:solidFill>
                  <a:srgbClr val="00B050"/>
                </a:solidFill>
                <a:cs typeface="B Homa" pitchFamily="2" charset="-78"/>
              </a:rPr>
              <a:t>3. </a:t>
            </a:r>
            <a:r>
              <a:rPr lang="fa-IR" sz="3800" dirty="0" smtClean="0">
                <a:solidFill>
                  <a:schemeClr val="dk1"/>
                </a:solidFill>
                <a:cs typeface="B Homa" pitchFamily="2" charset="-78"/>
              </a:rPr>
              <a:t>تیشویی فن</a:t>
            </a:r>
            <a:r>
              <a:rPr lang="fa-IR" sz="3800" dirty="0" smtClean="0">
                <a:solidFill>
                  <a:schemeClr val="dk1"/>
                </a:solidFill>
                <a:cs typeface="B Homa" pitchFamily="2" charset="-78"/>
              </a:rPr>
              <a:t/>
            </a:r>
            <a:br>
              <a:rPr lang="fa-IR" sz="3800" dirty="0" smtClean="0">
                <a:solidFill>
                  <a:schemeClr val="dk1"/>
                </a:solidFill>
                <a:cs typeface="B Homa" pitchFamily="2" charset="-78"/>
              </a:rPr>
            </a:br>
            <a:r>
              <a:rPr lang="fa-IR" sz="3800" dirty="0" smtClean="0">
                <a:solidFill>
                  <a:schemeClr val="dk1"/>
                </a:solidFill>
                <a:cs typeface="B Homa" pitchFamily="2" charset="-78"/>
              </a:rPr>
              <a:t>- مسائل مربوط به مالیات، تصاعد هندسی و حسابی</a:t>
            </a:r>
            <a:br>
              <a:rPr lang="fa-IR" sz="3800" dirty="0" smtClean="0">
                <a:solidFill>
                  <a:schemeClr val="dk1"/>
                </a:solidFill>
                <a:cs typeface="B Homa" pitchFamily="2" charset="-78"/>
              </a:rPr>
            </a:br>
            <a:r>
              <a:rPr lang="fa-IR" sz="3800" dirty="0" smtClean="0">
                <a:solidFill>
                  <a:schemeClr val="dk1"/>
                </a:solidFill>
                <a:cs typeface="B Homa" pitchFamily="2" charset="-78"/>
              </a:rPr>
              <a:t>- استفاده از </a:t>
            </a:r>
            <a:r>
              <a:rPr lang="fa-IR" sz="3800" dirty="0" smtClean="0">
                <a:solidFill>
                  <a:schemeClr val="dk1"/>
                </a:solidFill>
                <a:cs typeface="B Homa" pitchFamily="2" charset="-78"/>
              </a:rPr>
              <a:t>نسبت، حاکمیت سه</a:t>
            </a:r>
            <a:endParaRPr lang="en-US" sz="3400" dirty="0" smtClean="0">
              <a:solidFill>
                <a:schemeClr val="dk1"/>
              </a:solidFill>
              <a:cs typeface="B Homa" pitchFamily="2" charset="-78"/>
            </a:endParaRPr>
          </a:p>
          <a:p>
            <a:pPr marL="0" indent="0" algn="l" fontAlgn="t">
              <a:buNone/>
            </a:pPr>
            <a:r>
              <a:rPr lang="en-US" sz="3800" b="1" dirty="0" smtClean="0">
                <a:solidFill>
                  <a:srgbClr val="00B050"/>
                </a:solidFill>
              </a:rPr>
              <a:t>4. </a:t>
            </a:r>
            <a:r>
              <a:rPr lang="en-US" sz="3800" b="1" i="1" dirty="0" err="1" smtClean="0"/>
              <a:t>ShoaKuang</a:t>
            </a:r>
            <a:r>
              <a:rPr lang="en-US" sz="3800" b="1" dirty="0" smtClean="0"/>
              <a:t>(Diminishing Breadths)</a:t>
            </a:r>
            <a:endParaRPr lang="en-US" sz="3800" dirty="0" smtClean="0"/>
          </a:p>
          <a:p>
            <a:pPr>
              <a:buNone/>
            </a:pPr>
            <a:r>
              <a:rPr lang="en-US" sz="3800" b="1" dirty="0" smtClean="0"/>
              <a:t>– </a:t>
            </a:r>
            <a:r>
              <a:rPr lang="en-US" sz="3800" b="1" dirty="0" smtClean="0"/>
              <a:t>Calculating sides of figures given area and single side</a:t>
            </a:r>
            <a:endParaRPr lang="en-US" sz="3800" dirty="0" smtClean="0"/>
          </a:p>
          <a:p>
            <a:pPr>
              <a:buNone/>
            </a:pPr>
            <a:r>
              <a:rPr lang="en-US" sz="3800" b="1" dirty="0" smtClean="0"/>
              <a:t>– Square and cube roots</a:t>
            </a:r>
          </a:p>
          <a:p>
            <a:pPr marL="0" indent="0" algn="r" rtl="1" fontAlgn="t">
              <a:buNone/>
            </a:pPr>
            <a:r>
              <a:rPr lang="fa-IR" sz="4000" dirty="0" smtClean="0">
                <a:solidFill>
                  <a:srgbClr val="00B050"/>
                </a:solidFill>
                <a:cs typeface="B Homa" pitchFamily="2" charset="-78"/>
              </a:rPr>
              <a:t>4. </a:t>
            </a:r>
            <a:r>
              <a:rPr lang="en-US" sz="4000" dirty="0" err="1" smtClean="0">
                <a:cs typeface="B Homa" pitchFamily="2" charset="-78"/>
              </a:rPr>
              <a:t>Kuang</a:t>
            </a:r>
            <a:r>
              <a:rPr lang="fa-IR" sz="4000" dirty="0" smtClean="0">
                <a:cs typeface="B Homa" pitchFamily="2" charset="-78"/>
              </a:rPr>
              <a:t>شوا</a:t>
            </a:r>
            <a:r>
              <a:rPr lang="fa-IR" sz="4000" dirty="0" smtClean="0">
                <a:cs typeface="B Homa" pitchFamily="2" charset="-78"/>
              </a:rPr>
              <a:t/>
            </a:r>
            <a:br>
              <a:rPr lang="fa-IR" sz="4000" dirty="0" smtClean="0">
                <a:cs typeface="B Homa" pitchFamily="2" charset="-78"/>
              </a:rPr>
            </a:br>
            <a:r>
              <a:rPr lang="fa-IR" sz="4000" dirty="0" smtClean="0">
                <a:cs typeface="B Homa" pitchFamily="2" charset="-78"/>
              </a:rPr>
              <a:t>- محاسبه وجهایی از </a:t>
            </a:r>
            <a:r>
              <a:rPr lang="fa-IR" sz="4000" dirty="0" smtClean="0">
                <a:cs typeface="B Homa" pitchFamily="2" charset="-78"/>
              </a:rPr>
              <a:t>شکل با </a:t>
            </a:r>
            <a:r>
              <a:rPr lang="fa-IR" sz="4000" dirty="0" smtClean="0">
                <a:cs typeface="B Homa" pitchFamily="2" charset="-78"/>
              </a:rPr>
              <a:t>استفاده  از  داشتن مساحت و زاویه انها </a:t>
            </a:r>
            <a:endParaRPr lang="en-US" sz="4000" dirty="0" smtClean="0">
              <a:cs typeface="B Homa" pitchFamily="2" charset="-78"/>
            </a:endParaRPr>
          </a:p>
          <a:p>
            <a:pPr algn="r" rtl="1">
              <a:buFontTx/>
              <a:buChar char="-"/>
            </a:pPr>
            <a:r>
              <a:rPr lang="fa-IR" sz="4000" dirty="0" smtClean="0">
                <a:cs typeface="B Homa" pitchFamily="2" charset="-78"/>
              </a:rPr>
              <a:t>ریشه های مربع و مکعب</a:t>
            </a:r>
            <a:endParaRPr lang="en-US" sz="4000" dirty="0" smtClean="0">
              <a:cs typeface="B Homa" pitchFamily="2" charset="-78"/>
            </a:endParaRPr>
          </a:p>
          <a:p>
            <a:pPr algn="just" rtl="1">
              <a:buNone/>
            </a:pPr>
            <a:r>
              <a:rPr lang="fa-IR" sz="4000" dirty="0" smtClean="0"/>
              <a:t/>
            </a:r>
            <a:br>
              <a:rPr lang="fa-IR" sz="4000" dirty="0" smtClean="0"/>
            </a:br>
            <a:endParaRPr lang="en-US" sz="4000" dirty="0" smtClean="0"/>
          </a:p>
          <a:p>
            <a:pPr algn="r" rtl="1">
              <a:buNone/>
            </a:pPr>
            <a:endParaRPr lang="en-US" sz="3800" dirty="0" smtClean="0"/>
          </a:p>
          <a:p>
            <a:pPr>
              <a:buNone/>
            </a:pPr>
            <a:endParaRPr lang="en-US" dirty="0"/>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normAutofit/>
          </a:bodyPr>
          <a:lstStyle/>
          <a:p>
            <a:pPr>
              <a:buNone/>
            </a:pPr>
            <a:r>
              <a:rPr lang="en-US" b="1" dirty="0" smtClean="0">
                <a:solidFill>
                  <a:srgbClr val="00B050"/>
                </a:solidFill>
              </a:rPr>
              <a:t>5. </a:t>
            </a:r>
            <a:r>
              <a:rPr lang="en-US" b="1" i="1" dirty="0" smtClean="0"/>
              <a:t>Shang Kung </a:t>
            </a:r>
            <a:r>
              <a:rPr lang="en-US" b="1" dirty="0" smtClean="0"/>
              <a:t>(Consultations of Engineering Works)</a:t>
            </a:r>
            <a:endParaRPr lang="en-US" dirty="0" smtClean="0"/>
          </a:p>
          <a:p>
            <a:pPr>
              <a:buNone/>
            </a:pPr>
            <a:r>
              <a:rPr lang="en-US" b="1" dirty="0" smtClean="0"/>
              <a:t>– Volumes of prisms, cylinders, pyramids</a:t>
            </a:r>
            <a:endParaRPr lang="en-US" dirty="0" smtClean="0"/>
          </a:p>
          <a:p>
            <a:pPr algn="r" rtl="1">
              <a:buNone/>
            </a:pPr>
            <a:r>
              <a:rPr lang="en-US" b="1" dirty="0" smtClean="0">
                <a:solidFill>
                  <a:srgbClr val="00B050"/>
                </a:solidFill>
              </a:rPr>
              <a:t> </a:t>
            </a:r>
            <a:r>
              <a:rPr lang="fa-IR" dirty="0" smtClean="0">
                <a:solidFill>
                  <a:srgbClr val="00B050"/>
                </a:solidFill>
                <a:cs typeface="B Homa" pitchFamily="2" charset="-78"/>
              </a:rPr>
              <a:t>5. </a:t>
            </a:r>
            <a:r>
              <a:rPr lang="fa-IR" dirty="0" smtClean="0">
                <a:cs typeface="B Homa" pitchFamily="2" charset="-78"/>
              </a:rPr>
              <a:t>شانگ کونگ (مشاوره مهندسی)</a:t>
            </a:r>
            <a:br>
              <a:rPr lang="fa-IR" dirty="0" smtClean="0">
                <a:cs typeface="B Homa" pitchFamily="2" charset="-78"/>
              </a:rPr>
            </a:br>
            <a:r>
              <a:rPr lang="fa-IR" dirty="0" smtClean="0">
                <a:cs typeface="B Homa" pitchFamily="2" charset="-78"/>
              </a:rPr>
              <a:t>- حجم منشور، استوانه ها، هرم ها</a:t>
            </a:r>
            <a:r>
              <a:rPr lang="fa-IR" dirty="0" smtClean="0"/>
              <a:t/>
            </a:r>
            <a:br>
              <a:rPr lang="fa-IR" dirty="0" smtClean="0"/>
            </a:br>
            <a:endParaRPr lang="en-US" dirty="0" smtClean="0"/>
          </a:p>
          <a:p>
            <a:pPr>
              <a:buNone/>
            </a:pPr>
            <a:r>
              <a:rPr lang="en-US" b="1" dirty="0" smtClean="0">
                <a:solidFill>
                  <a:srgbClr val="00B050"/>
                </a:solidFill>
              </a:rPr>
              <a:t>6. </a:t>
            </a:r>
            <a:r>
              <a:rPr lang="en-US" b="1" i="1" dirty="0" smtClean="0"/>
              <a:t>Chun </a:t>
            </a:r>
            <a:r>
              <a:rPr lang="en-US" b="1" i="1" dirty="0" err="1" smtClean="0"/>
              <a:t>Ju</a:t>
            </a:r>
            <a:r>
              <a:rPr lang="en-US" b="1" dirty="0" smtClean="0"/>
              <a:t>(Important Taxation)</a:t>
            </a:r>
            <a:endParaRPr lang="en-US" dirty="0" smtClean="0"/>
          </a:p>
          <a:p>
            <a:pPr>
              <a:buNone/>
            </a:pPr>
            <a:r>
              <a:rPr lang="en-US" b="1" dirty="0" smtClean="0"/>
              <a:t>– Distribution of taxes</a:t>
            </a:r>
            <a:endParaRPr lang="en-US" dirty="0" smtClean="0"/>
          </a:p>
          <a:p>
            <a:pPr algn="r" rtl="1">
              <a:buNone/>
            </a:pPr>
            <a:r>
              <a:rPr lang="fa-IR" dirty="0" smtClean="0">
                <a:solidFill>
                  <a:srgbClr val="00B050"/>
                </a:solidFill>
                <a:cs typeface="B Homa" pitchFamily="2" charset="-78"/>
              </a:rPr>
              <a:t>6. </a:t>
            </a:r>
            <a:r>
              <a:rPr lang="fa-IR" dirty="0" smtClean="0">
                <a:cs typeface="B Homa" pitchFamily="2" charset="-78"/>
              </a:rPr>
              <a:t>چون جو (مالیات های مهم)</a:t>
            </a:r>
            <a:br>
              <a:rPr lang="fa-IR" dirty="0" smtClean="0">
                <a:cs typeface="B Homa" pitchFamily="2" charset="-78"/>
              </a:rPr>
            </a:br>
            <a:r>
              <a:rPr lang="fa-IR" dirty="0" smtClean="0">
                <a:cs typeface="B Homa" pitchFamily="2" charset="-78"/>
              </a:rPr>
              <a:t>- توزیع مالیات</a:t>
            </a: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style>
          <a:lnRef idx="1">
            <a:schemeClr val="accent4"/>
          </a:lnRef>
          <a:fillRef idx="2">
            <a:schemeClr val="accent4"/>
          </a:fillRef>
          <a:effectRef idx="1">
            <a:schemeClr val="accent4"/>
          </a:effectRef>
          <a:fontRef idx="minor">
            <a:schemeClr val="dk1"/>
          </a:fontRef>
        </p:style>
        <p:txBody>
          <a:bodyPr>
            <a:noAutofit/>
          </a:bodyPr>
          <a:lstStyle/>
          <a:p>
            <a:pPr>
              <a:buNone/>
            </a:pPr>
            <a:r>
              <a:rPr lang="en-US" sz="2400" b="1" dirty="0" smtClean="0">
                <a:solidFill>
                  <a:srgbClr val="00B050"/>
                </a:solidFill>
              </a:rPr>
              <a:t>7. </a:t>
            </a:r>
            <a:r>
              <a:rPr lang="en-US" sz="2400" b="1" i="1" dirty="0" smtClean="0"/>
              <a:t>Ying </a:t>
            </a:r>
            <a:r>
              <a:rPr lang="en-US" sz="2400" b="1" i="1" dirty="0" err="1" smtClean="0"/>
              <a:t>PuTsu</a:t>
            </a:r>
            <a:r>
              <a:rPr lang="en-US" sz="2400" b="1" dirty="0" smtClean="0"/>
              <a:t> (Excess and Deficiency)</a:t>
            </a:r>
            <a:endParaRPr lang="en-US" sz="2400" dirty="0" smtClean="0"/>
          </a:p>
          <a:p>
            <a:pPr>
              <a:buNone/>
            </a:pPr>
            <a:r>
              <a:rPr lang="en-US" sz="2400" b="1" dirty="0" smtClean="0"/>
              <a:t>– Rule of False Position</a:t>
            </a:r>
            <a:endParaRPr lang="en-US" sz="2400" dirty="0" smtClean="0"/>
          </a:p>
          <a:p>
            <a:pPr algn="r" rtl="1">
              <a:buNone/>
            </a:pPr>
            <a:r>
              <a:rPr lang="fa-IR" sz="2400" dirty="0" smtClean="0">
                <a:solidFill>
                  <a:srgbClr val="00B050"/>
                </a:solidFill>
                <a:cs typeface="B Homa" pitchFamily="2" charset="-78"/>
              </a:rPr>
              <a:t>7. </a:t>
            </a:r>
            <a:r>
              <a:rPr lang="fa-IR" sz="2400" dirty="0" smtClean="0">
                <a:cs typeface="B Homa" pitchFamily="2" charset="-78"/>
              </a:rPr>
              <a:t>یینگ </a:t>
            </a:r>
            <a:r>
              <a:rPr lang="fa-IR" sz="2400" dirty="0" smtClean="0">
                <a:cs typeface="B Homa" pitchFamily="2" charset="-78"/>
              </a:rPr>
              <a:t>پوتیسو</a:t>
            </a:r>
            <a:endParaRPr lang="fa-IR" sz="2400" dirty="0" smtClean="0">
              <a:cs typeface="B Homa" pitchFamily="2" charset="-78"/>
            </a:endParaRPr>
          </a:p>
          <a:p>
            <a:pPr marL="0" indent="0" algn="r" rtl="1">
              <a:buNone/>
            </a:pPr>
            <a:r>
              <a:rPr lang="fa-IR" sz="2400" dirty="0" smtClean="0">
                <a:cs typeface="B Homa" pitchFamily="2" charset="-78"/>
              </a:rPr>
              <a:t> </a:t>
            </a:r>
            <a:r>
              <a:rPr lang="en-US" sz="2400" dirty="0" smtClean="0">
                <a:cs typeface="B Homa" pitchFamily="2" charset="-78"/>
              </a:rPr>
              <a:t>TSU</a:t>
            </a:r>
            <a:r>
              <a:rPr lang="fa-IR" sz="2400" dirty="0" smtClean="0">
                <a:cs typeface="B Homa" pitchFamily="2" charset="-78"/>
              </a:rPr>
              <a:t> (فراوانی و کمبود)</a:t>
            </a:r>
            <a:br>
              <a:rPr lang="fa-IR" sz="2400" dirty="0" smtClean="0">
                <a:cs typeface="B Homa" pitchFamily="2" charset="-78"/>
              </a:rPr>
            </a:br>
            <a:r>
              <a:rPr lang="fa-IR" sz="2400" dirty="0" smtClean="0">
                <a:cs typeface="B Homa" pitchFamily="2" charset="-78"/>
              </a:rPr>
              <a:t>- قانون موقعیت کاذب</a:t>
            </a:r>
            <a:endParaRPr lang="en-US" sz="2400" dirty="0" smtClean="0"/>
          </a:p>
          <a:p>
            <a:pPr>
              <a:buNone/>
            </a:pPr>
            <a:r>
              <a:rPr lang="en-US" sz="2400" b="1" dirty="0" smtClean="0">
                <a:solidFill>
                  <a:srgbClr val="00B050"/>
                </a:solidFill>
              </a:rPr>
              <a:t>8. </a:t>
            </a:r>
            <a:r>
              <a:rPr lang="en-US" sz="2400" b="1" i="1" dirty="0" smtClean="0"/>
              <a:t>Fang </a:t>
            </a:r>
            <a:r>
              <a:rPr lang="en-US" sz="2400" b="1" i="1" dirty="0" err="1" smtClean="0"/>
              <a:t>Chi'eng</a:t>
            </a:r>
            <a:r>
              <a:rPr lang="en-US" sz="2400" b="1" dirty="0" smtClean="0"/>
              <a:t> (Calculating by Tabulation)</a:t>
            </a:r>
            <a:endParaRPr lang="en-US" sz="2400" dirty="0" smtClean="0"/>
          </a:p>
          <a:p>
            <a:pPr>
              <a:buNone/>
            </a:pPr>
            <a:r>
              <a:rPr lang="en-US" sz="2400" b="1" dirty="0" smtClean="0"/>
              <a:t>– Solution of systems of simultaneous linear equations</a:t>
            </a:r>
            <a:endParaRPr lang="en-US" sz="2400" dirty="0" smtClean="0"/>
          </a:p>
          <a:p>
            <a:pPr algn="r" rtl="1">
              <a:buNone/>
            </a:pPr>
            <a:r>
              <a:rPr lang="en-US" sz="2400" b="1" dirty="0" smtClean="0"/>
              <a:t> </a:t>
            </a:r>
            <a:r>
              <a:rPr lang="fa-IR" sz="2400" dirty="0" smtClean="0">
                <a:solidFill>
                  <a:srgbClr val="00B050"/>
                </a:solidFill>
                <a:cs typeface="B Homa" pitchFamily="2" charset="-78"/>
              </a:rPr>
              <a:t>8. </a:t>
            </a:r>
            <a:r>
              <a:rPr lang="fa-IR" sz="2400" dirty="0" smtClean="0">
                <a:cs typeface="B Homa" pitchFamily="2" charset="-78"/>
              </a:rPr>
              <a:t>نیش </a:t>
            </a:r>
            <a:r>
              <a:rPr lang="en-US" sz="2400" dirty="0" err="1" smtClean="0">
                <a:cs typeface="B Homa" pitchFamily="2" charset="-78"/>
              </a:rPr>
              <a:t>Chi'eng</a:t>
            </a:r>
            <a:r>
              <a:rPr lang="fa-IR" sz="2400" dirty="0" smtClean="0">
                <a:cs typeface="B Homa" pitchFamily="2" charset="-78"/>
              </a:rPr>
              <a:t> (محاسبه توسط جدولبندی)</a:t>
            </a:r>
            <a:br>
              <a:rPr lang="fa-IR" sz="2400" dirty="0" smtClean="0">
                <a:cs typeface="B Homa" pitchFamily="2" charset="-78"/>
              </a:rPr>
            </a:br>
            <a:r>
              <a:rPr lang="fa-IR" sz="2400" dirty="0" smtClean="0">
                <a:cs typeface="B Homa" pitchFamily="2" charset="-78"/>
              </a:rPr>
              <a:t>- راه حل سیستم های معادلات خطی به طور همزمان</a:t>
            </a:r>
          </a:p>
          <a:p>
            <a:pPr algn="r" rtl="1">
              <a:buNone/>
            </a:pPr>
            <a:endParaRPr lang="en-US" sz="2400" dirty="0" smtClean="0"/>
          </a:p>
          <a:p>
            <a:pPr>
              <a:buNone/>
            </a:pPr>
            <a:r>
              <a:rPr lang="en-US" sz="2400" b="1" dirty="0" smtClean="0">
                <a:solidFill>
                  <a:srgbClr val="00B050"/>
                </a:solidFill>
              </a:rPr>
              <a:t>9. </a:t>
            </a:r>
            <a:r>
              <a:rPr lang="en-US" sz="2400" b="1" i="1" dirty="0" smtClean="0"/>
              <a:t>Kou </a:t>
            </a:r>
            <a:r>
              <a:rPr lang="en-US" sz="2400" b="1" i="1" dirty="0" err="1" smtClean="0"/>
              <a:t>ku</a:t>
            </a:r>
            <a:r>
              <a:rPr lang="en-US" sz="2400" b="1" dirty="0" smtClean="0"/>
              <a:t> (Right Angles)</a:t>
            </a:r>
            <a:endParaRPr lang="en-US" sz="2400" dirty="0" smtClean="0"/>
          </a:p>
          <a:p>
            <a:pPr>
              <a:buNone/>
            </a:pPr>
            <a:r>
              <a:rPr lang="en-US" sz="2400" b="1" dirty="0" smtClean="0"/>
              <a:t>– Properties of right angled triangles</a:t>
            </a:r>
            <a:endParaRPr lang="en-US" sz="2400" dirty="0" smtClean="0"/>
          </a:p>
          <a:p>
            <a:pPr marL="0" indent="0" algn="r" rtl="1">
              <a:buNone/>
            </a:pPr>
            <a:r>
              <a:rPr lang="fa-IR" sz="2400" dirty="0" smtClean="0">
                <a:solidFill>
                  <a:srgbClr val="00B050"/>
                </a:solidFill>
                <a:cs typeface="B Homa" pitchFamily="2" charset="-78"/>
              </a:rPr>
              <a:t>9. </a:t>
            </a:r>
            <a:r>
              <a:rPr lang="fa-IR" sz="2400" dirty="0" smtClean="0">
                <a:cs typeface="B Homa" pitchFamily="2" charset="-78"/>
              </a:rPr>
              <a:t>کو کو (زاویه قائمه)</a:t>
            </a:r>
            <a:br>
              <a:rPr lang="fa-IR" sz="2400" dirty="0" smtClean="0">
                <a:cs typeface="B Homa" pitchFamily="2" charset="-78"/>
              </a:rPr>
            </a:br>
            <a:r>
              <a:rPr lang="fa-IR" sz="2400" dirty="0" smtClean="0">
                <a:cs typeface="B Homa" pitchFamily="2" charset="-78"/>
              </a:rPr>
              <a:t>- خواص مثلث قائمه الزاویه</a:t>
            </a:r>
            <a:endParaRPr lang="en-US" sz="2400"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fa-IR" sz="3900" dirty="0">
                <a:solidFill>
                  <a:schemeClr val="bg1"/>
                </a:solidFill>
                <a:effectLst>
                  <a:outerShdw blurRad="38100" dist="38100" dir="2700000" algn="tl">
                    <a:srgbClr val="000000">
                      <a:alpha val="43137"/>
                    </a:srgbClr>
                  </a:outerShdw>
                </a:effectLst>
                <a:cs typeface="B Homa" pitchFamily="2" charset="-78"/>
              </a:rPr>
              <a:t>قضيه باقي مانده چيني </a:t>
            </a:r>
            <a:endParaRPr lang="en-US" sz="39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a:cs typeface="B Homa" pitchFamily="2" charset="-78"/>
              </a:rPr>
              <a:t>بعد از دوران هان، دوران زندگي سون- تزي رياضيدان آغاز شد او كتابي را نوشت كه محتويات آن شباهت بسياري به كتاب حساب در نه بخش دارد. در همين اثر است كه با نخستين مسئله چيني در آناليز نامعينها (معادلات سياله) مواجه مي‌شويم : </a:t>
            </a:r>
            <a:endParaRPr lang="en-US" dirty="0">
              <a:cs typeface="B Homa" pitchFamily="2" charset="-78"/>
            </a:endParaRPr>
          </a:p>
          <a:p>
            <a:pPr marL="0" indent="0" algn="just" rtl="1">
              <a:buNone/>
            </a:pPr>
            <a:r>
              <a:rPr lang="fa-IR" dirty="0">
                <a:cs typeface="B Homa" pitchFamily="2" charset="-78"/>
              </a:rPr>
              <a:t>اشيائي به تعداد نامعلوم موجودند كه چون بر 3 تقسيم شوند باقي مانده 2، چون بر 5 تقسيم شوند باقيمانده 3، چون بر 7 تقسيم شوند باقيمانده 2 دارند. </a:t>
            </a:r>
            <a:endParaRPr lang="en-US" dirty="0">
              <a:cs typeface="B Homa" pitchFamily="2" charset="-78"/>
            </a:endParaRPr>
          </a:p>
          <a:p>
            <a:pPr marL="0" indent="0" algn="just" rtl="1">
              <a:buNone/>
            </a:pPr>
            <a:r>
              <a:rPr lang="fa-IR" dirty="0">
                <a:cs typeface="B Homa" pitchFamily="2" charset="-78"/>
              </a:rPr>
              <a:t>اين عدد (كوچكترين آن) كدام است؟! </a:t>
            </a:r>
            <a:endParaRPr lang="en-US" dirty="0">
              <a:cs typeface="B Homa" pitchFamily="2" charset="-78"/>
            </a:endParaRPr>
          </a:p>
          <a:p>
            <a:pPr marL="0" indent="0" algn="just" rtl="1">
              <a:buNone/>
            </a:pPr>
            <a:r>
              <a:rPr lang="fa-IR" dirty="0">
                <a:cs typeface="B Homa" pitchFamily="2" charset="-78"/>
              </a:rPr>
              <a:t>در اينجا سرآغازهاي قضيه باقي مانده چيني مشهور از نظريه مقدماتي اعداد را مي‌يابيم. </a:t>
            </a:r>
            <a:endParaRPr lang="en-US" dirty="0">
              <a:cs typeface="B Homa" pitchFamily="2" charset="-78"/>
            </a:endParaRPr>
          </a:p>
          <a:p>
            <a:pPr marL="0" indent="0" algn="just">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fa-IR" dirty="0">
                <a:solidFill>
                  <a:schemeClr val="bg1"/>
                </a:solidFill>
                <a:effectLst>
                  <a:outerShdw blurRad="38100" dist="38100" dir="2700000" algn="tl">
                    <a:srgbClr val="000000">
                      <a:alpha val="43137"/>
                    </a:srgbClr>
                  </a:outerShdw>
                </a:effectLst>
                <a:cs typeface="B Homa" pitchFamily="2" charset="-78"/>
              </a:rPr>
              <a:t>قضيه باقي مانده چيني </a:t>
            </a:r>
            <a:endParaRPr lang="en-US"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smtClean="0">
                <a:cs typeface="B Homa" pitchFamily="2" charset="-78"/>
              </a:rPr>
              <a:t>فرض </a:t>
            </a:r>
            <a:r>
              <a:rPr lang="fa-IR" dirty="0">
                <a:cs typeface="B Homa" pitchFamily="2" charset="-78"/>
              </a:rPr>
              <a:t>كنيد كه </a:t>
            </a:r>
            <a:r>
              <a:rPr lang="en-US" dirty="0">
                <a:cs typeface="B Homa" pitchFamily="2" charset="-78"/>
              </a:rPr>
              <a:t>n</a:t>
            </a:r>
            <a:r>
              <a:rPr lang="en-US" baseline="-25000" dirty="0">
                <a:cs typeface="B Homa" pitchFamily="2" charset="-78"/>
              </a:rPr>
              <a:t>1</a:t>
            </a:r>
            <a:r>
              <a:rPr lang="en-US" dirty="0">
                <a:cs typeface="B Homa" pitchFamily="2" charset="-78"/>
              </a:rPr>
              <a:t>,n</a:t>
            </a:r>
            <a:r>
              <a:rPr lang="en-US" baseline="-25000" dirty="0">
                <a:cs typeface="B Homa" pitchFamily="2" charset="-78"/>
              </a:rPr>
              <a:t>2</a:t>
            </a:r>
            <a:r>
              <a:rPr lang="en-US" dirty="0">
                <a:cs typeface="B Homa" pitchFamily="2" charset="-78"/>
              </a:rPr>
              <a:t>,…,</a:t>
            </a:r>
            <a:r>
              <a:rPr lang="en-US" dirty="0" err="1">
                <a:cs typeface="B Homa" pitchFamily="2" charset="-78"/>
              </a:rPr>
              <a:t>n</a:t>
            </a:r>
            <a:r>
              <a:rPr lang="en-US" baseline="-25000" dirty="0" err="1">
                <a:cs typeface="B Homa" pitchFamily="2" charset="-78"/>
              </a:rPr>
              <a:t>L</a:t>
            </a:r>
            <a:r>
              <a:rPr lang="fa-IR" dirty="0">
                <a:cs typeface="B Homa" pitchFamily="2" charset="-78"/>
              </a:rPr>
              <a:t> اعداد صحيح مثبت و دو به دو نسبت به هم اول باشند يعني به ازاي </a:t>
            </a:r>
            <a:r>
              <a:rPr lang="en-US" dirty="0" err="1">
                <a:cs typeface="B Homa" pitchFamily="2" charset="-78"/>
              </a:rPr>
              <a:t>i</a:t>
            </a:r>
            <a:r>
              <a:rPr lang="fa-IR" dirty="0">
                <a:cs typeface="B Homa" pitchFamily="2" charset="-78"/>
              </a:rPr>
              <a:t> و </a:t>
            </a:r>
            <a:r>
              <a:rPr lang="en-US" dirty="0">
                <a:cs typeface="B Homa" pitchFamily="2" charset="-78"/>
              </a:rPr>
              <a:t>j</a:t>
            </a:r>
            <a:r>
              <a:rPr lang="fa-IR" dirty="0">
                <a:cs typeface="B Homa" pitchFamily="2" charset="-78"/>
              </a:rPr>
              <a:t> هايي كه </a:t>
            </a:r>
            <a:r>
              <a:rPr lang="en-US" dirty="0">
                <a:cs typeface="B Homa" pitchFamily="2" charset="-78"/>
              </a:rPr>
              <a:t>j</a:t>
            </a:r>
            <a:r>
              <a:rPr lang="fa-IR" dirty="0">
                <a:cs typeface="B Homa" pitchFamily="2" charset="-78"/>
              </a:rPr>
              <a:t>≠</a:t>
            </a:r>
            <a:r>
              <a:rPr lang="en-US" dirty="0" err="1">
                <a:cs typeface="B Homa" pitchFamily="2" charset="-78"/>
              </a:rPr>
              <a:t>i</a:t>
            </a:r>
            <a:r>
              <a:rPr lang="fa-IR" dirty="0">
                <a:cs typeface="B Homa" pitchFamily="2" charset="-78"/>
              </a:rPr>
              <a:t> و </a:t>
            </a:r>
            <a:r>
              <a:rPr lang="en-US" dirty="0">
                <a:cs typeface="B Homa" pitchFamily="2" charset="-78"/>
              </a:rPr>
              <a:t>L</a:t>
            </a:r>
            <a:r>
              <a:rPr lang="fa-IR" dirty="0">
                <a:cs typeface="B Homa" pitchFamily="2" charset="-78"/>
              </a:rPr>
              <a:t>≤</a:t>
            </a:r>
            <a:r>
              <a:rPr lang="en-US" dirty="0">
                <a:cs typeface="B Homa" pitchFamily="2" charset="-78"/>
              </a:rPr>
              <a:t>j</a:t>
            </a:r>
            <a:r>
              <a:rPr lang="fa-IR" dirty="0">
                <a:cs typeface="B Homa" pitchFamily="2" charset="-78"/>
              </a:rPr>
              <a:t> و </a:t>
            </a:r>
            <a:r>
              <a:rPr lang="en-US" dirty="0" err="1">
                <a:cs typeface="B Homa" pitchFamily="2" charset="-78"/>
              </a:rPr>
              <a:t>i</a:t>
            </a:r>
            <a:r>
              <a:rPr lang="fa-IR" dirty="0">
                <a:cs typeface="B Homa" pitchFamily="2" charset="-78"/>
              </a:rPr>
              <a:t>≥ داريم : </a:t>
            </a:r>
            <a:endParaRPr lang="en-US" dirty="0">
              <a:cs typeface="B Homa" pitchFamily="2" charset="-78"/>
            </a:endParaRPr>
          </a:p>
          <a:p>
            <a:pPr marL="0" indent="0" algn="just" rtl="1">
              <a:buNone/>
            </a:pPr>
            <a:r>
              <a:rPr lang="en-US" dirty="0">
                <a:cs typeface="B Homa" pitchFamily="2" charset="-78"/>
              </a:rPr>
              <a:t>(</a:t>
            </a:r>
            <a:r>
              <a:rPr lang="en-US" dirty="0" err="1">
                <a:cs typeface="B Homa" pitchFamily="2" charset="-78"/>
              </a:rPr>
              <a:t>n</a:t>
            </a:r>
            <a:r>
              <a:rPr lang="en-US" baseline="-25000" dirty="0" err="1">
                <a:cs typeface="B Homa" pitchFamily="2" charset="-78"/>
              </a:rPr>
              <a:t>i</a:t>
            </a:r>
            <a:r>
              <a:rPr lang="en-US" dirty="0" err="1">
                <a:cs typeface="B Homa" pitchFamily="2" charset="-78"/>
              </a:rPr>
              <a:t>,n</a:t>
            </a:r>
            <a:r>
              <a:rPr lang="en-US" baseline="-25000" dirty="0" err="1">
                <a:cs typeface="B Homa" pitchFamily="2" charset="-78"/>
              </a:rPr>
              <a:t>j</a:t>
            </a:r>
            <a:r>
              <a:rPr lang="en-US" dirty="0">
                <a:cs typeface="B Homa" pitchFamily="2" charset="-78"/>
              </a:rPr>
              <a:t>)=1</a:t>
            </a:r>
            <a:r>
              <a:rPr lang="fa-IR" dirty="0">
                <a:cs typeface="B Homa" pitchFamily="2" charset="-78"/>
              </a:rPr>
              <a:t> در اين صورت : </a:t>
            </a:r>
            <a:endParaRPr lang="fa-IR" dirty="0" smtClean="0">
              <a:cs typeface="B Homa" pitchFamily="2" charset="-78"/>
            </a:endParaRPr>
          </a:p>
          <a:p>
            <a:pPr marL="0" indent="0" algn="just" rtl="1">
              <a:buNone/>
            </a:pPr>
            <a:endParaRPr lang="en-US" dirty="0">
              <a:cs typeface="B Homa" pitchFamily="2" charset="-78"/>
            </a:endParaRPr>
          </a:p>
          <a:p>
            <a:pPr marL="0" indent="0" algn="just" rtl="1">
              <a:buNone/>
            </a:pPr>
            <a:r>
              <a:rPr lang="fa-IR" dirty="0">
                <a:cs typeface="B Homa" pitchFamily="2" charset="-78"/>
              </a:rPr>
              <a:t>دستگاه </a:t>
            </a:r>
            <a:r>
              <a:rPr lang="en-US" dirty="0">
                <a:cs typeface="B Homa" pitchFamily="2" charset="-78"/>
              </a:rPr>
              <a:t>L</a:t>
            </a:r>
            <a:r>
              <a:rPr lang="fa-IR" dirty="0">
                <a:cs typeface="B Homa" pitchFamily="2" charset="-78"/>
              </a:rPr>
              <a:t> </a:t>
            </a:r>
            <a:r>
              <a:rPr lang="fa-IR" dirty="0" smtClean="0">
                <a:cs typeface="B Homa" pitchFamily="2" charset="-78"/>
              </a:rPr>
              <a:t>همنهشتي زير داراي </a:t>
            </a:r>
            <a:r>
              <a:rPr lang="fa-IR" dirty="0">
                <a:cs typeface="B Homa" pitchFamily="2" charset="-78"/>
              </a:rPr>
              <a:t>جواب است و </a:t>
            </a:r>
            <a:r>
              <a:rPr lang="fa-IR" dirty="0" smtClean="0">
                <a:cs typeface="B Homa" pitchFamily="2" charset="-78"/>
              </a:rPr>
              <a:t>اين جواب </a:t>
            </a:r>
            <a:r>
              <a:rPr lang="fa-IR" dirty="0">
                <a:cs typeface="B Homa" pitchFamily="2" charset="-78"/>
              </a:rPr>
              <a:t>به پيمانه‌ي </a:t>
            </a:r>
            <a:r>
              <a:rPr lang="en-US" dirty="0" smtClean="0">
                <a:cs typeface="B Homa" pitchFamily="2" charset="-78"/>
              </a:rPr>
              <a:t>n</a:t>
            </a:r>
            <a:r>
              <a:rPr lang="en-US" baseline="-25000" dirty="0" smtClean="0">
                <a:cs typeface="B Homa" pitchFamily="2" charset="-78"/>
              </a:rPr>
              <a:t>1</a:t>
            </a:r>
            <a:r>
              <a:rPr lang="en-US" dirty="0" smtClean="0">
                <a:cs typeface="B Homa" pitchFamily="2" charset="-78"/>
              </a:rPr>
              <a:t>n</a:t>
            </a:r>
            <a:r>
              <a:rPr lang="en-US" baseline="-25000" dirty="0" smtClean="0">
                <a:cs typeface="B Homa" pitchFamily="2" charset="-78"/>
              </a:rPr>
              <a:t>2</a:t>
            </a:r>
            <a:r>
              <a:rPr lang="en-US" dirty="0" smtClean="0">
                <a:cs typeface="B Homa" pitchFamily="2" charset="-78"/>
              </a:rPr>
              <a:t>…</a:t>
            </a:r>
            <a:r>
              <a:rPr lang="en-US" dirty="0" err="1" smtClean="0">
                <a:cs typeface="B Homa" pitchFamily="2" charset="-78"/>
              </a:rPr>
              <a:t>n</a:t>
            </a:r>
            <a:r>
              <a:rPr lang="en-US" baseline="-25000" dirty="0" err="1" smtClean="0">
                <a:cs typeface="B Homa" pitchFamily="2" charset="-78"/>
              </a:rPr>
              <a:t>L</a:t>
            </a:r>
            <a:r>
              <a:rPr lang="fa-IR" dirty="0" smtClean="0">
                <a:cs typeface="B Homa" pitchFamily="2" charset="-78"/>
              </a:rPr>
              <a:t> </a:t>
            </a:r>
            <a:r>
              <a:rPr lang="fa-IR" dirty="0">
                <a:cs typeface="B Homa" pitchFamily="2" charset="-78"/>
              </a:rPr>
              <a:t>يكتا است. </a:t>
            </a:r>
            <a:endParaRPr lang="en-US" dirty="0">
              <a:cs typeface="B Homa" pitchFamily="2" charset="-78"/>
            </a:endParaRPr>
          </a:p>
          <a:p>
            <a:pPr marL="0" indent="0" algn="just">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49" name="Object 1"/>
          <p:cNvGraphicFramePr>
            <a:graphicFrameLocks noChangeAspect="1"/>
          </p:cNvGraphicFramePr>
          <p:nvPr/>
        </p:nvGraphicFramePr>
        <p:xfrm>
          <a:off x="857224" y="4309583"/>
          <a:ext cx="1357322" cy="1834061"/>
        </p:xfrm>
        <a:graphic>
          <a:graphicData uri="http://schemas.openxmlformats.org/presentationml/2006/ole">
            <mc:AlternateContent xmlns:mc="http://schemas.openxmlformats.org/markup-compatibility/2006">
              <mc:Choice xmlns:v="urn:schemas-microsoft-com:vml" Requires="v">
                <p:oleObj spid="_x0000_s27684" name="Equation" r:id="rId3" imgW="406224" imgH="875920" progId="Equation.3">
                  <p:embed/>
                </p:oleObj>
              </mc:Choice>
              <mc:Fallback>
                <p:oleObj name="Equation" r:id="rId3" imgW="406224" imgH="87592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24" y="4309583"/>
                        <a:ext cx="1357322" cy="18340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1" name="Rectangle 3"/>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692696"/>
            <a:ext cx="8229600" cy="5768997"/>
          </a:xfrm>
        </p:spPr>
        <p:style>
          <a:lnRef idx="1">
            <a:schemeClr val="accent4"/>
          </a:lnRef>
          <a:fillRef idx="2">
            <a:schemeClr val="accent4"/>
          </a:fillRef>
          <a:effectRef idx="1">
            <a:schemeClr val="accent4"/>
          </a:effectRef>
          <a:fontRef idx="minor">
            <a:schemeClr val="dk1"/>
          </a:fontRef>
        </p:style>
        <p:txBody>
          <a:bodyPr>
            <a:normAutofit/>
          </a:bodyPr>
          <a:lstStyle/>
          <a:p>
            <a:pPr algn="just" rtl="1"/>
            <a:r>
              <a:rPr lang="fa-IR" dirty="0">
                <a:solidFill>
                  <a:schemeClr val="bg1"/>
                </a:solidFill>
                <a:effectLst>
                  <a:outerShdw blurRad="38100" dist="38100" dir="2700000" algn="tl">
                    <a:srgbClr val="000000">
                      <a:alpha val="43137"/>
                    </a:srgbClr>
                  </a:outerShdw>
                </a:effectLst>
                <a:cs typeface="B Homa" pitchFamily="2" charset="-78"/>
              </a:rPr>
              <a:t>عدد π</a:t>
            </a:r>
            <a:endParaRPr lang="en-US" dirty="0">
              <a:solidFill>
                <a:schemeClr val="bg1"/>
              </a:solidFill>
              <a:effectLst>
                <a:outerShdw blurRad="38100" dist="38100" dir="2700000" algn="tl">
                  <a:srgbClr val="000000">
                    <a:alpha val="43137"/>
                  </a:srgbClr>
                </a:outerShdw>
              </a:effectLst>
              <a:cs typeface="B Homa" pitchFamily="2" charset="-78"/>
            </a:endParaRPr>
          </a:p>
          <a:p>
            <a:pPr algn="just" rtl="1"/>
            <a:r>
              <a:rPr lang="fa-IR" dirty="0">
                <a:cs typeface="B Homa" pitchFamily="2" charset="-78"/>
              </a:rPr>
              <a:t>از جمله ديگر كارهاي صورت گرفته توسط برخي از دانشمندان چيني در دوره‌ي بعد از همان محاسبه‌ي عدد π (</a:t>
            </a:r>
            <a:r>
              <a:rPr lang="fa-IR" dirty="0" smtClean="0">
                <a:cs typeface="B Homa" pitchFamily="2" charset="-78"/>
              </a:rPr>
              <a:t>نسبت </a:t>
            </a:r>
            <a:r>
              <a:rPr lang="fa-IR" dirty="0">
                <a:cs typeface="B Homa" pitchFamily="2" charset="-78"/>
              </a:rPr>
              <a:t>محيط دايره به قطر آن) است. </a:t>
            </a:r>
            <a:endParaRPr lang="en-US" dirty="0">
              <a:cs typeface="B Homa" pitchFamily="2" charset="-78"/>
            </a:endParaRPr>
          </a:p>
          <a:p>
            <a:pPr algn="just" rtl="1"/>
            <a:r>
              <a:rPr lang="fa-IR" dirty="0">
                <a:cs typeface="B Homa" pitchFamily="2" charset="-78"/>
              </a:rPr>
              <a:t>محاسبه </a:t>
            </a:r>
            <a:r>
              <a:rPr lang="fa-IR" dirty="0" smtClean="0">
                <a:cs typeface="B Homa" pitchFamily="2" charset="-78"/>
              </a:rPr>
              <a:t>3/155= </a:t>
            </a:r>
            <a:r>
              <a:rPr lang="fa-IR" dirty="0">
                <a:cs typeface="B Homa" pitchFamily="2" charset="-78"/>
              </a:rPr>
              <a:t>π توسط وانگ فان (قرن سوم) </a:t>
            </a:r>
            <a:endParaRPr lang="en-US" dirty="0">
              <a:cs typeface="B Homa" pitchFamily="2" charset="-78"/>
            </a:endParaRPr>
          </a:p>
          <a:p>
            <a:pPr algn="just" rtl="1"/>
            <a:r>
              <a:rPr lang="fa-IR" dirty="0">
                <a:cs typeface="B Homa" pitchFamily="2" charset="-78"/>
              </a:rPr>
              <a:t>بدست آوردن رابطه </a:t>
            </a:r>
            <a:r>
              <a:rPr lang="fa-IR" dirty="0" smtClean="0">
                <a:cs typeface="B Homa" pitchFamily="2" charset="-78"/>
              </a:rPr>
              <a:t>3/1427</a:t>
            </a:r>
            <a:r>
              <a:rPr lang="en-US" dirty="0" smtClean="0">
                <a:cs typeface="B Homa" pitchFamily="2" charset="-78"/>
              </a:rPr>
              <a:t>&lt;</a:t>
            </a:r>
            <a:r>
              <a:rPr lang="fa-IR" dirty="0" smtClean="0">
                <a:cs typeface="B Homa" pitchFamily="2" charset="-78"/>
              </a:rPr>
              <a:t> </a:t>
            </a:r>
            <a:r>
              <a:rPr lang="fa-IR" dirty="0">
                <a:cs typeface="B Homa" pitchFamily="2" charset="-78"/>
              </a:rPr>
              <a:t>π </a:t>
            </a:r>
            <a:r>
              <a:rPr lang="en-US" dirty="0" smtClean="0">
                <a:cs typeface="B Homa" pitchFamily="2" charset="-78"/>
              </a:rPr>
              <a:t>&lt;</a:t>
            </a:r>
            <a:r>
              <a:rPr lang="fa-IR" dirty="0" smtClean="0">
                <a:cs typeface="B Homa" pitchFamily="2" charset="-78"/>
              </a:rPr>
              <a:t>3/1410 </a:t>
            </a:r>
            <a:r>
              <a:rPr lang="fa-IR" dirty="0">
                <a:cs typeface="B Homa" pitchFamily="2" charset="-78"/>
              </a:rPr>
              <a:t>توسط ليوهوي (قرن سوم) </a:t>
            </a:r>
            <a:endParaRPr lang="en-US" dirty="0">
              <a:cs typeface="B Homa" pitchFamily="2" charset="-78"/>
            </a:endParaRPr>
          </a:p>
          <a:p>
            <a:pPr algn="just" rtl="1"/>
            <a:r>
              <a:rPr lang="fa-IR" dirty="0">
                <a:cs typeface="B Homa" pitchFamily="2" charset="-78"/>
              </a:rPr>
              <a:t>بدست آوردن رابطه </a:t>
            </a:r>
            <a:r>
              <a:rPr lang="fa-IR" dirty="0" smtClean="0">
                <a:cs typeface="B Homa" pitchFamily="2" charset="-78"/>
              </a:rPr>
              <a:t>3/1415927 </a:t>
            </a:r>
            <a:r>
              <a:rPr lang="en-US" dirty="0">
                <a:cs typeface="B Homa" pitchFamily="2" charset="-78"/>
              </a:rPr>
              <a:t>&lt;</a:t>
            </a:r>
            <a:r>
              <a:rPr lang="fa-IR" dirty="0">
                <a:cs typeface="B Homa" pitchFamily="2" charset="-78"/>
              </a:rPr>
              <a:t> π </a:t>
            </a:r>
            <a:r>
              <a:rPr lang="en-US" dirty="0">
                <a:cs typeface="B Homa" pitchFamily="2" charset="-78"/>
              </a:rPr>
              <a:t>&lt;</a:t>
            </a:r>
            <a:r>
              <a:rPr lang="fa-IR" dirty="0">
                <a:cs typeface="B Homa" pitchFamily="2" charset="-78"/>
              </a:rPr>
              <a:t> </a:t>
            </a:r>
            <a:r>
              <a:rPr lang="fa-IR" dirty="0" smtClean="0">
                <a:cs typeface="B Homa" pitchFamily="2" charset="-78"/>
              </a:rPr>
              <a:t>3/1415926 </a:t>
            </a:r>
            <a:r>
              <a:rPr lang="fa-IR" dirty="0">
                <a:cs typeface="B Homa" pitchFamily="2" charset="-78"/>
              </a:rPr>
              <a:t>توسط تسوچونگ چي و پسرش (قرن پنجم) </a:t>
            </a:r>
            <a:endParaRPr lang="en-US" dirty="0">
              <a:cs typeface="B Homa" pitchFamily="2" charset="-78"/>
            </a:endParaRPr>
          </a:p>
          <a:p>
            <a:pPr algn="just"/>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dirty="0">
                <a:solidFill>
                  <a:schemeClr val="bg1"/>
                </a:solidFill>
                <a:effectLst>
                  <a:outerShdw blurRad="38100" dist="38100" dir="2700000" algn="tl">
                    <a:srgbClr val="000000">
                      <a:alpha val="43137"/>
                    </a:srgbClr>
                  </a:outerShdw>
                </a:effectLst>
                <a:cs typeface="B Homa" pitchFamily="2" charset="-78"/>
              </a:rPr>
              <a:t>عدد π </a:t>
            </a:r>
            <a:endParaRPr lang="en-US"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a:cs typeface="B Homa" pitchFamily="2" charset="-78"/>
              </a:rPr>
              <a:t>به نظر مي‌رسد كه دقت محاسبه‌ي π كه </a:t>
            </a:r>
            <a:r>
              <a:rPr lang="fa-IR" dirty="0" smtClean="0">
                <a:cs typeface="B Homa" pitchFamily="2" charset="-78"/>
              </a:rPr>
              <a:t>تسوها </a:t>
            </a:r>
            <a:r>
              <a:rPr lang="fa-IR" dirty="0">
                <a:cs typeface="B Homa" pitchFamily="2" charset="-78"/>
              </a:rPr>
              <a:t>بر آن دست يافتند تا سال 1429 پا بر جا ماند. در همين سال غياث الدين جمشيد كاشاني، π را به طور صحيح تا 16 رقم اعشار بدست آورد. </a:t>
            </a:r>
            <a:endParaRPr lang="en-US" dirty="0">
              <a:cs typeface="B Homa" pitchFamily="2" charset="-78"/>
            </a:endParaRPr>
          </a:p>
          <a:p>
            <a:pPr marL="0" indent="0" algn="just" rtl="1">
              <a:buNone/>
            </a:pPr>
            <a:r>
              <a:rPr lang="fa-IR" dirty="0">
                <a:cs typeface="B Homa" pitchFamily="2" charset="-78"/>
              </a:rPr>
              <a:t>رياضيدانان غربي تا حدود سال 1600 بر تقريب تسوها پيشي نگرفتند. </a:t>
            </a:r>
            <a:endParaRPr lang="en-US" dirty="0">
              <a:cs typeface="B Homa" pitchFamily="2" charset="-78"/>
            </a:endParaRPr>
          </a:p>
          <a:p>
            <a:pPr marL="0" indent="0" algn="just">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dirty="0">
                <a:solidFill>
                  <a:schemeClr val="bg1"/>
                </a:solidFill>
                <a:effectLst>
                  <a:outerShdw blurRad="38100" dist="38100" dir="2700000" algn="tl">
                    <a:srgbClr val="000000">
                      <a:alpha val="43137"/>
                    </a:srgbClr>
                  </a:outerShdw>
                </a:effectLst>
                <a:cs typeface="B Homa" pitchFamily="2" charset="-78"/>
              </a:rPr>
              <a:t>از تانگ تا مينگ </a:t>
            </a:r>
            <a:endParaRPr lang="en-US"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a:cs typeface="B Homa" pitchFamily="2" charset="-78"/>
              </a:rPr>
              <a:t>گردآوري مجموعه‌اي از مهمترين كتابهاي رياضي براي استفاده در بررسي‌هاي دولتي در دوره سلسله هانگ (ابداع صنعت چاپ در قرن هشتم و به چاپ رسيدن اولين كتاب رياضي در سال </a:t>
            </a:r>
            <a:r>
              <a:rPr lang="fa-IR" dirty="0" smtClean="0">
                <a:cs typeface="B Homa" pitchFamily="2" charset="-78"/>
              </a:rPr>
              <a:t>1084) </a:t>
            </a:r>
            <a:endParaRPr lang="en-US" dirty="0">
              <a:cs typeface="B Homa" pitchFamily="2" charset="-78"/>
            </a:endParaRPr>
          </a:p>
          <a:p>
            <a:pPr marL="0" indent="0" algn="just">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24577" name="Picture 1" descr="E:\1392\ming.jpg"/>
          <p:cNvPicPr>
            <a:picLocks noChangeAspect="1" noChangeArrowheads="1"/>
          </p:cNvPicPr>
          <p:nvPr/>
        </p:nvPicPr>
        <p:blipFill>
          <a:blip r:embed="rId2"/>
          <a:srcRect/>
          <a:stretch>
            <a:fillRect/>
          </a:stretch>
        </p:blipFill>
        <p:spPr bwMode="auto">
          <a:xfrm>
            <a:off x="785786" y="2870604"/>
            <a:ext cx="2201914" cy="335239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normAutofit/>
          </a:bodyPr>
          <a:lstStyle/>
          <a:p>
            <a:pPr algn="just" rtl="1"/>
            <a:r>
              <a:rPr lang="fa-IR" dirty="0">
                <a:solidFill>
                  <a:schemeClr val="bg1"/>
                </a:solidFill>
                <a:effectLst>
                  <a:outerShdw blurRad="38100" dist="38100" dir="2700000" algn="tl">
                    <a:srgbClr val="000000">
                      <a:alpha val="43137"/>
                    </a:srgbClr>
                  </a:outerShdw>
                </a:effectLst>
                <a:cs typeface="B Homa" pitchFamily="2" charset="-78"/>
              </a:rPr>
              <a:t>از تانگ تا مينگ </a:t>
            </a:r>
            <a:endParaRPr lang="en-US" dirty="0">
              <a:solidFill>
                <a:schemeClr val="bg1"/>
              </a:solidFill>
              <a:effectLst>
                <a:outerShdw blurRad="38100" dist="38100" dir="2700000" algn="tl">
                  <a:srgbClr val="000000">
                    <a:alpha val="43137"/>
                  </a:srgbClr>
                </a:outerShdw>
              </a:effectLst>
              <a:cs typeface="B Homa" pitchFamily="2" charset="-78"/>
            </a:endParaRPr>
          </a:p>
          <a:p>
            <a:pPr algn="just" rtl="1"/>
            <a:r>
              <a:rPr lang="fa-IR" dirty="0">
                <a:cs typeface="B Homa" pitchFamily="2" charset="-78"/>
              </a:rPr>
              <a:t>ظاهر شدن يك نسخه مهم چاپي حساب در نه بخش در دوره سلسله سونگ در سال </a:t>
            </a:r>
            <a:r>
              <a:rPr lang="fa-IR" dirty="0" smtClean="0">
                <a:cs typeface="B Homa" pitchFamily="2" charset="-78"/>
              </a:rPr>
              <a:t>1115</a:t>
            </a:r>
            <a:endParaRPr lang="en-US" dirty="0">
              <a:cs typeface="B Homa" pitchFamily="2" charset="-78"/>
            </a:endParaRPr>
          </a:p>
          <a:p>
            <a:pPr algn="just" rtl="1"/>
            <a:r>
              <a:rPr lang="fa-IR" dirty="0">
                <a:cs typeface="B Homa" pitchFamily="2" charset="-78"/>
              </a:rPr>
              <a:t>مهمترين دوره رياضيات باستاني چين در اواخر حكومت سلسله سونگ تا اوايل حكومت سلسلة </a:t>
            </a:r>
            <a:r>
              <a:rPr lang="fa-IR" dirty="0" smtClean="0">
                <a:cs typeface="B Homa" pitchFamily="2" charset="-78"/>
              </a:rPr>
              <a:t>يوئان </a:t>
            </a:r>
            <a:endParaRPr lang="en-US" dirty="0">
              <a:cs typeface="B Homa" pitchFamily="2" charset="-78"/>
            </a:endParaRPr>
          </a:p>
          <a:p>
            <a:pPr algn="just" rtl="1"/>
            <a:r>
              <a:rPr lang="fa-IR" dirty="0">
                <a:cs typeface="B Homa" pitchFamily="2" charset="-78"/>
              </a:rPr>
              <a:t>در اين دوره رياضي دانان برجسته زيادي رونق يافتند و كتب رياضي با ارزشي پديد آمدند از جمله‌ي اين رياضيدانان، چين كيوشائو (كه كتابش به تاريخ 1247 است) لي‌يه (با كتابهايي به تاريخ‌هايي 1248 و 1259) يانگ هوي (با كتابهايي به تاريخهاي 1261 و 1275) و بزرگترين آنها، چوشي </a:t>
            </a:r>
            <a:r>
              <a:rPr lang="fa-IR" dirty="0" smtClean="0">
                <a:cs typeface="B Homa" pitchFamily="2" charset="-78"/>
              </a:rPr>
              <a:t>کيئه </a:t>
            </a:r>
            <a:r>
              <a:rPr lang="fa-IR" dirty="0">
                <a:cs typeface="B Homa" pitchFamily="2" charset="-78"/>
              </a:rPr>
              <a:t>(با كتابهايي به تاريخهاي 1299 و 1303) هستند. </a:t>
            </a:r>
            <a:endParaRPr lang="en-US" dirty="0">
              <a:cs typeface="B Homa" pitchFamily="2" charset="-78"/>
            </a:endParaRPr>
          </a:p>
          <a:p>
            <a:pPr algn="just"/>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pic>
        <p:nvPicPr>
          <p:cNvPr id="5" name="Picture 2" descr="E:\1392\divare chin.jpg"/>
          <p:cNvPicPr>
            <a:picLocks noChangeAspect="1" noChangeArrowheads="1"/>
          </p:cNvPicPr>
          <p:nvPr/>
        </p:nvPicPr>
        <p:blipFill>
          <a:blip r:embed="rId2"/>
          <a:srcRect/>
          <a:stretch>
            <a:fillRect/>
          </a:stretch>
        </p:blipFill>
        <p:spPr bwMode="auto">
          <a:xfrm>
            <a:off x="1" y="0"/>
            <a:ext cx="9179750" cy="6858000"/>
          </a:xfrm>
          <a:prstGeom prst="rect">
            <a:avLst/>
          </a:prstGeom>
          <a:noFill/>
        </p:spPr>
      </p:pic>
      <p:sp>
        <p:nvSpPr>
          <p:cNvPr id="6" name="Title 1"/>
          <p:cNvSpPr>
            <a:spLocks noGrp="1"/>
          </p:cNvSpPr>
          <p:nvPr>
            <p:ph type="title"/>
          </p:nvPr>
        </p:nvSpPr>
        <p:spPr>
          <a:xfrm>
            <a:off x="457200" y="274638"/>
            <a:ext cx="8229600" cy="1143000"/>
          </a:xfrm>
        </p:spPr>
        <p:txBody>
          <a:bodyPr>
            <a:noAutofit/>
          </a:bodyPr>
          <a:lstStyle/>
          <a:p>
            <a:r>
              <a:rPr lang="fa-IR" sz="8000" dirty="0" smtClean="0">
                <a:effectLst>
                  <a:outerShdw blurRad="38100" dist="38100" dir="2700000" algn="tl">
                    <a:srgbClr val="000000">
                      <a:alpha val="43137"/>
                    </a:srgbClr>
                  </a:outerShdw>
                </a:effectLst>
                <a:cs typeface="B Koodak" pitchFamily="2" charset="-78"/>
              </a:rPr>
              <a:t>رياضيات چين باستان </a:t>
            </a:r>
            <a:endParaRPr lang="en-US" sz="8000" dirty="0">
              <a:effectLst>
                <a:outerShdw blurRad="38100" dist="38100" dir="2700000" algn="tl">
                  <a:srgbClr val="000000">
                    <a:alpha val="43137"/>
                  </a:srgbClr>
                </a:outerShdw>
              </a:effectLst>
              <a:cs typeface="B Koodak" pitchFamily="2" charset="-78"/>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style>
          <a:lnRef idx="1">
            <a:schemeClr val="accent4"/>
          </a:lnRef>
          <a:fillRef idx="2">
            <a:schemeClr val="accent4"/>
          </a:fillRef>
          <a:effectRef idx="1">
            <a:schemeClr val="accent4"/>
          </a:effectRef>
          <a:fontRef idx="minor">
            <a:schemeClr val="dk1"/>
          </a:fontRef>
        </p:style>
        <p:txBody>
          <a:bodyPr/>
          <a:lstStyle/>
          <a:p>
            <a:pPr algn="just" rtl="1"/>
            <a:r>
              <a:rPr lang="fa-IR" dirty="0">
                <a:solidFill>
                  <a:schemeClr val="bg1"/>
                </a:solidFill>
                <a:effectLst>
                  <a:outerShdw blurRad="38100" dist="38100" dir="2700000" algn="tl">
                    <a:srgbClr val="000000">
                      <a:alpha val="43137"/>
                    </a:srgbClr>
                  </a:outerShdw>
                </a:effectLst>
                <a:cs typeface="B Homa" pitchFamily="2" charset="-78"/>
              </a:rPr>
              <a:t>از تانگ تا مينگ </a:t>
            </a:r>
            <a:endParaRPr lang="fa-IR" dirty="0" smtClean="0">
              <a:solidFill>
                <a:schemeClr val="bg1"/>
              </a:solidFill>
              <a:effectLst>
                <a:outerShdw blurRad="38100" dist="38100" dir="2700000" algn="tl">
                  <a:srgbClr val="000000">
                    <a:alpha val="43137"/>
                  </a:srgbClr>
                </a:outerShdw>
              </a:effectLst>
              <a:cs typeface="B Homa" pitchFamily="2" charset="-78"/>
            </a:endParaRPr>
          </a:p>
          <a:p>
            <a:pPr algn="just" rtl="1"/>
            <a:r>
              <a:rPr lang="fa-IR" dirty="0" smtClean="0">
                <a:solidFill>
                  <a:schemeClr val="bg1"/>
                </a:solidFill>
                <a:effectLst>
                  <a:outerShdw blurRad="38100" dist="38100" dir="2700000" algn="tl">
                    <a:srgbClr val="000000">
                      <a:alpha val="43137"/>
                    </a:srgbClr>
                  </a:outerShdw>
                </a:effectLst>
                <a:cs typeface="B Homa" pitchFamily="2" charset="-78"/>
              </a:rPr>
              <a:t>چین کیو شائو :</a:t>
            </a:r>
            <a:endParaRPr lang="en-US" dirty="0">
              <a:solidFill>
                <a:schemeClr val="bg1"/>
              </a:solidFill>
              <a:effectLst>
                <a:outerShdw blurRad="38100" dist="38100" dir="2700000" algn="tl">
                  <a:srgbClr val="000000">
                    <a:alpha val="43137"/>
                  </a:srgbClr>
                </a:outerShdw>
              </a:effectLst>
              <a:cs typeface="B Homa" pitchFamily="2" charset="-78"/>
            </a:endParaRPr>
          </a:p>
          <a:p>
            <a:pPr algn="just" rtl="1"/>
            <a:r>
              <a:rPr lang="fa-IR" dirty="0">
                <a:cs typeface="B Homa" pitchFamily="2" charset="-78"/>
              </a:rPr>
              <a:t>در نظر گرفتن دايره به عنوان نمادي براي صفر </a:t>
            </a:r>
            <a:endParaRPr lang="en-US" dirty="0">
              <a:cs typeface="B Homa" pitchFamily="2" charset="-78"/>
            </a:endParaRPr>
          </a:p>
          <a:p>
            <a:pPr algn="just" rtl="1"/>
            <a:r>
              <a:rPr lang="fa-IR" dirty="0">
                <a:cs typeface="B Homa" pitchFamily="2" charset="-78"/>
              </a:rPr>
              <a:t>تعميم دادن روش استخراج ريشه دوم (آن گونه كه در كتاب حساب در نه بخش آورده) به معادلات از درجه‌هاي بالاتر </a:t>
            </a:r>
            <a:endParaRPr lang="en-US" dirty="0">
              <a:cs typeface="B Homa" pitchFamily="2" charset="-78"/>
            </a:endParaRPr>
          </a:p>
          <a:p>
            <a:pPr algn="just"/>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style>
          <a:lnRef idx="1">
            <a:schemeClr val="accent4"/>
          </a:lnRef>
          <a:fillRef idx="2">
            <a:schemeClr val="accent4"/>
          </a:fillRef>
          <a:effectRef idx="1">
            <a:schemeClr val="accent4"/>
          </a:effectRef>
          <a:fontRef idx="minor">
            <a:schemeClr val="dk1"/>
          </a:fontRef>
        </p:style>
        <p:txBody>
          <a:bodyPr/>
          <a:lstStyle/>
          <a:p>
            <a:pPr marL="0" indent="0" algn="just" rtl="1">
              <a:buNone/>
              <a:tabLst>
                <a:tab pos="0" algn="l"/>
              </a:tabLst>
            </a:pPr>
            <a:r>
              <a:rPr lang="fa-IR" sz="4000" dirty="0">
                <a:solidFill>
                  <a:schemeClr val="bg1"/>
                </a:solidFill>
                <a:effectLst>
                  <a:outerShdw blurRad="38100" dist="38100" dir="2700000" algn="tl">
                    <a:srgbClr val="000000">
                      <a:alpha val="43137"/>
                    </a:srgbClr>
                  </a:outerShdw>
                </a:effectLst>
                <a:cs typeface="B Homa" pitchFamily="2" charset="-78"/>
              </a:rPr>
              <a:t>از تانگ تامينگ </a:t>
            </a:r>
            <a:endParaRPr lang="en-US" sz="40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tabLst>
                <a:tab pos="0" algn="l"/>
              </a:tabLst>
            </a:pPr>
            <a:r>
              <a:rPr lang="fa-IR" sz="4000" dirty="0">
                <a:solidFill>
                  <a:schemeClr val="bg1"/>
                </a:solidFill>
                <a:effectLst>
                  <a:outerShdw blurRad="38100" dist="38100" dir="2700000" algn="tl">
                    <a:srgbClr val="000000">
                      <a:alpha val="43137"/>
                    </a:srgbClr>
                  </a:outerShdw>
                </a:effectLst>
                <a:cs typeface="B Homa" pitchFamily="2" charset="-78"/>
              </a:rPr>
              <a:t>لي يه </a:t>
            </a:r>
            <a:endParaRPr lang="en-US" sz="40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tabLst>
                <a:tab pos="0" algn="l"/>
              </a:tabLst>
            </a:pPr>
            <a:r>
              <a:rPr lang="fa-IR" dirty="0">
                <a:cs typeface="B Homa" pitchFamily="2" charset="-78"/>
              </a:rPr>
              <a:t>ارائه نمادي براي اعداد منفي، با قرار دادن خط موربي بر روي رقم سمت راست عدد به عنوان </a:t>
            </a:r>
            <a:r>
              <a:rPr lang="fa-IR" dirty="0" smtClean="0">
                <a:cs typeface="B Homa" pitchFamily="2" charset="-78"/>
              </a:rPr>
              <a:t>مثال</a:t>
            </a:r>
            <a:r>
              <a:rPr lang="en-US" dirty="0" smtClean="0">
                <a:cs typeface="B Homa" pitchFamily="2" charset="-78"/>
              </a:rPr>
              <a:t>:</a:t>
            </a:r>
            <a:r>
              <a:rPr lang="fa-IR" dirty="0" smtClean="0">
                <a:cs typeface="B Homa" pitchFamily="2" charset="-78"/>
              </a:rPr>
              <a:t> </a:t>
            </a:r>
            <a:endParaRPr lang="en-US" dirty="0">
              <a:cs typeface="B Homa" pitchFamily="2" charset="-78"/>
            </a:endParaRPr>
          </a:p>
          <a:p>
            <a:pPr marL="0" indent="0" algn="just">
              <a:buNone/>
              <a:tabLst>
                <a:tab pos="0" algn="l"/>
              </a:tabLst>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21505" name="Picture 1" descr="E:\1392\1.jpg"/>
          <p:cNvPicPr>
            <a:picLocks noChangeAspect="1" noChangeArrowheads="1"/>
          </p:cNvPicPr>
          <p:nvPr/>
        </p:nvPicPr>
        <p:blipFill>
          <a:blip r:embed="rId2"/>
          <a:srcRect/>
          <a:stretch>
            <a:fillRect/>
          </a:stretch>
        </p:blipFill>
        <p:spPr bwMode="auto">
          <a:xfrm>
            <a:off x="642910" y="3286124"/>
            <a:ext cx="3683000" cy="2590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4000" dirty="0">
                <a:solidFill>
                  <a:schemeClr val="bg1"/>
                </a:solidFill>
                <a:effectLst>
                  <a:outerShdw blurRad="38100" dist="38100" dir="2700000" algn="tl">
                    <a:srgbClr val="000000">
                      <a:alpha val="43137"/>
                    </a:srgbClr>
                  </a:outerShdw>
                </a:effectLst>
                <a:cs typeface="B Homa" pitchFamily="2" charset="-78"/>
              </a:rPr>
              <a:t>از تانگ تامينگ </a:t>
            </a:r>
            <a:endParaRPr lang="en-US" sz="40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sz="4000" dirty="0">
                <a:solidFill>
                  <a:schemeClr val="bg1"/>
                </a:solidFill>
                <a:effectLst>
                  <a:outerShdw blurRad="38100" dist="38100" dir="2700000" algn="tl">
                    <a:srgbClr val="000000">
                      <a:alpha val="43137"/>
                    </a:srgbClr>
                  </a:outerShdw>
                </a:effectLst>
                <a:cs typeface="B Homa" pitchFamily="2" charset="-78"/>
              </a:rPr>
              <a:t>يانك </a:t>
            </a:r>
            <a:r>
              <a:rPr lang="fa-IR" sz="4000" dirty="0" smtClean="0">
                <a:solidFill>
                  <a:schemeClr val="bg1"/>
                </a:solidFill>
                <a:effectLst>
                  <a:outerShdw blurRad="38100" dist="38100" dir="2700000" algn="tl">
                    <a:srgbClr val="000000">
                      <a:alpha val="43137"/>
                    </a:srgbClr>
                  </a:outerShdw>
                </a:effectLst>
                <a:cs typeface="B Homa" pitchFamily="2" charset="-78"/>
              </a:rPr>
              <a:t>هوي </a:t>
            </a:r>
            <a:endParaRPr lang="en-US" sz="4000" dirty="0">
              <a:solidFill>
                <a:schemeClr val="bg1"/>
              </a:solidFill>
              <a:effectLst>
                <a:outerShdw blurRad="38100" dist="38100" dir="2700000" algn="tl">
                  <a:srgbClr val="000000">
                    <a:alpha val="43137"/>
                  </a:srgbClr>
                </a:outerShdw>
              </a:effectLst>
              <a:cs typeface="B Homa" pitchFamily="2" charset="-78"/>
            </a:endParaRPr>
          </a:p>
          <a:p>
            <a:pPr marL="0" indent="0" algn="just" rtl="1"/>
            <a:r>
              <a:rPr lang="fa-IR" dirty="0">
                <a:cs typeface="B Homa" pitchFamily="2" charset="-78"/>
              </a:rPr>
              <a:t>كتاب او به گونه‌اي بسط حساب در نه بخش است كه به طوري ماهرانه، با همان روشهاي كنوني، با كسرهاي اعشاري كار كرد. </a:t>
            </a:r>
            <a:endParaRPr lang="en-US" dirty="0">
              <a:cs typeface="B Homa" pitchFamily="2" charset="-78"/>
            </a:endParaRPr>
          </a:p>
          <a:p>
            <a:pPr marL="0" indent="0" algn="just" rtl="1"/>
            <a:r>
              <a:rPr lang="fa-IR" dirty="0">
                <a:cs typeface="B Homa" pitchFamily="2" charset="-78"/>
              </a:rPr>
              <a:t>ارائه قديمي‌ترين شكل مثلث‌ حسابي پاسكال </a:t>
            </a:r>
            <a:endParaRPr lang="en-US" dirty="0">
              <a:cs typeface="B Homa" pitchFamily="2" charset="-78"/>
            </a:endParaRPr>
          </a:p>
          <a:p>
            <a:pPr marL="0" indent="0" algn="just" rtl="1"/>
            <a:r>
              <a:rPr lang="fa-IR" dirty="0">
                <a:cs typeface="B Homa" pitchFamily="2" charset="-78"/>
              </a:rPr>
              <a:t>مطرح كردن مسالة خيزران شكسته </a:t>
            </a:r>
            <a:endParaRPr lang="en-US" dirty="0">
              <a:cs typeface="B Homa" pitchFamily="2" charset="-78"/>
            </a:endParaRPr>
          </a:p>
          <a:p>
            <a:pPr marL="0" indent="0" algn="just"/>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3600" dirty="0">
                <a:solidFill>
                  <a:schemeClr val="bg1"/>
                </a:solidFill>
                <a:effectLst>
                  <a:outerShdw blurRad="38100" dist="38100" dir="2700000" algn="tl">
                    <a:srgbClr val="000000">
                      <a:alpha val="43137"/>
                    </a:srgbClr>
                  </a:outerShdw>
                </a:effectLst>
                <a:cs typeface="B Homa" pitchFamily="2" charset="-78"/>
              </a:rPr>
              <a:t>مسالة خيزران شكسته </a:t>
            </a:r>
            <a:endParaRPr lang="en-US" sz="36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a:cs typeface="B Homa" pitchFamily="2" charset="-78"/>
              </a:rPr>
              <a:t>خيزراني به ارتفاع 15 پا، قسمت فوقاني آن كه شكسته به فاصلة 3 پا از ساق آن به زمين مي‌رسد فاصلة نقطة شكستگي را به زمين پيدا كنيد. </a:t>
            </a:r>
            <a:endParaRPr lang="en-US" dirty="0">
              <a:cs typeface="B Homa" pitchFamily="2" charset="-78"/>
            </a:endParaRPr>
          </a:p>
          <a:p>
            <a:pPr marL="0" indent="0" algn="just">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19457" name="Picture 1" descr="E:\1392\kheyzaran e shekaste.gif"/>
          <p:cNvPicPr>
            <a:picLocks noChangeAspect="1" noChangeArrowheads="1"/>
          </p:cNvPicPr>
          <p:nvPr/>
        </p:nvPicPr>
        <p:blipFill>
          <a:blip r:embed="rId2"/>
          <a:srcRect/>
          <a:stretch>
            <a:fillRect/>
          </a:stretch>
        </p:blipFill>
        <p:spPr bwMode="auto">
          <a:xfrm>
            <a:off x="571472" y="2000240"/>
            <a:ext cx="3019425" cy="4191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4000" dirty="0">
                <a:solidFill>
                  <a:schemeClr val="bg1"/>
                </a:solidFill>
                <a:effectLst>
                  <a:outerShdw blurRad="38100" dist="38100" dir="2700000" algn="tl">
                    <a:srgbClr val="000000">
                      <a:alpha val="43137"/>
                    </a:srgbClr>
                  </a:outerShdw>
                </a:effectLst>
                <a:cs typeface="B Homa" pitchFamily="2" charset="-78"/>
              </a:rPr>
              <a:t>از تانگ تامينگ </a:t>
            </a:r>
            <a:endParaRPr lang="fa-IR" sz="4000" dirty="0" smtClean="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sz="4000" dirty="0" smtClean="0">
                <a:solidFill>
                  <a:schemeClr val="bg1"/>
                </a:solidFill>
                <a:effectLst>
                  <a:outerShdw blurRad="38100" dist="38100" dir="2700000" algn="tl">
                    <a:srgbClr val="000000">
                      <a:alpha val="43137"/>
                    </a:srgbClr>
                  </a:outerShdw>
                </a:effectLst>
                <a:cs typeface="B Homa" pitchFamily="2" charset="-78"/>
              </a:rPr>
              <a:t>چو </a:t>
            </a:r>
            <a:r>
              <a:rPr lang="en-US" sz="4000" dirty="0" smtClean="0">
                <a:solidFill>
                  <a:schemeClr val="bg1"/>
                </a:solidFill>
                <a:effectLst>
                  <a:outerShdw blurRad="38100" dist="38100" dir="2700000" algn="tl">
                    <a:srgbClr val="000000">
                      <a:alpha val="43137"/>
                    </a:srgbClr>
                  </a:outerShdw>
                </a:effectLst>
                <a:cs typeface="B Homa" pitchFamily="2" charset="-78"/>
              </a:rPr>
              <a:t> </a:t>
            </a:r>
            <a:r>
              <a:rPr lang="fa-IR" sz="4000" smtClean="0">
                <a:solidFill>
                  <a:schemeClr val="bg1"/>
                </a:solidFill>
                <a:effectLst>
                  <a:outerShdw blurRad="38100" dist="38100" dir="2700000" algn="tl">
                    <a:srgbClr val="000000">
                      <a:alpha val="43137"/>
                    </a:srgbClr>
                  </a:outerShdw>
                </a:effectLst>
                <a:cs typeface="B Homa" pitchFamily="2" charset="-78"/>
              </a:rPr>
              <a:t>شی کیئه</a:t>
            </a:r>
            <a:endParaRPr lang="en-US" sz="4000" dirty="0">
              <a:solidFill>
                <a:schemeClr val="bg1"/>
              </a:solidFill>
              <a:effectLst>
                <a:outerShdw blurRad="38100" dist="38100" dir="2700000" algn="tl">
                  <a:srgbClr val="000000">
                    <a:alpha val="43137"/>
                  </a:srgbClr>
                </a:outerShdw>
              </a:effectLst>
              <a:cs typeface="B Homa" pitchFamily="2" charset="-78"/>
            </a:endParaRPr>
          </a:p>
          <a:p>
            <a:pPr marL="0" indent="0" algn="just" rtl="1"/>
            <a:r>
              <a:rPr lang="fa-IR" dirty="0">
                <a:cs typeface="B Homa" pitchFamily="2" charset="-78"/>
              </a:rPr>
              <a:t>كتابهاي او كامل‌ترين نمايش روش‌هاي حسابي- جبري را كه به دست ما رسيده ارائه مي‌دهد. </a:t>
            </a:r>
            <a:endParaRPr lang="en-US" dirty="0">
              <a:cs typeface="B Homa" pitchFamily="2" charset="-78"/>
            </a:endParaRPr>
          </a:p>
          <a:p>
            <a:pPr marL="0" indent="0" algn="just" rtl="1"/>
            <a:r>
              <a:rPr lang="fa-IR" dirty="0">
                <a:cs typeface="B Homa" pitchFamily="2" charset="-78"/>
              </a:rPr>
              <a:t>به كار بردن روش‌هاي ماتريسي امروزي و روش حذف و جايگذاري كه با كارهاي سيلوستر (1897-1814) در اين رابطه مقايسه مي‌شود. </a:t>
            </a:r>
            <a:endParaRPr lang="en-US" dirty="0">
              <a:cs typeface="B Homa" pitchFamily="2" charset="-78"/>
            </a:endParaRPr>
          </a:p>
          <a:p>
            <a:pPr marL="0" indent="0" algn="just"/>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style>
          <a:lnRef idx="1">
            <a:schemeClr val="accent4"/>
          </a:lnRef>
          <a:fillRef idx="2">
            <a:schemeClr val="accent4"/>
          </a:fillRef>
          <a:effectRef idx="1">
            <a:schemeClr val="accent4"/>
          </a:effectRef>
          <a:fontRef idx="minor">
            <a:schemeClr val="dk1"/>
          </a:fontRef>
        </p:style>
        <p:txBody>
          <a:bodyPr>
            <a:normAutofit/>
          </a:bodyPr>
          <a:lstStyle/>
          <a:p>
            <a:pPr algn="r" rtl="1">
              <a:buNone/>
            </a:pPr>
            <a:r>
              <a:rPr lang="fa-IR" sz="4000" dirty="0" smtClean="0">
                <a:solidFill>
                  <a:schemeClr val="bg1"/>
                </a:solidFill>
                <a:cs typeface="B Homa" pitchFamily="2" charset="-78"/>
              </a:rPr>
              <a:t>مربع‌هاي جادويي </a:t>
            </a:r>
          </a:p>
          <a:p>
            <a:pPr algn="r" rtl="1">
              <a:buNone/>
            </a:pPr>
            <a:endParaRPr lang="fa-IR" sz="4000" dirty="0" smtClean="0">
              <a:solidFill>
                <a:schemeClr val="bg1"/>
              </a:solidFill>
              <a:cs typeface="B Homa" pitchFamily="2" charset="-78"/>
            </a:endParaRPr>
          </a:p>
          <a:p>
            <a:pPr algn="r" rtl="1">
              <a:buNone/>
            </a:pPr>
            <a:endParaRPr lang="fa-IR" sz="4000" dirty="0" smtClean="0">
              <a:solidFill>
                <a:schemeClr val="bg1"/>
              </a:solidFill>
              <a:cs typeface="B Homa" pitchFamily="2" charset="-78"/>
            </a:endParaRPr>
          </a:p>
          <a:p>
            <a:pPr algn="r" rtl="1">
              <a:buNone/>
            </a:pPr>
            <a:endParaRPr lang="fa-IR" sz="4000" dirty="0" smtClean="0">
              <a:solidFill>
                <a:schemeClr val="bg1"/>
              </a:solidFill>
              <a:cs typeface="B Homa" pitchFamily="2" charset="-78"/>
            </a:endParaRPr>
          </a:p>
          <a:p>
            <a:pPr algn="r" rtl="1">
              <a:buNone/>
            </a:pPr>
            <a:endParaRPr lang="fa-IR" sz="4000" dirty="0" smtClean="0">
              <a:solidFill>
                <a:schemeClr val="bg1"/>
              </a:solidFill>
              <a:cs typeface="B Homa" pitchFamily="2" charset="-78"/>
            </a:endParaRPr>
          </a:p>
          <a:p>
            <a:pPr algn="r" rtl="1">
              <a:buNone/>
            </a:pPr>
            <a:r>
              <a:rPr lang="fa-IR" sz="4000" dirty="0" smtClean="0">
                <a:solidFill>
                  <a:schemeClr val="bg1"/>
                </a:solidFill>
                <a:cs typeface="B Homa" pitchFamily="2" charset="-78"/>
              </a:rPr>
              <a:t> </a:t>
            </a:r>
            <a:endParaRPr lang="en-US" sz="4000" dirty="0">
              <a:solidFill>
                <a:schemeClr val="bg1"/>
              </a:solidFill>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5" name="Picture 3" descr="http://paulscottinfo.ipage.com/history/mark/images/image25.gif"/>
          <p:cNvPicPr>
            <a:picLocks noChangeAspect="1" noChangeArrowheads="1"/>
          </p:cNvPicPr>
          <p:nvPr/>
        </p:nvPicPr>
        <p:blipFill>
          <a:blip r:embed="rId2"/>
          <a:srcRect/>
          <a:stretch>
            <a:fillRect/>
          </a:stretch>
        </p:blipFill>
        <p:spPr bwMode="auto">
          <a:xfrm>
            <a:off x="1107297" y="1785926"/>
            <a:ext cx="6607975" cy="392906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lstStyle/>
          <a:p>
            <a:pPr algn="r" rtl="1">
              <a:buNone/>
            </a:pPr>
            <a:r>
              <a:rPr lang="fa-IR" dirty="0" smtClean="0">
                <a:solidFill>
                  <a:schemeClr val="bg1"/>
                </a:solidFill>
                <a:cs typeface="B Homa" pitchFamily="2" charset="-78"/>
              </a:rPr>
              <a:t>مربع‌هاي جادويي</a:t>
            </a:r>
          </a:p>
          <a:p>
            <a:pPr algn="r" rtl="1">
              <a:buNone/>
            </a:pPr>
            <a:r>
              <a:rPr lang="fa-IR" dirty="0" smtClean="0">
                <a:solidFill>
                  <a:schemeClr val="bg1"/>
                </a:solidFill>
                <a:cs typeface="B Homa" pitchFamily="2" charset="-78"/>
              </a:rPr>
              <a:t>مثال : </a:t>
            </a:r>
            <a:endParaRPr lang="en-US" dirty="0">
              <a:solidFill>
                <a:schemeClr val="bg1"/>
              </a:solidFill>
              <a:cs typeface="B Homa" pitchFamily="2" charset="-78"/>
            </a:endParaRPr>
          </a:p>
        </p:txBody>
      </p:sp>
      <p:sp>
        <p:nvSpPr>
          <p:cNvPr id="4" name="Footer Placeholder 3"/>
          <p:cNvSpPr>
            <a:spLocks noGrp="1"/>
          </p:cNvSpPr>
          <p:nvPr>
            <p:ph type="ftr" sz="quarter" idx="11"/>
          </p:nvPr>
        </p:nvSpPr>
        <p:spPr/>
        <p:txBody>
          <a:bodyPr/>
          <a:lstStyle/>
          <a:p>
            <a:endParaRPr lang="en-US"/>
          </a:p>
        </p:txBody>
      </p:sp>
      <p:graphicFrame>
        <p:nvGraphicFramePr>
          <p:cNvPr id="5" name="Table 4"/>
          <p:cNvGraphicFramePr>
            <a:graphicFrameLocks noGrp="1"/>
          </p:cNvGraphicFramePr>
          <p:nvPr/>
        </p:nvGraphicFramePr>
        <p:xfrm>
          <a:off x="1643040" y="1714487"/>
          <a:ext cx="6072232" cy="4103700"/>
        </p:xfrm>
        <a:graphic>
          <a:graphicData uri="http://schemas.openxmlformats.org/drawingml/2006/table">
            <a:tbl>
              <a:tblPr rtl="1">
                <a:tableStyleId>{69C7853C-536D-4A76-A0AE-DD22124D55A5}</a:tableStyleId>
              </a:tblPr>
              <a:tblGrid>
                <a:gridCol w="1011630"/>
                <a:gridCol w="1011630"/>
                <a:gridCol w="1011630"/>
                <a:gridCol w="1011630"/>
                <a:gridCol w="1012856"/>
                <a:gridCol w="1012856"/>
              </a:tblGrid>
              <a:tr h="683950">
                <a:tc>
                  <a:txBody>
                    <a:bodyPr/>
                    <a:lstStyle/>
                    <a:p>
                      <a:pPr algn="ctr" rtl="1">
                        <a:lnSpc>
                          <a:spcPct val="150000"/>
                        </a:lnSpc>
                        <a:spcAft>
                          <a:spcPts val="0"/>
                        </a:spcAft>
                      </a:pPr>
                      <a:endParaRPr lang="fa-IR" sz="2800" dirty="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rtl="1">
                        <a:lnSpc>
                          <a:spcPct val="150000"/>
                        </a:lnSpc>
                        <a:spcAft>
                          <a:spcPts val="0"/>
                        </a:spcAft>
                      </a:pPr>
                      <a:r>
                        <a:rPr lang="fa-IR" sz="2800" dirty="0">
                          <a:ln>
                            <a:solidFill>
                              <a:sysClr val="windowText" lastClr="000000"/>
                            </a:solidFill>
                          </a:ln>
                        </a:rPr>
                        <a:t>9</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2</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25</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18</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endParaRPr lang="fa-IR" sz="28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r>
              <a:tr h="683950">
                <a:tc>
                  <a:txBody>
                    <a:bodyPr/>
                    <a:lstStyle/>
                    <a:p>
                      <a:pPr algn="ctr" rtl="1">
                        <a:lnSpc>
                          <a:spcPct val="150000"/>
                        </a:lnSpc>
                        <a:spcAft>
                          <a:spcPts val="0"/>
                        </a:spcAft>
                      </a:pPr>
                      <a:r>
                        <a:rPr lang="fa-IR" sz="2800" dirty="0">
                          <a:ln>
                            <a:solidFill>
                              <a:sysClr val="windowText" lastClr="000000"/>
                            </a:solidFill>
                          </a:ln>
                        </a:rPr>
                        <a:t>17</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15</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8</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24</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17</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683950">
                <a:tc>
                  <a:txBody>
                    <a:bodyPr/>
                    <a:lstStyle/>
                    <a:p>
                      <a:pPr algn="ctr" rtl="1">
                        <a:lnSpc>
                          <a:spcPct val="150000"/>
                        </a:lnSpc>
                        <a:spcAft>
                          <a:spcPts val="0"/>
                        </a:spcAft>
                      </a:pPr>
                      <a:r>
                        <a:rPr lang="fa-IR" sz="2800" dirty="0">
                          <a:ln>
                            <a:solidFill>
                              <a:sysClr val="windowText" lastClr="000000"/>
                            </a:solidFill>
                          </a:ln>
                        </a:rPr>
                        <a:t>23</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16</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14</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7</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5</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23</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683950">
                <a:tc>
                  <a:txBody>
                    <a:bodyPr/>
                    <a:lstStyle/>
                    <a:p>
                      <a:pPr algn="ctr" rtl="1">
                        <a:lnSpc>
                          <a:spcPct val="150000"/>
                        </a:lnSpc>
                        <a:spcAft>
                          <a:spcPts val="0"/>
                        </a:spcAft>
                      </a:pPr>
                      <a:r>
                        <a:rPr lang="fa-IR" sz="2800">
                          <a:ln>
                            <a:solidFill>
                              <a:sysClr val="windowText" lastClr="000000"/>
                            </a:solidFill>
                          </a:ln>
                        </a:rPr>
                        <a:t>4</a:t>
                      </a:r>
                      <a:endParaRPr lang="en-US" sz="240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a:ln>
                            <a:solidFill>
                              <a:sysClr val="windowText" lastClr="000000"/>
                            </a:solidFill>
                          </a:ln>
                        </a:rPr>
                        <a:t>22</a:t>
                      </a:r>
                      <a:endParaRPr lang="en-US" sz="240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a:ln>
                            <a:solidFill>
                              <a:sysClr val="windowText" lastClr="000000"/>
                            </a:solidFill>
                          </a:ln>
                        </a:rPr>
                        <a:t>20</a:t>
                      </a:r>
                      <a:endParaRPr lang="en-US" sz="240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13</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a:ln>
                            <a:solidFill>
                              <a:sysClr val="windowText" lastClr="000000"/>
                            </a:solidFill>
                          </a:ln>
                        </a:rPr>
                        <a:t>6</a:t>
                      </a:r>
                      <a:endParaRPr lang="en-US" sz="240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4</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683950">
                <a:tc>
                  <a:txBody>
                    <a:bodyPr/>
                    <a:lstStyle/>
                    <a:p>
                      <a:pPr algn="ctr" rtl="1">
                        <a:lnSpc>
                          <a:spcPct val="150000"/>
                        </a:lnSpc>
                        <a:spcAft>
                          <a:spcPts val="0"/>
                        </a:spcAft>
                      </a:pPr>
                      <a:r>
                        <a:rPr lang="fa-IR" sz="2800">
                          <a:ln>
                            <a:solidFill>
                              <a:sysClr val="windowText" lastClr="000000"/>
                            </a:solidFill>
                          </a:ln>
                        </a:rPr>
                        <a:t>10</a:t>
                      </a:r>
                      <a:endParaRPr lang="en-US" sz="240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a:ln>
                            <a:solidFill>
                              <a:sysClr val="windowText" lastClr="000000"/>
                            </a:solidFill>
                          </a:ln>
                        </a:rPr>
                        <a:t>3</a:t>
                      </a:r>
                      <a:endParaRPr lang="en-US" sz="240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a:ln>
                            <a:solidFill>
                              <a:sysClr val="windowText" lastClr="000000"/>
                            </a:solidFill>
                          </a:ln>
                        </a:rPr>
                        <a:t>21</a:t>
                      </a:r>
                      <a:endParaRPr lang="en-US" sz="240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19</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12</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1">
                        <a:lnSpc>
                          <a:spcPct val="150000"/>
                        </a:lnSpc>
                        <a:spcAft>
                          <a:spcPts val="0"/>
                        </a:spcAft>
                      </a:pPr>
                      <a:r>
                        <a:rPr lang="fa-IR" sz="2800" dirty="0">
                          <a:ln>
                            <a:solidFill>
                              <a:sysClr val="windowText" lastClr="000000"/>
                            </a:solidFill>
                          </a:ln>
                        </a:rPr>
                        <a:t>10</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683950">
                <a:tc>
                  <a:txBody>
                    <a:bodyPr/>
                    <a:lstStyle/>
                    <a:p>
                      <a:pPr algn="ctr" rtl="1">
                        <a:lnSpc>
                          <a:spcPct val="150000"/>
                        </a:lnSpc>
                        <a:spcAft>
                          <a:spcPts val="0"/>
                        </a:spcAft>
                      </a:pPr>
                      <a:endParaRPr lang="fa-IR" sz="2800" dirty="0">
                        <a:ln>
                          <a:solidFill>
                            <a:sysClr val="windowText" lastClr="000000"/>
                          </a:solidFill>
                        </a:ln>
                        <a:latin typeface="Times New Roman"/>
                        <a:ea typeface="Times New Roman"/>
                        <a:cs typeface="B Titr" pitchFamily="2" charset="-78"/>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rtl="1">
                        <a:lnSpc>
                          <a:spcPct val="150000"/>
                        </a:lnSpc>
                        <a:spcAft>
                          <a:spcPts val="0"/>
                        </a:spcAft>
                      </a:pPr>
                      <a:r>
                        <a:rPr lang="fa-IR" sz="2800" dirty="0">
                          <a:ln>
                            <a:solidFill>
                              <a:sysClr val="windowText" lastClr="000000"/>
                            </a:solidFill>
                          </a:ln>
                        </a:rPr>
                        <a:t>9</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rtl="1">
                        <a:lnSpc>
                          <a:spcPct val="150000"/>
                        </a:lnSpc>
                        <a:spcAft>
                          <a:spcPts val="0"/>
                        </a:spcAft>
                      </a:pPr>
                      <a:r>
                        <a:rPr lang="fa-IR" sz="2800" dirty="0">
                          <a:ln>
                            <a:solidFill>
                              <a:sysClr val="windowText" lastClr="000000"/>
                            </a:solidFill>
                          </a:ln>
                        </a:rPr>
                        <a:t>2</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rtl="1">
                        <a:lnSpc>
                          <a:spcPct val="150000"/>
                        </a:lnSpc>
                        <a:spcAft>
                          <a:spcPts val="0"/>
                        </a:spcAft>
                      </a:pPr>
                      <a:r>
                        <a:rPr lang="fa-IR" sz="2800" dirty="0">
                          <a:ln>
                            <a:solidFill>
                              <a:sysClr val="windowText" lastClr="000000"/>
                            </a:solidFill>
                          </a:ln>
                        </a:rPr>
                        <a:t>25</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rtl="1">
                        <a:lnSpc>
                          <a:spcPct val="150000"/>
                        </a:lnSpc>
                        <a:spcAft>
                          <a:spcPts val="0"/>
                        </a:spcAft>
                      </a:pPr>
                      <a:r>
                        <a:rPr lang="fa-IR" sz="2800" dirty="0">
                          <a:ln>
                            <a:solidFill>
                              <a:sysClr val="windowText" lastClr="000000"/>
                            </a:solidFill>
                          </a:ln>
                        </a:rPr>
                        <a:t>18</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rtl="1">
                        <a:lnSpc>
                          <a:spcPct val="150000"/>
                        </a:lnSpc>
                        <a:spcAft>
                          <a:spcPts val="0"/>
                        </a:spcAft>
                      </a:pPr>
                      <a:r>
                        <a:rPr lang="fa-IR" sz="2800" dirty="0">
                          <a:ln>
                            <a:solidFill>
                              <a:sysClr val="windowText" lastClr="000000"/>
                            </a:solidFill>
                          </a:ln>
                        </a:rPr>
                        <a:t>11</a:t>
                      </a:r>
                      <a:endParaRPr lang="en-US" sz="2400" dirty="0">
                        <a:ln>
                          <a:solidFill>
                            <a:sysClr val="windowText" lastClr="000000"/>
                          </a:solidFill>
                        </a:ln>
                        <a:latin typeface="Times New Roman"/>
                        <a:ea typeface="Times New Roman"/>
                        <a:cs typeface="B Titr" pitchFamily="2" charset="-78"/>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r>
            </a:tbl>
          </a:graphicData>
        </a:graphic>
      </p:graphicFrame>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r" rtl="1"/>
            <a:r>
              <a:rPr lang="fa-IR" dirty="0" smtClean="0">
                <a:solidFill>
                  <a:schemeClr val="bg1"/>
                </a:solidFill>
                <a:cs typeface="B Homa" pitchFamily="2" charset="-78"/>
              </a:rPr>
              <a:t>محاسبات عددي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r>
              <a:rPr lang="fa-IR" dirty="0" smtClean="0">
                <a:solidFill>
                  <a:schemeClr val="bg1"/>
                </a:solidFill>
                <a:cs typeface="B Homa" pitchFamily="2" charset="-78"/>
              </a:rPr>
              <a:t/>
            </a:r>
            <a:br>
              <a:rPr lang="fa-IR" dirty="0" smtClean="0">
                <a:solidFill>
                  <a:schemeClr val="bg1"/>
                </a:solidFill>
                <a:cs typeface="B Homa" pitchFamily="2" charset="-78"/>
              </a:rPr>
            </a:br>
            <a:endParaRPr lang="en-US" dirty="0">
              <a:solidFill>
                <a:schemeClr val="bg1"/>
              </a:solidFill>
              <a:cs typeface="B Homa" pitchFamily="2" charset="-78"/>
            </a:endParaRPr>
          </a:p>
        </p:txBody>
      </p:sp>
      <p:pic>
        <p:nvPicPr>
          <p:cNvPr id="49154" name="Picture 2" descr="E:\1392\400px-Counting_board.jpg"/>
          <p:cNvPicPr>
            <a:picLocks noChangeAspect="1" noChangeArrowheads="1"/>
          </p:cNvPicPr>
          <p:nvPr/>
        </p:nvPicPr>
        <p:blipFill>
          <a:blip r:embed="rId2"/>
          <a:srcRect/>
          <a:stretch>
            <a:fillRect/>
          </a:stretch>
        </p:blipFill>
        <p:spPr bwMode="auto">
          <a:xfrm>
            <a:off x="1071538" y="1571612"/>
            <a:ext cx="7009864" cy="407196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style>
          <a:lnRef idx="1">
            <a:schemeClr val="accent4"/>
          </a:lnRef>
          <a:fillRef idx="2">
            <a:schemeClr val="accent4"/>
          </a:fillRef>
          <a:effectRef idx="1">
            <a:schemeClr val="accent4"/>
          </a:effectRef>
          <a:fontRef idx="minor">
            <a:schemeClr val="dk1"/>
          </a:fontRef>
        </p:style>
        <p:txBody>
          <a:bodyPr>
            <a:normAutofit/>
          </a:bodyPr>
          <a:lstStyle/>
          <a:p>
            <a:pPr algn="r" rtl="1">
              <a:buNone/>
            </a:pPr>
            <a:r>
              <a:rPr lang="fa-IR" sz="4000" dirty="0" smtClean="0">
                <a:solidFill>
                  <a:schemeClr val="bg1"/>
                </a:solidFill>
                <a:cs typeface="B Homa" pitchFamily="2" charset="-78"/>
              </a:rPr>
              <a:t>دستگاه ميله‌اي اعداد </a:t>
            </a:r>
            <a:endParaRPr lang="en-US" sz="4000" dirty="0">
              <a:solidFill>
                <a:schemeClr val="bg1"/>
              </a:solidFill>
              <a:cs typeface="B Homa" pitchFamily="2" charset="-78"/>
            </a:endParaRPr>
          </a:p>
        </p:txBody>
      </p:sp>
      <p:sp>
        <p:nvSpPr>
          <p:cNvPr id="4" name="Footer Placeholder 3"/>
          <p:cNvSpPr>
            <a:spLocks noGrp="1"/>
          </p:cNvSpPr>
          <p:nvPr>
            <p:ph type="ftr" sz="quarter" idx="11"/>
          </p:nvPr>
        </p:nvSpPr>
        <p:spPr/>
        <p:txBody>
          <a:bodyPr/>
          <a:lstStyle/>
          <a:p>
            <a:endParaRPr lang="en-US"/>
          </a:p>
        </p:txBody>
      </p:sp>
      <p:graphicFrame>
        <p:nvGraphicFramePr>
          <p:cNvPr id="5" name="Table 4"/>
          <p:cNvGraphicFramePr>
            <a:graphicFrameLocks noGrp="1"/>
          </p:cNvGraphicFramePr>
          <p:nvPr/>
        </p:nvGraphicFramePr>
        <p:xfrm>
          <a:off x="1524001" y="1643050"/>
          <a:ext cx="6095997" cy="1407801"/>
        </p:xfrm>
        <a:graphic>
          <a:graphicData uri="http://schemas.openxmlformats.org/drawingml/2006/table">
            <a:tbl>
              <a:tblPr>
                <a:tableStyleId>{35758FB7-9AC5-4552-8A53-C91805E547FA}</a:tableStyleId>
              </a:tblPr>
              <a:tblGrid>
                <a:gridCol w="677333"/>
                <a:gridCol w="677333"/>
                <a:gridCol w="677333"/>
                <a:gridCol w="677333"/>
                <a:gridCol w="677333"/>
                <a:gridCol w="677333"/>
                <a:gridCol w="677333"/>
                <a:gridCol w="677333"/>
                <a:gridCol w="677333"/>
              </a:tblGrid>
              <a:tr h="725425">
                <a:tc>
                  <a:txBody>
                    <a:bodyPr/>
                    <a:lstStyle/>
                    <a:p>
                      <a:pPr algn="ctr">
                        <a:lnSpc>
                          <a:spcPct val="115000"/>
                        </a:lnSpc>
                        <a:spcBef>
                          <a:spcPts val="1200"/>
                        </a:spcBef>
                        <a:spcAft>
                          <a:spcPts val="1200"/>
                        </a:spcAft>
                      </a:pPr>
                      <a:r>
                        <a:rPr lang="en-US" sz="3200" dirty="0"/>
                        <a:t>1</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2</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3</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4</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5</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6</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7</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8</a:t>
                      </a:r>
                      <a:endParaRPr lang="en-US" sz="2800" dirty="0">
                        <a:latin typeface="Calibri"/>
                        <a:ea typeface="Times New Roman"/>
                        <a:cs typeface="B Titr" pitchFamily="2" charset="-78"/>
                      </a:endParaRPr>
                    </a:p>
                  </a:txBody>
                  <a:tcPr marL="95250" marR="95250" marT="95250" marB="95250" anchor="ctr"/>
                </a:tc>
                <a:tc>
                  <a:txBody>
                    <a:bodyPr/>
                    <a:lstStyle/>
                    <a:p>
                      <a:pPr algn="ctr">
                        <a:lnSpc>
                          <a:spcPct val="115000"/>
                        </a:lnSpc>
                        <a:spcBef>
                          <a:spcPts val="1200"/>
                        </a:spcBef>
                        <a:spcAft>
                          <a:spcPts val="1200"/>
                        </a:spcAft>
                      </a:pPr>
                      <a:r>
                        <a:rPr lang="en-US" sz="3200" dirty="0"/>
                        <a:t>9</a:t>
                      </a:r>
                      <a:endParaRPr lang="en-US" sz="2800" dirty="0">
                        <a:latin typeface="Calibri"/>
                        <a:ea typeface="Times New Roman"/>
                        <a:cs typeface="B Titr" pitchFamily="2" charset="-78"/>
                      </a:endParaRPr>
                    </a:p>
                  </a:txBody>
                  <a:tcPr marL="95250" marR="95250" marT="95250" marB="95250" anchor="ctr"/>
                </a:tc>
              </a:tr>
              <a:tr h="656469">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a:solidFill>
                          <a:srgbClr val="000000"/>
                        </a:solidFill>
                        <a:latin typeface="Arial"/>
                        <a:ea typeface="Times New Roman"/>
                        <a:cs typeface="B Titr" pitchFamily="2" charset="-78"/>
                      </a:endParaRPr>
                    </a:p>
                  </a:txBody>
                  <a:tcPr marL="76200" marR="76200" marT="76200" marB="76200" anchor="ctr"/>
                </a:tc>
                <a:tc>
                  <a:txBody>
                    <a:bodyPr/>
                    <a:lstStyle/>
                    <a:p>
                      <a:pPr>
                        <a:lnSpc>
                          <a:spcPct val="115000"/>
                        </a:lnSpc>
                        <a:spcBef>
                          <a:spcPts val="1200"/>
                        </a:spcBef>
                        <a:spcAft>
                          <a:spcPts val="1200"/>
                        </a:spcAft>
                      </a:pPr>
                      <a:endParaRPr lang="en-US" sz="1200" dirty="0">
                        <a:solidFill>
                          <a:srgbClr val="000000"/>
                        </a:solidFill>
                        <a:latin typeface="Arial"/>
                        <a:ea typeface="Times New Roman"/>
                        <a:cs typeface="B Titr" pitchFamily="2" charset="-78"/>
                      </a:endParaRPr>
                    </a:p>
                  </a:txBody>
                  <a:tcPr marL="76200" marR="76200" marT="76200" marB="76200" anchor="ctr"/>
                </a:tc>
              </a:tr>
            </a:tbl>
          </a:graphicData>
        </a:graphic>
      </p:graphicFrame>
      <p:sp>
        <p:nvSpPr>
          <p:cNvPr id="50196" name="Rectangle 20"/>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0205" name="Picture 1" descr="http://gwydir.demon.co.uk/jo/numbers/china/rod01.gif"/>
          <p:cNvPicPr>
            <a:picLocks noChangeAspect="1" noChangeArrowheads="1"/>
          </p:cNvPicPr>
          <p:nvPr/>
        </p:nvPicPr>
        <p:blipFill>
          <a:blip r:embed="rId3"/>
          <a:srcRect/>
          <a:stretch>
            <a:fillRect/>
          </a:stretch>
        </p:blipFill>
        <p:spPr bwMode="auto">
          <a:xfrm>
            <a:off x="1714480" y="2571744"/>
            <a:ext cx="228600" cy="228600"/>
          </a:xfrm>
          <a:prstGeom prst="rect">
            <a:avLst/>
          </a:prstGeom>
          <a:noFill/>
        </p:spPr>
      </p:pic>
      <p:pic>
        <p:nvPicPr>
          <p:cNvPr id="50204" name="Picture 2" descr="http://gwydir.demon.co.uk/jo/numbers/china/rod02.gif"/>
          <p:cNvPicPr>
            <a:picLocks noChangeAspect="1" noChangeArrowheads="1"/>
          </p:cNvPicPr>
          <p:nvPr/>
        </p:nvPicPr>
        <p:blipFill>
          <a:blip r:embed="rId4"/>
          <a:srcRect/>
          <a:stretch>
            <a:fillRect/>
          </a:stretch>
        </p:blipFill>
        <p:spPr bwMode="auto">
          <a:xfrm>
            <a:off x="2428860" y="2571744"/>
            <a:ext cx="228600" cy="228600"/>
          </a:xfrm>
          <a:prstGeom prst="rect">
            <a:avLst/>
          </a:prstGeom>
          <a:noFill/>
        </p:spPr>
      </p:pic>
      <p:pic>
        <p:nvPicPr>
          <p:cNvPr id="50203" name="Picture 3" descr="http://gwydir.demon.co.uk/jo/numbers/china/rod03.gif"/>
          <p:cNvPicPr>
            <a:picLocks noChangeAspect="1" noChangeArrowheads="1"/>
          </p:cNvPicPr>
          <p:nvPr/>
        </p:nvPicPr>
        <p:blipFill>
          <a:blip r:embed="rId5"/>
          <a:srcRect/>
          <a:stretch>
            <a:fillRect/>
          </a:stretch>
        </p:blipFill>
        <p:spPr bwMode="auto">
          <a:xfrm>
            <a:off x="3143240" y="2571744"/>
            <a:ext cx="228600" cy="228600"/>
          </a:xfrm>
          <a:prstGeom prst="rect">
            <a:avLst/>
          </a:prstGeom>
          <a:noFill/>
        </p:spPr>
      </p:pic>
      <p:pic>
        <p:nvPicPr>
          <p:cNvPr id="50202" name="Picture 4" descr="http://gwydir.demon.co.uk/jo/numbers/china/rod04.gif"/>
          <p:cNvPicPr>
            <a:picLocks noChangeAspect="1" noChangeArrowheads="1"/>
          </p:cNvPicPr>
          <p:nvPr/>
        </p:nvPicPr>
        <p:blipFill>
          <a:blip r:embed="rId6"/>
          <a:srcRect/>
          <a:stretch>
            <a:fillRect/>
          </a:stretch>
        </p:blipFill>
        <p:spPr bwMode="auto">
          <a:xfrm>
            <a:off x="3786182" y="2571744"/>
            <a:ext cx="228600" cy="228600"/>
          </a:xfrm>
          <a:prstGeom prst="rect">
            <a:avLst/>
          </a:prstGeom>
          <a:noFill/>
        </p:spPr>
      </p:pic>
      <p:pic>
        <p:nvPicPr>
          <p:cNvPr id="50201" name="Picture 5" descr="http://gwydir.demon.co.uk/jo/numbers/china/rod05.gif"/>
          <p:cNvPicPr>
            <a:picLocks noChangeAspect="1" noChangeArrowheads="1"/>
          </p:cNvPicPr>
          <p:nvPr/>
        </p:nvPicPr>
        <p:blipFill>
          <a:blip r:embed="rId7"/>
          <a:srcRect/>
          <a:stretch>
            <a:fillRect/>
          </a:stretch>
        </p:blipFill>
        <p:spPr bwMode="auto">
          <a:xfrm>
            <a:off x="4429124" y="2571744"/>
            <a:ext cx="228600" cy="228600"/>
          </a:xfrm>
          <a:prstGeom prst="rect">
            <a:avLst/>
          </a:prstGeom>
          <a:noFill/>
        </p:spPr>
      </p:pic>
      <p:pic>
        <p:nvPicPr>
          <p:cNvPr id="50200" name="Picture 6" descr="http://gwydir.demon.co.uk/jo/numbers/china/rod06.gif"/>
          <p:cNvPicPr>
            <a:picLocks noChangeAspect="1" noChangeArrowheads="1"/>
          </p:cNvPicPr>
          <p:nvPr/>
        </p:nvPicPr>
        <p:blipFill>
          <a:blip r:embed="rId8"/>
          <a:srcRect/>
          <a:stretch>
            <a:fillRect/>
          </a:stretch>
        </p:blipFill>
        <p:spPr bwMode="auto">
          <a:xfrm>
            <a:off x="5143504" y="2571744"/>
            <a:ext cx="228600" cy="228600"/>
          </a:xfrm>
          <a:prstGeom prst="rect">
            <a:avLst/>
          </a:prstGeom>
          <a:noFill/>
        </p:spPr>
      </p:pic>
      <p:pic>
        <p:nvPicPr>
          <p:cNvPr id="50199" name="Picture 7" descr="http://gwydir.demon.co.uk/jo/numbers/china/rod07.gif"/>
          <p:cNvPicPr>
            <a:picLocks noChangeAspect="1" noChangeArrowheads="1"/>
          </p:cNvPicPr>
          <p:nvPr/>
        </p:nvPicPr>
        <p:blipFill>
          <a:blip r:embed="rId9"/>
          <a:srcRect/>
          <a:stretch>
            <a:fillRect/>
          </a:stretch>
        </p:blipFill>
        <p:spPr bwMode="auto">
          <a:xfrm>
            <a:off x="5786446" y="2571744"/>
            <a:ext cx="228600" cy="228600"/>
          </a:xfrm>
          <a:prstGeom prst="rect">
            <a:avLst/>
          </a:prstGeom>
          <a:noFill/>
        </p:spPr>
      </p:pic>
      <p:pic>
        <p:nvPicPr>
          <p:cNvPr id="50198" name="Picture 8" descr="http://gwydir.demon.co.uk/jo/numbers/china/rod08.gif"/>
          <p:cNvPicPr>
            <a:picLocks noChangeAspect="1" noChangeArrowheads="1"/>
          </p:cNvPicPr>
          <p:nvPr/>
        </p:nvPicPr>
        <p:blipFill>
          <a:blip r:embed="rId10"/>
          <a:srcRect/>
          <a:stretch>
            <a:fillRect/>
          </a:stretch>
        </p:blipFill>
        <p:spPr bwMode="auto">
          <a:xfrm>
            <a:off x="6429388" y="2557458"/>
            <a:ext cx="228600" cy="228600"/>
          </a:xfrm>
          <a:prstGeom prst="rect">
            <a:avLst/>
          </a:prstGeom>
          <a:noFill/>
        </p:spPr>
      </p:pic>
      <p:pic>
        <p:nvPicPr>
          <p:cNvPr id="50197" name="Picture 9" descr="http://gwydir.demon.co.uk/jo/numbers/china/rod09.gif"/>
          <p:cNvPicPr>
            <a:picLocks noChangeAspect="1" noChangeArrowheads="1"/>
          </p:cNvPicPr>
          <p:nvPr/>
        </p:nvPicPr>
        <p:blipFill>
          <a:blip r:embed="rId11"/>
          <a:srcRect/>
          <a:stretch>
            <a:fillRect/>
          </a:stretch>
        </p:blipFill>
        <p:spPr bwMode="auto">
          <a:xfrm>
            <a:off x="7143768" y="2571744"/>
            <a:ext cx="228600" cy="228600"/>
          </a:xfrm>
          <a:prstGeom prst="rect">
            <a:avLst/>
          </a:prstGeom>
          <a:noFill/>
        </p:spPr>
      </p:pic>
      <p:graphicFrame>
        <p:nvGraphicFramePr>
          <p:cNvPr id="38" name="Table 37"/>
          <p:cNvGraphicFramePr>
            <a:graphicFrameLocks noGrp="1"/>
          </p:cNvGraphicFramePr>
          <p:nvPr/>
        </p:nvGraphicFramePr>
        <p:xfrm>
          <a:off x="1500166" y="3786190"/>
          <a:ext cx="6095997" cy="1643074"/>
        </p:xfrm>
        <a:graphic>
          <a:graphicData uri="http://schemas.openxmlformats.org/drawingml/2006/table">
            <a:tbl>
              <a:tblPr>
                <a:tableStyleId>{69C7853C-536D-4A76-A0AE-DD22124D55A5}</a:tableStyleId>
              </a:tblPr>
              <a:tblGrid>
                <a:gridCol w="677333"/>
                <a:gridCol w="677333"/>
                <a:gridCol w="677333"/>
                <a:gridCol w="677333"/>
                <a:gridCol w="677333"/>
                <a:gridCol w="677333"/>
                <a:gridCol w="677333"/>
                <a:gridCol w="677333"/>
                <a:gridCol w="677333"/>
              </a:tblGrid>
              <a:tr h="862532">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10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20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30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40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50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60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70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80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c>
                  <a:txBody>
                    <a:bodyPr/>
                    <a:lstStyle/>
                    <a:p>
                      <a:pPr marL="0" algn="ctr" defTabSz="914400" rtl="0" eaLnBrk="1" latinLnBrk="0" hangingPunct="1">
                        <a:lnSpc>
                          <a:spcPct val="115000"/>
                        </a:lnSpc>
                        <a:spcBef>
                          <a:spcPts val="1200"/>
                        </a:spcBef>
                        <a:spcAft>
                          <a:spcPts val="1200"/>
                        </a:spcAft>
                      </a:pPr>
                      <a:r>
                        <a:rPr lang="en-US" sz="3200" kern="1200" dirty="0">
                          <a:ln>
                            <a:solidFill>
                              <a:schemeClr val="tx1"/>
                            </a:solidFill>
                          </a:ln>
                        </a:rPr>
                        <a:t>90</a:t>
                      </a:r>
                      <a:endParaRPr lang="en-US" sz="3200" b="1" kern="1200" dirty="0">
                        <a:ln>
                          <a:solidFill>
                            <a:schemeClr val="tx1"/>
                          </a:solidFill>
                        </a:ln>
                        <a:solidFill>
                          <a:srgbClr val="000000"/>
                        </a:solidFill>
                        <a:latin typeface="Arial"/>
                        <a:ea typeface="Times New Roman"/>
                        <a:cs typeface="B Titr" pitchFamily="2" charset="-78"/>
                      </a:endParaRPr>
                    </a:p>
                  </a:txBody>
                  <a:tcPr marL="95250" marR="95250" marT="95250" marB="95250" anchor="ctr"/>
                </a:tc>
              </a:tr>
              <a:tr h="780542">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a:ln>
                          <a:solidFill>
                            <a:schemeClr val="tx1"/>
                          </a:solidFill>
                        </a:ln>
                        <a:solidFill>
                          <a:srgbClr val="000000"/>
                        </a:solidFill>
                        <a:latin typeface="Arial"/>
                        <a:ea typeface="Times New Roman"/>
                        <a:cs typeface="Arial"/>
                      </a:endParaRPr>
                    </a:p>
                  </a:txBody>
                  <a:tcPr marL="76200" marR="76200" marT="76200" marB="76200" anchor="ctr"/>
                </a:tc>
                <a:tc>
                  <a:txBody>
                    <a:bodyPr/>
                    <a:lstStyle/>
                    <a:p>
                      <a:pPr>
                        <a:lnSpc>
                          <a:spcPct val="115000"/>
                        </a:lnSpc>
                        <a:spcBef>
                          <a:spcPts val="1200"/>
                        </a:spcBef>
                        <a:spcAft>
                          <a:spcPts val="1200"/>
                        </a:spcAft>
                      </a:pPr>
                      <a:endParaRPr lang="en-US" sz="1200" dirty="0">
                        <a:ln>
                          <a:solidFill>
                            <a:schemeClr val="tx1"/>
                          </a:solidFill>
                        </a:ln>
                        <a:solidFill>
                          <a:srgbClr val="000000"/>
                        </a:solidFill>
                        <a:latin typeface="Arial"/>
                        <a:ea typeface="Times New Roman"/>
                        <a:cs typeface="Arial"/>
                      </a:endParaRPr>
                    </a:p>
                  </a:txBody>
                  <a:tcPr marL="76200" marR="76200" marT="76200" marB="76200" anchor="ctr"/>
                </a:tc>
              </a:tr>
            </a:tbl>
          </a:graphicData>
        </a:graphic>
      </p:graphicFrame>
      <p:pic>
        <p:nvPicPr>
          <p:cNvPr id="50215" name="Picture 19" descr="http://gwydir.demon.co.uk/jo/numbers/china/rod11.gif"/>
          <p:cNvPicPr>
            <a:picLocks noChangeAspect="1" noChangeArrowheads="1"/>
          </p:cNvPicPr>
          <p:nvPr/>
        </p:nvPicPr>
        <p:blipFill>
          <a:blip r:embed="rId12"/>
          <a:srcRect/>
          <a:stretch>
            <a:fillRect/>
          </a:stretch>
        </p:blipFill>
        <p:spPr bwMode="auto">
          <a:xfrm>
            <a:off x="1643042" y="4857760"/>
            <a:ext cx="228600" cy="228600"/>
          </a:xfrm>
          <a:prstGeom prst="rect">
            <a:avLst/>
          </a:prstGeom>
          <a:noFill/>
        </p:spPr>
      </p:pic>
      <p:pic>
        <p:nvPicPr>
          <p:cNvPr id="50214" name="Picture 20" descr="http://gwydir.demon.co.uk/jo/numbers/china/rod12.gif"/>
          <p:cNvPicPr>
            <a:picLocks noChangeAspect="1" noChangeArrowheads="1"/>
          </p:cNvPicPr>
          <p:nvPr/>
        </p:nvPicPr>
        <p:blipFill>
          <a:blip r:embed="rId13"/>
          <a:srcRect/>
          <a:stretch>
            <a:fillRect/>
          </a:stretch>
        </p:blipFill>
        <p:spPr bwMode="auto">
          <a:xfrm>
            <a:off x="2428860" y="4857760"/>
            <a:ext cx="228600" cy="228600"/>
          </a:xfrm>
          <a:prstGeom prst="rect">
            <a:avLst/>
          </a:prstGeom>
          <a:noFill/>
        </p:spPr>
      </p:pic>
      <p:pic>
        <p:nvPicPr>
          <p:cNvPr id="50213" name="Picture 21" descr="http://gwydir.demon.co.uk/jo/numbers/china/rod13.gif"/>
          <p:cNvPicPr>
            <a:picLocks noChangeAspect="1" noChangeArrowheads="1"/>
          </p:cNvPicPr>
          <p:nvPr/>
        </p:nvPicPr>
        <p:blipFill>
          <a:blip r:embed="rId14"/>
          <a:srcRect/>
          <a:stretch>
            <a:fillRect/>
          </a:stretch>
        </p:blipFill>
        <p:spPr bwMode="auto">
          <a:xfrm>
            <a:off x="3071802" y="4857760"/>
            <a:ext cx="228600" cy="228600"/>
          </a:xfrm>
          <a:prstGeom prst="rect">
            <a:avLst/>
          </a:prstGeom>
          <a:noFill/>
        </p:spPr>
      </p:pic>
      <p:pic>
        <p:nvPicPr>
          <p:cNvPr id="50212" name="Picture 22" descr="http://gwydir.demon.co.uk/jo/numbers/china/rod14.gif"/>
          <p:cNvPicPr>
            <a:picLocks noChangeAspect="1" noChangeArrowheads="1"/>
          </p:cNvPicPr>
          <p:nvPr/>
        </p:nvPicPr>
        <p:blipFill>
          <a:blip r:embed="rId15"/>
          <a:srcRect/>
          <a:stretch>
            <a:fillRect/>
          </a:stretch>
        </p:blipFill>
        <p:spPr bwMode="auto">
          <a:xfrm>
            <a:off x="3786182" y="4857760"/>
            <a:ext cx="228600" cy="228600"/>
          </a:xfrm>
          <a:prstGeom prst="rect">
            <a:avLst/>
          </a:prstGeom>
          <a:noFill/>
        </p:spPr>
      </p:pic>
      <p:pic>
        <p:nvPicPr>
          <p:cNvPr id="50211" name="Picture 23" descr="http://gwydir.demon.co.uk/jo/numbers/china/rod15.gif"/>
          <p:cNvPicPr>
            <a:picLocks noChangeAspect="1" noChangeArrowheads="1"/>
          </p:cNvPicPr>
          <p:nvPr/>
        </p:nvPicPr>
        <p:blipFill>
          <a:blip r:embed="rId16"/>
          <a:srcRect/>
          <a:stretch>
            <a:fillRect/>
          </a:stretch>
        </p:blipFill>
        <p:spPr bwMode="auto">
          <a:xfrm>
            <a:off x="4429124" y="4857760"/>
            <a:ext cx="228600" cy="228600"/>
          </a:xfrm>
          <a:prstGeom prst="rect">
            <a:avLst/>
          </a:prstGeom>
          <a:noFill/>
        </p:spPr>
      </p:pic>
      <p:pic>
        <p:nvPicPr>
          <p:cNvPr id="50210" name="Picture 24" descr="http://gwydir.demon.co.uk/jo/numbers/china/rod16.gif"/>
          <p:cNvPicPr>
            <a:picLocks noChangeAspect="1" noChangeArrowheads="1"/>
          </p:cNvPicPr>
          <p:nvPr/>
        </p:nvPicPr>
        <p:blipFill>
          <a:blip r:embed="rId17"/>
          <a:srcRect/>
          <a:stretch>
            <a:fillRect/>
          </a:stretch>
        </p:blipFill>
        <p:spPr bwMode="auto">
          <a:xfrm>
            <a:off x="5143504" y="4857760"/>
            <a:ext cx="228600" cy="228600"/>
          </a:xfrm>
          <a:prstGeom prst="rect">
            <a:avLst/>
          </a:prstGeom>
          <a:noFill/>
        </p:spPr>
      </p:pic>
      <p:pic>
        <p:nvPicPr>
          <p:cNvPr id="50209" name="Picture 25" descr="http://gwydir.demon.co.uk/jo/numbers/china/rod17.gif"/>
          <p:cNvPicPr>
            <a:picLocks noChangeAspect="1" noChangeArrowheads="1"/>
          </p:cNvPicPr>
          <p:nvPr/>
        </p:nvPicPr>
        <p:blipFill>
          <a:blip r:embed="rId18"/>
          <a:srcRect/>
          <a:stretch>
            <a:fillRect/>
          </a:stretch>
        </p:blipFill>
        <p:spPr bwMode="auto">
          <a:xfrm>
            <a:off x="5786446" y="4857760"/>
            <a:ext cx="228600" cy="228600"/>
          </a:xfrm>
          <a:prstGeom prst="rect">
            <a:avLst/>
          </a:prstGeom>
          <a:noFill/>
        </p:spPr>
      </p:pic>
      <p:pic>
        <p:nvPicPr>
          <p:cNvPr id="50208" name="Picture 26" descr="http://gwydir.demon.co.uk/jo/numbers/china/rod18.gif"/>
          <p:cNvPicPr>
            <a:picLocks noChangeAspect="1" noChangeArrowheads="1"/>
          </p:cNvPicPr>
          <p:nvPr/>
        </p:nvPicPr>
        <p:blipFill>
          <a:blip r:embed="rId19"/>
          <a:srcRect/>
          <a:stretch>
            <a:fillRect/>
          </a:stretch>
        </p:blipFill>
        <p:spPr bwMode="auto">
          <a:xfrm>
            <a:off x="6500826" y="4929198"/>
            <a:ext cx="228600" cy="228600"/>
          </a:xfrm>
          <a:prstGeom prst="rect">
            <a:avLst/>
          </a:prstGeom>
          <a:noFill/>
        </p:spPr>
      </p:pic>
      <p:pic>
        <p:nvPicPr>
          <p:cNvPr id="50207" name="Picture 27" descr="http://gwydir.demon.co.uk/jo/numbers/china/rod19.gif"/>
          <p:cNvPicPr>
            <a:picLocks noChangeAspect="1" noChangeArrowheads="1"/>
          </p:cNvPicPr>
          <p:nvPr/>
        </p:nvPicPr>
        <p:blipFill>
          <a:blip r:embed="rId20"/>
          <a:srcRect/>
          <a:stretch>
            <a:fillRect/>
          </a:stretch>
        </p:blipFill>
        <p:spPr bwMode="auto">
          <a:xfrm>
            <a:off x="7143768" y="4857760"/>
            <a:ext cx="228600" cy="228600"/>
          </a:xfrm>
          <a:prstGeom prst="rect">
            <a:avLst/>
          </a:prstGeom>
          <a:noFill/>
        </p:spPr>
      </p:pic>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style>
          <a:lnRef idx="1">
            <a:schemeClr val="accent4"/>
          </a:lnRef>
          <a:fillRef idx="2">
            <a:schemeClr val="accent4"/>
          </a:fillRef>
          <a:effectRef idx="1">
            <a:schemeClr val="accent4"/>
          </a:effectRef>
          <a:fontRef idx="minor">
            <a:schemeClr val="dk1"/>
          </a:fontRef>
        </p:style>
        <p:txBody>
          <a:bodyPr/>
          <a:lstStyle/>
          <a:p>
            <a:pPr algn="r" rtl="1">
              <a:buNone/>
            </a:pPr>
            <a:r>
              <a:rPr lang="fa-IR" dirty="0" smtClean="0">
                <a:solidFill>
                  <a:schemeClr val="bg1"/>
                </a:solidFill>
                <a:cs typeface="B Homa" pitchFamily="2" charset="-78"/>
              </a:rPr>
              <a:t>دستگاه ميله‌اي اعداد</a:t>
            </a:r>
          </a:p>
          <a:p>
            <a:pPr algn="r" rtl="1">
              <a:buNone/>
            </a:pPr>
            <a:r>
              <a:rPr lang="fa-IR" dirty="0" smtClean="0">
                <a:cs typeface="B Homa" pitchFamily="2" charset="-78"/>
              </a:rPr>
              <a:t>صفر با فضاي خالي نمايش داده مي‌شود. </a:t>
            </a:r>
          </a:p>
          <a:p>
            <a:pPr>
              <a:buNone/>
            </a:pPr>
            <a:r>
              <a:rPr lang="fa-IR" dirty="0" smtClean="0">
                <a:cs typeface="B Homa" pitchFamily="2" charset="-78"/>
              </a:rPr>
              <a:t>= 201</a:t>
            </a:r>
            <a:endParaRPr lang="en-US" dirty="0" smtClean="0">
              <a:cs typeface="B Homa" pitchFamily="2" charset="-78"/>
            </a:endParaRPr>
          </a:p>
          <a:p>
            <a:pPr>
              <a:buNone/>
            </a:pPr>
            <a:r>
              <a:rPr lang="fa-IR" dirty="0" smtClean="0">
                <a:cs typeface="B Homa" pitchFamily="2" charset="-78"/>
              </a:rPr>
              <a:t>= 2001 		</a:t>
            </a:r>
            <a:endParaRPr lang="en-US" dirty="0" smtClean="0">
              <a:cs typeface="B Homa" pitchFamily="2" charset="-78"/>
            </a:endParaRPr>
          </a:p>
          <a:p>
            <a:pPr rtl="1">
              <a:buNone/>
            </a:pPr>
            <a:r>
              <a:rPr lang="fa-IR" dirty="0" smtClean="0">
                <a:cs typeface="B Homa" pitchFamily="2" charset="-78"/>
              </a:rPr>
              <a:t>=</a:t>
            </a:r>
            <a:r>
              <a:rPr lang="ar-SA" dirty="0" smtClean="0">
                <a:cs typeface="B Homa" pitchFamily="2" charset="-78"/>
              </a:rPr>
              <a:t>20001</a:t>
            </a:r>
            <a:endParaRPr lang="en-US" dirty="0" smtClean="0">
              <a:cs typeface="B Homa" pitchFamily="2" charset="-78"/>
            </a:endParaRPr>
          </a:p>
          <a:p>
            <a:pPr rtl="1">
              <a:buNone/>
            </a:pPr>
            <a:r>
              <a:rPr lang="fa-IR" dirty="0" smtClean="0">
                <a:cs typeface="B Homa" pitchFamily="2" charset="-78"/>
              </a:rPr>
              <a:t>=</a:t>
            </a:r>
            <a:r>
              <a:rPr lang="ar-SA" dirty="0" smtClean="0">
                <a:cs typeface="B Homa" pitchFamily="2" charset="-78"/>
              </a:rPr>
              <a:t>2000</a:t>
            </a:r>
            <a:r>
              <a:rPr lang="en-US" dirty="0" smtClean="0">
                <a:cs typeface="B Homa" pitchFamily="2" charset="-78"/>
              </a:rPr>
              <a:t> </a:t>
            </a:r>
          </a:p>
          <a:p>
            <a:pPr algn="r" rtl="1">
              <a:buNone/>
            </a:pPr>
            <a:r>
              <a:rPr lang="fa-IR" dirty="0" smtClean="0">
                <a:solidFill>
                  <a:schemeClr val="bg1"/>
                </a:solidFill>
                <a:cs typeface="B Homa" pitchFamily="2" charset="-78"/>
              </a:rPr>
              <a:t> </a:t>
            </a:r>
            <a:endParaRPr lang="en-US" dirty="0" smtClean="0">
              <a:solidFill>
                <a:schemeClr val="bg1"/>
              </a:solidFill>
              <a:cs typeface="B Homa" pitchFamily="2" charset="-78"/>
            </a:endParaRPr>
          </a:p>
          <a:p>
            <a:pPr algn="r" rtl="1">
              <a:buNone/>
            </a:pPr>
            <a:endParaRPr lang="en-US"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52243" name="Picture 37" descr="http://gwydir.demon.co.uk/jo/numbers/china/rod09.gif"/>
          <p:cNvPicPr>
            <a:picLocks noChangeAspect="1" noChangeArrowheads="1"/>
          </p:cNvPicPr>
          <p:nvPr/>
        </p:nvPicPr>
        <p:blipFill>
          <a:blip r:embed="rId2"/>
          <a:srcRect/>
          <a:stretch>
            <a:fillRect/>
          </a:stretch>
        </p:blipFill>
        <p:spPr bwMode="auto">
          <a:xfrm>
            <a:off x="0" y="0"/>
            <a:ext cx="228600" cy="228600"/>
          </a:xfrm>
          <a:prstGeom prst="rect">
            <a:avLst/>
          </a:prstGeom>
          <a:noFill/>
        </p:spPr>
      </p:pic>
      <p:pic>
        <p:nvPicPr>
          <p:cNvPr id="52242" name="Picture 38" descr="http://gwydir.demon.co.uk/jo/numbers/china/rod02.gif"/>
          <p:cNvPicPr>
            <a:picLocks noChangeAspect="1" noChangeArrowheads="1"/>
          </p:cNvPicPr>
          <p:nvPr/>
        </p:nvPicPr>
        <p:blipFill>
          <a:blip r:embed="rId3"/>
          <a:srcRect/>
          <a:stretch>
            <a:fillRect/>
          </a:stretch>
        </p:blipFill>
        <p:spPr bwMode="auto">
          <a:xfrm>
            <a:off x="0" y="0"/>
            <a:ext cx="228600" cy="228600"/>
          </a:xfrm>
          <a:prstGeom prst="rect">
            <a:avLst/>
          </a:prstGeom>
          <a:noFill/>
        </p:spPr>
      </p:pic>
      <p:pic>
        <p:nvPicPr>
          <p:cNvPr id="52241" name="Picture 39" descr="http://gwydir.demon.co.uk/jo/numbers/china/rod13.gif"/>
          <p:cNvPicPr>
            <a:picLocks noChangeAspect="1" noChangeArrowheads="1"/>
          </p:cNvPicPr>
          <p:nvPr/>
        </p:nvPicPr>
        <p:blipFill>
          <a:blip r:embed="rId4"/>
          <a:srcRect/>
          <a:stretch>
            <a:fillRect/>
          </a:stretch>
        </p:blipFill>
        <p:spPr bwMode="auto">
          <a:xfrm>
            <a:off x="0" y="0"/>
            <a:ext cx="228600" cy="228600"/>
          </a:xfrm>
          <a:prstGeom prst="rect">
            <a:avLst/>
          </a:prstGeom>
          <a:noFill/>
        </p:spPr>
      </p:pic>
      <p:pic>
        <p:nvPicPr>
          <p:cNvPr id="52240" name="Picture 40" descr="http://gwydir.demon.co.uk/jo/numbers/china/rod07.gif"/>
          <p:cNvPicPr>
            <a:picLocks noChangeAspect="1" noChangeArrowheads="1"/>
          </p:cNvPicPr>
          <p:nvPr/>
        </p:nvPicPr>
        <p:blipFill>
          <a:blip r:embed="rId5"/>
          <a:srcRect/>
          <a:stretch>
            <a:fillRect/>
          </a:stretch>
        </p:blipFill>
        <p:spPr bwMode="auto">
          <a:xfrm>
            <a:off x="0" y="0"/>
            <a:ext cx="228600" cy="228600"/>
          </a:xfrm>
          <a:prstGeom prst="rect">
            <a:avLst/>
          </a:prstGeom>
          <a:noFill/>
        </p:spPr>
      </p:pic>
      <p:pic>
        <p:nvPicPr>
          <p:cNvPr id="52239" name="Picture 41" descr="http://gwydir.demon.co.uk/jo/numbers/china/rod05.gif"/>
          <p:cNvPicPr>
            <a:picLocks noChangeAspect="1" noChangeArrowheads="1"/>
          </p:cNvPicPr>
          <p:nvPr/>
        </p:nvPicPr>
        <p:blipFill>
          <a:blip r:embed="rId6"/>
          <a:srcRect/>
          <a:stretch>
            <a:fillRect/>
          </a:stretch>
        </p:blipFill>
        <p:spPr bwMode="auto">
          <a:xfrm>
            <a:off x="0" y="0"/>
            <a:ext cx="228600" cy="228600"/>
          </a:xfrm>
          <a:prstGeom prst="rect">
            <a:avLst/>
          </a:prstGeom>
          <a:noFill/>
        </p:spPr>
      </p:pic>
      <p:pic>
        <p:nvPicPr>
          <p:cNvPr id="52238" name="Picture 42" descr="http://gwydir.demon.co.uk/jo/numbers/china/rod19.gif"/>
          <p:cNvPicPr>
            <a:picLocks noChangeAspect="1" noChangeArrowheads="1"/>
          </p:cNvPicPr>
          <p:nvPr/>
        </p:nvPicPr>
        <p:blipFill>
          <a:blip r:embed="rId7"/>
          <a:srcRect/>
          <a:stretch>
            <a:fillRect/>
          </a:stretch>
        </p:blipFill>
        <p:spPr bwMode="auto">
          <a:xfrm>
            <a:off x="0" y="0"/>
            <a:ext cx="228600" cy="228600"/>
          </a:xfrm>
          <a:prstGeom prst="rect">
            <a:avLst/>
          </a:prstGeom>
          <a:noFill/>
        </p:spPr>
      </p:pic>
      <p:pic>
        <p:nvPicPr>
          <p:cNvPr id="52237" name="Picture 43" descr="http://gwydir.demon.co.uk/jo/numbers/china/rod01.gif"/>
          <p:cNvPicPr>
            <a:picLocks noChangeAspect="1" noChangeArrowheads="1"/>
          </p:cNvPicPr>
          <p:nvPr/>
        </p:nvPicPr>
        <p:blipFill>
          <a:blip r:embed="rId8"/>
          <a:srcRect/>
          <a:stretch>
            <a:fillRect/>
          </a:stretch>
        </p:blipFill>
        <p:spPr bwMode="auto">
          <a:xfrm>
            <a:off x="0" y="0"/>
            <a:ext cx="228600" cy="228600"/>
          </a:xfrm>
          <a:prstGeom prst="rect">
            <a:avLst/>
          </a:prstGeom>
          <a:noFill/>
        </p:spPr>
      </p:pic>
      <p:pic>
        <p:nvPicPr>
          <p:cNvPr id="52236" name="Picture 44" descr="http://gwydir.demon.co.uk/jo/numbers/china/rod12.gif"/>
          <p:cNvPicPr>
            <a:picLocks noChangeAspect="1" noChangeArrowheads="1"/>
          </p:cNvPicPr>
          <p:nvPr/>
        </p:nvPicPr>
        <p:blipFill>
          <a:blip r:embed="rId9"/>
          <a:srcRect/>
          <a:stretch>
            <a:fillRect/>
          </a:stretch>
        </p:blipFill>
        <p:spPr bwMode="auto">
          <a:xfrm>
            <a:off x="0" y="0"/>
            <a:ext cx="228600" cy="228600"/>
          </a:xfrm>
          <a:prstGeom prst="rect">
            <a:avLst/>
          </a:prstGeom>
          <a:noFill/>
        </p:spPr>
      </p:pic>
      <p:pic>
        <p:nvPicPr>
          <p:cNvPr id="52235" name="Picture 45" descr="http://gwydir.demon.co.uk/jo/numbers/china/rod08.gif"/>
          <p:cNvPicPr>
            <a:picLocks noChangeAspect="1" noChangeArrowheads="1"/>
          </p:cNvPicPr>
          <p:nvPr/>
        </p:nvPicPr>
        <p:blipFill>
          <a:blip r:embed="rId10"/>
          <a:srcRect/>
          <a:stretch>
            <a:fillRect/>
          </a:stretch>
        </p:blipFill>
        <p:spPr bwMode="auto">
          <a:xfrm>
            <a:off x="0" y="0"/>
            <a:ext cx="228600" cy="228600"/>
          </a:xfrm>
          <a:prstGeom prst="rect">
            <a:avLst/>
          </a:prstGeom>
          <a:noFill/>
        </p:spPr>
      </p:pic>
      <p:pic>
        <p:nvPicPr>
          <p:cNvPr id="52234" name="Picture 46" descr="http://gwydir.demon.co.uk/jo/numbers/china/rod14.gif"/>
          <p:cNvPicPr>
            <a:picLocks noChangeAspect="1" noChangeArrowheads="1"/>
          </p:cNvPicPr>
          <p:nvPr/>
        </p:nvPicPr>
        <p:blipFill>
          <a:blip r:embed="rId11"/>
          <a:srcRect/>
          <a:stretch>
            <a:fillRect/>
          </a:stretch>
        </p:blipFill>
        <p:spPr bwMode="auto">
          <a:xfrm>
            <a:off x="0" y="0"/>
            <a:ext cx="228600" cy="228600"/>
          </a:xfrm>
          <a:prstGeom prst="rect">
            <a:avLst/>
          </a:prstGeom>
          <a:noFill/>
        </p:spPr>
      </p:pic>
      <p:pic>
        <p:nvPicPr>
          <p:cNvPr id="52233" name="Picture 47" descr="http://gwydir.demon.co.uk/jo/numbers/china/rod06.gif"/>
          <p:cNvPicPr>
            <a:picLocks noChangeAspect="1" noChangeArrowheads="1"/>
          </p:cNvPicPr>
          <p:nvPr/>
        </p:nvPicPr>
        <p:blipFill>
          <a:blip r:embed="rId12"/>
          <a:srcRect/>
          <a:stretch>
            <a:fillRect/>
          </a:stretch>
        </p:blipFill>
        <p:spPr bwMode="auto">
          <a:xfrm>
            <a:off x="0" y="0"/>
            <a:ext cx="228600" cy="228600"/>
          </a:xfrm>
          <a:prstGeom prst="rect">
            <a:avLst/>
          </a:prstGeom>
          <a:noFill/>
        </p:spPr>
      </p:pic>
      <p:pic>
        <p:nvPicPr>
          <p:cNvPr id="52232" name="Picture 48" descr="http://gwydir.demon.co.uk/jo/numbers/china/rod11.gif"/>
          <p:cNvPicPr>
            <a:picLocks noChangeAspect="1" noChangeArrowheads="1"/>
          </p:cNvPicPr>
          <p:nvPr/>
        </p:nvPicPr>
        <p:blipFill>
          <a:blip r:embed="rId13"/>
          <a:srcRect/>
          <a:stretch>
            <a:fillRect/>
          </a:stretch>
        </p:blipFill>
        <p:spPr bwMode="auto">
          <a:xfrm>
            <a:off x="0" y="0"/>
            <a:ext cx="228600" cy="228600"/>
          </a:xfrm>
          <a:prstGeom prst="rect">
            <a:avLst/>
          </a:prstGeom>
          <a:noFill/>
        </p:spPr>
      </p:pic>
      <p:pic>
        <p:nvPicPr>
          <p:cNvPr id="52231" name="Picture 49" descr="http://gwydir.demon.co.uk/jo/numbers/china/rod03.gif"/>
          <p:cNvPicPr>
            <a:picLocks noChangeAspect="1" noChangeArrowheads="1"/>
          </p:cNvPicPr>
          <p:nvPr/>
        </p:nvPicPr>
        <p:blipFill>
          <a:blip r:embed="rId14"/>
          <a:srcRect/>
          <a:stretch>
            <a:fillRect/>
          </a:stretch>
        </p:blipFill>
        <p:spPr bwMode="auto">
          <a:xfrm>
            <a:off x="0" y="0"/>
            <a:ext cx="228600" cy="228600"/>
          </a:xfrm>
          <a:prstGeom prst="rect">
            <a:avLst/>
          </a:prstGeom>
          <a:noFill/>
        </p:spPr>
      </p:pic>
      <p:pic>
        <p:nvPicPr>
          <p:cNvPr id="52230" name="Picture 50" descr="http://gwydir.demon.co.uk/jo/numbers/china/rod01.gif"/>
          <p:cNvPicPr>
            <a:picLocks noChangeAspect="1" noChangeArrowheads="1"/>
          </p:cNvPicPr>
          <p:nvPr/>
        </p:nvPicPr>
        <p:blipFill>
          <a:blip r:embed="rId8"/>
          <a:srcRect/>
          <a:stretch>
            <a:fillRect/>
          </a:stretch>
        </p:blipFill>
        <p:spPr bwMode="auto">
          <a:xfrm>
            <a:off x="0" y="0"/>
            <a:ext cx="228600" cy="228600"/>
          </a:xfrm>
          <a:prstGeom prst="rect">
            <a:avLst/>
          </a:prstGeom>
          <a:noFill/>
        </p:spPr>
      </p:pic>
      <p:pic>
        <p:nvPicPr>
          <p:cNvPr id="52229" name="Picture 51" descr="http://gwydir.demon.co.uk/jo/numbers/china/rod10.gif"/>
          <p:cNvPicPr>
            <a:picLocks noChangeAspect="1" noChangeArrowheads="1"/>
          </p:cNvPicPr>
          <p:nvPr/>
        </p:nvPicPr>
        <p:blipFill>
          <a:blip r:embed="rId15"/>
          <a:srcRect/>
          <a:stretch>
            <a:fillRect/>
          </a:stretch>
        </p:blipFill>
        <p:spPr bwMode="auto">
          <a:xfrm>
            <a:off x="0" y="0"/>
            <a:ext cx="228600" cy="228600"/>
          </a:xfrm>
          <a:prstGeom prst="rect">
            <a:avLst/>
          </a:prstGeom>
          <a:noFill/>
        </p:spPr>
      </p:pic>
      <p:pic>
        <p:nvPicPr>
          <p:cNvPr id="52228" name="Picture 52" descr="http://gwydir.demon.co.uk/jo/numbers/china/rod07.gif"/>
          <p:cNvPicPr>
            <a:picLocks noChangeAspect="1" noChangeArrowheads="1"/>
          </p:cNvPicPr>
          <p:nvPr/>
        </p:nvPicPr>
        <p:blipFill>
          <a:blip r:embed="rId5"/>
          <a:srcRect/>
          <a:stretch>
            <a:fillRect/>
          </a:stretch>
        </p:blipFill>
        <p:spPr bwMode="auto">
          <a:xfrm>
            <a:off x="0" y="0"/>
            <a:ext cx="228600" cy="228600"/>
          </a:xfrm>
          <a:prstGeom prst="rect">
            <a:avLst/>
          </a:prstGeom>
          <a:noFill/>
        </p:spPr>
      </p:pic>
      <p:pic>
        <p:nvPicPr>
          <p:cNvPr id="52227" name="Picture 53" descr="http://gwydir.demon.co.uk/jo/numbers/china/rod01.gif"/>
          <p:cNvPicPr>
            <a:picLocks noChangeAspect="1" noChangeArrowheads="1"/>
          </p:cNvPicPr>
          <p:nvPr/>
        </p:nvPicPr>
        <p:blipFill>
          <a:blip r:embed="rId8"/>
          <a:srcRect/>
          <a:stretch>
            <a:fillRect/>
          </a:stretch>
        </p:blipFill>
        <p:spPr bwMode="auto">
          <a:xfrm>
            <a:off x="0" y="0"/>
            <a:ext cx="228600" cy="228600"/>
          </a:xfrm>
          <a:prstGeom prst="rect">
            <a:avLst/>
          </a:prstGeom>
          <a:noFill/>
        </p:spPr>
      </p:pic>
      <p:pic>
        <p:nvPicPr>
          <p:cNvPr id="52226" name="Picture 54" descr="http://gwydir.demon.co.uk/jo/numbers/china/rod17.gif"/>
          <p:cNvPicPr>
            <a:picLocks noChangeAspect="1" noChangeArrowheads="1"/>
          </p:cNvPicPr>
          <p:nvPr/>
        </p:nvPicPr>
        <p:blipFill>
          <a:blip r:embed="rId16"/>
          <a:srcRect/>
          <a:stretch>
            <a:fillRect/>
          </a:stretch>
        </p:blipFill>
        <p:spPr bwMode="auto">
          <a:xfrm>
            <a:off x="0" y="0"/>
            <a:ext cx="228600" cy="228600"/>
          </a:xfrm>
          <a:prstGeom prst="rect">
            <a:avLst/>
          </a:prstGeom>
          <a:noFill/>
        </p:spPr>
      </p:pic>
      <p:pic>
        <p:nvPicPr>
          <p:cNvPr id="52225" name="Picture 55" descr="http://gwydir.demon.co.uk/jo/numbers/china/rod00.gif"/>
          <p:cNvPicPr>
            <a:picLocks noChangeAspect="1" noChangeArrowheads="1"/>
          </p:cNvPicPr>
          <p:nvPr/>
        </p:nvPicPr>
        <p:blipFill>
          <a:blip r:embed="rId15"/>
          <a:srcRect/>
          <a:stretch>
            <a:fillRect/>
          </a:stretch>
        </p:blipFill>
        <p:spPr bwMode="auto">
          <a:xfrm>
            <a:off x="0" y="0"/>
            <a:ext cx="228600" cy="228600"/>
          </a:xfrm>
          <a:prstGeom prst="rect">
            <a:avLst/>
          </a:prstGeom>
          <a:noFill/>
        </p:spPr>
      </p:pic>
      <p:pic>
        <p:nvPicPr>
          <p:cNvPr id="52258" name="Picture 75" descr="http://gwydir.demon.co.uk/jo/numbers/china/rod01.gif"/>
          <p:cNvPicPr>
            <a:picLocks noChangeAspect="1" noChangeArrowheads="1"/>
          </p:cNvPicPr>
          <p:nvPr/>
        </p:nvPicPr>
        <p:blipFill>
          <a:blip r:embed="rId8"/>
          <a:srcRect/>
          <a:stretch>
            <a:fillRect/>
          </a:stretch>
        </p:blipFill>
        <p:spPr bwMode="auto">
          <a:xfrm>
            <a:off x="2357422" y="2285992"/>
            <a:ext cx="228600" cy="228600"/>
          </a:xfrm>
          <a:prstGeom prst="rect">
            <a:avLst/>
          </a:prstGeom>
          <a:noFill/>
        </p:spPr>
      </p:pic>
      <p:pic>
        <p:nvPicPr>
          <p:cNvPr id="52259" name="Picture 108" descr="http://gwydir.demon.co.uk/jo/numbers/china/rod12.gif"/>
          <p:cNvPicPr>
            <a:picLocks noChangeAspect="1" noChangeArrowheads="1"/>
          </p:cNvPicPr>
          <p:nvPr/>
        </p:nvPicPr>
        <p:blipFill>
          <a:blip r:embed="rId17"/>
          <a:srcRect/>
          <a:stretch>
            <a:fillRect/>
          </a:stretch>
        </p:blipFill>
        <p:spPr bwMode="auto">
          <a:xfrm>
            <a:off x="1598798" y="2285992"/>
            <a:ext cx="230188" cy="230188"/>
          </a:xfrm>
          <a:prstGeom prst="rect">
            <a:avLst/>
          </a:prstGeom>
          <a:noFill/>
          <a:ln w="9525">
            <a:noFill/>
            <a:miter lim="800000"/>
            <a:headEnd/>
            <a:tailEnd/>
          </a:ln>
        </p:spPr>
      </p:pic>
      <p:pic>
        <p:nvPicPr>
          <p:cNvPr id="52260" name="Picture 132" descr="http://gwydir.demon.co.uk/jo/numbers/china/rod02.gif"/>
          <p:cNvPicPr>
            <a:picLocks noChangeAspect="1" noChangeArrowheads="1"/>
          </p:cNvPicPr>
          <p:nvPr/>
        </p:nvPicPr>
        <p:blipFill>
          <a:blip r:embed="rId18"/>
          <a:srcRect/>
          <a:stretch>
            <a:fillRect/>
          </a:stretch>
        </p:blipFill>
        <p:spPr bwMode="auto">
          <a:xfrm>
            <a:off x="1643042" y="2841622"/>
            <a:ext cx="230188" cy="230188"/>
          </a:xfrm>
          <a:prstGeom prst="rect">
            <a:avLst/>
          </a:prstGeom>
          <a:noFill/>
          <a:ln w="9525">
            <a:noFill/>
            <a:miter lim="800000"/>
            <a:headEnd/>
            <a:tailEnd/>
          </a:ln>
        </p:spPr>
      </p:pic>
      <p:pic>
        <p:nvPicPr>
          <p:cNvPr id="44" name="Picture 75" descr="http://gwydir.demon.co.uk/jo/numbers/china/rod01.gif"/>
          <p:cNvPicPr>
            <a:picLocks noChangeAspect="1" noChangeArrowheads="1"/>
          </p:cNvPicPr>
          <p:nvPr/>
        </p:nvPicPr>
        <p:blipFill>
          <a:blip r:embed="rId8"/>
          <a:srcRect/>
          <a:stretch>
            <a:fillRect/>
          </a:stretch>
        </p:blipFill>
        <p:spPr bwMode="auto">
          <a:xfrm>
            <a:off x="2928926" y="2928934"/>
            <a:ext cx="228600" cy="228600"/>
          </a:xfrm>
          <a:prstGeom prst="rect">
            <a:avLst/>
          </a:prstGeom>
          <a:noFill/>
        </p:spPr>
      </p:pic>
      <p:pic>
        <p:nvPicPr>
          <p:cNvPr id="45" name="Picture 108" descr="http://gwydir.demon.co.uk/jo/numbers/china/rod12.gif"/>
          <p:cNvPicPr>
            <a:picLocks noChangeAspect="1" noChangeArrowheads="1"/>
          </p:cNvPicPr>
          <p:nvPr/>
        </p:nvPicPr>
        <p:blipFill>
          <a:blip r:embed="rId17"/>
          <a:srcRect/>
          <a:stretch>
            <a:fillRect/>
          </a:stretch>
        </p:blipFill>
        <p:spPr bwMode="auto">
          <a:xfrm>
            <a:off x="1544410" y="3426698"/>
            <a:ext cx="230188" cy="230188"/>
          </a:xfrm>
          <a:prstGeom prst="rect">
            <a:avLst/>
          </a:prstGeom>
          <a:noFill/>
          <a:ln w="9525">
            <a:noFill/>
            <a:miter lim="800000"/>
            <a:headEnd/>
            <a:tailEnd/>
          </a:ln>
        </p:spPr>
      </p:pic>
      <p:pic>
        <p:nvPicPr>
          <p:cNvPr id="46" name="Picture 132" descr="http://gwydir.demon.co.uk/jo/numbers/china/rod02.gif"/>
          <p:cNvPicPr>
            <a:picLocks noChangeAspect="1" noChangeArrowheads="1"/>
          </p:cNvPicPr>
          <p:nvPr/>
        </p:nvPicPr>
        <p:blipFill>
          <a:blip r:embed="rId18"/>
          <a:srcRect/>
          <a:stretch>
            <a:fillRect/>
          </a:stretch>
        </p:blipFill>
        <p:spPr bwMode="auto">
          <a:xfrm>
            <a:off x="1428728" y="1698614"/>
            <a:ext cx="230188" cy="230188"/>
          </a:xfrm>
          <a:prstGeom prst="rect">
            <a:avLst/>
          </a:prstGeom>
          <a:noFill/>
          <a:ln w="9525">
            <a:noFill/>
            <a:miter lim="800000"/>
            <a:headEnd/>
            <a:tailEnd/>
          </a:ln>
        </p:spPr>
      </p:pic>
      <p:pic>
        <p:nvPicPr>
          <p:cNvPr id="47" name="Picture 75" descr="http://gwydir.demon.co.uk/jo/numbers/china/rod01.gif"/>
          <p:cNvPicPr>
            <a:picLocks noChangeAspect="1" noChangeArrowheads="1"/>
          </p:cNvPicPr>
          <p:nvPr/>
        </p:nvPicPr>
        <p:blipFill>
          <a:blip r:embed="rId8"/>
          <a:srcRect/>
          <a:stretch>
            <a:fillRect/>
          </a:stretch>
        </p:blipFill>
        <p:spPr bwMode="auto">
          <a:xfrm>
            <a:off x="2000232" y="1714488"/>
            <a:ext cx="228600" cy="228600"/>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4000" dirty="0" smtClean="0">
                <a:solidFill>
                  <a:schemeClr val="bg1"/>
                </a:solidFill>
                <a:effectLst>
                  <a:outerShdw blurRad="38100" dist="38100" dir="2700000" algn="tl">
                    <a:srgbClr val="000000">
                      <a:alpha val="43137"/>
                    </a:srgbClr>
                  </a:outerShdw>
                </a:effectLst>
                <a:cs typeface="B Homa" pitchFamily="2" charset="-78"/>
              </a:rPr>
              <a:t>تاريخچه</a:t>
            </a:r>
            <a:r>
              <a:rPr lang="fa-IR" sz="4000" dirty="0" smtClean="0">
                <a:effectLst>
                  <a:outerShdw blurRad="38100" dist="38100" dir="2700000" algn="tl">
                    <a:srgbClr val="000000">
                      <a:alpha val="43137"/>
                    </a:srgbClr>
                  </a:outerShdw>
                </a:effectLst>
                <a:cs typeface="B Homa" pitchFamily="2" charset="-78"/>
              </a:rPr>
              <a:t> </a:t>
            </a:r>
          </a:p>
          <a:p>
            <a:pPr marL="0" indent="0" algn="just" rtl="1">
              <a:buNone/>
            </a:pPr>
            <a:endParaRPr lang="en-US" sz="4000" dirty="0">
              <a:effectLst>
                <a:outerShdw blurRad="38100" dist="38100" dir="2700000" algn="tl">
                  <a:srgbClr val="000000">
                    <a:alpha val="43137"/>
                  </a:srgbClr>
                </a:outerShdw>
              </a:effectLst>
              <a:cs typeface="B Homa" pitchFamily="2" charset="-78"/>
            </a:endParaRPr>
          </a:p>
          <a:p>
            <a:pPr marL="0" indent="0" algn="just" rtl="1">
              <a:buNone/>
            </a:pPr>
            <a:r>
              <a:rPr lang="fa-IR" sz="4000" dirty="0">
                <a:solidFill>
                  <a:schemeClr val="tx1"/>
                </a:solidFill>
                <a:cs typeface="B Homa" pitchFamily="2" charset="-78"/>
              </a:rPr>
              <a:t>راجع به رياضيات باستاني چين اساساً چيزي كه داراي ماهيت دسته اول باشد به يادگار نمانده است به همين خاطر دانش بازار رياضيات قديمي چين تقريباً به طور كامل بر پاية </a:t>
            </a:r>
            <a:r>
              <a:rPr lang="fa-IR" sz="4000" dirty="0" smtClean="0">
                <a:solidFill>
                  <a:schemeClr val="tx1"/>
                </a:solidFill>
                <a:cs typeface="B Homa" pitchFamily="2" charset="-78"/>
              </a:rPr>
              <a:t>مسموعات است</a:t>
            </a:r>
            <a:r>
              <a:rPr lang="fa-IR" sz="4000" dirty="0">
                <a:solidFill>
                  <a:schemeClr val="tx1"/>
                </a:solidFill>
                <a:cs typeface="B Homa" pitchFamily="2" charset="-78"/>
              </a:rPr>
              <a:t>. </a:t>
            </a:r>
            <a:endParaRPr lang="en-US" sz="4000" dirty="0">
              <a:solidFill>
                <a:schemeClr val="tx1"/>
              </a:solidFill>
              <a:cs typeface="B Homa" pitchFamily="2" charset="-78"/>
            </a:endParaRPr>
          </a:p>
          <a:p>
            <a:pPr marL="0" indent="0" algn="just">
              <a:buNone/>
            </a:pPr>
            <a:endParaRPr lang="en-US" dirty="0">
              <a:cs typeface="B Homa" pitchFamily="2" charset="-78"/>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style>
          <a:lnRef idx="1">
            <a:schemeClr val="accent4"/>
          </a:lnRef>
          <a:fillRef idx="2">
            <a:schemeClr val="accent4"/>
          </a:fillRef>
          <a:effectRef idx="1">
            <a:schemeClr val="accent4"/>
          </a:effectRef>
          <a:fontRef idx="minor">
            <a:schemeClr val="dk1"/>
          </a:fontRef>
        </p:style>
        <p:txBody>
          <a:bodyPr/>
          <a:lstStyle/>
          <a:p>
            <a:pPr>
              <a:buNone/>
            </a:pPr>
            <a:endParaRPr lang="en-US" dirty="0"/>
          </a:p>
        </p:txBody>
      </p:sp>
      <p:sp>
        <p:nvSpPr>
          <p:cNvPr id="4" name="Footer Placeholder 3"/>
          <p:cNvSpPr>
            <a:spLocks noGrp="1"/>
          </p:cNvSpPr>
          <p:nvPr>
            <p:ph type="ftr" sz="quarter" idx="11"/>
          </p:nvPr>
        </p:nvSpPr>
        <p:spPr/>
        <p:txBody>
          <a:bodyPr/>
          <a:lstStyle/>
          <a:p>
            <a:endParaRPr lang="en-US"/>
          </a:p>
        </p:txBody>
      </p:sp>
      <p:pic>
        <p:nvPicPr>
          <p:cNvPr id="5" name="Picture 2" descr="E:\1392\2.gif"/>
          <p:cNvPicPr>
            <a:picLocks noChangeAspect="1" noChangeArrowheads="1" noCrop="1"/>
          </p:cNvPicPr>
          <p:nvPr/>
        </p:nvPicPr>
        <p:blipFill>
          <a:blip r:embed="rId2"/>
          <a:srcRect/>
          <a:stretch>
            <a:fillRect/>
          </a:stretch>
        </p:blipFill>
        <p:spPr bwMode="auto">
          <a:xfrm>
            <a:off x="1532684" y="1500174"/>
            <a:ext cx="5825398" cy="416520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style>
          <a:lnRef idx="1">
            <a:schemeClr val="accent4"/>
          </a:lnRef>
          <a:fillRef idx="2">
            <a:schemeClr val="accent4"/>
          </a:fillRef>
          <a:effectRef idx="1">
            <a:schemeClr val="accent4"/>
          </a:effectRef>
          <a:fontRef idx="minor">
            <a:schemeClr val="dk1"/>
          </a:fontRef>
        </p:style>
        <p:txBody>
          <a:bodyPr/>
          <a:lstStyle/>
          <a:p>
            <a:pPr>
              <a:buNone/>
            </a:pPr>
            <a:endParaRPr lang="en-US" dirty="0"/>
          </a:p>
        </p:txBody>
      </p:sp>
      <p:sp>
        <p:nvSpPr>
          <p:cNvPr id="4" name="Footer Placeholder 3"/>
          <p:cNvSpPr>
            <a:spLocks noGrp="1"/>
          </p:cNvSpPr>
          <p:nvPr>
            <p:ph type="ftr" sz="quarter" idx="11"/>
          </p:nvPr>
        </p:nvSpPr>
        <p:spPr/>
        <p:txBody>
          <a:bodyPr/>
          <a:lstStyle/>
          <a:p>
            <a:endParaRPr lang="en-US"/>
          </a:p>
        </p:txBody>
      </p:sp>
      <p:pic>
        <p:nvPicPr>
          <p:cNvPr id="5" name="Picture 2" descr="E:\1392\3.gif"/>
          <p:cNvPicPr>
            <a:picLocks noChangeAspect="1" noChangeArrowheads="1" noCrop="1"/>
          </p:cNvPicPr>
          <p:nvPr/>
        </p:nvPicPr>
        <p:blipFill>
          <a:blip r:embed="rId2"/>
          <a:srcRect/>
          <a:stretch>
            <a:fillRect/>
          </a:stretch>
        </p:blipFill>
        <p:spPr bwMode="auto">
          <a:xfrm>
            <a:off x="1471609" y="1214422"/>
            <a:ext cx="5743597" cy="452334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style>
          <a:lnRef idx="1">
            <a:schemeClr val="accent4"/>
          </a:lnRef>
          <a:fillRef idx="2">
            <a:schemeClr val="accent4"/>
          </a:fillRef>
          <a:effectRef idx="1">
            <a:schemeClr val="accent4"/>
          </a:effectRef>
          <a:fontRef idx="minor">
            <a:schemeClr val="dk1"/>
          </a:fontRef>
        </p:style>
        <p:txBody>
          <a:bodyPr/>
          <a:lstStyle/>
          <a:p>
            <a:pPr>
              <a:buNone/>
            </a:pPr>
            <a:endParaRPr lang="en-US" dirty="0"/>
          </a:p>
        </p:txBody>
      </p:sp>
      <p:sp>
        <p:nvSpPr>
          <p:cNvPr id="4" name="Footer Placeholder 3"/>
          <p:cNvSpPr>
            <a:spLocks noGrp="1"/>
          </p:cNvSpPr>
          <p:nvPr>
            <p:ph type="ftr" sz="quarter" idx="11"/>
          </p:nvPr>
        </p:nvSpPr>
        <p:spPr/>
        <p:txBody>
          <a:bodyPr/>
          <a:lstStyle/>
          <a:p>
            <a:endParaRPr lang="en-US"/>
          </a:p>
        </p:txBody>
      </p:sp>
      <p:pic>
        <p:nvPicPr>
          <p:cNvPr id="5" name="Picture 2" descr="E:\1392\4.gif"/>
          <p:cNvPicPr>
            <a:picLocks noChangeAspect="1" noChangeArrowheads="1" noCrop="1"/>
          </p:cNvPicPr>
          <p:nvPr/>
        </p:nvPicPr>
        <p:blipFill>
          <a:blip r:embed="rId2"/>
          <a:srcRect/>
          <a:stretch>
            <a:fillRect/>
          </a:stretch>
        </p:blipFill>
        <p:spPr bwMode="auto">
          <a:xfrm>
            <a:off x="2066931" y="1643050"/>
            <a:ext cx="4933961" cy="364106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6" name="Title 1"/>
          <p:cNvSpPr txBox="1">
            <a:spLocks/>
          </p:cNvSpPr>
          <p:nvPr/>
        </p:nvSpPr>
        <p:spPr>
          <a:xfrm>
            <a:off x="0" y="0"/>
            <a:ext cx="9144000" cy="6858000"/>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endParaRPr lang="en-US" dirty="0">
              <a:cs typeface="B Homa" pitchFamily="2" charset="-78"/>
            </a:endParaRPr>
          </a:p>
        </p:txBody>
      </p:sp>
      <p:sp>
        <p:nvSpPr>
          <p:cNvPr id="2" name="TextBox 1"/>
          <p:cNvSpPr txBox="1"/>
          <p:nvPr/>
        </p:nvSpPr>
        <p:spPr>
          <a:xfrm>
            <a:off x="323528" y="44624"/>
            <a:ext cx="8496944" cy="7663636"/>
          </a:xfrm>
          <a:prstGeom prst="rect">
            <a:avLst/>
          </a:prstGeom>
          <a:noFill/>
        </p:spPr>
        <p:txBody>
          <a:bodyPr wrap="square" rtlCol="1">
            <a:spAutoFit/>
          </a:bodyPr>
          <a:lstStyle/>
          <a:p>
            <a:pPr algn="r">
              <a:lnSpc>
                <a:spcPct val="300000"/>
              </a:lnSpc>
            </a:pPr>
            <a:r>
              <a:rPr lang="fa-IR" sz="3200" b="1" dirty="0" smtClean="0">
                <a:solidFill>
                  <a:schemeClr val="bg1">
                    <a:lumMod val="95000"/>
                  </a:schemeClr>
                </a:solidFill>
                <a:cs typeface="B Homa" pitchFamily="2" charset="-78"/>
              </a:rPr>
              <a:t>منابع </a:t>
            </a:r>
            <a:r>
              <a:rPr lang="fa-IR" sz="3200" b="1" dirty="0">
                <a:solidFill>
                  <a:schemeClr val="bg1">
                    <a:lumMod val="95000"/>
                  </a:schemeClr>
                </a:solidFill>
                <a:cs typeface="B Homa" pitchFamily="2" charset="-78"/>
              </a:rPr>
              <a:t>:</a:t>
            </a:r>
            <a:r>
              <a:rPr lang="fa-IR" dirty="0">
                <a:cs typeface="B Homa" pitchFamily="2" charset="-78"/>
              </a:rPr>
              <a:t> </a:t>
            </a:r>
          </a:p>
          <a:p>
            <a:pPr algn="r">
              <a:lnSpc>
                <a:spcPct val="300000"/>
              </a:lnSpc>
            </a:pPr>
            <a:r>
              <a:rPr lang="fa-IR" sz="2400" dirty="0">
                <a:cs typeface="B Homa" pitchFamily="2" charset="-78"/>
              </a:rPr>
              <a:t>کتاب آشنایی با تاریخ ریاضیات نوشته هاورد و . ایوز </a:t>
            </a:r>
            <a:r>
              <a:rPr lang="fa-IR" sz="2400" dirty="0" smtClean="0">
                <a:cs typeface="B Homa" pitchFamily="2" charset="-78"/>
              </a:rPr>
              <a:t>ترجمه </a:t>
            </a:r>
            <a:r>
              <a:rPr lang="fa-IR" sz="2400" dirty="0">
                <a:cs typeface="B Homa" pitchFamily="2" charset="-78"/>
              </a:rPr>
              <a:t>دکتر محمد قاسم وحیدی </a:t>
            </a:r>
            <a:r>
              <a:rPr lang="fa-IR" sz="2400" dirty="0" smtClean="0">
                <a:cs typeface="B Homa" pitchFamily="2" charset="-78"/>
              </a:rPr>
              <a:t>اصل</a:t>
            </a:r>
            <a:endParaRPr lang="en-US" sz="2400" dirty="0" smtClean="0">
              <a:cs typeface="B Homa" pitchFamily="2" charset="-78"/>
            </a:endParaRPr>
          </a:p>
          <a:p>
            <a:pPr algn="r">
              <a:lnSpc>
                <a:spcPct val="300000"/>
              </a:lnSpc>
            </a:pPr>
            <a:r>
              <a:rPr lang="en-US" sz="2400" dirty="0" smtClean="0">
                <a:cs typeface="B Homa" pitchFamily="2" charset="-78"/>
              </a:rPr>
              <a:t>www .</a:t>
            </a:r>
            <a:r>
              <a:rPr lang="en-US" sz="2400" dirty="0" err="1" smtClean="0">
                <a:cs typeface="B Homa" pitchFamily="2" charset="-78"/>
              </a:rPr>
              <a:t>wikipedia</a:t>
            </a:r>
            <a:r>
              <a:rPr lang="en-US" sz="2400" dirty="0" smtClean="0">
                <a:cs typeface="B Homa" pitchFamily="2" charset="-78"/>
              </a:rPr>
              <a:t> .com</a:t>
            </a:r>
          </a:p>
          <a:p>
            <a:pPr algn="r">
              <a:lnSpc>
                <a:spcPct val="300000"/>
              </a:lnSpc>
            </a:pPr>
            <a:r>
              <a:rPr lang="fa-IR" sz="2400" dirty="0" smtClean="0">
                <a:cs typeface="B Homa" pitchFamily="2" charset="-78"/>
              </a:rPr>
              <a:t>و برخی منابع اینترنتی دیگر </a:t>
            </a:r>
            <a:endParaRPr lang="fa-IR" sz="2400" dirty="0">
              <a:cs typeface="B Homa" pitchFamily="2" charset="-78"/>
            </a:endParaRPr>
          </a:p>
          <a:p>
            <a:pPr algn="r">
              <a:lnSpc>
                <a:spcPct val="300000"/>
              </a:lnSpc>
            </a:pPr>
            <a:endParaRPr lang="en-US" dirty="0">
              <a:cs typeface="B Homa" pitchFamily="2" charset="-78"/>
            </a:endParaRPr>
          </a:p>
          <a:p>
            <a:pPr algn="r">
              <a:lnSpc>
                <a:spcPct val="300000"/>
              </a:lnSpc>
            </a:pPr>
            <a:r>
              <a:rPr lang="fa-IR" dirty="0" smtClean="0">
                <a:cs typeface="B Homa" pitchFamily="2" charset="-78"/>
              </a:rPr>
              <a:t> </a:t>
            </a:r>
            <a:endParaRPr lang="fa-IR" dirty="0">
              <a:cs typeface="B Homa" pitchFamily="2" charset="-78"/>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3600" dirty="0">
                <a:solidFill>
                  <a:schemeClr val="bg1"/>
                </a:solidFill>
                <a:effectLst>
                  <a:outerShdw blurRad="38100" dist="38100" dir="2700000" algn="tl">
                    <a:srgbClr val="000000">
                      <a:alpha val="43137"/>
                    </a:srgbClr>
                  </a:outerShdw>
                </a:effectLst>
                <a:cs typeface="B Homa" pitchFamily="2" charset="-78"/>
              </a:rPr>
              <a:t>تاريخچه </a:t>
            </a:r>
            <a:endParaRPr lang="en-US" sz="36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sz="3600" dirty="0">
                <a:solidFill>
                  <a:schemeClr val="bg1"/>
                </a:solidFill>
                <a:effectLst>
                  <a:outerShdw blurRad="38100" dist="38100" dir="2700000" algn="tl">
                    <a:srgbClr val="000000">
                      <a:alpha val="43137"/>
                    </a:srgbClr>
                  </a:outerShdw>
                </a:effectLst>
                <a:cs typeface="B Homa" pitchFamily="2" charset="-78"/>
              </a:rPr>
              <a:t>از چوتا مينگ </a:t>
            </a:r>
            <a:endParaRPr lang="en-US" sz="3600" dirty="0">
              <a:solidFill>
                <a:schemeClr val="bg1"/>
              </a:solidFill>
              <a:effectLst>
                <a:outerShdw blurRad="38100" dist="38100" dir="2700000" algn="tl">
                  <a:srgbClr val="000000">
                    <a:alpha val="43137"/>
                  </a:srgbClr>
                </a:outerShdw>
              </a:effectLst>
              <a:cs typeface="B Homa" pitchFamily="2" charset="-78"/>
            </a:endParaRPr>
          </a:p>
          <a:p>
            <a:pPr marL="0" indent="0" algn="just" rtl="1">
              <a:buNone/>
            </a:pPr>
            <a:r>
              <a:rPr lang="fa-IR" dirty="0">
                <a:cs typeface="B Homa" pitchFamily="2" charset="-78"/>
              </a:rPr>
              <a:t>اين مبحث با دورة امپراطوري چو (1030 ق. م، 221 ق. م) آغاز مي‌گردد اوج شكوفايي اين دوره در زمان امپراطوري متحد تحت سلسلة هان (206 ق. م 221 ق.م) اتفاق افتاد و تا حدود 600 ب. م طول كشيد. </a:t>
            </a:r>
            <a:endParaRPr lang="en-US" dirty="0">
              <a:cs typeface="B Homa" pitchFamily="2" charset="-78"/>
            </a:endParaRPr>
          </a:p>
          <a:p>
            <a:pPr marL="0" indent="0" algn="just">
              <a:buNone/>
            </a:pPr>
            <a:endParaRPr lang="en-US" dirty="0"/>
          </a:p>
        </p:txBody>
      </p:sp>
      <p:pic>
        <p:nvPicPr>
          <p:cNvPr id="2051" name="Picture 3" descr="E:\1392\chou.png"/>
          <p:cNvPicPr>
            <a:picLocks noChangeAspect="1" noChangeArrowheads="1"/>
          </p:cNvPicPr>
          <p:nvPr/>
        </p:nvPicPr>
        <p:blipFill>
          <a:blip r:embed="rId2"/>
          <a:srcRect/>
          <a:stretch>
            <a:fillRect/>
          </a:stretch>
        </p:blipFill>
        <p:spPr bwMode="auto">
          <a:xfrm>
            <a:off x="571472" y="3429000"/>
            <a:ext cx="3309945" cy="247893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4000" dirty="0" smtClean="0">
                <a:solidFill>
                  <a:schemeClr val="bg1"/>
                </a:solidFill>
                <a:effectLst>
                  <a:outerShdw blurRad="38100" dist="38100" dir="2700000" algn="tl">
                    <a:srgbClr val="000000">
                      <a:alpha val="43137"/>
                    </a:srgbClr>
                  </a:outerShdw>
                </a:effectLst>
                <a:cs typeface="B Homa" pitchFamily="2" charset="-78"/>
              </a:rPr>
              <a:t>تاريخچه</a:t>
            </a:r>
            <a:endParaRPr lang="fa-IR" sz="4000" dirty="0" smtClean="0">
              <a:cs typeface="B Homa" pitchFamily="2" charset="-78"/>
            </a:endParaRPr>
          </a:p>
          <a:p>
            <a:pPr marL="0" indent="0" algn="just" rtl="1">
              <a:buNone/>
            </a:pPr>
            <a:r>
              <a:rPr lang="fa-IR" dirty="0" smtClean="0">
                <a:cs typeface="B Homa" pitchFamily="2" charset="-78"/>
              </a:rPr>
              <a:t>در </a:t>
            </a:r>
            <a:r>
              <a:rPr lang="fa-IR" dirty="0">
                <a:cs typeface="B Homa" pitchFamily="2" charset="-78"/>
              </a:rPr>
              <a:t>اين دوران بود كه آيين بودا به طور كل در چين مستقر گرديد. سپس چين متحد جديد تحت رهبري تانگ (906-618) پنج سلسلة حكومتهاي مستقل (960-907) سونگ (1279-1960)، </a:t>
            </a:r>
            <a:r>
              <a:rPr lang="fa-IR" dirty="0" smtClean="0">
                <a:cs typeface="B Homa" pitchFamily="2" charset="-78"/>
              </a:rPr>
              <a:t>يوئان </a:t>
            </a:r>
            <a:r>
              <a:rPr lang="fa-IR" dirty="0">
                <a:cs typeface="B Homa" pitchFamily="2" charset="-78"/>
              </a:rPr>
              <a:t>(1368-1260) مينگ (1544-1368) اداره شد. </a:t>
            </a:r>
            <a:endParaRPr lang="en-US" dirty="0">
              <a:cs typeface="B Homa" pitchFamily="2" charset="-78"/>
            </a:endParaRPr>
          </a:p>
          <a:p>
            <a:pPr marL="0" indent="0" algn="just" rtl="1">
              <a:buNone/>
            </a:pPr>
            <a:r>
              <a:rPr lang="fa-IR" dirty="0">
                <a:cs typeface="B Homa" pitchFamily="2" charset="-78"/>
              </a:rPr>
              <a:t>نفوذ اروپائيان در رياضيات، همانند ساير موضوعات با ورود هياتهاي مذهبي در زمان رهبري سلسلة مينگ آغاز شد. </a:t>
            </a:r>
            <a:endParaRPr lang="en-US" dirty="0">
              <a:cs typeface="B Homa" pitchFamily="2" charset="-78"/>
            </a:endParaRPr>
          </a:p>
          <a:p>
            <a:pPr marL="0" indent="0" algn="just">
              <a:buNone/>
            </a:pPr>
            <a:endParaRPr lang="en-US" dirty="0">
              <a:cs typeface="B Homa" pitchFamily="2" charset="-78"/>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fa-IR" sz="4000" dirty="0" smtClean="0">
                <a:effectLst>
                  <a:outerShdw blurRad="38100" dist="38100" dir="2700000" algn="tl">
                    <a:srgbClr val="000000">
                      <a:alpha val="43137"/>
                    </a:srgbClr>
                  </a:outerShdw>
                </a:effectLst>
                <a:cs typeface="B Homa" pitchFamily="2" charset="-78"/>
              </a:rPr>
              <a:t> </a:t>
            </a:r>
            <a:r>
              <a:rPr lang="fa-IR" sz="4000" dirty="0" smtClean="0">
                <a:solidFill>
                  <a:schemeClr val="bg1"/>
                </a:solidFill>
                <a:effectLst>
                  <a:outerShdw blurRad="38100" dist="38100" dir="2700000" algn="tl">
                    <a:srgbClr val="000000">
                      <a:alpha val="43137"/>
                    </a:srgbClr>
                  </a:outerShdw>
                </a:effectLst>
                <a:cs typeface="B Homa" pitchFamily="2" charset="-78"/>
              </a:rPr>
              <a:t>تاريخچه</a:t>
            </a:r>
            <a:endParaRPr lang="en-US" sz="4000" dirty="0">
              <a:effectLst>
                <a:outerShdw blurRad="38100" dist="38100" dir="2700000" algn="tl">
                  <a:srgbClr val="000000">
                    <a:alpha val="43137"/>
                  </a:srgbClr>
                </a:outerShdw>
              </a:effectLst>
              <a:cs typeface="B Homa" pitchFamily="2" charset="-78"/>
            </a:endParaRPr>
          </a:p>
          <a:p>
            <a:pPr marL="0" indent="0" algn="just" rtl="1"/>
            <a:r>
              <a:rPr lang="fa-IR" dirty="0">
                <a:cs typeface="B Homa" pitchFamily="2" charset="-78"/>
              </a:rPr>
              <a:t>در ايام ما قبل چو، شمارش چيني دهدهي‌ بود و از آن پس هم چنين مانده است. </a:t>
            </a:r>
            <a:endParaRPr lang="en-US" dirty="0">
              <a:cs typeface="B Homa" pitchFamily="2" charset="-78"/>
            </a:endParaRPr>
          </a:p>
          <a:p>
            <a:pPr marL="0" indent="0" algn="just" rtl="1"/>
            <a:r>
              <a:rPr lang="fa-IR" dirty="0">
                <a:cs typeface="B Homa" pitchFamily="2" charset="-78"/>
              </a:rPr>
              <a:t>در دورة رهبري سلسلة هان يا شايد بيشتر، دستگاه شمارش ميله‌اي (به نام </a:t>
            </a:r>
            <a:r>
              <a:rPr lang="en-US" dirty="0" err="1">
                <a:cs typeface="B Homa" pitchFamily="2" charset="-78"/>
              </a:rPr>
              <a:t>chausuan</a:t>
            </a:r>
            <a:r>
              <a:rPr lang="fa-IR" dirty="0">
                <a:cs typeface="B Homa" pitchFamily="2" charset="-78"/>
              </a:rPr>
              <a:t>) كه رديف كردن تكه‌هاي خيزران را بكار مي‌گرفت استقرار يافت. </a:t>
            </a:r>
            <a:endParaRPr lang="en-US" dirty="0">
              <a:cs typeface="B Homa" pitchFamily="2" charset="-78"/>
            </a:endParaRPr>
          </a:p>
          <a:p>
            <a:pPr marL="0" indent="0" algn="just" rtl="1"/>
            <a:r>
              <a:rPr lang="fa-IR" dirty="0">
                <a:cs typeface="B Homa" pitchFamily="2" charset="-78"/>
              </a:rPr>
              <a:t>استفاده از چرتكة معروف چيني كنوني «سوئان پان» براي اولين بار در 1434 ياد مي‌شود، اگر چه مي‌تواند بسيار قديمي‌تر از اين بوجود آمده باشد. </a:t>
            </a:r>
            <a:endParaRPr lang="en-US" dirty="0">
              <a:cs typeface="B Homa" pitchFamily="2" charset="-78"/>
            </a:endParaRPr>
          </a:p>
          <a:p>
            <a:pPr marL="0" indent="0" algn="just" rtl="1"/>
            <a:r>
              <a:rPr lang="fa-IR" dirty="0">
                <a:cs typeface="B Homa" pitchFamily="2" charset="-78"/>
              </a:rPr>
              <a:t>همچنين محتمل است كه مربع‌هاي جادويي نيز در روزگاران پيش از </a:t>
            </a:r>
            <a:r>
              <a:rPr lang="fa-IR" dirty="0" smtClean="0">
                <a:cs typeface="B Homa" pitchFamily="2" charset="-78"/>
              </a:rPr>
              <a:t>چو پديد </a:t>
            </a:r>
            <a:r>
              <a:rPr lang="fa-IR" dirty="0">
                <a:cs typeface="B Homa" pitchFamily="2" charset="-78"/>
              </a:rPr>
              <a:t>آمده باشد. </a:t>
            </a:r>
            <a:endParaRPr lang="en-US" dirty="0">
              <a:cs typeface="B Homa" pitchFamily="2" charset="-78"/>
            </a:endParaRPr>
          </a:p>
          <a:p>
            <a:pPr marL="0" indent="0" algn="just">
              <a:buNone/>
            </a:pPr>
            <a:endParaRPr lang="en-US" dirty="0">
              <a:cs typeface="B Homa" pitchFamily="2" charset="-78"/>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dirty="0">
                <a:solidFill>
                  <a:schemeClr val="bg1"/>
                </a:solidFill>
                <a:effectLst>
                  <a:outerShdw blurRad="38100" dist="38100" dir="2700000" algn="tl">
                    <a:srgbClr val="000000">
                      <a:alpha val="43137"/>
                    </a:srgbClr>
                  </a:outerShdw>
                </a:effectLst>
                <a:cs typeface="B Homa" pitchFamily="2" charset="-78"/>
              </a:rPr>
              <a:t> </a:t>
            </a:r>
            <a:r>
              <a:rPr lang="fa-IR" sz="4000" dirty="0">
                <a:solidFill>
                  <a:schemeClr val="bg1"/>
                </a:solidFill>
                <a:effectLst>
                  <a:outerShdw blurRad="38100" dist="38100" dir="2700000" algn="tl">
                    <a:srgbClr val="000000">
                      <a:alpha val="43137"/>
                    </a:srgbClr>
                  </a:outerShdw>
                </a:effectLst>
                <a:cs typeface="B Homa" pitchFamily="2" charset="-78"/>
              </a:rPr>
              <a:t>از چوتا تانگ </a:t>
            </a:r>
            <a:endParaRPr lang="fa-IR" sz="4000" dirty="0" smtClean="0">
              <a:solidFill>
                <a:schemeClr val="bg1"/>
              </a:solidFill>
              <a:effectLst>
                <a:outerShdw blurRad="38100" dist="38100" dir="2700000" algn="tl">
                  <a:srgbClr val="000000">
                    <a:alpha val="43137"/>
                  </a:srgbClr>
                </a:outerShdw>
              </a:effectLst>
              <a:cs typeface="B Homa" pitchFamily="2" charset="-78"/>
            </a:endParaRPr>
          </a:p>
          <a:p>
            <a:pPr marL="0" indent="0" algn="just" rtl="1"/>
            <a:r>
              <a:rPr lang="fa-IR" sz="4000" dirty="0" smtClean="0">
                <a:cs typeface="B Homa" pitchFamily="2" charset="-78"/>
              </a:rPr>
              <a:t>مهمترين </a:t>
            </a:r>
            <a:r>
              <a:rPr lang="fa-IR" sz="4000" dirty="0">
                <a:cs typeface="B Homa" pitchFamily="2" charset="-78"/>
              </a:rPr>
              <a:t>كتاب رياضي چين باستان «حساب در نه بخش» (كوي- چانگ سوئان- شو) به دورة هان برمي‌گردد اما ممكن است شامل مطالب قديمي‌تر از اين دوره هم باشد. </a:t>
            </a:r>
            <a:endParaRPr lang="en-US" sz="4000"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3074" name="Picture 2" descr="E:\1392\tang.jpg"/>
          <p:cNvPicPr>
            <a:picLocks noChangeAspect="1" noChangeArrowheads="1"/>
          </p:cNvPicPr>
          <p:nvPr/>
        </p:nvPicPr>
        <p:blipFill>
          <a:blip r:embed="rId2"/>
          <a:srcRect/>
          <a:stretch>
            <a:fillRect/>
          </a:stretch>
        </p:blipFill>
        <p:spPr bwMode="auto">
          <a:xfrm>
            <a:off x="1071538" y="3500438"/>
            <a:ext cx="1873100" cy="301149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fa-IR" sz="3600" dirty="0">
                <a:solidFill>
                  <a:schemeClr val="bg1"/>
                </a:solidFill>
                <a:effectLst>
                  <a:outerShdw blurRad="38100" dist="38100" dir="2700000" algn="tl">
                    <a:srgbClr val="000000">
                      <a:alpha val="43137"/>
                    </a:srgbClr>
                  </a:outerShdw>
                </a:effectLst>
                <a:cs typeface="B Homa" pitchFamily="2" charset="-78"/>
              </a:rPr>
              <a:t> كتاب «حساب در نه بخش» </a:t>
            </a:r>
            <a:endParaRPr lang="en-US" sz="3600" dirty="0">
              <a:solidFill>
                <a:schemeClr val="bg1"/>
              </a:solidFill>
              <a:effectLst>
                <a:outerShdw blurRad="38100" dist="38100" dir="2700000" algn="tl">
                  <a:srgbClr val="000000">
                    <a:alpha val="43137"/>
                  </a:srgbClr>
                </a:outerShdw>
              </a:effectLst>
              <a:cs typeface="B Homa" pitchFamily="2" charset="-78"/>
            </a:endParaRPr>
          </a:p>
          <a:p>
            <a:pPr marL="0" indent="0" algn="just" rtl="1"/>
            <a:r>
              <a:rPr lang="fa-IR" dirty="0">
                <a:cs typeface="B Homa" pitchFamily="2" charset="-78"/>
              </a:rPr>
              <a:t>اين كتاب يكي از نخستين متون رياضي باقي ماندة چيني است كه اولين بار توسط سان شوشو (202-186 ق م) نوشته </a:t>
            </a:r>
            <a:r>
              <a:rPr lang="fa-IR" dirty="0" smtClean="0">
                <a:cs typeface="B Homa" pitchFamily="2" charset="-78"/>
              </a:rPr>
              <a:t>شده است.  </a:t>
            </a:r>
            <a:endParaRPr lang="en-US" dirty="0">
              <a:cs typeface="B Homa" pitchFamily="2" charset="-78"/>
            </a:endParaRPr>
          </a:p>
          <a:p>
            <a:pPr marL="0" indent="0" algn="just" rtl="1">
              <a:buNone/>
            </a:pPr>
            <a:endParaRPr lang="en-US" sz="2400" dirty="0">
              <a:cs typeface="B Homa" pitchFamily="2" charset="-78"/>
            </a:endParaRPr>
          </a:p>
          <a:p>
            <a:pPr marL="0" indent="0" algn="just">
              <a:buNone/>
            </a:pPr>
            <a:endParaRPr lang="en-US" sz="2400" dirty="0">
              <a:cs typeface="B Homa" pitchFamily="2" charset="-78"/>
            </a:endParaRPr>
          </a:p>
        </p:txBody>
      </p:sp>
      <p:sp>
        <p:nvSpPr>
          <p:cNvPr id="4" name="Footer Placeholder 3"/>
          <p:cNvSpPr>
            <a:spLocks noGrp="1"/>
          </p:cNvSpPr>
          <p:nvPr>
            <p:ph type="ftr" sz="quarter" idx="11"/>
          </p:nvPr>
        </p:nvSpPr>
        <p:spPr/>
        <p:txBody>
          <a:bodyPr/>
          <a:lstStyle/>
          <a:p>
            <a:endParaRPr lang="en-US"/>
          </a:p>
        </p:txBody>
      </p:sp>
      <p:pic>
        <p:nvPicPr>
          <p:cNvPr id="4098" name="Picture 2" descr="E:\1392\ketabe hesab dar 9 bakhsh.gif"/>
          <p:cNvPicPr>
            <a:picLocks noChangeAspect="1" noChangeArrowheads="1"/>
          </p:cNvPicPr>
          <p:nvPr/>
        </p:nvPicPr>
        <p:blipFill>
          <a:blip r:embed="rId2"/>
          <a:srcRect/>
          <a:stretch>
            <a:fillRect/>
          </a:stretch>
        </p:blipFill>
        <p:spPr bwMode="auto">
          <a:xfrm>
            <a:off x="785786" y="2285992"/>
            <a:ext cx="2781305" cy="362432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style>
          <a:lnRef idx="1">
            <a:schemeClr val="accent4"/>
          </a:lnRef>
          <a:fillRef idx="2">
            <a:schemeClr val="accent4"/>
          </a:fillRef>
          <a:effectRef idx="1">
            <a:schemeClr val="accent4"/>
          </a:effectRef>
          <a:fontRef idx="minor">
            <a:schemeClr val="dk1"/>
          </a:fontRef>
        </p:style>
        <p:txBody>
          <a:bodyPr/>
          <a:lstStyle/>
          <a:p>
            <a:pPr marL="0" indent="0" algn="just" rtl="1">
              <a:buNone/>
            </a:pPr>
            <a:r>
              <a:rPr lang="fa-IR" sz="3600" dirty="0" smtClean="0">
                <a:solidFill>
                  <a:schemeClr val="bg1"/>
                </a:solidFill>
                <a:effectLst>
                  <a:outerShdw blurRad="38100" dist="38100" dir="2700000" algn="tl">
                    <a:srgbClr val="000000">
                      <a:alpha val="43137"/>
                    </a:srgbClr>
                  </a:outerShdw>
                </a:effectLst>
                <a:cs typeface="B Homa" pitchFamily="2" charset="-78"/>
              </a:rPr>
              <a:t> كتاب «حساب در نه بخش» </a:t>
            </a:r>
            <a:endParaRPr lang="en-US" sz="3600" dirty="0" smtClean="0">
              <a:solidFill>
                <a:schemeClr val="bg1"/>
              </a:solidFill>
              <a:effectLst>
                <a:outerShdw blurRad="38100" dist="38100" dir="2700000" algn="tl">
                  <a:srgbClr val="000000">
                    <a:alpha val="43137"/>
                  </a:srgbClr>
                </a:outerShdw>
              </a:effectLst>
              <a:cs typeface="B Homa" pitchFamily="2" charset="-78"/>
            </a:endParaRPr>
          </a:p>
          <a:p>
            <a:pPr marL="0" indent="0" algn="just" rtl="1"/>
            <a:r>
              <a:rPr lang="fa-IR" dirty="0" smtClean="0">
                <a:cs typeface="B Homa" pitchFamily="2" charset="-78"/>
              </a:rPr>
              <a:t>اين كتاب مجموعه‌اي از 246 مساله در كشاورزي، روش‌هاي بازرگاني، مهندسي </a:t>
            </a:r>
            <a:r>
              <a:rPr lang="fa-IR" dirty="0" smtClean="0">
                <a:cs typeface="B Homa" pitchFamily="2" charset="-78"/>
              </a:rPr>
              <a:t>نقشه‌برداري</a:t>
            </a:r>
            <a:r>
              <a:rPr lang="fa-IR" dirty="0" smtClean="0">
                <a:cs typeface="B Homa" pitchFamily="2" charset="-78"/>
              </a:rPr>
              <a:t>، راه حل‌هاي معادلات، خواص مثلث قائم الزاويه است. </a:t>
            </a:r>
          </a:p>
          <a:p>
            <a:pPr marL="0" indent="0" algn="just" rtl="1"/>
            <a:r>
              <a:rPr lang="fa-IR" dirty="0" smtClean="0">
                <a:cs typeface="B Homa" pitchFamily="2" charset="-78"/>
              </a:rPr>
              <a:t>مطالب در اين كتاب معمولاً به صورت، بيان صورت مساله و روش منجر به حل مساله است. كه ممكن است با رويكرد يونانيان باستان در حل مساله مشابه در تضاد باشد</a:t>
            </a:r>
            <a:endParaRPr lang="en-US" dirty="0"/>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1239</Words>
  <Application>Microsoft Office PowerPoint</Application>
  <PresentationFormat>On-screen Show (4:3)</PresentationFormat>
  <Paragraphs>176</Paragraphs>
  <Slides>33</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Equation</vt:lpstr>
      <vt:lpstr>  دانشكدة علوم رياضي  پروژة درس : تاريخ رياضيات   استاد مربوطه :  جناب آقاي دكتر اصغري   پديد آورندگان : آتوسا مافي فرزانه شفيعي  سمن پروانه   نيمسال دوم تحصيلي 92-91 </vt:lpstr>
      <vt:lpstr>رياضيات چين باستان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محاسبات عددي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hiva jan</dc:creator>
  <cp:lastModifiedBy>Atusa</cp:lastModifiedBy>
  <cp:revision>71</cp:revision>
  <dcterms:created xsi:type="dcterms:W3CDTF">2013-05-19T00:15:10Z</dcterms:created>
  <dcterms:modified xsi:type="dcterms:W3CDTF">2013-05-20T05:47:22Z</dcterms:modified>
</cp:coreProperties>
</file>