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83"/>
  </p:notesMasterIdLst>
  <p:sldIdLst>
    <p:sldId id="378" r:id="rId2"/>
    <p:sldId id="383" r:id="rId3"/>
    <p:sldId id="312" r:id="rId4"/>
    <p:sldId id="384" r:id="rId5"/>
    <p:sldId id="316" r:id="rId6"/>
    <p:sldId id="317" r:id="rId7"/>
    <p:sldId id="321" r:id="rId8"/>
    <p:sldId id="322" r:id="rId9"/>
    <p:sldId id="323" r:id="rId10"/>
    <p:sldId id="324" r:id="rId11"/>
    <p:sldId id="325" r:id="rId12"/>
    <p:sldId id="326" r:id="rId13"/>
    <p:sldId id="327" r:id="rId14"/>
    <p:sldId id="328" r:id="rId15"/>
    <p:sldId id="368" r:id="rId16"/>
    <p:sldId id="369" r:id="rId17"/>
    <p:sldId id="370" r:id="rId18"/>
    <p:sldId id="371" r:id="rId19"/>
    <p:sldId id="381" r:id="rId20"/>
    <p:sldId id="372" r:id="rId21"/>
    <p:sldId id="373" r:id="rId22"/>
    <p:sldId id="374" r:id="rId23"/>
    <p:sldId id="375" r:id="rId24"/>
    <p:sldId id="343" r:id="rId25"/>
    <p:sldId id="344" r:id="rId26"/>
    <p:sldId id="345" r:id="rId27"/>
    <p:sldId id="346" r:id="rId28"/>
    <p:sldId id="377" r:id="rId29"/>
    <p:sldId id="376" r:id="rId30"/>
    <p:sldId id="347" r:id="rId31"/>
    <p:sldId id="348" r:id="rId32"/>
    <p:sldId id="349" r:id="rId33"/>
    <p:sldId id="350" r:id="rId34"/>
    <p:sldId id="38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29" r:id="rId53"/>
    <p:sldId id="330" r:id="rId54"/>
    <p:sldId id="331" r:id="rId55"/>
    <p:sldId id="332" r:id="rId56"/>
    <p:sldId id="333" r:id="rId57"/>
    <p:sldId id="334" r:id="rId58"/>
    <p:sldId id="335" r:id="rId59"/>
    <p:sldId id="336" r:id="rId60"/>
    <p:sldId id="337" r:id="rId61"/>
    <p:sldId id="379" r:id="rId62"/>
    <p:sldId id="338" r:id="rId63"/>
    <p:sldId id="339" r:id="rId64"/>
    <p:sldId id="340" r:id="rId65"/>
    <p:sldId id="341" r:id="rId66"/>
    <p:sldId id="342" r:id="rId67"/>
    <p:sldId id="318" r:id="rId68"/>
    <p:sldId id="264" r:id="rId69"/>
    <p:sldId id="310" r:id="rId70"/>
    <p:sldId id="305" r:id="rId71"/>
    <p:sldId id="304" r:id="rId72"/>
    <p:sldId id="303" r:id="rId73"/>
    <p:sldId id="306" r:id="rId74"/>
    <p:sldId id="392" r:id="rId75"/>
    <p:sldId id="385" r:id="rId76"/>
    <p:sldId id="386" r:id="rId77"/>
    <p:sldId id="387" r:id="rId78"/>
    <p:sldId id="388" r:id="rId79"/>
    <p:sldId id="389" r:id="rId80"/>
    <p:sldId id="390" r:id="rId81"/>
    <p:sldId id="391" r:id="rId82"/>
  </p:sldIdLst>
  <p:sldSz cx="9144000" cy="6858000" type="screen4x3"/>
  <p:notesSz cx="6858000" cy="9144000"/>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1" autoAdjust="0"/>
    <p:restoredTop sz="94660"/>
  </p:normalViewPr>
  <p:slideViewPr>
    <p:cSldViewPr>
      <p:cViewPr varScale="1">
        <p:scale>
          <a:sx n="41" d="100"/>
          <a:sy n="41" d="100"/>
        </p:scale>
        <p:origin x="-64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ED40B-6A31-439C-A182-7FB5C4C78803}" type="doc">
      <dgm:prSet loTypeId="urn:microsoft.com/office/officeart/2005/8/layout/chevron1" loCatId="process" qsTypeId="urn:microsoft.com/office/officeart/2005/8/quickstyle/simple5" qsCatId="simple" csTypeId="urn:microsoft.com/office/officeart/2005/8/colors/colorful4" csCatId="colorful" phldr="1"/>
      <dgm:spPr/>
    </dgm:pt>
    <dgm:pt modelId="{397C57AF-9045-4AF2-A81D-F21E133752C3}">
      <dgm:prSet phldrT="[Text]" custT="1"/>
      <dgm:spPr/>
      <dgm:t>
        <a:bodyPr/>
        <a:lstStyle/>
        <a:p>
          <a:pPr rtl="1"/>
          <a:r>
            <a:rPr lang="fa-IR" sz="1000" b="1" dirty="0" smtClean="0">
              <a:cs typeface="B Mitra" pitchFamily="2" charset="-78"/>
            </a:rPr>
            <a:t>تصميم گيري براي انجام سرمايه گذاري و گردآوری وجوه سرمایه</a:t>
          </a:r>
          <a:endParaRPr lang="en-US" sz="1000" b="1" dirty="0"/>
        </a:p>
      </dgm:t>
    </dgm:pt>
    <dgm:pt modelId="{A0F869B6-3401-4A30-B113-61B7C1F3B53C}" type="parTrans" cxnId="{8F0C9591-3041-4AC2-B9AE-1B4A361E3E50}">
      <dgm:prSet/>
      <dgm:spPr/>
      <dgm:t>
        <a:bodyPr/>
        <a:lstStyle/>
        <a:p>
          <a:endParaRPr lang="en-US"/>
        </a:p>
      </dgm:t>
    </dgm:pt>
    <dgm:pt modelId="{39C5AFD1-540C-4AD6-901C-E4B8C3F509FF}" type="sibTrans" cxnId="{8F0C9591-3041-4AC2-B9AE-1B4A361E3E50}">
      <dgm:prSet/>
      <dgm:spPr/>
      <dgm:t>
        <a:bodyPr/>
        <a:lstStyle/>
        <a:p>
          <a:endParaRPr lang="en-US"/>
        </a:p>
      </dgm:t>
    </dgm:pt>
    <dgm:pt modelId="{9FCA84B6-0125-4AD6-838C-0B59B74E904D}">
      <dgm:prSet phldrT="[Text]" custT="1"/>
      <dgm:spPr/>
      <dgm:t>
        <a:bodyPr/>
        <a:lstStyle/>
        <a:p>
          <a:pPr rtl="1"/>
          <a:r>
            <a:rPr lang="fa-IR" sz="1200" b="1" dirty="0" smtClean="0">
              <a:cs typeface="B Mitra" pitchFamily="2" charset="-78"/>
            </a:rPr>
            <a:t>تشخيص و شناسايي فرصتهاي سرمايه گذاري </a:t>
          </a:r>
          <a:endParaRPr lang="en-US" sz="1200" b="1" dirty="0"/>
        </a:p>
      </dgm:t>
    </dgm:pt>
    <dgm:pt modelId="{3F0CF5F2-4998-45BF-A337-4C57D3C602D9}" type="parTrans" cxnId="{85CA6490-1F34-4A3A-BE47-3D4044F625F1}">
      <dgm:prSet/>
      <dgm:spPr/>
      <dgm:t>
        <a:bodyPr/>
        <a:lstStyle/>
        <a:p>
          <a:endParaRPr lang="en-US"/>
        </a:p>
      </dgm:t>
    </dgm:pt>
    <dgm:pt modelId="{0A8366DF-A54B-434F-8C54-D27BD4EF21A3}" type="sibTrans" cxnId="{85CA6490-1F34-4A3A-BE47-3D4044F625F1}">
      <dgm:prSet/>
      <dgm:spPr/>
      <dgm:t>
        <a:bodyPr/>
        <a:lstStyle/>
        <a:p>
          <a:endParaRPr lang="en-US"/>
        </a:p>
      </dgm:t>
    </dgm:pt>
    <dgm:pt modelId="{9479CF81-21B3-47BE-B74C-08D82DF0C681}">
      <dgm:prSet phldrT="[Text]" custT="1"/>
      <dgm:spPr/>
      <dgm:t>
        <a:bodyPr/>
        <a:lstStyle/>
        <a:p>
          <a:pPr rtl="1"/>
          <a:r>
            <a:rPr lang="fa-IR" sz="1200" b="1" dirty="0" smtClean="0">
              <a:cs typeface="B Mitra" pitchFamily="2" charset="-78"/>
            </a:rPr>
            <a:t>سرمايه گذاري در فرصتهاي خوب و مناسب</a:t>
          </a:r>
          <a:endParaRPr lang="en-US" sz="1200" b="1" dirty="0"/>
        </a:p>
      </dgm:t>
    </dgm:pt>
    <dgm:pt modelId="{F97E721B-C1C1-453D-818B-D93D2F2B1490}" type="parTrans" cxnId="{B394C13D-6B6C-4A39-A653-5210C04B9040}">
      <dgm:prSet/>
      <dgm:spPr/>
      <dgm:t>
        <a:bodyPr/>
        <a:lstStyle/>
        <a:p>
          <a:endParaRPr lang="en-US"/>
        </a:p>
      </dgm:t>
    </dgm:pt>
    <dgm:pt modelId="{CF94CEF7-76F6-462B-ACD7-111F2DEF23AB}" type="sibTrans" cxnId="{B394C13D-6B6C-4A39-A653-5210C04B9040}">
      <dgm:prSet/>
      <dgm:spPr/>
      <dgm:t>
        <a:bodyPr/>
        <a:lstStyle/>
        <a:p>
          <a:endParaRPr lang="en-US"/>
        </a:p>
      </dgm:t>
    </dgm:pt>
    <dgm:pt modelId="{49E681C7-D05C-4E03-997B-546209945682}">
      <dgm:prSet custT="1"/>
      <dgm:spPr/>
      <dgm:t>
        <a:bodyPr/>
        <a:lstStyle/>
        <a:p>
          <a:pPr rtl="1"/>
          <a:r>
            <a:rPr lang="fa-IR" sz="1200" b="1" dirty="0" smtClean="0">
              <a:cs typeface="B Mitra" pitchFamily="2" charset="-78"/>
            </a:rPr>
            <a:t>اداره شركت متبوع جهت ايجاد ارزش در شركت</a:t>
          </a:r>
          <a:endParaRPr lang="en-US" sz="1200" b="1" dirty="0"/>
        </a:p>
      </dgm:t>
    </dgm:pt>
    <dgm:pt modelId="{79608D75-E27C-45C7-BE00-484D32740302}" type="parTrans" cxnId="{D4B6EB93-BE77-4C27-9EA0-5B9BC0561165}">
      <dgm:prSet/>
      <dgm:spPr/>
      <dgm:t>
        <a:bodyPr/>
        <a:lstStyle/>
        <a:p>
          <a:endParaRPr lang="en-US"/>
        </a:p>
      </dgm:t>
    </dgm:pt>
    <dgm:pt modelId="{41240F3E-2BFF-4BAE-9755-940FC3A582AF}" type="sibTrans" cxnId="{D4B6EB93-BE77-4C27-9EA0-5B9BC0561165}">
      <dgm:prSet/>
      <dgm:spPr/>
      <dgm:t>
        <a:bodyPr/>
        <a:lstStyle/>
        <a:p>
          <a:endParaRPr lang="en-US"/>
        </a:p>
      </dgm:t>
    </dgm:pt>
    <dgm:pt modelId="{11243DBC-5BC1-4704-8CB8-64C3A60AD0EF}">
      <dgm:prSet custT="1"/>
      <dgm:spPr/>
      <dgm:t>
        <a:bodyPr/>
        <a:lstStyle/>
        <a:p>
          <a:pPr rtl="1"/>
          <a:r>
            <a:rPr lang="fa-IR" sz="1300" b="1" dirty="0" smtClean="0">
              <a:cs typeface="B Mitra" pitchFamily="2" charset="-78"/>
            </a:rPr>
            <a:t>تبديل سرمايه به پول نقد</a:t>
          </a:r>
          <a:endParaRPr lang="en-US" sz="1300" b="1" dirty="0"/>
        </a:p>
      </dgm:t>
    </dgm:pt>
    <dgm:pt modelId="{014D07A7-BBEF-4154-857C-FA2CF4DCA348}" type="parTrans" cxnId="{DA34641D-7334-4057-AC8F-FE3F76D47D8C}">
      <dgm:prSet/>
      <dgm:spPr/>
      <dgm:t>
        <a:bodyPr/>
        <a:lstStyle/>
        <a:p>
          <a:endParaRPr lang="en-US"/>
        </a:p>
      </dgm:t>
    </dgm:pt>
    <dgm:pt modelId="{64653EEA-59DC-4979-A849-82A2F063A807}" type="sibTrans" cxnId="{DA34641D-7334-4057-AC8F-FE3F76D47D8C}">
      <dgm:prSet/>
      <dgm:spPr/>
      <dgm:t>
        <a:bodyPr/>
        <a:lstStyle/>
        <a:p>
          <a:endParaRPr lang="en-US"/>
        </a:p>
      </dgm:t>
    </dgm:pt>
    <dgm:pt modelId="{9BBBC201-4A4D-476C-BB1A-F0EFE223DC21}" type="pres">
      <dgm:prSet presAssocID="{681ED40B-6A31-439C-A182-7FB5C4C78803}" presName="Name0" presStyleCnt="0">
        <dgm:presLayoutVars>
          <dgm:dir/>
          <dgm:animLvl val="lvl"/>
          <dgm:resizeHandles val="exact"/>
        </dgm:presLayoutVars>
      </dgm:prSet>
      <dgm:spPr/>
    </dgm:pt>
    <dgm:pt modelId="{C6D0A53D-DC74-4F7C-B25A-03950ABA2763}" type="pres">
      <dgm:prSet presAssocID="{397C57AF-9045-4AF2-A81D-F21E133752C3}" presName="parTxOnly" presStyleLbl="node1" presStyleIdx="0" presStyleCnt="5" custScaleX="182833" custScaleY="264485">
        <dgm:presLayoutVars>
          <dgm:chMax val="0"/>
          <dgm:chPref val="0"/>
          <dgm:bulletEnabled val="1"/>
        </dgm:presLayoutVars>
      </dgm:prSet>
      <dgm:spPr/>
      <dgm:t>
        <a:bodyPr/>
        <a:lstStyle/>
        <a:p>
          <a:endParaRPr lang="en-US"/>
        </a:p>
      </dgm:t>
    </dgm:pt>
    <dgm:pt modelId="{E1E7E12D-FD01-452F-98BE-546F1903AB17}" type="pres">
      <dgm:prSet presAssocID="{39C5AFD1-540C-4AD6-901C-E4B8C3F509FF}" presName="parTxOnlySpace" presStyleCnt="0"/>
      <dgm:spPr/>
    </dgm:pt>
    <dgm:pt modelId="{657E425D-5EDB-4C05-B37C-C81DD3392806}" type="pres">
      <dgm:prSet presAssocID="{9FCA84B6-0125-4AD6-838C-0B59B74E904D}" presName="parTxOnly" presStyleLbl="node1" presStyleIdx="1" presStyleCnt="5" custScaleX="201252" custScaleY="264485">
        <dgm:presLayoutVars>
          <dgm:chMax val="0"/>
          <dgm:chPref val="0"/>
          <dgm:bulletEnabled val="1"/>
        </dgm:presLayoutVars>
      </dgm:prSet>
      <dgm:spPr/>
      <dgm:t>
        <a:bodyPr/>
        <a:lstStyle/>
        <a:p>
          <a:endParaRPr lang="en-US"/>
        </a:p>
      </dgm:t>
    </dgm:pt>
    <dgm:pt modelId="{3B51138A-75DA-4DF1-AE1B-B035F98DD9DD}" type="pres">
      <dgm:prSet presAssocID="{0A8366DF-A54B-434F-8C54-D27BD4EF21A3}" presName="parTxOnlySpace" presStyleCnt="0"/>
      <dgm:spPr/>
    </dgm:pt>
    <dgm:pt modelId="{64B31914-D370-4BFA-8B59-ACDA8078AF99}" type="pres">
      <dgm:prSet presAssocID="{9479CF81-21B3-47BE-B74C-08D82DF0C681}" presName="parTxOnly" presStyleLbl="node1" presStyleIdx="2" presStyleCnt="5" custScaleX="182843" custScaleY="264485">
        <dgm:presLayoutVars>
          <dgm:chMax val="0"/>
          <dgm:chPref val="0"/>
          <dgm:bulletEnabled val="1"/>
        </dgm:presLayoutVars>
      </dgm:prSet>
      <dgm:spPr/>
      <dgm:t>
        <a:bodyPr/>
        <a:lstStyle/>
        <a:p>
          <a:endParaRPr lang="en-US"/>
        </a:p>
      </dgm:t>
    </dgm:pt>
    <dgm:pt modelId="{67F2EB82-C08D-4113-9828-B4ABB3825159}" type="pres">
      <dgm:prSet presAssocID="{CF94CEF7-76F6-462B-ACD7-111F2DEF23AB}" presName="parTxOnlySpace" presStyleCnt="0"/>
      <dgm:spPr/>
    </dgm:pt>
    <dgm:pt modelId="{AE738D2C-FFD8-4ABE-B253-CFCA3D95A223}" type="pres">
      <dgm:prSet presAssocID="{49E681C7-D05C-4E03-997B-546209945682}" presName="parTxOnly" presStyleLbl="node1" presStyleIdx="3" presStyleCnt="5" custScaleX="198082" custScaleY="264485">
        <dgm:presLayoutVars>
          <dgm:chMax val="0"/>
          <dgm:chPref val="0"/>
          <dgm:bulletEnabled val="1"/>
        </dgm:presLayoutVars>
      </dgm:prSet>
      <dgm:spPr/>
      <dgm:t>
        <a:bodyPr/>
        <a:lstStyle/>
        <a:p>
          <a:endParaRPr lang="en-US"/>
        </a:p>
      </dgm:t>
    </dgm:pt>
    <dgm:pt modelId="{742CDAF8-0FAC-4F84-B4E9-3FDE61AAA51F}" type="pres">
      <dgm:prSet presAssocID="{41240F3E-2BFF-4BAE-9755-940FC3A582AF}" presName="parTxOnlySpace" presStyleCnt="0"/>
      <dgm:spPr/>
    </dgm:pt>
    <dgm:pt modelId="{3B85D4BF-34E0-41D4-9F13-B9939EA20348}" type="pres">
      <dgm:prSet presAssocID="{11243DBC-5BC1-4704-8CB8-64C3A60AD0EF}" presName="parTxOnly" presStyleLbl="node1" presStyleIdx="4" presStyleCnt="5" custScaleX="191321" custScaleY="264485">
        <dgm:presLayoutVars>
          <dgm:chMax val="0"/>
          <dgm:chPref val="0"/>
          <dgm:bulletEnabled val="1"/>
        </dgm:presLayoutVars>
      </dgm:prSet>
      <dgm:spPr/>
      <dgm:t>
        <a:bodyPr/>
        <a:lstStyle/>
        <a:p>
          <a:endParaRPr lang="en-US"/>
        </a:p>
      </dgm:t>
    </dgm:pt>
  </dgm:ptLst>
  <dgm:cxnLst>
    <dgm:cxn modelId="{A9F77F67-FC61-43DD-B0BF-DA6CBEFBE4F8}" type="presOf" srcId="{9479CF81-21B3-47BE-B74C-08D82DF0C681}" destId="{64B31914-D370-4BFA-8B59-ACDA8078AF99}" srcOrd="0" destOrd="0" presId="urn:microsoft.com/office/officeart/2005/8/layout/chevron1"/>
    <dgm:cxn modelId="{D4B6EB93-BE77-4C27-9EA0-5B9BC0561165}" srcId="{681ED40B-6A31-439C-A182-7FB5C4C78803}" destId="{49E681C7-D05C-4E03-997B-546209945682}" srcOrd="3" destOrd="0" parTransId="{79608D75-E27C-45C7-BE00-484D32740302}" sibTransId="{41240F3E-2BFF-4BAE-9755-940FC3A582AF}"/>
    <dgm:cxn modelId="{41F6E4CC-7D01-4CBD-826F-9D1E25854971}" type="presOf" srcId="{681ED40B-6A31-439C-A182-7FB5C4C78803}" destId="{9BBBC201-4A4D-476C-BB1A-F0EFE223DC21}" srcOrd="0" destOrd="0" presId="urn:microsoft.com/office/officeart/2005/8/layout/chevron1"/>
    <dgm:cxn modelId="{8F0C9591-3041-4AC2-B9AE-1B4A361E3E50}" srcId="{681ED40B-6A31-439C-A182-7FB5C4C78803}" destId="{397C57AF-9045-4AF2-A81D-F21E133752C3}" srcOrd="0" destOrd="0" parTransId="{A0F869B6-3401-4A30-B113-61B7C1F3B53C}" sibTransId="{39C5AFD1-540C-4AD6-901C-E4B8C3F509FF}"/>
    <dgm:cxn modelId="{21AC38FE-9826-48BA-BC3B-47178D0258C7}" type="presOf" srcId="{49E681C7-D05C-4E03-997B-546209945682}" destId="{AE738D2C-FFD8-4ABE-B253-CFCA3D95A223}" srcOrd="0" destOrd="0" presId="urn:microsoft.com/office/officeart/2005/8/layout/chevron1"/>
    <dgm:cxn modelId="{85CA6490-1F34-4A3A-BE47-3D4044F625F1}" srcId="{681ED40B-6A31-439C-A182-7FB5C4C78803}" destId="{9FCA84B6-0125-4AD6-838C-0B59B74E904D}" srcOrd="1" destOrd="0" parTransId="{3F0CF5F2-4998-45BF-A337-4C57D3C602D9}" sibTransId="{0A8366DF-A54B-434F-8C54-D27BD4EF21A3}"/>
    <dgm:cxn modelId="{DA34641D-7334-4057-AC8F-FE3F76D47D8C}" srcId="{681ED40B-6A31-439C-A182-7FB5C4C78803}" destId="{11243DBC-5BC1-4704-8CB8-64C3A60AD0EF}" srcOrd="4" destOrd="0" parTransId="{014D07A7-BBEF-4154-857C-FA2CF4DCA348}" sibTransId="{64653EEA-59DC-4979-A849-82A2F063A807}"/>
    <dgm:cxn modelId="{82DD989C-CFB5-4E5D-94F5-65C35C84E5EC}" type="presOf" srcId="{9FCA84B6-0125-4AD6-838C-0B59B74E904D}" destId="{657E425D-5EDB-4C05-B37C-C81DD3392806}" srcOrd="0" destOrd="0" presId="urn:microsoft.com/office/officeart/2005/8/layout/chevron1"/>
    <dgm:cxn modelId="{3B4C7BC8-5476-4E3F-857B-89C7DA15E156}" type="presOf" srcId="{11243DBC-5BC1-4704-8CB8-64C3A60AD0EF}" destId="{3B85D4BF-34E0-41D4-9F13-B9939EA20348}" srcOrd="0" destOrd="0" presId="urn:microsoft.com/office/officeart/2005/8/layout/chevron1"/>
    <dgm:cxn modelId="{7E3F18B9-76FE-4496-8C4C-49DD06DC4C5B}" type="presOf" srcId="{397C57AF-9045-4AF2-A81D-F21E133752C3}" destId="{C6D0A53D-DC74-4F7C-B25A-03950ABA2763}" srcOrd="0" destOrd="0" presId="urn:microsoft.com/office/officeart/2005/8/layout/chevron1"/>
    <dgm:cxn modelId="{B394C13D-6B6C-4A39-A653-5210C04B9040}" srcId="{681ED40B-6A31-439C-A182-7FB5C4C78803}" destId="{9479CF81-21B3-47BE-B74C-08D82DF0C681}" srcOrd="2" destOrd="0" parTransId="{F97E721B-C1C1-453D-818B-D93D2F2B1490}" sibTransId="{CF94CEF7-76F6-462B-ACD7-111F2DEF23AB}"/>
    <dgm:cxn modelId="{3D58F1D2-7B47-4322-BF82-634B8C4147EF}" type="presParOf" srcId="{9BBBC201-4A4D-476C-BB1A-F0EFE223DC21}" destId="{C6D0A53D-DC74-4F7C-B25A-03950ABA2763}" srcOrd="0" destOrd="0" presId="urn:microsoft.com/office/officeart/2005/8/layout/chevron1"/>
    <dgm:cxn modelId="{6A4C09DE-2C27-4C4C-BA2A-77FA07B34E46}" type="presParOf" srcId="{9BBBC201-4A4D-476C-BB1A-F0EFE223DC21}" destId="{E1E7E12D-FD01-452F-98BE-546F1903AB17}" srcOrd="1" destOrd="0" presId="urn:microsoft.com/office/officeart/2005/8/layout/chevron1"/>
    <dgm:cxn modelId="{CFD6A2FA-05A6-407C-857F-69E43E54BE7C}" type="presParOf" srcId="{9BBBC201-4A4D-476C-BB1A-F0EFE223DC21}" destId="{657E425D-5EDB-4C05-B37C-C81DD3392806}" srcOrd="2" destOrd="0" presId="urn:microsoft.com/office/officeart/2005/8/layout/chevron1"/>
    <dgm:cxn modelId="{4F554518-EFE7-41EB-A8D4-185F357A360C}" type="presParOf" srcId="{9BBBC201-4A4D-476C-BB1A-F0EFE223DC21}" destId="{3B51138A-75DA-4DF1-AE1B-B035F98DD9DD}" srcOrd="3" destOrd="0" presId="urn:microsoft.com/office/officeart/2005/8/layout/chevron1"/>
    <dgm:cxn modelId="{835838F6-EE70-4CA3-AEC9-4CE4C118823D}" type="presParOf" srcId="{9BBBC201-4A4D-476C-BB1A-F0EFE223DC21}" destId="{64B31914-D370-4BFA-8B59-ACDA8078AF99}" srcOrd="4" destOrd="0" presId="urn:microsoft.com/office/officeart/2005/8/layout/chevron1"/>
    <dgm:cxn modelId="{F6F3E1BB-7A6B-4C79-8761-DADF2EDD2101}" type="presParOf" srcId="{9BBBC201-4A4D-476C-BB1A-F0EFE223DC21}" destId="{67F2EB82-C08D-4113-9828-B4ABB3825159}" srcOrd="5" destOrd="0" presId="urn:microsoft.com/office/officeart/2005/8/layout/chevron1"/>
    <dgm:cxn modelId="{382F4333-1750-4A3E-98FA-672574129E88}" type="presParOf" srcId="{9BBBC201-4A4D-476C-BB1A-F0EFE223DC21}" destId="{AE738D2C-FFD8-4ABE-B253-CFCA3D95A223}" srcOrd="6" destOrd="0" presId="urn:microsoft.com/office/officeart/2005/8/layout/chevron1"/>
    <dgm:cxn modelId="{0244F90F-D06C-4DFE-A461-9BA51CF9A363}" type="presParOf" srcId="{9BBBC201-4A4D-476C-BB1A-F0EFE223DC21}" destId="{742CDAF8-0FAC-4F84-B4E9-3FDE61AAA51F}" srcOrd="7" destOrd="0" presId="urn:microsoft.com/office/officeart/2005/8/layout/chevron1"/>
    <dgm:cxn modelId="{6929E9AB-F18B-425A-A0D5-06452B95930D}" type="presParOf" srcId="{9BBBC201-4A4D-476C-BB1A-F0EFE223DC21}" destId="{3B85D4BF-34E0-41D4-9F13-B9939EA20348}"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20204-AFDF-4F0C-9D98-79BDE9B35B45}" type="datetimeFigureOut">
              <a:rPr lang="en-US" smtClean="0"/>
              <a:pPr/>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570DF4-3ADC-49C1-8271-F7F2FCAF62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3F1D406-A105-4C08-B08C-4104E63A7446}" type="slidenum">
              <a:rPr lang="ar-SA" smtClean="0"/>
              <a:pPr/>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3F1D406-A105-4C08-B08C-4104E63A7446}" type="slidenum">
              <a:rPr lang="ar-SA" smtClean="0"/>
              <a:pPr/>
              <a:t>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06005B-3149-475A-9BF9-9A2243E5107B}" type="slidenum">
              <a:rPr lang="fa-IR" smtClean="0"/>
              <a:pPr/>
              <a:t>8</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5A06005B-3149-475A-9BF9-9A2243E5107B}" type="slidenum">
              <a:rPr lang="fa-IR" smtClean="0"/>
              <a:pPr/>
              <a:t>61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EDE974-8A9C-4D5E-806C-1798C0C88C0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24F4-EE9A-40B0-B5FE-E0EF66792D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DE974-8A9C-4D5E-806C-1798C0C88C0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24F4-EE9A-40B0-B5FE-E0EF66792D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DE974-8A9C-4D5E-806C-1798C0C88C0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24F4-EE9A-40B0-B5FE-E0EF66792D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a-IR"/>
          </a:p>
        </p:txBody>
      </p:sp>
      <p:sp>
        <p:nvSpPr>
          <p:cNvPr id="6" name="Slide Number Placeholder 5"/>
          <p:cNvSpPr>
            <a:spLocks noGrp="1"/>
          </p:cNvSpPr>
          <p:nvPr>
            <p:ph type="sldNum" sz="quarter" idx="11"/>
          </p:nvPr>
        </p:nvSpPr>
        <p:spPr/>
        <p:txBody>
          <a:bodyPr/>
          <a:lstStyle/>
          <a:p>
            <a:fld id="{4D89B014-2082-4238-B252-CAD88D0A3945}" type="slidenum">
              <a:rPr lang="fa-IR" smtClean="0"/>
              <a:pPr/>
              <a:t>‹#›</a:t>
            </a:fld>
            <a:endParaRPr lang="fa-IR"/>
          </a:p>
        </p:txBody>
      </p:sp>
      <p:sp>
        <p:nvSpPr>
          <p:cNvPr id="7" name="Footer Placeholder 6"/>
          <p:cNvSpPr>
            <a:spLocks noGrp="1"/>
          </p:cNvSpPr>
          <p:nvPr>
            <p:ph type="ftr" sz="quarter" idx="12"/>
          </p:nvPr>
        </p:nvSpPr>
        <p:spPr/>
        <p:txBody>
          <a:bodyPr/>
          <a:lstStyle/>
          <a:p>
            <a:endParaRPr lang="fa-I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cxnSp>
        <p:nvCxnSpPr>
          <p:cNvPr id="3" name="Straight Connector 2"/>
          <p:cNvCxnSpPr/>
          <p:nvPr userDrawn="1"/>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DE974-8A9C-4D5E-806C-1798C0C88C0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24F4-EE9A-40B0-B5FE-E0EF66792D2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pPr>
              <a:defRPr/>
            </a:pPr>
            <a:fld id="{3103FE8E-3009-4D7B-A062-C2844A459035}" type="slidenum">
              <a:rPr lang="ar-SA"/>
              <a:pPr>
                <a:defRPr/>
              </a:pPr>
              <a:t>‹#›</a:t>
            </a:fld>
            <a:endParaRPr 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DE974-8A9C-4D5E-806C-1798C0C88C0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24F4-EE9A-40B0-B5FE-E0EF66792D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EDE974-8A9C-4D5E-806C-1798C0C88C0A}" type="datetimeFigureOut">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324F4-EE9A-40B0-B5FE-E0EF66792D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DE974-8A9C-4D5E-806C-1798C0C88C0A}" type="datetimeFigureOut">
              <a:rPr lang="en-US" smtClean="0"/>
              <a:pPr/>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324F4-EE9A-40B0-B5FE-E0EF66792D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DE974-8A9C-4D5E-806C-1798C0C88C0A}" type="datetimeFigureOut">
              <a:rPr lang="en-US" smtClean="0"/>
              <a:pPr/>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324F4-EE9A-40B0-B5FE-E0EF66792D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DE974-8A9C-4D5E-806C-1798C0C88C0A}" type="datetimeFigureOut">
              <a:rPr lang="en-US" smtClean="0"/>
              <a:pPr/>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324F4-EE9A-40B0-B5FE-E0EF66792D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DE974-8A9C-4D5E-806C-1798C0C88C0A}" type="datetimeFigureOut">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324F4-EE9A-40B0-B5FE-E0EF66792D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DE974-8A9C-4D5E-806C-1798C0C88C0A}" type="datetimeFigureOut">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324F4-EE9A-40B0-B5FE-E0EF66792D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DE974-8A9C-4D5E-806C-1798C0C88C0A}" type="datetimeFigureOut">
              <a:rPr lang="en-US" smtClean="0"/>
              <a:pPr/>
              <a:t>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324F4-EE9A-40B0-B5FE-E0EF66792D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Presentation1-vc%20kamani.pptx"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1575;&#1604;&#1711;&#1608;&#1740;%20&#1583;&#1608;&#1604;&#1578;.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1662;&#1575;&#1583;&#1575;&#1588;%20&#1585;&#1740;&#1587;&#1705;%20-%20&#1575;&#1585;&#1587;&#1575;&#1604;&#1740;%20&#1580;&#1607;&#1578;%20&#1670;&#1575;&#1662;%20-%20910526.docx"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827088" y="103188"/>
            <a:ext cx="7772400" cy="936625"/>
          </a:xfrm>
          <a:prstGeom prst="rect">
            <a:avLst/>
          </a:prstGeom>
          <a:noFill/>
          <a:ln w="9525">
            <a:noFill/>
            <a:miter lim="800000"/>
            <a:headEnd/>
            <a:tailEnd/>
          </a:ln>
        </p:spPr>
        <p:txBody>
          <a:bodyPr anchor="b"/>
          <a:lstStyle/>
          <a:p>
            <a:pPr algn="ctr">
              <a:spcBef>
                <a:spcPct val="50000"/>
              </a:spcBef>
            </a:pPr>
            <a:r>
              <a:rPr lang="fa-IR"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Garamond" pitchFamily="18" charset="0"/>
                <a:cs typeface="B Esfehan" pitchFamily="2" charset="-78"/>
              </a:rPr>
              <a:t>بسم الله الرحمن الرحيم</a:t>
            </a:r>
            <a:endPar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Garamond" pitchFamily="18" charset="0"/>
              <a:cs typeface="B Esfehan" pitchFamily="2" charset="-78"/>
            </a:endParaRPr>
          </a:p>
        </p:txBody>
      </p:sp>
      <p:sp>
        <p:nvSpPr>
          <p:cNvPr id="3075" name="Text Box 11"/>
          <p:cNvSpPr txBox="1">
            <a:spLocks noChangeArrowheads="1"/>
          </p:cNvSpPr>
          <p:nvPr/>
        </p:nvSpPr>
        <p:spPr bwMode="auto">
          <a:xfrm>
            <a:off x="381000" y="3733800"/>
            <a:ext cx="8382000" cy="2031325"/>
          </a:xfrm>
          <a:prstGeom prst="rect">
            <a:avLst/>
          </a:prstGeom>
          <a:noFill/>
          <a:ln w="9525">
            <a:noFill/>
            <a:miter lim="800000"/>
            <a:headEnd/>
            <a:tailEnd/>
          </a:ln>
        </p:spPr>
        <p:txBody>
          <a:bodyPr wrap="square">
            <a:spAutoFit/>
          </a:bodyPr>
          <a:lstStyle/>
          <a:p>
            <a:pPr algn="ctr" rtl="1">
              <a:lnSpc>
                <a:spcPct val="150000"/>
              </a:lnSpc>
              <a:spcBef>
                <a:spcPct val="50000"/>
              </a:spcBef>
            </a:pPr>
            <a:endParaRPr lang="fa-IR" sz="3600" b="1" dirty="0" smtClean="0">
              <a:effectLst>
                <a:outerShdw blurRad="38100" dist="38100" dir="2700000" algn="tl">
                  <a:srgbClr val="000000">
                    <a:alpha val="43137"/>
                  </a:srgbClr>
                </a:outerShdw>
              </a:effectLst>
              <a:latin typeface="F_Ferdosi" pitchFamily="2" charset="2"/>
              <a:cs typeface="B Titr" pitchFamily="2" charset="-78"/>
            </a:endParaRPr>
          </a:p>
          <a:p>
            <a:pPr algn="ctr" rtl="1">
              <a:lnSpc>
                <a:spcPct val="150000"/>
              </a:lnSpc>
              <a:spcBef>
                <a:spcPct val="50000"/>
              </a:spcBef>
            </a:pPr>
            <a:endParaRPr lang="en-US" sz="3600" dirty="0">
              <a:latin typeface="F_Ferdosi" pitchFamily="2" charset="2"/>
              <a:cs typeface="B Titr" pitchFamily="2" charset="-78"/>
            </a:endParaRPr>
          </a:p>
        </p:txBody>
      </p:sp>
      <p:sp>
        <p:nvSpPr>
          <p:cNvPr id="6" name="Rectangle 5"/>
          <p:cNvSpPr/>
          <p:nvPr/>
        </p:nvSpPr>
        <p:spPr>
          <a:xfrm>
            <a:off x="685800" y="1447800"/>
            <a:ext cx="7620000" cy="4462760"/>
          </a:xfrm>
          <a:prstGeom prst="rect">
            <a:avLst/>
          </a:prstGeom>
        </p:spPr>
        <p:txBody>
          <a:bodyPr wrap="square">
            <a:spAutoFit/>
          </a:bodyPr>
          <a:lstStyle/>
          <a:p>
            <a:pPr algn="ctr" rtl="1">
              <a:lnSpc>
                <a:spcPct val="150000"/>
              </a:lnSpc>
              <a:spcBef>
                <a:spcPct val="50000"/>
              </a:spcBef>
            </a:pP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_Ferdosi" pitchFamily="2" charset="2"/>
                <a:cs typeface="B Titr" pitchFamily="2" charset="-78"/>
              </a:rPr>
              <a:t>موضوع: </a:t>
            </a:r>
            <a:r>
              <a:rPr lang="fa-IR" sz="2400" b="1" dirty="0" smtClean="0">
                <a:effectLst>
                  <a:outerShdw blurRad="38100" dist="38100" dir="2700000" algn="tl">
                    <a:srgbClr val="000000">
                      <a:alpha val="43137"/>
                    </a:srgbClr>
                  </a:outerShdw>
                </a:effectLst>
                <a:latin typeface="F_Ferdosi" pitchFamily="2" charset="2"/>
                <a:cs typeface="B Titr" pitchFamily="2" charset="-78"/>
              </a:rPr>
              <a:t>تامین مالی حلقه مفقوده در حوزه های دانش - ثروت با تاکید بر تامین مالی صندوقهای سرمایه گذاری جسورانه</a:t>
            </a:r>
          </a:p>
          <a:p>
            <a:pPr algn="ctr" rtl="1">
              <a:lnSpc>
                <a:spcPct val="150000"/>
              </a:lnSpc>
              <a:spcBef>
                <a:spcPct val="50000"/>
              </a:spcBef>
            </a:pPr>
            <a:endParaRPr lang="fa-IR" sz="2400" b="1" dirty="0" smtClean="0">
              <a:effectLst>
                <a:outerShdw blurRad="38100" dist="38100" dir="2700000" algn="tl">
                  <a:srgbClr val="000000">
                    <a:alpha val="43137"/>
                  </a:srgbClr>
                </a:outerShdw>
              </a:effectLst>
              <a:latin typeface="F_Ferdosi" pitchFamily="2" charset="2"/>
              <a:cs typeface="B Titr" pitchFamily="2" charset="-78"/>
            </a:endParaRPr>
          </a:p>
          <a:p>
            <a:pPr algn="ctr" rtl="1">
              <a:lnSpc>
                <a:spcPct val="150000"/>
              </a:lnSpc>
              <a:spcBef>
                <a:spcPct val="50000"/>
              </a:spcBef>
            </a:pPr>
            <a:r>
              <a:rPr lang="fa-IR" sz="4000" b="1" dirty="0" smtClean="0">
                <a:effectLst>
                  <a:outerShdw blurRad="38100" dist="38100" dir="2700000" algn="tl">
                    <a:srgbClr val="000000">
                      <a:alpha val="43137"/>
                    </a:srgbClr>
                  </a:outerShdw>
                </a:effectLst>
                <a:latin typeface="F_Ferdosi" pitchFamily="2" charset="2"/>
                <a:cs typeface="B Titr" pitchFamily="2" charset="-78"/>
              </a:rPr>
              <a:t>محسن صیقلی</a:t>
            </a:r>
          </a:p>
          <a:p>
            <a:pPr algn="ctr" rtl="1">
              <a:lnSpc>
                <a:spcPct val="150000"/>
              </a:lnSpc>
              <a:spcBef>
                <a:spcPct val="50000"/>
              </a:spcBef>
            </a:pPr>
            <a:endPar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_Ferdosi" pitchFamily="2" charset="2"/>
              <a:cs typeface="B Titr" pitchFamily="2" charset="-78"/>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85720" y="1357313"/>
            <a:ext cx="8501090" cy="584775"/>
          </a:xfrm>
          <a:prstGeom prst="rect">
            <a:avLst/>
          </a:prstGeom>
          <a:noFill/>
          <a:ln w="9525" cap="flat" cmpd="sng" algn="ctr">
            <a:noFill/>
            <a:prstDash val="solid"/>
            <a:miter lim="800000"/>
            <a:headEnd/>
            <a:tailEnd/>
          </a:ln>
          <a:effectLst>
            <a:prstShdw prst="shdw17" dist="17961" dir="2700000">
              <a:srgbClr val="FFCC00">
                <a:gamma/>
                <a:shade val="60000"/>
                <a:invGamma/>
                <a:alpha val="50000"/>
              </a:srgbClr>
            </a:prstShdw>
          </a:effectLst>
        </p:spPr>
        <p:txBody>
          <a:bodyPr wrap="square" anchor="ctr">
            <a:spAutoFit/>
          </a:bodyPr>
          <a:lstStyle/>
          <a:p>
            <a:pPr indent="182563" algn="just" rtl="1" eaLnBrk="0" hangingPunct="0">
              <a:defRPr/>
            </a:pPr>
            <a:endParaRPr lang="fa-IR" sz="3200" dirty="0">
              <a:latin typeface="Arial" pitchFamily="34" charset="0"/>
              <a:ea typeface="Times New Roman" pitchFamily="18" charset="0"/>
              <a:cs typeface="B Mitra" pitchFamily="2" charset="-78"/>
            </a:endParaRPr>
          </a:p>
        </p:txBody>
      </p:sp>
      <p:sp>
        <p:nvSpPr>
          <p:cNvPr id="6" name="Rectangle 1"/>
          <p:cNvSpPr>
            <a:spLocks noChangeArrowheads="1"/>
          </p:cNvSpPr>
          <p:nvPr/>
        </p:nvSpPr>
        <p:spPr bwMode="auto">
          <a:xfrm>
            <a:off x="500034" y="1142984"/>
            <a:ext cx="8358214" cy="5144678"/>
          </a:xfrm>
          <a:prstGeom prst="rect">
            <a:avLst/>
          </a:prstGeom>
          <a:noFill/>
          <a:ln w="9525" cap="flat" cmpd="sng" algn="ctr">
            <a:noFill/>
            <a:prstDash val="solid"/>
            <a:miter lim="800000"/>
            <a:headEnd/>
            <a:tailEnd/>
          </a:ln>
          <a:effectLst>
            <a:prstShdw prst="shdw17" dist="17961" dir="2700000">
              <a:srgbClr val="FFCC00">
                <a:gamma/>
                <a:shade val="60000"/>
                <a:invGamma/>
                <a:alpha val="50000"/>
              </a:srgbClr>
            </a:prstShdw>
          </a:effectLst>
        </p:spPr>
        <p:txBody>
          <a:bodyPr wrap="square" anchor="ctr">
            <a:spAutoFit/>
          </a:bodyPr>
          <a:lstStyle/>
          <a:p>
            <a:pPr marL="261938" indent="-261938" algn="justLow" rtl="1" eaLnBrk="0" hangingPunct="0">
              <a:lnSpc>
                <a:spcPct val="114000"/>
              </a:lnSpc>
              <a:buClr>
                <a:schemeClr val="accent2"/>
              </a:buClr>
              <a:buSzPct val="120000"/>
              <a:buFont typeface="Arial" pitchFamily="34" charset="0"/>
              <a:buChar char="•"/>
              <a:defRPr/>
            </a:pPr>
            <a:r>
              <a:rPr lang="fa-IR" sz="3200" dirty="0" smtClean="0">
                <a:latin typeface="Arial" pitchFamily="34" charset="0"/>
                <a:ea typeface="Times New Roman" pitchFamily="18" charset="0"/>
                <a:cs typeface="B Mitra" pitchFamily="2" charset="-78"/>
              </a:rPr>
              <a:t>انجمن ملی </a:t>
            </a:r>
            <a:r>
              <a:rPr lang="en-US" sz="3200" dirty="0" smtClean="0">
                <a:latin typeface="Arial" pitchFamily="34" charset="0"/>
                <a:ea typeface="Times New Roman" pitchFamily="18" charset="0"/>
                <a:cs typeface="B Mitra" pitchFamily="2" charset="-78"/>
              </a:rPr>
              <a:t>VC </a:t>
            </a:r>
          </a:p>
          <a:p>
            <a:pPr marL="725488" indent="77788" algn="justLow" rtl="1" eaLnBrk="0" hangingPunct="0">
              <a:lnSpc>
                <a:spcPct val="114000"/>
              </a:lnSpc>
              <a:buClr>
                <a:schemeClr val="accent2"/>
              </a:buClr>
              <a:buSzPct val="120000"/>
              <a:defRPr/>
            </a:pPr>
            <a:r>
              <a:rPr lang="en-US" sz="3200" dirty="0" smtClean="0">
                <a:latin typeface="Arial" pitchFamily="34" charset="0"/>
                <a:ea typeface="Times New Roman" pitchFamily="18" charset="0"/>
                <a:cs typeface="B Mitra" pitchFamily="2" charset="-78"/>
              </a:rPr>
              <a:t>“</a:t>
            </a:r>
            <a:r>
              <a:rPr lang="fa-IR" sz="3200" dirty="0" smtClean="0">
                <a:latin typeface="Arial" pitchFamily="34" charset="0"/>
                <a:ea typeface="Times New Roman" pitchFamily="18" charset="0"/>
                <a:cs typeface="B Mitra" pitchFamily="2" charset="-78"/>
              </a:rPr>
              <a:t>سرمايه گذاري توسط افراد حرفه اي براي كمك اقتصادي قابل ملاحظه، دركنار كمكهاي مديريتي به شركتهاي جوان و با رشد سريع،كه توان بالقوه اي براي توسعه دارند”</a:t>
            </a:r>
          </a:p>
          <a:p>
            <a:pPr marL="261938" indent="-261938" algn="justLow" rtl="1" eaLnBrk="0" hangingPunct="0">
              <a:lnSpc>
                <a:spcPct val="114000"/>
              </a:lnSpc>
              <a:buClr>
                <a:schemeClr val="accent2"/>
              </a:buClr>
              <a:buSzPct val="120000"/>
              <a:buFont typeface="Arial" pitchFamily="34" charset="0"/>
              <a:buChar char="•"/>
              <a:defRPr/>
            </a:pPr>
            <a:r>
              <a:rPr lang="fa-IR" sz="3200" dirty="0" smtClean="0">
                <a:latin typeface="Arial" pitchFamily="34" charset="0"/>
                <a:ea typeface="Times New Roman" pitchFamily="18" charset="0"/>
                <a:cs typeface="B Mitra" pitchFamily="2" charset="-78"/>
              </a:rPr>
              <a:t>اين شركتها طي سالهاي 1970 تا 2009 در حدود 11 ميليون شغل و درآمدي بالغ بر 1/3 تريليون دلار ايجاد كرده‌اند. اين رقم 9 درصد نيروي كار بخش خصوصي آمريكا را شامل مي‌شود و درآمد حاصل شده 17 درصد توليد ناخالص داخلي اين كشور را در بر مي‌گيرد، در حالي كه اين صنعت تنها 2 درصد توليد ناخالص داخلي آمريكا بوده است.</a:t>
            </a:r>
          </a:p>
        </p:txBody>
      </p:sp>
      <p:sp>
        <p:nvSpPr>
          <p:cNvPr id="5"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rPr>
              <a:t>تعريف سرمایه گذاری جسورانه</a:t>
            </a:r>
          </a:p>
        </p:txBody>
      </p:sp>
      <p:cxnSp>
        <p:nvCxnSpPr>
          <p:cNvPr id="7" name="Straight Connector 6"/>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par>
                                <p:cTn id="16" presetID="7" presetClass="emph" presetSubtype="2" fill="hold" nodeType="withEffect">
                                  <p:stCondLst>
                                    <p:cond delay="0"/>
                                  </p:stCondLst>
                                  <p:childTnLst>
                                    <p:animClr clrSpc="rgb">
                                      <p:cBhvr>
                                        <p:cTn id="17" dur="2000" fill="hold"/>
                                        <p:tgtEl>
                                          <p:spTgt spid="7"/>
                                        </p:tgtEl>
                                        <p:attrNameLst>
                                          <p:attrName>stroke.color</p:attrName>
                                        </p:attrNameLst>
                                      </p:cBhvr>
                                      <p:to>
                                        <a:schemeClr val="accent2"/>
                                      </p:to>
                                    </p:animClr>
                                    <p:set>
                                      <p:cBhvr>
                                        <p:cTn id="18" dur="2000" fill="hold"/>
                                        <p:tgtEl>
                                          <p:spTgt spid="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42928" y="1071546"/>
            <a:ext cx="8229600" cy="3929090"/>
          </a:xfrm>
          <a:prstGeom prst="rect">
            <a:avLst/>
          </a:prstGeom>
        </p:spPr>
        <p:txBody>
          <a:bodyPr/>
          <a:lstStyle/>
          <a:p>
            <a:pPr marL="361950" indent="-266700" algn="r" rtl="1">
              <a:lnSpc>
                <a:spcPct val="90000"/>
              </a:lnSpc>
              <a:spcBef>
                <a:spcPct val="20000"/>
              </a:spcBef>
              <a:buClr>
                <a:srgbClr val="C00000"/>
              </a:buClr>
              <a:buSzPct val="144000"/>
              <a:defRPr/>
            </a:pPr>
            <a:endParaRPr lang="fa-IR" sz="2200" dirty="0">
              <a:latin typeface="Arial" pitchFamily="34" charset="0"/>
              <a:cs typeface="B Mitra" pitchFamily="2" charset="-78"/>
            </a:endParaRPr>
          </a:p>
          <a:p>
            <a:pPr marL="361950" indent="-266700" algn="r" rtl="1">
              <a:lnSpc>
                <a:spcPct val="90000"/>
              </a:lnSpc>
              <a:spcBef>
                <a:spcPct val="20000"/>
              </a:spcBef>
              <a:buClr>
                <a:srgbClr val="C00000"/>
              </a:buClr>
              <a:buSzPct val="144000"/>
              <a:buFont typeface="Arial" pitchFamily="34" charset="0"/>
              <a:buChar char="•"/>
              <a:defRPr/>
            </a:pPr>
            <a:r>
              <a:rPr lang="en-US" sz="2200" dirty="0" smtClean="0">
                <a:latin typeface="Arial" pitchFamily="34" charset="0"/>
                <a:cs typeface="B Mitra" pitchFamily="2" charset="-78"/>
              </a:rPr>
              <a:t>Intel</a:t>
            </a:r>
            <a:endParaRPr lang="fa-IR" sz="2200" dirty="0">
              <a:latin typeface="Arial" pitchFamily="34" charset="0"/>
              <a:cs typeface="B Mitra" pitchFamily="2" charset="-78"/>
            </a:endParaRPr>
          </a:p>
          <a:p>
            <a:pPr marL="361950" indent="-266700" algn="r" rtl="1">
              <a:lnSpc>
                <a:spcPct val="90000"/>
              </a:lnSpc>
              <a:spcBef>
                <a:spcPct val="20000"/>
              </a:spcBef>
              <a:buClr>
                <a:srgbClr val="C00000"/>
              </a:buClr>
              <a:buSzPct val="144000"/>
              <a:buFont typeface="Arial" pitchFamily="34" charset="0"/>
              <a:buChar char="•"/>
              <a:defRPr/>
            </a:pPr>
            <a:r>
              <a:rPr lang="en-US" sz="2200" dirty="0" smtClean="0">
                <a:latin typeface="Arial" pitchFamily="34" charset="0"/>
                <a:cs typeface="B Mitra" pitchFamily="2" charset="-78"/>
              </a:rPr>
              <a:t>Apple</a:t>
            </a:r>
          </a:p>
          <a:p>
            <a:pPr marL="361950" indent="-266700" algn="r" rtl="1">
              <a:lnSpc>
                <a:spcPct val="90000"/>
              </a:lnSpc>
              <a:spcBef>
                <a:spcPct val="20000"/>
              </a:spcBef>
              <a:buClr>
                <a:srgbClr val="C00000"/>
              </a:buClr>
              <a:buSzPct val="144000"/>
              <a:buFont typeface="Arial" pitchFamily="34" charset="0"/>
              <a:buChar char="•"/>
              <a:defRPr/>
            </a:pPr>
            <a:r>
              <a:rPr lang="en-US" sz="2200" dirty="0" smtClean="0">
                <a:latin typeface="Arial" pitchFamily="34" charset="0"/>
                <a:cs typeface="B Mitra" pitchFamily="2" charset="-78"/>
              </a:rPr>
              <a:t>Yahoo</a:t>
            </a:r>
            <a:endParaRPr lang="fa-IR" sz="2200" dirty="0" smtClean="0">
              <a:latin typeface="Arial" pitchFamily="34" charset="0"/>
              <a:cs typeface="B Mitra" pitchFamily="2" charset="-78"/>
            </a:endParaRPr>
          </a:p>
          <a:p>
            <a:pPr marL="361950" indent="-266700" algn="r" rtl="1">
              <a:lnSpc>
                <a:spcPct val="90000"/>
              </a:lnSpc>
              <a:spcBef>
                <a:spcPct val="20000"/>
              </a:spcBef>
              <a:buClr>
                <a:srgbClr val="C00000"/>
              </a:buClr>
              <a:buSzPct val="144000"/>
              <a:buFont typeface="Arial" pitchFamily="34" charset="0"/>
              <a:buChar char="•"/>
              <a:defRPr/>
            </a:pPr>
            <a:r>
              <a:rPr lang="en-US" sz="2200" dirty="0" smtClean="0">
                <a:latin typeface="Arial" pitchFamily="34" charset="0"/>
                <a:cs typeface="B Mitra" pitchFamily="2" charset="-78"/>
              </a:rPr>
              <a:t>Oracle</a:t>
            </a:r>
            <a:endParaRPr lang="fa-IR" sz="2200" dirty="0">
              <a:latin typeface="Arial" pitchFamily="34" charset="0"/>
              <a:cs typeface="B Mitra" pitchFamily="2" charset="-78"/>
            </a:endParaRPr>
          </a:p>
          <a:p>
            <a:pPr marL="361950" indent="-266700" algn="r" rtl="1">
              <a:lnSpc>
                <a:spcPct val="90000"/>
              </a:lnSpc>
              <a:spcBef>
                <a:spcPct val="20000"/>
              </a:spcBef>
              <a:buClr>
                <a:srgbClr val="C00000"/>
              </a:buClr>
              <a:buSzPct val="144000"/>
              <a:buFont typeface="Arial" pitchFamily="34" charset="0"/>
              <a:buChar char="•"/>
              <a:defRPr/>
            </a:pPr>
            <a:r>
              <a:rPr lang="en-US" sz="2200" dirty="0" smtClean="0">
                <a:latin typeface="Arial" pitchFamily="34" charset="0"/>
                <a:cs typeface="B Mitra" pitchFamily="2" charset="-78"/>
              </a:rPr>
              <a:t>Google</a:t>
            </a:r>
            <a:endParaRPr lang="fa-IR" sz="2200" dirty="0" smtClean="0">
              <a:latin typeface="Arial" pitchFamily="34" charset="0"/>
              <a:cs typeface="B Mitra" pitchFamily="2" charset="-78"/>
            </a:endParaRPr>
          </a:p>
          <a:p>
            <a:pPr marL="361950" indent="-266700" algn="r" rtl="1">
              <a:lnSpc>
                <a:spcPct val="90000"/>
              </a:lnSpc>
              <a:spcBef>
                <a:spcPct val="20000"/>
              </a:spcBef>
              <a:buClr>
                <a:srgbClr val="C00000"/>
              </a:buClr>
              <a:buSzPct val="144000"/>
              <a:buFont typeface="Arial" pitchFamily="34" charset="0"/>
              <a:buChar char="•"/>
              <a:defRPr/>
            </a:pPr>
            <a:r>
              <a:rPr lang="en-US" sz="2200" dirty="0" smtClean="0">
                <a:latin typeface="Arial" pitchFamily="34" charset="0"/>
                <a:cs typeface="B Mitra" pitchFamily="2" charset="-78"/>
              </a:rPr>
              <a:t>Amazon</a:t>
            </a:r>
            <a:endParaRPr lang="fa-IR" sz="2200" dirty="0" smtClean="0">
              <a:latin typeface="Arial" pitchFamily="34" charset="0"/>
              <a:cs typeface="B Mitra" pitchFamily="2" charset="-78"/>
            </a:endParaRPr>
          </a:p>
          <a:p>
            <a:pPr marL="361950" indent="-266700" algn="r" rtl="1">
              <a:lnSpc>
                <a:spcPct val="90000"/>
              </a:lnSpc>
              <a:spcBef>
                <a:spcPct val="20000"/>
              </a:spcBef>
              <a:buClr>
                <a:srgbClr val="C00000"/>
              </a:buClr>
              <a:buSzPct val="144000"/>
              <a:buFont typeface="Arial" pitchFamily="34" charset="0"/>
              <a:buChar char="•"/>
              <a:defRPr/>
            </a:pPr>
            <a:r>
              <a:rPr lang="en-US" sz="2200" dirty="0" smtClean="0">
                <a:latin typeface="Arial" pitchFamily="34" charset="0"/>
                <a:cs typeface="B Mitra" pitchFamily="2" charset="-78"/>
              </a:rPr>
              <a:t>Compaq</a:t>
            </a:r>
            <a:endParaRPr lang="fa-IR" sz="2200" dirty="0" smtClean="0">
              <a:latin typeface="Arial" pitchFamily="34" charset="0"/>
              <a:cs typeface="B Mitra" pitchFamily="2" charset="-78"/>
            </a:endParaRPr>
          </a:p>
          <a:p>
            <a:pPr marL="361950" indent="-266700" algn="r" rtl="1">
              <a:lnSpc>
                <a:spcPct val="90000"/>
              </a:lnSpc>
              <a:spcBef>
                <a:spcPct val="20000"/>
              </a:spcBef>
              <a:buClr>
                <a:srgbClr val="C00000"/>
              </a:buClr>
              <a:buSzPct val="144000"/>
              <a:buFont typeface="Arial" pitchFamily="34" charset="0"/>
              <a:buChar char="•"/>
              <a:defRPr/>
            </a:pPr>
            <a:r>
              <a:rPr lang="en-US" sz="2200" dirty="0" smtClean="0">
                <a:latin typeface="Arial" pitchFamily="34" charset="0"/>
                <a:cs typeface="B Mitra" pitchFamily="2" charset="-78"/>
              </a:rPr>
              <a:t>Microsoft</a:t>
            </a:r>
          </a:p>
          <a:p>
            <a:pPr marL="361950" indent="-266700" algn="r" rtl="1">
              <a:lnSpc>
                <a:spcPct val="90000"/>
              </a:lnSpc>
              <a:spcBef>
                <a:spcPct val="20000"/>
              </a:spcBef>
              <a:buClr>
                <a:srgbClr val="C00000"/>
              </a:buClr>
              <a:buSzPct val="144000"/>
              <a:buFont typeface="Arial" pitchFamily="34" charset="0"/>
              <a:buChar char="•"/>
              <a:defRPr/>
            </a:pPr>
            <a:r>
              <a:rPr lang="en-US" sz="2200" dirty="0" smtClean="0">
                <a:latin typeface="Arial" pitchFamily="34" charset="0"/>
                <a:cs typeface="B Mitra" pitchFamily="2" charset="-78"/>
              </a:rPr>
              <a:t>Cisco Systems</a:t>
            </a:r>
            <a:endParaRPr lang="fa-IR" sz="2200" dirty="0" smtClean="0">
              <a:latin typeface="Arial" pitchFamily="34" charset="0"/>
              <a:cs typeface="B Mitra" pitchFamily="2" charset="-78"/>
            </a:endParaRPr>
          </a:p>
          <a:p>
            <a:pPr marL="361950" indent="-266700" algn="r" rtl="1">
              <a:lnSpc>
                <a:spcPct val="90000"/>
              </a:lnSpc>
              <a:spcBef>
                <a:spcPct val="20000"/>
              </a:spcBef>
              <a:buClr>
                <a:srgbClr val="C00000"/>
              </a:buClr>
              <a:buSzPct val="144000"/>
              <a:buFont typeface="Arial" pitchFamily="34" charset="0"/>
              <a:buChar char="•"/>
              <a:defRPr/>
            </a:pPr>
            <a:r>
              <a:rPr lang="en-US" sz="2200" dirty="0" smtClean="0">
                <a:latin typeface="Arial" pitchFamily="34" charset="0"/>
                <a:cs typeface="B Mitra" pitchFamily="2" charset="-78"/>
              </a:rPr>
              <a:t>Apple Computer</a:t>
            </a:r>
            <a:endParaRPr lang="fa-IR" sz="2200" dirty="0" smtClean="0">
              <a:latin typeface="Arial" pitchFamily="34" charset="0"/>
              <a:cs typeface="B Mitra" pitchFamily="2" charset="-78"/>
            </a:endParaRPr>
          </a:p>
          <a:p>
            <a:pPr marL="361950" indent="-266700" algn="r" rtl="1">
              <a:lnSpc>
                <a:spcPct val="90000"/>
              </a:lnSpc>
              <a:spcBef>
                <a:spcPct val="20000"/>
              </a:spcBef>
              <a:buClr>
                <a:srgbClr val="C00000"/>
              </a:buClr>
              <a:buSzPct val="144000"/>
              <a:buFont typeface="Arial" pitchFamily="34" charset="0"/>
              <a:buChar char="•"/>
              <a:defRPr/>
            </a:pPr>
            <a:r>
              <a:rPr lang="en-US" sz="2200" dirty="0" smtClean="0">
                <a:latin typeface="Arial" pitchFamily="34" charset="0"/>
                <a:cs typeface="B Mitra" pitchFamily="2" charset="-78"/>
              </a:rPr>
              <a:t>Federal Express</a:t>
            </a:r>
            <a:endParaRPr lang="fa-IR" sz="2200" dirty="0" smtClean="0">
              <a:latin typeface="Arial" pitchFamily="34" charset="0"/>
              <a:cs typeface="B Mitra" pitchFamily="2" charset="-78"/>
            </a:endParaRPr>
          </a:p>
          <a:p>
            <a:pPr marL="361950" indent="-266700" algn="r" rtl="1">
              <a:lnSpc>
                <a:spcPct val="90000"/>
              </a:lnSpc>
              <a:spcBef>
                <a:spcPct val="20000"/>
              </a:spcBef>
              <a:buClr>
                <a:srgbClr val="C00000"/>
              </a:buClr>
              <a:buSzPct val="144000"/>
              <a:buFont typeface="Arial" pitchFamily="34" charset="0"/>
              <a:buChar char="•"/>
              <a:defRPr/>
            </a:pPr>
            <a:r>
              <a:rPr lang="en-US" sz="2200" dirty="0" smtClean="0">
                <a:latin typeface="Arial" pitchFamily="34" charset="0"/>
                <a:cs typeface="B Mitra" pitchFamily="2" charset="-78"/>
              </a:rPr>
              <a:t>Sun Microsystems</a:t>
            </a:r>
            <a:endParaRPr lang="fa-IR" sz="2200" dirty="0" smtClean="0">
              <a:latin typeface="Arial" pitchFamily="34" charset="0"/>
              <a:cs typeface="B Mitra" pitchFamily="2" charset="-78"/>
            </a:endParaRPr>
          </a:p>
          <a:p>
            <a:pPr marL="361950" indent="-266700" algn="r" rtl="1">
              <a:lnSpc>
                <a:spcPct val="90000"/>
              </a:lnSpc>
              <a:spcBef>
                <a:spcPct val="20000"/>
              </a:spcBef>
              <a:buClr>
                <a:srgbClr val="C00000"/>
              </a:buClr>
              <a:buSzPct val="144000"/>
              <a:buFont typeface="Arial" pitchFamily="34" charset="0"/>
              <a:buChar char="•"/>
              <a:defRPr/>
            </a:pPr>
            <a:r>
              <a:rPr lang="en-US" sz="2200" dirty="0" smtClean="0">
                <a:latin typeface="Arial" pitchFamily="34" charset="0"/>
                <a:cs typeface="B Mitra" pitchFamily="2" charset="-78"/>
              </a:rPr>
              <a:t>Digital Equipment Corporation</a:t>
            </a:r>
            <a:endParaRPr lang="fa-IR" sz="2200" dirty="0" smtClean="0">
              <a:latin typeface="Arial" pitchFamily="34" charset="0"/>
              <a:cs typeface="B Mitra" pitchFamily="2" charset="-78"/>
            </a:endParaRPr>
          </a:p>
          <a:p>
            <a:pPr marL="361950" indent="-266700" algn="r" rtl="1">
              <a:lnSpc>
                <a:spcPct val="90000"/>
              </a:lnSpc>
              <a:spcBef>
                <a:spcPct val="20000"/>
              </a:spcBef>
              <a:buClr>
                <a:srgbClr val="C00000"/>
              </a:buClr>
              <a:buSzPct val="144000"/>
              <a:defRPr/>
            </a:pPr>
            <a:endParaRPr lang="en-US" sz="2200" dirty="0">
              <a:latin typeface="Arial" pitchFamily="34" charset="0"/>
              <a:cs typeface="B Mitra" pitchFamily="2" charset="-78"/>
            </a:endParaRPr>
          </a:p>
        </p:txBody>
      </p:sp>
      <p:sp>
        <p:nvSpPr>
          <p:cNvPr id="5" name="Title 1"/>
          <p:cNvSpPr txBox="1">
            <a:spLocks/>
          </p:cNvSpPr>
          <p:nvPr/>
        </p:nvSpPr>
        <p:spPr>
          <a:xfrm>
            <a:off x="228600" y="530222"/>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0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rPr>
              <a:t>نمونه‌هاي موفق </a:t>
            </a:r>
            <a:r>
              <a:rPr lang="fa-IR" sz="3000" b="1" dirty="0" smtClean="0">
                <a:solidFill>
                  <a:srgbClr val="7030A0"/>
                </a:solidFill>
                <a:latin typeface="+mj-lt"/>
                <a:ea typeface="Times New Roman" pitchFamily="18" charset="0"/>
                <a:cs typeface="B Mitra" pitchFamily="2" charset="-78"/>
              </a:rPr>
              <a:t>معروف سرمايه گذاري شده</a:t>
            </a:r>
          </a:p>
          <a:p>
            <a:pPr marL="0" marR="0" lvl="0" indent="0" algn="ctr" defTabSz="914400" rtl="1" eaLnBrk="1" fontAlgn="auto" latinLnBrk="0" hangingPunct="1">
              <a:lnSpc>
                <a:spcPct val="100000"/>
              </a:lnSpc>
              <a:spcBef>
                <a:spcPct val="0"/>
              </a:spcBef>
              <a:spcAft>
                <a:spcPts val="0"/>
              </a:spcAft>
              <a:buClrTx/>
              <a:buSzTx/>
              <a:buFontTx/>
              <a:buNone/>
              <a:tabLst/>
              <a:defRPr/>
            </a:pPr>
            <a:r>
              <a:rPr lang="fa-IR" sz="3000" b="1" dirty="0" smtClean="0">
                <a:solidFill>
                  <a:srgbClr val="7030A0"/>
                </a:solidFill>
                <a:latin typeface="+mj-lt"/>
                <a:ea typeface="Times New Roman" pitchFamily="18" charset="0"/>
                <a:cs typeface="B Mitra" pitchFamily="2" charset="-78"/>
              </a:rPr>
              <a:t> توسط </a:t>
            </a:r>
            <a:r>
              <a:rPr kumimoji="0" lang="en-US" sz="30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rPr>
              <a:t>VC</a:t>
            </a:r>
            <a:r>
              <a:rPr kumimoji="0" lang="fa-IR" sz="30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rPr>
              <a:t> در صنعت </a:t>
            </a:r>
            <a:r>
              <a:rPr kumimoji="0" lang="en-US" sz="30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rPr>
              <a:t>IT</a:t>
            </a:r>
            <a:endParaRPr kumimoji="0" lang="fa-IR" sz="30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4" name="Straight Connector 3"/>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4"/>
                                        </p:tgtEl>
                                        <p:attrNameLst>
                                          <p:attrName>stroke.color</p:attrName>
                                        </p:attrNameLst>
                                      </p:cBhvr>
                                      <p:to>
                                        <a:schemeClr val="accent2"/>
                                      </p:to>
                                    </p:animClr>
                                    <p:set>
                                      <p:cBhvr>
                                        <p:cTn id="7"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txBox="1">
            <a:spLocks noChangeArrowheads="1"/>
          </p:cNvSpPr>
          <p:nvPr/>
        </p:nvSpPr>
        <p:spPr bwMode="auto">
          <a:xfrm>
            <a:off x="571472" y="1021658"/>
            <a:ext cx="8015315" cy="5214954"/>
          </a:xfrm>
          <a:prstGeom prst="rect">
            <a:avLst/>
          </a:prstGeom>
          <a:noFill/>
          <a:ln w="9525">
            <a:noFill/>
            <a:miter lim="800000"/>
            <a:headEnd/>
            <a:tailEnd/>
          </a:ln>
        </p:spPr>
        <p:txBody>
          <a:bodyPr/>
          <a:lstStyle/>
          <a:p>
            <a:pPr marL="342900" indent="-342900" algn="just" rtl="1">
              <a:lnSpc>
                <a:spcPct val="125000"/>
              </a:lnSpc>
              <a:spcBef>
                <a:spcPct val="20000"/>
              </a:spcBef>
              <a:buClr>
                <a:srgbClr val="C00000"/>
              </a:buClr>
              <a:buSzPct val="120000"/>
              <a:buFont typeface="Arial" pitchFamily="34" charset="0"/>
              <a:buChar char="•"/>
            </a:pPr>
            <a:r>
              <a:rPr lang="fa-IR" sz="2800" dirty="0" smtClean="0">
                <a:latin typeface="IranNastaliq" pitchFamily="18" charset="0"/>
                <a:cs typeface="B Mitra" pitchFamily="2" charset="-78"/>
              </a:rPr>
              <a:t>کسب بازده مطلوب</a:t>
            </a:r>
          </a:p>
          <a:p>
            <a:pPr marL="342900" indent="-342900" algn="just" rtl="1">
              <a:lnSpc>
                <a:spcPct val="125000"/>
              </a:lnSpc>
              <a:spcBef>
                <a:spcPct val="20000"/>
              </a:spcBef>
              <a:buClr>
                <a:srgbClr val="C00000"/>
              </a:buClr>
              <a:buSzPct val="120000"/>
              <a:buFont typeface="Arial" pitchFamily="34" charset="0"/>
              <a:buChar char="•"/>
            </a:pPr>
            <a:r>
              <a:rPr lang="fa-IR" sz="2800" dirty="0" smtClean="0">
                <a:latin typeface="IranNastaliq" pitchFamily="18" charset="0"/>
                <a:cs typeface="B Mitra" pitchFamily="2" charset="-78"/>
              </a:rPr>
              <a:t>گسترش فعالیت سرمایه گذاری در قالب پرتفوی غیر بورسی</a:t>
            </a:r>
          </a:p>
          <a:p>
            <a:pPr marL="342900" indent="-342900" algn="just" rtl="1">
              <a:lnSpc>
                <a:spcPct val="125000"/>
              </a:lnSpc>
              <a:spcBef>
                <a:spcPct val="20000"/>
              </a:spcBef>
              <a:buClr>
                <a:srgbClr val="C00000"/>
              </a:buClr>
              <a:buSzPct val="120000"/>
              <a:buFont typeface="Arial" pitchFamily="34" charset="0"/>
              <a:buChar char="•"/>
            </a:pPr>
            <a:r>
              <a:rPr lang="fa-IR" sz="2800" dirty="0" smtClean="0">
                <a:latin typeface="IranNastaliq" pitchFamily="18" charset="0"/>
                <a:cs typeface="B Mitra" pitchFamily="2" charset="-78"/>
              </a:rPr>
              <a:t>ایجاد تنوع در حوزه فعالیتهای سرمایه گذاری  </a:t>
            </a:r>
          </a:p>
          <a:p>
            <a:pPr marL="342900" indent="-342900" algn="just" rtl="1">
              <a:lnSpc>
                <a:spcPct val="125000"/>
              </a:lnSpc>
              <a:spcBef>
                <a:spcPct val="20000"/>
              </a:spcBef>
              <a:buClr>
                <a:srgbClr val="C00000"/>
              </a:buClr>
              <a:buSzPct val="120000"/>
              <a:buFont typeface="Arial" pitchFamily="34" charset="0"/>
              <a:buChar char="•"/>
            </a:pPr>
            <a:r>
              <a:rPr lang="fa-IR" sz="2800" dirty="0" smtClean="0">
                <a:latin typeface="IranNastaliq" pitchFamily="18" charset="0"/>
                <a:cs typeface="B Mitra" pitchFamily="2" charset="-78"/>
              </a:rPr>
              <a:t>کمک به توسعه تکنولوژی و جلوگیری از خروج طرحها از کشور</a:t>
            </a:r>
          </a:p>
          <a:p>
            <a:pPr marL="342900" indent="-342900" algn="just" rtl="1">
              <a:lnSpc>
                <a:spcPct val="125000"/>
              </a:lnSpc>
              <a:spcBef>
                <a:spcPct val="20000"/>
              </a:spcBef>
              <a:buClr>
                <a:srgbClr val="C00000"/>
              </a:buClr>
              <a:buSzPct val="120000"/>
              <a:buFont typeface="Arial" pitchFamily="34" charset="0"/>
              <a:buChar char="•"/>
            </a:pPr>
            <a:r>
              <a:rPr lang="fa-IR" sz="2800" dirty="0" smtClean="0">
                <a:latin typeface="IranNastaliq" pitchFamily="18" charset="0"/>
                <a:cs typeface="B Mitra" pitchFamily="2" charset="-78"/>
              </a:rPr>
              <a:t>ایجاد زمینه و بستر مناسب جهت بروز خلاقیتها و نوآوری ها در قالب طرحهای مختلف</a:t>
            </a:r>
          </a:p>
          <a:p>
            <a:pPr marL="342900" indent="-342900" algn="just" rtl="1">
              <a:lnSpc>
                <a:spcPct val="125000"/>
              </a:lnSpc>
              <a:spcBef>
                <a:spcPct val="20000"/>
              </a:spcBef>
              <a:buClr>
                <a:srgbClr val="C00000"/>
              </a:buClr>
              <a:buSzPct val="120000"/>
              <a:buFont typeface="Arial" pitchFamily="34" charset="0"/>
              <a:buChar char="•"/>
            </a:pPr>
            <a:r>
              <a:rPr lang="fa-IR" sz="2800" dirty="0" smtClean="0">
                <a:latin typeface="IranNastaliq" pitchFamily="18" charset="0"/>
                <a:cs typeface="B Mitra" pitchFamily="2" charset="-78"/>
              </a:rPr>
              <a:t>کاهش نرخ بيکاري و ايجاد بستر جهت گسترش فعاليت‌هاي کارآفريني</a:t>
            </a:r>
            <a:endParaRPr lang="fa-IR" sz="2800" dirty="0">
              <a:latin typeface="IranNastaliq" pitchFamily="18" charset="0"/>
              <a:cs typeface="B Mitra" pitchFamily="2" charset="-78"/>
            </a:endParaRPr>
          </a:p>
        </p:txBody>
      </p:sp>
      <p:sp>
        <p:nvSpPr>
          <p:cNvPr id="5" name="Title 1"/>
          <p:cNvSpPr txBox="1">
            <a:spLocks/>
          </p:cNvSpPr>
          <p:nvPr/>
        </p:nvSpPr>
        <p:spPr>
          <a:xfrm>
            <a:off x="642910" y="214290"/>
            <a:ext cx="7772400" cy="612778"/>
          </a:xfrm>
          <a:prstGeom prst="rect">
            <a:avLst/>
          </a:prstGeom>
        </p:spPr>
        <p:txBody>
          <a:bodyPr bIns="91440" anchor="b" anchorCtr="0">
            <a:noAutofit/>
          </a:bodyPr>
          <a:lstStyle/>
          <a:p>
            <a:pPr lvl="0" algn="ctr" rtl="1">
              <a:spcBef>
                <a:spcPct val="0"/>
              </a:spcBef>
              <a:defRPr/>
            </a:pPr>
            <a:r>
              <a:rPr lang="fa-IR" sz="3200" b="1" dirty="0" smtClean="0">
                <a:solidFill>
                  <a:srgbClr val="7030A0"/>
                </a:solidFill>
                <a:latin typeface="+mj-lt"/>
                <a:ea typeface="Times New Roman" pitchFamily="18" charset="0"/>
                <a:cs typeface="B Mitra" pitchFamily="2" charset="-78"/>
              </a:rPr>
              <a:t>مزایای استفاده از سرمايه‌گذاري جسورانه</a:t>
            </a:r>
            <a:endParaRPr kumimoji="0" lang="fa-IR" sz="32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4" name="Straight Connector 3"/>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4"/>
                                        </p:tgtEl>
                                        <p:attrNameLst>
                                          <p:attrName>stroke.color</p:attrName>
                                        </p:attrNameLst>
                                      </p:cBhvr>
                                      <p:to>
                                        <a:schemeClr val="accent2"/>
                                      </p:to>
                                    </p:animClr>
                                    <p:set>
                                      <p:cBhvr>
                                        <p:cTn id="7"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914400" y="1125538"/>
            <a:ext cx="7686675" cy="4608512"/>
          </a:xfrm>
        </p:spPr>
        <p:txBody>
          <a:bodyPr>
            <a:normAutofit/>
          </a:bodyPr>
          <a:lstStyle/>
          <a:p>
            <a:pPr indent="-249238" algn="justLow" rtl="1" eaLnBrk="1" hangingPunct="1">
              <a:lnSpc>
                <a:spcPct val="135000"/>
              </a:lnSpc>
              <a:buClr>
                <a:srgbClr val="C00000"/>
              </a:buClr>
              <a:buSzPct val="120000"/>
            </a:pPr>
            <a:r>
              <a:rPr lang="en-US" dirty="0" smtClean="0">
                <a:cs typeface="B Mitra" pitchFamily="2" charset="-78"/>
              </a:rPr>
              <a:t> </a:t>
            </a:r>
            <a:r>
              <a:rPr lang="fa-IR" sz="3000" dirty="0" smtClean="0">
                <a:cs typeface="B Mitra" pitchFamily="2" charset="-78"/>
              </a:rPr>
              <a:t>این شرکت‌ها</a:t>
            </a:r>
            <a:r>
              <a:rPr lang="ar-SA" sz="3000" dirty="0" smtClean="0">
                <a:cs typeface="B Mitra" pitchFamily="2" charset="-78"/>
              </a:rPr>
              <a:t> معمولا</a:t>
            </a:r>
            <a:r>
              <a:rPr lang="fa-IR" sz="3000" dirty="0" smtClean="0">
                <a:cs typeface="B Mitra" pitchFamily="2" charset="-78"/>
              </a:rPr>
              <a:t>ً</a:t>
            </a:r>
            <a:r>
              <a:rPr lang="ar-SA" sz="3000" dirty="0" smtClean="0">
                <a:cs typeface="B Mitra" pitchFamily="2" charset="-78"/>
              </a:rPr>
              <a:t> در صنايع مختلف: </a:t>
            </a:r>
            <a:r>
              <a:rPr lang="fa-IR" sz="3000" dirty="0" smtClean="0">
                <a:cs typeface="B Mitra" pitchFamily="2" charset="-78"/>
              </a:rPr>
              <a:t>با فناوري بالا (بيو تکنولوژي، نانو تکنولوژي، بيوانفورماتيک، هوافضا، الکترونيک و...) </a:t>
            </a:r>
            <a:r>
              <a:rPr lang="ar-SA" sz="3000" dirty="0" smtClean="0">
                <a:cs typeface="B Mitra" pitchFamily="2" charset="-78"/>
              </a:rPr>
              <a:t>نيمه‌هادي‌ها، نرم‌افزار‌ها، </a:t>
            </a:r>
            <a:r>
              <a:rPr lang="fa-IR" sz="3000" dirty="0" smtClean="0">
                <a:cs typeface="B Mitra" pitchFamily="2" charset="-78"/>
              </a:rPr>
              <a:t>صنایع پایین دستی، </a:t>
            </a:r>
            <a:r>
              <a:rPr lang="ar-SA" sz="3000" dirty="0" smtClean="0">
                <a:cs typeface="B Mitra" pitchFamily="2" charset="-78"/>
              </a:rPr>
              <a:t>خرده ‌فروشي‌ها </a:t>
            </a:r>
            <a:r>
              <a:rPr lang="fa-IR" sz="3000" dirty="0" smtClean="0">
                <a:cs typeface="B Mitra" pitchFamily="2" charset="-78"/>
              </a:rPr>
              <a:t>(ارائه خدمت و کالا) </a:t>
            </a:r>
            <a:r>
              <a:rPr lang="ar-SA" sz="3000" dirty="0" smtClean="0">
                <a:cs typeface="B Mitra" pitchFamily="2" charset="-78"/>
              </a:rPr>
              <a:t>و</a:t>
            </a:r>
            <a:r>
              <a:rPr lang="fa-IR" sz="3000" dirty="0" smtClean="0">
                <a:cs typeface="B Mitra" pitchFamily="2" charset="-78"/>
              </a:rPr>
              <a:t> </a:t>
            </a:r>
            <a:r>
              <a:rPr lang="ar-SA" sz="3000" dirty="0" smtClean="0">
                <a:cs typeface="B Mitra" pitchFamily="2" charset="-78"/>
              </a:rPr>
              <a:t>سرمايه‌گذاري در صنايع خاص با تكنولوژي معين کاربرد دارند. </a:t>
            </a:r>
            <a:endParaRPr lang="fa-IR" sz="3000" dirty="0" smtClean="0">
              <a:cs typeface="B Mitra" pitchFamily="2" charset="-78"/>
            </a:endParaRPr>
          </a:p>
          <a:p>
            <a:pPr indent="-249238" algn="justLow" rtl="1" eaLnBrk="1" hangingPunct="1">
              <a:lnSpc>
                <a:spcPct val="135000"/>
              </a:lnSpc>
              <a:buClr>
                <a:srgbClr val="C00000"/>
              </a:buClr>
              <a:buSzPct val="120000"/>
            </a:pPr>
            <a:r>
              <a:rPr lang="fa-IR" sz="3000" dirty="0" smtClean="0">
                <a:cs typeface="B Mitra" pitchFamily="2" charset="-78"/>
              </a:rPr>
              <a:t>از جمله ديگر ويژگي‌ه</a:t>
            </a:r>
            <a:r>
              <a:rPr lang="ar-SA" sz="3000" dirty="0" smtClean="0">
                <a:cs typeface="B Mitra" pitchFamily="2" charset="-78"/>
              </a:rPr>
              <a:t>اي اينگونه </a:t>
            </a:r>
            <a:r>
              <a:rPr lang="fa-IR" sz="3000" dirty="0" smtClean="0">
                <a:cs typeface="B Mitra" pitchFamily="2" charset="-78"/>
              </a:rPr>
              <a:t>شرکت‌ها</a:t>
            </a:r>
            <a:r>
              <a:rPr lang="ar-SA" sz="3000" dirty="0" smtClean="0">
                <a:cs typeface="B Mitra" pitchFamily="2" charset="-78"/>
              </a:rPr>
              <a:t> مي‌توان به اندازه‌هاي مختلف از چند ميليون تا </a:t>
            </a:r>
            <a:r>
              <a:rPr lang="fa-IR" sz="3000" dirty="0" smtClean="0">
                <a:cs typeface="B Mitra" pitchFamily="2" charset="-78"/>
              </a:rPr>
              <a:t>چند</a:t>
            </a:r>
            <a:r>
              <a:rPr lang="ar-SA" sz="3000" dirty="0" smtClean="0">
                <a:cs typeface="B Mitra" pitchFamily="2" charset="-78"/>
              </a:rPr>
              <a:t> ميليارد </a:t>
            </a:r>
            <a:r>
              <a:rPr lang="fa-IR" sz="3000" dirty="0" smtClean="0">
                <a:cs typeface="B Mitra" pitchFamily="2" charset="-78"/>
              </a:rPr>
              <a:t>ریال </a:t>
            </a:r>
            <a:r>
              <a:rPr lang="ar-SA" sz="3000" dirty="0" smtClean="0">
                <a:cs typeface="B Mitra" pitchFamily="2" charset="-78"/>
              </a:rPr>
              <a:t>اشاره نمود.</a:t>
            </a:r>
            <a:endParaRPr lang="fa-IR" sz="3000" dirty="0" smtClean="0">
              <a:cs typeface="B Mitra" pitchFamily="2" charset="-78"/>
            </a:endParaRPr>
          </a:p>
          <a:p>
            <a:pPr indent="-249238" algn="justLow" rtl="1" eaLnBrk="1" hangingPunct="1">
              <a:lnSpc>
                <a:spcPct val="135000"/>
              </a:lnSpc>
              <a:buClr>
                <a:srgbClr val="C00000"/>
              </a:buClr>
              <a:buSzPct val="120000"/>
              <a:buNone/>
            </a:pPr>
            <a:endParaRPr lang="en-US" b="1" dirty="0" smtClean="0">
              <a:cs typeface="B Mitra" pitchFamily="2" charset="-78"/>
            </a:endParaRPr>
          </a:p>
        </p:txBody>
      </p:sp>
      <p:sp>
        <p:nvSpPr>
          <p:cNvPr id="6" name="Slide Number Placeholder 5"/>
          <p:cNvSpPr>
            <a:spLocks noGrp="1"/>
          </p:cNvSpPr>
          <p:nvPr>
            <p:ph type="sldNum" sz="quarter" idx="12"/>
          </p:nvPr>
        </p:nvSpPr>
        <p:spPr/>
        <p:txBody>
          <a:bodyPr/>
          <a:lstStyle/>
          <a:p>
            <a:pPr>
              <a:defRPr/>
            </a:pPr>
            <a:fld id="{1D458A5F-3942-4ED8-8E6E-60B394F3D145}" type="slidenum">
              <a:rPr lang="ar-SA"/>
              <a:pPr>
                <a:defRPr/>
              </a:pPr>
              <a:t>13</a:t>
            </a:fld>
            <a:endParaRPr lang="en-US"/>
          </a:p>
        </p:txBody>
      </p:sp>
      <p:sp>
        <p:nvSpPr>
          <p:cNvPr id="4"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rPr>
              <a:t>صنايع مورد</a:t>
            </a:r>
            <a:r>
              <a:rPr kumimoji="0" lang="fa-IR" sz="3200" b="1" i="0" u="none" strike="noStrike" kern="1200" cap="none" spc="0" normalizeH="0" noProof="0" dirty="0" smtClean="0">
                <a:ln>
                  <a:noFill/>
                </a:ln>
                <a:solidFill>
                  <a:srgbClr val="7030A0"/>
                </a:solidFill>
                <a:effectLst/>
                <a:uLnTx/>
                <a:uFillTx/>
                <a:latin typeface="+mj-lt"/>
                <a:ea typeface="Times New Roman" pitchFamily="18" charset="0"/>
                <a:cs typeface="B Mitra" pitchFamily="2" charset="-78"/>
              </a:rPr>
              <a:t> توجه شرکت‌های </a:t>
            </a:r>
            <a:r>
              <a:rPr kumimoji="0" lang="en-US" sz="3200" b="1" i="0" u="none" strike="noStrike" kern="1200" cap="none" spc="0" normalizeH="0" noProof="0" dirty="0" smtClean="0">
                <a:ln>
                  <a:noFill/>
                </a:ln>
                <a:solidFill>
                  <a:srgbClr val="7030A0"/>
                </a:solidFill>
                <a:effectLst/>
                <a:uLnTx/>
                <a:uFillTx/>
                <a:latin typeface="+mj-lt"/>
                <a:ea typeface="Times New Roman" pitchFamily="18" charset="0"/>
                <a:cs typeface="B Mitra" pitchFamily="2" charset="-78"/>
              </a:rPr>
              <a:t>VC</a:t>
            </a:r>
            <a:endParaRPr kumimoji="0" lang="fa-IR" sz="32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5" name="Straight Connector 4"/>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5"/>
                                        </p:tgtEl>
                                        <p:attrNameLst>
                                          <p:attrName>stroke.color</p:attrName>
                                        </p:attrNameLst>
                                      </p:cBhvr>
                                      <p:to>
                                        <a:schemeClr val="accent2"/>
                                      </p:to>
                                    </p:animClr>
                                    <p:set>
                                      <p:cBhvr>
                                        <p:cTn id="7" dur="20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429000" y="1295400"/>
            <a:ext cx="5086328" cy="3786214"/>
          </a:xfrm>
          <a:prstGeom prst="rect">
            <a:avLst/>
          </a:prstGeom>
        </p:spPr>
        <p:txBody>
          <a:bodyPr/>
          <a:lstStyle/>
          <a:p>
            <a:pPr marL="263525" indent="-261938" algn="just" rtl="1">
              <a:lnSpc>
                <a:spcPct val="125000"/>
              </a:lnSpc>
              <a:spcBef>
                <a:spcPct val="20000"/>
              </a:spcBef>
              <a:buClr>
                <a:srgbClr val="C00000"/>
              </a:buClr>
              <a:buSzPct val="120000"/>
              <a:buFont typeface="Arial" pitchFamily="34" charset="0"/>
              <a:buChar char="•"/>
              <a:defRPr/>
            </a:pPr>
            <a:r>
              <a:rPr lang="fa-IR" sz="2800" dirty="0" smtClean="0">
                <a:latin typeface="IranNastaliq" pitchFamily="18" charset="0"/>
                <a:cs typeface="B Mitra" pitchFamily="2" charset="-78"/>
              </a:rPr>
              <a:t>شركت ها و موسسات سرمایه گذاری</a:t>
            </a:r>
          </a:p>
          <a:p>
            <a:pPr marL="263525" indent="-261938" algn="just" rtl="1">
              <a:lnSpc>
                <a:spcPct val="125000"/>
              </a:lnSpc>
              <a:spcBef>
                <a:spcPct val="20000"/>
              </a:spcBef>
              <a:buClr>
                <a:srgbClr val="C00000"/>
              </a:buClr>
              <a:buSzPct val="120000"/>
              <a:buFont typeface="Arial" pitchFamily="34" charset="0"/>
              <a:buChar char="•"/>
              <a:defRPr/>
            </a:pPr>
            <a:r>
              <a:rPr lang="fa-IR" sz="2800" dirty="0" smtClean="0">
                <a:latin typeface="IranNastaliq" pitchFamily="18" charset="0"/>
                <a:cs typeface="B Mitra" pitchFamily="2" charset="-78"/>
              </a:rPr>
              <a:t>صندوق </a:t>
            </a:r>
            <a:r>
              <a:rPr lang="fa-IR" sz="2800" dirty="0">
                <a:latin typeface="IranNastaliq" pitchFamily="18" charset="0"/>
                <a:cs typeface="B Mitra" pitchFamily="2" charset="-78"/>
              </a:rPr>
              <a:t>بازنشستگي</a:t>
            </a:r>
          </a:p>
          <a:p>
            <a:pPr marL="263525" indent="-261938" algn="just" rtl="1">
              <a:lnSpc>
                <a:spcPct val="125000"/>
              </a:lnSpc>
              <a:spcBef>
                <a:spcPct val="20000"/>
              </a:spcBef>
              <a:buClr>
                <a:srgbClr val="C00000"/>
              </a:buClr>
              <a:buSzPct val="120000"/>
              <a:buFont typeface="Arial" pitchFamily="34" charset="0"/>
              <a:buChar char="•"/>
              <a:defRPr/>
            </a:pPr>
            <a:r>
              <a:rPr lang="fa-IR" sz="2800" dirty="0">
                <a:latin typeface="IranNastaliq" pitchFamily="18" charset="0"/>
                <a:cs typeface="B Mitra" pitchFamily="2" charset="-78"/>
              </a:rPr>
              <a:t>سازمان هاي خيريه‌ </a:t>
            </a:r>
            <a:r>
              <a:rPr lang="fa-IR" sz="2800" dirty="0" smtClean="0">
                <a:latin typeface="IranNastaliq" pitchFamily="18" charset="0"/>
                <a:cs typeface="B Mitra" pitchFamily="2" charset="-78"/>
              </a:rPr>
              <a:t>وقفي</a:t>
            </a:r>
            <a:endParaRPr lang="fa-IR" sz="2800" dirty="0">
              <a:latin typeface="IranNastaliq" pitchFamily="18" charset="0"/>
              <a:cs typeface="B Mitra" pitchFamily="2" charset="-78"/>
            </a:endParaRPr>
          </a:p>
          <a:p>
            <a:pPr marL="263525" indent="-261938" algn="just" rtl="1">
              <a:lnSpc>
                <a:spcPct val="125000"/>
              </a:lnSpc>
              <a:spcBef>
                <a:spcPct val="20000"/>
              </a:spcBef>
              <a:buClr>
                <a:srgbClr val="C00000"/>
              </a:buClr>
              <a:buSzPct val="120000"/>
              <a:buFont typeface="Arial" pitchFamily="34" charset="0"/>
              <a:buChar char="•"/>
              <a:defRPr/>
            </a:pPr>
            <a:r>
              <a:rPr lang="fa-IR" sz="2800" dirty="0" smtClean="0">
                <a:latin typeface="IranNastaliq" pitchFamily="18" charset="0"/>
                <a:cs typeface="B Mitra" pitchFamily="2" charset="-78"/>
              </a:rPr>
              <a:t>شرکت </a:t>
            </a:r>
            <a:r>
              <a:rPr lang="fa-IR" sz="2800" dirty="0">
                <a:latin typeface="IranNastaliq" pitchFamily="18" charset="0"/>
                <a:cs typeface="B Mitra" pitchFamily="2" charset="-78"/>
              </a:rPr>
              <a:t>های بیمه</a:t>
            </a:r>
          </a:p>
          <a:p>
            <a:pPr marL="263525" indent="-261938" algn="just" rtl="1">
              <a:lnSpc>
                <a:spcPct val="125000"/>
              </a:lnSpc>
              <a:spcBef>
                <a:spcPct val="20000"/>
              </a:spcBef>
              <a:buClr>
                <a:srgbClr val="C00000"/>
              </a:buClr>
              <a:buSzPct val="120000"/>
              <a:buFont typeface="Arial" pitchFamily="34" charset="0"/>
              <a:buChar char="•"/>
              <a:defRPr/>
            </a:pPr>
            <a:r>
              <a:rPr lang="fa-IR" sz="2800" dirty="0">
                <a:latin typeface="IranNastaliq" pitchFamily="18" charset="0"/>
                <a:cs typeface="B Mitra" pitchFamily="2" charset="-78"/>
              </a:rPr>
              <a:t>بانک ها </a:t>
            </a:r>
          </a:p>
          <a:p>
            <a:pPr marL="263525" indent="-261938" algn="just" rtl="1">
              <a:lnSpc>
                <a:spcPct val="125000"/>
              </a:lnSpc>
              <a:spcBef>
                <a:spcPct val="20000"/>
              </a:spcBef>
              <a:buClr>
                <a:srgbClr val="C00000"/>
              </a:buClr>
              <a:buSzPct val="120000"/>
              <a:buFont typeface="Arial" pitchFamily="34" charset="0"/>
              <a:buChar char="•"/>
              <a:defRPr/>
            </a:pPr>
            <a:r>
              <a:rPr lang="fa-IR" sz="2800" dirty="0">
                <a:latin typeface="IranNastaliq" pitchFamily="18" charset="0"/>
                <a:cs typeface="B Mitra" pitchFamily="2" charset="-78"/>
              </a:rPr>
              <a:t>افراد </a:t>
            </a:r>
            <a:r>
              <a:rPr lang="fa-IR" sz="2800" dirty="0" smtClean="0">
                <a:latin typeface="IranNastaliq" pitchFamily="18" charset="0"/>
                <a:cs typeface="B Mitra" pitchFamily="2" charset="-78"/>
              </a:rPr>
              <a:t>ثروتمند</a:t>
            </a:r>
            <a:endParaRPr lang="fa-IR" sz="2800" dirty="0">
              <a:latin typeface="IranNastaliq" pitchFamily="18" charset="0"/>
              <a:cs typeface="B Mitra" pitchFamily="2" charset="-78"/>
            </a:endParaRPr>
          </a:p>
        </p:txBody>
      </p:sp>
      <p:sp>
        <p:nvSpPr>
          <p:cNvPr id="5"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rPr>
              <a:t>سرمايه‌گذاران شركتهاي </a:t>
            </a:r>
            <a:r>
              <a:rPr kumimoji="0" lang="en-US" sz="32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rPr>
              <a:t>VC</a:t>
            </a:r>
            <a:endParaRPr kumimoji="0" lang="fa-IR" sz="32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4" name="Straight Connector 3"/>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4"/>
                                        </p:tgtEl>
                                        <p:attrNameLst>
                                          <p:attrName>stroke.color</p:attrName>
                                        </p:attrNameLst>
                                      </p:cBhvr>
                                      <p:to>
                                        <a:schemeClr val="accent2"/>
                                      </p:to>
                                    </p:animClr>
                                    <p:set>
                                      <p:cBhvr>
                                        <p:cTn id="7"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0" y="2324100"/>
            <a:ext cx="6858000" cy="22098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extBox 2"/>
          <p:cNvSpPr txBox="1"/>
          <p:nvPr/>
        </p:nvSpPr>
        <p:spPr>
          <a:xfrm>
            <a:off x="2514600" y="3348335"/>
            <a:ext cx="4038600" cy="461665"/>
          </a:xfrm>
          <a:prstGeom prst="rect">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a-IR"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سرمايه گذاري جسورانه</a:t>
            </a:r>
            <a:endPar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771525" y="900113"/>
            <a:ext cx="7600950" cy="5057775"/>
          </a:xfrm>
          <a:prstGeom prst="rect">
            <a:avLst/>
          </a:prstGeom>
          <a:noFill/>
          <a:ln w="9525">
            <a:noFill/>
            <a:miter lim="800000"/>
            <a:headEnd/>
            <a:tailEnd/>
          </a:ln>
          <a:effectLst/>
        </p:spPr>
      </p:pic>
      <p:sp>
        <p:nvSpPr>
          <p:cNvPr id="4" name="TextBox 3"/>
          <p:cNvSpPr txBox="1"/>
          <p:nvPr/>
        </p:nvSpPr>
        <p:spPr>
          <a:xfrm>
            <a:off x="5943600" y="3962400"/>
            <a:ext cx="22098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fa-IR" b="1" spc="50" dirty="0" smtClean="0">
                <a:ln w="11430"/>
                <a:solidFill>
                  <a:srgbClr val="FF0000"/>
                </a:solidFill>
                <a:effectLst>
                  <a:outerShdw blurRad="76200" dist="50800" dir="5400000" algn="tl" rotWithShape="0">
                    <a:srgbClr val="000000">
                      <a:alpha val="65000"/>
                    </a:srgbClr>
                  </a:outerShdw>
                </a:effectLst>
                <a:cs typeface="B Titr" pitchFamily="2" charset="-78"/>
              </a:rPr>
              <a:t>سرمايه گذاري جسورانه</a:t>
            </a:r>
            <a:endParaRPr lang="en-US" b="1" spc="50" dirty="0">
              <a:ln w="11430"/>
              <a:solidFill>
                <a:srgbClr val="FF0000"/>
              </a:solidFill>
              <a:effectLst>
                <a:outerShdw blurRad="76200" dist="50800" dir="5400000" algn="tl" rotWithShape="0">
                  <a:srgbClr val="000000">
                    <a:alpha val="65000"/>
                  </a:srgbClr>
                </a:outerShdw>
              </a:effectLst>
              <a:cs typeface="B Titr"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3075" name="Picture 3"/>
          <p:cNvPicPr>
            <a:picLocks noChangeAspect="1" noChangeArrowheads="1"/>
          </p:cNvPicPr>
          <p:nvPr/>
        </p:nvPicPr>
        <p:blipFill>
          <a:blip r:embed="rId2" cstate="print"/>
          <a:srcRect/>
          <a:stretch>
            <a:fillRect/>
          </a:stretch>
        </p:blipFill>
        <p:spPr bwMode="auto">
          <a:xfrm>
            <a:off x="685800" y="609600"/>
            <a:ext cx="7800975" cy="51435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538163" y="1238250"/>
            <a:ext cx="8067675" cy="43815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671513" y="1238250"/>
            <a:ext cx="7800975" cy="43815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827088" y="103188"/>
            <a:ext cx="7772400" cy="936625"/>
          </a:xfrm>
          <a:prstGeom prst="rect">
            <a:avLst/>
          </a:prstGeom>
          <a:noFill/>
          <a:ln w="9525">
            <a:noFill/>
            <a:miter lim="800000"/>
            <a:headEnd/>
            <a:tailEnd/>
          </a:ln>
        </p:spPr>
        <p:txBody>
          <a:bodyPr anchor="b"/>
          <a:lstStyle/>
          <a:p>
            <a:pPr algn="ctr">
              <a:spcBef>
                <a:spcPct val="50000"/>
              </a:spcBef>
            </a:pPr>
            <a:r>
              <a:rPr lang="fa-IR" sz="4800">
                <a:solidFill>
                  <a:srgbClr val="000000"/>
                </a:solidFill>
                <a:latin typeface="Garamond" pitchFamily="18" charset="0"/>
                <a:cs typeface="B Esfehan" pitchFamily="2" charset="-78"/>
              </a:rPr>
              <a:t>بسم الله الرحمن الرحيم</a:t>
            </a:r>
            <a:endParaRPr lang="en-US" sz="4800">
              <a:solidFill>
                <a:srgbClr val="000000"/>
              </a:solidFill>
              <a:latin typeface="Garamond" pitchFamily="18" charset="0"/>
              <a:cs typeface="B Esfehan" pitchFamily="2" charset="-78"/>
            </a:endParaRPr>
          </a:p>
        </p:txBody>
      </p:sp>
      <p:sp>
        <p:nvSpPr>
          <p:cNvPr id="3075" name="Text Box 11"/>
          <p:cNvSpPr txBox="1">
            <a:spLocks noChangeArrowheads="1"/>
          </p:cNvSpPr>
          <p:nvPr/>
        </p:nvSpPr>
        <p:spPr bwMode="auto">
          <a:xfrm>
            <a:off x="0" y="1412875"/>
            <a:ext cx="9144000" cy="1739900"/>
          </a:xfrm>
          <a:prstGeom prst="rect">
            <a:avLst/>
          </a:prstGeom>
          <a:noFill/>
          <a:ln w="9525">
            <a:noFill/>
            <a:miter lim="800000"/>
            <a:headEnd/>
            <a:tailEnd/>
          </a:ln>
        </p:spPr>
        <p:txBody>
          <a:bodyPr>
            <a:spAutoFit/>
          </a:bodyPr>
          <a:lstStyle/>
          <a:p>
            <a:pPr algn="ctr" rtl="1">
              <a:lnSpc>
                <a:spcPct val="150000"/>
              </a:lnSpc>
              <a:spcBef>
                <a:spcPct val="50000"/>
              </a:spcBef>
            </a:pPr>
            <a:r>
              <a:rPr lang="fa-IR" sz="3600">
                <a:latin typeface="F_Ferdosi" pitchFamily="2" charset="2"/>
                <a:cs typeface="B Lotus" pitchFamily="2" charset="-78"/>
              </a:rPr>
              <a:t>وَ لَقَد ءاتَینَا داودَ وَ سلیمانَ عِلماً وَ قَالاَ الحَمدلِلِهِ الَذِی فَضَلَنَا عَلَی کَثِیرٍ مِن عِبادِهِ المومِنینَ</a:t>
            </a:r>
            <a:endParaRPr lang="en-US" sz="3600">
              <a:latin typeface="F_Ferdosi" pitchFamily="2" charset="2"/>
              <a:cs typeface="B Lotus" pitchFamily="2" charset="-78"/>
            </a:endParaRPr>
          </a:p>
        </p:txBody>
      </p:sp>
      <p:sp>
        <p:nvSpPr>
          <p:cNvPr id="3076" name="Text Box 12"/>
          <p:cNvSpPr txBox="1">
            <a:spLocks noChangeArrowheads="1"/>
          </p:cNvSpPr>
          <p:nvPr/>
        </p:nvSpPr>
        <p:spPr bwMode="auto">
          <a:xfrm>
            <a:off x="0" y="3429000"/>
            <a:ext cx="9144000" cy="2287588"/>
          </a:xfrm>
          <a:prstGeom prst="rect">
            <a:avLst/>
          </a:prstGeom>
          <a:noFill/>
          <a:ln w="9525">
            <a:noFill/>
            <a:miter lim="800000"/>
            <a:headEnd/>
            <a:tailEnd/>
          </a:ln>
        </p:spPr>
        <p:txBody>
          <a:bodyPr>
            <a:spAutoFit/>
          </a:bodyPr>
          <a:lstStyle/>
          <a:p>
            <a:pPr algn="ctr" rtl="1">
              <a:lnSpc>
                <a:spcPct val="150000"/>
              </a:lnSpc>
              <a:spcBef>
                <a:spcPct val="50000"/>
              </a:spcBef>
            </a:pPr>
            <a:r>
              <a:rPr lang="fa-IR" sz="3200">
                <a:cs typeface="B Lotus" pitchFamily="2" charset="-78"/>
              </a:rPr>
              <a:t>و همانا ما به داود و سلیمان مقام دانش عطا کردیم که گفتند ستایش و سپاس خدای را که ما را بر بسیاری از بندگان با ایمانش فضیلت و برتری عطا فرمود.</a:t>
            </a:r>
            <a:endParaRPr lang="en-US" sz="3200">
              <a:cs typeface="B Lotus" pitchFamily="2" charset="-78"/>
            </a:endParaRPr>
          </a:p>
        </p:txBody>
      </p:sp>
      <p:sp>
        <p:nvSpPr>
          <p:cNvPr id="3077" name="Text Box 13"/>
          <p:cNvSpPr txBox="1">
            <a:spLocks noChangeArrowheads="1"/>
          </p:cNvSpPr>
          <p:nvPr/>
        </p:nvSpPr>
        <p:spPr bwMode="auto">
          <a:xfrm>
            <a:off x="0" y="5949950"/>
            <a:ext cx="2339975" cy="457200"/>
          </a:xfrm>
          <a:prstGeom prst="rect">
            <a:avLst/>
          </a:prstGeom>
          <a:noFill/>
          <a:ln w="9525">
            <a:noFill/>
            <a:miter lim="800000"/>
            <a:headEnd/>
            <a:tailEnd/>
          </a:ln>
        </p:spPr>
        <p:txBody>
          <a:bodyPr>
            <a:spAutoFit/>
          </a:bodyPr>
          <a:lstStyle/>
          <a:p>
            <a:pPr algn="r" rtl="1">
              <a:spcBef>
                <a:spcPct val="50000"/>
              </a:spcBef>
            </a:pPr>
            <a:r>
              <a:rPr lang="fa-IR" dirty="0">
                <a:cs typeface="B Lotus" pitchFamily="2" charset="-78"/>
              </a:rPr>
              <a:t>سوره نمل آیه پانزدهم</a:t>
            </a:r>
            <a:endParaRPr lang="en-US" dirty="0">
              <a:cs typeface="B Lotus" pitchFamily="2" charset="-78"/>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14350" y="828675"/>
            <a:ext cx="8115300" cy="5200650"/>
          </a:xfrm>
          <a:prstGeom prst="rect">
            <a:avLst/>
          </a:prstGeom>
          <a:noFill/>
          <a:ln w="9525">
            <a:noFill/>
            <a:miter lim="800000"/>
            <a:headEnd/>
            <a:tailEnd/>
          </a:ln>
          <a:effectLst/>
        </p:spPr>
      </p:pic>
      <p:sp>
        <p:nvSpPr>
          <p:cNvPr id="3" name="TextBox 2"/>
          <p:cNvSpPr txBox="1"/>
          <p:nvPr/>
        </p:nvSpPr>
        <p:spPr>
          <a:xfrm>
            <a:off x="2590800" y="3962400"/>
            <a:ext cx="2590800" cy="369332"/>
          </a:xfrm>
          <a:prstGeom prst="rect">
            <a:avLst/>
          </a:prstGeom>
          <a:gradFill>
            <a:gsLst>
              <a:gs pos="0">
                <a:schemeClr val="bg1"/>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ctr"/>
            <a:r>
              <a:rPr lang="fa-I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B Titr" pitchFamily="2" charset="-78"/>
              </a:rPr>
              <a:t>سرمايه گذاري جسورانه</a:t>
            </a:r>
            <a:endPar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B Titr"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33400" y="871538"/>
            <a:ext cx="8077200" cy="5114925"/>
          </a:xfrm>
          <a:prstGeom prst="rect">
            <a:avLst/>
          </a:prstGeom>
          <a:noFill/>
          <a:ln w="9525">
            <a:noFill/>
            <a:miter lim="800000"/>
            <a:headEnd/>
            <a:tailEnd/>
          </a:ln>
          <a:effectLst/>
        </p:spPr>
      </p:pic>
      <p:sp useBgFill="1">
        <p:nvSpPr>
          <p:cNvPr id="3" name="TextBox 2"/>
          <p:cNvSpPr txBox="1"/>
          <p:nvPr/>
        </p:nvSpPr>
        <p:spPr>
          <a:xfrm>
            <a:off x="3200400" y="838200"/>
            <a:ext cx="5105400" cy="369332"/>
          </a:xfrm>
          <a:prstGeom prst="rect">
            <a:avLst/>
          </a:prstGeom>
        </p:spPr>
        <p:txBody>
          <a:bodyPr wrap="square" rtlCol="0">
            <a:spAutoFit/>
          </a:bodyPr>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نقش بانكها در توسعه صنعت سرمايه گذاري جسورانه</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28638" y="866775"/>
            <a:ext cx="8086725" cy="51244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181100" y="847725"/>
            <a:ext cx="6781800" cy="51625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643063" y="2066925"/>
            <a:ext cx="5857875" cy="272415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671513" y="771525"/>
            <a:ext cx="7800975" cy="53149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671513" y="828675"/>
            <a:ext cx="7800975" cy="520065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hlinkClick r:id="rId2" action="ppaction://hlinkpres?slideindex=1&amp;slidetitle="/>
          </p:cNvPr>
          <p:cNvPicPr>
            <a:picLocks noChangeAspect="1" noChangeArrowheads="1"/>
          </p:cNvPicPr>
          <p:nvPr/>
        </p:nvPicPr>
        <p:blipFill>
          <a:blip r:embed="rId3" cstate="print"/>
          <a:srcRect/>
          <a:stretch>
            <a:fillRect/>
          </a:stretch>
        </p:blipFill>
        <p:spPr bwMode="auto">
          <a:xfrm>
            <a:off x="671513" y="823913"/>
            <a:ext cx="7800975" cy="52101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0" y="228601"/>
            <a:ext cx="8063597" cy="617219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200" b="1" dirty="0" smtClean="0">
                <a:hlinkClick r:id="rId2" action="ppaction://hlinkfile"/>
              </a:rPr>
              <a:t>مدل دولت-الگوی پیشنهادی برای حمایت دولت از </a:t>
            </a:r>
            <a:r>
              <a:rPr lang="en-US" sz="3200" b="1" dirty="0" smtClean="0"/>
              <a:t>VC</a:t>
            </a:r>
            <a:endParaRPr lang="en-US" sz="3200" b="1"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762000" y="1054578"/>
            <a:ext cx="7620000" cy="519382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671513" y="1085850"/>
            <a:ext cx="7800975" cy="46863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152525" y="2681288"/>
            <a:ext cx="6838950" cy="1495425"/>
          </a:xfrm>
          <a:prstGeom prst="rect">
            <a:avLst/>
          </a:prstGeom>
          <a:ln w="228600" cap="sq" cmpd="thickThin">
            <a:solidFill>
              <a:srgbClr val="000000"/>
            </a:solidFill>
            <a:prstDash val="solid"/>
            <a:miter lim="800000"/>
          </a:ln>
          <a:effectLst>
            <a:innerShdw blurRad="76200">
              <a:srgbClr val="000000"/>
            </a:innerShdw>
          </a:effectLst>
        </p:spPr>
      </p:pic>
      <p:sp useBgFill="1">
        <p:nvSpPr>
          <p:cNvPr id="3" name="TextBox 2"/>
          <p:cNvSpPr txBox="1"/>
          <p:nvPr/>
        </p:nvSpPr>
        <p:spPr>
          <a:xfrm>
            <a:off x="1219200" y="2819400"/>
            <a:ext cx="3886200" cy="584775"/>
          </a:xfrm>
          <a:prstGeom prst="rect">
            <a:avLst/>
          </a:prstGeom>
          <a:ln cmpd="sng">
            <a:solidFill>
              <a:schemeClr val="bg1"/>
            </a:solidFill>
          </a:ln>
        </p:spPr>
        <p:txBody>
          <a:bodyPr wrap="square" rtlCol="0">
            <a:spAutoFit/>
          </a:bodyPr>
          <a:lstStyle/>
          <a:p>
            <a:pPr algn="ctr"/>
            <a:r>
              <a:rPr lang="fa-IR" sz="32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cs typeface="B Titr" pitchFamily="2" charset="-78"/>
              </a:rPr>
              <a:t>سرمايه گذاري جسورانه</a:t>
            </a:r>
            <a:endParaRPr lang="en-US" sz="3200" b="1" dirty="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cs typeface="B Titr"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671513" y="1062038"/>
            <a:ext cx="7800975" cy="47339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671513" y="1166813"/>
            <a:ext cx="7800975" cy="45243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671513" y="1181100"/>
            <a:ext cx="7800975" cy="44958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243013" y="1062038"/>
            <a:ext cx="6657975" cy="473392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257300" y="1223963"/>
            <a:ext cx="6629400" cy="441007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728788" y="957263"/>
            <a:ext cx="5686425" cy="494347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790700" y="2481263"/>
            <a:ext cx="5562600" cy="18954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useBgFill="1">
        <p:nvSpPr>
          <p:cNvPr id="3" name="TextBox 2"/>
          <p:cNvSpPr txBox="1"/>
          <p:nvPr/>
        </p:nvSpPr>
        <p:spPr>
          <a:xfrm>
            <a:off x="2438400" y="2667000"/>
            <a:ext cx="3810000" cy="584775"/>
          </a:xfrm>
          <a:prstGeom prst="rect">
            <a:avLst/>
          </a:prstGeom>
          <a:ln cmpd="sng">
            <a:solidFill>
              <a:schemeClr val="bg1"/>
            </a:solidFill>
          </a:ln>
        </p:spPr>
        <p:txBody>
          <a:bodyPr wrap="square" rtlCol="0">
            <a:spAutoFit/>
          </a:bodyPr>
          <a:lstStyle/>
          <a:p>
            <a:pPr algn="ctr"/>
            <a:r>
              <a:rPr lang="fa-IR" sz="32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cs typeface="B Titr" pitchFamily="2" charset="-78"/>
              </a:rPr>
              <a:t>سرمايه گذاري جسورانه</a:t>
            </a:r>
            <a:endParaRPr lang="en-US" sz="3200" b="1" dirty="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cs typeface="B Titr"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671513" y="1171575"/>
            <a:ext cx="7800975" cy="45148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effectLst>
                  <a:outerShdw blurRad="38100" dist="38100" dir="2700000" algn="tl">
                    <a:srgbClr val="000000">
                      <a:alpha val="43137"/>
                    </a:srgbClr>
                  </a:outerShdw>
                </a:effectLst>
                <a:cs typeface="B Titr" pitchFamily="2" charset="-78"/>
              </a:rPr>
              <a:t>تعریف صندوق جسورانه</a:t>
            </a:r>
            <a:endParaRPr lang="en-US" dirty="0">
              <a:solidFill>
                <a:srgbClr val="FF0000"/>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p:txBody>
          <a:bodyPr>
            <a:normAutofit/>
          </a:bodyPr>
          <a:lstStyle/>
          <a:p>
            <a:pPr algn="r" rtl="1"/>
            <a:r>
              <a:rPr lang="fa-IR" b="1" dirty="0" smtClean="0">
                <a:cs typeface="B Titr" pitchFamily="2" charset="-78"/>
              </a:rPr>
              <a:t>صندوق سرمایه گذاری جسورانه:</a:t>
            </a:r>
          </a:p>
          <a:p>
            <a:pPr algn="r" rtl="1"/>
            <a:r>
              <a:rPr lang="fa-IR" sz="3600" b="1" dirty="0" smtClean="0">
                <a:cs typeface="B Karim" pitchFamily="2" charset="-78"/>
              </a:rPr>
              <a:t>پولهای فراهم شده جهت سرمایه گذاری</a:t>
            </a:r>
          </a:p>
          <a:p>
            <a:pPr algn="r" rtl="1"/>
            <a:r>
              <a:rPr lang="fa-IR" sz="3600" b="1" dirty="0" smtClean="0">
                <a:cs typeface="B Karim" pitchFamily="2" charset="-78"/>
              </a:rPr>
              <a:t>توسط افراد حرفه ای</a:t>
            </a:r>
          </a:p>
          <a:p>
            <a:pPr algn="r" rtl="1"/>
            <a:r>
              <a:rPr lang="fa-IR" sz="3600" b="1" dirty="0" smtClean="0">
                <a:cs typeface="B Karim" pitchFamily="2" charset="-78"/>
              </a:rPr>
              <a:t>در کنار کمکهای مدیریتی</a:t>
            </a:r>
          </a:p>
          <a:p>
            <a:pPr algn="r" rtl="1"/>
            <a:r>
              <a:rPr lang="fa-IR" sz="3600" b="1" dirty="0" smtClean="0">
                <a:cs typeface="B Karim" pitchFamily="2" charset="-78"/>
              </a:rPr>
              <a:t>به شرکتهای جوان و با رشد سریع، که توان بالقوه ای برای توسعه دارند.</a:t>
            </a:r>
          </a:p>
          <a:p>
            <a:pPr algn="r" rtl="1"/>
            <a:endParaRPr lang="fa-IR" sz="3600" b="1" dirty="0" smtClean="0">
              <a:cs typeface="B Karim" pitchFamily="2" charset="-78"/>
            </a:endParaRPr>
          </a:p>
          <a:p>
            <a:pPr algn="r" rtl="1"/>
            <a:endParaRPr lang="fa-IR" sz="3600" b="1" dirty="0" smtClean="0">
              <a:cs typeface="B Karim" pitchFamily="2" charset="-78"/>
            </a:endParaRPr>
          </a:p>
          <a:p>
            <a:pPr algn="r" rtl="1"/>
            <a:endParaRPr lang="en-US" sz="3600" b="1" dirty="0">
              <a:cs typeface="B Karim"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671513" y="976313"/>
            <a:ext cx="7800975" cy="490537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662113" y="1109663"/>
            <a:ext cx="5819775" cy="463867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2797314"/>
            <a:ext cx="6248400" cy="707886"/>
          </a:xfrm>
          <a:prstGeom prst="rect">
            <a:avLst/>
          </a:prstGeom>
          <a:noFill/>
        </p:spPr>
        <p:txBody>
          <a:bodyPr wrap="square" rtlCol="0">
            <a:spAutoFit/>
          </a:bodyPr>
          <a:lstStyle/>
          <a:p>
            <a:pPr algn="ctr"/>
            <a:r>
              <a:rPr lang="fa-IR" sz="4000" dirty="0" smtClean="0">
                <a:cs typeface="B Titr" pitchFamily="2" charset="-78"/>
              </a:rPr>
              <a:t>ابعاد سرمايه گذاري جسورانه</a:t>
            </a:r>
            <a:endParaRPr lang="en-US" sz="4000" dirty="0">
              <a:cs typeface="B Titr" pitchFamily="2"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633413" y="890588"/>
            <a:ext cx="7877175" cy="507682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671513" y="1157288"/>
            <a:ext cx="7800975" cy="454342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671513" y="900113"/>
            <a:ext cx="7800975" cy="5057775"/>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671513" y="933450"/>
            <a:ext cx="7800975" cy="49911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671513" y="971550"/>
            <a:ext cx="7800975" cy="49149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671513" y="1009650"/>
            <a:ext cx="7800975" cy="48387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671513" y="1009650"/>
            <a:ext cx="7800975" cy="48387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647825" y="1114425"/>
            <a:ext cx="5848350" cy="4629150"/>
          </a:xfrm>
          <a:prstGeom prst="rect">
            <a:avLst/>
          </a:prstGeom>
          <a:noFill/>
          <a:ln w="9525">
            <a:noFill/>
            <a:miter lim="800000"/>
            <a:headEnd/>
            <a:tailEnd/>
          </a:ln>
          <a:effectLst/>
        </p:spPr>
      </p:pic>
      <p:sp>
        <p:nvSpPr>
          <p:cNvPr id="3" name="TextBox 2"/>
          <p:cNvSpPr txBox="1"/>
          <p:nvPr/>
        </p:nvSpPr>
        <p:spPr>
          <a:xfrm>
            <a:off x="3352800" y="1764268"/>
            <a:ext cx="40386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ويژگيهاي سرمايه گذاري جسورانه :</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671513" y="990600"/>
            <a:ext cx="7800975" cy="48768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671513" y="1004888"/>
            <a:ext cx="7800975" cy="4848225"/>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p:cNvPicPr>
            <a:picLocks noChangeAspect="1" noChangeArrowheads="1"/>
          </p:cNvPicPr>
          <p:nvPr/>
        </p:nvPicPr>
        <p:blipFill>
          <a:blip r:embed="rId2" cstate="print"/>
          <a:srcRect/>
          <a:stretch>
            <a:fillRect/>
          </a:stretch>
        </p:blipFill>
        <p:spPr bwMode="auto">
          <a:xfrm>
            <a:off x="500034" y="1064832"/>
            <a:ext cx="7929586" cy="3751266"/>
          </a:xfrm>
          <a:prstGeom prst="rect">
            <a:avLst/>
          </a:prstGeom>
          <a:noFill/>
          <a:ln w="9525">
            <a:noFill/>
            <a:miter lim="800000"/>
            <a:headEnd/>
            <a:tailEnd/>
          </a:ln>
        </p:spPr>
      </p:pic>
      <p:graphicFrame>
        <p:nvGraphicFramePr>
          <p:cNvPr id="6" name="Table 5"/>
          <p:cNvGraphicFramePr>
            <a:graphicFrameLocks noGrp="1"/>
          </p:cNvGraphicFramePr>
          <p:nvPr/>
        </p:nvGraphicFramePr>
        <p:xfrm>
          <a:off x="500034" y="4857714"/>
          <a:ext cx="7929618" cy="2000286"/>
        </p:xfrm>
        <a:graphic>
          <a:graphicData uri="http://schemas.openxmlformats.org/drawingml/2006/table">
            <a:tbl>
              <a:tblPr rtl="1"/>
              <a:tblGrid>
                <a:gridCol w="4236003"/>
                <a:gridCol w="3693615"/>
              </a:tblGrid>
              <a:tr h="333381">
                <a:tc>
                  <a:txBody>
                    <a:bodyPr/>
                    <a:lstStyle/>
                    <a:p>
                      <a:pPr algn="just" rtl="1">
                        <a:spcAft>
                          <a:spcPts val="0"/>
                        </a:spcAft>
                      </a:pPr>
                      <a:r>
                        <a:rPr lang="fa-IR" sz="1800" dirty="0">
                          <a:latin typeface="Times New Roman"/>
                          <a:ea typeface="Times New Roman"/>
                          <a:cs typeface="B Mitra" pitchFamily="2" charset="-78"/>
                        </a:rPr>
                        <a:t>1- تأمين مالي مرحله جوانه زدن</a:t>
                      </a:r>
                      <a:endParaRPr lang="en-US" sz="1600" dirty="0">
                        <a:latin typeface="Times New Roman"/>
                        <a:ea typeface="Times New Roman"/>
                        <a:cs typeface="B Mitra" pitchFamily="2" charset="-78"/>
                      </a:endParaRPr>
                    </a:p>
                  </a:txBody>
                  <a:tcPr marL="68580" marR="68580" marT="0" marB="0">
                    <a:lnL>
                      <a:noFill/>
                    </a:lnL>
                    <a:lnR>
                      <a:noFill/>
                    </a:lnR>
                    <a:lnT>
                      <a:noFill/>
                    </a:lnT>
                    <a:lnB>
                      <a:noFill/>
                    </a:lnB>
                  </a:tcPr>
                </a:tc>
                <a:tc>
                  <a:txBody>
                    <a:bodyPr/>
                    <a:lstStyle/>
                    <a:p>
                      <a:pPr algn="l" rtl="0">
                        <a:spcAft>
                          <a:spcPts val="0"/>
                        </a:spcAft>
                      </a:pPr>
                      <a:r>
                        <a:rPr lang="en-US" sz="1800">
                          <a:latin typeface="Times New Roman"/>
                          <a:ea typeface="Times New Roman"/>
                          <a:cs typeface="B Mitra" pitchFamily="2" charset="-78"/>
                        </a:rPr>
                        <a:t>(Seed Financing)</a:t>
                      </a:r>
                      <a:endParaRPr lang="en-US" sz="1600">
                        <a:latin typeface="Times New Roman"/>
                        <a:ea typeface="Times New Roman"/>
                        <a:cs typeface="B Mitra" pitchFamily="2" charset="-78"/>
                      </a:endParaRPr>
                    </a:p>
                  </a:txBody>
                  <a:tcPr marL="68580" marR="68580" marT="0" marB="0">
                    <a:lnL>
                      <a:noFill/>
                    </a:lnL>
                    <a:lnR>
                      <a:noFill/>
                    </a:lnR>
                    <a:lnT>
                      <a:noFill/>
                    </a:lnT>
                    <a:lnB>
                      <a:noFill/>
                    </a:lnB>
                  </a:tcPr>
                </a:tc>
              </a:tr>
              <a:tr h="333381">
                <a:tc>
                  <a:txBody>
                    <a:bodyPr/>
                    <a:lstStyle/>
                    <a:p>
                      <a:pPr algn="just" rtl="1">
                        <a:spcAft>
                          <a:spcPts val="0"/>
                        </a:spcAft>
                      </a:pPr>
                      <a:r>
                        <a:rPr lang="fa-IR" sz="1800" dirty="0">
                          <a:latin typeface="Times New Roman"/>
                          <a:ea typeface="Times New Roman"/>
                          <a:cs typeface="B Mitra" pitchFamily="2" charset="-78"/>
                        </a:rPr>
                        <a:t>2- تأمين مالي مرحله شروع عمليات</a:t>
                      </a:r>
                      <a:endParaRPr lang="en-US" sz="1600" dirty="0">
                        <a:latin typeface="Times New Roman"/>
                        <a:ea typeface="Times New Roman"/>
                        <a:cs typeface="B Mitra" pitchFamily="2" charset="-78"/>
                      </a:endParaRPr>
                    </a:p>
                  </a:txBody>
                  <a:tcPr marL="68580" marR="68580" marT="0" marB="0">
                    <a:lnL>
                      <a:noFill/>
                    </a:lnL>
                    <a:lnR>
                      <a:noFill/>
                    </a:lnR>
                    <a:lnT>
                      <a:noFill/>
                    </a:lnT>
                    <a:lnB>
                      <a:noFill/>
                    </a:lnB>
                  </a:tcPr>
                </a:tc>
                <a:tc>
                  <a:txBody>
                    <a:bodyPr/>
                    <a:lstStyle/>
                    <a:p>
                      <a:pPr algn="l" rtl="0">
                        <a:spcAft>
                          <a:spcPts val="0"/>
                        </a:spcAft>
                      </a:pPr>
                      <a:r>
                        <a:rPr lang="en-US" sz="1800">
                          <a:latin typeface="Times New Roman"/>
                          <a:ea typeface="Times New Roman"/>
                          <a:cs typeface="B Mitra" pitchFamily="2" charset="-78"/>
                        </a:rPr>
                        <a:t>(Startup Financing) </a:t>
                      </a:r>
                      <a:endParaRPr lang="en-US" sz="1600">
                        <a:latin typeface="Times New Roman"/>
                        <a:ea typeface="Times New Roman"/>
                        <a:cs typeface="B Mitra" pitchFamily="2" charset="-78"/>
                      </a:endParaRPr>
                    </a:p>
                  </a:txBody>
                  <a:tcPr marL="68580" marR="68580" marT="0" marB="0">
                    <a:lnL>
                      <a:noFill/>
                    </a:lnL>
                    <a:lnR>
                      <a:noFill/>
                    </a:lnR>
                    <a:lnT>
                      <a:noFill/>
                    </a:lnT>
                    <a:lnB>
                      <a:noFill/>
                    </a:lnB>
                  </a:tcPr>
                </a:tc>
              </a:tr>
              <a:tr h="333381">
                <a:tc>
                  <a:txBody>
                    <a:bodyPr/>
                    <a:lstStyle/>
                    <a:p>
                      <a:pPr algn="just" rtl="1">
                        <a:spcAft>
                          <a:spcPts val="0"/>
                        </a:spcAft>
                      </a:pPr>
                      <a:r>
                        <a:rPr lang="fa-IR" sz="1800" dirty="0">
                          <a:latin typeface="Times New Roman"/>
                          <a:ea typeface="Times New Roman"/>
                          <a:cs typeface="B Mitra" pitchFamily="2" charset="-78"/>
                        </a:rPr>
                        <a:t>3- تأمين مالي مرحله اول</a:t>
                      </a:r>
                      <a:endParaRPr lang="en-US" sz="1600" dirty="0">
                        <a:latin typeface="Times New Roman"/>
                        <a:ea typeface="Times New Roman"/>
                        <a:cs typeface="B Mitra" pitchFamily="2" charset="-78"/>
                      </a:endParaRPr>
                    </a:p>
                  </a:txBody>
                  <a:tcPr marL="68580" marR="68580" marT="0" marB="0">
                    <a:lnL>
                      <a:noFill/>
                    </a:lnL>
                    <a:lnR>
                      <a:noFill/>
                    </a:lnR>
                    <a:lnT>
                      <a:noFill/>
                    </a:lnT>
                    <a:lnB>
                      <a:noFill/>
                    </a:lnB>
                  </a:tcPr>
                </a:tc>
                <a:tc>
                  <a:txBody>
                    <a:bodyPr/>
                    <a:lstStyle/>
                    <a:p>
                      <a:pPr algn="l" rtl="0">
                        <a:spcAft>
                          <a:spcPts val="0"/>
                        </a:spcAft>
                      </a:pPr>
                      <a:r>
                        <a:rPr lang="en-US" sz="1800" dirty="0">
                          <a:latin typeface="Times New Roman"/>
                          <a:ea typeface="Times New Roman"/>
                          <a:cs typeface="B Mitra" pitchFamily="2" charset="-78"/>
                        </a:rPr>
                        <a:t>(First Stage Financing)</a:t>
                      </a:r>
                      <a:endParaRPr lang="en-US" sz="1600" dirty="0">
                        <a:latin typeface="Times New Roman"/>
                        <a:ea typeface="Times New Roman"/>
                        <a:cs typeface="B Mitra" pitchFamily="2" charset="-78"/>
                      </a:endParaRPr>
                    </a:p>
                  </a:txBody>
                  <a:tcPr marL="68580" marR="68580" marT="0" marB="0">
                    <a:lnL>
                      <a:noFill/>
                    </a:lnL>
                    <a:lnR>
                      <a:noFill/>
                    </a:lnR>
                    <a:lnT>
                      <a:noFill/>
                    </a:lnT>
                    <a:lnB>
                      <a:noFill/>
                    </a:lnB>
                  </a:tcPr>
                </a:tc>
              </a:tr>
              <a:tr h="333381">
                <a:tc>
                  <a:txBody>
                    <a:bodyPr/>
                    <a:lstStyle/>
                    <a:p>
                      <a:pPr algn="just" rtl="1">
                        <a:spcAft>
                          <a:spcPts val="0"/>
                        </a:spcAft>
                      </a:pPr>
                      <a:r>
                        <a:rPr lang="fa-IR" sz="1800" dirty="0">
                          <a:latin typeface="Times New Roman"/>
                          <a:ea typeface="Times New Roman"/>
                          <a:cs typeface="B Mitra" pitchFamily="2" charset="-78"/>
                        </a:rPr>
                        <a:t>4- تأمين مالي مرحله توسعه</a:t>
                      </a:r>
                      <a:endParaRPr lang="en-US" sz="1600" dirty="0">
                        <a:latin typeface="Times New Roman"/>
                        <a:ea typeface="Times New Roman"/>
                        <a:cs typeface="B Mitra" pitchFamily="2" charset="-78"/>
                      </a:endParaRPr>
                    </a:p>
                  </a:txBody>
                  <a:tcPr marL="68580" marR="68580" marT="0" marB="0">
                    <a:lnL>
                      <a:noFill/>
                    </a:lnL>
                    <a:lnR>
                      <a:noFill/>
                    </a:lnR>
                    <a:lnT>
                      <a:noFill/>
                    </a:lnT>
                    <a:lnB>
                      <a:noFill/>
                    </a:lnB>
                  </a:tcPr>
                </a:tc>
                <a:tc>
                  <a:txBody>
                    <a:bodyPr/>
                    <a:lstStyle/>
                    <a:p>
                      <a:pPr algn="l" rtl="0">
                        <a:spcAft>
                          <a:spcPts val="0"/>
                        </a:spcAft>
                      </a:pPr>
                      <a:r>
                        <a:rPr lang="en-US" sz="1800" dirty="0">
                          <a:latin typeface="Times New Roman"/>
                          <a:ea typeface="Times New Roman"/>
                          <a:cs typeface="B Mitra" pitchFamily="2" charset="-78"/>
                        </a:rPr>
                        <a:t>(Expansion Financing)</a:t>
                      </a:r>
                      <a:endParaRPr lang="en-US" sz="1600" dirty="0">
                        <a:latin typeface="Times New Roman"/>
                        <a:ea typeface="Times New Roman"/>
                        <a:cs typeface="B Mitra" pitchFamily="2" charset="-78"/>
                      </a:endParaRPr>
                    </a:p>
                  </a:txBody>
                  <a:tcPr marL="68580" marR="68580" marT="0" marB="0">
                    <a:lnL>
                      <a:noFill/>
                    </a:lnL>
                    <a:lnR>
                      <a:noFill/>
                    </a:lnR>
                    <a:lnT>
                      <a:noFill/>
                    </a:lnT>
                    <a:lnB>
                      <a:noFill/>
                    </a:lnB>
                  </a:tcPr>
                </a:tc>
              </a:tr>
              <a:tr h="333381">
                <a:tc>
                  <a:txBody>
                    <a:bodyPr/>
                    <a:lstStyle/>
                    <a:p>
                      <a:pPr algn="just" rtl="1">
                        <a:spcAft>
                          <a:spcPts val="0"/>
                        </a:spcAft>
                      </a:pPr>
                      <a:r>
                        <a:rPr lang="fa-IR" sz="1800">
                          <a:latin typeface="Times New Roman"/>
                          <a:ea typeface="Times New Roman"/>
                          <a:cs typeface="B Mitra" pitchFamily="2" charset="-78"/>
                        </a:rPr>
                        <a:t>5- تأمين مالي مرحله توسعه مالكيت و مديريت</a:t>
                      </a:r>
                      <a:endParaRPr lang="en-US" sz="1600">
                        <a:latin typeface="Times New Roman"/>
                        <a:ea typeface="Times New Roman"/>
                        <a:cs typeface="B Mitra" pitchFamily="2" charset="-78"/>
                      </a:endParaRPr>
                    </a:p>
                  </a:txBody>
                  <a:tcPr marL="68580" marR="68580" marT="0" marB="0">
                    <a:lnL>
                      <a:noFill/>
                    </a:lnL>
                    <a:lnR>
                      <a:noFill/>
                    </a:lnR>
                    <a:lnT>
                      <a:noFill/>
                    </a:lnT>
                    <a:lnB>
                      <a:noFill/>
                    </a:lnB>
                  </a:tcPr>
                </a:tc>
                <a:tc>
                  <a:txBody>
                    <a:bodyPr/>
                    <a:lstStyle/>
                    <a:p>
                      <a:pPr algn="l" rtl="0">
                        <a:spcAft>
                          <a:spcPts val="0"/>
                        </a:spcAft>
                      </a:pPr>
                      <a:r>
                        <a:rPr lang="en-US" sz="1800">
                          <a:latin typeface="Times New Roman"/>
                          <a:ea typeface="Times New Roman"/>
                          <a:cs typeface="B Mitra" pitchFamily="2" charset="-78"/>
                        </a:rPr>
                        <a:t>(Acquisition Financing)</a:t>
                      </a:r>
                      <a:endParaRPr lang="en-US" sz="1600">
                        <a:latin typeface="Times New Roman"/>
                        <a:ea typeface="Times New Roman"/>
                        <a:cs typeface="B Mitra" pitchFamily="2" charset="-78"/>
                      </a:endParaRPr>
                    </a:p>
                  </a:txBody>
                  <a:tcPr marL="68580" marR="68580" marT="0" marB="0">
                    <a:lnL>
                      <a:noFill/>
                    </a:lnL>
                    <a:lnR>
                      <a:noFill/>
                    </a:lnR>
                    <a:lnT>
                      <a:noFill/>
                    </a:lnT>
                    <a:lnB>
                      <a:noFill/>
                    </a:lnB>
                  </a:tcPr>
                </a:tc>
              </a:tr>
              <a:tr h="333381">
                <a:tc>
                  <a:txBody>
                    <a:bodyPr/>
                    <a:lstStyle/>
                    <a:p>
                      <a:pPr algn="just" rtl="1">
                        <a:spcAft>
                          <a:spcPts val="0"/>
                        </a:spcAft>
                      </a:pPr>
                      <a:r>
                        <a:rPr lang="fa-IR" sz="1800" dirty="0">
                          <a:latin typeface="Times New Roman"/>
                          <a:ea typeface="Times New Roman"/>
                          <a:cs typeface="B Mitra" pitchFamily="2" charset="-78"/>
                        </a:rPr>
                        <a:t>6- تأمين مالي مرحله خريد سهام سايرين از طريق وام</a:t>
                      </a:r>
                      <a:endParaRPr lang="en-US" sz="1600" dirty="0">
                        <a:latin typeface="Times New Roman"/>
                        <a:ea typeface="Times New Roman"/>
                        <a:cs typeface="B Mitra" pitchFamily="2" charset="-78"/>
                      </a:endParaRPr>
                    </a:p>
                  </a:txBody>
                  <a:tcPr marL="68580" marR="68580" marT="0" marB="0">
                    <a:lnL>
                      <a:noFill/>
                    </a:lnL>
                    <a:lnR>
                      <a:noFill/>
                    </a:lnR>
                    <a:lnT>
                      <a:noFill/>
                    </a:lnT>
                    <a:lnB>
                      <a:noFill/>
                    </a:lnB>
                  </a:tcPr>
                </a:tc>
                <a:tc>
                  <a:txBody>
                    <a:bodyPr/>
                    <a:lstStyle/>
                    <a:p>
                      <a:pPr algn="l" rtl="0">
                        <a:spcAft>
                          <a:spcPts val="0"/>
                        </a:spcAft>
                      </a:pPr>
                      <a:r>
                        <a:rPr lang="en-US" sz="1800" dirty="0">
                          <a:latin typeface="Times New Roman"/>
                          <a:ea typeface="Times New Roman"/>
                          <a:cs typeface="B Mitra" pitchFamily="2" charset="-78"/>
                        </a:rPr>
                        <a:t>(leveraged Buyouts)</a:t>
                      </a:r>
                      <a:endParaRPr lang="en-US" sz="1600" dirty="0">
                        <a:latin typeface="Times New Roman"/>
                        <a:ea typeface="Times New Roman"/>
                        <a:cs typeface="B Mitra" pitchFamily="2" charset="-78"/>
                      </a:endParaRPr>
                    </a:p>
                  </a:txBody>
                  <a:tcPr marL="68580" marR="68580" marT="0" marB="0">
                    <a:lnL>
                      <a:noFill/>
                    </a:lnL>
                    <a:lnR>
                      <a:noFill/>
                    </a:lnR>
                    <a:lnT>
                      <a:noFill/>
                    </a:lnT>
                    <a:lnB>
                      <a:noFill/>
                    </a:lnB>
                  </a:tcPr>
                </a:tc>
              </a:tr>
            </a:tbl>
          </a:graphicData>
        </a:graphic>
      </p:graphicFrame>
      <p:sp>
        <p:nvSpPr>
          <p:cNvPr id="7"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7030A0"/>
                </a:solidFill>
                <a:latin typeface="+mj-lt"/>
                <a:ea typeface="Times New Roman" pitchFamily="18" charset="0"/>
                <a:cs typeface="B Mitra" pitchFamily="2" charset="-78"/>
              </a:rPr>
              <a:t>زنجيره تامين مالي </a:t>
            </a:r>
            <a:r>
              <a:rPr kumimoji="0" lang="fa-IR" sz="32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rPr>
              <a:t>سرمایه گذاری </a:t>
            </a:r>
            <a:r>
              <a:rPr lang="fa-IR" sz="3200" b="1" dirty="0" smtClean="0">
                <a:solidFill>
                  <a:srgbClr val="7030A0"/>
                </a:solidFill>
                <a:latin typeface="+mj-lt"/>
                <a:ea typeface="Times New Roman" pitchFamily="18" charset="0"/>
                <a:cs typeface="B Mitra" pitchFamily="2" charset="-78"/>
              </a:rPr>
              <a:t>جسورانه</a:t>
            </a:r>
            <a:endParaRPr kumimoji="0" lang="fa-IR" sz="32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5" name="Straight Connector 4"/>
          <p:cNvCxnSpPr/>
          <p:nvPr/>
        </p:nvCxnSpPr>
        <p:spPr>
          <a:xfrm rot="10800000">
            <a:off x="1357290" y="969112"/>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5"/>
                                        </p:tgtEl>
                                        <p:attrNameLst>
                                          <p:attrName>stroke.color</p:attrName>
                                        </p:attrNameLst>
                                      </p:cBhvr>
                                      <p:to>
                                        <a:schemeClr val="accent2"/>
                                      </p:to>
                                    </p:animClr>
                                    <p:set>
                                      <p:cBhvr>
                                        <p:cTn id="7" dur="20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4251" y="1143000"/>
          <a:ext cx="8786874" cy="3783784"/>
        </p:xfrm>
        <a:graphic>
          <a:graphicData uri="http://schemas.openxmlformats.org/drawingml/2006/table">
            <a:tbl>
              <a:tblPr rtl="1"/>
              <a:tblGrid>
                <a:gridCol w="2877029"/>
                <a:gridCol w="2667108"/>
                <a:gridCol w="3242737"/>
              </a:tblGrid>
              <a:tr h="718055">
                <a:tc>
                  <a:txBody>
                    <a:bodyPr/>
                    <a:lstStyle/>
                    <a:p>
                      <a:pPr algn="ctr" rtl="1">
                        <a:spcAft>
                          <a:spcPts val="0"/>
                        </a:spcAft>
                      </a:pPr>
                      <a:r>
                        <a:rPr lang="fa-IR" sz="2000" b="1" dirty="0">
                          <a:solidFill>
                            <a:srgbClr val="7030A0"/>
                          </a:solidFill>
                          <a:latin typeface="Times New Roman"/>
                          <a:ea typeface="Times New Roman"/>
                          <a:cs typeface="B Mitra" pitchFamily="2" charset="-78"/>
                        </a:rPr>
                        <a:t>مراحل تكامل شركت</a:t>
                      </a:r>
                      <a:endParaRPr lang="en-US" sz="2000" b="1" dirty="0">
                        <a:solidFill>
                          <a:srgbClr val="7030A0"/>
                        </a:solidFill>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spcAft>
                          <a:spcPts val="0"/>
                        </a:spcAft>
                      </a:pPr>
                      <a:r>
                        <a:rPr lang="fa-IR" sz="2000" b="1" dirty="0">
                          <a:solidFill>
                            <a:srgbClr val="7030A0"/>
                          </a:solidFill>
                          <a:latin typeface="Times New Roman"/>
                          <a:ea typeface="Times New Roman"/>
                          <a:cs typeface="B Mitra" pitchFamily="2" charset="-78"/>
                        </a:rPr>
                        <a:t>درجه ريسك سرمايه گذاري</a:t>
                      </a:r>
                      <a:endParaRPr lang="en-US" sz="2000" b="1" dirty="0">
                        <a:solidFill>
                          <a:srgbClr val="7030A0"/>
                        </a:solidFill>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spcAft>
                          <a:spcPts val="0"/>
                        </a:spcAft>
                      </a:pPr>
                      <a:r>
                        <a:rPr lang="fa-IR" sz="2000" b="1" dirty="0">
                          <a:solidFill>
                            <a:srgbClr val="7030A0"/>
                          </a:solidFill>
                          <a:latin typeface="Times New Roman"/>
                          <a:ea typeface="Times New Roman"/>
                          <a:cs typeface="B Mitra" pitchFamily="2" charset="-78"/>
                        </a:rPr>
                        <a:t>روش هاي جذب  منابع مالی</a:t>
                      </a:r>
                      <a:endParaRPr lang="en-US" sz="2000" b="1" dirty="0">
                        <a:solidFill>
                          <a:srgbClr val="7030A0"/>
                        </a:solidFill>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696147">
                <a:tc>
                  <a:txBody>
                    <a:bodyPr/>
                    <a:lstStyle/>
                    <a:p>
                      <a:pPr algn="ctr" rtl="1">
                        <a:spcAft>
                          <a:spcPts val="0"/>
                        </a:spcAft>
                      </a:pPr>
                      <a:r>
                        <a:rPr lang="fa-IR" sz="2000" dirty="0">
                          <a:latin typeface="Times New Roman"/>
                          <a:ea typeface="Times New Roman"/>
                          <a:cs typeface="B Mitra" pitchFamily="2" charset="-78"/>
                        </a:rPr>
                        <a:t>دوره جوانه زدن</a:t>
                      </a:r>
                      <a:endParaRPr lang="en-US" sz="3200" dirty="0">
                        <a:latin typeface="Times New Roman"/>
                        <a:ea typeface="Times New Roman"/>
                        <a:cs typeface="B Mitra" pitchFamily="2" charset="-78"/>
                      </a:endParaRPr>
                    </a:p>
                    <a:p>
                      <a:pPr algn="ctr" rtl="1">
                        <a:spcAft>
                          <a:spcPts val="0"/>
                        </a:spcAft>
                      </a:pPr>
                      <a:r>
                        <a:rPr lang="en-US" sz="1600" b="1" dirty="0">
                          <a:latin typeface="Times New Roman"/>
                          <a:ea typeface="Times New Roman"/>
                          <a:cs typeface="B Mitra" pitchFamily="2" charset="-78"/>
                        </a:rPr>
                        <a:t>Seed Phase</a:t>
                      </a:r>
                      <a:endParaRPr lang="en-US" sz="3200" dirty="0">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Mitra" pitchFamily="2" charset="-78"/>
                        </a:rPr>
                        <a:t>بسيار بالا</a:t>
                      </a:r>
                      <a:endParaRPr lang="en-US" sz="3200" dirty="0">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spcAft>
                          <a:spcPts val="0"/>
                        </a:spcAft>
                      </a:pPr>
                      <a:r>
                        <a:rPr lang="fa-IR" sz="1600" b="1" dirty="0">
                          <a:latin typeface="Times New Roman"/>
                          <a:ea typeface="Times New Roman"/>
                          <a:cs typeface="B Mitra" pitchFamily="2" charset="-78"/>
                        </a:rPr>
                        <a:t>فروش سهام به شخص كارآفرين و وابستگان</a:t>
                      </a:r>
                      <a:endParaRPr lang="en-US" sz="3200" dirty="0">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861666">
                <a:tc>
                  <a:txBody>
                    <a:bodyPr/>
                    <a:lstStyle/>
                    <a:p>
                      <a:pPr algn="ctr" rtl="1">
                        <a:spcAft>
                          <a:spcPts val="0"/>
                        </a:spcAft>
                      </a:pPr>
                      <a:r>
                        <a:rPr lang="fa-IR" sz="1600" b="1" dirty="0">
                          <a:latin typeface="Times New Roman"/>
                          <a:ea typeface="Times New Roman"/>
                          <a:cs typeface="B Mitra" pitchFamily="2" charset="-78"/>
                        </a:rPr>
                        <a:t>دوره شروع فعاليتها</a:t>
                      </a:r>
                      <a:endParaRPr lang="en-US" sz="3200" dirty="0">
                        <a:latin typeface="Times New Roman"/>
                        <a:ea typeface="Times New Roman"/>
                        <a:cs typeface="B Mitra" pitchFamily="2" charset="-78"/>
                      </a:endParaRPr>
                    </a:p>
                    <a:p>
                      <a:pPr algn="ctr" rtl="1">
                        <a:spcAft>
                          <a:spcPts val="0"/>
                        </a:spcAft>
                      </a:pPr>
                      <a:r>
                        <a:rPr lang="en-US" sz="1600" b="1" dirty="0" err="1">
                          <a:latin typeface="Times New Roman"/>
                          <a:ea typeface="Times New Roman"/>
                          <a:cs typeface="B Mitra" pitchFamily="2" charset="-78"/>
                        </a:rPr>
                        <a:t>Srtart</a:t>
                      </a:r>
                      <a:r>
                        <a:rPr lang="en-US" sz="1600" b="1" dirty="0">
                          <a:latin typeface="Times New Roman"/>
                          <a:ea typeface="Times New Roman"/>
                          <a:cs typeface="B Mitra" pitchFamily="2" charset="-78"/>
                        </a:rPr>
                        <a:t>-up Phase</a:t>
                      </a:r>
                      <a:endParaRPr lang="en-US" sz="3200" dirty="0">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spcAft>
                          <a:spcPts val="0"/>
                        </a:spcAft>
                      </a:pPr>
                      <a:r>
                        <a:rPr lang="fa-IR" sz="2000" dirty="0">
                          <a:latin typeface="Times New Roman"/>
                          <a:ea typeface="Times New Roman"/>
                          <a:cs typeface="B Mitra" pitchFamily="2" charset="-78"/>
                        </a:rPr>
                        <a:t>بالا</a:t>
                      </a:r>
                      <a:endParaRPr lang="en-US" sz="3200" dirty="0">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spcAft>
                          <a:spcPts val="0"/>
                        </a:spcAft>
                      </a:pPr>
                      <a:r>
                        <a:rPr lang="fa-IR" sz="1600" b="1" dirty="0">
                          <a:latin typeface="Times New Roman"/>
                          <a:ea typeface="Times New Roman"/>
                          <a:cs typeface="B Mitra" pitchFamily="2" charset="-78"/>
                        </a:rPr>
                        <a:t>فروش سهام به اشخاص و</a:t>
                      </a:r>
                      <a:r>
                        <a:rPr lang="fa-IR" sz="2000" b="1" dirty="0">
                          <a:latin typeface="Times New Roman"/>
                          <a:ea typeface="Times New Roman"/>
                          <a:cs typeface="B Mitra" pitchFamily="2" charset="-78"/>
                        </a:rPr>
                        <a:t> </a:t>
                      </a:r>
                      <a:r>
                        <a:rPr lang="fa-IR" sz="2000" b="1" i="1" dirty="0" smtClean="0">
                          <a:latin typeface="Times New Roman"/>
                          <a:ea typeface="Times New Roman"/>
                          <a:cs typeface="B Mitra" pitchFamily="2" charset="-78"/>
                        </a:rPr>
                        <a:t>شرکت </a:t>
                      </a:r>
                      <a:r>
                        <a:rPr lang="fa-IR" sz="2000" b="1" i="1" dirty="0">
                          <a:latin typeface="Times New Roman"/>
                          <a:ea typeface="Times New Roman"/>
                          <a:cs typeface="B Mitra" pitchFamily="2" charset="-78"/>
                        </a:rPr>
                        <a:t>هاي</a:t>
                      </a:r>
                      <a:endParaRPr lang="en-US" sz="3200" dirty="0">
                        <a:latin typeface="Times New Roman"/>
                        <a:ea typeface="Times New Roman"/>
                        <a:cs typeface="B Mitra" pitchFamily="2" charset="-78"/>
                      </a:endParaRPr>
                    </a:p>
                    <a:p>
                      <a:pPr algn="ctr" rtl="1">
                        <a:spcAft>
                          <a:spcPts val="0"/>
                        </a:spcAft>
                      </a:pPr>
                      <a:r>
                        <a:rPr lang="fa-IR" sz="2000" b="1" i="1" dirty="0">
                          <a:latin typeface="Times New Roman"/>
                          <a:ea typeface="Times New Roman"/>
                          <a:cs typeface="B Mitra" pitchFamily="2" charset="-78"/>
                        </a:rPr>
                        <a:t> </a:t>
                      </a:r>
                      <a:r>
                        <a:rPr lang="fa-IR" sz="2000" b="1" i="1" dirty="0" smtClean="0">
                          <a:latin typeface="Times New Roman"/>
                          <a:ea typeface="Times New Roman"/>
                          <a:cs typeface="B Mitra" pitchFamily="2" charset="-78"/>
                        </a:rPr>
                        <a:t>سرمایه گذاری جسورانه</a:t>
                      </a:r>
                      <a:endParaRPr lang="en-US" sz="3200" dirty="0">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861666">
                <a:tc>
                  <a:txBody>
                    <a:bodyPr/>
                    <a:lstStyle/>
                    <a:p>
                      <a:pPr algn="ctr" rtl="1">
                        <a:spcAft>
                          <a:spcPts val="0"/>
                        </a:spcAft>
                      </a:pPr>
                      <a:r>
                        <a:rPr lang="fa-IR" sz="1600" b="1">
                          <a:latin typeface="Times New Roman"/>
                          <a:ea typeface="Times New Roman"/>
                          <a:cs typeface="B Mitra" pitchFamily="2" charset="-78"/>
                        </a:rPr>
                        <a:t>دوره اولیه رشد</a:t>
                      </a:r>
                      <a:endParaRPr lang="en-US" sz="3200">
                        <a:latin typeface="Times New Roman"/>
                        <a:ea typeface="Times New Roman"/>
                        <a:cs typeface="B Mitra" pitchFamily="2" charset="-78"/>
                      </a:endParaRPr>
                    </a:p>
                    <a:p>
                      <a:pPr algn="ctr" rtl="1">
                        <a:spcAft>
                          <a:spcPts val="0"/>
                        </a:spcAft>
                      </a:pPr>
                      <a:r>
                        <a:rPr lang="en-US" sz="1600" b="1">
                          <a:latin typeface="Times New Roman"/>
                          <a:ea typeface="Times New Roman"/>
                          <a:cs typeface="B Mitra" pitchFamily="2" charset="-78"/>
                        </a:rPr>
                        <a:t>Early Growth Phase</a:t>
                      </a:r>
                      <a:endParaRPr lang="en-US" sz="3200">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spcAft>
                          <a:spcPts val="0"/>
                        </a:spcAft>
                      </a:pPr>
                      <a:r>
                        <a:rPr lang="fa-IR" sz="2000">
                          <a:latin typeface="Times New Roman"/>
                          <a:ea typeface="Times New Roman"/>
                          <a:cs typeface="B Mitra" pitchFamily="2" charset="-78"/>
                        </a:rPr>
                        <a:t>بالا تا متوسط</a:t>
                      </a:r>
                      <a:endParaRPr lang="en-US" sz="3200">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spcAft>
                          <a:spcPts val="0"/>
                        </a:spcAft>
                      </a:pPr>
                      <a:r>
                        <a:rPr lang="fa-IR" sz="2000" dirty="0" smtClean="0">
                          <a:latin typeface="Times New Roman"/>
                          <a:ea typeface="Times New Roman"/>
                          <a:cs typeface="B Mitra" pitchFamily="2" charset="-78"/>
                        </a:rPr>
                        <a:t>دریافت تسهیلات از </a:t>
                      </a:r>
                      <a:r>
                        <a:rPr lang="fa-IR" sz="2000" b="1" i="1" dirty="0" smtClean="0">
                          <a:latin typeface="Times New Roman"/>
                          <a:ea typeface="Times New Roman"/>
                          <a:cs typeface="B Mitra" pitchFamily="2" charset="-78"/>
                        </a:rPr>
                        <a:t>شرکت‌هاي سرمایه گذاری جسورانه</a:t>
                      </a:r>
                      <a:r>
                        <a:rPr lang="fa-IR" sz="2000" b="1" dirty="0" smtClean="0">
                          <a:latin typeface="Times New Roman"/>
                          <a:ea typeface="Times New Roman"/>
                          <a:cs typeface="B Mitra" pitchFamily="2" charset="-78"/>
                        </a:rPr>
                        <a:t> </a:t>
                      </a:r>
                      <a:r>
                        <a:rPr lang="fa-IR" sz="1600" b="1" dirty="0">
                          <a:latin typeface="Times New Roman"/>
                          <a:ea typeface="Times New Roman"/>
                          <a:cs typeface="B Mitra" pitchFamily="2" charset="-78"/>
                        </a:rPr>
                        <a:t>و  بانك ها</a:t>
                      </a:r>
                      <a:endParaRPr lang="en-US" sz="3200" dirty="0">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646250">
                <a:tc>
                  <a:txBody>
                    <a:bodyPr/>
                    <a:lstStyle/>
                    <a:p>
                      <a:pPr algn="ctr" rtl="1">
                        <a:spcAft>
                          <a:spcPts val="0"/>
                        </a:spcAft>
                      </a:pPr>
                      <a:r>
                        <a:rPr lang="fa-IR" sz="1600" b="1">
                          <a:latin typeface="Times New Roman"/>
                          <a:ea typeface="Times New Roman"/>
                          <a:cs typeface="B Mitra" pitchFamily="2" charset="-78"/>
                        </a:rPr>
                        <a:t>دوره ثبات و توسعه</a:t>
                      </a:r>
                      <a:endParaRPr lang="en-US" sz="3200">
                        <a:latin typeface="Times New Roman"/>
                        <a:ea typeface="Times New Roman"/>
                        <a:cs typeface="B Mitra" pitchFamily="2" charset="-78"/>
                      </a:endParaRPr>
                    </a:p>
                    <a:p>
                      <a:pPr algn="ctr" rtl="1">
                        <a:spcAft>
                          <a:spcPts val="0"/>
                        </a:spcAft>
                      </a:pPr>
                      <a:r>
                        <a:rPr lang="en-US" sz="1600" b="1">
                          <a:latin typeface="Times New Roman"/>
                          <a:ea typeface="Times New Roman"/>
                          <a:cs typeface="B Mitra" pitchFamily="2" charset="-78"/>
                        </a:rPr>
                        <a:t>Expansion &amp; Maturity Phase</a:t>
                      </a:r>
                      <a:endParaRPr lang="en-US" sz="3200">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spcAft>
                          <a:spcPts val="0"/>
                        </a:spcAft>
                      </a:pPr>
                      <a:r>
                        <a:rPr lang="fa-IR" sz="2000">
                          <a:latin typeface="Times New Roman"/>
                          <a:ea typeface="Times New Roman"/>
                          <a:cs typeface="B Mitra" pitchFamily="2" charset="-78"/>
                        </a:rPr>
                        <a:t>متوسط تا پايين</a:t>
                      </a:r>
                      <a:endParaRPr lang="en-US" sz="3200">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1">
                        <a:spcAft>
                          <a:spcPts val="0"/>
                        </a:spcAft>
                      </a:pPr>
                      <a:r>
                        <a:rPr lang="fa-IR" sz="1600" b="1" dirty="0">
                          <a:latin typeface="Times New Roman"/>
                          <a:ea typeface="Times New Roman"/>
                          <a:cs typeface="B Mitra" pitchFamily="2" charset="-78"/>
                        </a:rPr>
                        <a:t>قرض از بانك ها و فروش سهام به عموم</a:t>
                      </a:r>
                      <a:endParaRPr lang="en-US" sz="3200" dirty="0">
                        <a:latin typeface="Times New Roman"/>
                        <a:ea typeface="Times New Roman"/>
                        <a:cs typeface="B Mitra" pitchFamily="2" charset="-78"/>
                      </a:endParaRPr>
                    </a:p>
                    <a:p>
                      <a:pPr algn="ctr" rtl="1">
                        <a:spcAft>
                          <a:spcPts val="0"/>
                        </a:spcAft>
                      </a:pPr>
                      <a:r>
                        <a:rPr lang="fa-IR" sz="1600" b="1" dirty="0">
                          <a:latin typeface="Times New Roman"/>
                          <a:ea typeface="Times New Roman"/>
                          <a:cs typeface="B Mitra" pitchFamily="2" charset="-78"/>
                        </a:rPr>
                        <a:t>از طريق عرضه عمومي</a:t>
                      </a:r>
                      <a:endParaRPr lang="en-US" sz="3200" dirty="0">
                        <a:latin typeface="Times New Roman"/>
                        <a:ea typeface="Times New Roman"/>
                        <a:cs typeface="B Mitra" pitchFamily="2" charset="-78"/>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6"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7030A0"/>
                </a:solidFill>
                <a:latin typeface="+mj-lt"/>
                <a:ea typeface="Times New Roman" pitchFamily="18" charset="0"/>
                <a:cs typeface="B Mitra" pitchFamily="2" charset="-78"/>
              </a:rPr>
              <a:t>زنجيره تامين مالي </a:t>
            </a:r>
            <a:r>
              <a:rPr lang="fa-IR" sz="3200" dirty="0" smtClean="0">
                <a:solidFill>
                  <a:srgbClr val="7030A0"/>
                </a:solidFill>
                <a:latin typeface="+mj-lt"/>
                <a:ea typeface="Times New Roman" pitchFamily="18" charset="0"/>
                <a:cs typeface="B Mitra" pitchFamily="2" charset="-78"/>
              </a:rPr>
              <a:t>ادامه... </a:t>
            </a:r>
            <a:endParaRPr kumimoji="0" lang="fa-IR" sz="32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5" name="Straight Connector 4"/>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5"/>
                                        </p:tgtEl>
                                        <p:attrNameLst>
                                          <p:attrName>stroke.color</p:attrName>
                                        </p:attrNameLst>
                                      </p:cBhvr>
                                      <p:to>
                                        <a:schemeClr val="accent2"/>
                                      </p:to>
                                    </p:animClr>
                                    <p:set>
                                      <p:cBhvr>
                                        <p:cTn id="7" dur="20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3"/>
          <p:cNvSpPr>
            <a:spLocks noGrp="1" noChangeArrowheads="1"/>
          </p:cNvSpPr>
          <p:nvPr>
            <p:ph idx="1"/>
          </p:nvPr>
        </p:nvSpPr>
        <p:spPr>
          <a:xfrm>
            <a:off x="838201" y="1219200"/>
            <a:ext cx="7545388" cy="5334000"/>
          </a:xfrm>
        </p:spPr>
        <p:txBody>
          <a:bodyPr>
            <a:normAutofit/>
          </a:bodyPr>
          <a:lstStyle/>
          <a:p>
            <a:pPr marL="357188" lvl="1" indent="-263525" algn="justLow" rtl="1" eaLnBrk="1" hangingPunct="1">
              <a:lnSpc>
                <a:spcPct val="114000"/>
              </a:lnSpc>
              <a:buClr>
                <a:srgbClr val="C00000"/>
              </a:buClr>
              <a:buSzPct val="120000"/>
              <a:buFont typeface="Arial" pitchFamily="34" charset="0"/>
              <a:buChar char="•"/>
            </a:pPr>
            <a:r>
              <a:rPr lang="fa-IR" dirty="0" smtClean="0">
                <a:cs typeface="B Mitra" pitchFamily="2" charset="-78"/>
              </a:rPr>
              <a:t>20% تمام سرمایه گذاری را از دست می دهند.</a:t>
            </a:r>
          </a:p>
          <a:p>
            <a:pPr marL="357188" lvl="1" indent="-263525" algn="justLow" rtl="1" eaLnBrk="1" hangingPunct="1">
              <a:lnSpc>
                <a:spcPct val="114000"/>
              </a:lnSpc>
              <a:buClr>
                <a:srgbClr val="C00000"/>
              </a:buClr>
              <a:buSzPct val="120000"/>
              <a:buFont typeface="Arial" pitchFamily="34" charset="0"/>
              <a:buChar char="•"/>
            </a:pPr>
            <a:r>
              <a:rPr lang="fa-IR" dirty="0" smtClean="0">
                <a:cs typeface="B Mitra" pitchFamily="2" charset="-78"/>
              </a:rPr>
              <a:t>40% در بازگشت سرمایه دچار مشکل می شوند.</a:t>
            </a:r>
          </a:p>
          <a:p>
            <a:pPr marL="357188" lvl="1" indent="-263525" algn="justLow" rtl="1" eaLnBrk="1" hangingPunct="1">
              <a:lnSpc>
                <a:spcPct val="114000"/>
              </a:lnSpc>
              <a:buClr>
                <a:srgbClr val="C00000"/>
              </a:buClr>
              <a:buSzPct val="120000"/>
              <a:buFont typeface="Arial" pitchFamily="34" charset="0"/>
              <a:buChar char="•"/>
            </a:pPr>
            <a:r>
              <a:rPr lang="fa-IR" dirty="0" smtClean="0">
                <a:cs typeface="B Mitra" pitchFamily="2" charset="-78"/>
              </a:rPr>
              <a:t>20% بین 1 تا 3 برابر سرمایه اولیه بازده دارند.</a:t>
            </a:r>
          </a:p>
          <a:p>
            <a:pPr marL="357188" lvl="1" indent="-263525" algn="justLow" rtl="1" eaLnBrk="1" hangingPunct="1">
              <a:lnSpc>
                <a:spcPct val="114000"/>
              </a:lnSpc>
              <a:buClr>
                <a:srgbClr val="C00000"/>
              </a:buClr>
              <a:buSzPct val="120000"/>
              <a:buFont typeface="Arial" pitchFamily="34" charset="0"/>
              <a:buChar char="•"/>
            </a:pPr>
            <a:r>
              <a:rPr lang="fa-IR" dirty="0" smtClean="0">
                <a:cs typeface="B Mitra" pitchFamily="2" charset="-78"/>
              </a:rPr>
              <a:t>10% بین 3 تا 5 برابر سرمایه اولیه بازده دارند.</a:t>
            </a:r>
          </a:p>
          <a:p>
            <a:pPr marL="357188" lvl="1" indent="-263525" algn="justLow" rtl="1" eaLnBrk="1" hangingPunct="1">
              <a:lnSpc>
                <a:spcPct val="114000"/>
              </a:lnSpc>
              <a:buClr>
                <a:srgbClr val="C00000"/>
              </a:buClr>
              <a:buSzPct val="120000"/>
              <a:buFont typeface="Arial" pitchFamily="34" charset="0"/>
              <a:buChar char="•"/>
            </a:pPr>
            <a:r>
              <a:rPr lang="fa-IR" dirty="0" smtClean="0">
                <a:cs typeface="B Mitra" pitchFamily="2" charset="-78"/>
              </a:rPr>
              <a:t>8% بین 5 تا 10 برابر سرمایه اولیه بازده دارند.</a:t>
            </a:r>
          </a:p>
          <a:p>
            <a:pPr marL="357188" lvl="1" indent="-263525" algn="justLow" rtl="1" eaLnBrk="1" hangingPunct="1">
              <a:lnSpc>
                <a:spcPct val="114000"/>
              </a:lnSpc>
              <a:buClr>
                <a:srgbClr val="C00000"/>
              </a:buClr>
              <a:buSzPct val="120000"/>
              <a:buFont typeface="Arial" pitchFamily="34" charset="0"/>
              <a:buChar char="•"/>
            </a:pPr>
            <a:r>
              <a:rPr lang="fa-IR" dirty="0" smtClean="0">
                <a:cs typeface="B Mitra" pitchFamily="2" charset="-78"/>
              </a:rPr>
              <a:t>2% بین 10 تا 100 برابر سرمایه اولیه بازده دارند.</a:t>
            </a:r>
          </a:p>
          <a:p>
            <a:pPr marL="357188" lvl="1" indent="-263525" algn="justLow" rtl="1" eaLnBrk="1" hangingPunct="1">
              <a:lnSpc>
                <a:spcPct val="114000"/>
              </a:lnSpc>
              <a:buClr>
                <a:srgbClr val="C00000"/>
              </a:buClr>
              <a:buSzPct val="120000"/>
              <a:buFont typeface="Arial" pitchFamily="34" charset="0"/>
              <a:buChar char="•"/>
            </a:pPr>
            <a:r>
              <a:rPr lang="fa-IR" sz="2400" dirty="0" smtClean="0">
                <a:latin typeface="IranNastaliq" pitchFamily="18" charset="0"/>
                <a:cs typeface="B Mitra" pitchFamily="2" charset="-78"/>
              </a:rPr>
              <a:t>هدف نهايي سرمايه گذاران مخاطره پذير، ‌با كمي اغماض، رسيدن به ارزشي معادل ده برابر سرمايه اصلي خود پس از هفت سال است. </a:t>
            </a:r>
          </a:p>
          <a:p>
            <a:pPr marL="357188" lvl="1" indent="-263525" algn="justLow" rtl="1" eaLnBrk="1" hangingPunct="1">
              <a:lnSpc>
                <a:spcPct val="114000"/>
              </a:lnSpc>
              <a:buClr>
                <a:srgbClr val="C00000"/>
              </a:buClr>
              <a:buSzPct val="120000"/>
              <a:buFont typeface="Arial" pitchFamily="34" charset="0"/>
              <a:buChar char="•"/>
            </a:pPr>
            <a:r>
              <a:rPr lang="ar-SA" sz="2400" dirty="0" smtClean="0">
                <a:latin typeface="IranNastaliq" pitchFamily="18" charset="0"/>
                <a:cs typeface="B Mitra" pitchFamily="2" charset="-78"/>
              </a:rPr>
              <a:t>نرخ بازده مورد توقع آنها</a:t>
            </a:r>
            <a:r>
              <a:rPr lang="fa-IR" sz="2400" dirty="0" smtClean="0">
                <a:latin typeface="IranNastaliq" pitchFamily="18" charset="0"/>
                <a:cs typeface="B Mitra" pitchFamily="2" charset="-78"/>
              </a:rPr>
              <a:t> (در امريكا و اروپا)</a:t>
            </a:r>
            <a:r>
              <a:rPr lang="ar-SA" sz="2400" dirty="0" smtClean="0">
                <a:latin typeface="IranNastaliq" pitchFamily="18" charset="0"/>
                <a:cs typeface="B Mitra" pitchFamily="2" charset="-78"/>
              </a:rPr>
              <a:t> 20% </a:t>
            </a:r>
            <a:r>
              <a:rPr lang="fa-IR" sz="2400" dirty="0" smtClean="0">
                <a:latin typeface="IranNastaliq" pitchFamily="18" charset="0"/>
                <a:cs typeface="B Mitra" pitchFamily="2" charset="-78"/>
              </a:rPr>
              <a:t>تا</a:t>
            </a:r>
            <a:r>
              <a:rPr lang="ar-SA" sz="2400" dirty="0" smtClean="0">
                <a:latin typeface="IranNastaliq" pitchFamily="18" charset="0"/>
                <a:cs typeface="B Mitra" pitchFamily="2" charset="-78"/>
              </a:rPr>
              <a:t> 30% بيش از سرمايه گذاري هاي بدون ريسك است.</a:t>
            </a:r>
            <a:endParaRPr lang="fa-IR" dirty="0" smtClean="0">
              <a:cs typeface="B Mitra" pitchFamily="2" charset="-78"/>
            </a:endParaRPr>
          </a:p>
        </p:txBody>
      </p:sp>
      <p:sp>
        <p:nvSpPr>
          <p:cNvPr id="4" name="Slide Number Placeholder 3"/>
          <p:cNvSpPr>
            <a:spLocks noGrp="1"/>
          </p:cNvSpPr>
          <p:nvPr>
            <p:ph type="sldNum" sz="quarter" idx="12"/>
          </p:nvPr>
        </p:nvSpPr>
        <p:spPr/>
        <p:txBody>
          <a:bodyPr/>
          <a:lstStyle/>
          <a:p>
            <a:pPr>
              <a:defRPr/>
            </a:pPr>
            <a:fld id="{87554530-0970-491A-AC5D-FB2C3DBF6FC3}" type="slidenum">
              <a:rPr lang="en-US" smtClean="0"/>
              <a:pPr>
                <a:defRPr/>
              </a:pPr>
              <a:t>54</a:t>
            </a:fld>
            <a:endParaRPr lang="en-US" sz="1400" b="0">
              <a:solidFill>
                <a:schemeClr val="hlink"/>
              </a:solidFill>
            </a:endParaRPr>
          </a:p>
        </p:txBody>
      </p:sp>
      <p:sp>
        <p:nvSpPr>
          <p:cNvPr id="6"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7030A0"/>
                </a:solidFill>
                <a:latin typeface="+mj-lt"/>
                <a:ea typeface="Times New Roman" pitchFamily="18" charset="0"/>
                <a:cs typeface="B Mitra" pitchFamily="2" charset="-78"/>
              </a:rPr>
              <a:t>بازدهي معمول شرکت‌هاي سرمايه گذاری جسورانه</a:t>
            </a:r>
            <a:endParaRPr kumimoji="0" lang="fa-IR" sz="32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5" name="Straight Connector 4"/>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5"/>
                                        </p:tgtEl>
                                        <p:attrNameLst>
                                          <p:attrName>stroke.color</p:attrName>
                                        </p:attrNameLst>
                                      </p:cBhvr>
                                      <p:to>
                                        <a:schemeClr val="accent2"/>
                                      </p:to>
                                    </p:animClr>
                                    <p:set>
                                      <p:cBhvr>
                                        <p:cTn id="7" dur="20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txBox="1">
            <a:spLocks noChangeArrowheads="1"/>
          </p:cNvSpPr>
          <p:nvPr/>
        </p:nvSpPr>
        <p:spPr bwMode="auto">
          <a:xfrm>
            <a:off x="500034" y="1071586"/>
            <a:ext cx="8015315" cy="5500686"/>
          </a:xfrm>
          <a:prstGeom prst="rect">
            <a:avLst/>
          </a:prstGeom>
          <a:noFill/>
          <a:ln w="9525">
            <a:noFill/>
            <a:miter lim="800000"/>
            <a:headEnd/>
            <a:tailEnd/>
          </a:ln>
        </p:spPr>
        <p:txBody>
          <a:bodyPr/>
          <a:lstStyle/>
          <a:p>
            <a:pPr marL="342900" indent="-342900" algn="justLow" rtl="1">
              <a:lnSpc>
                <a:spcPct val="135000"/>
              </a:lnSpc>
              <a:spcBef>
                <a:spcPct val="20000"/>
              </a:spcBef>
              <a:buClr>
                <a:srgbClr val="C00000"/>
              </a:buClr>
              <a:buSzPct val="120000"/>
              <a:buFont typeface="Arial" charset="0"/>
              <a:buChar char="•"/>
            </a:pPr>
            <a:r>
              <a:rPr lang="fa-IR" sz="2800" dirty="0" smtClean="0">
                <a:latin typeface="IranNastaliq" pitchFamily="18" charset="0"/>
                <a:cs typeface="B Mitra" pitchFamily="2" charset="-78"/>
              </a:rPr>
              <a:t>افق </a:t>
            </a:r>
            <a:r>
              <a:rPr lang="fa-IR" sz="2800" dirty="0">
                <a:latin typeface="IranNastaliq" pitchFamily="18" charset="0"/>
                <a:cs typeface="B Mitra" pitchFamily="2" charset="-78"/>
              </a:rPr>
              <a:t>سرمایه گذاری اين </a:t>
            </a:r>
            <a:r>
              <a:rPr lang="fa-IR" sz="2800" dirty="0" smtClean="0">
                <a:latin typeface="IranNastaliq" pitchFamily="18" charset="0"/>
                <a:cs typeface="B Mitra" pitchFamily="2" charset="-78"/>
              </a:rPr>
              <a:t>شرکت‌ها معمولاً بين 3 تا 7 </a:t>
            </a:r>
            <a:r>
              <a:rPr lang="fa-IR" sz="2800" dirty="0">
                <a:latin typeface="IranNastaliq" pitchFamily="18" charset="0"/>
                <a:cs typeface="B Mitra" pitchFamily="2" charset="-78"/>
              </a:rPr>
              <a:t>سال است</a:t>
            </a:r>
            <a:r>
              <a:rPr lang="fa-IR" sz="2800" dirty="0" smtClean="0">
                <a:latin typeface="IranNastaliq" pitchFamily="18" charset="0"/>
                <a:cs typeface="B Mitra" pitchFamily="2" charset="-78"/>
              </a:rPr>
              <a:t>.</a:t>
            </a:r>
          </a:p>
          <a:p>
            <a:pPr marL="342900" indent="-342900" algn="justLow" rtl="1">
              <a:lnSpc>
                <a:spcPct val="135000"/>
              </a:lnSpc>
              <a:spcBef>
                <a:spcPct val="20000"/>
              </a:spcBef>
              <a:buClr>
                <a:srgbClr val="C00000"/>
              </a:buClr>
              <a:buSzPct val="120000"/>
              <a:buFont typeface="Arial" charset="0"/>
              <a:buChar char="•"/>
            </a:pPr>
            <a:r>
              <a:rPr lang="fa-IR" sz="2800" dirty="0" smtClean="0">
                <a:latin typeface="IranNastaliq" pitchFamily="18" charset="0"/>
                <a:cs typeface="B Mitra" pitchFamily="2" charset="-78"/>
              </a:rPr>
              <a:t>طي </a:t>
            </a:r>
            <a:r>
              <a:rPr lang="fa-IR" sz="2800" dirty="0">
                <a:latin typeface="IranNastaliq" pitchFamily="18" charset="0"/>
                <a:cs typeface="B Mitra" pitchFamily="2" charset="-78"/>
              </a:rPr>
              <a:t>سال اول تا سوم سرمايه گذاري </a:t>
            </a:r>
            <a:r>
              <a:rPr lang="fa-IR" sz="2800" dirty="0" smtClean="0">
                <a:latin typeface="IranNastaliq" pitchFamily="18" charset="0"/>
                <a:cs typeface="B Mitra" pitchFamily="2" charset="-78"/>
              </a:rPr>
              <a:t>شرکت‌ها </a:t>
            </a:r>
            <a:r>
              <a:rPr lang="fa-IR" sz="2800" dirty="0">
                <a:latin typeface="IranNastaliq" pitchFamily="18" charset="0"/>
                <a:cs typeface="B Mitra" pitchFamily="2" charset="-78"/>
              </a:rPr>
              <a:t>زياد است و سپس در </a:t>
            </a:r>
            <a:r>
              <a:rPr lang="fa-IR" sz="2800" dirty="0" smtClean="0">
                <a:latin typeface="IranNastaliq" pitchFamily="18" charset="0"/>
                <a:cs typeface="B Mitra" pitchFamily="2" charset="-78"/>
              </a:rPr>
              <a:t>سال‌های </a:t>
            </a:r>
            <a:r>
              <a:rPr lang="fa-IR" sz="2800" dirty="0">
                <a:latin typeface="IranNastaliq" pitchFamily="18" charset="0"/>
                <a:cs typeface="B Mitra" pitchFamily="2" charset="-78"/>
              </a:rPr>
              <a:t>پاياني </a:t>
            </a:r>
            <a:r>
              <a:rPr lang="fa-IR" sz="2800" dirty="0" smtClean="0">
                <a:latin typeface="IranNastaliq" pitchFamily="18" charset="0"/>
                <a:cs typeface="B Mitra" pitchFamily="2" charset="-78"/>
              </a:rPr>
              <a:t>کاهش مي‌يابد. </a:t>
            </a:r>
            <a:endParaRPr lang="fa-IR" sz="2800" dirty="0">
              <a:latin typeface="IranNastaliq" pitchFamily="18" charset="0"/>
              <a:cs typeface="B Mitra" pitchFamily="2" charset="-78"/>
            </a:endParaRPr>
          </a:p>
          <a:p>
            <a:pPr marL="342900" indent="-342900" algn="justLow" rtl="1">
              <a:lnSpc>
                <a:spcPct val="135000"/>
              </a:lnSpc>
              <a:spcBef>
                <a:spcPct val="20000"/>
              </a:spcBef>
              <a:buClr>
                <a:srgbClr val="C00000"/>
              </a:buClr>
              <a:buSzPct val="120000"/>
              <a:buFont typeface="Arial" charset="0"/>
              <a:buChar char="•"/>
            </a:pPr>
            <a:r>
              <a:rPr lang="fa-IR" sz="2800" dirty="0" smtClean="0">
                <a:latin typeface="IranNastaliq" pitchFamily="18" charset="0"/>
                <a:cs typeface="B Mitra" pitchFamily="2" charset="-78"/>
              </a:rPr>
              <a:t>در حدود </a:t>
            </a:r>
            <a:r>
              <a:rPr lang="fa-IR" sz="2800" dirty="0">
                <a:latin typeface="IranNastaliq" pitchFamily="18" charset="0"/>
                <a:cs typeface="B Mitra" pitchFamily="2" charset="-78"/>
              </a:rPr>
              <a:t>5 تا 15 شرکت را در سبد سرمایه گذاری خویش جای می </a:t>
            </a:r>
            <a:r>
              <a:rPr lang="fa-IR" sz="2800" dirty="0" smtClean="0">
                <a:latin typeface="IranNastaliq" pitchFamily="18" charset="0"/>
                <a:cs typeface="B Mitra" pitchFamily="2" charset="-78"/>
              </a:rPr>
              <a:t>دهند.</a:t>
            </a:r>
          </a:p>
          <a:p>
            <a:pPr marL="342900" indent="-342900" algn="justLow" rtl="1">
              <a:lnSpc>
                <a:spcPct val="135000"/>
              </a:lnSpc>
              <a:spcBef>
                <a:spcPct val="20000"/>
              </a:spcBef>
              <a:buClr>
                <a:srgbClr val="C00000"/>
              </a:buClr>
              <a:buSzPct val="120000"/>
              <a:buFont typeface="Arial" charset="0"/>
              <a:buChar char="•"/>
            </a:pPr>
            <a:r>
              <a:rPr lang="fa-IR" sz="2800" dirty="0" smtClean="0">
                <a:latin typeface="IranNastaliq" pitchFamily="18" charset="0"/>
                <a:cs typeface="B Mitra" pitchFamily="2" charset="-78"/>
              </a:rPr>
              <a:t>معمولاً </a:t>
            </a:r>
            <a:r>
              <a:rPr lang="ar-SA" sz="2800" dirty="0" smtClean="0">
                <a:latin typeface="IranNastaliq" pitchFamily="18" charset="0"/>
                <a:cs typeface="B Mitra" pitchFamily="2" charset="-78"/>
              </a:rPr>
              <a:t>بين 5 تا 30</a:t>
            </a:r>
            <a:r>
              <a:rPr lang="fa-IR" sz="2800" dirty="0" smtClean="0">
                <a:latin typeface="IranNastaliq" pitchFamily="18" charset="0"/>
                <a:cs typeface="B Mitra" pitchFamily="2" charset="-78"/>
              </a:rPr>
              <a:t> درصد از </a:t>
            </a:r>
            <a:r>
              <a:rPr lang="ar-SA" sz="2800" dirty="0" smtClean="0">
                <a:latin typeface="IranNastaliq" pitchFamily="18" charset="0"/>
                <a:cs typeface="B Mitra" pitchFamily="2" charset="-78"/>
              </a:rPr>
              <a:t>سهام شركت</a:t>
            </a:r>
            <a:r>
              <a:rPr lang="fa-IR" sz="2800" dirty="0" smtClean="0">
                <a:latin typeface="IranNastaliq" pitchFamily="18" charset="0"/>
                <a:cs typeface="B Mitra" pitchFamily="2" charset="-78"/>
              </a:rPr>
              <a:t> سرمايه‌پذير </a:t>
            </a:r>
            <a:r>
              <a:rPr lang="ar-SA" sz="2800" dirty="0" smtClean="0">
                <a:latin typeface="IranNastaliq" pitchFamily="18" charset="0"/>
                <a:cs typeface="B Mitra" pitchFamily="2" charset="-78"/>
              </a:rPr>
              <a:t>را در اختيار مي</a:t>
            </a:r>
            <a:r>
              <a:rPr lang="fa-IR" sz="2800" dirty="0" smtClean="0">
                <a:latin typeface="IranNastaliq" pitchFamily="18" charset="0"/>
                <a:cs typeface="B Mitra" pitchFamily="2" charset="-78"/>
              </a:rPr>
              <a:t>‌</a:t>
            </a:r>
            <a:r>
              <a:rPr lang="ar-SA" sz="2800" dirty="0" smtClean="0">
                <a:latin typeface="IranNastaliq" pitchFamily="18" charset="0"/>
                <a:cs typeface="B Mitra" pitchFamily="2" charset="-78"/>
              </a:rPr>
              <a:t>گيرند</a:t>
            </a:r>
            <a:r>
              <a:rPr lang="fa-IR" sz="2800" dirty="0" smtClean="0">
                <a:latin typeface="IranNastaliq" pitchFamily="18" charset="0"/>
                <a:cs typeface="B Mitra" pitchFamily="2" charset="-78"/>
              </a:rPr>
              <a:t>.</a:t>
            </a:r>
            <a:r>
              <a:rPr lang="ar-SA" sz="2800" dirty="0" smtClean="0">
                <a:latin typeface="IranNastaliq" pitchFamily="18" charset="0"/>
                <a:cs typeface="B Mitra" pitchFamily="2" charset="-78"/>
              </a:rPr>
              <a:t> </a:t>
            </a:r>
            <a:endParaRPr lang="fa-IR" sz="2800" dirty="0" smtClean="0">
              <a:latin typeface="IranNastaliq" pitchFamily="18" charset="0"/>
              <a:cs typeface="B Mitra" pitchFamily="2" charset="-78"/>
            </a:endParaRPr>
          </a:p>
          <a:p>
            <a:pPr marL="342900" indent="-342900" algn="justLow" rtl="1">
              <a:lnSpc>
                <a:spcPct val="135000"/>
              </a:lnSpc>
              <a:spcBef>
                <a:spcPct val="20000"/>
              </a:spcBef>
              <a:buClr>
                <a:srgbClr val="C00000"/>
              </a:buClr>
              <a:buSzPct val="120000"/>
              <a:buFont typeface="Arial" charset="0"/>
              <a:buChar char="•"/>
            </a:pPr>
            <a:r>
              <a:rPr lang="fa-IR" sz="2800" dirty="0" smtClean="0">
                <a:latin typeface="IranNastaliq" pitchFamily="18" charset="0"/>
                <a:cs typeface="B Mitra" pitchFamily="2" charset="-78"/>
              </a:rPr>
              <a:t> شرکت های سرمایه گذار ریسک پذیر  عضو هیأت مدیره  شرکت های سرمایه پذیر  خواهند بود.</a:t>
            </a:r>
          </a:p>
        </p:txBody>
      </p:sp>
      <p:sp>
        <p:nvSpPr>
          <p:cNvPr id="5"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7030A0"/>
                </a:solidFill>
                <a:latin typeface="+mj-lt"/>
                <a:ea typeface="Times New Roman" pitchFamily="18" charset="0"/>
                <a:cs typeface="B Mitra" pitchFamily="2" charset="-78"/>
              </a:rPr>
              <a:t>افق سرمایه گذاری و تعداد شرکت‌هاي سرمایه پذیر</a:t>
            </a:r>
            <a:endParaRPr kumimoji="0" lang="fa-IR" sz="32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4" name="Straight Connector 3"/>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4"/>
                                        </p:tgtEl>
                                        <p:attrNameLst>
                                          <p:attrName>stroke.color</p:attrName>
                                        </p:attrNameLst>
                                      </p:cBhvr>
                                      <p:to>
                                        <a:schemeClr val="accent2"/>
                                      </p:to>
                                    </p:animClr>
                                    <p:set>
                                      <p:cBhvr>
                                        <p:cTn id="7"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txBox="1">
            <a:spLocks noChangeArrowheads="1"/>
          </p:cNvSpPr>
          <p:nvPr/>
        </p:nvSpPr>
        <p:spPr bwMode="auto">
          <a:xfrm>
            <a:off x="571472" y="1262046"/>
            <a:ext cx="8015315" cy="5214954"/>
          </a:xfrm>
          <a:prstGeom prst="rect">
            <a:avLst/>
          </a:prstGeom>
          <a:noFill/>
          <a:ln w="9525">
            <a:noFill/>
            <a:miter lim="800000"/>
            <a:headEnd/>
            <a:tailEnd/>
          </a:ln>
        </p:spPr>
        <p:txBody>
          <a:bodyPr/>
          <a:lstStyle/>
          <a:p>
            <a:pPr marL="342900" indent="-342900" algn="just" rtl="1">
              <a:lnSpc>
                <a:spcPct val="130000"/>
              </a:lnSpc>
              <a:spcBef>
                <a:spcPct val="20000"/>
              </a:spcBef>
              <a:buClr>
                <a:srgbClr val="C00000"/>
              </a:buClr>
              <a:buSzPct val="120000"/>
              <a:buFont typeface="Arial" pitchFamily="34" charset="0"/>
              <a:buChar char="•"/>
            </a:pPr>
            <a:r>
              <a:rPr lang="fa-IR" sz="2800" dirty="0">
                <a:latin typeface="IranNastaliq" pitchFamily="18" charset="0"/>
                <a:cs typeface="B Mitra" pitchFamily="2" charset="-78"/>
              </a:rPr>
              <a:t>سرمایه گذاران در شرکت های سرمایه گذاری ریسک پذیر مدیریت شرکت را طی قراردادی به شرکت یا اشخاص </a:t>
            </a:r>
            <a:r>
              <a:rPr lang="fa-IR" sz="2800" dirty="0" smtClean="0">
                <a:latin typeface="IranNastaliq" pitchFamily="18" charset="0"/>
                <a:cs typeface="B Mitra" pitchFamily="2" charset="-78"/>
              </a:rPr>
              <a:t>حرفه‌ای به </a:t>
            </a:r>
            <a:r>
              <a:rPr lang="fa-IR" sz="2800" dirty="0">
                <a:latin typeface="IranNastaliq" pitchFamily="18" charset="0"/>
                <a:cs typeface="B Mitra" pitchFamily="2" charset="-78"/>
              </a:rPr>
              <a:t>عنوان تیم مدیریت واگذار </a:t>
            </a:r>
            <a:r>
              <a:rPr lang="fa-IR" sz="2800" dirty="0" smtClean="0">
                <a:latin typeface="IranNastaliq" pitchFamily="18" charset="0"/>
                <a:cs typeface="B Mitra" pitchFamily="2" charset="-78"/>
              </a:rPr>
              <a:t>می‌کنند.</a:t>
            </a:r>
            <a:endParaRPr lang="fa-IR" sz="2800" dirty="0">
              <a:latin typeface="IranNastaliq" pitchFamily="18" charset="0"/>
              <a:cs typeface="B Mitra" pitchFamily="2" charset="-78"/>
            </a:endParaRPr>
          </a:p>
          <a:p>
            <a:pPr marL="342900" indent="-342900" algn="just" rtl="1">
              <a:lnSpc>
                <a:spcPct val="130000"/>
              </a:lnSpc>
              <a:spcBef>
                <a:spcPct val="20000"/>
              </a:spcBef>
              <a:buClr>
                <a:srgbClr val="C00000"/>
              </a:buClr>
              <a:buSzPct val="120000"/>
              <a:buFont typeface="Arial" pitchFamily="34" charset="0"/>
              <a:buChar char="•"/>
            </a:pPr>
            <a:r>
              <a:rPr lang="fa-IR" sz="2800" dirty="0" smtClean="0">
                <a:latin typeface="IranNastaliq" pitchFamily="18" charset="0"/>
                <a:cs typeface="B Mitra" pitchFamily="2" charset="-78"/>
              </a:rPr>
              <a:t>سرمايه گذاران به اشكال مختلف سهام معمولي و يا سهام ممتاز و يا اوراق قرضه قابل تبديل و يا ساير اسناد مالي قابل تبديل به سهام عادي در سرمايه شركت سهيم مي‌شوند.</a:t>
            </a:r>
          </a:p>
        </p:txBody>
      </p:sp>
      <p:sp>
        <p:nvSpPr>
          <p:cNvPr id="5" name="Title 1"/>
          <p:cNvSpPr txBox="1">
            <a:spLocks/>
          </p:cNvSpPr>
          <p:nvPr/>
        </p:nvSpPr>
        <p:spPr>
          <a:xfrm>
            <a:off x="642910" y="214290"/>
            <a:ext cx="7772400" cy="612778"/>
          </a:xfrm>
          <a:prstGeom prst="rect">
            <a:avLst/>
          </a:prstGeom>
        </p:spPr>
        <p:txBody>
          <a:bodyPr bIns="91440" anchor="b" anchorCtr="0">
            <a:noAutofit/>
          </a:bodyPr>
          <a:lstStyle/>
          <a:p>
            <a:pPr lvl="0" algn="ctr" rtl="1">
              <a:spcBef>
                <a:spcPct val="0"/>
              </a:spcBef>
              <a:defRPr/>
            </a:pPr>
            <a:r>
              <a:rPr lang="fa-IR" sz="3200" b="1" dirty="0" smtClean="0">
                <a:solidFill>
                  <a:srgbClr val="7030A0"/>
                </a:solidFill>
                <a:ea typeface="Times New Roman" pitchFamily="18" charset="0"/>
                <a:cs typeface="B Mitra" pitchFamily="2" charset="-78"/>
              </a:rPr>
              <a:t>افق سرمایه گذاری </a:t>
            </a:r>
            <a:r>
              <a:rPr lang="fa-IR" sz="2500" b="1" dirty="0" smtClean="0">
                <a:solidFill>
                  <a:srgbClr val="7030A0"/>
                </a:solidFill>
                <a:ea typeface="Times New Roman" pitchFamily="18" charset="0"/>
                <a:cs typeface="B Mitra" pitchFamily="2" charset="-78"/>
              </a:rPr>
              <a:t>ادامه...</a:t>
            </a:r>
            <a:endParaRPr kumimoji="0" lang="fa-IR" sz="25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4" name="Straight Connector 3"/>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4"/>
                                        </p:tgtEl>
                                        <p:attrNameLst>
                                          <p:attrName>stroke.color</p:attrName>
                                        </p:attrNameLst>
                                      </p:cBhvr>
                                      <p:to>
                                        <a:schemeClr val="accent2"/>
                                      </p:to>
                                    </p:animClr>
                                    <p:set>
                                      <p:cBhvr>
                                        <p:cTn id="7"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57200" y="1295400"/>
            <a:ext cx="7924800" cy="4525963"/>
          </a:xfrm>
        </p:spPr>
        <p:txBody>
          <a:bodyPr>
            <a:normAutofit/>
          </a:bodyPr>
          <a:lstStyle/>
          <a:p>
            <a:pPr algn="r" rtl="1">
              <a:lnSpc>
                <a:spcPct val="125000"/>
              </a:lnSpc>
              <a:buClr>
                <a:srgbClr val="C00000"/>
              </a:buClr>
              <a:buSzPct val="120000"/>
            </a:pPr>
            <a:r>
              <a:rPr lang="fa-IR" sz="2800" dirty="0" smtClean="0">
                <a:cs typeface="B Mitra" pitchFamily="2" charset="-78"/>
              </a:rPr>
              <a:t>متخصص امور مالي</a:t>
            </a:r>
          </a:p>
          <a:p>
            <a:pPr algn="r" rtl="1">
              <a:lnSpc>
                <a:spcPct val="125000"/>
              </a:lnSpc>
              <a:buClr>
                <a:srgbClr val="C00000"/>
              </a:buClr>
              <a:buSzPct val="120000"/>
            </a:pPr>
            <a:r>
              <a:rPr lang="fa-IR" sz="2800" dirty="0" smtClean="0">
                <a:cs typeface="B Mitra" pitchFamily="2" charset="-78"/>
              </a:rPr>
              <a:t>كارشناس خبره فني-تکنولوژی</a:t>
            </a:r>
          </a:p>
          <a:p>
            <a:pPr algn="r" rtl="1">
              <a:lnSpc>
                <a:spcPct val="125000"/>
              </a:lnSpc>
              <a:buClr>
                <a:srgbClr val="C00000"/>
              </a:buClr>
              <a:buSzPct val="120000"/>
            </a:pPr>
            <a:r>
              <a:rPr lang="fa-IR" sz="2800" dirty="0" smtClean="0">
                <a:cs typeface="B Mitra" pitchFamily="2" charset="-78"/>
              </a:rPr>
              <a:t>متخصص امور اجرایی مديريت</a:t>
            </a:r>
          </a:p>
          <a:p>
            <a:pPr algn="r" rtl="1">
              <a:lnSpc>
                <a:spcPct val="125000"/>
              </a:lnSpc>
              <a:buClr>
                <a:srgbClr val="C00000"/>
              </a:buClr>
              <a:buSzPct val="120000"/>
            </a:pPr>
            <a:r>
              <a:rPr lang="fa-IR" sz="2800" dirty="0" smtClean="0">
                <a:cs typeface="B Mitra" pitchFamily="2" charset="-78"/>
              </a:rPr>
              <a:t>متخصص فروش و بازاریابی</a:t>
            </a:r>
          </a:p>
        </p:txBody>
      </p:sp>
      <p:sp>
        <p:nvSpPr>
          <p:cNvPr id="4" name="Slide Number Placeholder 3"/>
          <p:cNvSpPr>
            <a:spLocks noGrp="1"/>
          </p:cNvSpPr>
          <p:nvPr>
            <p:ph type="sldNum" sz="quarter" idx="12"/>
          </p:nvPr>
        </p:nvSpPr>
        <p:spPr/>
        <p:txBody>
          <a:bodyPr/>
          <a:lstStyle/>
          <a:p>
            <a:fld id="{4D89B014-2082-4238-B252-CAD88D0A3945}" type="slidenum">
              <a:rPr lang="fa-IR" smtClean="0"/>
              <a:pPr/>
              <a:t>57</a:t>
            </a:fld>
            <a:endParaRPr lang="fa-IR"/>
          </a:p>
        </p:txBody>
      </p:sp>
      <p:sp>
        <p:nvSpPr>
          <p:cNvPr id="6"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7030A0"/>
                </a:solidFill>
                <a:latin typeface="+mj-lt"/>
                <a:ea typeface="Times New Roman" pitchFamily="18" charset="0"/>
                <a:cs typeface="B Mitra" pitchFamily="2" charset="-78"/>
              </a:rPr>
              <a:t>تيم مديريتي شرکت‌ سرمايه‌گذار</a:t>
            </a:r>
            <a:endParaRPr kumimoji="0" lang="fa-IR" sz="32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7" name="Straight Connector 6"/>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7"/>
                                        </p:tgtEl>
                                        <p:attrNameLst>
                                          <p:attrName>stroke.color</p:attrName>
                                        </p:attrNameLst>
                                      </p:cBhvr>
                                      <p:to>
                                        <a:schemeClr val="accent2"/>
                                      </p:to>
                                    </p:animClr>
                                    <p:set>
                                      <p:cBhvr>
                                        <p:cTn id="7" dur="2000" fill="hold"/>
                                        <p:tgtEl>
                                          <p:spTgt spid="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1525588" y="2420938"/>
            <a:ext cx="7010400" cy="1371600"/>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fa-IR">
              <a:latin typeface="Arial" pitchFamily="34" charset="0"/>
              <a:cs typeface="B Mitra" pitchFamily="2" charset="-78"/>
            </a:endParaRPr>
          </a:p>
        </p:txBody>
      </p:sp>
      <p:sp>
        <p:nvSpPr>
          <p:cNvPr id="24580" name="Rectangle 5" descr="5%"/>
          <p:cNvSpPr>
            <a:spLocks noChangeArrowheads="1"/>
          </p:cNvSpPr>
          <p:nvPr/>
        </p:nvSpPr>
        <p:spPr bwMode="auto">
          <a:xfrm>
            <a:off x="1522413" y="2636838"/>
            <a:ext cx="2185987" cy="1155700"/>
          </a:xfrm>
          <a:prstGeom prst="rect">
            <a:avLst/>
          </a:prstGeom>
          <a:solidFill>
            <a:schemeClr val="accent6">
              <a:lumMod val="60000"/>
              <a:lumOff val="40000"/>
            </a:schemeClr>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fa-IR">
              <a:cs typeface="B Mitra" pitchFamily="2" charset="-78"/>
            </a:endParaRPr>
          </a:p>
        </p:txBody>
      </p:sp>
      <p:sp>
        <p:nvSpPr>
          <p:cNvPr id="24581" name="Rectangle 6" descr="5%"/>
          <p:cNvSpPr>
            <a:spLocks noChangeArrowheads="1"/>
          </p:cNvSpPr>
          <p:nvPr/>
        </p:nvSpPr>
        <p:spPr bwMode="auto">
          <a:xfrm>
            <a:off x="2916238" y="2878138"/>
            <a:ext cx="3960812" cy="914400"/>
          </a:xfrm>
          <a:prstGeom prst="rect">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none" anchor="ctr"/>
          <a:lstStyle/>
          <a:p>
            <a:endParaRPr lang="fa-IR">
              <a:cs typeface="B Mitra" pitchFamily="2" charset="-78"/>
            </a:endParaRPr>
          </a:p>
        </p:txBody>
      </p:sp>
      <p:sp>
        <p:nvSpPr>
          <p:cNvPr id="24582" name="Rectangle 7" descr="5%"/>
          <p:cNvSpPr>
            <a:spLocks noChangeArrowheads="1"/>
          </p:cNvSpPr>
          <p:nvPr/>
        </p:nvSpPr>
        <p:spPr bwMode="auto">
          <a:xfrm>
            <a:off x="6011863" y="3106738"/>
            <a:ext cx="25146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fa-IR">
              <a:cs typeface="B Mitra" pitchFamily="2" charset="-78"/>
            </a:endParaRPr>
          </a:p>
        </p:txBody>
      </p:sp>
      <p:sp>
        <p:nvSpPr>
          <p:cNvPr id="24583" name="Rectangle 8"/>
          <p:cNvSpPr>
            <a:spLocks noChangeArrowheads="1"/>
          </p:cNvSpPr>
          <p:nvPr/>
        </p:nvSpPr>
        <p:spPr bwMode="auto">
          <a:xfrm>
            <a:off x="539750" y="2420938"/>
            <a:ext cx="990600" cy="1371600"/>
          </a:xfrm>
          <a:prstGeom prst="rect">
            <a:avLst/>
          </a:prstGeom>
          <a:noFill/>
          <a:ln w="9525">
            <a:solidFill>
              <a:schemeClr val="tx1"/>
            </a:solidFill>
            <a:prstDash val="dash"/>
            <a:miter lim="800000"/>
            <a:headEnd/>
            <a:tailEnd/>
          </a:ln>
        </p:spPr>
        <p:txBody>
          <a:bodyPr wrap="none" anchor="ctr"/>
          <a:lstStyle/>
          <a:p>
            <a:endParaRPr lang="fa-IR">
              <a:cs typeface="B Mitra" pitchFamily="2" charset="-78"/>
            </a:endParaRPr>
          </a:p>
        </p:txBody>
      </p:sp>
      <p:sp>
        <p:nvSpPr>
          <p:cNvPr id="24584" name="Text Box 9"/>
          <p:cNvSpPr txBox="1">
            <a:spLocks noChangeArrowheads="1"/>
          </p:cNvSpPr>
          <p:nvPr/>
        </p:nvSpPr>
        <p:spPr bwMode="auto">
          <a:xfrm>
            <a:off x="6000750" y="5589588"/>
            <a:ext cx="1857375" cy="630237"/>
          </a:xfrm>
          <a:prstGeom prst="rect">
            <a:avLst/>
          </a:prstGeom>
          <a:noFill/>
          <a:ln w="9525" algn="ctr">
            <a:noFill/>
            <a:miter lim="800000"/>
            <a:headEnd/>
            <a:tailEnd/>
          </a:ln>
        </p:spPr>
        <p:txBody>
          <a:bodyPr>
            <a:spAutoFit/>
          </a:bodyPr>
          <a:lstStyle/>
          <a:p>
            <a:pPr rtl="1">
              <a:spcBef>
                <a:spcPct val="50000"/>
              </a:spcBef>
            </a:pPr>
            <a:r>
              <a:rPr lang="fa-IR" sz="1400" dirty="0">
                <a:cs typeface="B Mitra" pitchFamily="2" charset="-78"/>
              </a:rPr>
              <a:t>سرمايه گذاري ها را افزايش</a:t>
            </a:r>
          </a:p>
          <a:p>
            <a:pPr rtl="1">
              <a:spcBef>
                <a:spcPct val="50000"/>
              </a:spcBef>
            </a:pPr>
            <a:r>
              <a:rPr lang="fa-IR" sz="1400" dirty="0">
                <a:cs typeface="B Mitra" pitchFamily="2" charset="-78"/>
              </a:rPr>
              <a:t>مي دهند. (3 تا 6سال )</a:t>
            </a:r>
            <a:endParaRPr lang="en-US" sz="1400" dirty="0">
              <a:cs typeface="B Mitra" pitchFamily="2" charset="-78"/>
            </a:endParaRPr>
          </a:p>
        </p:txBody>
      </p:sp>
      <p:sp>
        <p:nvSpPr>
          <p:cNvPr id="24585" name="Line 10"/>
          <p:cNvSpPr>
            <a:spLocks noChangeShapeType="1"/>
          </p:cNvSpPr>
          <p:nvPr/>
        </p:nvSpPr>
        <p:spPr bwMode="auto">
          <a:xfrm flipH="1">
            <a:off x="4572000" y="5876925"/>
            <a:ext cx="1333500" cy="0"/>
          </a:xfrm>
          <a:prstGeom prst="line">
            <a:avLst/>
          </a:prstGeom>
          <a:noFill/>
          <a:ln w="9525">
            <a:solidFill>
              <a:schemeClr val="tx1"/>
            </a:solidFill>
            <a:round/>
            <a:headEnd/>
            <a:tailEnd type="triangle" w="med" len="med"/>
          </a:ln>
        </p:spPr>
        <p:txBody>
          <a:bodyPr/>
          <a:lstStyle/>
          <a:p>
            <a:endParaRPr lang="en-US">
              <a:cs typeface="B Mitra" pitchFamily="2" charset="-78"/>
            </a:endParaRPr>
          </a:p>
        </p:txBody>
      </p:sp>
      <p:sp>
        <p:nvSpPr>
          <p:cNvPr id="24586" name="Line 11"/>
          <p:cNvSpPr>
            <a:spLocks noChangeShapeType="1"/>
          </p:cNvSpPr>
          <p:nvPr/>
        </p:nvSpPr>
        <p:spPr bwMode="auto">
          <a:xfrm>
            <a:off x="7766050" y="5876925"/>
            <a:ext cx="609600" cy="0"/>
          </a:xfrm>
          <a:prstGeom prst="line">
            <a:avLst/>
          </a:prstGeom>
          <a:noFill/>
          <a:ln w="9525">
            <a:solidFill>
              <a:schemeClr val="tx1"/>
            </a:solidFill>
            <a:round/>
            <a:headEnd/>
            <a:tailEnd type="triangle" w="med" len="med"/>
          </a:ln>
        </p:spPr>
        <p:txBody>
          <a:bodyPr/>
          <a:lstStyle/>
          <a:p>
            <a:endParaRPr lang="en-US">
              <a:cs typeface="B Mitra" pitchFamily="2" charset="-78"/>
            </a:endParaRPr>
          </a:p>
        </p:txBody>
      </p:sp>
      <p:sp>
        <p:nvSpPr>
          <p:cNvPr id="24588" name="Text Box 13"/>
          <p:cNvSpPr txBox="1">
            <a:spLocks noChangeArrowheads="1"/>
          </p:cNvSpPr>
          <p:nvPr/>
        </p:nvSpPr>
        <p:spPr bwMode="auto">
          <a:xfrm>
            <a:off x="468313" y="2133600"/>
            <a:ext cx="1150937" cy="304800"/>
          </a:xfrm>
          <a:prstGeom prst="rect">
            <a:avLst/>
          </a:prstGeom>
          <a:noFill/>
          <a:ln w="9525">
            <a:noFill/>
            <a:miter lim="800000"/>
            <a:headEnd/>
            <a:tailEnd/>
          </a:ln>
        </p:spPr>
        <p:txBody>
          <a:bodyPr>
            <a:spAutoFit/>
          </a:bodyPr>
          <a:lstStyle/>
          <a:p>
            <a:pPr algn="l">
              <a:spcBef>
                <a:spcPct val="50000"/>
              </a:spcBef>
            </a:pPr>
            <a:r>
              <a:rPr lang="fa-IR" sz="1400">
                <a:cs typeface="B Mitra" pitchFamily="2" charset="-78"/>
              </a:rPr>
              <a:t>قبل از سال اول</a:t>
            </a:r>
            <a:endParaRPr lang="en-US" sz="1400">
              <a:cs typeface="B Mitra" pitchFamily="2" charset="-78"/>
            </a:endParaRPr>
          </a:p>
        </p:txBody>
      </p:sp>
      <p:sp>
        <p:nvSpPr>
          <p:cNvPr id="24589" name="Text Box 14"/>
          <p:cNvSpPr txBox="1">
            <a:spLocks noChangeArrowheads="1"/>
          </p:cNvSpPr>
          <p:nvPr/>
        </p:nvSpPr>
        <p:spPr bwMode="auto">
          <a:xfrm>
            <a:off x="1476375" y="2035175"/>
            <a:ext cx="358775" cy="366713"/>
          </a:xfrm>
          <a:prstGeom prst="rect">
            <a:avLst/>
          </a:prstGeom>
          <a:noFill/>
          <a:ln w="9525">
            <a:noFill/>
            <a:miter lim="800000"/>
            <a:headEnd/>
            <a:tailEnd/>
          </a:ln>
        </p:spPr>
        <p:txBody>
          <a:bodyPr>
            <a:spAutoFit/>
          </a:bodyPr>
          <a:lstStyle/>
          <a:p>
            <a:pPr>
              <a:spcBef>
                <a:spcPct val="50000"/>
              </a:spcBef>
            </a:pPr>
            <a:r>
              <a:rPr lang="en-US">
                <a:cs typeface="B Mitra" pitchFamily="2" charset="-78"/>
              </a:rPr>
              <a:t>1</a:t>
            </a:r>
          </a:p>
        </p:txBody>
      </p:sp>
      <p:sp>
        <p:nvSpPr>
          <p:cNvPr id="24590" name="Text Box 17"/>
          <p:cNvSpPr txBox="1">
            <a:spLocks noChangeArrowheads="1"/>
          </p:cNvSpPr>
          <p:nvPr/>
        </p:nvSpPr>
        <p:spPr bwMode="auto">
          <a:xfrm>
            <a:off x="4284663" y="2060575"/>
            <a:ext cx="503237" cy="366713"/>
          </a:xfrm>
          <a:prstGeom prst="rect">
            <a:avLst/>
          </a:prstGeom>
          <a:noFill/>
          <a:ln w="9525">
            <a:noFill/>
            <a:miter lim="800000"/>
            <a:headEnd/>
            <a:tailEnd/>
          </a:ln>
        </p:spPr>
        <p:txBody>
          <a:bodyPr>
            <a:spAutoFit/>
          </a:bodyPr>
          <a:lstStyle/>
          <a:p>
            <a:pPr algn="l">
              <a:spcBef>
                <a:spcPct val="50000"/>
              </a:spcBef>
            </a:pPr>
            <a:r>
              <a:rPr lang="en-US">
                <a:cs typeface="B Mitra" pitchFamily="2" charset="-78"/>
              </a:rPr>
              <a:t>3</a:t>
            </a:r>
          </a:p>
        </p:txBody>
      </p:sp>
      <p:sp>
        <p:nvSpPr>
          <p:cNvPr id="24591" name="Text Box 19"/>
          <p:cNvSpPr txBox="1">
            <a:spLocks noChangeArrowheads="1"/>
          </p:cNvSpPr>
          <p:nvPr/>
        </p:nvSpPr>
        <p:spPr bwMode="auto">
          <a:xfrm>
            <a:off x="2784475" y="2054225"/>
            <a:ext cx="431800" cy="366713"/>
          </a:xfrm>
          <a:prstGeom prst="rect">
            <a:avLst/>
          </a:prstGeom>
          <a:noFill/>
          <a:ln w="9525">
            <a:noFill/>
            <a:miter lim="800000"/>
            <a:headEnd/>
            <a:tailEnd/>
          </a:ln>
        </p:spPr>
        <p:txBody>
          <a:bodyPr>
            <a:spAutoFit/>
          </a:bodyPr>
          <a:lstStyle/>
          <a:p>
            <a:pPr algn="l"/>
            <a:r>
              <a:rPr lang="en-US">
                <a:cs typeface="B Mitra" pitchFamily="2" charset="-78"/>
              </a:rPr>
              <a:t>2</a:t>
            </a:r>
          </a:p>
        </p:txBody>
      </p:sp>
      <p:sp>
        <p:nvSpPr>
          <p:cNvPr id="24592" name="Text Box 20"/>
          <p:cNvSpPr txBox="1">
            <a:spLocks noChangeArrowheads="1"/>
          </p:cNvSpPr>
          <p:nvPr/>
        </p:nvSpPr>
        <p:spPr bwMode="auto">
          <a:xfrm>
            <a:off x="5795963" y="2060575"/>
            <a:ext cx="504825" cy="366713"/>
          </a:xfrm>
          <a:prstGeom prst="rect">
            <a:avLst/>
          </a:prstGeom>
          <a:noFill/>
          <a:ln w="9525">
            <a:noFill/>
            <a:miter lim="800000"/>
            <a:headEnd/>
            <a:tailEnd/>
          </a:ln>
        </p:spPr>
        <p:txBody>
          <a:bodyPr>
            <a:spAutoFit/>
          </a:bodyPr>
          <a:lstStyle/>
          <a:p>
            <a:pPr algn="l">
              <a:spcBef>
                <a:spcPct val="50000"/>
              </a:spcBef>
            </a:pPr>
            <a:r>
              <a:rPr lang="en-US">
                <a:cs typeface="B Mitra" pitchFamily="2" charset="-78"/>
              </a:rPr>
              <a:t>4</a:t>
            </a:r>
          </a:p>
        </p:txBody>
      </p:sp>
      <p:sp>
        <p:nvSpPr>
          <p:cNvPr id="24593" name="Text Box 22"/>
          <p:cNvSpPr txBox="1">
            <a:spLocks noChangeArrowheads="1"/>
          </p:cNvSpPr>
          <p:nvPr/>
        </p:nvSpPr>
        <p:spPr bwMode="auto">
          <a:xfrm>
            <a:off x="8388350" y="2054225"/>
            <a:ext cx="576263" cy="366713"/>
          </a:xfrm>
          <a:prstGeom prst="rect">
            <a:avLst/>
          </a:prstGeom>
          <a:noFill/>
          <a:ln w="9525">
            <a:noFill/>
            <a:miter lim="800000"/>
            <a:headEnd/>
            <a:tailEnd/>
          </a:ln>
        </p:spPr>
        <p:txBody>
          <a:bodyPr>
            <a:spAutoFit/>
          </a:bodyPr>
          <a:lstStyle/>
          <a:p>
            <a:pPr algn="l">
              <a:spcBef>
                <a:spcPct val="50000"/>
              </a:spcBef>
            </a:pPr>
            <a:r>
              <a:rPr lang="en-US">
                <a:cs typeface="B Mitra" pitchFamily="2" charset="-78"/>
              </a:rPr>
              <a:t>6</a:t>
            </a:r>
          </a:p>
        </p:txBody>
      </p:sp>
      <p:sp>
        <p:nvSpPr>
          <p:cNvPr id="24594" name="Text Box 23"/>
          <p:cNvSpPr txBox="1">
            <a:spLocks noChangeArrowheads="1"/>
          </p:cNvSpPr>
          <p:nvPr/>
        </p:nvSpPr>
        <p:spPr bwMode="auto">
          <a:xfrm>
            <a:off x="7294563" y="2052638"/>
            <a:ext cx="360362" cy="366712"/>
          </a:xfrm>
          <a:prstGeom prst="rect">
            <a:avLst/>
          </a:prstGeom>
          <a:noFill/>
          <a:ln w="9525">
            <a:noFill/>
            <a:miter lim="800000"/>
            <a:headEnd/>
            <a:tailEnd/>
          </a:ln>
        </p:spPr>
        <p:txBody>
          <a:bodyPr>
            <a:spAutoFit/>
          </a:bodyPr>
          <a:lstStyle/>
          <a:p>
            <a:pPr algn="l">
              <a:spcBef>
                <a:spcPct val="50000"/>
              </a:spcBef>
            </a:pPr>
            <a:r>
              <a:rPr lang="en-US">
                <a:cs typeface="B Mitra" pitchFamily="2" charset="-78"/>
              </a:rPr>
              <a:t>5</a:t>
            </a:r>
          </a:p>
        </p:txBody>
      </p:sp>
      <p:sp>
        <p:nvSpPr>
          <p:cNvPr id="24596" name="Text Box 26"/>
          <p:cNvSpPr txBox="1">
            <a:spLocks noChangeArrowheads="1"/>
          </p:cNvSpPr>
          <p:nvPr/>
        </p:nvSpPr>
        <p:spPr bwMode="auto">
          <a:xfrm>
            <a:off x="2051050" y="1196975"/>
            <a:ext cx="4537075" cy="366713"/>
          </a:xfrm>
          <a:prstGeom prst="rect">
            <a:avLst/>
          </a:prstGeom>
          <a:noFill/>
          <a:ln w="9525">
            <a:noFill/>
            <a:miter lim="800000"/>
            <a:headEnd/>
            <a:tailEnd/>
          </a:ln>
        </p:spPr>
        <p:txBody>
          <a:bodyPr>
            <a:spAutoFit/>
          </a:bodyPr>
          <a:lstStyle/>
          <a:p>
            <a:pPr>
              <a:spcBef>
                <a:spcPct val="50000"/>
              </a:spcBef>
            </a:pPr>
            <a:r>
              <a:rPr lang="fa-IR">
                <a:cs typeface="B Mitra" pitchFamily="2" charset="-78"/>
              </a:rPr>
              <a:t>در يك دوره 6ساله سرمايه گذاري </a:t>
            </a:r>
            <a:endParaRPr lang="en-US">
              <a:cs typeface="B Mitra" pitchFamily="2" charset="-78"/>
            </a:endParaRPr>
          </a:p>
        </p:txBody>
      </p:sp>
      <p:sp>
        <p:nvSpPr>
          <p:cNvPr id="24597" name="Text Box 27"/>
          <p:cNvSpPr txBox="1">
            <a:spLocks noChangeArrowheads="1"/>
          </p:cNvSpPr>
          <p:nvPr/>
        </p:nvSpPr>
        <p:spPr bwMode="auto">
          <a:xfrm>
            <a:off x="179388" y="4508500"/>
            <a:ext cx="1800225" cy="1169988"/>
          </a:xfrm>
          <a:prstGeom prst="rect">
            <a:avLst/>
          </a:prstGeom>
          <a:noFill/>
          <a:ln w="9525" algn="ctr">
            <a:noFill/>
            <a:miter lim="800000"/>
            <a:headEnd/>
            <a:tailEnd/>
          </a:ln>
        </p:spPr>
        <p:txBody>
          <a:bodyPr>
            <a:spAutoFit/>
          </a:bodyPr>
          <a:lstStyle/>
          <a:p>
            <a:pPr rtl="1">
              <a:spcBef>
                <a:spcPct val="50000"/>
              </a:spcBef>
            </a:pPr>
            <a:r>
              <a:rPr lang="fa-IR" sz="1400" dirty="0">
                <a:cs typeface="B Mitra" pitchFamily="2" charset="-78"/>
              </a:rPr>
              <a:t>گردآوری سرمایه ها از طریق فراخوان تشکیل </a:t>
            </a:r>
            <a:r>
              <a:rPr lang="fa-IR" sz="1400" dirty="0" smtClean="0">
                <a:cs typeface="B Mitra" pitchFamily="2" charset="-78"/>
              </a:rPr>
              <a:t>شرکت</a:t>
            </a:r>
            <a:endParaRPr lang="fa-IR" sz="1400" dirty="0">
              <a:cs typeface="B Mitra" pitchFamily="2" charset="-78"/>
            </a:endParaRPr>
          </a:p>
          <a:p>
            <a:pPr rtl="1">
              <a:spcBef>
                <a:spcPct val="50000"/>
              </a:spcBef>
            </a:pPr>
            <a:r>
              <a:rPr lang="en-US" sz="1400" dirty="0">
                <a:cs typeface="B Mitra" pitchFamily="2" charset="-78"/>
              </a:rPr>
              <a:t>Fund Raising</a:t>
            </a:r>
            <a:r>
              <a:rPr lang="fa-IR" sz="1400" dirty="0">
                <a:cs typeface="B Mitra" pitchFamily="2" charset="-78"/>
              </a:rPr>
              <a:t> </a:t>
            </a:r>
          </a:p>
          <a:p>
            <a:pPr>
              <a:spcBef>
                <a:spcPct val="50000"/>
              </a:spcBef>
            </a:pPr>
            <a:r>
              <a:rPr lang="fa-IR" sz="1400" dirty="0">
                <a:cs typeface="B Mitra" pitchFamily="2" charset="-78"/>
              </a:rPr>
              <a:t>(6 تا 12 ماه)</a:t>
            </a:r>
            <a:endParaRPr lang="en-US" sz="1400" dirty="0">
              <a:cs typeface="B Mitra" pitchFamily="2" charset="-78"/>
            </a:endParaRPr>
          </a:p>
        </p:txBody>
      </p:sp>
      <p:sp>
        <p:nvSpPr>
          <p:cNvPr id="24598" name="Text Box 28"/>
          <p:cNvSpPr txBox="1">
            <a:spLocks noChangeArrowheads="1"/>
          </p:cNvSpPr>
          <p:nvPr/>
        </p:nvSpPr>
        <p:spPr bwMode="auto">
          <a:xfrm>
            <a:off x="2124075" y="4005263"/>
            <a:ext cx="1871663" cy="1192212"/>
          </a:xfrm>
          <a:prstGeom prst="rect">
            <a:avLst/>
          </a:prstGeom>
          <a:noFill/>
          <a:ln w="9525">
            <a:noFill/>
            <a:miter lim="800000"/>
            <a:headEnd/>
            <a:tailEnd/>
          </a:ln>
        </p:spPr>
        <p:txBody>
          <a:bodyPr>
            <a:spAutoFit/>
          </a:bodyPr>
          <a:lstStyle/>
          <a:p>
            <a:pPr rtl="1">
              <a:spcBef>
                <a:spcPct val="50000"/>
              </a:spcBef>
            </a:pPr>
            <a:r>
              <a:rPr lang="fa-IR" sz="1600" dirty="0">
                <a:cs typeface="B Mitra" pitchFamily="2" charset="-78"/>
              </a:rPr>
              <a:t>فرصتهاي سرمايه گذاري را جستجو كرده و شروع به سرمايه گذاري مي كنند </a:t>
            </a:r>
          </a:p>
          <a:p>
            <a:pPr rtl="1">
              <a:spcBef>
                <a:spcPct val="50000"/>
              </a:spcBef>
            </a:pPr>
            <a:r>
              <a:rPr lang="fa-IR" sz="1600" dirty="0">
                <a:cs typeface="B Mitra" pitchFamily="2" charset="-78"/>
              </a:rPr>
              <a:t>( 1 تا 3 سال )</a:t>
            </a:r>
            <a:endParaRPr lang="en-US" sz="1600" dirty="0">
              <a:cs typeface="B Mitra" pitchFamily="2" charset="-78"/>
            </a:endParaRPr>
          </a:p>
        </p:txBody>
      </p:sp>
      <p:sp>
        <p:nvSpPr>
          <p:cNvPr id="24599" name="Text Box 30"/>
          <p:cNvSpPr txBox="1">
            <a:spLocks noChangeArrowheads="1"/>
          </p:cNvSpPr>
          <p:nvPr/>
        </p:nvSpPr>
        <p:spPr bwMode="auto">
          <a:xfrm>
            <a:off x="4284663" y="4467225"/>
            <a:ext cx="1728787" cy="1061829"/>
          </a:xfrm>
          <a:prstGeom prst="rect">
            <a:avLst/>
          </a:prstGeom>
          <a:noFill/>
          <a:ln w="9525" algn="ctr">
            <a:noFill/>
            <a:miter lim="800000"/>
            <a:headEnd/>
            <a:tailEnd/>
          </a:ln>
        </p:spPr>
        <p:txBody>
          <a:bodyPr>
            <a:spAutoFit/>
          </a:bodyPr>
          <a:lstStyle/>
          <a:p>
            <a:pPr algn="r">
              <a:spcBef>
                <a:spcPct val="50000"/>
              </a:spcBef>
            </a:pPr>
            <a:r>
              <a:rPr lang="fa-IR" sz="1400" dirty="0">
                <a:cs typeface="B Mitra" pitchFamily="2" charset="-78"/>
              </a:rPr>
              <a:t>در جهت توسعه و رشد ارزش شركتهاي سرمايه پذير عمل مي كنند</a:t>
            </a:r>
          </a:p>
          <a:p>
            <a:pPr algn="r">
              <a:spcBef>
                <a:spcPct val="50000"/>
              </a:spcBef>
            </a:pPr>
            <a:r>
              <a:rPr lang="fa-IR" sz="1400" dirty="0">
                <a:cs typeface="B Mitra" pitchFamily="2" charset="-78"/>
              </a:rPr>
              <a:t>( 2 تا 5 سال )</a:t>
            </a:r>
            <a:endParaRPr lang="en-US" sz="1400" dirty="0">
              <a:cs typeface="B Mitra" pitchFamily="2" charset="-78"/>
            </a:endParaRPr>
          </a:p>
        </p:txBody>
      </p:sp>
      <p:sp>
        <p:nvSpPr>
          <p:cNvPr id="24600" name="Text Box 31"/>
          <p:cNvSpPr txBox="1">
            <a:spLocks noChangeArrowheads="1"/>
          </p:cNvSpPr>
          <p:nvPr/>
        </p:nvSpPr>
        <p:spPr bwMode="auto">
          <a:xfrm>
            <a:off x="6300788" y="4149725"/>
            <a:ext cx="1512887" cy="846386"/>
          </a:xfrm>
          <a:prstGeom prst="rect">
            <a:avLst/>
          </a:prstGeom>
          <a:noFill/>
          <a:ln w="9525" algn="ctr">
            <a:noFill/>
            <a:miter lim="800000"/>
            <a:headEnd/>
            <a:tailEnd/>
          </a:ln>
        </p:spPr>
        <p:txBody>
          <a:bodyPr>
            <a:spAutoFit/>
          </a:bodyPr>
          <a:lstStyle/>
          <a:p>
            <a:pPr algn="r">
              <a:spcBef>
                <a:spcPct val="50000"/>
              </a:spcBef>
            </a:pPr>
            <a:r>
              <a:rPr lang="fa-IR" sz="1400" dirty="0">
                <a:cs typeface="B Mitra" pitchFamily="2" charset="-78"/>
              </a:rPr>
              <a:t>بازگشت سرمايه ها و سود آوري </a:t>
            </a:r>
          </a:p>
          <a:p>
            <a:pPr algn="r">
              <a:spcBef>
                <a:spcPct val="50000"/>
              </a:spcBef>
            </a:pPr>
            <a:r>
              <a:rPr lang="fa-IR" sz="1400" dirty="0">
                <a:cs typeface="B Mitra" pitchFamily="2" charset="-78"/>
              </a:rPr>
              <a:t>(5 تا 6 سال )</a:t>
            </a:r>
            <a:endParaRPr lang="en-US" sz="1400" dirty="0">
              <a:cs typeface="B Mitra" pitchFamily="2" charset="-78"/>
            </a:endParaRPr>
          </a:p>
        </p:txBody>
      </p:sp>
      <p:sp>
        <p:nvSpPr>
          <p:cNvPr id="24601" name="Text Box 32"/>
          <p:cNvSpPr txBox="1">
            <a:spLocks noChangeArrowheads="1"/>
          </p:cNvSpPr>
          <p:nvPr/>
        </p:nvSpPr>
        <p:spPr bwMode="auto">
          <a:xfrm>
            <a:off x="7918450" y="4581525"/>
            <a:ext cx="1225550" cy="738664"/>
          </a:xfrm>
          <a:prstGeom prst="rect">
            <a:avLst/>
          </a:prstGeom>
          <a:noFill/>
          <a:ln w="9525" algn="ctr">
            <a:noFill/>
            <a:miter lim="800000"/>
            <a:headEnd/>
            <a:tailEnd/>
          </a:ln>
        </p:spPr>
        <p:txBody>
          <a:bodyPr>
            <a:spAutoFit/>
          </a:bodyPr>
          <a:lstStyle/>
          <a:p>
            <a:pPr algn="r" rtl="1">
              <a:spcBef>
                <a:spcPct val="50000"/>
              </a:spcBef>
            </a:pPr>
            <a:r>
              <a:rPr lang="fa-IR" sz="1400" b="1" dirty="0">
                <a:solidFill>
                  <a:srgbClr val="7030A0"/>
                </a:solidFill>
                <a:cs typeface="B Mitra" pitchFamily="2" charset="-78"/>
              </a:rPr>
              <a:t>اختتام سرمايه گذاري و خروج سهام </a:t>
            </a:r>
            <a:endParaRPr lang="en-US" sz="1400" b="1" dirty="0">
              <a:solidFill>
                <a:srgbClr val="7030A0"/>
              </a:solidFill>
              <a:cs typeface="B Mitra" pitchFamily="2" charset="-78"/>
            </a:endParaRPr>
          </a:p>
        </p:txBody>
      </p:sp>
      <p:sp>
        <p:nvSpPr>
          <p:cNvPr id="24602" name="Line 40"/>
          <p:cNvSpPr>
            <a:spLocks noChangeShapeType="1"/>
          </p:cNvSpPr>
          <p:nvPr/>
        </p:nvSpPr>
        <p:spPr bwMode="auto">
          <a:xfrm>
            <a:off x="2339975" y="3787775"/>
            <a:ext cx="144463" cy="288925"/>
          </a:xfrm>
          <a:prstGeom prst="line">
            <a:avLst/>
          </a:prstGeom>
          <a:noFill/>
          <a:ln w="9525">
            <a:solidFill>
              <a:schemeClr val="tx1"/>
            </a:solidFill>
            <a:round/>
            <a:headEnd/>
            <a:tailEnd type="triangle" w="med" len="med"/>
          </a:ln>
        </p:spPr>
        <p:txBody>
          <a:bodyPr/>
          <a:lstStyle/>
          <a:p>
            <a:endParaRPr lang="en-US">
              <a:cs typeface="B Mitra" pitchFamily="2" charset="-78"/>
            </a:endParaRPr>
          </a:p>
        </p:txBody>
      </p:sp>
      <p:sp>
        <p:nvSpPr>
          <p:cNvPr id="24603" name="Line 41"/>
          <p:cNvSpPr>
            <a:spLocks noChangeShapeType="1"/>
          </p:cNvSpPr>
          <p:nvPr/>
        </p:nvSpPr>
        <p:spPr bwMode="auto">
          <a:xfrm>
            <a:off x="4714875" y="3789363"/>
            <a:ext cx="217488" cy="576262"/>
          </a:xfrm>
          <a:prstGeom prst="line">
            <a:avLst/>
          </a:prstGeom>
          <a:noFill/>
          <a:ln w="9525">
            <a:solidFill>
              <a:schemeClr val="tx1"/>
            </a:solidFill>
            <a:round/>
            <a:headEnd/>
            <a:tailEnd type="triangle" w="med" len="med"/>
          </a:ln>
        </p:spPr>
        <p:txBody>
          <a:bodyPr/>
          <a:lstStyle/>
          <a:p>
            <a:endParaRPr lang="en-US">
              <a:cs typeface="B Mitra" pitchFamily="2" charset="-78"/>
            </a:endParaRPr>
          </a:p>
        </p:txBody>
      </p:sp>
      <p:sp>
        <p:nvSpPr>
          <p:cNvPr id="24604" name="Line 42"/>
          <p:cNvSpPr>
            <a:spLocks noChangeShapeType="1"/>
          </p:cNvSpPr>
          <p:nvPr/>
        </p:nvSpPr>
        <p:spPr bwMode="auto">
          <a:xfrm>
            <a:off x="6659563" y="3789363"/>
            <a:ext cx="144462" cy="288925"/>
          </a:xfrm>
          <a:prstGeom prst="line">
            <a:avLst/>
          </a:prstGeom>
          <a:noFill/>
          <a:ln w="9525">
            <a:solidFill>
              <a:schemeClr val="tx1"/>
            </a:solidFill>
            <a:round/>
            <a:headEnd/>
            <a:tailEnd type="triangle" w="med" len="med"/>
          </a:ln>
        </p:spPr>
        <p:txBody>
          <a:bodyPr/>
          <a:lstStyle/>
          <a:p>
            <a:endParaRPr lang="en-US">
              <a:cs typeface="B Mitra" pitchFamily="2" charset="-78"/>
            </a:endParaRPr>
          </a:p>
        </p:txBody>
      </p:sp>
      <p:sp>
        <p:nvSpPr>
          <p:cNvPr id="24605" name="Line 43"/>
          <p:cNvSpPr>
            <a:spLocks noChangeShapeType="1"/>
          </p:cNvSpPr>
          <p:nvPr/>
        </p:nvSpPr>
        <p:spPr bwMode="auto">
          <a:xfrm>
            <a:off x="1116013" y="3789363"/>
            <a:ext cx="217487" cy="576262"/>
          </a:xfrm>
          <a:prstGeom prst="line">
            <a:avLst/>
          </a:prstGeom>
          <a:noFill/>
          <a:ln w="9525">
            <a:solidFill>
              <a:schemeClr val="tx1"/>
            </a:solidFill>
            <a:round/>
            <a:headEnd/>
            <a:tailEnd type="triangle" w="med" len="med"/>
          </a:ln>
        </p:spPr>
        <p:txBody>
          <a:bodyPr/>
          <a:lstStyle/>
          <a:p>
            <a:endParaRPr lang="en-US">
              <a:cs typeface="B Mitra" pitchFamily="2" charset="-78"/>
            </a:endParaRPr>
          </a:p>
        </p:txBody>
      </p:sp>
      <p:sp>
        <p:nvSpPr>
          <p:cNvPr id="31"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7030A0"/>
                </a:solidFill>
                <a:latin typeface="+mj-lt"/>
                <a:ea typeface="Times New Roman" pitchFamily="18" charset="0"/>
                <a:cs typeface="B Mitra" pitchFamily="2" charset="-78"/>
              </a:rPr>
              <a:t>خط زماني شرکت‌هاي </a:t>
            </a:r>
            <a:r>
              <a:rPr lang="en-US" sz="3200" b="1" dirty="0" smtClean="0">
                <a:solidFill>
                  <a:srgbClr val="7030A0"/>
                </a:solidFill>
                <a:latin typeface="+mj-lt"/>
                <a:ea typeface="Times New Roman" pitchFamily="18" charset="0"/>
                <a:cs typeface="B Mitra" pitchFamily="2" charset="-78"/>
              </a:rPr>
              <a:t>VC</a:t>
            </a:r>
            <a:endParaRPr kumimoji="0" lang="fa-IR" sz="32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29" name="Straight Connector 28"/>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advClick="0" advTm="3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edge">
                                      <p:cBhvr>
                                        <p:cTn id="7" dur="20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83"/>
                                        </p:tgtEl>
                                        <p:attrNameLst>
                                          <p:attrName>style.visibility</p:attrName>
                                        </p:attrNameLst>
                                      </p:cBhvr>
                                      <p:to>
                                        <p:strVal val="visible"/>
                                      </p:to>
                                    </p:set>
                                    <p:animEffect transition="in" filter="fade">
                                      <p:cBhvr>
                                        <p:cTn id="12" dur="2000"/>
                                        <p:tgtEl>
                                          <p:spTgt spid="245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97">
                                            <p:txEl>
                                              <p:pRg st="0" end="0"/>
                                            </p:txEl>
                                          </p:spTgt>
                                        </p:tgtEl>
                                        <p:attrNameLst>
                                          <p:attrName>style.visibility</p:attrName>
                                        </p:attrNameLst>
                                      </p:cBhvr>
                                      <p:to>
                                        <p:strVal val="visible"/>
                                      </p:to>
                                    </p:set>
                                    <p:animEffect transition="in" filter="fade">
                                      <p:cBhvr>
                                        <p:cTn id="17" dur="2000"/>
                                        <p:tgtEl>
                                          <p:spTgt spid="2459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4597">
                                            <p:txEl>
                                              <p:pRg st="1" end="1"/>
                                            </p:txEl>
                                          </p:spTgt>
                                        </p:tgtEl>
                                        <p:attrNameLst>
                                          <p:attrName>style.visibility</p:attrName>
                                        </p:attrNameLst>
                                      </p:cBhvr>
                                      <p:to>
                                        <p:strVal val="visible"/>
                                      </p:to>
                                    </p:set>
                                    <p:animEffect transition="in" filter="fade">
                                      <p:cBhvr>
                                        <p:cTn id="20" dur="2000"/>
                                        <p:tgtEl>
                                          <p:spTgt spid="24597">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4597">
                                            <p:txEl>
                                              <p:pRg st="2" end="2"/>
                                            </p:txEl>
                                          </p:spTgt>
                                        </p:tgtEl>
                                        <p:attrNameLst>
                                          <p:attrName>style.visibility</p:attrName>
                                        </p:attrNameLst>
                                      </p:cBhvr>
                                      <p:to>
                                        <p:strVal val="visible"/>
                                      </p:to>
                                    </p:set>
                                    <p:animEffect transition="in" filter="fade">
                                      <p:cBhvr>
                                        <p:cTn id="23" dur="2000"/>
                                        <p:tgtEl>
                                          <p:spTgt spid="24597">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605"/>
                                        </p:tgtEl>
                                        <p:attrNameLst>
                                          <p:attrName>style.visibility</p:attrName>
                                        </p:attrNameLst>
                                      </p:cBhvr>
                                      <p:to>
                                        <p:strVal val="visible"/>
                                      </p:to>
                                    </p:set>
                                    <p:animEffect transition="in" filter="fade">
                                      <p:cBhvr>
                                        <p:cTn id="26" dur="2000"/>
                                        <p:tgtEl>
                                          <p:spTgt spid="2460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580"/>
                                        </p:tgtEl>
                                        <p:attrNameLst>
                                          <p:attrName>style.visibility</p:attrName>
                                        </p:attrNameLst>
                                      </p:cBhvr>
                                      <p:to>
                                        <p:strVal val="visible"/>
                                      </p:to>
                                    </p:set>
                                    <p:animEffect transition="in" filter="fade">
                                      <p:cBhvr>
                                        <p:cTn id="31" dur="2000"/>
                                        <p:tgtEl>
                                          <p:spTgt spid="2458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598">
                                            <p:txEl>
                                              <p:pRg st="0" end="0"/>
                                            </p:txEl>
                                          </p:spTgt>
                                        </p:tgtEl>
                                        <p:attrNameLst>
                                          <p:attrName>style.visibility</p:attrName>
                                        </p:attrNameLst>
                                      </p:cBhvr>
                                      <p:to>
                                        <p:strVal val="visible"/>
                                      </p:to>
                                    </p:set>
                                    <p:animEffect transition="in" filter="fade">
                                      <p:cBhvr>
                                        <p:cTn id="36" dur="2000"/>
                                        <p:tgtEl>
                                          <p:spTgt spid="24598">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602"/>
                                        </p:tgtEl>
                                        <p:attrNameLst>
                                          <p:attrName>style.visibility</p:attrName>
                                        </p:attrNameLst>
                                      </p:cBhvr>
                                      <p:to>
                                        <p:strVal val="visible"/>
                                      </p:to>
                                    </p:set>
                                    <p:animEffect transition="in" filter="fade">
                                      <p:cBhvr>
                                        <p:cTn id="39" dur="2000"/>
                                        <p:tgtEl>
                                          <p:spTgt spid="24602"/>
                                        </p:tgtEl>
                                      </p:cBhvr>
                                    </p:animEffect>
                                  </p:childTnLst>
                                </p:cTn>
                              </p:par>
                              <p:par>
                                <p:cTn id="40" presetID="10" presetClass="entr" presetSubtype="0" fill="hold" nodeType="withEffect">
                                  <p:stCondLst>
                                    <p:cond delay="0"/>
                                  </p:stCondLst>
                                  <p:childTnLst>
                                    <p:set>
                                      <p:cBhvr>
                                        <p:cTn id="41" dur="1" fill="hold">
                                          <p:stCondLst>
                                            <p:cond delay="0"/>
                                          </p:stCondLst>
                                        </p:cTn>
                                        <p:tgtEl>
                                          <p:spTgt spid="24598">
                                            <p:txEl>
                                              <p:pRg st="1" end="1"/>
                                            </p:txEl>
                                          </p:spTgt>
                                        </p:tgtEl>
                                        <p:attrNameLst>
                                          <p:attrName>style.visibility</p:attrName>
                                        </p:attrNameLst>
                                      </p:cBhvr>
                                      <p:to>
                                        <p:strVal val="visible"/>
                                      </p:to>
                                    </p:set>
                                    <p:animEffect transition="in" filter="fade">
                                      <p:cBhvr>
                                        <p:cTn id="42" dur="2000"/>
                                        <p:tgtEl>
                                          <p:spTgt spid="2459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581"/>
                                        </p:tgtEl>
                                        <p:attrNameLst>
                                          <p:attrName>style.visibility</p:attrName>
                                        </p:attrNameLst>
                                      </p:cBhvr>
                                      <p:to>
                                        <p:strVal val="visible"/>
                                      </p:to>
                                    </p:set>
                                    <p:animEffect transition="in" filter="fade">
                                      <p:cBhvr>
                                        <p:cTn id="47" dur="2000"/>
                                        <p:tgtEl>
                                          <p:spTgt spid="2458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599">
                                            <p:txEl>
                                              <p:pRg st="0" end="0"/>
                                            </p:txEl>
                                          </p:spTgt>
                                        </p:tgtEl>
                                        <p:attrNameLst>
                                          <p:attrName>style.visibility</p:attrName>
                                        </p:attrNameLst>
                                      </p:cBhvr>
                                      <p:to>
                                        <p:strVal val="visible"/>
                                      </p:to>
                                    </p:set>
                                    <p:animEffect transition="in" filter="fade">
                                      <p:cBhvr>
                                        <p:cTn id="52" dur="2000"/>
                                        <p:tgtEl>
                                          <p:spTgt spid="24599">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603"/>
                                        </p:tgtEl>
                                        <p:attrNameLst>
                                          <p:attrName>style.visibility</p:attrName>
                                        </p:attrNameLst>
                                      </p:cBhvr>
                                      <p:to>
                                        <p:strVal val="visible"/>
                                      </p:to>
                                    </p:set>
                                    <p:animEffect transition="in" filter="fade">
                                      <p:cBhvr>
                                        <p:cTn id="55" dur="2000"/>
                                        <p:tgtEl>
                                          <p:spTgt spid="24603"/>
                                        </p:tgtEl>
                                      </p:cBhvr>
                                    </p:animEffect>
                                  </p:childTnLst>
                                </p:cTn>
                              </p:par>
                              <p:par>
                                <p:cTn id="56" presetID="10" presetClass="entr" presetSubtype="0" fill="hold" nodeType="withEffect">
                                  <p:stCondLst>
                                    <p:cond delay="0"/>
                                  </p:stCondLst>
                                  <p:childTnLst>
                                    <p:set>
                                      <p:cBhvr>
                                        <p:cTn id="57" dur="1" fill="hold">
                                          <p:stCondLst>
                                            <p:cond delay="0"/>
                                          </p:stCondLst>
                                        </p:cTn>
                                        <p:tgtEl>
                                          <p:spTgt spid="24599">
                                            <p:txEl>
                                              <p:pRg st="1" end="1"/>
                                            </p:txEl>
                                          </p:spTgt>
                                        </p:tgtEl>
                                        <p:attrNameLst>
                                          <p:attrName>style.visibility</p:attrName>
                                        </p:attrNameLst>
                                      </p:cBhvr>
                                      <p:to>
                                        <p:strVal val="visible"/>
                                      </p:to>
                                    </p:set>
                                    <p:animEffect transition="in" filter="fade">
                                      <p:cBhvr>
                                        <p:cTn id="58" dur="2000"/>
                                        <p:tgtEl>
                                          <p:spTgt spid="24599">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582"/>
                                        </p:tgtEl>
                                        <p:attrNameLst>
                                          <p:attrName>style.visibility</p:attrName>
                                        </p:attrNameLst>
                                      </p:cBhvr>
                                      <p:to>
                                        <p:strVal val="visible"/>
                                      </p:to>
                                    </p:set>
                                    <p:animEffect transition="in" filter="fade">
                                      <p:cBhvr>
                                        <p:cTn id="63" dur="2000"/>
                                        <p:tgtEl>
                                          <p:spTgt spid="2458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4600">
                                            <p:txEl>
                                              <p:pRg st="0" end="0"/>
                                            </p:txEl>
                                          </p:spTgt>
                                        </p:tgtEl>
                                        <p:attrNameLst>
                                          <p:attrName>style.visibility</p:attrName>
                                        </p:attrNameLst>
                                      </p:cBhvr>
                                      <p:to>
                                        <p:strVal val="visible"/>
                                      </p:to>
                                    </p:set>
                                    <p:animEffect transition="in" filter="fade">
                                      <p:cBhvr>
                                        <p:cTn id="68" dur="2000"/>
                                        <p:tgtEl>
                                          <p:spTgt spid="24600">
                                            <p:txEl>
                                              <p:pRg st="0" end="0"/>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24600">
                                            <p:txEl>
                                              <p:pRg st="1" end="1"/>
                                            </p:txEl>
                                          </p:spTgt>
                                        </p:tgtEl>
                                        <p:attrNameLst>
                                          <p:attrName>style.visibility</p:attrName>
                                        </p:attrNameLst>
                                      </p:cBhvr>
                                      <p:to>
                                        <p:strVal val="visible"/>
                                      </p:to>
                                    </p:set>
                                    <p:animEffect transition="in" filter="fade">
                                      <p:cBhvr>
                                        <p:cTn id="71" dur="2000"/>
                                        <p:tgtEl>
                                          <p:spTgt spid="24600">
                                            <p:txEl>
                                              <p:pRg st="1" end="1"/>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604"/>
                                        </p:tgtEl>
                                        <p:attrNameLst>
                                          <p:attrName>style.visibility</p:attrName>
                                        </p:attrNameLst>
                                      </p:cBhvr>
                                      <p:to>
                                        <p:strVal val="visible"/>
                                      </p:to>
                                    </p:set>
                                    <p:animEffect transition="in" filter="fade">
                                      <p:cBhvr>
                                        <p:cTn id="74" dur="2000"/>
                                        <p:tgtEl>
                                          <p:spTgt spid="2460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4601">
                                            <p:txEl>
                                              <p:pRg st="0" end="0"/>
                                            </p:txEl>
                                          </p:spTgt>
                                        </p:tgtEl>
                                        <p:attrNameLst>
                                          <p:attrName>style.visibility</p:attrName>
                                        </p:attrNameLst>
                                      </p:cBhvr>
                                      <p:to>
                                        <p:strVal val="visible"/>
                                      </p:to>
                                    </p:set>
                                    <p:animEffect transition="in" filter="fade">
                                      <p:cBhvr>
                                        <p:cTn id="79" dur="2000"/>
                                        <p:tgtEl>
                                          <p:spTgt spid="24601">
                                            <p:txEl>
                                              <p:pRg st="0" end="0"/>
                                            </p:txEl>
                                          </p:spTgt>
                                        </p:tgtEl>
                                      </p:cBhvr>
                                    </p:animEffect>
                                  </p:childTnLst>
                                </p:cTn>
                              </p:par>
                              <p:par>
                                <p:cTn id="80" presetID="7" presetClass="emph" presetSubtype="2" fill="hold" nodeType="withEffect">
                                  <p:stCondLst>
                                    <p:cond delay="0"/>
                                  </p:stCondLst>
                                  <p:childTnLst>
                                    <p:animClr clrSpc="rgb">
                                      <p:cBhvr>
                                        <p:cTn id="81" dur="2000" fill="hold"/>
                                        <p:tgtEl>
                                          <p:spTgt spid="29"/>
                                        </p:tgtEl>
                                        <p:attrNameLst>
                                          <p:attrName>stroke.color</p:attrName>
                                        </p:attrNameLst>
                                      </p:cBhvr>
                                      <p:to>
                                        <a:schemeClr val="accent2"/>
                                      </p:to>
                                    </p:animClr>
                                    <p:set>
                                      <p:cBhvr>
                                        <p:cTn id="82" dur="2000" fill="hold"/>
                                        <p:tgtEl>
                                          <p:spTgt spid="2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24580" grpId="0" animBg="1"/>
      <p:bldP spid="24581" grpId="0" animBg="1"/>
      <p:bldP spid="24582" grpId="0" animBg="1"/>
      <p:bldP spid="24583" grpId="0" animBg="1"/>
      <p:bldP spid="24602" grpId="0" animBg="1"/>
      <p:bldP spid="24603" grpId="0" animBg="1"/>
      <p:bldP spid="24604" grpId="0" animBg="1"/>
      <p:bldP spid="2460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4"/>
          <p:cNvSpPr txBox="1">
            <a:spLocks noChangeArrowheads="1"/>
          </p:cNvSpPr>
          <p:nvPr/>
        </p:nvSpPr>
        <p:spPr bwMode="auto">
          <a:xfrm>
            <a:off x="214282" y="1150203"/>
            <a:ext cx="8243918" cy="892552"/>
          </a:xfrm>
          <a:prstGeom prst="rect">
            <a:avLst/>
          </a:prstGeom>
          <a:noFill/>
          <a:ln w="9525">
            <a:noFill/>
            <a:miter lim="800000"/>
            <a:headEnd/>
            <a:tailEnd/>
          </a:ln>
        </p:spPr>
        <p:txBody>
          <a:bodyPr wrap="square">
            <a:spAutoFit/>
          </a:bodyPr>
          <a:lstStyle/>
          <a:p>
            <a:pPr algn="r" rtl="1">
              <a:spcBef>
                <a:spcPct val="50000"/>
              </a:spcBef>
            </a:pPr>
            <a:r>
              <a:rPr lang="fa-IR" sz="2600" dirty="0">
                <a:cs typeface="B Mitra" pitchFamily="2" charset="-78"/>
              </a:rPr>
              <a:t>يك شركت </a:t>
            </a:r>
            <a:r>
              <a:rPr lang="fa-IR" sz="2600" dirty="0" smtClean="0">
                <a:cs typeface="B Mitra" pitchFamily="2" charset="-78"/>
              </a:rPr>
              <a:t>سرمايه </a:t>
            </a:r>
            <a:r>
              <a:rPr lang="fa-IR" sz="2600" dirty="0">
                <a:cs typeface="B Mitra" pitchFamily="2" charset="-78"/>
              </a:rPr>
              <a:t>گذار </a:t>
            </a:r>
            <a:r>
              <a:rPr lang="fa-IR" sz="2600" dirty="0" smtClean="0">
                <a:cs typeface="B Mitra" pitchFamily="2" charset="-78"/>
              </a:rPr>
              <a:t>جسورانه رويه </a:t>
            </a:r>
            <a:r>
              <a:rPr lang="fa-IR" sz="2600" dirty="0">
                <a:cs typeface="B Mitra" pitchFamily="2" charset="-78"/>
              </a:rPr>
              <a:t>سرمايه گذاري را تعيين </a:t>
            </a:r>
            <a:r>
              <a:rPr lang="fa-IR" sz="2600" dirty="0" smtClean="0">
                <a:cs typeface="B Mitra" pitchFamily="2" charset="-78"/>
              </a:rPr>
              <a:t>و </a:t>
            </a:r>
            <a:r>
              <a:rPr lang="fa-IR" sz="2600" dirty="0">
                <a:cs typeface="B Mitra" pitchFamily="2" charset="-78"/>
              </a:rPr>
              <a:t>كسب و كارهاي موفق را شناسايي </a:t>
            </a:r>
            <a:r>
              <a:rPr lang="fa-IR" sz="2600" dirty="0" smtClean="0">
                <a:cs typeface="B Mitra" pitchFamily="2" charset="-78"/>
              </a:rPr>
              <a:t>مي‌كند.</a:t>
            </a:r>
            <a:endParaRPr lang="en-US" sz="2600" dirty="0">
              <a:cs typeface="B Mitra" pitchFamily="2" charset="-78"/>
            </a:endParaRPr>
          </a:p>
        </p:txBody>
      </p:sp>
      <p:sp>
        <p:nvSpPr>
          <p:cNvPr id="26628" name="Text Box 5"/>
          <p:cNvSpPr txBox="1">
            <a:spLocks noChangeArrowheads="1"/>
          </p:cNvSpPr>
          <p:nvPr/>
        </p:nvSpPr>
        <p:spPr bwMode="auto">
          <a:xfrm>
            <a:off x="2411413" y="2133600"/>
            <a:ext cx="4321175" cy="396875"/>
          </a:xfrm>
          <a:prstGeom prst="rect">
            <a:avLst/>
          </a:prstGeom>
          <a:noFill/>
          <a:ln w="9525">
            <a:noFill/>
            <a:miter lim="800000"/>
            <a:headEnd/>
            <a:tailEnd/>
          </a:ln>
        </p:spPr>
        <p:txBody>
          <a:bodyPr>
            <a:spAutoFit/>
          </a:bodyPr>
          <a:lstStyle/>
          <a:p>
            <a:pPr algn="ctr">
              <a:spcBef>
                <a:spcPct val="50000"/>
              </a:spcBef>
            </a:pPr>
            <a:r>
              <a:rPr lang="fa-IR" sz="2000" b="1" dirty="0">
                <a:cs typeface="B Mitra" pitchFamily="2" charset="-78"/>
              </a:rPr>
              <a:t>رويه سرمايه گذاري </a:t>
            </a:r>
            <a:r>
              <a:rPr lang="fa-IR" sz="2000" b="1" dirty="0" smtClean="0">
                <a:cs typeface="B Mitra" pitchFamily="2" charset="-78"/>
              </a:rPr>
              <a:t>جسورانه</a:t>
            </a:r>
            <a:endParaRPr lang="en-US" sz="2000" b="1" dirty="0">
              <a:cs typeface="B Mitra" pitchFamily="2" charset="-78"/>
            </a:endParaRPr>
          </a:p>
        </p:txBody>
      </p:sp>
      <p:sp>
        <p:nvSpPr>
          <p:cNvPr id="26629" name="AutoShape 21"/>
          <p:cNvSpPr>
            <a:spLocks noChangeArrowheads="1"/>
          </p:cNvSpPr>
          <p:nvPr/>
        </p:nvSpPr>
        <p:spPr bwMode="auto">
          <a:xfrm>
            <a:off x="179388" y="2708275"/>
            <a:ext cx="8964612" cy="1749425"/>
          </a:xfrm>
          <a:prstGeom prst="chevron">
            <a:avLst>
              <a:gd name="adj" fmla="val 36297"/>
            </a:avLst>
          </a:prstGeom>
          <a:noFill/>
          <a:ln w="9525">
            <a:noFill/>
            <a:miter lim="800000"/>
            <a:headEnd/>
            <a:tailEnd/>
          </a:ln>
        </p:spPr>
        <p:txBody>
          <a:bodyPr/>
          <a:lstStyle/>
          <a:p>
            <a:pPr algn="l" eaLnBrk="0" hangingPunct="0"/>
            <a:endParaRPr lang="en-AU" sz="2400">
              <a:latin typeface="Times" pitchFamily="18" charset="0"/>
              <a:cs typeface="B Mitra" pitchFamily="2" charset="-78"/>
            </a:endParaRPr>
          </a:p>
          <a:p>
            <a:pPr algn="l" eaLnBrk="0" hangingPunct="0"/>
            <a:endParaRPr lang="en-AU" sz="2400">
              <a:latin typeface="Times" pitchFamily="18" charset="0"/>
              <a:cs typeface="B Mitra" pitchFamily="2" charset="-78"/>
            </a:endParaRPr>
          </a:p>
          <a:p>
            <a:pPr algn="l" eaLnBrk="0" hangingPunct="0"/>
            <a:endParaRPr lang="en-AU" sz="2400">
              <a:latin typeface="Times" pitchFamily="18" charset="0"/>
              <a:cs typeface="B Mitra" pitchFamily="2" charset="-78"/>
            </a:endParaRPr>
          </a:p>
          <a:p>
            <a:pPr algn="l" eaLnBrk="0" hangingPunct="0"/>
            <a:endParaRPr lang="en-AU" sz="2400">
              <a:latin typeface="Times" pitchFamily="18" charset="0"/>
              <a:cs typeface="B Mitra" pitchFamily="2" charset="-78"/>
            </a:endParaRPr>
          </a:p>
          <a:p>
            <a:pPr algn="l" eaLnBrk="0" hangingPunct="0"/>
            <a:endParaRPr lang="en-AU" sz="2400" b="1">
              <a:latin typeface="Times" pitchFamily="18" charset="0"/>
              <a:cs typeface="B Mitra" pitchFamily="2" charset="-78"/>
            </a:endParaRPr>
          </a:p>
        </p:txBody>
      </p:sp>
      <p:sp>
        <p:nvSpPr>
          <p:cNvPr id="26630" name="Text Box 22"/>
          <p:cNvSpPr txBox="1">
            <a:spLocks noChangeArrowheads="1"/>
          </p:cNvSpPr>
          <p:nvPr/>
        </p:nvSpPr>
        <p:spPr bwMode="auto">
          <a:xfrm>
            <a:off x="2714612" y="2571744"/>
            <a:ext cx="3419475" cy="403225"/>
          </a:xfrm>
          <a:prstGeom prst="rect">
            <a:avLst/>
          </a:prstGeom>
          <a:noFill/>
          <a:ln w="9525">
            <a:noFill/>
            <a:miter lim="800000"/>
            <a:headEnd/>
            <a:tailEnd/>
          </a:ln>
        </p:spPr>
        <p:txBody>
          <a:bodyPr/>
          <a:lstStyle/>
          <a:p>
            <a:pPr algn="ctr" eaLnBrk="0" hangingPunct="0"/>
            <a:r>
              <a:rPr lang="fa-IR" sz="2000" i="1" u="sng" dirty="0">
                <a:cs typeface="B Mitra" pitchFamily="2" charset="-78"/>
              </a:rPr>
              <a:t>مديريت </a:t>
            </a:r>
            <a:r>
              <a:rPr lang="fa-IR" sz="2000" i="1" u="sng" dirty="0" smtClean="0">
                <a:cs typeface="B Mitra" pitchFamily="2" charset="-78"/>
              </a:rPr>
              <a:t>شرکت</a:t>
            </a:r>
            <a:endParaRPr lang="en-AU" sz="2000" i="1" u="sng" dirty="0">
              <a:cs typeface="B Mitra" pitchFamily="2" charset="-78"/>
            </a:endParaRPr>
          </a:p>
        </p:txBody>
      </p:sp>
      <p:sp>
        <p:nvSpPr>
          <p:cNvPr id="17"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7030A0"/>
                </a:solidFill>
                <a:latin typeface="+mj-lt"/>
                <a:ea typeface="Times New Roman" pitchFamily="18" charset="0"/>
                <a:cs typeface="B Mitra" pitchFamily="2" charset="-78"/>
              </a:rPr>
              <a:t>پنج مرحله سرمايه‌گذاري</a:t>
            </a:r>
            <a:endParaRPr kumimoji="0" lang="fa-IR" sz="32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graphicFrame>
        <p:nvGraphicFramePr>
          <p:cNvPr id="18" name="Diagram 17"/>
          <p:cNvGraphicFramePr/>
          <p:nvPr/>
        </p:nvGraphicFramePr>
        <p:xfrm>
          <a:off x="228600" y="2362200"/>
          <a:ext cx="8686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9" name="Straight Connector 18"/>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advClick="0" advTm="20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7" presetClass="emph" presetSubtype="2" fill="hold" nodeType="withEffect">
                                  <p:stCondLst>
                                    <p:cond delay="0"/>
                                  </p:stCondLst>
                                  <p:childTnLst>
                                    <p:animClr clrSpc="rgb">
                                      <p:cBhvr>
                                        <p:cTn id="9" dur="2000" fill="hold"/>
                                        <p:tgtEl>
                                          <p:spTgt spid="19"/>
                                        </p:tgtEl>
                                        <p:attrNameLst>
                                          <p:attrName>stroke.color</p:attrName>
                                        </p:attrNameLst>
                                      </p:cBhvr>
                                      <p:to>
                                        <a:schemeClr val="accent2"/>
                                      </p:to>
                                    </p:animClr>
                                    <p:set>
                                      <p:cBhvr>
                                        <p:cTn id="10" dur="2000" fill="hold"/>
                                        <p:tgtEl>
                                          <p:spTgt spid="19"/>
                                        </p:tgtEl>
                                        <p:attrNameLst>
                                          <p:attrName>stroke.on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8"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671513" y="919163"/>
            <a:ext cx="7800975" cy="5019675"/>
          </a:xfrm>
          <a:prstGeom prst="rect">
            <a:avLst/>
          </a:prstGeom>
          <a:noFill/>
          <a:ln w="9525">
            <a:noFill/>
            <a:miter lim="800000"/>
            <a:headEnd/>
            <a:tailEnd/>
          </a:ln>
          <a:effectLst/>
        </p:spPr>
      </p:pic>
      <p:sp>
        <p:nvSpPr>
          <p:cNvPr id="3" name="TextBox 2"/>
          <p:cNvSpPr txBox="1"/>
          <p:nvPr/>
        </p:nvSpPr>
        <p:spPr>
          <a:xfrm>
            <a:off x="1905000" y="914400"/>
            <a:ext cx="40386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تفاون بين وام و سرمايه گذاري جسورانه</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5" descr="amirg"/>
          <p:cNvPicPr>
            <a:picLocks noGrp="1" noChangeAspect="1" noChangeArrowheads="1"/>
          </p:cNvPicPr>
          <p:nvPr>
            <p:ph/>
          </p:nvPr>
        </p:nvPicPr>
        <p:blipFill>
          <a:blip r:embed="rId2" cstate="print"/>
          <a:stretch>
            <a:fillRect/>
          </a:stretch>
        </p:blipFill>
        <p:spPr>
          <a:xfrm>
            <a:off x="1905000" y="1023263"/>
            <a:ext cx="5189917" cy="5851525"/>
          </a:xfrm>
          <a:noFill/>
        </p:spPr>
      </p:pic>
      <p:sp>
        <p:nvSpPr>
          <p:cNvPr id="4" name="Slide Number Placeholder 3"/>
          <p:cNvSpPr>
            <a:spLocks noGrp="1"/>
          </p:cNvSpPr>
          <p:nvPr>
            <p:ph type="sldNum" sz="quarter" idx="11"/>
          </p:nvPr>
        </p:nvSpPr>
        <p:spPr/>
        <p:txBody>
          <a:bodyPr/>
          <a:lstStyle/>
          <a:p>
            <a:pPr>
              <a:defRPr/>
            </a:pPr>
            <a:fld id="{3103FE8E-3009-4D7B-A062-C2844A459035}" type="slidenum">
              <a:rPr lang="ar-SA" smtClean="0"/>
              <a:pPr>
                <a:defRPr/>
              </a:pPr>
              <a:t>60</a:t>
            </a:fld>
            <a:endParaRPr lang="en-US"/>
          </a:p>
        </p:txBody>
      </p:sp>
      <p:sp>
        <p:nvSpPr>
          <p:cNvPr id="5"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7030A0"/>
                </a:solidFill>
                <a:latin typeface="+mj-lt"/>
                <a:ea typeface="Times New Roman" pitchFamily="18" charset="0"/>
                <a:cs typeface="B Mitra" pitchFamily="2" charset="-78"/>
              </a:rPr>
              <a:t>فرآيند گزينش شرکت‌هاي سرمايه‌پذير</a:t>
            </a:r>
            <a:endParaRPr kumimoji="0" lang="fa-IR" sz="32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6" name="Straight Connector 5"/>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6"/>
                                        </p:tgtEl>
                                        <p:attrNameLst>
                                          <p:attrName>stroke.color</p:attrName>
                                        </p:attrNameLst>
                                      </p:cBhvr>
                                      <p:to>
                                        <a:schemeClr val="accent2"/>
                                      </p:to>
                                    </p:animClr>
                                    <p:set>
                                      <p:cBhvr>
                                        <p:cTn id="7" dur="2000" fill="hold"/>
                                        <p:tgtEl>
                                          <p:spTgt spid="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571528" y="2516683"/>
            <a:ext cx="8001000" cy="14465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rtl="1">
              <a:buClr>
                <a:schemeClr val="hlink"/>
              </a:buClr>
              <a:defRPr/>
            </a:pPr>
            <a:r>
              <a:rPr lang="fa-IR" sz="4400" b="1" dirty="0" smtClean="0">
                <a:solidFill>
                  <a:schemeClr val="bg1"/>
                </a:solidFill>
                <a:effectLst>
                  <a:outerShdw blurRad="38100" dist="38100" dir="2700000" algn="tl">
                    <a:srgbClr val="000000">
                      <a:alpha val="43137"/>
                    </a:srgbClr>
                  </a:outerShdw>
                </a:effectLst>
                <a:latin typeface="IranNastaliq" pitchFamily="18" charset="0"/>
                <a:cs typeface="B Mitra" pitchFamily="2" charset="-78"/>
              </a:rPr>
              <a:t>پيشنهاد تاسيس</a:t>
            </a:r>
          </a:p>
          <a:p>
            <a:pPr algn="ctr" rtl="1">
              <a:buClr>
                <a:schemeClr val="hlink"/>
              </a:buClr>
              <a:defRPr/>
            </a:pPr>
            <a:r>
              <a:rPr lang="fa-IR" sz="4400" b="1" dirty="0" smtClean="0">
                <a:solidFill>
                  <a:schemeClr val="bg1"/>
                </a:solidFill>
                <a:effectLst>
                  <a:outerShdw blurRad="38100" dist="38100" dir="2700000" algn="tl">
                    <a:srgbClr val="000000">
                      <a:alpha val="43137"/>
                    </a:srgbClr>
                  </a:outerShdw>
                </a:effectLst>
                <a:latin typeface="IranNastaliq" pitchFamily="18" charset="0"/>
                <a:cs typeface="B Mitra" pitchFamily="2" charset="-78"/>
              </a:rPr>
              <a:t>شرکت سرمايه‌گذاري جسورانه (</a:t>
            </a:r>
            <a:r>
              <a:rPr lang="en-US" sz="4400" b="1" dirty="0" smtClean="0">
                <a:solidFill>
                  <a:schemeClr val="bg1"/>
                </a:solidFill>
                <a:effectLst>
                  <a:outerShdw blurRad="38100" dist="38100" dir="2700000" algn="tl">
                    <a:srgbClr val="000000">
                      <a:alpha val="43137"/>
                    </a:srgbClr>
                  </a:outerShdw>
                </a:effectLst>
                <a:latin typeface="IranNastaliq" pitchFamily="18" charset="0"/>
                <a:cs typeface="B Mitra" pitchFamily="2" charset="-78"/>
              </a:rPr>
              <a:t>VC</a:t>
            </a:r>
            <a:r>
              <a:rPr lang="fa-IR" sz="4400" b="1" dirty="0" smtClean="0">
                <a:solidFill>
                  <a:schemeClr val="bg1"/>
                </a:solidFill>
                <a:effectLst>
                  <a:outerShdw blurRad="38100" dist="38100" dir="2700000" algn="tl">
                    <a:srgbClr val="000000">
                      <a:alpha val="43137"/>
                    </a:srgbClr>
                  </a:outerShdw>
                </a:effectLst>
                <a:latin typeface="IranNastaliq" pitchFamily="18" charset="0"/>
                <a:cs typeface="B Mitra" pitchFamily="2" charset="-78"/>
              </a:rPr>
              <a:t>)</a:t>
            </a:r>
            <a:endParaRPr lang="fa-IR" sz="4400" b="1" dirty="0">
              <a:solidFill>
                <a:schemeClr val="bg1"/>
              </a:solidFill>
              <a:effectLst>
                <a:outerShdw blurRad="38100" dist="38100" dir="2700000" algn="tl">
                  <a:srgbClr val="000000">
                    <a:alpha val="43137"/>
                  </a:srgbClr>
                </a:outerShdw>
              </a:effectLst>
              <a:latin typeface="IranNastaliq" pitchFamily="18" charset="0"/>
              <a:cs typeface="B Mitra" pitchFamily="2" charset="-78"/>
            </a:endParaRPr>
          </a:p>
        </p:txBody>
      </p:sp>
    </p:spTree>
  </p:cSld>
  <p:clrMapOvr>
    <a:masterClrMapping/>
  </p:clrMapOvr>
  <p:transition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7" name="Text Box 36"/>
          <p:cNvSpPr txBox="1">
            <a:spLocks noChangeArrowheads="1"/>
          </p:cNvSpPr>
          <p:nvPr/>
        </p:nvSpPr>
        <p:spPr bwMode="auto">
          <a:xfrm>
            <a:off x="5795963" y="2420938"/>
            <a:ext cx="2447925" cy="366712"/>
          </a:xfrm>
          <a:prstGeom prst="rect">
            <a:avLst/>
          </a:prstGeom>
          <a:noFill/>
          <a:ln w="9525">
            <a:noFill/>
            <a:miter lim="800000"/>
            <a:headEnd/>
            <a:tailEnd/>
          </a:ln>
        </p:spPr>
        <p:txBody>
          <a:bodyPr>
            <a:spAutoFit/>
          </a:bodyPr>
          <a:lstStyle/>
          <a:p>
            <a:pPr algn="r">
              <a:spcBef>
                <a:spcPct val="50000"/>
              </a:spcBef>
            </a:pPr>
            <a:endParaRPr lang="en-US">
              <a:cs typeface="B Mitra" pitchFamily="2" charset="-78"/>
            </a:endParaRPr>
          </a:p>
        </p:txBody>
      </p:sp>
      <p:sp>
        <p:nvSpPr>
          <p:cNvPr id="27658" name="Text Box 37"/>
          <p:cNvSpPr txBox="1">
            <a:spLocks noChangeArrowheads="1"/>
          </p:cNvSpPr>
          <p:nvPr/>
        </p:nvSpPr>
        <p:spPr bwMode="auto">
          <a:xfrm>
            <a:off x="571472" y="1084957"/>
            <a:ext cx="7894641" cy="5447645"/>
          </a:xfrm>
          <a:prstGeom prst="rect">
            <a:avLst/>
          </a:prstGeom>
          <a:noFill/>
          <a:ln w="9525">
            <a:noFill/>
            <a:miter lim="800000"/>
            <a:headEnd/>
            <a:tailEnd/>
          </a:ln>
        </p:spPr>
        <p:txBody>
          <a:bodyPr wrap="square">
            <a:spAutoFit/>
          </a:bodyPr>
          <a:lstStyle/>
          <a:p>
            <a:pPr marL="263525" indent="-263525" algn="just" rtl="1">
              <a:spcBef>
                <a:spcPct val="50000"/>
              </a:spcBef>
              <a:buClr>
                <a:srgbClr val="C00000"/>
              </a:buClr>
              <a:buSzPct val="120000"/>
              <a:buFontTx/>
              <a:buChar char="•"/>
            </a:pPr>
            <a:r>
              <a:rPr lang="fa-IR" sz="2400" dirty="0" smtClean="0">
                <a:cs typeface="B Mitra" pitchFamily="2" charset="-78"/>
              </a:rPr>
              <a:t>بيش از 600 طرح (پيشنهاد ) هر ساله به اين شركتهاي سرمايه‌گذاري ارسال مي‌گردد.</a:t>
            </a:r>
          </a:p>
          <a:p>
            <a:pPr marL="263525" indent="-263525" algn="just" rtl="1">
              <a:spcBef>
                <a:spcPct val="50000"/>
              </a:spcBef>
              <a:buClr>
                <a:srgbClr val="C00000"/>
              </a:buClr>
              <a:buSzPct val="120000"/>
              <a:buFontTx/>
              <a:buChar char="•"/>
            </a:pPr>
            <a:r>
              <a:rPr lang="fa-IR" sz="2400" dirty="0" smtClean="0">
                <a:cs typeface="B Mitra" pitchFamily="2" charset="-78"/>
              </a:rPr>
              <a:t>100 طرح براي گزارش ايده يا كسب و كار به تيم سرمايه گذاري شرکت دعوت مي‌شوند.</a:t>
            </a:r>
          </a:p>
          <a:p>
            <a:pPr marL="263525" indent="-263525" algn="just" rtl="1">
              <a:spcBef>
                <a:spcPct val="50000"/>
              </a:spcBef>
              <a:buClr>
                <a:srgbClr val="C00000"/>
              </a:buClr>
              <a:buSzPct val="120000"/>
              <a:buFontTx/>
              <a:buChar char="•"/>
            </a:pPr>
            <a:r>
              <a:rPr lang="fa-IR" sz="2400" dirty="0" smtClean="0">
                <a:cs typeface="B Mitra" pitchFamily="2" charset="-78"/>
              </a:rPr>
              <a:t>از 30 تا 40 طرح براي ارائه دوباره طرح دعوت بعمل مي‌آيد.</a:t>
            </a:r>
          </a:p>
          <a:p>
            <a:pPr marL="263525" indent="-263525" algn="just" rtl="1">
              <a:spcBef>
                <a:spcPct val="50000"/>
              </a:spcBef>
              <a:buClr>
                <a:srgbClr val="C00000"/>
              </a:buClr>
              <a:buSzPct val="120000"/>
              <a:buFontTx/>
              <a:buChar char="•"/>
            </a:pPr>
            <a:r>
              <a:rPr lang="fa-IR" sz="2400" dirty="0" smtClean="0">
                <a:cs typeface="B Mitra" pitchFamily="2" charset="-78"/>
              </a:rPr>
              <a:t>10 طرح براي ارزيابي حقوقي و ارزشيابي انتخاب مي شوند (ارزيابي موشکافانه، راستي آزمايي).</a:t>
            </a:r>
          </a:p>
          <a:p>
            <a:pPr marL="263525" indent="-263525" algn="just" rtl="1">
              <a:spcBef>
                <a:spcPct val="50000"/>
              </a:spcBef>
              <a:buClr>
                <a:srgbClr val="C00000"/>
              </a:buClr>
              <a:buSzPct val="120000"/>
              <a:buFontTx/>
              <a:buChar char="•"/>
            </a:pPr>
            <a:r>
              <a:rPr lang="fa-IR" sz="2400" dirty="0" smtClean="0">
                <a:cs typeface="B Mitra" pitchFamily="2" charset="-78"/>
              </a:rPr>
              <a:t>در  2 – 5 طرح سرمايه گذاري صورت مي گيرد.</a:t>
            </a:r>
          </a:p>
          <a:p>
            <a:pPr marL="263525" indent="-263525" algn="just" rtl="1">
              <a:spcBef>
                <a:spcPct val="50000"/>
              </a:spcBef>
              <a:buClr>
                <a:srgbClr val="C00000"/>
              </a:buClr>
              <a:buSzPct val="120000"/>
              <a:buFontTx/>
              <a:buChar char="•"/>
            </a:pPr>
            <a:r>
              <a:rPr lang="fa-IR" sz="2400" dirty="0" smtClean="0">
                <a:cs typeface="B Mitra" pitchFamily="2" charset="-78"/>
              </a:rPr>
              <a:t>سرمايه گذاران خطر پذير جهت مديريت ريسك خود، سطح معین و محدودی از سهام شرکت را در اختیار میگیرند.</a:t>
            </a:r>
            <a:endParaRPr lang="en-US" sz="2400" dirty="0" smtClean="0">
              <a:solidFill>
                <a:srgbClr val="FF0000"/>
              </a:solidFill>
              <a:cs typeface="B Mitra" pitchFamily="2" charset="-78"/>
            </a:endParaRPr>
          </a:p>
          <a:p>
            <a:pPr marL="263525" indent="-263525" algn="just" rtl="1">
              <a:spcBef>
                <a:spcPct val="50000"/>
              </a:spcBef>
              <a:buClr>
                <a:srgbClr val="C00000"/>
              </a:buClr>
              <a:buSzPct val="120000"/>
              <a:buFontTx/>
              <a:buChar char="•"/>
            </a:pPr>
            <a:r>
              <a:rPr lang="fa-IR" sz="2400" dirty="0" smtClean="0">
                <a:cs typeface="B Mitra" pitchFamily="2" charset="-78"/>
              </a:rPr>
              <a:t>سهامداران شرکت سرمايه گذاري در هيئت مديره شركتهاي متبوع حضور دارند و بر امور سرمايه گذاري نظارت و رسيدگي می کنند.</a:t>
            </a:r>
            <a:endParaRPr lang="en-US" sz="2400" dirty="0" smtClean="0">
              <a:cs typeface="B Mitra" pitchFamily="2" charset="-78"/>
            </a:endParaRPr>
          </a:p>
          <a:p>
            <a:pPr marL="263525" indent="-263525" algn="just" rtl="1">
              <a:spcBef>
                <a:spcPct val="50000"/>
              </a:spcBef>
              <a:buClr>
                <a:srgbClr val="C00000"/>
              </a:buClr>
              <a:buSzPct val="120000"/>
              <a:buFontTx/>
              <a:buChar char="•"/>
            </a:pPr>
            <a:r>
              <a:rPr lang="fa-IR" sz="2400" dirty="0" smtClean="0">
                <a:cs typeface="B Mitra" pitchFamily="2" charset="-78"/>
              </a:rPr>
              <a:t>هر چهار ماه يكبار گزارشي از روند سرمايه گذاري در شركتها ارائه مي دهند.</a:t>
            </a:r>
            <a:endParaRPr lang="en-US" sz="2400" dirty="0" smtClean="0">
              <a:cs typeface="B Mitra" pitchFamily="2" charset="-78"/>
            </a:endParaRPr>
          </a:p>
        </p:txBody>
      </p:sp>
      <p:sp>
        <p:nvSpPr>
          <p:cNvPr id="27662" name="Text Box 41"/>
          <p:cNvSpPr txBox="1">
            <a:spLocks noChangeArrowheads="1"/>
          </p:cNvSpPr>
          <p:nvPr/>
        </p:nvSpPr>
        <p:spPr bwMode="auto">
          <a:xfrm>
            <a:off x="1187450" y="4437063"/>
            <a:ext cx="6840538" cy="366712"/>
          </a:xfrm>
          <a:prstGeom prst="rect">
            <a:avLst/>
          </a:prstGeom>
          <a:noFill/>
          <a:ln w="9525">
            <a:noFill/>
            <a:miter lim="800000"/>
            <a:headEnd/>
            <a:tailEnd/>
          </a:ln>
        </p:spPr>
        <p:txBody>
          <a:bodyPr>
            <a:spAutoFit/>
          </a:bodyPr>
          <a:lstStyle/>
          <a:p>
            <a:pPr algn="l">
              <a:spcBef>
                <a:spcPct val="50000"/>
              </a:spcBef>
            </a:pPr>
            <a:endParaRPr lang="en-US">
              <a:cs typeface="B Mitra" pitchFamily="2" charset="-78"/>
            </a:endParaRPr>
          </a:p>
        </p:txBody>
      </p:sp>
      <p:sp>
        <p:nvSpPr>
          <p:cNvPr id="19"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7030A0"/>
                </a:solidFill>
                <a:latin typeface="+mj-lt"/>
                <a:ea typeface="Times New Roman" pitchFamily="18" charset="0"/>
                <a:cs typeface="B Mitra" pitchFamily="2" charset="-78"/>
              </a:rPr>
              <a:t>فرآيند گزينش </a:t>
            </a:r>
            <a:r>
              <a:rPr lang="fa-IR" sz="3200" dirty="0" smtClean="0">
                <a:solidFill>
                  <a:srgbClr val="7030A0"/>
                </a:solidFill>
                <a:latin typeface="+mj-lt"/>
                <a:ea typeface="Times New Roman" pitchFamily="18" charset="0"/>
                <a:cs typeface="B Mitra" pitchFamily="2" charset="-78"/>
              </a:rPr>
              <a:t>ادامه... </a:t>
            </a:r>
            <a:endParaRPr kumimoji="0" lang="fa-IR" sz="32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21" name="Straight Connector 20"/>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advClick="0" advTm="3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21"/>
                                        </p:tgtEl>
                                        <p:attrNameLst>
                                          <p:attrName>stroke.color</p:attrName>
                                        </p:attrNameLst>
                                      </p:cBhvr>
                                      <p:to>
                                        <a:schemeClr val="accent2"/>
                                      </p:to>
                                    </p:animClr>
                                    <p:set>
                                      <p:cBhvr>
                                        <p:cTn id="7"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rot="5400000">
            <a:off x="2034382" y="-248444"/>
            <a:ext cx="4730750" cy="7227887"/>
          </a:xfrm>
          <a:prstGeom prst="rect">
            <a:avLst/>
          </a:prstGeom>
          <a:noFill/>
          <a:ln w="9525">
            <a:noFill/>
            <a:miter lim="800000"/>
            <a:headEnd/>
            <a:tailEnd/>
          </a:ln>
        </p:spPr>
      </p:pic>
      <p:sp>
        <p:nvSpPr>
          <p:cNvPr id="3"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7030A0"/>
                </a:solidFill>
                <a:latin typeface="+mj-lt"/>
                <a:ea typeface="Times New Roman" pitchFamily="18" charset="0"/>
                <a:cs typeface="B Mitra" pitchFamily="2" charset="-78"/>
              </a:rPr>
              <a:t>فرآيند سرمايه‌گذاري از انتخاب تا خروج</a:t>
            </a:r>
            <a:endParaRPr kumimoji="0" lang="fa-IR" sz="32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4" name="Straight Connector 3"/>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4"/>
                                        </p:tgtEl>
                                        <p:attrNameLst>
                                          <p:attrName>stroke.color</p:attrName>
                                        </p:attrNameLst>
                                      </p:cBhvr>
                                      <p:to>
                                        <a:schemeClr val="accent2"/>
                                      </p:to>
                                    </p:animClr>
                                    <p:set>
                                      <p:cBhvr>
                                        <p:cTn id="7"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7030A0"/>
                </a:solidFill>
                <a:latin typeface="+mj-lt"/>
                <a:ea typeface="Times New Roman" pitchFamily="18" charset="0"/>
                <a:cs typeface="B Mitra" pitchFamily="2" charset="-78"/>
              </a:rPr>
              <a:t>مدل پيشنهادي تاسيس شرکت سرمايه‌گذاري جسورانه</a:t>
            </a:r>
            <a:endParaRPr kumimoji="0" lang="fa-IR" sz="32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5" name="Straight Connector 4"/>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
        <p:nvSpPr>
          <p:cNvPr id="6" name="Rounded Rectangle 5"/>
          <p:cNvSpPr/>
          <p:nvPr/>
        </p:nvSpPr>
        <p:spPr>
          <a:xfrm>
            <a:off x="2057400" y="1219200"/>
            <a:ext cx="19812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400" b="1" dirty="0" smtClean="0">
                <a:cs typeface="B Mitra" pitchFamily="2" charset="-78"/>
              </a:rPr>
              <a:t>راهبر امين</a:t>
            </a:r>
            <a:endParaRPr lang="en-US" sz="2400" b="1" dirty="0">
              <a:cs typeface="B Mitra" pitchFamily="2" charset="-78"/>
            </a:endParaRPr>
          </a:p>
        </p:txBody>
      </p:sp>
      <p:sp>
        <p:nvSpPr>
          <p:cNvPr id="7" name="Rounded Rectangle 6"/>
          <p:cNvSpPr/>
          <p:nvPr/>
        </p:nvSpPr>
        <p:spPr>
          <a:xfrm>
            <a:off x="5486400" y="1219200"/>
            <a:ext cx="19812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400" b="1" dirty="0" smtClean="0">
                <a:cs typeface="B Mitra" pitchFamily="2" charset="-78"/>
              </a:rPr>
              <a:t>مجموعه ايرانيان</a:t>
            </a:r>
            <a:endParaRPr lang="en-US" sz="2400" b="1" dirty="0">
              <a:cs typeface="B Mitra" pitchFamily="2" charset="-78"/>
            </a:endParaRPr>
          </a:p>
        </p:txBody>
      </p:sp>
      <p:sp>
        <p:nvSpPr>
          <p:cNvPr id="8" name="Rounded Rectangle 7"/>
          <p:cNvSpPr/>
          <p:nvPr/>
        </p:nvSpPr>
        <p:spPr>
          <a:xfrm>
            <a:off x="3627620" y="2633134"/>
            <a:ext cx="2362200" cy="6096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rtl="1"/>
            <a:r>
              <a:rPr lang="fa-IR" sz="2400" b="1" dirty="0" smtClean="0">
                <a:cs typeface="B Mitra" pitchFamily="2" charset="-78"/>
              </a:rPr>
              <a:t>راهبر امين ايرانيان</a:t>
            </a:r>
            <a:endParaRPr lang="en-US" sz="2400" b="1" dirty="0">
              <a:cs typeface="B Mitra" pitchFamily="2" charset="-78"/>
            </a:endParaRPr>
          </a:p>
        </p:txBody>
      </p:sp>
      <p:cxnSp>
        <p:nvCxnSpPr>
          <p:cNvPr id="10" name="Straight Connector 9"/>
          <p:cNvCxnSpPr/>
          <p:nvPr/>
        </p:nvCxnSpPr>
        <p:spPr>
          <a:xfrm>
            <a:off x="3048000" y="2209800"/>
            <a:ext cx="3581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p:cNvCxnSpPr>
          <p:nvPr/>
        </p:nvCxnSpPr>
        <p:spPr>
          <a:xfrm rot="5400000">
            <a:off x="2857500" y="20193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438106" y="20185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610894" y="2407974"/>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843869" y="3581400"/>
            <a:ext cx="19812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2400" b="1" dirty="0" smtClean="0">
                <a:cs typeface="B Mitra" pitchFamily="2" charset="-78"/>
              </a:rPr>
              <a:t>تيم مديريت</a:t>
            </a:r>
            <a:endParaRPr lang="en-US" sz="2400" b="1" dirty="0">
              <a:cs typeface="B Mitra" pitchFamily="2" charset="-78"/>
            </a:endParaRPr>
          </a:p>
        </p:txBody>
      </p:sp>
      <p:cxnSp>
        <p:nvCxnSpPr>
          <p:cNvPr id="16" name="Straight Arrow Connector 15"/>
          <p:cNvCxnSpPr/>
          <p:nvPr/>
        </p:nvCxnSpPr>
        <p:spPr>
          <a:xfrm rot="5400000">
            <a:off x="4610894" y="3423972"/>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6934200" y="4800600"/>
            <a:ext cx="17526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2400" b="1" dirty="0" smtClean="0">
                <a:cs typeface="B Mitra" pitchFamily="2" charset="-78"/>
              </a:rPr>
              <a:t>بخش اجرايي</a:t>
            </a:r>
            <a:endParaRPr lang="en-US" sz="2400" b="1" dirty="0">
              <a:cs typeface="B Mitra" pitchFamily="2" charset="-78"/>
            </a:endParaRPr>
          </a:p>
        </p:txBody>
      </p:sp>
      <p:sp>
        <p:nvSpPr>
          <p:cNvPr id="18" name="Rounded Rectangle 17"/>
          <p:cNvSpPr/>
          <p:nvPr/>
        </p:nvSpPr>
        <p:spPr>
          <a:xfrm>
            <a:off x="4953000" y="4800600"/>
            <a:ext cx="16764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2400" b="1" dirty="0" smtClean="0">
                <a:cs typeface="B Mitra" pitchFamily="2" charset="-78"/>
              </a:rPr>
              <a:t>تيم بازاريابي </a:t>
            </a:r>
            <a:endParaRPr lang="en-US" sz="2400" b="1" dirty="0">
              <a:cs typeface="B Mitra" pitchFamily="2" charset="-78"/>
            </a:endParaRPr>
          </a:p>
        </p:txBody>
      </p:sp>
      <p:sp>
        <p:nvSpPr>
          <p:cNvPr id="19" name="Rounded Rectangle 18"/>
          <p:cNvSpPr/>
          <p:nvPr/>
        </p:nvSpPr>
        <p:spPr>
          <a:xfrm>
            <a:off x="3200400" y="4800600"/>
            <a:ext cx="14478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2400" b="1" dirty="0" smtClean="0">
                <a:cs typeface="B Mitra" pitchFamily="2" charset="-78"/>
              </a:rPr>
              <a:t>تيم مالي</a:t>
            </a:r>
            <a:endParaRPr lang="en-US" sz="2400" b="1" dirty="0">
              <a:cs typeface="B Mitra" pitchFamily="2" charset="-78"/>
            </a:endParaRPr>
          </a:p>
        </p:txBody>
      </p:sp>
      <p:sp>
        <p:nvSpPr>
          <p:cNvPr id="20" name="Rounded Rectangle 19"/>
          <p:cNvSpPr/>
          <p:nvPr/>
        </p:nvSpPr>
        <p:spPr>
          <a:xfrm>
            <a:off x="1600200" y="4800600"/>
            <a:ext cx="13716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2400" b="1" dirty="0" smtClean="0">
                <a:cs typeface="B Mitra" pitchFamily="2" charset="-78"/>
              </a:rPr>
              <a:t>تيم فني</a:t>
            </a:r>
            <a:endParaRPr lang="en-US" sz="2400" b="1" dirty="0">
              <a:cs typeface="B Mitra" pitchFamily="2" charset="-78"/>
            </a:endParaRPr>
          </a:p>
        </p:txBody>
      </p:sp>
      <p:grpSp>
        <p:nvGrpSpPr>
          <p:cNvPr id="2" name="Group 33"/>
          <p:cNvGrpSpPr/>
          <p:nvPr/>
        </p:nvGrpSpPr>
        <p:grpSpPr>
          <a:xfrm>
            <a:off x="2057400" y="4555064"/>
            <a:ext cx="5562602" cy="321738"/>
            <a:chOff x="2057400" y="4555064"/>
            <a:chExt cx="5562602" cy="321738"/>
          </a:xfrm>
        </p:grpSpPr>
        <p:cxnSp>
          <p:nvCxnSpPr>
            <p:cNvPr id="21" name="Straight Connector 20"/>
            <p:cNvCxnSpPr/>
            <p:nvPr/>
          </p:nvCxnSpPr>
          <p:spPr>
            <a:xfrm>
              <a:off x="2057400" y="4555064"/>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7467598" y="4724398"/>
              <a:ext cx="304804" cy="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5600700" y="4686301"/>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3924300" y="4686301"/>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1943100" y="46863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rot="5400000">
            <a:off x="4610894" y="43807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24000" y="5638800"/>
            <a:ext cx="1295400" cy="461665"/>
          </a:xfrm>
          <a:prstGeom prst="rect">
            <a:avLst/>
          </a:prstGeom>
          <a:noFill/>
        </p:spPr>
        <p:txBody>
          <a:bodyPr wrap="square" rtlCol="0">
            <a:spAutoFit/>
          </a:bodyPr>
          <a:lstStyle/>
          <a:p>
            <a:pPr algn="ctr"/>
            <a:r>
              <a:rPr lang="fa-IR" sz="2400" dirty="0" smtClean="0">
                <a:cs typeface="B Mitra" pitchFamily="2" charset="-78"/>
              </a:rPr>
              <a:t>3 نفر</a:t>
            </a:r>
            <a:endParaRPr lang="en-US" sz="2400" dirty="0">
              <a:cs typeface="B Mitra" pitchFamily="2" charset="-78"/>
            </a:endParaRPr>
          </a:p>
        </p:txBody>
      </p:sp>
      <p:sp>
        <p:nvSpPr>
          <p:cNvPr id="30" name="TextBox 29"/>
          <p:cNvSpPr txBox="1"/>
          <p:nvPr/>
        </p:nvSpPr>
        <p:spPr>
          <a:xfrm>
            <a:off x="3276600" y="5634335"/>
            <a:ext cx="1295400" cy="461665"/>
          </a:xfrm>
          <a:prstGeom prst="rect">
            <a:avLst/>
          </a:prstGeom>
          <a:noFill/>
        </p:spPr>
        <p:txBody>
          <a:bodyPr wrap="square" rtlCol="0">
            <a:spAutoFit/>
          </a:bodyPr>
          <a:lstStyle/>
          <a:p>
            <a:pPr algn="ctr"/>
            <a:r>
              <a:rPr lang="fa-IR" sz="2400" dirty="0" smtClean="0">
                <a:cs typeface="B Mitra" pitchFamily="2" charset="-78"/>
              </a:rPr>
              <a:t>3 نفر</a:t>
            </a:r>
            <a:endParaRPr lang="en-US" sz="2400" dirty="0">
              <a:cs typeface="B Mitra" pitchFamily="2" charset="-78"/>
            </a:endParaRPr>
          </a:p>
        </p:txBody>
      </p:sp>
      <p:sp>
        <p:nvSpPr>
          <p:cNvPr id="32" name="TextBox 31"/>
          <p:cNvSpPr txBox="1"/>
          <p:nvPr/>
        </p:nvSpPr>
        <p:spPr>
          <a:xfrm>
            <a:off x="4953000" y="5638800"/>
            <a:ext cx="1295400" cy="461665"/>
          </a:xfrm>
          <a:prstGeom prst="rect">
            <a:avLst/>
          </a:prstGeom>
          <a:noFill/>
        </p:spPr>
        <p:txBody>
          <a:bodyPr wrap="square" rtlCol="0">
            <a:spAutoFit/>
          </a:bodyPr>
          <a:lstStyle/>
          <a:p>
            <a:pPr algn="ctr"/>
            <a:r>
              <a:rPr lang="fa-IR" sz="2400" dirty="0" smtClean="0">
                <a:cs typeface="B Mitra" pitchFamily="2" charset="-78"/>
              </a:rPr>
              <a:t>2 نفر</a:t>
            </a:r>
            <a:endParaRPr lang="en-US" sz="2400" dirty="0">
              <a:cs typeface="B Mitra" pitchFamily="2" charset="-78"/>
            </a:endParaRPr>
          </a:p>
        </p:txBody>
      </p:sp>
      <p:sp>
        <p:nvSpPr>
          <p:cNvPr id="33" name="TextBox 32"/>
          <p:cNvSpPr txBox="1"/>
          <p:nvPr/>
        </p:nvSpPr>
        <p:spPr>
          <a:xfrm>
            <a:off x="7010400" y="5638800"/>
            <a:ext cx="1295400" cy="461665"/>
          </a:xfrm>
          <a:prstGeom prst="rect">
            <a:avLst/>
          </a:prstGeom>
          <a:noFill/>
        </p:spPr>
        <p:txBody>
          <a:bodyPr wrap="square" rtlCol="0">
            <a:spAutoFit/>
          </a:bodyPr>
          <a:lstStyle/>
          <a:p>
            <a:pPr algn="ctr"/>
            <a:r>
              <a:rPr lang="fa-IR" sz="2400" dirty="0" smtClean="0">
                <a:cs typeface="B Mitra" pitchFamily="2" charset="-78"/>
              </a:rPr>
              <a:t>2 نفر</a:t>
            </a:r>
            <a:endParaRPr lang="en-US"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5"/>
                                        </p:tgtEl>
                                        <p:attrNameLst>
                                          <p:attrName>stroke.color</p:attrName>
                                        </p:attrNameLst>
                                      </p:cBhvr>
                                      <p:to>
                                        <a:schemeClr val="accent2"/>
                                      </p:to>
                                    </p:animClr>
                                    <p:set>
                                      <p:cBhvr>
                                        <p:cTn id="7" dur="2000" fill="hold"/>
                                        <p:tgtEl>
                                          <p:spTgt spid="5"/>
                                        </p:tgtEl>
                                        <p:attrNameLst>
                                          <p:attrName>stroke.on</p:attrName>
                                        </p:attrNameLst>
                                      </p:cBhvr>
                                      <p:to>
                                        <p:strVal val="true"/>
                                      </p:to>
                                    </p:se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3" presetClass="entr" presetSubtype="1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par>
                          <p:cTn id="20" fill="hold">
                            <p:stCondLst>
                              <p:cond delay="6500"/>
                            </p:stCondLst>
                            <p:childTnLst>
                              <p:par>
                                <p:cTn id="21" presetID="3"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par>
                          <p:cTn id="24" fill="hold">
                            <p:stCondLst>
                              <p:cond delay="7000"/>
                            </p:stCondLst>
                            <p:childTnLst>
                              <p:par>
                                <p:cTn id="25" presetID="3" presetClass="entr" presetSubtype="1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par>
                          <p:cTn id="28" fill="hold">
                            <p:stCondLst>
                              <p:cond delay="7500"/>
                            </p:stCondLst>
                            <p:childTnLst>
                              <p:par>
                                <p:cTn id="29" presetID="3" presetClass="entr" presetSubtype="1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par>
                          <p:cTn id="36" fill="hold">
                            <p:stCondLst>
                              <p:cond delay="10000"/>
                            </p:stCondLst>
                            <p:childTnLst>
                              <p:par>
                                <p:cTn id="37" presetID="3" presetClass="entr" presetSubtype="1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par>
                          <p:cTn id="40" fill="hold">
                            <p:stCondLst>
                              <p:cond delay="10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childTnLst>
                                </p:cTn>
                              </p:par>
                            </p:childTnLst>
                          </p:cTn>
                        </p:par>
                        <p:par>
                          <p:cTn id="44" fill="hold">
                            <p:stCondLst>
                              <p:cond delay="12500"/>
                            </p:stCondLst>
                            <p:childTnLst>
                              <p:par>
                                <p:cTn id="45" presetID="3" presetClass="entr" presetSubtype="1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par>
                          <p:cTn id="48" fill="hold">
                            <p:stCondLst>
                              <p:cond delay="1300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2000"/>
                                        <p:tgtEl>
                                          <p:spTgt spid="2"/>
                                        </p:tgtEl>
                                      </p:cBhvr>
                                    </p:animEffect>
                                  </p:childTnLst>
                                </p:cTn>
                              </p:par>
                            </p:childTnLst>
                          </p:cTn>
                        </p:par>
                        <p:par>
                          <p:cTn id="52" fill="hold">
                            <p:stCondLst>
                              <p:cond delay="15000"/>
                            </p:stCondLst>
                            <p:childTnLst>
                              <p:par>
                                <p:cTn id="53" presetID="4"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ox(in)">
                                      <p:cBhvr>
                                        <p:cTn id="55" dur="500"/>
                                        <p:tgtEl>
                                          <p:spTgt spid="17"/>
                                        </p:tgtEl>
                                      </p:cBhvr>
                                    </p:animEffect>
                                  </p:childTnLst>
                                </p:cTn>
                              </p:par>
                            </p:childTnLst>
                          </p:cTn>
                        </p:par>
                        <p:par>
                          <p:cTn id="56" fill="hold">
                            <p:stCondLst>
                              <p:cond delay="15500"/>
                            </p:stCondLst>
                            <p:childTnLst>
                              <p:par>
                                <p:cTn id="57" presetID="4" presetClass="entr" presetSubtype="16"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ox(in)">
                                      <p:cBhvr>
                                        <p:cTn id="59" dur="500"/>
                                        <p:tgtEl>
                                          <p:spTgt spid="18"/>
                                        </p:tgtEl>
                                      </p:cBhvr>
                                    </p:animEffect>
                                  </p:childTnLst>
                                </p:cTn>
                              </p:par>
                            </p:childTnLst>
                          </p:cTn>
                        </p:par>
                        <p:par>
                          <p:cTn id="60" fill="hold">
                            <p:stCondLst>
                              <p:cond delay="16000"/>
                            </p:stCondLst>
                            <p:childTnLst>
                              <p:par>
                                <p:cTn id="61" presetID="4" presetClass="entr" presetSubtype="16"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ox(in)">
                                      <p:cBhvr>
                                        <p:cTn id="63" dur="500"/>
                                        <p:tgtEl>
                                          <p:spTgt spid="19"/>
                                        </p:tgtEl>
                                      </p:cBhvr>
                                    </p:animEffect>
                                  </p:childTnLst>
                                </p:cTn>
                              </p:par>
                            </p:childTnLst>
                          </p:cTn>
                        </p:par>
                        <p:par>
                          <p:cTn id="64" fill="hold">
                            <p:stCondLst>
                              <p:cond delay="16500"/>
                            </p:stCondLst>
                            <p:childTnLst>
                              <p:par>
                                <p:cTn id="65" presetID="4"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ox(in)">
                                      <p:cBhvr>
                                        <p:cTn id="67" dur="500"/>
                                        <p:tgtEl>
                                          <p:spTgt spid="20"/>
                                        </p:tgtEl>
                                      </p:cBhvr>
                                    </p:animEffect>
                                  </p:childTnLst>
                                </p:cTn>
                              </p:par>
                            </p:childTnLst>
                          </p:cTn>
                        </p:par>
                        <p:par>
                          <p:cTn id="68" fill="hold">
                            <p:stCondLst>
                              <p:cond delay="17000"/>
                            </p:stCondLst>
                            <p:childTnLst>
                              <p:par>
                                <p:cTn id="69" presetID="3" presetClass="entr" presetSubtype="1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blinds(horizontal)">
                                      <p:cBhvr>
                                        <p:cTn id="71" dur="500"/>
                                        <p:tgtEl>
                                          <p:spTgt spid="29"/>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linds(horizontal)">
                                      <p:cBhvr>
                                        <p:cTn id="74" dur="500"/>
                                        <p:tgtEl>
                                          <p:spTgt spid="3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linds(horizontal)">
                                      <p:cBhvr>
                                        <p:cTn id="77" dur="500"/>
                                        <p:tgtEl>
                                          <p:spTgt spid="32"/>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linds(horizontal)">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5" grpId="0" animBg="1"/>
      <p:bldP spid="17" grpId="0" animBg="1"/>
      <p:bldP spid="18" grpId="0" animBg="1"/>
      <p:bldP spid="19" grpId="0" animBg="1"/>
      <p:bldP spid="20" grpId="0" animBg="1"/>
      <p:bldP spid="29" grpId="0"/>
      <p:bldP spid="30" grpId="0"/>
      <p:bldP spid="32" grpId="0"/>
      <p:bldP spid="3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457200" y="1219200"/>
            <a:ext cx="8229600" cy="5181599"/>
          </a:xfrm>
        </p:spPr>
        <p:txBody>
          <a:bodyPr>
            <a:normAutofit fontScale="85000" lnSpcReduction="20000"/>
          </a:bodyPr>
          <a:lstStyle/>
          <a:p>
            <a:pPr algn="r" rtl="1">
              <a:lnSpc>
                <a:spcPct val="134000"/>
              </a:lnSpc>
            </a:pPr>
            <a:r>
              <a:rPr lang="fa-IR" sz="2900" dirty="0" smtClean="0">
                <a:cs typeface="B Mitra" pitchFamily="2" charset="-78"/>
              </a:rPr>
              <a:t>تشكيل شركت سرمايه گذاري (سهامي خاص): </a:t>
            </a:r>
            <a:r>
              <a:rPr lang="fa-IR" sz="2800" b="1" dirty="0" smtClean="0">
                <a:solidFill>
                  <a:srgbClr val="00B050"/>
                </a:solidFill>
                <a:cs typeface="B Mitra" pitchFamily="2" charset="-78"/>
              </a:rPr>
              <a:t>شركت راهبر امين ايرانيان</a:t>
            </a:r>
          </a:p>
          <a:p>
            <a:pPr algn="r" rtl="1">
              <a:lnSpc>
                <a:spcPct val="134000"/>
              </a:lnSpc>
            </a:pPr>
            <a:r>
              <a:rPr lang="fa-IR" sz="2900" dirty="0" smtClean="0">
                <a:cs typeface="B Mitra" pitchFamily="2" charset="-78"/>
              </a:rPr>
              <a:t>كل سرمايه گذاري: 100 ميليارد ريال</a:t>
            </a:r>
          </a:p>
          <a:p>
            <a:pPr algn="r" rtl="1">
              <a:lnSpc>
                <a:spcPct val="134000"/>
              </a:lnSpc>
            </a:pPr>
            <a:r>
              <a:rPr lang="fa-IR" sz="2900" dirty="0" smtClean="0">
                <a:cs typeface="B Mitra" pitchFamily="2" charset="-78"/>
              </a:rPr>
              <a:t>سرمايه گذاري اوليه: 20ميليارد ريال</a:t>
            </a:r>
          </a:p>
          <a:p>
            <a:pPr algn="r" rtl="1">
              <a:lnSpc>
                <a:spcPct val="134000"/>
              </a:lnSpc>
            </a:pPr>
            <a:r>
              <a:rPr lang="fa-IR" sz="2900" dirty="0" smtClean="0">
                <a:cs typeface="B Mitra" pitchFamily="2" charset="-78"/>
              </a:rPr>
              <a:t>ميزان افزايش سرمايه طي دو دوره: در سال دوم به 40 و در سال سوم به 70 ميليارد ريال و در سال چهارم به 100 میلیارد ریال افزايش مي‌يابد.</a:t>
            </a:r>
          </a:p>
          <a:p>
            <a:pPr algn="r" rtl="1">
              <a:lnSpc>
                <a:spcPct val="134000"/>
              </a:lnSpc>
            </a:pPr>
            <a:r>
              <a:rPr lang="fa-IR" sz="2900" dirty="0" smtClean="0">
                <a:cs typeface="B Mitra" pitchFamily="2" charset="-78"/>
              </a:rPr>
              <a:t>حوزه تمرکز: عموماَ پروژه هاي فناوري اطلاعات و ارتباطات و خدمات مهندسي 			(حدود80%)</a:t>
            </a:r>
          </a:p>
          <a:p>
            <a:pPr algn="r" rtl="1">
              <a:lnSpc>
                <a:spcPct val="134000"/>
              </a:lnSpc>
            </a:pPr>
            <a:r>
              <a:rPr lang="fa-IR" sz="2900" dirty="0" smtClean="0">
                <a:cs typeface="B Mitra" pitchFamily="2" charset="-78"/>
              </a:rPr>
              <a:t>افق سرمايه‌گذاري طرح‌ها: 3 تا 5 سال</a:t>
            </a:r>
          </a:p>
          <a:p>
            <a:pPr algn="r" rtl="1">
              <a:lnSpc>
                <a:spcPct val="134000"/>
              </a:lnSpc>
            </a:pPr>
            <a:r>
              <a:rPr lang="fa-IR" sz="2900" dirty="0" smtClean="0">
                <a:cs typeface="B Mitra" pitchFamily="2" charset="-78"/>
              </a:rPr>
              <a:t>عمر شرکت سرمايه گذاري: 7 سال</a:t>
            </a:r>
          </a:p>
          <a:p>
            <a:pPr algn="r" rtl="1">
              <a:lnSpc>
                <a:spcPct val="134000"/>
              </a:lnSpc>
            </a:pPr>
            <a:r>
              <a:rPr lang="fa-IR" sz="2900" dirty="0" smtClean="0">
                <a:cs typeface="B Mitra" pitchFamily="2" charset="-78"/>
              </a:rPr>
              <a:t>تعداد نيروي انساني تيم مديريت: 10 نفر</a:t>
            </a:r>
            <a:endParaRPr lang="en-US" sz="2900" i="1" dirty="0" smtClean="0">
              <a:cs typeface="B Mitra" pitchFamily="2" charset="-78"/>
            </a:endParaRPr>
          </a:p>
        </p:txBody>
      </p:sp>
      <p:sp>
        <p:nvSpPr>
          <p:cNvPr id="7" name="Slide Number Placeholder 5"/>
          <p:cNvSpPr>
            <a:spLocks noGrp="1"/>
          </p:cNvSpPr>
          <p:nvPr>
            <p:ph type="sldNum" sz="quarter" idx="12"/>
          </p:nvPr>
        </p:nvSpPr>
        <p:spPr/>
        <p:txBody>
          <a:bodyPr/>
          <a:lstStyle/>
          <a:p>
            <a:pPr>
              <a:defRPr/>
            </a:pPr>
            <a:fld id="{11DB2336-7B84-48D3-A90A-D3383E7F2F43}" type="slidenum">
              <a:rPr lang="en-GB"/>
              <a:pPr>
                <a:defRPr/>
              </a:pPr>
              <a:t>65</a:t>
            </a:fld>
            <a:endParaRPr lang="en-GB"/>
          </a:p>
        </p:txBody>
      </p:sp>
      <p:sp>
        <p:nvSpPr>
          <p:cNvPr id="8"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7030A0"/>
                </a:solidFill>
                <a:latin typeface="+mj-lt"/>
                <a:ea typeface="Times New Roman" pitchFamily="18" charset="0"/>
                <a:cs typeface="B Mitra" pitchFamily="2" charset="-78"/>
              </a:rPr>
              <a:t>مثالی از مدل پيشنهادي تاسيس شرکت سرمايه‌گذاري</a:t>
            </a:r>
            <a:endParaRPr kumimoji="0" lang="fa-IR" sz="32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9" name="Straight Connector 8"/>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9"/>
                                        </p:tgtEl>
                                        <p:attrNameLst>
                                          <p:attrName>stroke.color</p:attrName>
                                        </p:attrNameLst>
                                      </p:cBhvr>
                                      <p:to>
                                        <a:schemeClr val="accent2"/>
                                      </p:to>
                                    </p:animClr>
                                    <p:set>
                                      <p:cBhvr>
                                        <p:cTn id="7" dur="2000" fill="hold"/>
                                        <p:tgtEl>
                                          <p:spTgt spid="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84463" y="1143000"/>
            <a:ext cx="6873740" cy="4513351"/>
          </a:xfrm>
          <a:prstGeom prst="rect">
            <a:avLst/>
          </a:prstGeom>
          <a:noFill/>
          <a:ln w="9525">
            <a:noFill/>
            <a:miter lim="800000"/>
            <a:headEnd/>
            <a:tailEnd/>
          </a:ln>
        </p:spPr>
        <p:txBody>
          <a:bodyPr wrap="square">
            <a:spAutoFit/>
          </a:bodyPr>
          <a:lstStyle/>
          <a:p>
            <a:pPr marL="263525" indent="-263525" algn="r" rtl="1">
              <a:lnSpc>
                <a:spcPct val="114000"/>
              </a:lnSpc>
              <a:buClr>
                <a:srgbClr val="C00000"/>
              </a:buClr>
              <a:buSzPct val="120000"/>
              <a:buFont typeface="Arial" pitchFamily="34" charset="0"/>
              <a:buChar char="•"/>
            </a:pPr>
            <a:r>
              <a:rPr lang="fa-IR" sz="2800" dirty="0" smtClean="0">
                <a:solidFill>
                  <a:srgbClr val="7030A0"/>
                </a:solidFill>
                <a:cs typeface="B Mitra" pitchFamily="2" charset="-78"/>
              </a:rPr>
              <a:t>شناسايي اوليه مشاورين و تيم مديريت</a:t>
            </a:r>
          </a:p>
          <a:p>
            <a:pPr marL="263525" indent="-263525" algn="r" rtl="1">
              <a:lnSpc>
                <a:spcPct val="114000"/>
              </a:lnSpc>
              <a:buClr>
                <a:srgbClr val="C00000"/>
              </a:buClr>
              <a:buSzPct val="120000"/>
              <a:buFont typeface="Arial" pitchFamily="34" charset="0"/>
              <a:buChar char="•"/>
            </a:pPr>
            <a:r>
              <a:rPr lang="fa-IR" sz="2800" dirty="0" smtClean="0">
                <a:latin typeface="Times New Roman" pitchFamily="18" charset="0"/>
                <a:cs typeface="B Mitra" pitchFamily="2" charset="-78"/>
              </a:rPr>
              <a:t>تدوين کليات مفاد فراخوان پذيره نويسي (</a:t>
            </a:r>
            <a:r>
              <a:rPr lang="en-US" sz="2000" dirty="0" smtClean="0">
                <a:latin typeface="Times New Roman" pitchFamily="18" charset="0"/>
                <a:cs typeface="B Mitra" pitchFamily="2" charset="-78"/>
              </a:rPr>
              <a:t>PPM</a:t>
            </a:r>
            <a:r>
              <a:rPr lang="fa-IR" sz="2800" dirty="0" smtClean="0">
                <a:latin typeface="Times New Roman" pitchFamily="18" charset="0"/>
                <a:cs typeface="B Mitra" pitchFamily="2" charset="-78"/>
              </a:rPr>
              <a:t>)</a:t>
            </a:r>
            <a:endParaRPr lang="en-US" sz="2800" dirty="0" smtClean="0">
              <a:latin typeface="Times New Roman" pitchFamily="18" charset="0"/>
              <a:cs typeface="B Mitra" pitchFamily="2" charset="-78"/>
            </a:endParaRPr>
          </a:p>
          <a:p>
            <a:pPr marL="263525" indent="-263525" algn="r" rtl="1">
              <a:lnSpc>
                <a:spcPct val="114000"/>
              </a:lnSpc>
              <a:buClr>
                <a:srgbClr val="C00000"/>
              </a:buClr>
              <a:buSzPct val="120000"/>
              <a:buFont typeface="Arial" pitchFamily="34" charset="0"/>
              <a:buChar char="•"/>
            </a:pPr>
            <a:r>
              <a:rPr lang="fa-IR" sz="2800" dirty="0" smtClean="0">
                <a:latin typeface="Times New Roman" pitchFamily="18" charset="0"/>
                <a:cs typeface="B Mitra" pitchFamily="2" charset="-78"/>
              </a:rPr>
              <a:t>تدوين کليات مفاد مشارکت نامه </a:t>
            </a:r>
            <a:r>
              <a:rPr lang="fa-IR" sz="2000" dirty="0" smtClean="0">
                <a:latin typeface="Times New Roman" pitchFamily="18" charset="0"/>
                <a:cs typeface="B Mitra" pitchFamily="2" charset="-78"/>
              </a:rPr>
              <a:t>( </a:t>
            </a:r>
            <a:r>
              <a:rPr lang="en-US" sz="2000" dirty="0" smtClean="0">
                <a:latin typeface="Times New Roman" pitchFamily="18" charset="0"/>
                <a:cs typeface="B Mitra" pitchFamily="2" charset="-78"/>
              </a:rPr>
              <a:t>Subscription Agreement</a:t>
            </a:r>
            <a:r>
              <a:rPr lang="fa-IR" sz="2000" dirty="0" smtClean="0">
                <a:latin typeface="Times New Roman" pitchFamily="18" charset="0"/>
                <a:cs typeface="B Mitra" pitchFamily="2" charset="-78"/>
              </a:rPr>
              <a:t>)</a:t>
            </a:r>
          </a:p>
          <a:p>
            <a:pPr marL="263525" indent="-263525" algn="r" rtl="1">
              <a:lnSpc>
                <a:spcPct val="114000"/>
              </a:lnSpc>
              <a:buClr>
                <a:srgbClr val="C00000"/>
              </a:buClr>
              <a:buSzPct val="120000"/>
              <a:buFont typeface="Arial" pitchFamily="34" charset="0"/>
              <a:buChar char="•"/>
            </a:pPr>
            <a:r>
              <a:rPr lang="fa-IR" sz="2800" dirty="0" smtClean="0">
                <a:latin typeface="Times New Roman" pitchFamily="18" charset="0"/>
                <a:cs typeface="B Mitra" pitchFamily="2" charset="-78"/>
              </a:rPr>
              <a:t>تدوين پيش نويس اوليه اعلام شرايط سرمايه‌گذاري </a:t>
            </a:r>
            <a:r>
              <a:rPr lang="fa-IR" sz="2000" dirty="0" smtClean="0">
                <a:latin typeface="Times New Roman" pitchFamily="18" charset="0"/>
                <a:cs typeface="B Mitra" pitchFamily="2" charset="-78"/>
              </a:rPr>
              <a:t>(</a:t>
            </a:r>
            <a:r>
              <a:rPr lang="en-US" sz="2000" dirty="0" smtClean="0">
                <a:latin typeface="Times New Roman" pitchFamily="18" charset="0"/>
                <a:cs typeface="B Mitra" pitchFamily="2" charset="-78"/>
              </a:rPr>
              <a:t>Term Sheet</a:t>
            </a:r>
            <a:r>
              <a:rPr lang="fa-IR" sz="2000" dirty="0" smtClean="0">
                <a:latin typeface="Times New Roman" pitchFamily="18" charset="0"/>
                <a:cs typeface="B Mitra" pitchFamily="2" charset="-78"/>
              </a:rPr>
              <a:t>)</a:t>
            </a:r>
          </a:p>
          <a:p>
            <a:pPr marL="263525" indent="-263525" algn="r" rtl="1">
              <a:lnSpc>
                <a:spcPct val="114000"/>
              </a:lnSpc>
              <a:buClr>
                <a:srgbClr val="C00000"/>
              </a:buClr>
              <a:buSzPct val="120000"/>
              <a:buFont typeface="Arial" pitchFamily="34" charset="0"/>
              <a:buChar char="•"/>
            </a:pPr>
            <a:r>
              <a:rPr lang="fa-IR" sz="2800" dirty="0" smtClean="0">
                <a:latin typeface="Times New Roman" pitchFamily="18" charset="0"/>
                <a:cs typeface="B Mitra" pitchFamily="2" charset="-78"/>
              </a:rPr>
              <a:t>تدوين و تهيه پيش‌نويس‌هاي قرارداد مديريت</a:t>
            </a:r>
          </a:p>
          <a:p>
            <a:pPr marL="263525" indent="-263525" algn="r" rtl="1">
              <a:lnSpc>
                <a:spcPct val="114000"/>
              </a:lnSpc>
              <a:buClr>
                <a:srgbClr val="C00000"/>
              </a:buClr>
              <a:buSzPct val="120000"/>
              <a:buFont typeface="Arial" pitchFamily="34" charset="0"/>
              <a:buChar char="•"/>
            </a:pPr>
            <a:r>
              <a:rPr lang="fa-IR" sz="2800" dirty="0" smtClean="0">
                <a:latin typeface="Times New Roman" pitchFamily="18" charset="0"/>
                <a:cs typeface="B Mitra" pitchFamily="2" charset="-78"/>
              </a:rPr>
              <a:t>تدوين قراردادهاي مشارکت ميان سهامداران، کارگزار بانکي، امين</a:t>
            </a:r>
          </a:p>
          <a:p>
            <a:pPr marL="263525" indent="-263525" algn="r" rtl="1">
              <a:lnSpc>
                <a:spcPct val="114000"/>
              </a:lnSpc>
              <a:buClr>
                <a:srgbClr val="C00000"/>
              </a:buClr>
              <a:buSzPct val="120000"/>
              <a:buFont typeface="Arial" pitchFamily="34" charset="0"/>
              <a:buChar char="•"/>
            </a:pPr>
            <a:r>
              <a:rPr lang="fa-IR" sz="2800" dirty="0" smtClean="0">
                <a:latin typeface="Times New Roman" pitchFamily="18" charset="0"/>
                <a:cs typeface="B Mitra" pitchFamily="2" charset="-78"/>
              </a:rPr>
              <a:t>تدوين روش‌هاي خروج</a:t>
            </a:r>
          </a:p>
          <a:p>
            <a:pPr marL="263525" indent="-263525" algn="r" rtl="1">
              <a:lnSpc>
                <a:spcPct val="114000"/>
              </a:lnSpc>
              <a:buClr>
                <a:srgbClr val="C00000"/>
              </a:buClr>
              <a:buSzPct val="120000"/>
              <a:buFont typeface="Arial" pitchFamily="34" charset="0"/>
              <a:buChar char="•"/>
            </a:pPr>
            <a:r>
              <a:rPr lang="fa-IR" sz="2800" dirty="0" smtClean="0">
                <a:solidFill>
                  <a:srgbClr val="7030A0"/>
                </a:solidFill>
                <a:cs typeface="B Mitra" pitchFamily="2" charset="-78"/>
              </a:rPr>
              <a:t>شناسايي شرکت‌هاي سرمايه‌پذير بالقوه</a:t>
            </a:r>
          </a:p>
          <a:p>
            <a:pPr marL="263525" indent="-263525" algn="r" rtl="1">
              <a:lnSpc>
                <a:spcPct val="114000"/>
              </a:lnSpc>
              <a:buClr>
                <a:srgbClr val="C00000"/>
              </a:buClr>
              <a:buSzPct val="120000"/>
              <a:buFont typeface="Arial" pitchFamily="34" charset="0"/>
              <a:buChar char="•"/>
            </a:pPr>
            <a:r>
              <a:rPr lang="fa-IR" sz="2800" dirty="0" smtClean="0">
                <a:cs typeface="B Mitra" pitchFamily="2" charset="-78"/>
              </a:rPr>
              <a:t>آئين نامه های اجرائی</a:t>
            </a:r>
            <a:endParaRPr lang="en-US" sz="2800" dirty="0" smtClean="0">
              <a:latin typeface="Times New Roman" pitchFamily="18" charset="0"/>
              <a:cs typeface="B Mitra" pitchFamily="2" charset="-78"/>
            </a:endParaRPr>
          </a:p>
        </p:txBody>
      </p:sp>
      <p:sp>
        <p:nvSpPr>
          <p:cNvPr id="3"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7030A0"/>
                </a:solidFill>
                <a:latin typeface="+mj-lt"/>
                <a:ea typeface="Times New Roman" pitchFamily="18" charset="0"/>
                <a:cs typeface="B Mitra" pitchFamily="2" charset="-78"/>
              </a:rPr>
              <a:t>گام‌هاي قبل از آغاز سرمايه‌گذاري</a:t>
            </a:r>
            <a:endParaRPr kumimoji="0" lang="fa-IR" sz="3200"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endParaRPr>
          </a:p>
        </p:txBody>
      </p:sp>
      <p:cxnSp>
        <p:nvCxnSpPr>
          <p:cNvPr id="4" name="Straight Connector 3"/>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4"/>
                                        </p:tgtEl>
                                        <p:attrNameLst>
                                          <p:attrName>stroke.color</p:attrName>
                                        </p:attrNameLst>
                                      </p:cBhvr>
                                      <p:to>
                                        <a:schemeClr val="accent2"/>
                                      </p:to>
                                    </p:animClr>
                                    <p:set>
                                      <p:cBhvr>
                                        <p:cTn id="7"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671513" y="1238250"/>
            <a:ext cx="7800975" cy="43815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533400" y="862013"/>
            <a:ext cx="8077200" cy="5133975"/>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پارکهای فناوری</a:t>
            </a:r>
            <a:br>
              <a:rPr lang="fa-IR" dirty="0" smtClean="0"/>
            </a:br>
            <a:endParaRPr lang="en-US" dirty="0"/>
          </a:p>
        </p:txBody>
      </p:sp>
      <p:sp>
        <p:nvSpPr>
          <p:cNvPr id="3" name="Content Placeholder 2"/>
          <p:cNvSpPr>
            <a:spLocks noGrp="1"/>
          </p:cNvSpPr>
          <p:nvPr>
            <p:ph idx="1"/>
          </p:nvPr>
        </p:nvSpPr>
        <p:spPr/>
        <p:txBody>
          <a:bodyPr/>
          <a:lstStyle/>
          <a:p>
            <a:pPr algn="r" rtl="1"/>
            <a:r>
              <a:rPr lang="fa-IR" dirty="0" smtClean="0"/>
              <a:t>بستری برای تسهیل تجاری سازی طرحهای مبتنی بر سرمایه گذاری ریسک پذیر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4313"/>
            <a:ext cx="7772400" cy="612775"/>
          </a:xfrm>
        </p:spPr>
        <p:txBody>
          <a:bodyPr>
            <a:noAutofit/>
          </a:bodyPr>
          <a:lstStyle/>
          <a:p>
            <a:pPr algn="ctr" rtl="1">
              <a:defRPr/>
            </a:pPr>
            <a:r>
              <a:rPr lang="fa-IR" sz="3200" b="1" kern="1200" dirty="0" smtClean="0">
                <a:solidFill>
                  <a:srgbClr val="7030A0"/>
                </a:solidFill>
                <a:ea typeface="Times New Roman" pitchFamily="18" charset="0"/>
                <a:cs typeface="B Mitra" pitchFamily="2" charset="-78"/>
              </a:rPr>
              <a:t>تاریخچه سرمایه گذاری </a:t>
            </a:r>
            <a:r>
              <a:rPr lang="en-US" sz="3200" b="1" kern="1200" dirty="0" smtClean="0">
                <a:solidFill>
                  <a:srgbClr val="7030A0"/>
                </a:solidFill>
                <a:ea typeface="Times New Roman" pitchFamily="18" charset="0"/>
                <a:cs typeface="B Mitra" pitchFamily="2" charset="-78"/>
              </a:rPr>
              <a:t>VC</a:t>
            </a:r>
            <a:endParaRPr lang="fa-IR" sz="3200" b="1" kern="1200" dirty="0" smtClean="0">
              <a:solidFill>
                <a:srgbClr val="7030A0"/>
              </a:solidFill>
              <a:ea typeface="Times New Roman" pitchFamily="18" charset="0"/>
              <a:cs typeface="B Mitra" pitchFamily="2" charset="-78"/>
            </a:endParaRPr>
          </a:p>
        </p:txBody>
      </p:sp>
      <p:sp>
        <p:nvSpPr>
          <p:cNvPr id="3" name="Rectangle 1"/>
          <p:cNvSpPr>
            <a:spLocks noChangeArrowheads="1"/>
          </p:cNvSpPr>
          <p:nvPr/>
        </p:nvSpPr>
        <p:spPr bwMode="auto">
          <a:xfrm>
            <a:off x="357158" y="1142984"/>
            <a:ext cx="8358214" cy="5144678"/>
          </a:xfrm>
          <a:prstGeom prst="rect">
            <a:avLst/>
          </a:prstGeom>
          <a:noFill/>
          <a:ln w="9525" cap="flat" cmpd="sng" algn="ctr">
            <a:noFill/>
            <a:prstDash val="solid"/>
            <a:miter lim="800000"/>
            <a:headEnd/>
            <a:tailEnd/>
          </a:ln>
          <a:effectLst>
            <a:prstShdw prst="shdw17" dist="17961" dir="2700000">
              <a:srgbClr val="FFCC00">
                <a:gamma/>
                <a:shade val="60000"/>
                <a:invGamma/>
                <a:alpha val="50000"/>
              </a:srgbClr>
            </a:prstShdw>
          </a:effectLst>
        </p:spPr>
        <p:txBody>
          <a:bodyPr wrap="square" anchor="ctr">
            <a:spAutoFit/>
          </a:bodyPr>
          <a:lstStyle/>
          <a:p>
            <a:pPr marL="263525" indent="-263525" algn="justLow" rtl="1" eaLnBrk="0" hangingPunct="0">
              <a:lnSpc>
                <a:spcPct val="114000"/>
              </a:lnSpc>
              <a:buClr>
                <a:schemeClr val="accent1">
                  <a:lumMod val="75000"/>
                </a:schemeClr>
              </a:buClr>
              <a:buSzPct val="115000"/>
              <a:buFont typeface="Arial" pitchFamily="34" charset="0"/>
              <a:buChar char="•"/>
              <a:defRPr/>
            </a:pPr>
            <a:r>
              <a:rPr lang="fa-IR" sz="3200" dirty="0" smtClean="0">
                <a:latin typeface="IranNastaliq" pitchFamily="18" charset="0"/>
                <a:cs typeface="B Mitra" pitchFamily="2" charset="-78"/>
              </a:rPr>
              <a:t>فردي به نام جين وايتر در سال 1939 براي اولين بار اين واژه را در همايش عمومي انجمن بانكداران آمریكايي بكار برده است. از آن پس اين واژه به شكل تخصصي در تأمين مالي شركت هاي جواني كه توان بالقوه اي براي رشد دارند وارد شد.</a:t>
            </a:r>
            <a:endParaRPr lang="en-US" sz="3200" dirty="0" smtClean="0">
              <a:latin typeface="IranNastaliq" pitchFamily="18" charset="0"/>
              <a:cs typeface="B Mitra" pitchFamily="2" charset="-78"/>
            </a:endParaRPr>
          </a:p>
          <a:p>
            <a:pPr marL="263525" indent="-263525" algn="justLow" rtl="1" eaLnBrk="0" hangingPunct="0">
              <a:lnSpc>
                <a:spcPct val="114000"/>
              </a:lnSpc>
              <a:buClr>
                <a:schemeClr val="accent1">
                  <a:lumMod val="75000"/>
                </a:schemeClr>
              </a:buClr>
              <a:buSzPct val="115000"/>
              <a:buFont typeface="Arial" pitchFamily="34" charset="0"/>
              <a:buChar char="•"/>
              <a:defRPr/>
            </a:pPr>
            <a:r>
              <a:rPr lang="fa-IR" sz="3200" dirty="0" smtClean="0">
                <a:latin typeface="Arial" pitchFamily="34" charset="0"/>
                <a:ea typeface="Times New Roman" pitchFamily="18" charset="0"/>
                <a:cs typeface="B Mitra" pitchFamily="2" charset="-78"/>
              </a:rPr>
              <a:t>قبل </a:t>
            </a:r>
            <a:r>
              <a:rPr lang="fa-IR" sz="3200" dirty="0">
                <a:latin typeface="Arial" pitchFamily="34" charset="0"/>
                <a:ea typeface="Times New Roman" pitchFamily="18" charset="0"/>
                <a:cs typeface="B Mitra" pitchFamily="2" charset="-78"/>
              </a:rPr>
              <a:t>از جنگ جهانی دوم منبع اصلی سرمایه برای </a:t>
            </a:r>
            <a:r>
              <a:rPr lang="fa-IR" sz="3200" dirty="0" smtClean="0">
                <a:latin typeface="Arial" pitchFamily="34" charset="0"/>
                <a:ea typeface="Times New Roman" pitchFamily="18" charset="0"/>
                <a:cs typeface="B Mitra" pitchFamily="2" charset="-78"/>
              </a:rPr>
              <a:t>کارآفرینانِ </a:t>
            </a:r>
            <a:r>
              <a:rPr lang="fa-IR" sz="3200" dirty="0">
                <a:latin typeface="Arial" pitchFamily="34" charset="0"/>
                <a:ea typeface="Times New Roman" pitchFamily="18" charset="0"/>
                <a:cs typeface="B Mitra" pitchFamily="2" charset="-78"/>
              </a:rPr>
              <a:t>دنیا، </a:t>
            </a:r>
            <a:r>
              <a:rPr lang="fa-IR" sz="3200" dirty="0" smtClean="0">
                <a:latin typeface="Arial" pitchFamily="34" charset="0"/>
                <a:ea typeface="Times New Roman" pitchFamily="18" charset="0"/>
                <a:cs typeface="B Mitra" pitchFamily="2" charset="-78"/>
              </a:rPr>
              <a:t>دولت‌ها </a:t>
            </a:r>
            <a:r>
              <a:rPr lang="fa-IR" sz="3200" dirty="0">
                <a:latin typeface="Arial" pitchFamily="34" charset="0"/>
                <a:ea typeface="Times New Roman" pitchFamily="18" charset="0"/>
                <a:cs typeface="B Mitra" pitchFamily="2" charset="-78"/>
              </a:rPr>
              <a:t>و مؤسسات وابسته به آنها </a:t>
            </a:r>
            <a:r>
              <a:rPr lang="fa-IR" sz="3200" dirty="0" smtClean="0">
                <a:latin typeface="Arial" pitchFamily="34" charset="0"/>
                <a:ea typeface="Times New Roman" pitchFamily="18" charset="0"/>
                <a:cs typeface="B Mitra" pitchFamily="2" charset="-78"/>
              </a:rPr>
              <a:t>بوده‌اند </a:t>
            </a:r>
            <a:r>
              <a:rPr lang="fa-IR" sz="3200" dirty="0">
                <a:latin typeface="Arial" pitchFamily="34" charset="0"/>
                <a:ea typeface="Times New Roman" pitchFamily="18" charset="0"/>
                <a:cs typeface="B Mitra" pitchFamily="2" charset="-78"/>
              </a:rPr>
              <a:t>که در </a:t>
            </a:r>
            <a:r>
              <a:rPr lang="fa-IR" sz="3200" dirty="0" smtClean="0">
                <a:latin typeface="Arial" pitchFamily="34" charset="0"/>
                <a:ea typeface="Times New Roman" pitchFamily="18" charset="0"/>
                <a:cs typeface="B Mitra" pitchFamily="2" charset="-78"/>
              </a:rPr>
              <a:t>ايده‌ها و فرصت‌هاي جديد سرمایه </a:t>
            </a:r>
            <a:r>
              <a:rPr lang="fa-IR" sz="3200" dirty="0">
                <a:latin typeface="Arial" pitchFamily="34" charset="0"/>
                <a:ea typeface="Times New Roman" pitchFamily="18" charset="0"/>
                <a:cs typeface="B Mitra" pitchFamily="2" charset="-78"/>
              </a:rPr>
              <a:t>گذاری </a:t>
            </a:r>
            <a:r>
              <a:rPr lang="fa-IR" sz="3200" dirty="0" smtClean="0">
                <a:latin typeface="Arial" pitchFamily="34" charset="0"/>
                <a:ea typeface="Times New Roman" pitchFamily="18" charset="0"/>
                <a:cs typeface="B Mitra" pitchFamily="2" charset="-78"/>
              </a:rPr>
              <a:t>می‌کردند.</a:t>
            </a:r>
            <a:endParaRPr lang="fa-IR" sz="3200" dirty="0">
              <a:latin typeface="Arial" pitchFamily="34" charset="0"/>
              <a:ea typeface="Times New Roman" pitchFamily="18" charset="0"/>
              <a:cs typeface="B Mitra" pitchFamily="2" charset="-78"/>
            </a:endParaRPr>
          </a:p>
          <a:p>
            <a:pPr marL="263525" indent="-263525" algn="justLow" rtl="1" eaLnBrk="0" hangingPunct="0">
              <a:lnSpc>
                <a:spcPct val="114000"/>
              </a:lnSpc>
              <a:buClr>
                <a:schemeClr val="accent1">
                  <a:lumMod val="75000"/>
                </a:schemeClr>
              </a:buClr>
              <a:buSzPct val="115000"/>
              <a:buFont typeface="Arial" pitchFamily="34" charset="0"/>
              <a:buChar char="•"/>
              <a:defRPr/>
            </a:pPr>
            <a:r>
              <a:rPr lang="fa-IR" sz="3200" dirty="0" smtClean="0">
                <a:latin typeface="Arial" pitchFamily="34" charset="0"/>
                <a:ea typeface="Times New Roman" pitchFamily="18" charset="0"/>
                <a:cs typeface="B Mitra" pitchFamily="2" charset="-78"/>
              </a:rPr>
              <a:t>سرمایه </a:t>
            </a:r>
            <a:r>
              <a:rPr lang="fa-IR" sz="3200" dirty="0">
                <a:latin typeface="Arial" pitchFamily="34" charset="0"/>
                <a:ea typeface="Times New Roman" pitchFamily="18" charset="0"/>
                <a:cs typeface="B Mitra" pitchFamily="2" charset="-78"/>
              </a:rPr>
              <a:t>گذاری ریسک پذیر به عنوان یک فعالیت رسمی بلافاصله پس از جنگ جهانی دوم در سواحل شرقی ایالات متحده آمریکا پا </a:t>
            </a:r>
            <a:r>
              <a:rPr lang="fa-IR" sz="3200" dirty="0" smtClean="0">
                <a:latin typeface="Arial" pitchFamily="34" charset="0"/>
                <a:ea typeface="Times New Roman" pitchFamily="18" charset="0"/>
                <a:cs typeface="B Mitra" pitchFamily="2" charset="-78"/>
              </a:rPr>
              <a:t>گرفت.</a:t>
            </a:r>
          </a:p>
        </p:txBody>
      </p:sp>
      <p:cxnSp>
        <p:nvCxnSpPr>
          <p:cNvPr id="4" name="Straight Connector 3"/>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p:cBhvr>
                                        <p:cTn id="6" dur="2000" fill="hold"/>
                                        <p:tgtEl>
                                          <p:spTgt spid="4"/>
                                        </p:tgtEl>
                                        <p:attrNameLst>
                                          <p:attrName>stroke.color</p:attrName>
                                        </p:attrNameLst>
                                      </p:cBhvr>
                                      <p:to>
                                        <a:schemeClr val="accent2"/>
                                      </p:to>
                                    </p:animClr>
                                    <p:set>
                                      <p:cBhvr>
                                        <p:cTn id="7" dur="2000" fill="hold"/>
                                        <p:tgtEl>
                                          <p:spTgt spid="4"/>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671513" y="847725"/>
            <a:ext cx="7800975" cy="516255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671513" y="800100"/>
            <a:ext cx="7800975" cy="52578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671513" y="800100"/>
            <a:ext cx="7800975" cy="52578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671513" y="847725"/>
            <a:ext cx="7800975" cy="516255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الگوی پیشنهادی به دولت</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pic>
        <p:nvPicPr>
          <p:cNvPr id="4" name="Content Placeholder 3"/>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1219200" y="1219200"/>
            <a:ext cx="6951159" cy="54864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700808"/>
            <a:ext cx="6264696" cy="2431435"/>
          </a:xfrm>
          <a:prstGeom prst="rect">
            <a:avLst/>
          </a:prstGeom>
          <a:noFill/>
        </p:spPr>
        <p:txBody>
          <a:bodyPr wrap="square" rtlCol="0">
            <a:spAutoFit/>
          </a:bodyPr>
          <a:lstStyle/>
          <a:p>
            <a:pPr algn="ctr" rtl="1"/>
            <a:r>
              <a:rPr lang="fa-IR" sz="5400" b="1" dirty="0" smtClean="0">
                <a:effectLst>
                  <a:outerShdw blurRad="38100" dist="38100" dir="2700000" algn="tl">
                    <a:srgbClr val="000000">
                      <a:alpha val="43137"/>
                    </a:srgbClr>
                  </a:outerShdw>
                </a:effectLst>
                <a:cs typeface="B Lotus" pitchFamily="2" charset="-78"/>
              </a:rPr>
              <a:t>ارائه مدل تشکیل شرکت</a:t>
            </a:r>
          </a:p>
          <a:p>
            <a:pPr algn="ctr" rtl="1"/>
            <a:r>
              <a:rPr lang="fa-IR" sz="5400" b="1" dirty="0" smtClean="0">
                <a:effectLst>
                  <a:outerShdw blurRad="38100" dist="38100" dir="2700000" algn="tl">
                    <a:srgbClr val="000000">
                      <a:alpha val="43137"/>
                    </a:srgbClr>
                  </a:outerShdw>
                </a:effectLst>
                <a:cs typeface="B Lotus" pitchFamily="2" charset="-78"/>
              </a:rPr>
              <a:t>سرمایه‌گذاری جسورانه</a:t>
            </a:r>
          </a:p>
          <a:p>
            <a:pPr algn="ctr" rtl="1"/>
            <a:r>
              <a:rPr lang="fa-IR" sz="4400" b="1" u="sng" dirty="0" smtClean="0">
                <a:solidFill>
                  <a:schemeClr val="accent2">
                    <a:lumMod val="50000"/>
                  </a:schemeClr>
                </a:solidFill>
                <a:effectLst>
                  <a:outerShdw blurRad="38100" dist="38100" dir="2700000" algn="tl">
                    <a:srgbClr val="000000">
                      <a:alpha val="43137"/>
                    </a:srgbClr>
                  </a:outerShdw>
                </a:effectLst>
                <a:cs typeface="B Lotus" pitchFamily="2" charset="-78"/>
                <a:hlinkClick r:id="rId2" action="ppaction://hlinkfile"/>
              </a:rPr>
              <a:t>توسط بخش خصوصی</a:t>
            </a:r>
            <a:endParaRPr lang="en-US" sz="4400" b="1" u="sng" dirty="0">
              <a:solidFill>
                <a:schemeClr val="accent2">
                  <a:lumMod val="50000"/>
                </a:schemeClr>
              </a:solidFill>
              <a:effectLst>
                <a:outerShdw blurRad="38100" dist="38100" dir="2700000" algn="tl">
                  <a:srgbClr val="000000">
                    <a:alpha val="43137"/>
                  </a:srgbClr>
                </a:outerShdw>
              </a:effectLst>
              <a:cs typeface="B Lotus" pitchFamily="2" charset="-78"/>
            </a:endParaRPr>
          </a:p>
        </p:txBody>
      </p:sp>
      <p:sp>
        <p:nvSpPr>
          <p:cNvPr id="3" name="TextBox 2"/>
          <p:cNvSpPr txBox="1"/>
          <p:nvPr/>
        </p:nvSpPr>
        <p:spPr>
          <a:xfrm>
            <a:off x="2339752" y="5517232"/>
            <a:ext cx="6192688" cy="523220"/>
          </a:xfrm>
          <a:prstGeom prst="rect">
            <a:avLst/>
          </a:prstGeom>
          <a:noFill/>
        </p:spPr>
        <p:txBody>
          <a:bodyPr wrap="square" rtlCol="0">
            <a:spAutoFit/>
          </a:bodyPr>
          <a:lstStyle/>
          <a:p>
            <a:pPr algn="r" rtl="1"/>
            <a:r>
              <a:rPr lang="fa-IR" sz="2800" b="1" dirty="0" smtClean="0">
                <a:solidFill>
                  <a:schemeClr val="accent6">
                    <a:lumMod val="50000"/>
                  </a:schemeClr>
                </a:solidFill>
                <a:effectLst>
                  <a:outerShdw blurRad="38100" dist="38100" dir="2700000" algn="tl">
                    <a:srgbClr val="000000">
                      <a:alpha val="43137"/>
                    </a:srgbClr>
                  </a:outerShdw>
                </a:effectLst>
                <a:cs typeface="B Lotus" pitchFamily="2" charset="-78"/>
              </a:rPr>
              <a:t>تهیه‌کننده: </a:t>
            </a:r>
            <a:r>
              <a:rPr lang="fa-IR" sz="2800" b="1" dirty="0" smtClean="0">
                <a:effectLst>
                  <a:outerShdw blurRad="38100" dist="38100" dir="2700000" algn="tl">
                    <a:srgbClr val="000000">
                      <a:alpha val="43137"/>
                    </a:srgbClr>
                  </a:outerShdw>
                </a:effectLst>
                <a:cs typeface="B Lotus" pitchFamily="2" charset="-78"/>
              </a:rPr>
              <a:t>محسن </a:t>
            </a:r>
            <a:r>
              <a:rPr lang="fa-IR" sz="2800" b="1" dirty="0">
                <a:effectLst>
                  <a:outerShdw blurRad="38100" dist="38100" dir="2700000" algn="tl">
                    <a:srgbClr val="000000">
                      <a:alpha val="43137"/>
                    </a:srgbClr>
                  </a:outerShdw>
                </a:effectLst>
                <a:cs typeface="B Lotus" pitchFamily="2" charset="-78"/>
              </a:rPr>
              <a:t>صیقلی</a:t>
            </a:r>
            <a:endParaRPr lang="en-US" sz="2800" b="1" dirty="0">
              <a:effectLst>
                <a:outerShdw blurRad="38100" dist="38100" dir="2700000" algn="tl">
                  <a:srgbClr val="000000">
                    <a:alpha val="43137"/>
                  </a:srgbClr>
                </a:outerShdw>
              </a:effectLst>
              <a:cs typeface="B Lotus" pitchFamily="2" charset="-78"/>
            </a:endParaRPr>
          </a:p>
        </p:txBody>
      </p:sp>
      <p:sp>
        <p:nvSpPr>
          <p:cNvPr id="4" name="TextBox 3"/>
          <p:cNvSpPr txBox="1"/>
          <p:nvPr/>
        </p:nvSpPr>
        <p:spPr>
          <a:xfrm>
            <a:off x="1115616" y="6024160"/>
            <a:ext cx="2376264" cy="523220"/>
          </a:xfrm>
          <a:prstGeom prst="rect">
            <a:avLst/>
          </a:prstGeom>
          <a:noFill/>
        </p:spPr>
        <p:txBody>
          <a:bodyPr wrap="square" rtlCol="0">
            <a:spAutoFit/>
          </a:bodyPr>
          <a:lstStyle/>
          <a:p>
            <a:r>
              <a:rPr lang="fa-IR" sz="2800" b="1" dirty="0" smtClean="0">
                <a:effectLst>
                  <a:outerShdw blurRad="38100" dist="38100" dir="2700000" algn="tl">
                    <a:srgbClr val="000000">
                      <a:alpha val="43137"/>
                    </a:srgbClr>
                  </a:outerShdw>
                </a:effectLst>
                <a:cs typeface="B Lotus" pitchFamily="2" charset="-78"/>
              </a:rPr>
              <a:t>دی ماه1391</a:t>
            </a:r>
            <a:endParaRPr lang="en-US" sz="2800" b="1" dirty="0">
              <a:effectLst>
                <a:outerShdw blurRad="38100" dist="38100" dir="2700000" algn="tl">
                  <a:srgbClr val="000000">
                    <a:alpha val="43137"/>
                  </a:srgbClr>
                </a:outerShdw>
              </a:effectLst>
              <a:cs typeface="B Lotus" pitchFamily="2" charset="-78"/>
            </a:endParaRPr>
          </a:p>
        </p:txBody>
      </p:sp>
    </p:spTree>
    <p:extLst>
      <p:ext uri="{BB962C8B-B14F-4D97-AF65-F5344CB8AC3E}">
        <p14:creationId xmlns="" xmlns:p14="http://schemas.microsoft.com/office/powerpoint/2010/main" val="101647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2824" y="1463671"/>
            <a:ext cx="7848872" cy="1200329"/>
          </a:xfrm>
          <a:prstGeom prst="rect">
            <a:avLst/>
          </a:prstGeom>
          <a:noFill/>
        </p:spPr>
        <p:txBody>
          <a:bodyPr wrap="square" rtlCol="0">
            <a:spAutoFit/>
          </a:bodyPr>
          <a:lstStyle/>
          <a:p>
            <a:pPr algn="just" rtl="1"/>
            <a:r>
              <a:rPr lang="fa-IR" sz="2400" b="1" dirty="0">
                <a:cs typeface="B Lotus" pitchFamily="2" charset="-78"/>
              </a:rPr>
              <a:t>این نوع شرکتها که به تأمین مالی شرکتهای دانش بنیان اقدام می کنند در این برهه از زمان در کشور ما اهمیت مضاعفی یافته است.(چالش تحریمها و اقتصاد </a:t>
            </a:r>
            <a:r>
              <a:rPr lang="fa-IR" sz="2400" b="1" dirty="0" smtClean="0">
                <a:cs typeface="B Lotus" pitchFamily="2" charset="-78"/>
              </a:rPr>
              <a:t>مقاومتی بدون نفت)</a:t>
            </a:r>
            <a:endParaRPr lang="en-US" sz="2400" b="1" dirty="0">
              <a:cs typeface="B Lotus" pitchFamily="2" charset="-78"/>
            </a:endParaRPr>
          </a:p>
        </p:txBody>
      </p:sp>
      <p:sp>
        <p:nvSpPr>
          <p:cNvPr id="7" name="TextBox 6"/>
          <p:cNvSpPr txBox="1"/>
          <p:nvPr/>
        </p:nvSpPr>
        <p:spPr>
          <a:xfrm>
            <a:off x="571168" y="3212976"/>
            <a:ext cx="7992888" cy="1569660"/>
          </a:xfrm>
          <a:prstGeom prst="rect">
            <a:avLst/>
          </a:prstGeom>
          <a:noFill/>
        </p:spPr>
        <p:txBody>
          <a:bodyPr wrap="square" rtlCol="0">
            <a:spAutoFit/>
          </a:bodyPr>
          <a:lstStyle/>
          <a:p>
            <a:pPr algn="just" rtl="1"/>
            <a:r>
              <a:rPr lang="fa-IR" sz="2400" b="1" dirty="0" smtClean="0">
                <a:cs typeface="B Lotus" pitchFamily="2" charset="-78"/>
              </a:rPr>
              <a:t>کشور ما از استعدادهای علمی و برجسته در زمینه فناوری و اختراعات و ابتکارات بهره‌مند است</a:t>
            </a:r>
          </a:p>
          <a:p>
            <a:pPr algn="just" rtl="1"/>
            <a:r>
              <a:rPr lang="fa-IR" sz="2400" b="1" dirty="0" smtClean="0">
                <a:cs typeface="B Lotus" pitchFamily="2" charset="-78"/>
              </a:rPr>
              <a:t>این سرمایه‌های فکری باید با سرمایه منابع طبیعی کشور ما به سرعت جایگزین شود</a:t>
            </a:r>
            <a:endParaRPr lang="en-US" sz="2400" b="1" dirty="0">
              <a:cs typeface="B Lotus" pitchFamily="2" charset="-78"/>
            </a:endParaRPr>
          </a:p>
        </p:txBody>
      </p:sp>
    </p:spTree>
    <p:extLst>
      <p:ext uri="{BB962C8B-B14F-4D97-AF65-F5344CB8AC3E}">
        <p14:creationId xmlns="" xmlns:p14="http://schemas.microsoft.com/office/powerpoint/2010/main" val="34967804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7344816" cy="954107"/>
          </a:xfrm>
          <a:prstGeom prst="rect">
            <a:avLst/>
          </a:prstGeom>
          <a:noFill/>
        </p:spPr>
        <p:txBody>
          <a:bodyPr wrap="square" rtlCol="0">
            <a:spAutoFit/>
          </a:bodyPr>
          <a:lstStyle/>
          <a:p>
            <a:pPr algn="ctr" rtl="1"/>
            <a:r>
              <a:rPr lang="fa-IR" sz="2800" b="1" i="1" dirty="0" smtClean="0">
                <a:cs typeface="B Lotus" pitchFamily="2" charset="-78"/>
              </a:rPr>
              <a:t>در ادامه به بررسی و تشریح مدل موردنظر طی مراحل مختلف تأسیس و فعالیت آن خواهیم پرداخت</a:t>
            </a:r>
            <a:endParaRPr lang="en-US" sz="2800" b="1" i="1" dirty="0">
              <a:cs typeface="B Lotus" pitchFamily="2" charset="-78"/>
            </a:endParaRPr>
          </a:p>
        </p:txBody>
      </p:sp>
      <p:sp>
        <p:nvSpPr>
          <p:cNvPr id="3" name="TextBox 2"/>
          <p:cNvSpPr txBox="1"/>
          <p:nvPr/>
        </p:nvSpPr>
        <p:spPr>
          <a:xfrm>
            <a:off x="1959144" y="2025908"/>
            <a:ext cx="6345088" cy="3539430"/>
          </a:xfrm>
          <a:prstGeom prst="rect">
            <a:avLst/>
          </a:prstGeom>
          <a:noFill/>
        </p:spPr>
        <p:txBody>
          <a:bodyPr wrap="square" rtlCol="0">
            <a:spAutoFit/>
          </a:bodyPr>
          <a:lstStyle/>
          <a:p>
            <a:pPr algn="r" rtl="1"/>
            <a:r>
              <a:rPr lang="fa-IR" sz="2800" b="1" dirty="0" smtClean="0">
                <a:solidFill>
                  <a:schemeClr val="accent6">
                    <a:lumMod val="50000"/>
                  </a:schemeClr>
                </a:solidFill>
                <a:effectLst>
                  <a:outerShdw blurRad="38100" dist="38100" dir="2700000" algn="tl">
                    <a:srgbClr val="000000">
                      <a:alpha val="43137"/>
                    </a:srgbClr>
                  </a:outerShdw>
                </a:effectLst>
                <a:cs typeface="B Lotus" pitchFamily="2" charset="-78"/>
              </a:rPr>
              <a:t>مرحله اول:</a:t>
            </a:r>
          </a:p>
          <a:p>
            <a:pPr algn="r" rtl="1"/>
            <a:r>
              <a:rPr lang="fa-IR" sz="2800" i="1" dirty="0" smtClean="0">
                <a:cs typeface="B Lotus" pitchFamily="2" charset="-78"/>
              </a:rPr>
              <a:t>	گردآوری سرمایه لازم برای صندوق</a:t>
            </a:r>
            <a:endParaRPr lang="fa-IR" sz="2800" dirty="0">
              <a:cs typeface="B Lotus" pitchFamily="2" charset="-78"/>
            </a:endParaRPr>
          </a:p>
          <a:p>
            <a:pPr algn="r" rtl="1"/>
            <a:r>
              <a:rPr lang="fa-IR" sz="2800" b="1" dirty="0" smtClean="0">
                <a:solidFill>
                  <a:schemeClr val="accent6">
                    <a:lumMod val="50000"/>
                  </a:schemeClr>
                </a:solidFill>
                <a:cs typeface="B Lotus" pitchFamily="2" charset="-78"/>
              </a:rPr>
              <a:t>مرحله دوم:</a:t>
            </a:r>
          </a:p>
          <a:p>
            <a:pPr algn="r" rtl="1"/>
            <a:r>
              <a:rPr lang="fa-IR" sz="2800" i="1" dirty="0" smtClean="0">
                <a:cs typeface="B Lotus" pitchFamily="2" charset="-78"/>
              </a:rPr>
              <a:t>	شناسایی طرحها و شرکتهای کارآفرین</a:t>
            </a:r>
            <a:endParaRPr lang="fa-IR" sz="2800" dirty="0">
              <a:cs typeface="B Lotus" pitchFamily="2" charset="-78"/>
            </a:endParaRPr>
          </a:p>
          <a:p>
            <a:pPr algn="r" rtl="1"/>
            <a:r>
              <a:rPr lang="fa-IR" sz="2800" b="1" dirty="0" smtClean="0">
                <a:solidFill>
                  <a:schemeClr val="accent6">
                    <a:lumMod val="50000"/>
                  </a:schemeClr>
                </a:solidFill>
                <a:cs typeface="B Lotus" pitchFamily="2" charset="-78"/>
              </a:rPr>
              <a:t>مرحله سوم:</a:t>
            </a:r>
          </a:p>
          <a:p>
            <a:pPr algn="r" rtl="1"/>
            <a:r>
              <a:rPr lang="fa-IR" sz="2800" b="1" dirty="0">
                <a:solidFill>
                  <a:schemeClr val="accent6">
                    <a:lumMod val="50000"/>
                  </a:schemeClr>
                </a:solidFill>
                <a:cs typeface="B Lotus" pitchFamily="2" charset="-78"/>
              </a:rPr>
              <a:t>	</a:t>
            </a:r>
            <a:r>
              <a:rPr lang="fa-IR" sz="2800" i="1" dirty="0">
                <a:cs typeface="B Lotus" pitchFamily="2" charset="-78"/>
              </a:rPr>
              <a:t>عقد قرارداد سرمایه </a:t>
            </a:r>
            <a:r>
              <a:rPr lang="fa-IR" sz="2800" i="1" dirty="0" smtClean="0">
                <a:cs typeface="B Lotus" pitchFamily="2" charset="-78"/>
              </a:rPr>
              <a:t>گذاری</a:t>
            </a:r>
            <a:endParaRPr lang="fa-IR" sz="2800" b="1" dirty="0" smtClean="0">
              <a:solidFill>
                <a:schemeClr val="accent6">
                  <a:lumMod val="50000"/>
                </a:schemeClr>
              </a:solidFill>
              <a:cs typeface="B Lotus" pitchFamily="2" charset="-78"/>
            </a:endParaRPr>
          </a:p>
          <a:p>
            <a:pPr algn="r" rtl="1"/>
            <a:r>
              <a:rPr lang="fa-IR" sz="2800" b="1" dirty="0" smtClean="0">
                <a:solidFill>
                  <a:schemeClr val="accent6">
                    <a:lumMod val="50000"/>
                  </a:schemeClr>
                </a:solidFill>
                <a:cs typeface="B Lotus" pitchFamily="2" charset="-78"/>
              </a:rPr>
              <a:t>مرحله چهارم: </a:t>
            </a:r>
          </a:p>
          <a:p>
            <a:pPr algn="r" rtl="1"/>
            <a:r>
              <a:rPr lang="fa-IR" sz="2800" i="1" dirty="0" smtClean="0">
                <a:cs typeface="B Lotus" pitchFamily="2" charset="-78"/>
              </a:rPr>
              <a:t>	مدیریت سبد شرکتها و خروج</a:t>
            </a:r>
            <a:endParaRPr lang="fa-IR" sz="2800" i="1" dirty="0">
              <a:cs typeface="B Lotus" pitchFamily="2" charset="-78"/>
            </a:endParaRPr>
          </a:p>
        </p:txBody>
      </p:sp>
    </p:spTree>
    <p:extLst>
      <p:ext uri="{BB962C8B-B14F-4D97-AF65-F5344CB8AC3E}">
        <p14:creationId xmlns="" xmlns:p14="http://schemas.microsoft.com/office/powerpoint/2010/main" val="4139915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0680" y="620688"/>
            <a:ext cx="6937256" cy="1015663"/>
          </a:xfrm>
          <a:prstGeom prst="rect">
            <a:avLst/>
          </a:prstGeom>
        </p:spPr>
        <p:txBody>
          <a:bodyPr wrap="square">
            <a:spAutoFit/>
          </a:bodyPr>
          <a:lstStyle/>
          <a:p>
            <a:pPr algn="r" rtl="1"/>
            <a:r>
              <a:rPr lang="fa-IR" sz="2800" b="1" dirty="0" smtClean="0">
                <a:solidFill>
                  <a:schemeClr val="accent6">
                    <a:lumMod val="50000"/>
                  </a:schemeClr>
                </a:solidFill>
                <a:effectLst>
                  <a:outerShdw blurRad="38100" dist="38100" dir="2700000" algn="tl">
                    <a:srgbClr val="000000">
                      <a:alpha val="43137"/>
                    </a:srgbClr>
                  </a:outerShdw>
                </a:effectLst>
                <a:cs typeface="B Lotus" pitchFamily="2" charset="-78"/>
              </a:rPr>
              <a:t>مرحله اول:</a:t>
            </a:r>
          </a:p>
          <a:p>
            <a:pPr algn="ctr" rtl="1"/>
            <a:r>
              <a:rPr lang="fa-IR" sz="3200" b="1" i="1" dirty="0" smtClean="0">
                <a:cs typeface="B Lotus" pitchFamily="2" charset="-78"/>
              </a:rPr>
              <a:t>	گردآوری سرمایه لازم برای صندوق</a:t>
            </a:r>
          </a:p>
        </p:txBody>
      </p:sp>
      <p:sp>
        <p:nvSpPr>
          <p:cNvPr id="3" name="TextBox 2"/>
          <p:cNvSpPr txBox="1"/>
          <p:nvPr/>
        </p:nvSpPr>
        <p:spPr>
          <a:xfrm>
            <a:off x="611560" y="2073037"/>
            <a:ext cx="8136904" cy="4524315"/>
          </a:xfrm>
          <a:prstGeom prst="rect">
            <a:avLst/>
          </a:prstGeom>
          <a:noFill/>
        </p:spPr>
        <p:txBody>
          <a:bodyPr wrap="square" rtlCol="0">
            <a:spAutoFit/>
          </a:bodyPr>
          <a:lstStyle/>
          <a:p>
            <a:pPr marL="342900" indent="-342900" algn="r" rtl="1">
              <a:lnSpc>
                <a:spcPct val="150000"/>
              </a:lnSpc>
              <a:buFont typeface="Arial" pitchFamily="34" charset="0"/>
              <a:buChar char="•"/>
            </a:pPr>
            <a:r>
              <a:rPr lang="fa-IR" sz="2400" b="1" dirty="0" smtClean="0">
                <a:cs typeface="B Lotus" pitchFamily="2" charset="-78"/>
              </a:rPr>
              <a:t>انجام مذاکرات با سرمایه گذاران جهت جلب نظر مساعد ایشان در تأسیس شرکت سرمایه گذاری ریسک پذیر</a:t>
            </a:r>
          </a:p>
          <a:p>
            <a:pPr marL="342900" indent="-342900" algn="r" rtl="1">
              <a:lnSpc>
                <a:spcPct val="150000"/>
              </a:lnSpc>
              <a:buFont typeface="Arial" pitchFamily="34" charset="0"/>
              <a:buChar char="•"/>
            </a:pPr>
            <a:r>
              <a:rPr lang="fa-IR" sz="2400" b="1" dirty="0" smtClean="0">
                <a:cs typeface="B Lotus" pitchFamily="2" charset="-78"/>
              </a:rPr>
              <a:t>شناسایی و تعیین ترکیب تیم مدیریت شرکت</a:t>
            </a:r>
          </a:p>
          <a:p>
            <a:pPr marL="342900" indent="-342900" algn="r" rtl="1">
              <a:lnSpc>
                <a:spcPct val="150000"/>
              </a:lnSpc>
              <a:buFont typeface="Arial" pitchFamily="34" charset="0"/>
              <a:buChar char="•"/>
            </a:pPr>
            <a:r>
              <a:rPr lang="fa-IR" sz="2400" b="1" dirty="0" smtClean="0">
                <a:cs typeface="B Lotus" pitchFamily="2" charset="-78"/>
              </a:rPr>
              <a:t>تشکیل شرکت با حضور سرمایه گذاران(حامیان) اصلی شرکت سرمایه گذاری به صورت مختلط(سهامی/غیرسهامی)</a:t>
            </a:r>
          </a:p>
          <a:p>
            <a:pPr marL="342900" indent="-342900" algn="r" rtl="1">
              <a:lnSpc>
                <a:spcPct val="150000"/>
              </a:lnSpc>
              <a:buFont typeface="Arial" pitchFamily="34" charset="0"/>
              <a:buChar char="•"/>
            </a:pPr>
            <a:r>
              <a:rPr lang="fa-IR" sz="2400" b="1" dirty="0" smtClean="0">
                <a:cs typeface="B Lotus" pitchFamily="2" charset="-78"/>
              </a:rPr>
              <a:t>انتشار فراخوان خصوصی سرمایه گذاری (</a:t>
            </a:r>
            <a:r>
              <a:rPr lang="en-US" sz="2400" dirty="0" smtClean="0">
                <a:latin typeface="Times New Roman" pitchFamily="18" charset="0"/>
                <a:cs typeface="Times New Roman" pitchFamily="18" charset="0"/>
              </a:rPr>
              <a:t>PPM</a:t>
            </a:r>
            <a:r>
              <a:rPr lang="fa-IR" sz="2400" b="1" dirty="0" smtClean="0">
                <a:cs typeface="B Lotus" pitchFamily="2" charset="-78"/>
              </a:rPr>
              <a:t>) برای ورود دیگر سرمایه گذاران به جمع سهامداران شرکت</a:t>
            </a:r>
          </a:p>
          <a:p>
            <a:pPr marL="342900" indent="-342900" algn="r" rtl="1">
              <a:lnSpc>
                <a:spcPct val="150000"/>
              </a:lnSpc>
              <a:buFont typeface="Arial" pitchFamily="34" charset="0"/>
              <a:buChar char="•"/>
            </a:pPr>
            <a:r>
              <a:rPr lang="fa-IR" sz="2400" b="1" dirty="0" smtClean="0">
                <a:cs typeface="B Lotus" pitchFamily="2" charset="-78"/>
              </a:rPr>
              <a:t>عقد قرارداد تیم مدیریت شرکت با سرمایه گذاران</a:t>
            </a:r>
          </a:p>
        </p:txBody>
      </p:sp>
    </p:spTree>
    <p:extLst>
      <p:ext uri="{BB962C8B-B14F-4D97-AF65-F5344CB8AC3E}">
        <p14:creationId xmlns="" xmlns:p14="http://schemas.microsoft.com/office/powerpoint/2010/main" val="27900914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0680" y="620688"/>
            <a:ext cx="6937256" cy="1015663"/>
          </a:xfrm>
          <a:prstGeom prst="rect">
            <a:avLst/>
          </a:prstGeom>
        </p:spPr>
        <p:txBody>
          <a:bodyPr wrap="square">
            <a:spAutoFit/>
          </a:bodyPr>
          <a:lstStyle/>
          <a:p>
            <a:pPr algn="r" rtl="1"/>
            <a:r>
              <a:rPr lang="fa-IR" sz="2800" b="1" dirty="0" smtClean="0">
                <a:solidFill>
                  <a:schemeClr val="accent6">
                    <a:lumMod val="50000"/>
                  </a:schemeClr>
                </a:solidFill>
                <a:effectLst>
                  <a:outerShdw blurRad="38100" dist="38100" dir="2700000" algn="tl">
                    <a:srgbClr val="000000">
                      <a:alpha val="43137"/>
                    </a:srgbClr>
                  </a:outerShdw>
                </a:effectLst>
                <a:cs typeface="B Lotus" pitchFamily="2" charset="-78"/>
              </a:rPr>
              <a:t>مرحله دوم:</a:t>
            </a:r>
          </a:p>
          <a:p>
            <a:pPr algn="ctr" rtl="1"/>
            <a:r>
              <a:rPr lang="fa-IR" sz="3200" b="1" i="1" dirty="0" smtClean="0">
                <a:cs typeface="B Lotus" pitchFamily="2" charset="-78"/>
              </a:rPr>
              <a:t>		شناسایی طرحها و شرکتهای کارآفرین</a:t>
            </a:r>
          </a:p>
        </p:txBody>
      </p:sp>
      <p:sp>
        <p:nvSpPr>
          <p:cNvPr id="3" name="TextBox 2"/>
          <p:cNvSpPr txBox="1"/>
          <p:nvPr/>
        </p:nvSpPr>
        <p:spPr>
          <a:xfrm>
            <a:off x="611560" y="2073037"/>
            <a:ext cx="8136904" cy="3877985"/>
          </a:xfrm>
          <a:prstGeom prst="rect">
            <a:avLst/>
          </a:prstGeom>
          <a:noFill/>
        </p:spPr>
        <p:txBody>
          <a:bodyPr wrap="square" rtlCol="0">
            <a:spAutoFit/>
          </a:bodyPr>
          <a:lstStyle/>
          <a:p>
            <a:pPr marL="342900" indent="-342900" algn="r" rtl="1">
              <a:lnSpc>
                <a:spcPct val="150000"/>
              </a:lnSpc>
              <a:buFont typeface="Arial" pitchFamily="34" charset="0"/>
              <a:buChar char="•"/>
            </a:pPr>
            <a:r>
              <a:rPr lang="fa-IR" sz="2400" b="1" dirty="0" smtClean="0">
                <a:cs typeface="B Lotus" pitchFamily="2" charset="-78"/>
              </a:rPr>
              <a:t>شناسایی طرح/ شرکت دارای ایده یا طرح جهت سرمایه گذاری از طریق</a:t>
            </a:r>
          </a:p>
          <a:p>
            <a:pPr algn="ctr" rtl="1">
              <a:lnSpc>
                <a:spcPct val="150000"/>
              </a:lnSpc>
            </a:pPr>
            <a:r>
              <a:rPr lang="fa-IR" sz="2000" dirty="0" smtClean="0">
                <a:cs typeface="B Lotus" pitchFamily="2" charset="-78"/>
              </a:rPr>
              <a:t>(دانشگاهها، پژوهشکده ها، مراکز رشد، پارکهای فناوری، شرکتها، اشخاص و مراکز علمی)</a:t>
            </a:r>
          </a:p>
          <a:p>
            <a:pPr marL="342900" indent="-342900" algn="r" rtl="1">
              <a:lnSpc>
                <a:spcPct val="150000"/>
              </a:lnSpc>
              <a:buFont typeface="Arial" pitchFamily="34" charset="0"/>
              <a:buChar char="•"/>
            </a:pPr>
            <a:r>
              <a:rPr lang="fa-IR" sz="2400" b="1" dirty="0" smtClean="0">
                <a:cs typeface="B Lotus" pitchFamily="2" charset="-78"/>
              </a:rPr>
              <a:t>دریافت طرح تجاری و عقد قرارداد عدم افشاء (حفظ محرمانگی طرح)</a:t>
            </a:r>
          </a:p>
          <a:p>
            <a:pPr marL="342900" indent="-342900" algn="r" rtl="1">
              <a:lnSpc>
                <a:spcPct val="150000"/>
              </a:lnSpc>
              <a:buFont typeface="Arial" pitchFamily="34" charset="0"/>
              <a:buChar char="•"/>
            </a:pPr>
            <a:r>
              <a:rPr lang="fa-IR" sz="2400" b="1" dirty="0" smtClean="0">
                <a:cs typeface="B Lotus" pitchFamily="2" charset="-78"/>
              </a:rPr>
              <a:t>عقد قرارداد انجام مطالعات دقیق و ارزیابیهای جامع </a:t>
            </a:r>
            <a:r>
              <a:rPr lang="en-US" sz="2000" dirty="0" smtClean="0">
                <a:latin typeface="Times New Roman" pitchFamily="18" charset="0"/>
                <a:cs typeface="Times New Roman" pitchFamily="18" charset="0"/>
              </a:rPr>
              <a:t>(Due Diligence)</a:t>
            </a:r>
            <a:endParaRPr lang="fa-IR" sz="2400" dirty="0" smtClean="0">
              <a:latin typeface="Times New Roman" pitchFamily="18" charset="0"/>
              <a:cs typeface="Times New Roman" pitchFamily="18" charset="0"/>
            </a:endParaRPr>
          </a:p>
          <a:p>
            <a:pPr marL="342900" indent="-342900" algn="r" rtl="1">
              <a:lnSpc>
                <a:spcPct val="150000"/>
              </a:lnSpc>
              <a:buFont typeface="Arial" pitchFamily="34" charset="0"/>
              <a:buChar char="•"/>
            </a:pPr>
            <a:r>
              <a:rPr lang="fa-IR" sz="2400" b="1" dirty="0" smtClean="0">
                <a:cs typeface="B Lotus" pitchFamily="2" charset="-78"/>
              </a:rPr>
              <a:t>انتخاب شرکت/طرح سرمایه گذاری توسط شرکت سرمایه گذار و معرفی آن به مجمع موسسان جهت جلب نظر مساعد</a:t>
            </a:r>
          </a:p>
          <a:p>
            <a:pPr marL="342900" indent="-342900" algn="r" rtl="1">
              <a:lnSpc>
                <a:spcPct val="150000"/>
              </a:lnSpc>
              <a:buFont typeface="Arial" pitchFamily="34" charset="0"/>
              <a:buChar char="•"/>
            </a:pPr>
            <a:r>
              <a:rPr lang="fa-IR" sz="2400" b="1" dirty="0" smtClean="0">
                <a:cs typeface="B Lotus" pitchFamily="2" charset="-78"/>
              </a:rPr>
              <a:t>انتشار فراخوان خصوصی سرمایه‌گذاری</a:t>
            </a:r>
            <a:r>
              <a:rPr lang="fa-IR" sz="2000" dirty="0" smtClean="0">
                <a:cs typeface="+mj-cs"/>
              </a:rPr>
              <a:t>(</a:t>
            </a:r>
            <a:r>
              <a:rPr lang="en-US" sz="2000" dirty="0">
                <a:latin typeface="Times New Roman" pitchFamily="18" charset="0"/>
                <a:cs typeface="+mj-cs"/>
              </a:rPr>
              <a:t>PP</a:t>
            </a:r>
            <a:r>
              <a:rPr lang="en-US" sz="2000" dirty="0">
                <a:latin typeface="Times New Roman" pitchFamily="18" charset="0"/>
                <a:cs typeface="Times New Roman" pitchFamily="18" charset="0"/>
              </a:rPr>
              <a:t>M</a:t>
            </a:r>
            <a:r>
              <a:rPr lang="fa-IR" sz="2000" dirty="0">
                <a:latin typeface="Times New Roman" pitchFamily="18" charset="0"/>
                <a:cs typeface="Times New Roman" pitchFamily="18" charset="0"/>
              </a:rPr>
              <a:t>) </a:t>
            </a:r>
            <a:r>
              <a:rPr lang="fa-IR" sz="2400" b="1" dirty="0" smtClean="0">
                <a:cs typeface="B Lotus" pitchFamily="2" charset="-78"/>
              </a:rPr>
              <a:t>برای ورود دیگر سرمایه‌گذاران</a:t>
            </a:r>
            <a:endParaRPr lang="fa-IR" sz="2400" b="1" dirty="0">
              <a:cs typeface="B Lotus" pitchFamily="2" charset="-78"/>
            </a:endParaRPr>
          </a:p>
        </p:txBody>
      </p:sp>
    </p:spTree>
    <p:extLst>
      <p:ext uri="{BB962C8B-B14F-4D97-AF65-F5344CB8AC3E}">
        <p14:creationId xmlns="" xmlns:p14="http://schemas.microsoft.com/office/powerpoint/2010/main" val="50257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428596" y="1090669"/>
            <a:ext cx="8358214" cy="4583306"/>
          </a:xfrm>
          <a:prstGeom prst="rect">
            <a:avLst/>
          </a:prstGeom>
          <a:noFill/>
          <a:ln w="9525" cap="flat" cmpd="sng" algn="ctr">
            <a:noFill/>
            <a:prstDash val="solid"/>
            <a:miter lim="800000"/>
            <a:headEnd/>
            <a:tailEnd/>
          </a:ln>
          <a:effectLst>
            <a:prstShdw prst="shdw17" dist="17961" dir="2700000">
              <a:srgbClr val="FFCC00">
                <a:gamma/>
                <a:shade val="60000"/>
                <a:invGamma/>
                <a:alpha val="50000"/>
              </a:srgbClr>
            </a:prstShdw>
          </a:effectLst>
        </p:spPr>
        <p:txBody>
          <a:bodyPr wrap="square" anchor="ctr">
            <a:spAutoFit/>
          </a:bodyPr>
          <a:lstStyle/>
          <a:p>
            <a:pPr marL="261938" indent="-261938" algn="justLow" rtl="1" eaLnBrk="0" hangingPunct="0">
              <a:lnSpc>
                <a:spcPct val="114000"/>
              </a:lnSpc>
              <a:buClr>
                <a:schemeClr val="accent2"/>
              </a:buClr>
              <a:buSzPct val="120000"/>
              <a:buFont typeface="Arial" pitchFamily="34" charset="0"/>
              <a:buChar char="•"/>
              <a:defRPr/>
            </a:pPr>
            <a:r>
              <a:rPr lang="fa-IR" sz="3200" dirty="0" smtClean="0">
                <a:latin typeface="Arial" pitchFamily="34" charset="0"/>
                <a:ea typeface="Times New Roman" pitchFamily="18" charset="0"/>
                <a:cs typeface="B Mitra" pitchFamily="2" charset="-78"/>
              </a:rPr>
              <a:t>طی شش دهه بعد، فعالیت‌های زیادی صورت گرفت که منجر به گسترش اين نوع سرمايه‌گذاري شد، به طوری که امروزه می توان از آن به عنوان یک </a:t>
            </a:r>
            <a:r>
              <a:rPr lang="fa-IR" sz="3200" baseline="30000" dirty="0" smtClean="0">
                <a:latin typeface="Arial" pitchFamily="34" charset="0"/>
                <a:ea typeface="Times New Roman" pitchFamily="18" charset="0"/>
                <a:cs typeface="B Mitra" pitchFamily="2" charset="-78"/>
              </a:rPr>
              <a:t>"</a:t>
            </a:r>
            <a:r>
              <a:rPr lang="fa-IR" sz="3200" dirty="0" smtClean="0">
                <a:latin typeface="Arial" pitchFamily="34" charset="0"/>
                <a:ea typeface="Times New Roman" pitchFamily="18" charset="0"/>
                <a:cs typeface="B Mitra" pitchFamily="2" charset="-78"/>
              </a:rPr>
              <a:t>صنعت</a:t>
            </a:r>
            <a:r>
              <a:rPr lang="fa-IR" sz="3200" baseline="30000" dirty="0" smtClean="0">
                <a:latin typeface="Arial" pitchFamily="34" charset="0"/>
                <a:ea typeface="Times New Roman" pitchFamily="18" charset="0"/>
                <a:cs typeface="B Mitra" pitchFamily="2" charset="-78"/>
              </a:rPr>
              <a:t>"</a:t>
            </a:r>
            <a:r>
              <a:rPr lang="fa-IR" sz="3200" dirty="0" smtClean="0">
                <a:latin typeface="Arial" pitchFamily="34" charset="0"/>
                <a:ea typeface="Times New Roman" pitchFamily="18" charset="0"/>
                <a:cs typeface="B Mitra" pitchFamily="2" charset="-78"/>
              </a:rPr>
              <a:t> نام برد.</a:t>
            </a:r>
          </a:p>
          <a:p>
            <a:pPr marL="261938" indent="-261938" algn="justLow" rtl="1" eaLnBrk="0" hangingPunct="0">
              <a:lnSpc>
                <a:spcPct val="114000"/>
              </a:lnSpc>
              <a:buClr>
                <a:schemeClr val="accent2"/>
              </a:buClr>
              <a:buSzPct val="120000"/>
              <a:buFont typeface="Arial" pitchFamily="34" charset="0"/>
              <a:buChar char="•"/>
              <a:defRPr/>
            </a:pPr>
            <a:r>
              <a:rPr lang="fa-IR" sz="3200" dirty="0" smtClean="0">
                <a:latin typeface="Arial" pitchFamily="34" charset="0"/>
                <a:ea typeface="Times New Roman" pitchFamily="18" charset="0"/>
                <a:cs typeface="B Mitra" pitchFamily="2" charset="-78"/>
              </a:rPr>
              <a:t>این </a:t>
            </a:r>
            <a:r>
              <a:rPr lang="fa-IR" sz="3200" dirty="0">
                <a:latin typeface="Arial" pitchFamily="34" charset="0"/>
                <a:ea typeface="Times New Roman" pitchFamily="18" charset="0"/>
                <a:cs typeface="B Mitra" pitchFamily="2" charset="-78"/>
              </a:rPr>
              <a:t>صنعت به تدریج توسعه یافت و علیرغم اینکه هنوز هم ایالات متحده به </a:t>
            </a:r>
            <a:r>
              <a:rPr lang="fa-IR" sz="3200" dirty="0" smtClean="0">
                <a:latin typeface="Arial" pitchFamily="34" charset="0"/>
                <a:ea typeface="Times New Roman" pitchFamily="18" charset="0"/>
                <a:cs typeface="B Mitra" pitchFamily="2" charset="-78"/>
              </a:rPr>
              <a:t>عنوان مرکز و محور اين صنعت تلقي مي‌شود، </a:t>
            </a:r>
            <a:r>
              <a:rPr lang="fa-IR" sz="3200" dirty="0">
                <a:latin typeface="Arial" pitchFamily="34" charset="0"/>
                <a:ea typeface="Times New Roman" pitchFamily="18" charset="0"/>
                <a:cs typeface="B Mitra" pitchFamily="2" charset="-78"/>
              </a:rPr>
              <a:t>در بیست </a:t>
            </a:r>
            <a:r>
              <a:rPr lang="fa-IR" sz="3200" dirty="0" smtClean="0">
                <a:latin typeface="Arial" pitchFamily="34" charset="0"/>
                <a:ea typeface="Times New Roman" pitchFamily="18" charset="0"/>
                <a:cs typeface="B Mitra" pitchFamily="2" charset="-78"/>
              </a:rPr>
              <a:t>سال </a:t>
            </a:r>
            <a:r>
              <a:rPr lang="fa-IR" sz="3200" dirty="0">
                <a:latin typeface="Arial" pitchFamily="34" charset="0"/>
                <a:ea typeface="Times New Roman" pitchFamily="18" charset="0"/>
                <a:cs typeface="B Mitra" pitchFamily="2" charset="-78"/>
              </a:rPr>
              <a:t>اخیر این نوع سرمایه گذاری در سطح دنیا پراکنده </a:t>
            </a:r>
            <a:r>
              <a:rPr lang="fa-IR" sz="3200" dirty="0" smtClean="0">
                <a:latin typeface="Arial" pitchFamily="34" charset="0"/>
                <a:ea typeface="Times New Roman" pitchFamily="18" charset="0"/>
                <a:cs typeface="B Mitra" pitchFamily="2" charset="-78"/>
              </a:rPr>
              <a:t>شده است.</a:t>
            </a:r>
          </a:p>
          <a:p>
            <a:pPr marL="261938" indent="-261938" algn="justLow" rtl="1" eaLnBrk="0" hangingPunct="0">
              <a:lnSpc>
                <a:spcPct val="114000"/>
              </a:lnSpc>
              <a:buClr>
                <a:schemeClr val="accent2"/>
              </a:buClr>
              <a:buSzPct val="120000"/>
              <a:buFont typeface="Arial" pitchFamily="34" charset="0"/>
              <a:buChar char="•"/>
              <a:defRPr/>
            </a:pPr>
            <a:r>
              <a:rPr lang="fa-IR" sz="3200" dirty="0" smtClean="0">
                <a:latin typeface="Arial" pitchFamily="34" charset="0"/>
                <a:ea typeface="Times New Roman" pitchFamily="18" charset="0"/>
                <a:cs typeface="B Mitra" pitchFamily="2" charset="-78"/>
              </a:rPr>
              <a:t>هم اکنون اين صنعت مهمترين عامل گسترش کارآفريني در دنيا محسوب مي‌شود.</a:t>
            </a:r>
            <a:endParaRPr lang="fa-IR" sz="3200" dirty="0">
              <a:latin typeface="Arial" pitchFamily="34" charset="0"/>
              <a:ea typeface="Times New Roman" pitchFamily="18" charset="0"/>
              <a:cs typeface="B Mitra" pitchFamily="2" charset="-78"/>
            </a:endParaRPr>
          </a:p>
        </p:txBody>
      </p:sp>
      <p:sp>
        <p:nvSpPr>
          <p:cNvPr id="4"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rPr>
              <a:t>تاریخچه سرمایه گذاری جسورانه</a:t>
            </a:r>
          </a:p>
        </p:txBody>
      </p:sp>
      <p:cxnSp>
        <p:nvCxnSpPr>
          <p:cNvPr id="5" name="Straight Connector 4"/>
          <p:cNvCxnSpPr/>
          <p:nvPr/>
        </p:nvCxnSpPr>
        <p:spPr>
          <a:xfrm rot="10800000">
            <a:off x="1357290" y="990601"/>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7">
                                            <p:txEl>
                                              <p:pRg st="0" end="0"/>
                                            </p:txEl>
                                          </p:spTgt>
                                        </p:tgtEl>
                                        <p:attrNameLst>
                                          <p:attrName>style.visibility</p:attrName>
                                        </p:attrNameLst>
                                      </p:cBhvr>
                                      <p:to>
                                        <p:strVal val="visible"/>
                                      </p:to>
                                    </p:set>
                                    <p:animEffect transition="in" filter="fade">
                                      <p:cBhvr>
                                        <p:cTn id="7" dur="2000"/>
                                        <p:tgtEl>
                                          <p:spTgt spid="552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7">
                                            <p:txEl>
                                              <p:pRg st="1" end="1"/>
                                            </p:txEl>
                                          </p:spTgt>
                                        </p:tgtEl>
                                        <p:attrNameLst>
                                          <p:attrName>style.visibility</p:attrName>
                                        </p:attrNameLst>
                                      </p:cBhvr>
                                      <p:to>
                                        <p:strVal val="visible"/>
                                      </p:to>
                                    </p:set>
                                    <p:animEffect transition="in" filter="fade">
                                      <p:cBhvr>
                                        <p:cTn id="12" dur="2000"/>
                                        <p:tgtEl>
                                          <p:spTgt spid="552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297">
                                            <p:txEl>
                                              <p:pRg st="2" end="2"/>
                                            </p:txEl>
                                          </p:spTgt>
                                        </p:tgtEl>
                                        <p:attrNameLst>
                                          <p:attrName>style.visibility</p:attrName>
                                        </p:attrNameLst>
                                      </p:cBhvr>
                                      <p:to>
                                        <p:strVal val="visible"/>
                                      </p:to>
                                    </p:set>
                                    <p:animEffect transition="in" filter="fade">
                                      <p:cBhvr>
                                        <p:cTn id="17" dur="2000"/>
                                        <p:tgtEl>
                                          <p:spTgt spid="55297">
                                            <p:txEl>
                                              <p:pRg st="2" end="2"/>
                                            </p:txEl>
                                          </p:spTgt>
                                        </p:tgtEl>
                                      </p:cBhvr>
                                    </p:animEffect>
                                  </p:childTnLst>
                                </p:cTn>
                              </p:par>
                              <p:par>
                                <p:cTn id="18" presetID="7" presetClass="emph" presetSubtype="2" fill="hold" nodeType="withEffect">
                                  <p:stCondLst>
                                    <p:cond delay="0"/>
                                  </p:stCondLst>
                                  <p:childTnLst>
                                    <p:animClr clrSpc="rgb">
                                      <p:cBhvr>
                                        <p:cTn id="19" dur="2000" fill="hold"/>
                                        <p:tgtEl>
                                          <p:spTgt spid="5"/>
                                        </p:tgtEl>
                                        <p:attrNameLst>
                                          <p:attrName>stroke.color</p:attrName>
                                        </p:attrNameLst>
                                      </p:cBhvr>
                                      <p:to>
                                        <a:schemeClr val="accent2"/>
                                      </p:to>
                                    </p:animClr>
                                    <p:set>
                                      <p:cBhvr>
                                        <p:cTn id="20" dur="20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20688"/>
            <a:ext cx="7668344" cy="1015663"/>
          </a:xfrm>
          <a:prstGeom prst="rect">
            <a:avLst/>
          </a:prstGeom>
        </p:spPr>
        <p:txBody>
          <a:bodyPr wrap="square">
            <a:spAutoFit/>
          </a:bodyPr>
          <a:lstStyle/>
          <a:p>
            <a:pPr algn="r" rtl="1"/>
            <a:r>
              <a:rPr lang="fa-IR" sz="2800" b="1" dirty="0" smtClean="0">
                <a:solidFill>
                  <a:schemeClr val="accent6">
                    <a:lumMod val="50000"/>
                  </a:schemeClr>
                </a:solidFill>
                <a:effectLst>
                  <a:outerShdw blurRad="38100" dist="38100" dir="2700000" algn="tl">
                    <a:srgbClr val="000000">
                      <a:alpha val="43137"/>
                    </a:srgbClr>
                  </a:outerShdw>
                </a:effectLst>
                <a:cs typeface="B Lotus" pitchFamily="2" charset="-78"/>
              </a:rPr>
              <a:t>مرحله سوم:</a:t>
            </a:r>
          </a:p>
          <a:p>
            <a:pPr algn="ctr" rtl="1"/>
            <a:r>
              <a:rPr lang="fa-IR" sz="2800" b="1" dirty="0" smtClean="0">
                <a:solidFill>
                  <a:schemeClr val="accent6">
                    <a:lumMod val="50000"/>
                  </a:schemeClr>
                </a:solidFill>
                <a:cs typeface="B Lotus" pitchFamily="2" charset="-78"/>
              </a:rPr>
              <a:t>	</a:t>
            </a:r>
            <a:r>
              <a:rPr lang="fa-IR" sz="3200" b="1" i="1" dirty="0">
                <a:cs typeface="B Lotus" pitchFamily="2" charset="-78"/>
              </a:rPr>
              <a:t>عقد قرارداد سرمایه گذاری</a:t>
            </a:r>
          </a:p>
        </p:txBody>
      </p:sp>
      <p:sp>
        <p:nvSpPr>
          <p:cNvPr id="3" name="TextBox 2"/>
          <p:cNvSpPr txBox="1"/>
          <p:nvPr/>
        </p:nvSpPr>
        <p:spPr>
          <a:xfrm>
            <a:off x="611560" y="2276872"/>
            <a:ext cx="8136904" cy="2215991"/>
          </a:xfrm>
          <a:prstGeom prst="rect">
            <a:avLst/>
          </a:prstGeom>
          <a:noFill/>
        </p:spPr>
        <p:txBody>
          <a:bodyPr wrap="square" rtlCol="0">
            <a:spAutoFit/>
          </a:bodyPr>
          <a:lstStyle/>
          <a:p>
            <a:pPr marL="342900" indent="-342900" algn="r" rtl="1">
              <a:lnSpc>
                <a:spcPct val="200000"/>
              </a:lnSpc>
              <a:buFont typeface="Arial" pitchFamily="34" charset="0"/>
              <a:buChar char="•"/>
            </a:pPr>
            <a:r>
              <a:rPr lang="fa-IR" sz="2400" b="1" dirty="0" smtClean="0">
                <a:cs typeface="B Lotus" pitchFamily="2" charset="-78"/>
              </a:rPr>
              <a:t>استفاده از ابزارهای مختلف تأمین مالی و تعیین نسبت مشارکت طرفین</a:t>
            </a:r>
          </a:p>
          <a:p>
            <a:pPr marL="342900" indent="-342900" algn="r" rtl="1">
              <a:lnSpc>
                <a:spcPct val="200000"/>
              </a:lnSpc>
              <a:buFont typeface="Arial" pitchFamily="34" charset="0"/>
              <a:buChar char="•"/>
            </a:pPr>
            <a:r>
              <a:rPr lang="fa-IR" sz="2400" b="1" dirty="0" smtClean="0">
                <a:cs typeface="B Lotus" pitchFamily="2" charset="-78"/>
              </a:rPr>
              <a:t>امضای تفاهم نامه شرایط سرمایه گذاری از سوی شرکت سرمایه گذار</a:t>
            </a:r>
          </a:p>
          <a:p>
            <a:pPr marL="342900" indent="-342900" algn="r" rtl="1">
              <a:lnSpc>
                <a:spcPct val="200000"/>
              </a:lnSpc>
              <a:buFont typeface="Arial" pitchFamily="34" charset="0"/>
              <a:buChar char="•"/>
            </a:pPr>
            <a:r>
              <a:rPr lang="fa-IR" sz="2400" b="1" dirty="0" smtClean="0">
                <a:cs typeface="B Lotus" pitchFamily="2" charset="-78"/>
              </a:rPr>
              <a:t>عقد قرارداد مشارکتنامه </a:t>
            </a:r>
            <a:endParaRPr lang="fa-IR" sz="2000" dirty="0" smtClean="0">
              <a:cs typeface="B Lotus" pitchFamily="2" charset="-78"/>
            </a:endParaRPr>
          </a:p>
        </p:txBody>
      </p:sp>
    </p:spTree>
    <p:extLst>
      <p:ext uri="{BB962C8B-B14F-4D97-AF65-F5344CB8AC3E}">
        <p14:creationId xmlns="" xmlns:p14="http://schemas.microsoft.com/office/powerpoint/2010/main" val="11153268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20688"/>
            <a:ext cx="7668344" cy="1015663"/>
          </a:xfrm>
          <a:prstGeom prst="rect">
            <a:avLst/>
          </a:prstGeom>
        </p:spPr>
        <p:txBody>
          <a:bodyPr wrap="square">
            <a:spAutoFit/>
          </a:bodyPr>
          <a:lstStyle/>
          <a:p>
            <a:pPr algn="r" rtl="1"/>
            <a:r>
              <a:rPr lang="fa-IR" sz="2800" b="1" dirty="0" smtClean="0">
                <a:solidFill>
                  <a:schemeClr val="accent6">
                    <a:lumMod val="50000"/>
                  </a:schemeClr>
                </a:solidFill>
                <a:effectLst>
                  <a:outerShdw blurRad="38100" dist="38100" dir="2700000" algn="tl">
                    <a:srgbClr val="000000">
                      <a:alpha val="43137"/>
                    </a:srgbClr>
                  </a:outerShdw>
                </a:effectLst>
                <a:cs typeface="B Lotus" pitchFamily="2" charset="-78"/>
              </a:rPr>
              <a:t>مرحله سوم:</a:t>
            </a:r>
          </a:p>
          <a:p>
            <a:pPr algn="ctr" rtl="1"/>
            <a:r>
              <a:rPr lang="fa-IR" sz="2800" b="1" dirty="0" smtClean="0">
                <a:solidFill>
                  <a:schemeClr val="accent6">
                    <a:lumMod val="50000"/>
                  </a:schemeClr>
                </a:solidFill>
                <a:cs typeface="B Lotus" pitchFamily="2" charset="-78"/>
              </a:rPr>
              <a:t>	</a:t>
            </a:r>
            <a:r>
              <a:rPr lang="fa-IR" sz="3200" b="1" i="1" dirty="0" smtClean="0">
                <a:cs typeface="B Lotus" pitchFamily="2" charset="-78"/>
              </a:rPr>
              <a:t>مدیریت سبد شرکتها و خروج</a:t>
            </a:r>
            <a:endParaRPr lang="fa-IR" sz="3200" b="1" i="1" dirty="0">
              <a:cs typeface="B Lotus" pitchFamily="2" charset="-78"/>
            </a:endParaRPr>
          </a:p>
        </p:txBody>
      </p:sp>
      <p:sp>
        <p:nvSpPr>
          <p:cNvPr id="3" name="TextBox 2"/>
          <p:cNvSpPr txBox="1"/>
          <p:nvPr/>
        </p:nvSpPr>
        <p:spPr>
          <a:xfrm>
            <a:off x="611560" y="2276872"/>
            <a:ext cx="8136904" cy="2308324"/>
          </a:xfrm>
          <a:prstGeom prst="rect">
            <a:avLst/>
          </a:prstGeom>
          <a:noFill/>
        </p:spPr>
        <p:txBody>
          <a:bodyPr wrap="square" rtlCol="0">
            <a:spAutoFit/>
          </a:bodyPr>
          <a:lstStyle/>
          <a:p>
            <a:pPr marL="342900" indent="-342900" algn="r" rtl="1">
              <a:lnSpc>
                <a:spcPct val="200000"/>
              </a:lnSpc>
              <a:buFont typeface="Arial" pitchFamily="34" charset="0"/>
              <a:buChar char="•"/>
            </a:pPr>
            <a:r>
              <a:rPr lang="fa-IR" sz="2400" b="1" dirty="0" smtClean="0">
                <a:cs typeface="B Lotus" pitchFamily="2" charset="-78"/>
              </a:rPr>
              <a:t>انجام اولین مرحله سرمایه گذاری</a:t>
            </a:r>
          </a:p>
          <a:p>
            <a:pPr marL="342900" indent="-342900" algn="r" rtl="1">
              <a:lnSpc>
                <a:spcPct val="200000"/>
              </a:lnSpc>
              <a:buFont typeface="Arial" pitchFamily="34" charset="0"/>
              <a:buChar char="•"/>
            </a:pPr>
            <a:r>
              <a:rPr lang="fa-IR" sz="2400" b="1" dirty="0" smtClean="0">
                <a:cs typeface="B Lotus" pitchFamily="2" charset="-78"/>
              </a:rPr>
              <a:t>افزایش سرمایه در شرکت همزمان با پیشرفت طرح</a:t>
            </a:r>
          </a:p>
          <a:p>
            <a:pPr marL="342900" indent="-342900" algn="r" rtl="1">
              <a:lnSpc>
                <a:spcPct val="200000"/>
              </a:lnSpc>
              <a:buFont typeface="Arial" pitchFamily="34" charset="0"/>
              <a:buChar char="•"/>
            </a:pPr>
            <a:r>
              <a:rPr lang="fa-IR" sz="2400" b="1" dirty="0" smtClean="0">
                <a:cs typeface="B Lotus" pitchFamily="2" charset="-78"/>
              </a:rPr>
              <a:t>مدیریت فعالانه پرتفوی</a:t>
            </a:r>
            <a:endParaRPr lang="fa-IR" sz="2000" dirty="0" smtClean="0">
              <a:cs typeface="B Lotus" pitchFamily="2" charset="-78"/>
            </a:endParaRPr>
          </a:p>
        </p:txBody>
      </p:sp>
    </p:spTree>
    <p:extLst>
      <p:ext uri="{BB962C8B-B14F-4D97-AF65-F5344CB8AC3E}">
        <p14:creationId xmlns="" xmlns:p14="http://schemas.microsoft.com/office/powerpoint/2010/main" val="424061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85720" y="1357313"/>
            <a:ext cx="8501090" cy="584775"/>
          </a:xfrm>
          <a:prstGeom prst="rect">
            <a:avLst/>
          </a:prstGeom>
          <a:noFill/>
          <a:ln w="9525" cap="flat" cmpd="sng" algn="ctr">
            <a:noFill/>
            <a:prstDash val="solid"/>
            <a:miter lim="800000"/>
            <a:headEnd/>
            <a:tailEnd/>
          </a:ln>
          <a:effectLst>
            <a:prstShdw prst="shdw17" dist="17961" dir="2700000">
              <a:srgbClr val="FFCC00">
                <a:gamma/>
                <a:shade val="60000"/>
                <a:invGamma/>
                <a:alpha val="50000"/>
              </a:srgbClr>
            </a:prstShdw>
          </a:effectLst>
        </p:spPr>
        <p:txBody>
          <a:bodyPr wrap="square" anchor="ctr">
            <a:spAutoFit/>
          </a:bodyPr>
          <a:lstStyle/>
          <a:p>
            <a:pPr indent="182563" algn="just" rtl="1" eaLnBrk="0" hangingPunct="0">
              <a:defRPr/>
            </a:pPr>
            <a:endParaRPr lang="fa-IR" sz="3200" dirty="0">
              <a:latin typeface="Arial" pitchFamily="34" charset="0"/>
              <a:ea typeface="Times New Roman" pitchFamily="18" charset="0"/>
              <a:cs typeface="B Mitra" pitchFamily="2" charset="-78"/>
            </a:endParaRPr>
          </a:p>
        </p:txBody>
      </p:sp>
      <p:sp>
        <p:nvSpPr>
          <p:cNvPr id="4" name="Title 1"/>
          <p:cNvSpPr txBox="1">
            <a:spLocks/>
          </p:cNvSpPr>
          <p:nvPr/>
        </p:nvSpPr>
        <p:spPr>
          <a:xfrm>
            <a:off x="642910" y="214290"/>
            <a:ext cx="7772400" cy="612778"/>
          </a:xfrm>
          <a:prstGeom prst="rect">
            <a:avLst/>
          </a:prstGeom>
        </p:spPr>
        <p:txBody>
          <a:bodyPr bIns="91440"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7030A0"/>
                </a:solidFill>
                <a:effectLst/>
                <a:uLnTx/>
                <a:uFillTx/>
                <a:latin typeface="+mj-lt"/>
                <a:ea typeface="Times New Roman" pitchFamily="18" charset="0"/>
                <a:cs typeface="B Mitra" pitchFamily="2" charset="-78"/>
              </a:rPr>
              <a:t>سرمایه گذاری جسورانه در ايران </a:t>
            </a:r>
          </a:p>
        </p:txBody>
      </p:sp>
      <p:sp>
        <p:nvSpPr>
          <p:cNvPr id="6" name="Rectangle 1"/>
          <p:cNvSpPr>
            <a:spLocks noChangeArrowheads="1"/>
          </p:cNvSpPr>
          <p:nvPr/>
        </p:nvSpPr>
        <p:spPr bwMode="auto">
          <a:xfrm>
            <a:off x="500034" y="1142984"/>
            <a:ext cx="8358214" cy="5144678"/>
          </a:xfrm>
          <a:prstGeom prst="rect">
            <a:avLst/>
          </a:prstGeom>
          <a:noFill/>
          <a:ln w="9525" cap="flat" cmpd="sng" algn="ctr">
            <a:noFill/>
            <a:prstDash val="solid"/>
            <a:miter lim="800000"/>
            <a:headEnd/>
            <a:tailEnd/>
          </a:ln>
          <a:effectLst>
            <a:prstShdw prst="shdw17" dist="17961" dir="2700000">
              <a:srgbClr val="FFCC00">
                <a:gamma/>
                <a:shade val="60000"/>
                <a:invGamma/>
                <a:alpha val="50000"/>
              </a:srgbClr>
            </a:prstShdw>
          </a:effectLst>
        </p:spPr>
        <p:txBody>
          <a:bodyPr wrap="square" anchor="ctr">
            <a:spAutoFit/>
          </a:bodyPr>
          <a:lstStyle/>
          <a:p>
            <a:pPr marL="261938" indent="-261938" algn="justLow" rtl="1" eaLnBrk="0" hangingPunct="0">
              <a:lnSpc>
                <a:spcPct val="114000"/>
              </a:lnSpc>
              <a:buClr>
                <a:schemeClr val="accent2"/>
              </a:buClr>
              <a:buSzPct val="120000"/>
              <a:buFont typeface="Arial" pitchFamily="34" charset="0"/>
              <a:buChar char="•"/>
              <a:defRPr/>
            </a:pPr>
            <a:r>
              <a:rPr lang="en-US" sz="3200" dirty="0" smtClean="0">
                <a:latin typeface="Arial" pitchFamily="34" charset="0"/>
                <a:ea typeface="Times New Roman" pitchFamily="18" charset="0"/>
                <a:cs typeface="B Mitra" pitchFamily="2" charset="-78"/>
              </a:rPr>
              <a:t>VC</a:t>
            </a:r>
            <a:r>
              <a:rPr lang="fa-IR" sz="3200" dirty="0" smtClean="0">
                <a:latin typeface="Arial" pitchFamily="34" charset="0"/>
                <a:ea typeface="Times New Roman" pitchFamily="18" charset="0"/>
                <a:cs typeface="B Mitra" pitchFamily="2" charset="-78"/>
              </a:rPr>
              <a:t> معادل سرمايه‌گذاري جسورانه، سرمايه‌گذاري کارآفرينانه، سرمايه‌گذاري ريسک‌پذير و سرمايه‌گذاري دانش بنيان است.</a:t>
            </a:r>
            <a:endParaRPr lang="en-US" sz="3200" dirty="0" smtClean="0">
              <a:latin typeface="Arial" pitchFamily="34" charset="0"/>
              <a:ea typeface="Times New Roman" pitchFamily="18" charset="0"/>
              <a:cs typeface="B Mitra" pitchFamily="2" charset="-78"/>
            </a:endParaRPr>
          </a:p>
          <a:p>
            <a:pPr marL="261938" indent="-261938" algn="justLow" rtl="1" eaLnBrk="0" hangingPunct="0">
              <a:lnSpc>
                <a:spcPct val="114000"/>
              </a:lnSpc>
              <a:buClr>
                <a:schemeClr val="accent2"/>
              </a:buClr>
              <a:buSzPct val="120000"/>
              <a:buFont typeface="Arial" pitchFamily="34" charset="0"/>
              <a:buChar char="•"/>
              <a:defRPr/>
            </a:pPr>
            <a:r>
              <a:rPr lang="fa-IR" sz="3200" dirty="0" smtClean="0">
                <a:latin typeface="Arial" pitchFamily="34" charset="0"/>
                <a:ea typeface="Times New Roman" pitchFamily="18" charset="0"/>
                <a:cs typeface="B Mitra" pitchFamily="2" charset="-78"/>
              </a:rPr>
              <a:t>در ايران مدتی است که سرمایه‌گذاری </a:t>
            </a:r>
            <a:r>
              <a:rPr lang="en-US" sz="2800" dirty="0" smtClean="0">
                <a:latin typeface="Arial" pitchFamily="34" charset="0"/>
                <a:ea typeface="Times New Roman" pitchFamily="18" charset="0"/>
                <a:cs typeface="B Mitra" pitchFamily="2" charset="-78"/>
              </a:rPr>
              <a:t>VC</a:t>
            </a:r>
            <a:r>
              <a:rPr lang="fa-IR" sz="3200" dirty="0" smtClean="0">
                <a:latin typeface="Arial" pitchFamily="34" charset="0"/>
                <a:ea typeface="Times New Roman" pitchFamily="18" charset="0"/>
                <a:cs typeface="B Mitra" pitchFamily="2" charset="-78"/>
              </a:rPr>
              <a:t> مورد توجه قرار گرفته و </a:t>
            </a:r>
            <a:r>
              <a:rPr lang="fa-IR" sz="3200" dirty="0" smtClean="0">
                <a:solidFill>
                  <a:schemeClr val="accent3">
                    <a:lumMod val="50000"/>
                  </a:schemeClr>
                </a:solidFill>
                <a:latin typeface="Arial" pitchFamily="34" charset="0"/>
                <a:ea typeface="Times New Roman" pitchFamily="18" charset="0"/>
                <a:cs typeface="B Mitra" pitchFamily="2" charset="-78"/>
              </a:rPr>
              <a:t>مطالعاتي</a:t>
            </a:r>
            <a:r>
              <a:rPr lang="fa-IR" sz="3200" dirty="0" smtClean="0">
                <a:latin typeface="Arial" pitchFamily="34" charset="0"/>
                <a:ea typeface="Times New Roman" pitchFamily="18" charset="0"/>
                <a:cs typeface="B Mitra" pitchFamily="2" charset="-78"/>
              </a:rPr>
              <a:t> در اين بخش صورت پذيرفته است.</a:t>
            </a:r>
          </a:p>
          <a:p>
            <a:pPr marL="261938" indent="-261938" algn="justLow" rtl="1" eaLnBrk="0" hangingPunct="0">
              <a:lnSpc>
                <a:spcPct val="114000"/>
              </a:lnSpc>
              <a:buClr>
                <a:schemeClr val="accent2"/>
              </a:buClr>
              <a:buSzPct val="120000"/>
              <a:buFont typeface="Arial" pitchFamily="34" charset="0"/>
              <a:buChar char="•"/>
              <a:defRPr/>
            </a:pPr>
            <a:r>
              <a:rPr lang="fa-IR" sz="3200" dirty="0" smtClean="0">
                <a:latin typeface="Arial" pitchFamily="34" charset="0"/>
                <a:ea typeface="Times New Roman" pitchFamily="18" charset="0"/>
                <a:cs typeface="B Mitra" pitchFamily="2" charset="-78"/>
              </a:rPr>
              <a:t>در چند سال اخیر، چند شرکت که عموماً دولتی، نیمه دولتی و یا وابسته به نهادهای عمومی هستند، سعي نموده اند فعالیت هایی در اين زمينه انجام دهند (هاله‌اي از </a:t>
            </a:r>
            <a:r>
              <a:rPr lang="en-US" sz="3200" dirty="0" smtClean="0">
                <a:latin typeface="Arial" pitchFamily="34" charset="0"/>
                <a:ea typeface="Times New Roman" pitchFamily="18" charset="0"/>
                <a:cs typeface="B Mitra" pitchFamily="2" charset="-78"/>
              </a:rPr>
              <a:t>VC</a:t>
            </a:r>
            <a:r>
              <a:rPr lang="fa-IR" sz="3200" dirty="0" smtClean="0">
                <a:latin typeface="Arial" pitchFamily="34" charset="0"/>
                <a:ea typeface="Times New Roman" pitchFamily="18" charset="0"/>
                <a:cs typeface="B Mitra" pitchFamily="2" charset="-78"/>
              </a:rPr>
              <a:t>).</a:t>
            </a:r>
          </a:p>
          <a:p>
            <a:pPr marL="261938" indent="-261938" algn="justLow" rtl="1" eaLnBrk="0" hangingPunct="0">
              <a:lnSpc>
                <a:spcPct val="114000"/>
              </a:lnSpc>
              <a:buClr>
                <a:schemeClr val="accent2"/>
              </a:buClr>
              <a:buSzPct val="120000"/>
              <a:buFont typeface="Arial" pitchFamily="34" charset="0"/>
              <a:buChar char="•"/>
              <a:defRPr/>
            </a:pPr>
            <a:r>
              <a:rPr lang="fa-IR" sz="3200" dirty="0" smtClean="0">
                <a:latin typeface="Arial" pitchFamily="34" charset="0"/>
                <a:ea typeface="Times New Roman" pitchFamily="18" charset="0"/>
                <a:cs typeface="B Mitra" pitchFamily="2" charset="-78"/>
              </a:rPr>
              <a:t>اين نوع فعاليت در ايران بسیار جدید بوده، تاکنون در کشور به طور سازماندهی شده و صحيح مورد توجه قرار نگرفته است. </a:t>
            </a:r>
            <a:endParaRPr lang="fa-IR" sz="3200" dirty="0">
              <a:latin typeface="Arial" pitchFamily="34" charset="0"/>
              <a:ea typeface="Times New Roman" pitchFamily="18" charset="0"/>
              <a:cs typeface="B Mitra" pitchFamily="2" charset="-78"/>
            </a:endParaRPr>
          </a:p>
        </p:txBody>
      </p:sp>
      <p:cxnSp>
        <p:nvCxnSpPr>
          <p:cNvPr id="5" name="Straight Connector 4"/>
          <p:cNvCxnSpPr/>
          <p:nvPr/>
        </p:nvCxnSpPr>
        <p:spPr>
          <a:xfrm rot="10800000">
            <a:off x="1357290" y="1000108"/>
            <a:ext cx="6286544" cy="1588"/>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par>
                                <p:cTn id="23" presetID="7" presetClass="emph" presetSubtype="2" fill="hold" nodeType="withEffect">
                                  <p:stCondLst>
                                    <p:cond delay="0"/>
                                  </p:stCondLst>
                                  <p:childTnLst>
                                    <p:animClr clrSpc="rgb">
                                      <p:cBhvr>
                                        <p:cTn id="24" dur="2000" fill="hold"/>
                                        <p:tgtEl>
                                          <p:spTgt spid="5"/>
                                        </p:tgtEl>
                                        <p:attrNameLst>
                                          <p:attrName>stroke.color</p:attrName>
                                        </p:attrNameLst>
                                      </p:cBhvr>
                                      <p:to>
                                        <a:schemeClr val="accent2"/>
                                      </p:to>
                                    </p:animClr>
                                    <p:set>
                                      <p:cBhvr>
                                        <p:cTn id="25" dur="20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78&quot;/&gt;&lt;/object&gt;&lt;object type=&quot;3&quot; unique_id=&quot;10005&quot;&gt;&lt;property id=&quot;20148&quot; value=&quot;5&quot;/&gt;&lt;property id=&quot;20300&quot; value=&quot;Slide 2&quot;/&gt;&lt;property id=&quot;20307&quot; value=&quot;383&quot;/&gt;&lt;/object&gt;&lt;object type=&quot;3&quot; unique_id=&quot;10006&quot;&gt;&lt;property id=&quot;20148&quot; value=&quot;5&quot;/&gt;&lt;property id=&quot;20300&quot; value=&quot;Slide 3&quot;/&gt;&lt;property id=&quot;20307&quot; value=&quot;312&quot;/&gt;&lt;/object&gt;&lt;object type=&quot;3&quot; unique_id=&quot;10008&quot;&gt;&lt;property id=&quot;20148&quot; value=&quot;5&quot;/&gt;&lt;property id=&quot;20300&quot; value=&quot;Slide 5&quot;/&gt;&lt;property id=&quot;20307&quot; value=&quot;316&quot;/&gt;&lt;/object&gt;&lt;object type=&quot;3&quot; unique_id=&quot;10009&quot;&gt;&lt;property id=&quot;20148&quot; value=&quot;5&quot;/&gt;&lt;property id=&quot;20300&quot; value=&quot;Slide 6&quot;/&gt;&lt;property id=&quot;20307&quot; value=&quot;317&quot;/&gt;&lt;/object&gt;&lt;object type=&quot;3&quot; unique_id=&quot;10010&quot;&gt;&lt;property id=&quot;20148&quot; value=&quot;5&quot;/&gt;&lt;property id=&quot;20300&quot; value=&quot;Slide 7 - &amp;quot;تاریخچه سرمایه گذاری VC&amp;quot;&quot;/&gt;&lt;property id=&quot;20307&quot; value=&quot;321&quot;/&gt;&lt;/object&gt;&lt;object type=&quot;3&quot; unique_id=&quot;10011&quot;&gt;&lt;property id=&quot;20148&quot; value=&quot;5&quot;/&gt;&lt;property id=&quot;20300&quot; value=&quot;Slide 8&quot;/&gt;&lt;property id=&quot;20307&quot; value=&quot;322&quot;/&gt;&lt;/object&gt;&lt;object type=&quot;3&quot; unique_id=&quot;10012&quot;&gt;&lt;property id=&quot;20148&quot; value=&quot;5&quot;/&gt;&lt;property id=&quot;20300&quot; value=&quot;Slide 9&quot;/&gt;&lt;property id=&quot;20307&quot; value=&quot;323&quot;/&gt;&lt;/object&gt;&lt;object type=&quot;3&quot; unique_id=&quot;10013&quot;&gt;&lt;property id=&quot;20148&quot; value=&quot;5&quot;/&gt;&lt;property id=&quot;20300&quot; value=&quot;Slide 10&quot;/&gt;&lt;property id=&quot;20307&quot; value=&quot;324&quot;/&gt;&lt;/object&gt;&lt;object type=&quot;3&quot; unique_id=&quot;10014&quot;&gt;&lt;property id=&quot;20148&quot; value=&quot;5&quot;/&gt;&lt;property id=&quot;20300&quot; value=&quot;Slide 11&quot;/&gt;&lt;property id=&quot;20307&quot; value=&quot;325&quot;/&gt;&lt;/object&gt;&lt;object type=&quot;3&quot; unique_id=&quot;10015&quot;&gt;&lt;property id=&quot;20148&quot; value=&quot;5&quot;/&gt;&lt;property id=&quot;20300&quot; value=&quot;Slide 12&quot;/&gt;&lt;property id=&quot;20307&quot; value=&quot;326&quot;/&gt;&lt;/object&gt;&lt;object type=&quot;3&quot; unique_id=&quot;10016&quot;&gt;&lt;property id=&quot;20148&quot; value=&quot;5&quot;/&gt;&lt;property id=&quot;20300&quot; value=&quot;Slide 13&quot;/&gt;&lt;property id=&quot;20307&quot; value=&quot;327&quot;/&gt;&lt;/object&gt;&lt;object type=&quot;3&quot; unique_id=&quot;10017&quot;&gt;&lt;property id=&quot;20148&quot; value=&quot;5&quot;/&gt;&lt;property id=&quot;20300&quot; value=&quot;Slide 14&quot;/&gt;&lt;property id=&quot;20307&quot; value=&quot;328&quot;/&gt;&lt;/object&gt;&lt;object type=&quot;3&quot; unique_id=&quot;10018&quot;&gt;&lt;property id=&quot;20148&quot; value=&quot;5&quot;/&gt;&lt;property id=&quot;20300&quot; value=&quot;Slide 15&quot;/&gt;&lt;property id=&quot;20307&quot; value=&quot;368&quot;/&gt;&lt;/object&gt;&lt;object type=&quot;3&quot; unique_id=&quot;10019&quot;&gt;&lt;property id=&quot;20148&quot; value=&quot;5&quot;/&gt;&lt;property id=&quot;20300&quot; value=&quot;Slide 16&quot;/&gt;&lt;property id=&quot;20307&quot; value=&quot;369&quot;/&gt;&lt;/object&gt;&lt;object type=&quot;3&quot; unique_id=&quot;10020&quot;&gt;&lt;property id=&quot;20148&quot; value=&quot;5&quot;/&gt;&lt;property id=&quot;20300&quot; value=&quot;Slide 17&quot;/&gt;&lt;property id=&quot;20307&quot; value=&quot;370&quot;/&gt;&lt;/object&gt;&lt;object type=&quot;3&quot; unique_id=&quot;10021&quot;&gt;&lt;property id=&quot;20148&quot; value=&quot;5&quot;/&gt;&lt;property id=&quot;20300&quot; value=&quot;Slide 18&quot;/&gt;&lt;property id=&quot;20307&quot; value=&quot;371&quot;/&gt;&lt;/object&gt;&lt;object type=&quot;3&quot; unique_id=&quot;10022&quot;&gt;&lt;property id=&quot;20148&quot; value=&quot;5&quot;/&gt;&lt;property id=&quot;20300&quot; value=&quot;Slide 19&quot;/&gt;&lt;property id=&quot;20307&quot; value=&quot;381&quot;/&gt;&lt;/object&gt;&lt;object type=&quot;3&quot; unique_id=&quot;10023&quot;&gt;&lt;property id=&quot;20148&quot; value=&quot;5&quot;/&gt;&lt;property id=&quot;20300&quot; value=&quot;Slide 20&quot;/&gt;&lt;property id=&quot;20307&quot; value=&quot;372&quot;/&gt;&lt;/object&gt;&lt;object type=&quot;3&quot; unique_id=&quot;10024&quot;&gt;&lt;property id=&quot;20148&quot; value=&quot;5&quot;/&gt;&lt;property id=&quot;20300&quot; value=&quot;Slide 21&quot;/&gt;&lt;property id=&quot;20307&quot; value=&quot;373&quot;/&gt;&lt;/object&gt;&lt;object type=&quot;3&quot; unique_id=&quot;10025&quot;&gt;&lt;property id=&quot;20148&quot; value=&quot;5&quot;/&gt;&lt;property id=&quot;20300&quot; value=&quot;Slide 22&quot;/&gt;&lt;property id=&quot;20307&quot; value=&quot;374&quot;/&gt;&lt;/object&gt;&lt;object type=&quot;3&quot; unique_id=&quot;10026&quot;&gt;&lt;property id=&quot;20148&quot; value=&quot;5&quot;/&gt;&lt;property id=&quot;20300&quot; value=&quot;Slide 23&quot;/&gt;&lt;property id=&quot;20307&quot; value=&quot;375&quot;/&gt;&lt;/object&gt;&lt;object type=&quot;3&quot; unique_id=&quot;10027&quot;&gt;&lt;property id=&quot;20148&quot; value=&quot;5&quot;/&gt;&lt;property id=&quot;20300&quot; value=&quot;Slide 24&quot;/&gt;&lt;property id=&quot;20307&quot; value=&quot;343&quot;/&gt;&lt;/object&gt;&lt;object type=&quot;3&quot; unique_id=&quot;10028&quot;&gt;&lt;property id=&quot;20148&quot; value=&quot;5&quot;/&gt;&lt;property id=&quot;20300&quot; value=&quot;Slide 25&quot;/&gt;&lt;property id=&quot;20307&quot; value=&quot;344&quot;/&gt;&lt;/object&gt;&lt;object type=&quot;3&quot; unique_id=&quot;10029&quot;&gt;&lt;property id=&quot;20148&quot; value=&quot;5&quot;/&gt;&lt;property id=&quot;20300&quot; value=&quot;Slide 26&quot;/&gt;&lt;property id=&quot;20307&quot; value=&quot;345&quot;/&gt;&lt;/object&gt;&lt;object type=&quot;3&quot; unique_id=&quot;10030&quot;&gt;&lt;property id=&quot;20148&quot; value=&quot;5&quot;/&gt;&lt;property id=&quot;20300&quot; value=&quot;Slide 27&quot;/&gt;&lt;property id=&quot;20307&quot; value=&quot;346&quot;/&gt;&lt;/object&gt;&lt;object type=&quot;3&quot; unique_id=&quot;10031&quot;&gt;&lt;property id=&quot;20148&quot; value=&quot;5&quot;/&gt;&lt;property id=&quot;20300&quot; value=&quot;Slide 28&quot;/&gt;&lt;property id=&quot;20307&quot; value=&quot;377&quot;/&gt;&lt;/object&gt;&lt;object type=&quot;3&quot; unique_id=&quot;10032&quot;&gt;&lt;property id=&quot;20148&quot; value=&quot;5&quot;/&gt;&lt;property id=&quot;20300&quot; value=&quot;Slide 29 - &amp;quot;مدل دولت-الگوی پیشنهادی برای حمایت دولت از VC&amp;quot;&quot;/&gt;&lt;property id=&quot;20307&quot; value=&quot;376&quot;/&gt;&lt;/object&gt;&lt;object type=&quot;3&quot; unique_id=&quot;10033&quot;&gt;&lt;property id=&quot;20148&quot; value=&quot;5&quot;/&gt;&lt;property id=&quot;20300&quot; value=&quot;Slide 30&quot;/&gt;&lt;property id=&quot;20307&quot; value=&quot;347&quot;/&gt;&lt;/object&gt;&lt;object type=&quot;3&quot; unique_id=&quot;10034&quot;&gt;&lt;property id=&quot;20148&quot; value=&quot;5&quot;/&gt;&lt;property id=&quot;20300&quot; value=&quot;Slide 31&quot;/&gt;&lt;property id=&quot;20307&quot; value=&quot;348&quot;/&gt;&lt;/object&gt;&lt;object type=&quot;3&quot; unique_id=&quot;10035&quot;&gt;&lt;property id=&quot;20148&quot; value=&quot;5&quot;/&gt;&lt;property id=&quot;20300&quot; value=&quot;Slide 32&quot;/&gt;&lt;property id=&quot;20307&quot; value=&quot;349&quot;/&gt;&lt;/object&gt;&lt;object type=&quot;3&quot; unique_id=&quot;10036&quot;&gt;&lt;property id=&quot;20148&quot; value=&quot;5&quot;/&gt;&lt;property id=&quot;20300&quot; value=&quot;Slide 33&quot;/&gt;&lt;property id=&quot;20307&quot; value=&quot;350&quot;/&gt;&lt;/object&gt;&lt;object type=&quot;3&quot; unique_id=&quot;10037&quot;&gt;&lt;property id=&quot;20148&quot; value=&quot;5&quot;/&gt;&lt;property id=&quot;20300&quot; value=&quot;Slide 34&quot;/&gt;&lt;property id=&quot;20307&quot; value=&quot;380&quot;/&gt;&lt;/object&gt;&lt;object type=&quot;3&quot; unique_id=&quot;10038&quot;&gt;&lt;property id=&quot;20148&quot; value=&quot;5&quot;/&gt;&lt;property id=&quot;20300&quot; value=&quot;Slide 35&quot;/&gt;&lt;property id=&quot;20307&quot; value=&quot;351&quot;/&gt;&lt;/object&gt;&lt;object type=&quot;3&quot; unique_id=&quot;10039&quot;&gt;&lt;property id=&quot;20148&quot; value=&quot;5&quot;/&gt;&lt;property id=&quot;20300&quot; value=&quot;Slide 36&quot;/&gt;&lt;property id=&quot;20307&quot; value=&quot;352&quot;/&gt;&lt;/object&gt;&lt;object type=&quot;3&quot; unique_id=&quot;10040&quot;&gt;&lt;property id=&quot;20148&quot; value=&quot;5&quot;/&gt;&lt;property id=&quot;20300&quot; value=&quot;Slide 37&quot;/&gt;&lt;property id=&quot;20307&quot; value=&quot;353&quot;/&gt;&lt;/object&gt;&lt;object type=&quot;3&quot; unique_id=&quot;10041&quot;&gt;&lt;property id=&quot;20148&quot; value=&quot;5&quot;/&gt;&lt;property id=&quot;20300&quot; value=&quot;Slide 38&quot;/&gt;&lt;property id=&quot;20307&quot; value=&quot;354&quot;/&gt;&lt;/object&gt;&lt;object type=&quot;3&quot; unique_id=&quot;10042&quot;&gt;&lt;property id=&quot;20148&quot; value=&quot;5&quot;/&gt;&lt;property id=&quot;20300&quot; value=&quot;Slide 39&quot;/&gt;&lt;property id=&quot;20307&quot; value=&quot;355&quot;/&gt;&lt;/object&gt;&lt;object type=&quot;3&quot; unique_id=&quot;10043&quot;&gt;&lt;property id=&quot;20148&quot; value=&quot;5&quot;/&gt;&lt;property id=&quot;20300&quot; value=&quot;Slide 40&quot;/&gt;&lt;property id=&quot;20307&quot; value=&quot;356&quot;/&gt;&lt;/object&gt;&lt;object type=&quot;3&quot; unique_id=&quot;10044&quot;&gt;&lt;property id=&quot;20148&quot; value=&quot;5&quot;/&gt;&lt;property id=&quot;20300&quot; value=&quot;Slide 41&quot;/&gt;&lt;property id=&quot;20307&quot; value=&quot;357&quot;/&gt;&lt;/object&gt;&lt;object type=&quot;3&quot; unique_id=&quot;10045&quot;&gt;&lt;property id=&quot;20148&quot; value=&quot;5&quot;/&gt;&lt;property id=&quot;20300&quot; value=&quot;Slide 42&quot;/&gt;&lt;property id=&quot;20307&quot; value=&quot;358&quot;/&gt;&lt;/object&gt;&lt;object type=&quot;3&quot; unique_id=&quot;10046&quot;&gt;&lt;property id=&quot;20148&quot; value=&quot;5&quot;/&gt;&lt;property id=&quot;20300&quot; value=&quot;Slide 43&quot;/&gt;&lt;property id=&quot;20307&quot; value=&quot;359&quot;/&gt;&lt;/object&gt;&lt;object type=&quot;3&quot; unique_id=&quot;10047&quot;&gt;&lt;property id=&quot;20148&quot; value=&quot;5&quot;/&gt;&lt;property id=&quot;20300&quot; value=&quot;Slide 44&quot;/&gt;&lt;property id=&quot;20307&quot; value=&quot;360&quot;/&gt;&lt;/object&gt;&lt;object type=&quot;3&quot; unique_id=&quot;10048&quot;&gt;&lt;property id=&quot;20148&quot; value=&quot;5&quot;/&gt;&lt;property id=&quot;20300&quot; value=&quot;Slide 45&quot;/&gt;&lt;property id=&quot;20307&quot; value=&quot;361&quot;/&gt;&lt;/object&gt;&lt;object type=&quot;3&quot; unique_id=&quot;10049&quot;&gt;&lt;property id=&quot;20148&quot; value=&quot;5&quot;/&gt;&lt;property id=&quot;20300&quot; value=&quot;Slide 46&quot;/&gt;&lt;property id=&quot;20307&quot; value=&quot;362&quot;/&gt;&lt;/object&gt;&lt;object type=&quot;3&quot; unique_id=&quot;10050&quot;&gt;&lt;property id=&quot;20148&quot; value=&quot;5&quot;/&gt;&lt;property id=&quot;20300&quot; value=&quot;Slide 47&quot;/&gt;&lt;property id=&quot;20307&quot; value=&quot;363&quot;/&gt;&lt;/object&gt;&lt;object type=&quot;3&quot; unique_id=&quot;10051&quot;&gt;&lt;property id=&quot;20148&quot; value=&quot;5&quot;/&gt;&lt;property id=&quot;20300&quot; value=&quot;Slide 48&quot;/&gt;&lt;property id=&quot;20307&quot; value=&quot;364&quot;/&gt;&lt;/object&gt;&lt;object type=&quot;3&quot; unique_id=&quot;10052&quot;&gt;&lt;property id=&quot;20148&quot; value=&quot;5&quot;/&gt;&lt;property id=&quot;20300&quot; value=&quot;Slide 49&quot;/&gt;&lt;property id=&quot;20307&quot; value=&quot;365&quot;/&gt;&lt;/object&gt;&lt;object type=&quot;3&quot; unique_id=&quot;10053&quot;&gt;&lt;property id=&quot;20148&quot; value=&quot;5&quot;/&gt;&lt;property id=&quot;20300&quot; value=&quot;Slide 50&quot;/&gt;&lt;property id=&quot;20307&quot; value=&quot;366&quot;/&gt;&lt;/object&gt;&lt;object type=&quot;3&quot; unique_id=&quot;10054&quot;&gt;&lt;property id=&quot;20148&quot; value=&quot;5&quot;/&gt;&lt;property id=&quot;20300&quot; value=&quot;Slide 51&quot;/&gt;&lt;property id=&quot;20307&quot; value=&quot;367&quot;/&gt;&lt;/object&gt;&lt;object type=&quot;3&quot; unique_id=&quot;10055&quot;&gt;&lt;property id=&quot;20148&quot; value=&quot;5&quot;/&gt;&lt;property id=&quot;20300&quot; value=&quot;Slide 52&quot;/&gt;&lt;property id=&quot;20307&quot; value=&quot;329&quot;/&gt;&lt;/object&gt;&lt;object type=&quot;3&quot; unique_id=&quot;10056&quot;&gt;&lt;property id=&quot;20148&quot; value=&quot;5&quot;/&gt;&lt;property id=&quot;20300&quot; value=&quot;Slide 53&quot;/&gt;&lt;property id=&quot;20307&quot; value=&quot;330&quot;/&gt;&lt;/object&gt;&lt;object type=&quot;3&quot; unique_id=&quot;10057&quot;&gt;&lt;property id=&quot;20148&quot; value=&quot;5&quot;/&gt;&lt;property id=&quot;20300&quot; value=&quot;Slide 54&quot;/&gt;&lt;property id=&quot;20307&quot; value=&quot;331&quot;/&gt;&lt;/object&gt;&lt;object type=&quot;3&quot; unique_id=&quot;10058&quot;&gt;&lt;property id=&quot;20148&quot; value=&quot;5&quot;/&gt;&lt;property id=&quot;20300&quot; value=&quot;Slide 55&quot;/&gt;&lt;property id=&quot;20307&quot; value=&quot;332&quot;/&gt;&lt;/object&gt;&lt;object type=&quot;3&quot; unique_id=&quot;10059&quot;&gt;&lt;property id=&quot;20148&quot; value=&quot;5&quot;/&gt;&lt;property id=&quot;20300&quot; value=&quot;Slide 56&quot;/&gt;&lt;property id=&quot;20307&quot; value=&quot;333&quot;/&gt;&lt;/object&gt;&lt;object type=&quot;3&quot; unique_id=&quot;10060&quot;&gt;&lt;property id=&quot;20148&quot; value=&quot;5&quot;/&gt;&lt;property id=&quot;20300&quot; value=&quot;Slide 57&quot;/&gt;&lt;property id=&quot;20307&quot; value=&quot;334&quot;/&gt;&lt;/object&gt;&lt;object type=&quot;3&quot; unique_id=&quot;10061&quot;&gt;&lt;property id=&quot;20148&quot; value=&quot;5&quot;/&gt;&lt;property id=&quot;20300&quot; value=&quot;Slide 58&quot;/&gt;&lt;property id=&quot;20307&quot; value=&quot;335&quot;/&gt;&lt;/object&gt;&lt;object type=&quot;3&quot; unique_id=&quot;10062&quot;&gt;&lt;property id=&quot;20148&quot; value=&quot;5&quot;/&gt;&lt;property id=&quot;20300&quot; value=&quot;Slide 59&quot;/&gt;&lt;property id=&quot;20307&quot; value=&quot;336&quot;/&gt;&lt;/object&gt;&lt;object type=&quot;3&quot; unique_id=&quot;10063&quot;&gt;&lt;property id=&quot;20148&quot; value=&quot;5&quot;/&gt;&lt;property id=&quot;20300&quot; value=&quot;Slide 60&quot;/&gt;&lt;property id=&quot;20307&quot; value=&quot;337&quot;/&gt;&lt;/object&gt;&lt;object type=&quot;3&quot; unique_id=&quot;10064&quot;&gt;&lt;property id=&quot;20148&quot; value=&quot;5&quot;/&gt;&lt;property id=&quot;20300&quot; value=&quot;Slide 61&quot;/&gt;&lt;property id=&quot;20307&quot; value=&quot;379&quot;/&gt;&lt;/object&gt;&lt;object type=&quot;3&quot; unique_id=&quot;10065&quot;&gt;&lt;property id=&quot;20148&quot; value=&quot;5&quot;/&gt;&lt;property id=&quot;20300&quot; value=&quot;Slide 62&quot;/&gt;&lt;property id=&quot;20307&quot; value=&quot;338&quot;/&gt;&lt;/object&gt;&lt;object type=&quot;3&quot; unique_id=&quot;10066&quot;&gt;&lt;property id=&quot;20148&quot; value=&quot;5&quot;/&gt;&lt;property id=&quot;20300&quot; value=&quot;Slide 63&quot;/&gt;&lt;property id=&quot;20307&quot; value=&quot;339&quot;/&gt;&lt;/object&gt;&lt;object type=&quot;3&quot; unique_id=&quot;10067&quot;&gt;&lt;property id=&quot;20148&quot; value=&quot;5&quot;/&gt;&lt;property id=&quot;20300&quot; value=&quot;Slide 64&quot;/&gt;&lt;property id=&quot;20307&quot; value=&quot;340&quot;/&gt;&lt;/object&gt;&lt;object type=&quot;3&quot; unique_id=&quot;10068&quot;&gt;&lt;property id=&quot;20148&quot; value=&quot;5&quot;/&gt;&lt;property id=&quot;20300&quot; value=&quot;Slide 65&quot;/&gt;&lt;property id=&quot;20307&quot; value=&quot;341&quot;/&gt;&lt;/object&gt;&lt;object type=&quot;3&quot; unique_id=&quot;10069&quot;&gt;&lt;property id=&quot;20148&quot; value=&quot;5&quot;/&gt;&lt;property id=&quot;20300&quot; value=&quot;Slide 66&quot;/&gt;&lt;property id=&quot;20307&quot; value=&quot;342&quot;/&gt;&lt;/object&gt;&lt;object type=&quot;3&quot; unique_id=&quot;10070&quot;&gt;&lt;property id=&quot;20148&quot; value=&quot;5&quot;/&gt;&lt;property id=&quot;20300&quot; value=&quot;Slide 67&quot;/&gt;&lt;property id=&quot;20307&quot; value=&quot;318&quot;/&gt;&lt;/object&gt;&lt;object type=&quot;3&quot; unique_id=&quot;10071&quot;&gt;&lt;property id=&quot;20148&quot; value=&quot;5&quot;/&gt;&lt;property id=&quot;20300&quot; value=&quot;Slide 68&quot;/&gt;&lt;property id=&quot;20307&quot; value=&quot;264&quot;/&gt;&lt;/object&gt;&lt;object type=&quot;3&quot; unique_id=&quot;10072&quot;&gt;&lt;property id=&quot;20148&quot; value=&quot;5&quot;/&gt;&lt;property id=&quot;20300&quot; value=&quot;Slide 69 - &amp;quot;پارکهای فناوری&amp;#x0D;&amp;#x0A;&amp;quot;&quot;/&gt;&lt;property id=&quot;20307&quot; value=&quot;310&quot;/&gt;&lt;/object&gt;&lt;object type=&quot;3&quot; unique_id=&quot;10073&quot;&gt;&lt;property id=&quot;20148&quot; value=&quot;5&quot;/&gt;&lt;property id=&quot;20300&quot; value=&quot;Slide 70&quot;/&gt;&lt;property id=&quot;20307&quot; value=&quot;305&quot;/&gt;&lt;/object&gt;&lt;object type=&quot;3&quot; unique_id=&quot;10074&quot;&gt;&lt;property id=&quot;20148&quot; value=&quot;5&quot;/&gt;&lt;property id=&quot;20300&quot; value=&quot;Slide 71&quot;/&gt;&lt;property id=&quot;20307&quot; value=&quot;304&quot;/&gt;&lt;/object&gt;&lt;object type=&quot;3&quot; unique_id=&quot;10075&quot;&gt;&lt;property id=&quot;20148&quot; value=&quot;5&quot;/&gt;&lt;property id=&quot;20300&quot; value=&quot;Slide 72&quot;/&gt;&lt;property id=&quot;20307&quot; value=&quot;303&quot;/&gt;&lt;/object&gt;&lt;object type=&quot;3&quot; unique_id=&quot;10077&quot;&gt;&lt;property id=&quot;20148&quot; value=&quot;5&quot;/&gt;&lt;property id=&quot;20300&quot; value=&quot;Slide 73&quot;/&gt;&lt;property id=&quot;20307&quot; value=&quot;306&quot;/&gt;&lt;/object&gt;&lt;object type=&quot;3&quot; unique_id=&quot;10849&quot;&gt;&lt;property id=&quot;20148&quot; value=&quot;5&quot;/&gt;&lt;property id=&quot;20300&quot; value=&quot;Slide 4 - &amp;quot;تعریف صندوق جسورانه&amp;quot;&quot;/&gt;&lt;property id=&quot;20307&quot; value=&quot;384&quot;/&gt;&lt;/object&gt;&lt;object type=&quot;3&quot; unique_id=&quot;11389&quot;&gt;&lt;property id=&quot;20148&quot; value=&quot;5&quot;/&gt;&lt;property id=&quot;20300&quot; value=&quot;Slide 75&quot;/&gt;&lt;property id=&quot;20307&quot; value=&quot;385&quot;/&gt;&lt;/object&gt;&lt;object type=&quot;3&quot; unique_id=&quot;11390&quot;&gt;&lt;property id=&quot;20148&quot; value=&quot;5&quot;/&gt;&lt;property id=&quot;20300&quot; value=&quot;Slide 76&quot;/&gt;&lt;property id=&quot;20307&quot; value=&quot;386&quot;/&gt;&lt;/object&gt;&lt;object type=&quot;3&quot; unique_id=&quot;11391&quot;&gt;&lt;property id=&quot;20148&quot; value=&quot;5&quot;/&gt;&lt;property id=&quot;20300&quot; value=&quot;Slide 77&quot;/&gt;&lt;property id=&quot;20307&quot; value=&quot;387&quot;/&gt;&lt;/object&gt;&lt;object type=&quot;3&quot; unique_id=&quot;11392&quot;&gt;&lt;property id=&quot;20148&quot; value=&quot;5&quot;/&gt;&lt;property id=&quot;20300&quot; value=&quot;Slide 78&quot;/&gt;&lt;property id=&quot;20307&quot; value=&quot;388&quot;/&gt;&lt;/object&gt;&lt;object type=&quot;3&quot; unique_id=&quot;11393&quot;&gt;&lt;property id=&quot;20148&quot; value=&quot;5&quot;/&gt;&lt;property id=&quot;20300&quot; value=&quot;Slide 79&quot;/&gt;&lt;property id=&quot;20307&quot; value=&quot;389&quot;/&gt;&lt;/object&gt;&lt;object type=&quot;3&quot; unique_id=&quot;11394&quot;&gt;&lt;property id=&quot;20148&quot; value=&quot;5&quot;/&gt;&lt;property id=&quot;20300&quot; value=&quot;Slide 80&quot;/&gt;&lt;property id=&quot;20307&quot; value=&quot;390&quot;/&gt;&lt;/object&gt;&lt;object type=&quot;3&quot; unique_id=&quot;11395&quot;&gt;&lt;property id=&quot;20148&quot; value=&quot;5&quot;/&gt;&lt;property id=&quot;20300&quot; value=&quot;Slide 81&quot;/&gt;&lt;property id=&quot;20307&quot; value=&quot;391&quot;/&gt;&lt;/object&gt;&lt;object type=&quot;3&quot; unique_id=&quot;11892&quot;&gt;&lt;property id=&quot;20148&quot; value=&quot;5&quot;/&gt;&lt;property id=&quot;20300&quot; value=&quot;Slide 74 - &amp;quot;الگوی پیشنهادی به دولت&amp;quot;&quot;/&gt;&lt;property id=&quot;20307&quot; value=&quot;39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TotalTime>
  <Words>2043</Words>
  <Application>Microsoft Office PowerPoint</Application>
  <PresentationFormat>On-screen Show (4:3)</PresentationFormat>
  <Paragraphs>265</Paragraphs>
  <Slides>81</Slides>
  <Notes>4</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Slide 1</vt:lpstr>
      <vt:lpstr>Slide 2</vt:lpstr>
      <vt:lpstr>Slide 3</vt:lpstr>
      <vt:lpstr>تعریف صندوق جسورانه</vt:lpstr>
      <vt:lpstr>Slide 5</vt:lpstr>
      <vt:lpstr>Slide 6</vt:lpstr>
      <vt:lpstr>تاریخچه سرمایه گذاری VC</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مدل دولت-الگوی پیشنهادی برای حمایت دولت از VC</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پارکهای فناوری </vt:lpstr>
      <vt:lpstr>Slide 70</vt:lpstr>
      <vt:lpstr>Slide 71</vt:lpstr>
      <vt:lpstr>Slide 72</vt:lpstr>
      <vt:lpstr>Slide 73</vt:lpstr>
      <vt:lpstr>الگوی پیشنهادی به دولت</vt:lpstr>
      <vt:lpstr>Slide 75</vt:lpstr>
      <vt:lpstr>Slide 76</vt:lpstr>
      <vt:lpstr>Slide 77</vt:lpstr>
      <vt:lpstr>Slide 78</vt:lpstr>
      <vt:lpstr>Slide 79</vt:lpstr>
      <vt:lpstr>Slide 80</vt:lpstr>
      <vt:lpstr>Slide 81</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elnaz</dc:creator>
  <cp:lastModifiedBy>Seyghali</cp:lastModifiedBy>
  <cp:revision>93</cp:revision>
  <dcterms:created xsi:type="dcterms:W3CDTF">2012-12-25T15:44:27Z</dcterms:created>
  <dcterms:modified xsi:type="dcterms:W3CDTF">2014-01-24T05:44:35Z</dcterms:modified>
</cp:coreProperties>
</file>