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75" r:id="rId3"/>
    <p:sldId id="258" r:id="rId4"/>
    <p:sldId id="268" r:id="rId5"/>
    <p:sldId id="272" r:id="rId6"/>
    <p:sldId id="276" r:id="rId7"/>
    <p:sldId id="278" r:id="rId8"/>
    <p:sldId id="277" r:id="rId9"/>
    <p:sldId id="279" r:id="rId10"/>
    <p:sldId id="274" r:id="rId11"/>
    <p:sldId id="259" r:id="rId12"/>
    <p:sldId id="260" r:id="rId13"/>
    <p:sldId id="261" r:id="rId14"/>
    <p:sldId id="262" r:id="rId15"/>
    <p:sldId id="269" r:id="rId16"/>
    <p:sldId id="273" r:id="rId17"/>
    <p:sldId id="263" r:id="rId18"/>
    <p:sldId id="264" r:id="rId19"/>
    <p:sldId id="270" r:id="rId20"/>
    <p:sldId id="271" r:id="rId21"/>
  </p:sldIdLst>
  <p:sldSz cx="9144000" cy="6858000" type="screen4x3"/>
  <p:notesSz cx="7102475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9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935CC00F-9CF6-447F-87EF-CC0D1088590C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</p:spPr>
        <p:txBody>
          <a:bodyPr vert="horz" lIns="99066" tIns="49533" rIns="99066" bIns="4953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3DE91F8D-8100-48A2-A3C7-A5AE387DCE1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E91F8D-8100-48A2-A3C7-A5AE387DCE1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86EC-9831-40AB-8228-41F4059D79F6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1748-3FAC-4FD1-BDF4-7F87B07B96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accent3"/>
                </a:solidFill>
                <a:cs typeface="2  Mehr" pitchFamily="2" charset="-7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041400"/>
            <a:ext cx="6858000" cy="2387600"/>
          </a:xfrm>
        </p:spPr>
        <p:txBody>
          <a:bodyPr anchor="ctr">
            <a:normAutofit/>
          </a:bodyPr>
          <a:lstStyle>
            <a:lvl1pPr algn="ctr">
              <a:defRPr sz="4800">
                <a:cs typeface="2  Titr" pitchFamily="2" charset="-78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46705622"/>
      </p:ext>
    </p:extLst>
  </p:cSld>
  <p:clrMapOvr>
    <a:masterClrMapping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86EC-9831-40AB-8228-41F4059D79F6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1748-3FAC-4FD1-BDF4-7F87B07B96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1575" y="1825625"/>
            <a:ext cx="7343775" cy="43513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21885217"/>
      </p:ext>
    </p:extLst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86EC-9831-40AB-8228-41F4059D79F6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1748-3FAC-4FD1-BDF4-7F87B07B96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1575" y="365125"/>
            <a:ext cx="52578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88830140"/>
      </p:ext>
    </p:extLst>
  </p:cSld>
  <p:clrMapOvr>
    <a:masterClrMapping/>
  </p:clrMapOvr>
  <p:transition spd="med"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86EC-9831-40AB-8228-41F4059D79F6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1748-3FAC-4FD1-BDF4-7F87B07B96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59178" y="987426"/>
            <a:ext cx="4258818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1575" y="2101850"/>
            <a:ext cx="2949178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71575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13888850"/>
      </p:ext>
    </p:extLst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86EC-9831-40AB-8228-41F4059D79F6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1748-3FAC-4FD1-BDF4-7F87B07B96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algn="r" rtl="1">
              <a:buNone/>
              <a:defRPr sz="3200">
                <a:cs typeface="2  Nazanin" pitchFamily="2" charset="-78"/>
              </a:defRPr>
            </a:lvl1pPr>
            <a:lvl2pPr algn="r" rtl="1">
              <a:buNone/>
              <a:defRPr sz="3200">
                <a:cs typeface="2  Nazanin" pitchFamily="2" charset="-78"/>
              </a:defRPr>
            </a:lvl2pPr>
            <a:lvl3pPr algn="r" rtl="1">
              <a:buNone/>
              <a:defRPr sz="3200">
                <a:cs typeface="2  Nazanin" pitchFamily="2" charset="-78"/>
              </a:defRPr>
            </a:lvl3pPr>
            <a:lvl4pPr algn="r" rtl="1">
              <a:buNone/>
              <a:defRPr sz="3200">
                <a:cs typeface="2  Nazanin" pitchFamily="2" charset="-78"/>
              </a:defRPr>
            </a:lvl4pPr>
            <a:lvl5pPr algn="r" rtl="1">
              <a:buNone/>
              <a:defRPr sz="3200">
                <a:cs typeface="2  Nazanin" pitchFamily="2" charset="-78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 rtl="1">
              <a:defRPr>
                <a:cs typeface="2  Titr" pitchFamily="2" charset="-78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98793978"/>
      </p:ext>
    </p:extLst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86EC-9831-40AB-8228-41F4059D79F6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1748-3FAC-4FD1-BDF4-7F87B07B96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1244" y="4589464"/>
            <a:ext cx="7579343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244" y="1709738"/>
            <a:ext cx="7579343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67686796"/>
      </p:ext>
    </p:extLst>
  </p:cSld>
  <p:clrMapOvr>
    <a:masterClrMapping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86EC-9831-40AB-8228-41F4059D79F6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1748-3FAC-4FD1-BDF4-7F87B07B96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994" y="1825625"/>
            <a:ext cx="356616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7275" y="1825625"/>
            <a:ext cx="356616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636805"/>
      </p:ext>
    </p:extLst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86EC-9831-40AB-8228-41F4059D79F6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1748-3FAC-4FD1-BDF4-7F87B07B96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9190" y="2193926"/>
            <a:ext cx="356616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9190" y="1489075"/>
            <a:ext cx="3566160" cy="64135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1575" y="2193926"/>
            <a:ext cx="356616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1575" y="1489075"/>
            <a:ext cx="3566160" cy="64135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3075" y="274638"/>
            <a:ext cx="6767513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31661520"/>
      </p:ext>
    </p:extLst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86EC-9831-40AB-8228-41F4059D79F6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1748-3FAC-4FD1-BDF4-7F87B07B96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10586227"/>
      </p:ext>
    </p:extLst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86EC-9831-40AB-8228-41F4059D79F6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1748-3FAC-4FD1-BDF4-7F87B07B9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15141400"/>
      </p:ext>
    </p:extLst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86EC-9831-40AB-8228-41F4059D79F6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1748-3FAC-4FD1-BDF4-7F87B07B96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9179" y="987426"/>
            <a:ext cx="425736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1575" y="2101850"/>
            <a:ext cx="2949178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1575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98712058"/>
      </p:ext>
    </p:extLst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86EC-9831-40AB-8228-41F4059D79F6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1748-3FAC-4FD1-BDF4-7F87B07B96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59178" y="987426"/>
            <a:ext cx="4258818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1575" y="2101850"/>
            <a:ext cx="2949178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71575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19359647"/>
      </p:ext>
    </p:extLst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71575" y="6356351"/>
            <a:ext cx="19145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E86EC-9831-40AB-8228-41F4059D79F6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6150" y="6356351"/>
            <a:ext cx="2171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7900" y="6356351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F1748-3FAC-4FD1-BDF4-7F87B07B96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1575" y="1825625"/>
            <a:ext cx="734377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43075" y="365126"/>
            <a:ext cx="677227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19367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med">
    <p:dissolve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0" orient="horz" pos="2160" userDrawn="1">
          <p15:clr>
            <a:srgbClr val="F26B43"/>
          </p15:clr>
        </p15:guide>
        <p15:guide id="0" pos="3840" userDrawn="1">
          <p15:clr>
            <a:srgbClr val="F26B43"/>
          </p15:clr>
        </p15:guide>
        <p15:guide id="0" pos="1464" userDrawn="1">
          <p15:clr>
            <a:srgbClr val="F26B43"/>
          </p15:clr>
        </p15:guide>
        <p15:guide id="0" pos="7152" userDrawn="1">
          <p15:clr>
            <a:srgbClr val="F26B43"/>
          </p15:clr>
        </p15:guide>
        <p15:guide id="0" pos="984" userDrawn="1">
          <p15:clr>
            <a:srgbClr val="F26B43"/>
          </p15:clr>
        </p15:guide>
        <p15:guide id="1" orient="horz" pos="38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fa-IR" dirty="0" smtClean="0">
                <a:solidFill>
                  <a:schemeClr val="accent4">
                    <a:lumMod val="75000"/>
                  </a:schemeClr>
                </a:solidFill>
              </a:rPr>
              <a:t>تهیه و تنظیم:</a:t>
            </a:r>
          </a:p>
          <a:p>
            <a:r>
              <a:rPr lang="fa-IR" dirty="0" smtClean="0">
                <a:solidFill>
                  <a:schemeClr val="accent4">
                    <a:lumMod val="75000"/>
                  </a:schemeClr>
                </a:solidFill>
              </a:rPr>
              <a:t>مجید واله</a:t>
            </a:r>
          </a:p>
          <a:p>
            <a:r>
              <a:rPr lang="fa-I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دبیر درس دین و زندگی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sz="4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درس چهارم</a:t>
            </a:r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>
                <a:solidFill>
                  <a:schemeClr val="accent4">
                    <a:lumMod val="75000"/>
                  </a:schemeClr>
                </a:solidFill>
              </a:rPr>
              <a:t>آینـده روشـن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14678" y="357166"/>
            <a:ext cx="5643602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r" rtl="1"/>
            <a:r>
              <a:rPr lang="fa-IR" sz="44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2  Mehr" pitchFamily="2" charset="-78"/>
              </a:rPr>
              <a:t>به نام </a:t>
            </a:r>
            <a:r>
              <a:rPr lang="fa-IR" sz="4400" dirty="0" smtClean="0">
                <a:solidFill>
                  <a:schemeClr val="accent4">
                    <a:lumMod val="75000"/>
                  </a:schemeClr>
                </a:solidFill>
                <a:cs typeface="2  Mehr" pitchFamily="2" charset="-78"/>
              </a:rPr>
              <a:t>آرام بخش</a:t>
            </a:r>
            <a:r>
              <a:rPr lang="fa-IR" sz="4400" dirty="0" smtClean="0">
                <a:cs typeface="2  Mehr" pitchFamily="2" charset="-78"/>
              </a:rPr>
              <a:t> </a:t>
            </a:r>
            <a:r>
              <a:rPr lang="fa-IR" sz="44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2  Mehr" pitchFamily="2" charset="-78"/>
              </a:rPr>
              <a:t>دلها</a:t>
            </a:r>
            <a:endParaRPr lang="en-US" sz="4400" dirty="0">
              <a:solidFill>
                <a:schemeClr val="accent1">
                  <a:lumMod val="60000"/>
                  <a:lumOff val="40000"/>
                </a:schemeClr>
              </a:solidFill>
              <a:cs typeface="2  Mehr" pitchFamily="2" charset="-78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57225" y="285728"/>
            <a:ext cx="7658126" cy="5891235"/>
          </a:xfrm>
        </p:spPr>
        <p:txBody>
          <a:bodyPr>
            <a:normAutofit/>
          </a:bodyPr>
          <a:lstStyle/>
          <a:p>
            <a:r>
              <a:rPr lang="fa-IR" sz="4000" dirty="0" smtClean="0">
                <a:solidFill>
                  <a:srgbClr val="00B0F0"/>
                </a:solidFill>
              </a:rPr>
              <a:t>اشاره به نظام مرگ و زندگی در طبیعت</a:t>
            </a:r>
            <a:endParaRPr lang="fa-IR" dirty="0" smtClean="0">
              <a:solidFill>
                <a:srgbClr val="00B0F0"/>
              </a:solidFill>
            </a:endParaRPr>
          </a:p>
          <a:p>
            <a:r>
              <a:rPr lang="fa-IR" sz="2600" dirty="0" smtClean="0"/>
              <a:t>آیه 9 فاطر </a:t>
            </a:r>
          </a:p>
          <a:p>
            <a:r>
              <a:rPr lang="fa-IR" sz="2800" dirty="0" smtClean="0">
                <a:solidFill>
                  <a:schemeClr val="accent1">
                    <a:lumMod val="50000"/>
                  </a:schemeClr>
                </a:solidFill>
              </a:rPr>
              <a:t>وَ اللَّهُ الَّذي أَرْسَلَ الرِّياحَ فَتُثيرُ سَحاباً فَسُقْناهُ إِلى‏ بَلَدٍ مَيِّتٍ فَأَحْيَيْنا بِهِ الْأَرْضَ بَعْدَ مَوْتِها كَذلِكَ النُّشُورُ (9)</a:t>
            </a:r>
          </a:p>
          <a:p>
            <a:r>
              <a:rPr lang="fa-IR" sz="2800" dirty="0" smtClean="0">
                <a:solidFill>
                  <a:schemeClr val="accent1">
                    <a:lumMod val="50000"/>
                  </a:schemeClr>
                </a:solidFill>
              </a:rPr>
              <a:t>خداست که بادها را می فرستد تا ابر را برانگیزد .سپس آن ابر را به سوی سرزمین مرده برانیم و آن زمین مرده را بدان پس از مرگش زندگی بخشیدیم.زنده شدن در قیامت نیز چنین است.</a:t>
            </a:r>
          </a:p>
          <a:p>
            <a:r>
              <a:rPr lang="fa-IR" sz="2800" dirty="0" smtClean="0">
                <a:solidFill>
                  <a:schemeClr val="accent1">
                    <a:lumMod val="50000"/>
                  </a:schemeClr>
                </a:solidFill>
              </a:rPr>
              <a:t>تبدیل مرگ به زندگی در طبیعت مانند روییدن گل در زمین خشک پس از بارش باران و یا آمدن فصل بهار پس از زمستان که همانند مرگ انسان در دنیا و زنده شدن آنها در رستاخیز است دلیل دیگری از سوی خدا بر امکان معاد است.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4400" dirty="0" smtClean="0"/>
              <a:t>1-حکمت الهی</a:t>
            </a:r>
          </a:p>
          <a:p>
            <a:r>
              <a:rPr lang="fa-IR" sz="4400" dirty="0" smtClean="0"/>
              <a:t>2-عدل الهی</a:t>
            </a:r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راه های قرآن برای اثبات ضرورت معاد:</a:t>
            </a:r>
            <a:endParaRPr lang="en-US" dirty="0"/>
          </a:p>
        </p:txBody>
      </p:sp>
      <p:pic>
        <p:nvPicPr>
          <p:cNvPr id="4" name="Picture 3" descr="quran-920413-a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00" y="1928802"/>
            <a:ext cx="4012009" cy="4286280"/>
          </a:xfrm>
          <a:prstGeom prst="rect">
            <a:avLst/>
          </a:prstGeom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fa-IR" dirty="0" smtClean="0"/>
              <a:t>حکیم::کسی است که کارهایش هدفمند است و به نتایج صحیح و درست منتهی می شود.</a:t>
            </a:r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ü"/>
            </a:pPr>
            <a:r>
              <a:rPr lang="fa-IR" dirty="0" smtClean="0"/>
              <a:t>خداوند حکیم است.</a:t>
            </a:r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ü"/>
            </a:pPr>
            <a:r>
              <a:rPr lang="fa-IR" dirty="0" smtClean="0"/>
              <a:t>لذا کارهایش هدفمند است و مرتکب عبث و بیهوده نمیشود.</a:t>
            </a:r>
          </a:p>
          <a:p>
            <a:pPr algn="ctr">
              <a:buClr>
                <a:schemeClr val="accent4">
                  <a:lumMod val="50000"/>
                </a:schemeClr>
              </a:buClr>
            </a:pPr>
            <a:r>
              <a:rPr lang="fa-IR" dirty="0" smtClean="0"/>
              <a:t>یکی از لوازم این امر آن است که اگر تمایل و گرایشی در وجود انسان قرار داد،پاسخ مناسب آن راه را نیز پیش بینی کند.</a:t>
            </a:r>
          </a:p>
          <a:p>
            <a:pPr algn="ctr">
              <a:buClr>
                <a:schemeClr val="accent4">
                  <a:lumMod val="50000"/>
                </a:schemeClr>
              </a:buClr>
            </a:pPr>
            <a:r>
              <a:rPr lang="fa-IR" dirty="0" smtClean="0"/>
              <a:t>مثلا میل به گرسنگی و تشنگی و قرار دادن آب و غذا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ضرورت معاد بر اساس حکمت الهی:</a:t>
            </a: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25" y="428604"/>
            <a:ext cx="8072494" cy="5748359"/>
          </a:xfrm>
        </p:spPr>
        <p:txBody>
          <a:bodyPr>
            <a:normAutofit/>
          </a:bodyPr>
          <a:lstStyle/>
          <a:p>
            <a:pPr algn="ctr"/>
            <a:r>
              <a:rPr lang="fa-IR" sz="4000" dirty="0" smtClean="0"/>
              <a:t>یکی از گرایش های وجود انسان گرایش به بقا و جاودانگی است.</a:t>
            </a:r>
          </a:p>
          <a:p>
            <a:pPr algn="ctr"/>
            <a:r>
              <a:rPr lang="fa-IR" sz="4000" dirty="0" smtClean="0"/>
              <a:t>و دیگری،آن است که او به دنبال پایان ناپذیر ها و افول نکردنی هاست و طالب همه ی کمالات و زیبائیهاست و این طلب حد و مرزی ندارد.</a:t>
            </a:r>
          </a:p>
          <a:p>
            <a:pPr algn="ctr"/>
            <a:r>
              <a:rPr lang="fa-IR" sz="4000" dirty="0" smtClean="0"/>
              <a:t>دنیایی که در آن زندگی میکنیم و عمر محدود انسان ها پاسخگوی این گونه نیازها نیست.</a:t>
            </a:r>
          </a:p>
          <a:p>
            <a:pPr algn="ctr"/>
            <a:r>
              <a:rPr lang="fa-IR" sz="4000" dirty="0" smtClean="0">
                <a:solidFill>
                  <a:srgbClr val="FF0000"/>
                </a:solidFill>
              </a:rPr>
              <a:t>پس ضرورت دارد دنیای دیگری باشد که به این خواسته های فطری انسان پاسخ داده شود.</a:t>
            </a:r>
          </a:p>
          <a:p>
            <a:pPr algn="ctr"/>
            <a:endParaRPr lang="fa-IR" sz="4000" dirty="0" smtClean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1575" y="571480"/>
            <a:ext cx="7343775" cy="5605483"/>
          </a:xfrm>
        </p:spPr>
        <p:txBody>
          <a:bodyPr>
            <a:normAutofit/>
          </a:bodyPr>
          <a:lstStyle/>
          <a:p>
            <a:pPr algn="ctr"/>
            <a:r>
              <a:rPr lang="fa-IR" sz="4800" dirty="0" smtClean="0"/>
              <a:t>اینکه انسان عشق به حیات ابدی داشته باشد و با مرگ نیست و نابود شود و یا انسان درستکار و مومن با پیروی از دین و فطرت به درجات کمال و رشد برسد و با مرگ همه را محو کند،</a:t>
            </a:r>
          </a:p>
          <a:p>
            <a:pPr algn="ctr"/>
            <a:r>
              <a:rPr lang="fa-IR" sz="4800" dirty="0" smtClean="0"/>
              <a:t> مطابق حکمت الهی نیست.</a:t>
            </a:r>
            <a:endParaRPr lang="en-US" sz="4800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>
                <a:solidFill>
                  <a:srgbClr val="0070C0"/>
                </a:solidFill>
              </a:rPr>
              <a:t>أَ فَحَسِبْتُمْ أَنَّما خَلَقْناكُمْ عَبَثاً وَ أَنَّكُمْ إِلَيْنا لا تُرْجَعُونَ (115)</a:t>
            </a:r>
          </a:p>
          <a:p>
            <a:r>
              <a:rPr lang="fa-IR" dirty="0" smtClean="0"/>
              <a:t>آيا گمان كرديد شما را بيهوده آفريده‏ايم، و بسوى ما باز نمى‏گرديد؟ (115)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آیه 115 سوره مومنون</a:t>
            </a: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اشاره به ضرورت معاد بر اساس حکمت الهی.</a:t>
            </a:r>
          </a:p>
          <a:p>
            <a:r>
              <a:rPr lang="fa-IR" dirty="0" smtClean="0"/>
              <a:t>چون خلقت و آفرینش جهان بیهوده نیست پس حتما آینده ای معقول برای این جهان وجود دارد.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پیام آیه:</a:t>
            </a: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ü"/>
            </a:pPr>
            <a:r>
              <a:rPr lang="fa-IR" dirty="0" smtClean="0"/>
              <a:t>خداوند عادل است و جهان را براساس عدل استوار کرده است.</a:t>
            </a:r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ü"/>
            </a:pPr>
            <a:r>
              <a:rPr lang="fa-IR" dirty="0" smtClean="0"/>
              <a:t>پس وعده داده است که هرکس را به آنچه استحقاق دارد برساند و حق کسی را ضایع نکند و به عدل رفتار کند.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ضرورت معاد بر اساس عدل الهی:</a:t>
            </a: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787" y="428604"/>
            <a:ext cx="7729564" cy="5748359"/>
          </a:xfrm>
        </p:spPr>
        <p:txBody>
          <a:bodyPr>
            <a:normAutofit/>
          </a:bodyPr>
          <a:lstStyle/>
          <a:p>
            <a:r>
              <a:rPr lang="fa-IR" dirty="0" smtClean="0"/>
              <a:t>تحقق این وعده در دنیا امکان ندارد زیرا:</a:t>
            </a:r>
          </a:p>
          <a:p>
            <a:pPr algn="ctr"/>
            <a:r>
              <a:rPr lang="fa-IR" dirty="0" smtClean="0"/>
              <a:t>الف)پاداش بسیاری از اعمال در دنیا امکان پذیر نیست.</a:t>
            </a:r>
          </a:p>
          <a:p>
            <a:pPr algn="ctr"/>
            <a:r>
              <a:rPr lang="fa-IR" dirty="0" smtClean="0">
                <a:solidFill>
                  <a:schemeClr val="accent1">
                    <a:lumMod val="50000"/>
                  </a:schemeClr>
                </a:solidFill>
              </a:rPr>
              <a:t>مانند شهادت در راه خدا و یا کارهای نیک فراوان با توجه به عمر محدود انسان</a:t>
            </a:r>
          </a:p>
          <a:p>
            <a:pPr algn="ctr"/>
            <a:r>
              <a:rPr lang="fa-IR" dirty="0" smtClean="0"/>
              <a:t>ب)مجازات بسیاری از کسانی که به دیگران ستم کرده اند در این دنیا ممکن نیست.</a:t>
            </a:r>
          </a:p>
          <a:p>
            <a:pPr algn="ctr"/>
            <a:r>
              <a:rPr lang="fa-IR" dirty="0" smtClean="0">
                <a:solidFill>
                  <a:schemeClr val="accent1">
                    <a:lumMod val="50000"/>
                  </a:schemeClr>
                </a:solidFill>
              </a:rPr>
              <a:t>مثل کسی که ده ها نفر را کشته است</a:t>
            </a:r>
          </a:p>
          <a:p>
            <a:endParaRPr lang="fa-IR" dirty="0" smtClean="0"/>
          </a:p>
          <a:p>
            <a:pPr algn="ctr"/>
            <a:r>
              <a:rPr lang="fa-IR" dirty="0" smtClean="0"/>
              <a:t>پس اگر جهان دیگری نباشد تا پاداش نیکوکار داده شود و مجازات ظالم محقق گردد،عدل خدا با اشکال مواجه می شود.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solidFill>
                  <a:srgbClr val="0070C0"/>
                </a:solidFill>
              </a:rPr>
              <a:t>أَمْ نَجْعَلُ الَّذينَ آمَنُوا وَ عَمِلُوا الصَّالِحاتِ كَالْمُفْسِدينَ فِي الْأَرْضِ أَمْ نَجْعَلُ الْمُتَّقينَ كَالْفُجَّارِ (28)</a:t>
            </a:r>
          </a:p>
          <a:p>
            <a:r>
              <a:rPr lang="fa-IR" dirty="0" smtClean="0"/>
              <a:t>آيا كسانى را كه ايمان آورده و كارهاى شايسته انجام داده‏اند همچون مفسدان در زمين قرار مى‏دهيم، يا پرهيزگاران را همچون فاجران؟! (28)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آیه 28 سوره ص</a:t>
            </a: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42976" y="1714488"/>
            <a:ext cx="7343775" cy="4643470"/>
          </a:xfrm>
        </p:spPr>
        <p:txBody>
          <a:bodyPr/>
          <a:lstStyle/>
          <a:p>
            <a:r>
              <a:rPr lang="fa-IR" dirty="0" smtClean="0"/>
              <a:t>                                                      توحید     </a:t>
            </a:r>
          </a:p>
          <a:p>
            <a:endParaRPr lang="fa-IR" dirty="0" smtClean="0"/>
          </a:p>
          <a:p>
            <a:r>
              <a:rPr lang="fa-IR" dirty="0" smtClean="0"/>
              <a:t>سرلوحه دعوت پیامبران</a:t>
            </a:r>
          </a:p>
          <a:p>
            <a:endParaRPr lang="fa-IR" dirty="0" smtClean="0"/>
          </a:p>
          <a:p>
            <a:r>
              <a:rPr lang="fa-IR" dirty="0" smtClean="0"/>
              <a:t>                                                       ایمان به معاد</a:t>
            </a:r>
          </a:p>
          <a:p>
            <a:r>
              <a:rPr lang="fa-IR" dirty="0" smtClean="0"/>
              <a:t>پیامبران هم امکان وجود جهان دیگر را اثبات میکردند و هم معاد انسان به آن جهان را ضروری میدانستند.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مقدمه</a:t>
            </a:r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5357818" y="2143116"/>
            <a:ext cx="714380" cy="2500330"/>
          </a:xfrm>
          <a:prstGeom prst="rightBrace">
            <a:avLst>
              <a:gd name="adj1" fmla="val 97500"/>
              <a:gd name="adj2" fmla="val 42000"/>
            </a:avLst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اشاره به ضرورت وجود معاد بر اساس عدل الهی.</a:t>
            </a:r>
          </a:p>
          <a:p>
            <a:r>
              <a:rPr lang="fa-IR" dirty="0" smtClean="0"/>
              <a:t>عدل خدا ایجاب میکند که جهانی ایجاد کند که هم ظرفیت رسیدگی به اعمال بدان را داشته باشد و هم ظرفیت پاداش اعمال نیک را داشته باشد.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پیام آیه:</a:t>
            </a: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142984"/>
            <a:ext cx="8501122" cy="5033979"/>
          </a:xfrm>
        </p:spPr>
        <p:txBody>
          <a:bodyPr>
            <a:normAutofit/>
          </a:bodyPr>
          <a:lstStyle/>
          <a:p>
            <a:pPr algn="ctr"/>
            <a:r>
              <a:rPr lang="fa-IR" dirty="0" smtClean="0"/>
              <a:t>قانون عقل:دفع خطر احتمالی عقلا لازم است.</a:t>
            </a:r>
          </a:p>
          <a:p>
            <a:pPr algn="ctr"/>
            <a:r>
              <a:rPr lang="fa-IR" dirty="0" smtClean="0"/>
              <a:t>مثل سیم برقی که احتمال وجود برق در آن باشد و یا خطری که در جاده در هنگام رانندگی انسان را تهدید کند.</a:t>
            </a:r>
          </a:p>
          <a:p>
            <a:pPr algn="ctr"/>
            <a:r>
              <a:rPr lang="fa-IR" dirty="0" smtClean="0"/>
              <a:t>دفع خطر حتمی و قطعی چطور؟؟آیا دفع خطر آن لازم نیست؟؟</a:t>
            </a:r>
          </a:p>
          <a:p>
            <a:pPr algn="ctr"/>
            <a:r>
              <a:rPr lang="fa-IR" dirty="0" smtClean="0">
                <a:solidFill>
                  <a:schemeClr val="accent1">
                    <a:lumMod val="75000"/>
                  </a:schemeClr>
                </a:solidFill>
              </a:rPr>
              <a:t>1-مهمترین خبری که انبیاء آورده اند،خبر از معاد و سرای آخرت است                              2-دعوت قرآن پس از ایمان به خدا،ایمان به آخرت بوده است.</a:t>
            </a:r>
          </a:p>
          <a:p>
            <a:pPr algn="ctr"/>
            <a:r>
              <a:rPr lang="fa-IR" dirty="0" smtClean="0">
                <a:solidFill>
                  <a:schemeClr val="accent1">
                    <a:lumMod val="75000"/>
                  </a:schemeClr>
                </a:solidFill>
              </a:rPr>
              <a:t>3-صراحت خدا در قرآن (به عنوان راستگوترین موجود) در ذکر قیامت جای هیچ شک و شبهه ای باقی نمیگذارد...</a:t>
            </a:r>
          </a:p>
          <a:p>
            <a:pPr algn="ctr"/>
            <a:r>
              <a:rPr lang="fa-IR" sz="3600" dirty="0" smtClean="0">
                <a:solidFill>
                  <a:srgbClr val="FF0000"/>
                </a:solidFill>
              </a:rPr>
              <a:t>پس باید خودمان را برای روز قیامت آماده کنیم</a:t>
            </a:r>
          </a:p>
          <a:p>
            <a:endParaRPr lang="en-US" dirty="0" smtClean="0">
              <a:solidFill>
                <a:schemeClr val="accent4">
                  <a:lumMod val="7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365126"/>
            <a:ext cx="8501121" cy="1325563"/>
          </a:xfrm>
        </p:spPr>
        <p:txBody>
          <a:bodyPr>
            <a:normAutofit/>
          </a:bodyPr>
          <a:lstStyle/>
          <a:p>
            <a:r>
              <a:rPr lang="fa-IR" sz="4000" dirty="0" smtClean="0">
                <a:solidFill>
                  <a:schemeClr val="accent1">
                    <a:lumMod val="75000"/>
                  </a:schemeClr>
                </a:solidFill>
              </a:rPr>
              <a:t>قانون عقل و خبر پیامبران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en-US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>
                <a:solidFill>
                  <a:srgbClr val="0070C0"/>
                </a:solidFill>
              </a:rPr>
              <a:t>اللَّهُ لا إِلهَ إِلاَّ هُوَ لَيَجْمَعَنَّكُمْ إِلى‏ يَوْمِ الْقِيامَةِ لا رَيْبَ فيهِ وَ مَنْ أَصْدَقُ مِنَ اللَّهِ حَديثاً (87)</a:t>
            </a:r>
          </a:p>
          <a:p>
            <a:r>
              <a:rPr lang="fa-IR" dirty="0" smtClean="0"/>
              <a:t>خداوند، معبودى جز او نيست! و به يقين، همه شما را در روز رستاخيز- كه شكى در آن نيست- جمع مى‏كند! و كيست كه از خداوند، راستگوتر باشد؟ (87)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آیه 87 سوره نساء</a:t>
            </a: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1-ایمان به معاد،لازمه ایمان به خدا است</a:t>
            </a:r>
          </a:p>
          <a:p>
            <a:r>
              <a:rPr lang="fa-IR" dirty="0" smtClean="0"/>
              <a:t>2-وقوع معاد و جمع شدن انسان ها در قیامت حتمی است و جای شک ندارد</a:t>
            </a:r>
          </a:p>
          <a:p>
            <a:r>
              <a:rPr lang="fa-IR" dirty="0" smtClean="0"/>
              <a:t>3-وعده های خدا محقق میشود و راست است.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پیام آیه:</a:t>
            </a: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استدلالهایی که بر </a:t>
            </a:r>
            <a:r>
              <a:rPr lang="fa-IR" dirty="0" smtClean="0">
                <a:solidFill>
                  <a:srgbClr val="FF0000"/>
                </a:solidFill>
              </a:rPr>
              <a:t>امکان معاد </a:t>
            </a:r>
            <a:r>
              <a:rPr lang="fa-IR" dirty="0" smtClean="0"/>
              <a:t>دلالت دارند:</a:t>
            </a:r>
          </a:p>
          <a:p>
            <a:r>
              <a:rPr lang="fa-IR" dirty="0" smtClean="0"/>
              <a:t>1-اشاره به پیدایش نخستین انسان</a:t>
            </a:r>
          </a:p>
          <a:p>
            <a:r>
              <a:rPr lang="fa-IR" dirty="0" smtClean="0"/>
              <a:t>2-اشاره به نمونه هایی از زنده شدن مردگان</a:t>
            </a:r>
          </a:p>
          <a:p>
            <a:r>
              <a:rPr lang="fa-IR" dirty="0" smtClean="0"/>
              <a:t>3-اشاره به نظام مرگ و زندگی در طبیعت</a:t>
            </a:r>
          </a:p>
          <a:p>
            <a:r>
              <a:rPr lang="fa-IR" dirty="0" smtClean="0"/>
              <a:t>استدلالهایی که بر </a:t>
            </a:r>
            <a:r>
              <a:rPr lang="fa-IR" dirty="0" smtClean="0">
                <a:solidFill>
                  <a:srgbClr val="FF0000"/>
                </a:solidFill>
              </a:rPr>
              <a:t>ضرورت معاد </a:t>
            </a:r>
            <a:r>
              <a:rPr lang="fa-IR" dirty="0" smtClean="0"/>
              <a:t>دلالت دارند.</a:t>
            </a:r>
          </a:p>
          <a:p>
            <a:r>
              <a:rPr lang="fa-IR" dirty="0" smtClean="0"/>
              <a:t>1-بر اساس عدل الهی </a:t>
            </a:r>
          </a:p>
          <a:p>
            <a:r>
              <a:rPr lang="fa-IR" dirty="0" smtClean="0"/>
              <a:t>2-بر اساس حکمت الهی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استدلالهای قرآن بر معاد</a:t>
            </a: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4000" dirty="0" smtClean="0"/>
              <a:t>قران دلیل آن را اینگونه میداند که آنان قدرت خداوند را با قدرت محدود خود مقایسه میکنند و چون خود را ناتوان میبینند دست به انکار معاد میزنند در حالیکه خداوند توجه آنان را به خلقت اولیه خودشان و علم وتوانایی خدا برآن متوجه میسازد.</a:t>
            </a:r>
          </a:p>
          <a:p>
            <a:r>
              <a:rPr lang="fa-IR" sz="4000" dirty="0" smtClean="0">
                <a:solidFill>
                  <a:srgbClr val="FF0000"/>
                </a:solidFill>
              </a:rPr>
              <a:t>پس دلیل انکار معاد فراموشی خلقت اولیه خود است.َ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دلیل انکار معاد از سوی مخالفان</a:t>
            </a: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،آیات 78 و 79 سوره یس</a:t>
            </a:r>
          </a:p>
          <a:p>
            <a:r>
              <a:rPr lang="fa-IR" dirty="0" smtClean="0">
                <a:solidFill>
                  <a:schemeClr val="accent1">
                    <a:lumMod val="50000"/>
                  </a:schemeClr>
                </a:solidFill>
              </a:rPr>
              <a:t>وَ ضَرَبَ لَنا مَثَلاً وَ نَسِيَ خَلْقَهُ قالَ مَنْ يُحْيِ الْعِظامَ وَ هِيَ رَميمٌ (78)</a:t>
            </a:r>
          </a:p>
          <a:p>
            <a:r>
              <a:rPr lang="fa-IR" dirty="0" smtClean="0">
                <a:solidFill>
                  <a:schemeClr val="accent1">
                    <a:lumMod val="50000"/>
                  </a:schemeClr>
                </a:solidFill>
              </a:rPr>
              <a:t>قُلْ يُحْييهَا الَّذي أَنْشَأَها أَوَّلَ مَرَّةٍ وَ هُوَ بِكُلِّ خَلْقٍ عَليمٌ (79)</a:t>
            </a:r>
          </a:p>
          <a:p>
            <a:r>
              <a:rPr lang="fa-IR" dirty="0" smtClean="0">
                <a:solidFill>
                  <a:schemeClr val="accent1">
                    <a:lumMod val="50000"/>
                  </a:schemeClr>
                </a:solidFill>
              </a:rPr>
              <a:t>و برای ما مثلی زد در حالیکه آفرینش نخستین خود را فراموش کرده بود، گفت :کیست که این استخوانهای پوسیده را دوباره زنده کند؟ بگو :همان خدایی که آنها را برای نخستین بار آفرید و او بر هر خلقی داناست.</a:t>
            </a:r>
          </a:p>
          <a:p>
            <a:r>
              <a:rPr lang="fa-IR" dirty="0" smtClean="0">
                <a:solidFill>
                  <a:srgbClr val="FF0000"/>
                </a:solidFill>
              </a:rPr>
              <a:t>خداوند علم و توان آن را داشته که یک بار انسان را در ابتدا خلق کند پس چرا نتواند او را در قیامت دوباره زنده کند؟این امر آسانتر است.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اشاره به پیدایش نخستین انسان</a:t>
            </a: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a-IR" dirty="0" smtClean="0"/>
              <a:t>،آیات 3 و 4 سوره قیامت</a:t>
            </a:r>
            <a:endParaRPr lang="en-US" dirty="0" smtClean="0"/>
          </a:p>
          <a:p>
            <a:r>
              <a:rPr lang="fa-IR" dirty="0" smtClean="0">
                <a:solidFill>
                  <a:schemeClr val="accent1">
                    <a:lumMod val="50000"/>
                  </a:schemeClr>
                </a:solidFill>
              </a:rPr>
              <a:t>أَ يَحْسَبُ الْإِنْسانُ أَلَّنْ نَجْمَعَ عِظامَهُ (3)</a:t>
            </a:r>
          </a:p>
          <a:p>
            <a:r>
              <a:rPr lang="fa-IR" dirty="0" smtClean="0">
                <a:solidFill>
                  <a:schemeClr val="accent1">
                    <a:lumMod val="50000"/>
                  </a:schemeClr>
                </a:solidFill>
              </a:rPr>
              <a:t>بَلى‏ قادِرينَ عَلى‏ أَنْ نُسَوِّيَ بَنانَهُ (4)</a:t>
            </a:r>
          </a:p>
          <a:p>
            <a:r>
              <a:rPr lang="fa-IR" dirty="0" smtClean="0">
                <a:solidFill>
                  <a:schemeClr val="accent1">
                    <a:lumMod val="50000"/>
                  </a:schemeClr>
                </a:solidFill>
              </a:rPr>
              <a:t>آیا انسان میپندارد که ما هرگز اسخوانهای او را جمع نخواهیم کرد؟</a:t>
            </a:r>
          </a:p>
          <a:p>
            <a:r>
              <a:rPr lang="fa-IR" dirty="0" smtClean="0">
                <a:solidFill>
                  <a:schemeClr val="accent1">
                    <a:lumMod val="50000"/>
                  </a:schemeClr>
                </a:solidFill>
              </a:rPr>
              <a:t>آری ما قادریم که خطوط سر انگشتان او را درست کنیم.</a:t>
            </a:r>
          </a:p>
          <a:p>
            <a:r>
              <a:rPr lang="fa-IR" dirty="0" smtClean="0">
                <a:solidFill>
                  <a:schemeClr val="accent1">
                    <a:lumMod val="50000"/>
                  </a:schemeClr>
                </a:solidFill>
              </a:rPr>
              <a:t>اشاره به معاد جسمانی دارد.</a:t>
            </a:r>
          </a:p>
          <a:p>
            <a:r>
              <a:rPr lang="fa-IR" dirty="0" smtClean="0">
                <a:solidFill>
                  <a:schemeClr val="accent1">
                    <a:lumMod val="50000"/>
                  </a:schemeClr>
                </a:solidFill>
              </a:rPr>
              <a:t>خداوند داستان عزیر نبی را که 100سال مرد و دوباره زنده شد را برای نمونه ذکر میکند.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اشاره به نمونه هایی از زنده شدن مردگان</a:t>
            </a: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103460508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Cloud skipper design template" id="{30DBBF30-EDA2-4408-9702-3B0A8AED6F12}" vid="{0F128B79-39D4-4007-9EC6-E245A2CC91E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دین و زندگی 12</Template>
  <TotalTime>247</TotalTime>
  <Words>1183</Words>
  <Application>Microsoft Office PowerPoint</Application>
  <PresentationFormat>On-screen Show (4:3)</PresentationFormat>
  <Paragraphs>94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TS103460508</vt:lpstr>
      <vt:lpstr>درس چهارم آینـده روشـن</vt:lpstr>
      <vt:lpstr>مقدمه</vt:lpstr>
      <vt:lpstr>قانون عقل و خبر پیامبران </vt:lpstr>
      <vt:lpstr>آیه 87 سوره نساء</vt:lpstr>
      <vt:lpstr>پیام آیه:</vt:lpstr>
      <vt:lpstr>استدلالهای قرآن بر معاد</vt:lpstr>
      <vt:lpstr>دلیل انکار معاد از سوی مخالفان</vt:lpstr>
      <vt:lpstr>اشاره به پیدایش نخستین انسان</vt:lpstr>
      <vt:lpstr>اشاره به نمونه هایی از زنده شدن مردگان</vt:lpstr>
      <vt:lpstr>Slide 10</vt:lpstr>
      <vt:lpstr>راه های قرآن برای اثبات ضرورت معاد:</vt:lpstr>
      <vt:lpstr>ضرورت معاد بر اساس حکمت الهی:</vt:lpstr>
      <vt:lpstr>Slide 13</vt:lpstr>
      <vt:lpstr>Slide 14</vt:lpstr>
      <vt:lpstr>آیه 115 سوره مومنون</vt:lpstr>
      <vt:lpstr>پیام آیه:</vt:lpstr>
      <vt:lpstr>ضرورت معاد بر اساس عدل الهی:</vt:lpstr>
      <vt:lpstr>Slide 18</vt:lpstr>
      <vt:lpstr>آیه 28 سوره ص</vt:lpstr>
      <vt:lpstr>پیام آیه: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درس ششم آینـده روشـن</dc:title>
  <dc:creator>Valeh</dc:creator>
  <cp:lastModifiedBy>Valeh</cp:lastModifiedBy>
  <cp:revision>30</cp:revision>
  <dcterms:created xsi:type="dcterms:W3CDTF">2013-11-10T03:54:43Z</dcterms:created>
  <dcterms:modified xsi:type="dcterms:W3CDTF">2016-12-06T18:02:57Z</dcterms:modified>
</cp:coreProperties>
</file>