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84" r:id="rId1"/>
  </p:sldMasterIdLst>
  <p:notesMasterIdLst>
    <p:notesMasterId r:id="rId26"/>
  </p:notesMasterIdLst>
  <p:sldIdLst>
    <p:sldId id="257" r:id="rId2"/>
    <p:sldId id="259" r:id="rId3"/>
    <p:sldId id="261" r:id="rId4"/>
    <p:sldId id="262" r:id="rId5"/>
    <p:sldId id="263" r:id="rId6"/>
    <p:sldId id="264"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93" r:id="rId24"/>
    <p:sldId id="294"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3714" autoAdjust="0"/>
    <p:restoredTop sz="74733" autoAdjust="0"/>
  </p:normalViewPr>
  <p:slideViewPr>
    <p:cSldViewPr>
      <p:cViewPr>
        <p:scale>
          <a:sx n="60" d="100"/>
          <a:sy n="60" d="100"/>
        </p:scale>
        <p:origin x="-1524" y="210"/>
      </p:cViewPr>
      <p:guideLst>
        <p:guide orient="horz" pos="2160"/>
        <p:guide pos="2880"/>
      </p:guideLst>
    </p:cSldViewPr>
  </p:slideViewPr>
  <p:notesTextViewPr>
    <p:cViewPr>
      <p:scale>
        <a:sx n="1" d="1"/>
        <a:sy n="1" d="1"/>
      </p:scale>
      <p:origin x="0" y="0"/>
    </p:cViewPr>
  </p:notesTextViewPr>
  <p:sorterViewPr>
    <p:cViewPr>
      <p:scale>
        <a:sx n="100" d="100"/>
        <a:sy n="100" d="100"/>
      </p:scale>
      <p:origin x="0" y="127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2C26F09-21CC-4DE3-A705-C586A2D783D1}" type="datetimeFigureOut">
              <a:rPr lang="fa-IR" smtClean="0"/>
              <a:pPr/>
              <a:t>07/12/1434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40658E7-D13D-488F-A2F1-F0FAA2BA386F}" type="slidenum">
              <a:rPr lang="fa-IR" smtClean="0"/>
              <a:pPr/>
              <a:t>‹#›</a:t>
            </a:fld>
            <a:endParaRPr lang="fa-IR"/>
          </a:p>
        </p:txBody>
      </p:sp>
    </p:spTree>
    <p:extLst>
      <p:ext uri="{BB962C8B-B14F-4D97-AF65-F5344CB8AC3E}">
        <p14:creationId xmlns:p14="http://schemas.microsoft.com/office/powerpoint/2010/main" xmlns="" val="26030492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2</a:t>
            </a:fld>
            <a:endParaRPr lang="fa-IR"/>
          </a:p>
        </p:txBody>
      </p:sp>
    </p:spTree>
    <p:extLst>
      <p:ext uri="{BB962C8B-B14F-4D97-AF65-F5344CB8AC3E}">
        <p14:creationId xmlns:p14="http://schemas.microsoft.com/office/powerpoint/2010/main" xmlns="" val="3788998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cs typeface="B Nazanin" pitchFamily="2" charset="-78"/>
              </a:rPr>
              <a:t>Hand-Held GPS</a:t>
            </a:r>
            <a:r>
              <a:rPr lang="fa-IR" b="1" dirty="0" smtClean="0">
                <a:cs typeface="B Nazanin" pitchFamily="2" charset="-78"/>
              </a:rPr>
              <a:t>:</a:t>
            </a:r>
            <a:r>
              <a:rPr lang="fa-IR" b="0" dirty="0" smtClean="0">
                <a:cs typeface="B Nazanin" pitchFamily="2" charset="-78"/>
              </a:rPr>
              <a:t>این</a:t>
            </a:r>
            <a:r>
              <a:rPr lang="fa-IR" b="0" baseline="0" dirty="0" smtClean="0">
                <a:cs typeface="B Nazanin" pitchFamily="2" charset="-78"/>
              </a:rPr>
              <a:t> نوع گیرنده ها خودشون دارای ی صفحه کوچیک برای نمایش اطلاعات و چندتا دکمه هستند </a:t>
            </a:r>
          </a:p>
          <a:p>
            <a:r>
              <a:rPr lang="fa-IR" b="0" baseline="0" dirty="0" smtClean="0">
                <a:cs typeface="B Nazanin" pitchFamily="2" charset="-78"/>
              </a:rPr>
              <a:t>این مدل مثل مدل قبل نیازی ب لپتاب یا پی سی نداره </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14</a:t>
            </a:fld>
            <a:endParaRPr lang="fa-IR"/>
          </a:p>
        </p:txBody>
      </p:sp>
    </p:spTree>
    <p:extLst>
      <p:ext uri="{BB962C8B-B14F-4D97-AF65-F5344CB8AC3E}">
        <p14:creationId xmlns:p14="http://schemas.microsoft.com/office/powerpoint/2010/main" xmlns="" val="1419746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cs typeface="B Nazanin" pitchFamily="2" charset="-78"/>
              </a:rPr>
              <a:t>High-End GPS products</a:t>
            </a:r>
            <a:r>
              <a:rPr lang="en-US" b="0" dirty="0" smtClean="0">
                <a:cs typeface="B Nazanin" pitchFamily="2" charset="-78"/>
              </a:rPr>
              <a:t>:</a:t>
            </a:r>
            <a:r>
              <a:rPr lang="fa-IR" b="0" baseline="0" dirty="0" smtClean="0">
                <a:cs typeface="B Nazanin" pitchFamily="2" charset="-78"/>
              </a:rPr>
              <a:t> این گیرنده ها دارای ی صفحه نمایش بزرک و تعدادی نقشه ست ک در مواقعی باید مبلغ بیشتری برای نقشه ها بدین </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15</a:t>
            </a:fld>
            <a:endParaRPr lang="fa-IR"/>
          </a:p>
        </p:txBody>
      </p:sp>
    </p:spTree>
    <p:extLst>
      <p:ext uri="{BB962C8B-B14F-4D97-AF65-F5344CB8AC3E}">
        <p14:creationId xmlns:p14="http://schemas.microsoft.com/office/powerpoint/2010/main" xmlns="" val="259548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جی پی اس دارای سه رکن اصلی</a:t>
            </a:r>
          </a:p>
          <a:p>
            <a:r>
              <a:rPr lang="fa-IR" dirty="0" smtClean="0"/>
              <a:t>فضا . کاربر</a:t>
            </a:r>
            <a:r>
              <a:rPr lang="fa-IR" baseline="0" dirty="0" smtClean="0"/>
              <a:t> . و بخش کنترل </a:t>
            </a:r>
          </a:p>
          <a:p>
            <a:r>
              <a:rPr lang="fa-IR" baseline="0" dirty="0" smtClean="0"/>
              <a:t>بخش فضایی شامل ارایش ماهواره ها در فضاست </a:t>
            </a:r>
          </a:p>
          <a:p>
            <a:r>
              <a:rPr lang="fa-IR" baseline="0" dirty="0" smtClean="0"/>
              <a:t>اولین سری از این ماهواره ها همون طور ک قبلا گفتم در سال 1978 در مدار قرار گرفتنن</a:t>
            </a:r>
          </a:p>
          <a:p>
            <a:r>
              <a:rPr lang="fa-IR" baseline="0" dirty="0" smtClean="0"/>
              <a:t>در سال 1986 به دلیل عدم مسیریابی صحیح  و خطرات ناشی از اون این سیستم توسعه داده شد و در سال 1989 این سیستم با 24 ماهواره در مدار کامل شد </a:t>
            </a:r>
          </a:p>
          <a:p>
            <a:r>
              <a:rPr lang="fa-IR" baseline="0" dirty="0" smtClean="0"/>
              <a:t>سیستم کنترل توسط ارتش امریکا انجام میگیره که ردیابی و نگهداریشون رو در مدار کنترل میکنه.</a:t>
            </a:r>
          </a:p>
          <a:p>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16</a:t>
            </a:fld>
            <a:endParaRPr lang="fa-IR"/>
          </a:p>
        </p:txBody>
      </p:sp>
    </p:spTree>
    <p:extLst>
      <p:ext uri="{BB962C8B-B14F-4D97-AF65-F5344CB8AC3E}">
        <p14:creationId xmlns:p14="http://schemas.microsoft.com/office/powerpoint/2010/main" xmlns="" val="3850781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بخش فضایی:</a:t>
            </a:r>
          </a:p>
          <a:p>
            <a:r>
              <a:rPr lang="fa-IR" dirty="0" smtClean="0"/>
              <a:t>ماهواره های </a:t>
            </a:r>
            <a:r>
              <a:rPr lang="en-US" dirty="0" err="1" smtClean="0"/>
              <a:t>gps</a:t>
            </a:r>
            <a:r>
              <a:rPr lang="en-US" dirty="0" smtClean="0"/>
              <a:t> </a:t>
            </a:r>
            <a:r>
              <a:rPr lang="fa-IR" dirty="0" smtClean="0"/>
              <a:t>حدود</a:t>
            </a:r>
            <a:r>
              <a:rPr lang="fa-IR" baseline="0" dirty="0" smtClean="0"/>
              <a:t> 900 </a:t>
            </a:r>
            <a:r>
              <a:rPr lang="en-US" baseline="0" dirty="0" smtClean="0"/>
              <a:t>kg </a:t>
            </a:r>
            <a:r>
              <a:rPr lang="fa-IR" baseline="0" dirty="0" smtClean="0"/>
              <a:t>وزنشونه و طولشون همراه با صفحه های خورشیدیبه 5 متر میرسه</a:t>
            </a:r>
          </a:p>
          <a:p>
            <a:r>
              <a:rPr lang="fa-IR" baseline="0" dirty="0" smtClean="0"/>
              <a:t>عمر مفید ماهواره های جی پی اس در کل حدود 5 الا 7 ساله </a:t>
            </a:r>
          </a:p>
          <a:p>
            <a:r>
              <a:rPr lang="fa-IR" baseline="0" dirty="0" smtClean="0"/>
              <a:t>نیروی اولیه ماهواره های جی ÷ی اس توسط صفحه های خورشیدی تامین میشه و نیروی ثانویه ماهواره رو باتری های </a:t>
            </a:r>
            <a:r>
              <a:rPr lang="en-US" baseline="0" dirty="0" err="1" smtClean="0"/>
              <a:t>nicod</a:t>
            </a:r>
            <a:r>
              <a:rPr lang="en-US" baseline="0" dirty="0" smtClean="0"/>
              <a:t> </a:t>
            </a:r>
            <a:r>
              <a:rPr lang="fa-IR" baseline="0" dirty="0" smtClean="0"/>
              <a:t>تامیین میکنن </a:t>
            </a:r>
          </a:p>
          <a:p>
            <a:r>
              <a:rPr lang="fa-IR" baseline="0" dirty="0" smtClean="0"/>
              <a:t>((باتری ها موقعی کاربرد دارند ک مثلا زمین بین خورشید و ماهواره قرار بگیره))</a:t>
            </a:r>
          </a:p>
          <a:p>
            <a:r>
              <a:rPr lang="fa-IR" baseline="0" dirty="0" smtClean="0"/>
              <a:t> </a:t>
            </a:r>
          </a:p>
        </p:txBody>
      </p:sp>
      <p:sp>
        <p:nvSpPr>
          <p:cNvPr id="4" name="Slide Number Placeholder 3"/>
          <p:cNvSpPr>
            <a:spLocks noGrp="1"/>
          </p:cNvSpPr>
          <p:nvPr>
            <p:ph type="sldNum" sz="quarter" idx="10"/>
          </p:nvPr>
        </p:nvSpPr>
        <p:spPr/>
        <p:txBody>
          <a:bodyPr/>
          <a:lstStyle/>
          <a:p>
            <a:fld id="{C40658E7-D13D-488F-A2F1-F0FAA2BA386F}" type="slidenum">
              <a:rPr lang="fa-IR" smtClean="0"/>
              <a:pPr/>
              <a:t>18</a:t>
            </a:fld>
            <a:endParaRPr lang="fa-IR"/>
          </a:p>
        </p:txBody>
      </p:sp>
    </p:spTree>
    <p:extLst>
      <p:ext uri="{BB962C8B-B14F-4D97-AF65-F5344CB8AC3E}">
        <p14:creationId xmlns:p14="http://schemas.microsoft.com/office/powerpoint/2010/main" xmlns="" val="581567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بخش کنترل :</a:t>
            </a:r>
          </a:p>
          <a:p>
            <a:r>
              <a:rPr lang="fa-IR" dirty="0" smtClean="0"/>
              <a:t>همون طور ک قبلا توضیح دادم بخش کنترل شامل ایستگاههای در اقصانقاط کره زمینه </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19</a:t>
            </a:fld>
            <a:endParaRPr lang="fa-IR"/>
          </a:p>
        </p:txBody>
      </p:sp>
    </p:spTree>
    <p:extLst>
      <p:ext uri="{BB962C8B-B14F-4D97-AF65-F5344CB8AC3E}">
        <p14:creationId xmlns:p14="http://schemas.microsoft.com/office/powerpoint/2010/main" xmlns="" val="3082299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بخش کاربری :</a:t>
            </a:r>
          </a:p>
          <a:p>
            <a:r>
              <a:rPr lang="fa-IR" dirty="0" smtClean="0"/>
              <a:t>بخش کاربری شامل گیرنده های جی پی اسه</a:t>
            </a:r>
            <a:r>
              <a:rPr lang="fa-IR" baseline="0" dirty="0" smtClean="0"/>
              <a:t> ک موقعیت سرعت و زمان دقیق رو در همه جای دنیا مشخص میکنه</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20</a:t>
            </a:fld>
            <a:endParaRPr lang="fa-IR"/>
          </a:p>
        </p:txBody>
      </p:sp>
    </p:spTree>
    <p:extLst>
      <p:ext uri="{BB962C8B-B14F-4D97-AF65-F5344CB8AC3E}">
        <p14:creationId xmlns:p14="http://schemas.microsoft.com/office/powerpoint/2010/main" xmlns="" val="3953484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کاربرد های جی پی</a:t>
            </a:r>
            <a:r>
              <a:rPr lang="fa-IR" baseline="0" dirty="0" smtClean="0"/>
              <a:t> اس :</a:t>
            </a:r>
          </a:p>
          <a:p>
            <a:r>
              <a:rPr lang="fa-IR" baseline="0" dirty="0" smtClean="0"/>
              <a:t>کاربردهای عمومی :دستگاه جی پی اس مثل یک رایانه کوچکه جهت انجام امور خاص</a:t>
            </a:r>
          </a:p>
          <a:p>
            <a:r>
              <a:rPr lang="fa-IR" baseline="0" dirty="0" smtClean="0"/>
              <a:t>این رایانه کوچیک با داشتم مختصات ما میتونه زمان طلوع و غروب خورشید . زمان طلوع و غروب ماه . همچین زمان باقیمانده برای رسیدن به مقصد رو با توجه به سرعت محاسبه کنه</a:t>
            </a:r>
          </a:p>
          <a:p>
            <a:r>
              <a:rPr lang="fa-IR" baseline="0" dirty="0" smtClean="0"/>
              <a:t>همچنین میتونه اطلاعاتی مثل میانگین سرعت . بیشترین سرعت . میانگین سربالایی و سرازیری مسیر .......رو به ما  بده</a:t>
            </a:r>
          </a:p>
        </p:txBody>
      </p:sp>
      <p:sp>
        <p:nvSpPr>
          <p:cNvPr id="4" name="Slide Number Placeholder 3"/>
          <p:cNvSpPr>
            <a:spLocks noGrp="1"/>
          </p:cNvSpPr>
          <p:nvPr>
            <p:ph type="sldNum" sz="quarter" idx="10"/>
          </p:nvPr>
        </p:nvSpPr>
        <p:spPr/>
        <p:txBody>
          <a:bodyPr/>
          <a:lstStyle/>
          <a:p>
            <a:fld id="{C40658E7-D13D-488F-A2F1-F0FAA2BA386F}" type="slidenum">
              <a:rPr lang="fa-IR" smtClean="0"/>
              <a:pPr/>
              <a:t>21</a:t>
            </a:fld>
            <a:endParaRPr lang="fa-IR"/>
          </a:p>
        </p:txBody>
      </p:sp>
    </p:spTree>
    <p:extLst>
      <p:ext uri="{BB962C8B-B14F-4D97-AF65-F5344CB8AC3E}">
        <p14:creationId xmlns:p14="http://schemas.microsoft.com/office/powerpoint/2010/main" xmlns="" val="4159788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سخت افزارهای جی پی اس ار مجموعه ای از  ای سی ها و تراشه ها تشکیل شده ک کارش محاسبات خاصیه که انجامش برای خود انسان سخته </a:t>
            </a:r>
          </a:p>
          <a:p>
            <a:r>
              <a:rPr lang="fa-IR" dirty="0" smtClean="0"/>
              <a:t>نرم افزار جی پی اس برنامه ایه ک دستگاههای جی پی اس باهاش کار میکنن</a:t>
            </a:r>
          </a:p>
          <a:p>
            <a:r>
              <a:rPr lang="fa-IR" dirty="0" smtClean="0"/>
              <a:t>این برنامه ها بیشتر با زبان سی نوشته شدن </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6</a:t>
            </a:fld>
            <a:endParaRPr lang="fa-IR"/>
          </a:p>
        </p:txBody>
      </p:sp>
    </p:spTree>
    <p:extLst>
      <p:ext uri="{BB962C8B-B14F-4D97-AF65-F5344CB8AC3E}">
        <p14:creationId xmlns:p14="http://schemas.microsoft.com/office/powerpoint/2010/main" xmlns="" val="379112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7</a:t>
            </a:fld>
            <a:endParaRPr lang="fa-IR"/>
          </a:p>
        </p:txBody>
      </p:sp>
    </p:spTree>
    <p:extLst>
      <p:ext uri="{BB962C8B-B14F-4D97-AF65-F5344CB8AC3E}">
        <p14:creationId xmlns:p14="http://schemas.microsoft.com/office/powerpoint/2010/main" xmlns="" val="417913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بخش زمینی از استگاههای</a:t>
            </a:r>
            <a:r>
              <a:rPr lang="fa-IR" baseline="0" dirty="0" smtClean="0"/>
              <a:t> اطلاع دهنده خودکاری در نقاط مختلف کره زمین تشکیل شده  که ماهواره های جی پی اس رو ردیابی و اطلاع رسانی میکنن</a:t>
            </a:r>
          </a:p>
          <a:p>
            <a:r>
              <a:rPr lang="fa-IR" dirty="0" smtClean="0"/>
              <a:t>این</a:t>
            </a:r>
            <a:r>
              <a:rPr lang="fa-IR" baseline="0" dirty="0" smtClean="0"/>
              <a:t> ایستگاهها عبارتند از </a:t>
            </a:r>
            <a:r>
              <a:rPr lang="ar-SA" sz="1200" dirty="0" smtClean="0">
                <a:cs typeface="B Nazanin" pitchFamily="2" charset="-78"/>
              </a:rPr>
              <a:t>زمين(هاوايي و ماژالين در اقيانوس آرام، ديگو گارسيا در اقيانوس هند، جزيره اسنشن در اقيانوس آرام و کولورادو اسپيرينگ در کولورادو )، يک ايستگاه اصلي در اشريور (فالکن) پايگاه هوايي کولورادو اسپيرينگ و چهار ايستگاه آنتن بزرگ که سيگنال ها </a:t>
            </a:r>
            <a:r>
              <a:rPr lang="fa-IR" sz="1200" dirty="0" smtClean="0">
                <a:cs typeface="B Nazanin" pitchFamily="2" charset="-78"/>
              </a:rPr>
              <a:t>رو</a:t>
            </a:r>
            <a:r>
              <a:rPr lang="ar-SA" sz="1200" dirty="0" smtClean="0">
                <a:cs typeface="B Nazanin" pitchFamily="2" charset="-78"/>
              </a:rPr>
              <a:t> به سمت ماهواره ها ار سال مي کنن</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8</a:t>
            </a:fld>
            <a:endParaRPr lang="fa-IR"/>
          </a:p>
        </p:txBody>
      </p:sp>
    </p:spTree>
    <p:extLst>
      <p:ext uri="{BB962C8B-B14F-4D97-AF65-F5344CB8AC3E}">
        <p14:creationId xmlns:p14="http://schemas.microsoft.com/office/powerpoint/2010/main" xmlns="" val="3556986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بعضی از گیرنده های جی</a:t>
            </a:r>
            <a:r>
              <a:rPr lang="fa-IR" baseline="0" dirty="0" smtClean="0"/>
              <a:t> پی اس رو میشه با دست حمل کرد </a:t>
            </a:r>
          </a:p>
          <a:p>
            <a:r>
              <a:rPr lang="fa-IR" baseline="0" dirty="0" smtClean="0"/>
              <a:t>بعضی ها رو هم روی هواپیماها کشتی ها تانک ها و...... میشه نصب کرد </a:t>
            </a:r>
          </a:p>
          <a:p>
            <a:r>
              <a:rPr lang="fa-IR" baseline="0" dirty="0" smtClean="0"/>
              <a:t>گیرنده های جی پی اس سیگنالها رو از ماهواره دریافت میکنند و بعد از رمزگشایی  اونها رو پردازش میکنن </a:t>
            </a:r>
          </a:p>
          <a:p>
            <a:r>
              <a:rPr lang="fa-IR" baseline="0" dirty="0" smtClean="0"/>
              <a:t>امروزه گیرنده های جی پی اس در اندازه های مختلفی وجود دارن از دستگاههای جی پی اس کارگزاشته شده درون تلفن های همراه گرفته  تا اندازه های بزرگتر </a:t>
            </a:r>
          </a:p>
        </p:txBody>
      </p:sp>
      <p:sp>
        <p:nvSpPr>
          <p:cNvPr id="4" name="Slide Number Placeholder 3"/>
          <p:cNvSpPr>
            <a:spLocks noGrp="1"/>
          </p:cNvSpPr>
          <p:nvPr>
            <p:ph type="sldNum" sz="quarter" idx="10"/>
          </p:nvPr>
        </p:nvSpPr>
        <p:spPr/>
        <p:txBody>
          <a:bodyPr/>
          <a:lstStyle/>
          <a:p>
            <a:fld id="{C40658E7-D13D-488F-A2F1-F0FAA2BA386F}" type="slidenum">
              <a:rPr lang="fa-IR" smtClean="0"/>
              <a:pPr/>
              <a:t>9</a:t>
            </a:fld>
            <a:endParaRPr lang="fa-IR"/>
          </a:p>
        </p:txBody>
      </p:sp>
    </p:spTree>
    <p:extLst>
      <p:ext uri="{BB962C8B-B14F-4D97-AF65-F5344CB8AC3E}">
        <p14:creationId xmlns:p14="http://schemas.microsoft.com/office/powerpoint/2010/main" xmlns="" val="3431418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دقت موقییت یابهای جی پی اس از 10 متر تا چند سانتی متر</a:t>
            </a:r>
            <a:r>
              <a:rPr lang="fa-IR" baseline="0" dirty="0" smtClean="0"/>
              <a:t>ه ک بستگی به نوع گیرنده داره </a:t>
            </a:r>
          </a:p>
          <a:p>
            <a:r>
              <a:rPr lang="fa-IR" baseline="0" dirty="0" smtClean="0"/>
              <a:t>همه مردم به گیرنده های با دقت بالا نیاز ندارند و استفاده از گیرنده بستگی به نوع استفاده اون داره </a:t>
            </a:r>
          </a:p>
          <a:p>
            <a:r>
              <a:rPr lang="fa-IR" baseline="0" dirty="0" smtClean="0"/>
              <a:t>دقت موقییت یابی دسگاههای جی پی اس به دو عامل زیر بستگی داره یکی نوع و مدل گیرنده و یکی دیگه نوع استفاده از دستگاه</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10</a:t>
            </a:fld>
            <a:endParaRPr lang="fa-IR"/>
          </a:p>
        </p:txBody>
      </p:sp>
    </p:spTree>
    <p:extLst>
      <p:ext uri="{BB962C8B-B14F-4D97-AF65-F5344CB8AC3E}">
        <p14:creationId xmlns:p14="http://schemas.microsoft.com/office/powerpoint/2010/main" xmlns="" val="3407845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11</a:t>
            </a:fld>
            <a:endParaRPr lang="fa-IR"/>
          </a:p>
        </p:txBody>
      </p:sp>
    </p:spTree>
    <p:extLst>
      <p:ext uri="{BB962C8B-B14F-4D97-AF65-F5344CB8AC3E}">
        <p14:creationId xmlns:p14="http://schemas.microsoft.com/office/powerpoint/2010/main" xmlns="" val="4160333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امروزه بهای گیرنده های جی پی اس کم شده ک میشه با قیمت ی گوشی</a:t>
            </a:r>
            <a:r>
              <a:rPr lang="fa-IR" baseline="0" dirty="0" smtClean="0"/>
              <a:t> تلفن همراه ی دستکاه جی پی اس در حد متوسط تهیه کرد </a:t>
            </a:r>
          </a:p>
          <a:p>
            <a:r>
              <a:rPr lang="fa-IR" baseline="0" dirty="0" smtClean="0"/>
              <a:t>دستگاههای جی پی اس به 3 گروه تقسیم میشن  </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12</a:t>
            </a:fld>
            <a:endParaRPr lang="fa-IR"/>
          </a:p>
        </p:txBody>
      </p:sp>
    </p:spTree>
    <p:extLst>
      <p:ext uri="{BB962C8B-B14F-4D97-AF65-F5344CB8AC3E}">
        <p14:creationId xmlns:p14="http://schemas.microsoft.com/office/powerpoint/2010/main" xmlns="" val="324181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cs typeface="B Nazanin" pitchFamily="2" charset="-78"/>
              </a:rPr>
              <a:t>GPS MOUSE </a:t>
            </a:r>
            <a:r>
              <a:rPr lang="fa-IR" b="1" dirty="0" smtClean="0">
                <a:cs typeface="B Nazanin" pitchFamily="2" charset="-78"/>
              </a:rPr>
              <a:t>:</a:t>
            </a:r>
            <a:r>
              <a:rPr lang="fa-IR" b="0" dirty="0" smtClean="0">
                <a:cs typeface="B Nazanin" pitchFamily="2" charset="-78"/>
              </a:rPr>
              <a:t>این</a:t>
            </a:r>
            <a:r>
              <a:rPr lang="fa-IR" b="0" baseline="0" dirty="0" smtClean="0">
                <a:cs typeface="B Nazanin" pitchFamily="2" charset="-78"/>
              </a:rPr>
              <a:t> نوع گیرنده هیچ صفحه یا دکمه ای روی خودش نداره و فقط میشه اونو با ی لپتاب یا پی سی با نرم افزار مربوطه اش استفاده کرد </a:t>
            </a:r>
          </a:p>
          <a:p>
            <a:r>
              <a:rPr lang="fa-IR" b="0" baseline="0" dirty="0" smtClean="0">
                <a:cs typeface="B Nazanin" pitchFamily="2" charset="-78"/>
              </a:rPr>
              <a:t>قیمت این نوع گیرنده ها حدود 75 دلار تا 150 دلار امریکاست</a:t>
            </a:r>
            <a:endParaRPr lang="fa-IR" dirty="0"/>
          </a:p>
        </p:txBody>
      </p:sp>
      <p:sp>
        <p:nvSpPr>
          <p:cNvPr id="4" name="Slide Number Placeholder 3"/>
          <p:cNvSpPr>
            <a:spLocks noGrp="1"/>
          </p:cNvSpPr>
          <p:nvPr>
            <p:ph type="sldNum" sz="quarter" idx="10"/>
          </p:nvPr>
        </p:nvSpPr>
        <p:spPr/>
        <p:txBody>
          <a:bodyPr/>
          <a:lstStyle/>
          <a:p>
            <a:fld id="{C40658E7-D13D-488F-A2F1-F0FAA2BA386F}" type="slidenum">
              <a:rPr lang="fa-IR" smtClean="0"/>
              <a:pPr/>
              <a:t>13</a:t>
            </a:fld>
            <a:endParaRPr lang="fa-IR"/>
          </a:p>
        </p:txBody>
      </p:sp>
    </p:spTree>
    <p:extLst>
      <p:ext uri="{BB962C8B-B14F-4D97-AF65-F5344CB8AC3E}">
        <p14:creationId xmlns:p14="http://schemas.microsoft.com/office/powerpoint/2010/main" xmlns="" val="893874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B013E9B-2AE0-4C7B-A4CF-EAA6A7BAE524}"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013E9B-2AE0-4C7B-A4CF-EAA6A7BAE524}"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B013E9B-2AE0-4C7B-A4CF-EAA6A7BAE524}"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8B013E9B-2AE0-4C7B-A4CF-EAA6A7BAE524}"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B013E9B-2AE0-4C7B-A4CF-EAA6A7BAE524}"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F43EAB5-EDC9-4FFE-9139-1A85F5D1AF9F}" type="datetimeFigureOut">
              <a:rPr lang="fa-IR" smtClean="0"/>
              <a:pPr/>
              <a:t>07/12/1434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013E9B-2AE0-4C7B-A4CF-EAA6A7BAE524}"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B013E9B-2AE0-4C7B-A4CF-EAA6A7BAE524}"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8B013E9B-2AE0-4C7B-A4CF-EAA6A7BAE52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B013E9B-2AE0-4C7B-A4CF-EAA6A7BAE52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B013E9B-2AE0-4C7B-A4CF-EAA6A7BAE524}"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F43EAB5-EDC9-4FFE-9139-1A85F5D1AF9F}" type="datetimeFigureOut">
              <a:rPr lang="fa-IR" smtClean="0"/>
              <a:pPr/>
              <a:t>07/12/1434</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B013E9B-2AE0-4C7B-A4CF-EAA6A7BAE524}"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F43EAB5-EDC9-4FFE-9139-1A85F5D1AF9F}" type="datetimeFigureOut">
              <a:rPr lang="fa-IR" smtClean="0"/>
              <a:pPr/>
              <a:t>07/12/1434</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F43EAB5-EDC9-4FFE-9139-1A85F5D1AF9F}" type="datetimeFigureOut">
              <a:rPr lang="fa-IR" smtClean="0"/>
              <a:pPr/>
              <a:t>07/12/1434</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B013E9B-2AE0-4C7B-A4CF-EAA6A7BAE524}"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p:txBody>
          <a:bodyPr>
            <a:noAutofit/>
          </a:bodyPr>
          <a:lstStyle/>
          <a:p>
            <a:pPr algn="ctr">
              <a:buNone/>
            </a:pPr>
            <a:r>
              <a:rPr lang="fa-IR" sz="4800" dirty="0" smtClean="0">
                <a:solidFill>
                  <a:schemeClr val="bg2">
                    <a:lumMod val="25000"/>
                  </a:schemeClr>
                </a:solidFill>
                <a:cs typeface="B Titr" pitchFamily="2" charset="-78"/>
              </a:rPr>
              <a:t> </a:t>
            </a:r>
            <a:r>
              <a:rPr lang="en-US" sz="4800" dirty="0" smtClean="0">
                <a:solidFill>
                  <a:schemeClr val="bg2">
                    <a:lumMod val="25000"/>
                  </a:schemeClr>
                </a:solidFill>
                <a:cs typeface="B Titr" pitchFamily="2" charset="-78"/>
              </a:rPr>
              <a:t>GPS</a:t>
            </a:r>
            <a:r>
              <a:rPr lang="fa-IR" sz="4800" dirty="0" smtClean="0">
                <a:solidFill>
                  <a:schemeClr val="bg2">
                    <a:lumMod val="25000"/>
                  </a:schemeClr>
                </a:solidFill>
                <a:cs typeface="B Titr" pitchFamily="2" charset="-78"/>
              </a:rPr>
              <a:t> چیست و چه کاربردهایی دارد؟</a:t>
            </a:r>
          </a:p>
          <a:p>
            <a:pPr algn="ctr">
              <a:buNone/>
            </a:pPr>
            <a:endParaRPr lang="fa-IR" sz="4800" dirty="0" smtClean="0">
              <a:solidFill>
                <a:schemeClr val="bg2">
                  <a:lumMod val="25000"/>
                </a:schemeClr>
              </a:solidFill>
              <a:cs typeface="B Titr" pitchFamily="2" charset="-78"/>
            </a:endParaRPr>
          </a:p>
          <a:p>
            <a:pPr algn="ctr">
              <a:buNone/>
            </a:pPr>
            <a:endParaRPr lang="en-US" sz="4800" dirty="0" smtClean="0">
              <a:solidFill>
                <a:schemeClr val="bg2">
                  <a:lumMod val="25000"/>
                </a:schemeClr>
              </a:solidFill>
              <a:cs typeface="B Titr" pitchFamily="2" charset="-78"/>
            </a:endParaRPr>
          </a:p>
          <a:p>
            <a:pPr algn="ctr">
              <a:buNone/>
            </a:pPr>
            <a:endParaRPr lang="fa-IR" sz="4800" dirty="0" smtClean="0">
              <a:solidFill>
                <a:schemeClr val="bg2">
                  <a:lumMod val="25000"/>
                </a:schemeClr>
              </a:solidFill>
              <a:cs typeface="B Titr" pitchFamily="2" charset="-78"/>
            </a:endParaRPr>
          </a:p>
          <a:p>
            <a:pPr algn="l">
              <a:buNone/>
            </a:pPr>
            <a:r>
              <a:rPr lang="en-US" sz="3200" dirty="0" smtClean="0">
                <a:solidFill>
                  <a:schemeClr val="bg2">
                    <a:lumMod val="25000"/>
                  </a:schemeClr>
                </a:solidFill>
                <a:cs typeface="B Titr" pitchFamily="2" charset="-78"/>
              </a:rPr>
              <a:t>sadrzade@gmail.com</a:t>
            </a:r>
            <a:endParaRPr lang="fa-IR" sz="3200" dirty="0" smtClean="0">
              <a:solidFill>
                <a:schemeClr val="bg2">
                  <a:lumMod val="25000"/>
                </a:schemeClr>
              </a:solidFill>
              <a:cs typeface="B Titr" pitchFamily="2" charset="-78"/>
            </a:endParaRPr>
          </a:p>
          <a:p>
            <a:pPr algn="ctr">
              <a:buNone/>
            </a:pPr>
            <a:endParaRPr lang="fa-IR" sz="4800" dirty="0" smtClean="0">
              <a:solidFill>
                <a:schemeClr val="bg2">
                  <a:lumMod val="25000"/>
                </a:schemeClr>
              </a:solidFill>
              <a:cs typeface="B Titr" pitchFamily="2" charset="-78"/>
            </a:endParaRPr>
          </a:p>
          <a:p>
            <a:pPr algn="ctr">
              <a:buNone/>
            </a:pPr>
            <a:endParaRPr lang="fa-IR" sz="4800" dirty="0" smtClean="0">
              <a:solidFill>
                <a:schemeClr val="bg2">
                  <a:lumMod val="25000"/>
                </a:schemeClr>
              </a:solidFill>
              <a:cs typeface="B Titr" pitchFamily="2" charset="-78"/>
            </a:endParaRPr>
          </a:p>
          <a:p>
            <a:pPr algn="ctr">
              <a:buNone/>
            </a:pPr>
            <a:endParaRPr lang="fa-IR" sz="4800" dirty="0">
              <a:solidFill>
                <a:schemeClr val="bg2">
                  <a:lumMod val="25000"/>
                </a:schemeClr>
              </a:solidFill>
              <a:cs typeface="B Titr" pitchFamily="2" charset="-78"/>
            </a:endParaRPr>
          </a:p>
        </p:txBody>
      </p:sp>
    </p:spTree>
    <p:extLst>
      <p:ext uri="{BB962C8B-B14F-4D97-AF65-F5344CB8AC3E}">
        <p14:creationId xmlns:p14="http://schemas.microsoft.com/office/powerpoint/2010/main" xmlns="" val="298680166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دقت موقعیت یابی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r>
              <a:rPr lang="fa-IR" sz="2550" dirty="0">
                <a:cs typeface="B Nazanin" pitchFamily="2" charset="-78"/>
              </a:rPr>
              <a:t>دقت موقعیت یابی </a:t>
            </a:r>
            <a:r>
              <a:rPr lang="en-US" sz="2550" dirty="0">
                <a:cs typeface="B Nazanin" pitchFamily="2" charset="-78"/>
              </a:rPr>
              <a:t>GPS</a:t>
            </a:r>
            <a:r>
              <a:rPr lang="fa-IR" sz="2550" dirty="0">
                <a:cs typeface="B Nazanin" pitchFamily="2" charset="-78"/>
              </a:rPr>
              <a:t> از 10متر تا چند سانتی‌متر بسته به نوع گیرنده </a:t>
            </a:r>
            <a:r>
              <a:rPr lang="en-US" sz="2550" dirty="0">
                <a:cs typeface="B Nazanin" pitchFamily="2" charset="-78"/>
              </a:rPr>
              <a:t>GPS</a:t>
            </a:r>
            <a:r>
              <a:rPr lang="fa-IR" sz="2550" dirty="0">
                <a:cs typeface="B Nazanin" pitchFamily="2" charset="-78"/>
              </a:rPr>
              <a:t> و استفاده از آن دارد. درحقیقت همه مردم به </a:t>
            </a:r>
            <a:r>
              <a:rPr lang="en-US" sz="2550" dirty="0">
                <a:cs typeface="B Nazanin" pitchFamily="2" charset="-78"/>
              </a:rPr>
              <a:t>GPS</a:t>
            </a:r>
            <a:r>
              <a:rPr lang="fa-IR" sz="2550" dirty="0">
                <a:cs typeface="B Nazanin" pitchFamily="2" charset="-78"/>
              </a:rPr>
              <a:t> های با دقت بالا نیاز ندارند. در واقع هر استفاده‌ای نیاز به یک دقت متفاوت دارد و همچنین هر سطحی از دقت دارای" معایب" و" محاسنی" می‌باشد.</a:t>
            </a:r>
            <a:br>
              <a:rPr lang="fa-IR" sz="2550" dirty="0">
                <a:cs typeface="B Nazanin" pitchFamily="2" charset="-78"/>
              </a:rPr>
            </a:br>
            <a:r>
              <a:rPr lang="fa-IR" sz="2550" dirty="0">
                <a:cs typeface="B Nazanin" pitchFamily="2" charset="-78"/>
              </a:rPr>
              <a:t>به طور کلی عوامل مؤثر در دقت موقعیت یابی </a:t>
            </a:r>
            <a:r>
              <a:rPr lang="en-US" sz="2550" dirty="0">
                <a:cs typeface="B Nazanin" pitchFamily="2" charset="-78"/>
              </a:rPr>
              <a:t>GPS</a:t>
            </a:r>
            <a:r>
              <a:rPr lang="fa-IR" sz="2550" dirty="0">
                <a:cs typeface="B Nazanin" pitchFamily="2" charset="-78"/>
              </a:rPr>
              <a:t> را می توان به شرح زیر نام برد:</a:t>
            </a:r>
            <a:br>
              <a:rPr lang="fa-IR" sz="2550" dirty="0">
                <a:cs typeface="B Nazanin" pitchFamily="2" charset="-78"/>
              </a:rPr>
            </a:br>
            <a:r>
              <a:rPr lang="fa-IR" sz="2550" dirty="0">
                <a:cs typeface="B Nazanin" pitchFamily="2" charset="-78"/>
              </a:rPr>
              <a:t>1) نوع و مدل گیرنده </a:t>
            </a:r>
            <a:r>
              <a:rPr lang="en-US" sz="2550" dirty="0">
                <a:cs typeface="B Nazanin" pitchFamily="2" charset="-78"/>
              </a:rPr>
              <a:t>GPS</a:t>
            </a:r>
            <a:r>
              <a:rPr lang="fa-IR" sz="2550" dirty="0">
                <a:cs typeface="B Nazanin" pitchFamily="2" charset="-78"/>
              </a:rPr>
              <a:t>(مدل‌های مختلف میزان دقت متفاوتی دارند که بسته به قیمت آن، دقت بالاتر می رود).</a:t>
            </a:r>
            <a:br>
              <a:rPr lang="fa-IR" sz="2550" dirty="0">
                <a:cs typeface="B Nazanin" pitchFamily="2" charset="-78"/>
              </a:rPr>
            </a:br>
            <a:r>
              <a:rPr lang="fa-IR" sz="2550" dirty="0">
                <a:cs typeface="B Nazanin" pitchFamily="2" charset="-78"/>
              </a:rPr>
              <a:t>2) نوع استفاده از </a:t>
            </a:r>
            <a:r>
              <a:rPr lang="en-US" sz="2550" dirty="0">
                <a:cs typeface="B Nazanin" pitchFamily="2" charset="-78"/>
              </a:rPr>
              <a:t>GPS</a:t>
            </a:r>
            <a:r>
              <a:rPr lang="fa-IR" sz="2550" dirty="0">
                <a:cs typeface="B Nazanin" pitchFamily="2" charset="-78"/>
              </a:rPr>
              <a:t>(برای برخی کارها نیاز به دقت بالا می باشد، در صورتی که در برخی دیگر این دقت بالا ضرورتی ندارد).</a:t>
            </a:r>
          </a:p>
        </p:txBody>
      </p:sp>
    </p:spTree>
    <p:extLst>
      <p:ext uri="{BB962C8B-B14F-4D97-AF65-F5344CB8AC3E}">
        <p14:creationId xmlns:p14="http://schemas.microsoft.com/office/powerpoint/2010/main" xmlns="" val="301866139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بخشهای اصلی یک گیرنده </a:t>
            </a:r>
            <a:r>
              <a:rPr lang="en-US" b="1" dirty="0">
                <a:cs typeface="_MRT_Khodkar" pitchFamily="2" charset="-78"/>
              </a:rPr>
              <a:t>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pPr marL="0" indent="0">
              <a:buNone/>
            </a:pPr>
            <a:r>
              <a:rPr lang="fa-IR" sz="2550" dirty="0" smtClean="0">
                <a:cs typeface="B Nazanin" pitchFamily="2" charset="-78"/>
              </a:rPr>
              <a:t>1.آنتن یا </a:t>
            </a:r>
            <a:r>
              <a:rPr lang="en-US" sz="2550" dirty="0">
                <a:cs typeface="B Nazanin" pitchFamily="2" charset="-78"/>
              </a:rPr>
              <a:t>Preamplifier </a:t>
            </a:r>
            <a:r>
              <a:rPr lang="fa-IR" sz="2550" dirty="0">
                <a:cs typeface="B Nazanin" pitchFamily="2" charset="-78"/>
              </a:rPr>
              <a:t/>
            </a:r>
            <a:br>
              <a:rPr lang="fa-IR" sz="2550" dirty="0">
                <a:cs typeface="B Nazanin" pitchFamily="2" charset="-78"/>
              </a:rPr>
            </a:br>
            <a:r>
              <a:rPr lang="fa-IR" sz="2550" dirty="0" smtClean="0">
                <a:cs typeface="B Nazanin" pitchFamily="2" charset="-78"/>
              </a:rPr>
              <a:t>2.بخش </a:t>
            </a:r>
            <a:r>
              <a:rPr lang="en-US" sz="2550" dirty="0" smtClean="0">
                <a:cs typeface="B Nazanin" pitchFamily="2" charset="-78"/>
              </a:rPr>
              <a:t>Radio Frequency</a:t>
            </a:r>
            <a:r>
              <a:rPr lang="fa-IR" sz="2550" dirty="0">
                <a:cs typeface="B Nazanin" pitchFamily="2" charset="-78"/>
              </a:rPr>
              <a:t/>
            </a:r>
            <a:br>
              <a:rPr lang="fa-IR" sz="2550" dirty="0">
                <a:cs typeface="B Nazanin" pitchFamily="2" charset="-78"/>
              </a:rPr>
            </a:br>
            <a:r>
              <a:rPr lang="fa-IR" sz="2550" dirty="0" smtClean="0">
                <a:cs typeface="B Nazanin" pitchFamily="2" charset="-78"/>
              </a:rPr>
              <a:t>3.بلوک </a:t>
            </a:r>
            <a:r>
              <a:rPr lang="fa-IR" sz="2550" dirty="0">
                <a:cs typeface="B Nazanin" pitchFamily="2" charset="-78"/>
              </a:rPr>
              <a:t>ردیابی سیگنال </a:t>
            </a:r>
            <a:br>
              <a:rPr lang="fa-IR" sz="2550" dirty="0">
                <a:cs typeface="B Nazanin" pitchFamily="2" charset="-78"/>
              </a:rPr>
            </a:br>
            <a:r>
              <a:rPr lang="fa-IR" sz="2550" dirty="0" smtClean="0">
                <a:cs typeface="B Nazanin" pitchFamily="2" charset="-78"/>
              </a:rPr>
              <a:t>4.واحد </a:t>
            </a:r>
            <a:r>
              <a:rPr lang="fa-IR" sz="2550" dirty="0">
                <a:cs typeface="B Nazanin" pitchFamily="2" charset="-78"/>
              </a:rPr>
              <a:t>ورودی دستورات و واحد نمایش </a:t>
            </a:r>
            <a:br>
              <a:rPr lang="fa-IR" sz="2550" dirty="0">
                <a:cs typeface="B Nazanin" pitchFamily="2" charset="-78"/>
              </a:rPr>
            </a:br>
            <a:r>
              <a:rPr lang="fa-IR" sz="2550" dirty="0" smtClean="0">
                <a:cs typeface="B Nazanin" pitchFamily="2" charset="-78"/>
              </a:rPr>
              <a:t>5.واحد </a:t>
            </a:r>
            <a:r>
              <a:rPr lang="fa-IR" sz="2550" dirty="0">
                <a:cs typeface="B Nazanin" pitchFamily="2" charset="-78"/>
              </a:rPr>
              <a:t>خروجی و ذخره داده ها </a:t>
            </a:r>
            <a:br>
              <a:rPr lang="fa-IR" sz="2550" dirty="0">
                <a:cs typeface="B Nazanin" pitchFamily="2" charset="-78"/>
              </a:rPr>
            </a:br>
            <a:r>
              <a:rPr lang="fa-IR" sz="2550" dirty="0" smtClean="0">
                <a:cs typeface="B Nazanin" pitchFamily="2" charset="-78"/>
              </a:rPr>
              <a:t>6.منبع </a:t>
            </a:r>
            <a:r>
              <a:rPr lang="fa-IR" sz="2550" dirty="0">
                <a:cs typeface="B Nazanin" pitchFamily="2" charset="-78"/>
              </a:rPr>
              <a:t>نیرو </a:t>
            </a:r>
            <a:br>
              <a:rPr lang="fa-IR" sz="2550" dirty="0">
                <a:cs typeface="B Nazanin" pitchFamily="2" charset="-78"/>
              </a:rPr>
            </a:br>
            <a:r>
              <a:rPr lang="fa-IR" sz="2550" dirty="0" smtClean="0">
                <a:cs typeface="B Nazanin" pitchFamily="2" charset="-78"/>
              </a:rPr>
              <a:t>7.میکروپروسسور</a:t>
            </a:r>
            <a:endParaRPr lang="fa-IR" sz="2550" dirty="0">
              <a:cs typeface="B Nazanin" pitchFamily="2" charset="-78"/>
            </a:endParaRPr>
          </a:p>
        </p:txBody>
      </p:sp>
    </p:spTree>
    <p:extLst>
      <p:ext uri="{BB962C8B-B14F-4D97-AF65-F5344CB8AC3E}">
        <p14:creationId xmlns:p14="http://schemas.microsoft.com/office/powerpoint/2010/main" xmlns="" val="4079201357"/>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by="(-#ppt_w*2)" calcmode="lin" valueType="num">
                                      <p:cBhvr rctx="PPT">
                                        <p:cTn id="12" dur="500" autoRev="1" fill="hold">
                                          <p:stCondLst>
                                            <p:cond delay="0"/>
                                          </p:stCondLst>
                                        </p:cTn>
                                        <p:tgtEl>
                                          <p:spTgt spid="3">
                                            <p:txEl>
                                              <p:pRg st="0" end="0"/>
                                            </p:txEl>
                                          </p:spTgt>
                                        </p:tgtEl>
                                        <p:attrNameLst>
                                          <p:attrName>ppt_w</p:attrName>
                                        </p:attrNameLst>
                                      </p:cBhvr>
                                    </p:anim>
                                    <p:anim by="(#ppt_w*0.50)" calcmode="lin" valueType="num">
                                      <p:cBhvr>
                                        <p:cTn id="13" dur="500" decel="50000" autoRev="1" fill="hold">
                                          <p:stCondLst>
                                            <p:cond delay="0"/>
                                          </p:stCondLst>
                                        </p:cTn>
                                        <p:tgtEl>
                                          <p:spTgt spid="3">
                                            <p:txEl>
                                              <p:pRg st="0" end="0"/>
                                            </p:txEl>
                                          </p:spTgt>
                                        </p:tgtEl>
                                        <p:attrNameLst>
                                          <p:attrName>ppt_x</p:attrName>
                                        </p:attrNameLst>
                                      </p:cBhvr>
                                    </p:anim>
                                    <p:anim from="(-#ppt_h/2)" to="(#ppt_y)" calcmode="lin" valueType="num">
                                      <p:cBhvr>
                                        <p:cTn id="14" dur="1000" fill="hold">
                                          <p:stCondLst>
                                            <p:cond delay="0"/>
                                          </p:stCondLst>
                                        </p:cTn>
                                        <p:tgtEl>
                                          <p:spTgt spid="3">
                                            <p:txEl>
                                              <p:pRg st="0" end="0"/>
                                            </p:txEl>
                                          </p:spTgt>
                                        </p:tgtEl>
                                        <p:attrNameLst>
                                          <p:attrName>ppt_y</p:attrName>
                                        </p:attrNameLst>
                                      </p:cBhvr>
                                    </p:anim>
                                    <p:animRot by="21600000">
                                      <p:cBhvr>
                                        <p:cTn id="15"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دسته‌بندي دستگاه‌هاي</a:t>
            </a:r>
            <a:r>
              <a:rPr lang="en-US" b="1" dirty="0">
                <a:cs typeface="_MRT_Khodkar" pitchFamily="2" charset="-78"/>
              </a:rPr>
              <a:t> 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r>
              <a:rPr lang="fa-IR" sz="2550" dirty="0">
                <a:cs typeface="B Nazanin" pitchFamily="2" charset="-78"/>
              </a:rPr>
              <a:t>بسته به نوع مصرف و بودجه مي‌توانيد از گستره زيادي از گيرنده‌هاي</a:t>
            </a:r>
            <a:r>
              <a:rPr lang="en-US" sz="2550" dirty="0">
                <a:cs typeface="B Nazanin" pitchFamily="2" charset="-78"/>
              </a:rPr>
              <a:t> GPS </a:t>
            </a:r>
            <a:r>
              <a:rPr lang="fa-IR" sz="2550" dirty="0">
                <a:cs typeface="B Nazanin" pitchFamily="2" charset="-78"/>
              </a:rPr>
              <a:t>بهره ببريد. همچنين، بايد از در دسترس بودن نقشه مناسب و به روز</a:t>
            </a:r>
            <a:r>
              <a:rPr lang="en-US" sz="2550" dirty="0">
                <a:cs typeface="B Nazanin" pitchFamily="2" charset="-78"/>
              </a:rPr>
              <a:t> (up-to-date) </a:t>
            </a:r>
            <a:r>
              <a:rPr lang="fa-IR" sz="2550" dirty="0">
                <a:cs typeface="B Nazanin" pitchFamily="2" charset="-78"/>
              </a:rPr>
              <a:t>براي منطقه مورد استفاده‌تان، اطمينان حاصل كنيد. امروزه بهاي گيرنده‌هاي</a:t>
            </a:r>
            <a:r>
              <a:rPr lang="en-US" sz="2550" dirty="0">
                <a:cs typeface="B Nazanin" pitchFamily="2" charset="-78"/>
              </a:rPr>
              <a:t> GPS </a:t>
            </a:r>
            <a:r>
              <a:rPr lang="fa-IR" sz="2550" dirty="0">
                <a:cs typeface="B Nazanin" pitchFamily="2" charset="-78"/>
              </a:rPr>
              <a:t>بطور چشمگيري كاهش پيدا كرده و هم اكنون در اروپا انواع معمولي اين گيرنده‌ها را با بهايي برابر با يك گوشي متوسط موبايل نيز مي‌توان تهيه كرد. بطور كلي يك</a:t>
            </a:r>
            <a:r>
              <a:rPr lang="en-US" sz="2550" dirty="0">
                <a:cs typeface="B Nazanin" pitchFamily="2" charset="-78"/>
              </a:rPr>
              <a:t> GPS </a:t>
            </a:r>
            <a:r>
              <a:rPr lang="fa-IR" sz="2550" dirty="0">
                <a:cs typeface="B Nazanin" pitchFamily="2" charset="-78"/>
              </a:rPr>
              <a:t>را مي‌توان از يكي از 3 گروه ذيل دانست</a:t>
            </a:r>
            <a:r>
              <a:rPr lang="en-US" sz="2550" dirty="0" smtClean="0">
                <a:cs typeface="B Nazanin" pitchFamily="2" charset="-78"/>
              </a:rPr>
              <a:t>:</a:t>
            </a:r>
            <a:r>
              <a:rPr lang="fa-IR" sz="2550" dirty="0" smtClean="0">
                <a:cs typeface="B Nazanin" pitchFamily="2" charset="-78"/>
              </a:rPr>
              <a:t> </a:t>
            </a:r>
          </a:p>
          <a:p>
            <a:r>
              <a:rPr lang="fa-IR" sz="2550" dirty="0" smtClean="0">
                <a:cs typeface="B Nazanin" pitchFamily="2" charset="-78"/>
              </a:rPr>
              <a:t>((در اسلایدهای بعد))</a:t>
            </a:r>
            <a:endParaRPr lang="en-US" sz="2550" dirty="0">
              <a:cs typeface="B Nazanin" pitchFamily="2" charset="-78"/>
            </a:endParaRPr>
          </a:p>
          <a:p>
            <a:endParaRPr lang="fa-IR" sz="2550" dirty="0">
              <a:cs typeface="B Nazanin" pitchFamily="2" charset="-78"/>
            </a:endParaRPr>
          </a:p>
        </p:txBody>
      </p:sp>
    </p:spTree>
    <p:extLst>
      <p:ext uri="{BB962C8B-B14F-4D97-AF65-F5344CB8AC3E}">
        <p14:creationId xmlns:p14="http://schemas.microsoft.com/office/powerpoint/2010/main" xmlns="" val="310745862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mph" presetSubtype="0" fill="hold" grpId="0" nodeType="clickEffect">
                                  <p:stCondLst>
                                    <p:cond delay="0"/>
                                  </p:stCondLst>
                                  <p:iterate type="lt">
                                    <p:tmPct val="4000"/>
                                  </p:iterate>
                                  <p:childTnLst>
                                    <p:set>
                                      <p:cBhvr override="childStyle">
                                        <p:cTn id="11" dur="500" fill="hold"/>
                                        <p:tgtEl>
                                          <p:spTgt spid="3">
                                            <p:txEl>
                                              <p:pRg st="0" end="0"/>
                                            </p:txEl>
                                          </p:spTgt>
                                        </p:tgtEl>
                                        <p:attrNameLst>
                                          <p:attrName>style.color</p:attrName>
                                        </p:attrNameLst>
                                      </p:cBhvr>
                                      <p:to>
                                        <p:clrVal>
                                          <a:schemeClr val="accent2"/>
                                        </p:clrVal>
                                      </p:to>
                                    </p:set>
                                    <p:set>
                                      <p:cBhvr>
                                        <p:cTn id="12" dur="500" fill="hold"/>
                                        <p:tgtEl>
                                          <p:spTgt spid="3">
                                            <p:txEl>
                                              <p:pRg st="0" end="0"/>
                                            </p:txEl>
                                          </p:spTgt>
                                        </p:tgtEl>
                                        <p:attrNameLst>
                                          <p:attrName>fillcolor</p:attrName>
                                        </p:attrNameLst>
                                      </p:cBhvr>
                                      <p:to>
                                        <p:clrVal>
                                          <a:schemeClr val="accent2"/>
                                        </p:clrVal>
                                      </p:to>
                                    </p:set>
                                    <p:set>
                                      <p:cBhvr>
                                        <p:cTn id="13" dur="500" fill="hold"/>
                                        <p:tgtEl>
                                          <p:spTgt spid="3">
                                            <p:txEl>
                                              <p:pRg st="0" end="0"/>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6" presetClass="emph" presetSubtype="0" fill="hold" grpId="0" nodeType="clickEffect">
                                  <p:stCondLst>
                                    <p:cond delay="0"/>
                                  </p:stCondLst>
                                  <p:iterate type="lt">
                                    <p:tmPct val="4000"/>
                                  </p:iterate>
                                  <p:childTnLst>
                                    <p:set>
                                      <p:cBhvr override="childStyle">
                                        <p:cTn id="17" dur="500" fill="hold"/>
                                        <p:tgtEl>
                                          <p:spTgt spid="3">
                                            <p:txEl>
                                              <p:pRg st="1" end="1"/>
                                            </p:txEl>
                                          </p:spTgt>
                                        </p:tgtEl>
                                        <p:attrNameLst>
                                          <p:attrName>style.color</p:attrName>
                                        </p:attrNameLst>
                                      </p:cBhvr>
                                      <p:to>
                                        <p:clrVal>
                                          <a:schemeClr val="accent2"/>
                                        </p:clrVal>
                                      </p:to>
                                    </p:set>
                                    <p:set>
                                      <p:cBhvr>
                                        <p:cTn id="18" dur="500" fill="hold"/>
                                        <p:tgtEl>
                                          <p:spTgt spid="3">
                                            <p:txEl>
                                              <p:pRg st="1" end="1"/>
                                            </p:txEl>
                                          </p:spTgt>
                                        </p:tgtEl>
                                        <p:attrNameLst>
                                          <p:attrName>fillcolor</p:attrName>
                                        </p:attrNameLst>
                                      </p:cBhvr>
                                      <p:to>
                                        <p:clrVal>
                                          <a:schemeClr val="accent2"/>
                                        </p:clrVal>
                                      </p:to>
                                    </p:set>
                                    <p:set>
                                      <p:cBhvr>
                                        <p:cTn id="19"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دسته‌بندي دستگاه‌هاي</a:t>
            </a:r>
            <a:r>
              <a:rPr lang="en-US" b="1" dirty="0">
                <a:cs typeface="_MRT_Khodkar" pitchFamily="2" charset="-78"/>
              </a:rPr>
              <a:t> 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lstStyle/>
          <a:p>
            <a:pPr algn="just"/>
            <a:r>
              <a:rPr lang="en-US" b="1" dirty="0" smtClean="0">
                <a:cs typeface="B Nazanin" pitchFamily="2" charset="-78"/>
              </a:rPr>
              <a:t>GPS MOUSE </a:t>
            </a:r>
            <a:r>
              <a:rPr lang="fa-IR" b="1" dirty="0" smtClean="0">
                <a:cs typeface="B Nazanin" pitchFamily="2" charset="-78"/>
              </a:rPr>
              <a:t>:</a:t>
            </a:r>
            <a:r>
              <a:rPr lang="fa-IR" dirty="0" smtClean="0">
                <a:cs typeface="B Nazanin" pitchFamily="2" charset="-78"/>
              </a:rPr>
              <a:t>اين </a:t>
            </a:r>
            <a:r>
              <a:rPr lang="fa-IR" dirty="0">
                <a:cs typeface="B Nazanin" pitchFamily="2" charset="-78"/>
              </a:rPr>
              <a:t>نوع دستگاه هيچ صفحه يا دكمه‌اي ندارد اما توسط يك</a:t>
            </a:r>
            <a:r>
              <a:rPr lang="en-US" dirty="0">
                <a:cs typeface="B Nazanin" pitchFamily="2" charset="-78"/>
              </a:rPr>
              <a:t> pc Laptop </a:t>
            </a:r>
            <a:r>
              <a:rPr lang="fa-IR" dirty="0">
                <a:cs typeface="B Nazanin" pitchFamily="2" charset="-78"/>
              </a:rPr>
              <a:t>با نرم‌افزار مربوطه قابل استفاده سرويس</a:t>
            </a:r>
            <a:r>
              <a:rPr lang="en-US" dirty="0">
                <a:cs typeface="B Nazanin" pitchFamily="2" charset="-78"/>
              </a:rPr>
              <a:t> GPS </a:t>
            </a:r>
            <a:r>
              <a:rPr lang="fa-IR" dirty="0">
                <a:cs typeface="B Nazanin" pitchFamily="2" charset="-78"/>
              </a:rPr>
              <a:t>مي‌باشد. دستگاه‌هاي اين گروه با قيمت‌هاي پايين‌ترقابل خريد و فروشند و قيمت اين</a:t>
            </a:r>
            <a:r>
              <a:rPr lang="en-US" dirty="0">
                <a:cs typeface="B Nazanin" pitchFamily="2" charset="-78"/>
              </a:rPr>
              <a:t> GPS</a:t>
            </a:r>
            <a:r>
              <a:rPr lang="fa-IR" dirty="0">
                <a:cs typeface="B Nazanin" pitchFamily="2" charset="-78"/>
              </a:rPr>
              <a:t>ها حدود 75 تا 150 دلار آمريكا متغير مي‌باشد. ولي فراموش نكنيد كه اين نوع</a:t>
            </a:r>
            <a:r>
              <a:rPr lang="en-US" dirty="0">
                <a:cs typeface="B Nazanin" pitchFamily="2" charset="-78"/>
              </a:rPr>
              <a:t> GPS</a:t>
            </a:r>
            <a:r>
              <a:rPr lang="fa-IR" dirty="0">
                <a:cs typeface="B Nazanin" pitchFamily="2" charset="-78"/>
              </a:rPr>
              <a:t>ها حتماً به</a:t>
            </a:r>
            <a:r>
              <a:rPr lang="en-US" dirty="0">
                <a:cs typeface="B Nazanin" pitchFamily="2" charset="-78"/>
              </a:rPr>
              <a:t> Laptop </a:t>
            </a:r>
            <a:r>
              <a:rPr lang="fa-IR" dirty="0">
                <a:cs typeface="B Nazanin" pitchFamily="2" charset="-78"/>
              </a:rPr>
              <a:t>يا</a:t>
            </a:r>
            <a:r>
              <a:rPr lang="en-US" dirty="0">
                <a:cs typeface="B Nazanin" pitchFamily="2" charset="-78"/>
              </a:rPr>
              <a:t> pc </a:t>
            </a:r>
            <a:r>
              <a:rPr lang="fa-IR" dirty="0">
                <a:cs typeface="B Nazanin" pitchFamily="2" charset="-78"/>
              </a:rPr>
              <a:t>نياز دارند</a:t>
            </a:r>
            <a:r>
              <a:rPr lang="en-US" dirty="0">
                <a:cs typeface="B Nazanin" pitchFamily="2" charset="-78"/>
              </a:rPr>
              <a:t>.</a:t>
            </a:r>
          </a:p>
          <a:p>
            <a:endParaRPr lang="fa-IR" dirty="0">
              <a:cs typeface="B Nazanin" pitchFamily="2" charset="-78"/>
            </a:endParaRPr>
          </a:p>
        </p:txBody>
      </p:sp>
    </p:spTree>
    <p:extLst>
      <p:ext uri="{BB962C8B-B14F-4D97-AF65-F5344CB8AC3E}">
        <p14:creationId xmlns:p14="http://schemas.microsoft.com/office/powerpoint/2010/main" xmlns="" val="56903441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mph" presetSubtype="0" fill="hold" grpId="0" nodeType="clickEffect">
                                  <p:stCondLst>
                                    <p:cond delay="0"/>
                                  </p:stCondLst>
                                  <p:childTnLst>
                                    <p:animClr clrSpc="hsl" dir="cw">
                                      <p:cBhvr override="childStyle">
                                        <p:cTn id="11" dur="500" fill="hold"/>
                                        <p:tgtEl>
                                          <p:spTgt spid="3">
                                            <p:txEl>
                                              <p:pRg st="0" end="0"/>
                                            </p:txEl>
                                          </p:spTgt>
                                        </p:tgtEl>
                                        <p:attrNameLst>
                                          <p:attrName>style.color</p:attrName>
                                        </p:attrNameLst>
                                      </p:cBhvr>
                                      <p:by>
                                        <p:hsl h="7200000" s="0" l="0"/>
                                      </p:by>
                                    </p:animClr>
                                    <p:animClr clrSpc="hsl" dir="cw">
                                      <p:cBhvr>
                                        <p:cTn id="12" dur="500" fill="hold"/>
                                        <p:tgtEl>
                                          <p:spTgt spid="3">
                                            <p:txEl>
                                              <p:pRg st="0" end="0"/>
                                            </p:txEl>
                                          </p:spTgt>
                                        </p:tgtEl>
                                        <p:attrNameLst>
                                          <p:attrName>fillcolor</p:attrName>
                                        </p:attrNameLst>
                                      </p:cBhvr>
                                      <p:by>
                                        <p:hsl h="7200000" s="0" l="0"/>
                                      </p:by>
                                    </p:animClr>
                                    <p:animClr clrSpc="hsl" dir="cw">
                                      <p:cBhvr>
                                        <p:cTn id="13" dur="500" fill="hold"/>
                                        <p:tgtEl>
                                          <p:spTgt spid="3">
                                            <p:txEl>
                                              <p:pRg st="0" end="0"/>
                                            </p:txEl>
                                          </p:spTgt>
                                        </p:tgtEl>
                                        <p:attrNameLst>
                                          <p:attrName>stroke.color</p:attrName>
                                        </p:attrNameLst>
                                      </p:cBhvr>
                                      <p:by>
                                        <p:hsl h="7200000" s="0" l="0"/>
                                      </p:by>
                                    </p:animClr>
                                    <p:set>
                                      <p:cBhvr>
                                        <p:cTn id="14"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دسته‌بندي دستگاه‌هاي</a:t>
            </a:r>
            <a:r>
              <a:rPr lang="en-US" b="1" dirty="0">
                <a:cs typeface="_MRT_Khodkar" pitchFamily="2" charset="-78"/>
              </a:rPr>
              <a:t> 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pPr algn="just"/>
            <a:r>
              <a:rPr lang="en-US" b="1" dirty="0" smtClean="0">
                <a:cs typeface="B Nazanin" pitchFamily="2" charset="-78"/>
              </a:rPr>
              <a:t>Hand-Held GPS</a:t>
            </a:r>
            <a:r>
              <a:rPr lang="fa-IR" b="1" dirty="0" smtClean="0">
                <a:cs typeface="B Nazanin" pitchFamily="2" charset="-78"/>
              </a:rPr>
              <a:t>:</a:t>
            </a:r>
            <a:r>
              <a:rPr lang="fa-IR" dirty="0" smtClean="0">
                <a:cs typeface="B Nazanin" pitchFamily="2" charset="-78"/>
              </a:rPr>
              <a:t>اين </a:t>
            </a:r>
            <a:r>
              <a:rPr lang="fa-IR" dirty="0">
                <a:cs typeface="B Nazanin" pitchFamily="2" charset="-78"/>
              </a:rPr>
              <a:t>نوع دستگاه‌ها مي‌توانند به صورت سيار مورد استفاده قرار گيرند. آنها خودشان يك صفحه كوچك جهت نمايش اطلاعات و چند دكمه دارند و در شكل‌ها و تركيب‌هاي مختلفي عرضه مي‌شوند و هيچگونه نيازي به</a:t>
            </a:r>
            <a:r>
              <a:rPr lang="en-US" dirty="0">
                <a:cs typeface="B Nazanin" pitchFamily="2" charset="-78"/>
              </a:rPr>
              <a:t> Laptop </a:t>
            </a:r>
            <a:r>
              <a:rPr lang="fa-IR" dirty="0">
                <a:cs typeface="B Nazanin" pitchFamily="2" charset="-78"/>
              </a:rPr>
              <a:t>ندارند. تعدادي از اينها يك رابط</a:t>
            </a:r>
            <a:r>
              <a:rPr lang="en-US" dirty="0">
                <a:cs typeface="B Nazanin" pitchFamily="2" charset="-78"/>
              </a:rPr>
              <a:t> NMEA </a:t>
            </a:r>
            <a:r>
              <a:rPr lang="fa-IR" dirty="0">
                <a:cs typeface="B Nazanin" pitchFamily="2" charset="-78"/>
              </a:rPr>
              <a:t>و يك كابل رابط دارند قيمت با كابل ممكن است حدود 210 دلار به بالا باشد و ممكن است بعضي از كشورها ارزان‌تر هم موجود باشد. يك</a:t>
            </a:r>
            <a:r>
              <a:rPr lang="en-US" dirty="0">
                <a:cs typeface="B Nazanin" pitchFamily="2" charset="-78"/>
              </a:rPr>
              <a:t> GPS </a:t>
            </a:r>
            <a:r>
              <a:rPr lang="fa-IR" dirty="0">
                <a:cs typeface="B Nazanin" pitchFamily="2" charset="-78"/>
              </a:rPr>
              <a:t>دستي ارزان قيمت با يك كابل رابط براي انتخاب و آغاز كار با</a:t>
            </a:r>
            <a:r>
              <a:rPr lang="en-US" dirty="0">
                <a:cs typeface="B Nazanin" pitchFamily="2" charset="-78"/>
              </a:rPr>
              <a:t> GPS </a:t>
            </a:r>
            <a:r>
              <a:rPr lang="fa-IR" dirty="0">
                <a:cs typeface="B Nazanin" pitchFamily="2" charset="-78"/>
              </a:rPr>
              <a:t>مناسب مي‌باشد، حتي براي كار يا آشنايي شما با طرز كار و خدمات</a:t>
            </a:r>
            <a:r>
              <a:rPr lang="en-US" dirty="0">
                <a:cs typeface="B Nazanin" pitchFamily="2" charset="-78"/>
              </a:rPr>
              <a:t> GPS</a:t>
            </a:r>
            <a:endParaRPr lang="fa-IR" dirty="0">
              <a:cs typeface="B Nazanin" pitchFamily="2" charset="-78"/>
            </a:endParaRPr>
          </a:p>
        </p:txBody>
      </p:sp>
    </p:spTree>
    <p:extLst>
      <p:ext uri="{BB962C8B-B14F-4D97-AF65-F5344CB8AC3E}">
        <p14:creationId xmlns:p14="http://schemas.microsoft.com/office/powerpoint/2010/main" xmlns="" val="13670887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mph" presetSubtype="0" fill="hold" grpId="0" nodeType="clickEffect">
                                  <p:stCondLst>
                                    <p:cond delay="0"/>
                                  </p:stCondLst>
                                  <p:childTnLst>
                                    <p:animClr clrSpc="hsl" dir="cw">
                                      <p:cBhvr override="childStyle">
                                        <p:cTn id="11" dur="500" fill="hold"/>
                                        <p:tgtEl>
                                          <p:spTgt spid="3">
                                            <p:txEl>
                                              <p:pRg st="0" end="0"/>
                                            </p:txEl>
                                          </p:spTgt>
                                        </p:tgtEl>
                                        <p:attrNameLst>
                                          <p:attrName>style.color</p:attrName>
                                        </p:attrNameLst>
                                      </p:cBhvr>
                                      <p:by>
                                        <p:hsl h="-7200000" s="0" l="0"/>
                                      </p:by>
                                    </p:animClr>
                                    <p:animClr clrSpc="hsl" dir="cw">
                                      <p:cBhvr>
                                        <p:cTn id="12" dur="500" fill="hold"/>
                                        <p:tgtEl>
                                          <p:spTgt spid="3">
                                            <p:txEl>
                                              <p:pRg st="0" end="0"/>
                                            </p:txEl>
                                          </p:spTgt>
                                        </p:tgtEl>
                                        <p:attrNameLst>
                                          <p:attrName>fillcolor</p:attrName>
                                        </p:attrNameLst>
                                      </p:cBhvr>
                                      <p:by>
                                        <p:hsl h="-7200000" s="0" l="0"/>
                                      </p:by>
                                    </p:animClr>
                                    <p:animClr clrSpc="hsl" dir="cw">
                                      <p:cBhvr>
                                        <p:cTn id="13" dur="500" fill="hold"/>
                                        <p:tgtEl>
                                          <p:spTgt spid="3">
                                            <p:txEl>
                                              <p:pRg st="0" end="0"/>
                                            </p:txEl>
                                          </p:spTgt>
                                        </p:tgtEl>
                                        <p:attrNameLst>
                                          <p:attrName>stroke.color</p:attrName>
                                        </p:attrNameLst>
                                      </p:cBhvr>
                                      <p:by>
                                        <p:hsl h="-7200000" s="0" l="0"/>
                                      </p:by>
                                    </p:animClr>
                                    <p:set>
                                      <p:cBhvr>
                                        <p:cTn id="14"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دسته‌بندي دستگاه‌هاي</a:t>
            </a:r>
            <a:r>
              <a:rPr lang="en-US" b="1" dirty="0">
                <a:cs typeface="_MRT_Khodkar" pitchFamily="2" charset="-78"/>
              </a:rPr>
              <a:t> 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lstStyle/>
          <a:p>
            <a:r>
              <a:rPr lang="en-US" dirty="0" smtClean="0">
                <a:cs typeface="B Nazanin" pitchFamily="2" charset="-78"/>
              </a:rPr>
              <a:t>:</a:t>
            </a:r>
            <a:r>
              <a:rPr lang="en-US" b="1" dirty="0" smtClean="0">
                <a:cs typeface="B Nazanin" pitchFamily="2" charset="-78"/>
              </a:rPr>
              <a:t>High-End </a:t>
            </a:r>
            <a:r>
              <a:rPr lang="en-US" b="1" dirty="0">
                <a:cs typeface="B Nazanin" pitchFamily="2" charset="-78"/>
              </a:rPr>
              <a:t>GPS </a:t>
            </a:r>
            <a:r>
              <a:rPr lang="en-US" b="1" dirty="0" smtClean="0">
                <a:cs typeface="B Nazanin" pitchFamily="2" charset="-78"/>
              </a:rPr>
              <a:t>products</a:t>
            </a:r>
            <a:r>
              <a:rPr lang="en-US" dirty="0" smtClean="0">
                <a:cs typeface="B Nazanin" pitchFamily="2" charset="-78"/>
              </a:rPr>
              <a:t> </a:t>
            </a:r>
            <a:r>
              <a:rPr lang="fa-IR" dirty="0">
                <a:cs typeface="B Nazanin" pitchFamily="2" charset="-78"/>
              </a:rPr>
              <a:t>اين دستگاه‌ها شامل يك صفحه نمايشگر بزرگ‌تر و تعدادي نقشه مي‌باشند و در بعضي از آنها شما بايستي مبلغ بيشتري جهت نقشه‌ها بپردازيد. قيمت اين دستگاه‌ها ممكن است بسته به نوع محصول بالاتر از 1500 دلار آمريكا باشد</a:t>
            </a:r>
            <a:r>
              <a:rPr lang="en-US" dirty="0">
                <a:cs typeface="B Nazanin" pitchFamily="2" charset="-78"/>
              </a:rPr>
              <a:t>.</a:t>
            </a:r>
          </a:p>
          <a:p>
            <a:endParaRPr lang="fa-IR" dirty="0">
              <a:cs typeface="B Nazanin" pitchFamily="2" charset="-78"/>
            </a:endParaRPr>
          </a:p>
        </p:txBody>
      </p:sp>
    </p:spTree>
    <p:extLst>
      <p:ext uri="{BB962C8B-B14F-4D97-AF65-F5344CB8AC3E}">
        <p14:creationId xmlns:p14="http://schemas.microsoft.com/office/powerpoint/2010/main" xmlns="" val="297016728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mph" presetSubtype="0" fill="hold" grpId="0" nodeType="clickEffect">
                                  <p:stCondLst>
                                    <p:cond delay="0"/>
                                  </p:stCondLst>
                                  <p:childTnLst>
                                    <p:animClr clrSpc="hsl" dir="cw">
                                      <p:cBhvr override="childStyle">
                                        <p:cTn id="11" dur="500" fill="hold"/>
                                        <p:tgtEl>
                                          <p:spTgt spid="3">
                                            <p:txEl>
                                              <p:pRg st="0" end="0"/>
                                            </p:txEl>
                                          </p:spTgt>
                                        </p:tgtEl>
                                        <p:attrNameLst>
                                          <p:attrName>style.color</p:attrName>
                                        </p:attrNameLst>
                                      </p:cBhvr>
                                      <p:by>
                                        <p:hsl h="10842353" s="0" l="0"/>
                                      </p:by>
                                    </p:animClr>
                                    <p:animClr clrSpc="hsl" dir="cw">
                                      <p:cBhvr>
                                        <p:cTn id="12" dur="500" fill="hold"/>
                                        <p:tgtEl>
                                          <p:spTgt spid="3">
                                            <p:txEl>
                                              <p:pRg st="0" end="0"/>
                                            </p:txEl>
                                          </p:spTgt>
                                        </p:tgtEl>
                                        <p:attrNameLst>
                                          <p:attrName>fillcolor</p:attrName>
                                        </p:attrNameLst>
                                      </p:cBhvr>
                                      <p:by>
                                        <p:hsl h="10842353" s="0" l="0"/>
                                      </p:by>
                                    </p:animClr>
                                    <p:animClr clrSpc="hsl" dir="cw">
                                      <p:cBhvr>
                                        <p:cTn id="13" dur="500" fill="hold"/>
                                        <p:tgtEl>
                                          <p:spTgt spid="3">
                                            <p:txEl>
                                              <p:pRg st="0" end="0"/>
                                            </p:txEl>
                                          </p:spTgt>
                                        </p:tgtEl>
                                        <p:attrNameLst>
                                          <p:attrName>stroke.color</p:attrName>
                                        </p:attrNameLst>
                                      </p:cBhvr>
                                      <p:by>
                                        <p:hsl h="10842353" s="0" l="0"/>
                                      </p:by>
                                    </p:animClr>
                                    <p:set>
                                      <p:cBhvr>
                                        <p:cTn id="14"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ارکان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pPr marL="0" indent="0">
              <a:buNone/>
            </a:pPr>
            <a:r>
              <a:rPr lang="ar-SA" sz="2400" b="1" dirty="0">
                <a:cs typeface="B Nazanin" pitchFamily="2" charset="-78"/>
              </a:rPr>
              <a:t>فضا، کاربر، کنترل( </a:t>
            </a:r>
            <a:r>
              <a:rPr lang="en-US" sz="2400" b="1" dirty="0">
                <a:cs typeface="B Nazanin" pitchFamily="2" charset="-78"/>
              </a:rPr>
              <a:t>Space , User , Control</a:t>
            </a:r>
            <a:r>
              <a:rPr lang="ar-SA" sz="2400" b="1" dirty="0">
                <a:cs typeface="B Nazanin" pitchFamily="2" charset="-78"/>
              </a:rPr>
              <a:t> )</a:t>
            </a:r>
            <a:endParaRPr lang="en-US" sz="2400" dirty="0">
              <a:cs typeface="B Nazanin" pitchFamily="2" charset="-78"/>
            </a:endParaRPr>
          </a:p>
          <a:p>
            <a:pPr marL="0" indent="0" algn="justLow">
              <a:buNone/>
            </a:pPr>
            <a:r>
              <a:rPr lang="ar-SA" sz="2400" dirty="0">
                <a:cs typeface="B Nazanin" pitchFamily="2" charset="-78"/>
              </a:rPr>
              <a:t>سیستم </a:t>
            </a:r>
            <a:r>
              <a:rPr lang="en-US" sz="2400" dirty="0">
                <a:cs typeface="B Nazanin" pitchFamily="2" charset="-78"/>
              </a:rPr>
              <a:t>GPS</a:t>
            </a:r>
            <a:r>
              <a:rPr lang="ar-SA" sz="2400" dirty="0">
                <a:cs typeface="B Nazanin" pitchFamily="2" charset="-78"/>
              </a:rPr>
              <a:t> شامل 3 بخش،‌ فضا، کنترل و کاربری می‌باشد. </a:t>
            </a:r>
            <a:endParaRPr lang="fa-IR" sz="2400" dirty="0" smtClean="0">
              <a:cs typeface="B Nazanin" pitchFamily="2" charset="-78"/>
            </a:endParaRPr>
          </a:p>
          <a:p>
            <a:pPr marL="0" indent="0" algn="justLow">
              <a:buNone/>
            </a:pPr>
            <a:r>
              <a:rPr lang="fa-IR" sz="2400" b="1" dirty="0" smtClean="0">
                <a:cs typeface="B Nazanin" pitchFamily="2" charset="-78"/>
              </a:rPr>
              <a:t>توضیح مختصر راجبه بخش فضایی:</a:t>
            </a:r>
          </a:p>
          <a:p>
            <a:pPr marL="0" indent="0" algn="justLow">
              <a:buNone/>
            </a:pPr>
            <a:r>
              <a:rPr lang="ar-SA" sz="2400" dirty="0" smtClean="0">
                <a:cs typeface="B Nazanin" pitchFamily="2" charset="-78"/>
              </a:rPr>
              <a:t>بخش </a:t>
            </a:r>
            <a:r>
              <a:rPr lang="ar-SA" sz="2400" dirty="0">
                <a:cs typeface="B Nazanin" pitchFamily="2" charset="-78"/>
              </a:rPr>
              <a:t>فضایی شامل آرایش ماهواره‌ها در فضا با (</a:t>
            </a:r>
            <a:r>
              <a:rPr lang="en-US" sz="2400" dirty="0">
                <a:cs typeface="B Nazanin" pitchFamily="2" charset="-78"/>
              </a:rPr>
              <a:t>Constellation</a:t>
            </a:r>
            <a:r>
              <a:rPr lang="ar-SA" sz="2400" dirty="0">
                <a:cs typeface="B Nazanin" pitchFamily="2" charset="-78"/>
              </a:rPr>
              <a:t>) می‌باشد. اولین سری این ماهواره‌ها در سال 1978 در مدار قرار داده شد. و در سال 1986 توسعه و تکمیل آرایش ماهواره‌ای سیستم </a:t>
            </a:r>
            <a:r>
              <a:rPr lang="en-US" sz="2400" dirty="0">
                <a:cs typeface="B Nazanin" pitchFamily="2" charset="-78"/>
              </a:rPr>
              <a:t>GPS</a:t>
            </a:r>
            <a:r>
              <a:rPr lang="ar-SA" sz="2400" dirty="0">
                <a:cs typeface="B Nazanin" pitchFamily="2" charset="-78"/>
              </a:rPr>
              <a:t> به علت جلوگیری از خطرات ناشی از عدم مسیریابی انجام پذیرفت. در فوریه 1989 آرایش ماهواره‌ای سیستم </a:t>
            </a:r>
            <a:r>
              <a:rPr lang="en-US" sz="2400" dirty="0">
                <a:cs typeface="B Nazanin" pitchFamily="2" charset="-78"/>
              </a:rPr>
              <a:t>GPS</a:t>
            </a:r>
            <a:r>
              <a:rPr lang="ar-SA" sz="2400" dirty="0">
                <a:cs typeface="B Nazanin" pitchFamily="2" charset="-78"/>
              </a:rPr>
              <a:t> با </a:t>
            </a:r>
            <a:r>
              <a:rPr lang="ar-SA" sz="2400" dirty="0" smtClean="0">
                <a:cs typeface="B Nazanin" pitchFamily="2" charset="-78"/>
              </a:rPr>
              <a:t>24 یا تعداد بیشتری ماهواره </a:t>
            </a:r>
            <a:r>
              <a:rPr lang="ar-SA" sz="2400" dirty="0">
                <a:cs typeface="B Nazanin" pitchFamily="2" charset="-78"/>
              </a:rPr>
              <a:t>در مدار کامل و فعال گردید. سیستم کنترل توسط ارتش آمریکا انجام می‌گیرد که ردیابی و نگهداری آنها را در مدار کنترل می‌نماید.</a:t>
            </a:r>
            <a:endParaRPr lang="en-US" sz="2400" dirty="0">
              <a:cs typeface="B Nazanin" pitchFamily="2" charset="-78"/>
            </a:endParaRPr>
          </a:p>
          <a:p>
            <a:pPr marL="0" indent="0">
              <a:buNone/>
            </a:pPr>
            <a:endParaRPr lang="fa-IR" sz="2400" dirty="0">
              <a:cs typeface="B Nazanin" pitchFamily="2" charset="-78"/>
            </a:endParaRPr>
          </a:p>
        </p:txBody>
      </p:sp>
    </p:spTree>
    <p:extLst>
      <p:ext uri="{BB962C8B-B14F-4D97-AF65-F5344CB8AC3E}">
        <p14:creationId xmlns:p14="http://schemas.microsoft.com/office/powerpoint/2010/main" xmlns="" val="332838801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ارکان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a:xfrm>
            <a:off x="1403648" y="6021289"/>
            <a:ext cx="5787752" cy="706909"/>
          </a:xfrm>
        </p:spPr>
        <p:txBody>
          <a:bodyPr>
            <a:noAutofit/>
          </a:bodyPr>
          <a:lstStyle/>
          <a:p>
            <a:pPr marL="0" indent="0">
              <a:buNone/>
            </a:pPr>
            <a:r>
              <a:rPr lang="fa-IR" sz="1800" dirty="0">
                <a:cs typeface="B Nazanin" pitchFamily="2" charset="-78"/>
              </a:rPr>
              <a:t>اين شكل</a:t>
            </a:r>
            <a:r>
              <a:rPr lang="ar-SA" sz="1800" dirty="0">
                <a:cs typeface="B Nazanin" pitchFamily="2" charset="-78"/>
              </a:rPr>
              <a:t> بخش هاي مختلف يک سيستم</a:t>
            </a:r>
            <a:r>
              <a:rPr lang="en-US" sz="1800" dirty="0">
                <a:cs typeface="B Nazanin" pitchFamily="2" charset="-78"/>
              </a:rPr>
              <a:t> GPS </a:t>
            </a:r>
            <a:r>
              <a:rPr lang="ar-SA" sz="1800" dirty="0">
                <a:cs typeface="B Nazanin" pitchFamily="2" charset="-78"/>
              </a:rPr>
              <a:t>را به طور خلاصه نمايش مي‌دهد</a:t>
            </a:r>
            <a:r>
              <a:rPr lang="en-US" sz="1800" dirty="0">
                <a:cs typeface="B Nazanin" pitchFamily="2" charset="-78"/>
              </a:rPr>
              <a:t/>
            </a:r>
            <a:br>
              <a:rPr lang="en-US" sz="1800" dirty="0">
                <a:cs typeface="B Nazanin" pitchFamily="2" charset="-78"/>
              </a:rPr>
            </a:br>
            <a:endParaRPr lang="fa-IR" sz="1800" dirty="0">
              <a:cs typeface="B Nazanin" pitchFamily="2" charset="-78"/>
            </a:endParaRPr>
          </a:p>
        </p:txBody>
      </p:sp>
      <p:pic>
        <p:nvPicPr>
          <p:cNvPr id="5122" name="Picture 2" descr="F:\jozve\GPS\2\AKS\arkan.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83768" y="1340769"/>
            <a:ext cx="3888432" cy="455675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4329818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3" presetClass="path" presetSubtype="0" accel="50000" decel="50000" fill="hold" nodeType="clickEffect">
                                  <p:stCondLst>
                                    <p:cond delay="0"/>
                                  </p:stCondLst>
                                  <p:childTnLst>
                                    <p:animMotion origin="layout" path="M 0 0 C 0.015 0.024 0.037 0.049 0.055 0.059 C 0.082 0.075 0.108 0.081 0.113 0.073 C 0.117 0.065 0.099 0.045 0.072 0.029 C 0.054 0.019 0.021 0.012 -0.008 0.011 C -0.036 0.012 -0.07 0.019 -0.088 0.029 C -0.115 0.045 -0.133 0.065 -0.128 0.073 C -0.123 0.081 -0.097 0.075 -0.071 0.059 C -0.053 0.049 -0.03 0.024 -0.016 0 C -0.001 -0.025 0.009 -0.058 0.009 -0.079 C 0.009 -0.111 0.002 -0.136 -0.008 -0.136 C -0.017 -0.136 -0.025 -0.111 -0.025 -0.079 C -0.025 -0.058 -0.014 -0.025 0 0 Z" pathEditMode="relative" ptsTypes="">
                                      <p:cBhvr>
                                        <p:cTn id="11" dur="2000" fill="hold"/>
                                        <p:tgtEl>
                                          <p:spTgt spid="5122"/>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by="(-#ppt_w*2)" calcmode="lin" valueType="num">
                                      <p:cBhvr rctx="PPT">
                                        <p:cTn id="16" dur="500" autoRev="1" fill="hold">
                                          <p:stCondLst>
                                            <p:cond delay="0"/>
                                          </p:stCondLst>
                                        </p:cTn>
                                        <p:tgtEl>
                                          <p:spTgt spid="3">
                                            <p:txEl>
                                              <p:pRg st="0" end="0"/>
                                            </p:txEl>
                                          </p:spTgt>
                                        </p:tgtEl>
                                        <p:attrNameLst>
                                          <p:attrName>ppt_w</p:attrName>
                                        </p:attrNameLst>
                                      </p:cBhvr>
                                    </p:anim>
                                    <p:anim by="(#ppt_w*0.50)" calcmode="lin" valueType="num">
                                      <p:cBhvr>
                                        <p:cTn id="17" dur="500" decel="50000" autoRev="1" fill="hold">
                                          <p:stCondLst>
                                            <p:cond delay="0"/>
                                          </p:stCondLst>
                                        </p:cTn>
                                        <p:tgtEl>
                                          <p:spTgt spid="3">
                                            <p:txEl>
                                              <p:pRg st="0" end="0"/>
                                            </p:txEl>
                                          </p:spTgt>
                                        </p:tgtEl>
                                        <p:attrNameLst>
                                          <p:attrName>ppt_x</p:attrName>
                                        </p:attrNameLst>
                                      </p:cBhvr>
                                    </p:anim>
                                    <p:anim from="(-#ppt_h/2)" to="(#ppt_y)" calcmode="lin" valueType="num">
                                      <p:cBhvr>
                                        <p:cTn id="18" dur="1000" fill="hold">
                                          <p:stCondLst>
                                            <p:cond delay="0"/>
                                          </p:stCondLst>
                                        </p:cTn>
                                        <p:tgtEl>
                                          <p:spTgt spid="3">
                                            <p:txEl>
                                              <p:pRg st="0" end="0"/>
                                            </p:txEl>
                                          </p:spTgt>
                                        </p:tgtEl>
                                        <p:attrNameLst>
                                          <p:attrName>ppt_y</p:attrName>
                                        </p:attrNameLst>
                                      </p:cBhvr>
                                    </p:anim>
                                    <p:animRot by="21600000">
                                      <p:cBhvr>
                                        <p:cTn id="19"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ارکان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r>
              <a:rPr lang="ar-SA" sz="2000" b="1" dirty="0">
                <a:cs typeface="B Nazanin" pitchFamily="2" charset="-78"/>
              </a:rPr>
              <a:t>بخش فضایی( </a:t>
            </a:r>
            <a:r>
              <a:rPr lang="en-US" sz="2000" b="1" dirty="0">
                <a:cs typeface="B Nazanin" pitchFamily="2" charset="-78"/>
              </a:rPr>
              <a:t>Space Segment</a:t>
            </a:r>
            <a:r>
              <a:rPr lang="ar-SA" sz="2000" b="1" dirty="0">
                <a:cs typeface="B Nazanin" pitchFamily="2" charset="-78"/>
              </a:rPr>
              <a:t> )</a:t>
            </a:r>
            <a:endParaRPr lang="en-US" sz="2000" dirty="0">
              <a:cs typeface="B Nazanin" pitchFamily="2" charset="-78"/>
            </a:endParaRPr>
          </a:p>
          <a:p>
            <a:pPr marL="0" indent="0" algn="just">
              <a:buNone/>
            </a:pPr>
            <a:r>
              <a:rPr lang="ar-SA" sz="2000" dirty="0">
                <a:cs typeface="B Nazanin" pitchFamily="2" charset="-78"/>
              </a:rPr>
              <a:t>ماهواره‌های </a:t>
            </a:r>
            <a:r>
              <a:rPr lang="en-US" sz="2000" dirty="0">
                <a:cs typeface="B Nazanin" pitchFamily="2" charset="-78"/>
              </a:rPr>
              <a:t>GPS</a:t>
            </a:r>
            <a:r>
              <a:rPr lang="ar-SA" sz="2000" dirty="0">
                <a:cs typeface="B Nazanin" pitchFamily="2" charset="-78"/>
              </a:rPr>
              <a:t> در حدود 900 </a:t>
            </a:r>
            <a:r>
              <a:rPr lang="en-US" sz="2000" dirty="0">
                <a:cs typeface="B Nazanin" pitchFamily="2" charset="-78"/>
              </a:rPr>
              <a:t>kg</a:t>
            </a:r>
            <a:r>
              <a:rPr lang="ar-SA" sz="2000" dirty="0">
                <a:cs typeface="B Nazanin" pitchFamily="2" charset="-78"/>
              </a:rPr>
              <a:t> وزن و 5 متر با نیل‌های خورشیدی طول دارند. عمر مفید این ماهواره‌ها برای5/7 سال طراحی شده است اما اغلب مدت زمان بیشتری در مدار مورد استفاده قرار می‌گیرند. پنل‌های خورشیدی نیروی اولیه را تهیه می‌نمایند و نیروی (تغذیه) ثانویه توسط باطری‌های </a:t>
            </a:r>
            <a:r>
              <a:rPr lang="en-US" sz="2000" dirty="0" err="1">
                <a:cs typeface="B Nazanin" pitchFamily="2" charset="-78"/>
              </a:rPr>
              <a:t>Nicod</a:t>
            </a:r>
            <a:r>
              <a:rPr lang="ar-SA" sz="2000" dirty="0">
                <a:cs typeface="B Nazanin" pitchFamily="2" charset="-78"/>
              </a:rPr>
              <a:t> تأمین می‌شود.</a:t>
            </a:r>
            <a:endParaRPr lang="en-US" sz="2000" dirty="0">
              <a:cs typeface="B Nazanin" pitchFamily="2" charset="-78"/>
            </a:endParaRPr>
          </a:p>
          <a:p>
            <a:pPr marL="0" indent="0" algn="just">
              <a:buNone/>
            </a:pPr>
            <a:r>
              <a:rPr lang="ar-SA" sz="2000" dirty="0">
                <a:cs typeface="B Nazanin" pitchFamily="2" charset="-78"/>
              </a:rPr>
              <a:t>در هر ماهواره چهار ساعت (</a:t>
            </a:r>
            <a:r>
              <a:rPr lang="en-US" sz="2000" dirty="0">
                <a:cs typeface="B Nazanin" pitchFamily="2" charset="-78"/>
              </a:rPr>
              <a:t>Clock</a:t>
            </a:r>
            <a:r>
              <a:rPr lang="ar-SA" sz="2000" dirty="0">
                <a:cs typeface="B Nazanin" pitchFamily="2" charset="-78"/>
              </a:rPr>
              <a:t>) اتمی فوق‌العاده دقیق نصب گردیده است. در سپتامبر 2001 تعداد ماهواره‌های مورد استفاده در مدار 27 عدد بوده است.</a:t>
            </a:r>
            <a:endParaRPr lang="en-US" sz="2000" dirty="0">
              <a:cs typeface="B Nazanin" pitchFamily="2" charset="-78"/>
            </a:endParaRPr>
          </a:p>
          <a:p>
            <a:endParaRPr lang="fa-IR" sz="2000" dirty="0">
              <a:cs typeface="B Nazanin" pitchFamily="2" charset="-78"/>
            </a:endParaRPr>
          </a:p>
        </p:txBody>
      </p:sp>
      <p:pic>
        <p:nvPicPr>
          <p:cNvPr id="6146" name="Picture 2" descr="F:\jozve\GPS\2\AKS\faza2.gif"/>
          <p:cNvPicPr>
            <a:picLocks noChangeAspect="1" noChangeArrowheads="1"/>
          </p:cNvPicPr>
          <p:nvPr/>
        </p:nvPicPr>
        <p:blipFill rotWithShape="1">
          <a:blip r:embed="rId3">
            <a:extLst>
              <a:ext uri="{28A0092B-C50C-407E-A947-70E740481C1C}">
                <a14:useLocalDpi xmlns:a14="http://schemas.microsoft.com/office/drawing/2010/main" xmlns="" val="0"/>
              </a:ext>
            </a:extLst>
          </a:blip>
          <a:srcRect b="9599"/>
          <a:stretch/>
        </p:blipFill>
        <p:spPr bwMode="auto">
          <a:xfrm>
            <a:off x="755576" y="3284985"/>
            <a:ext cx="3048000" cy="35730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8305661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6" presetClass="emph" presetSubtype="0" fill="hold" grpId="0" nodeType="clickEffect">
                                  <p:stCondLst>
                                    <p:cond delay="0"/>
                                  </p:stCondLst>
                                  <p:iterate type="lt">
                                    <p:tmPct val="10000"/>
                                  </p:iterate>
                                  <p:childTnLst>
                                    <p:animScale>
                                      <p:cBhvr>
                                        <p:cTn id="11" dur="250" autoRev="1" fill="hold">
                                          <p:stCondLst>
                                            <p:cond delay="0"/>
                                          </p:stCondLst>
                                        </p:cTn>
                                        <p:tgtEl>
                                          <p:spTgt spid="3">
                                            <p:txEl>
                                              <p:pRg st="0" end="0"/>
                                            </p:txEl>
                                          </p:spTgt>
                                        </p:tgtEl>
                                      </p:cBhvr>
                                      <p:to x="80000" y="100000"/>
                                    </p:animScale>
                                    <p:anim by="(#ppt_w*0.10)" calcmode="lin" valueType="num">
                                      <p:cBhvr>
                                        <p:cTn id="12" dur="250" autoRev="1" fill="hold">
                                          <p:stCondLst>
                                            <p:cond delay="0"/>
                                          </p:stCondLst>
                                        </p:cTn>
                                        <p:tgtEl>
                                          <p:spTgt spid="3">
                                            <p:txEl>
                                              <p:pRg st="0" end="0"/>
                                            </p:txEl>
                                          </p:spTgt>
                                        </p:tgtEl>
                                        <p:attrNameLst>
                                          <p:attrName>ppt_x</p:attrName>
                                        </p:attrNameLst>
                                      </p:cBhvr>
                                    </p:anim>
                                    <p:anim by="(-#ppt_w*0.10)" calcmode="lin" valueType="num">
                                      <p:cBhvr>
                                        <p:cTn id="13" dur="250" autoRev="1" fill="hold">
                                          <p:stCondLst>
                                            <p:cond delay="0"/>
                                          </p:stCondLst>
                                        </p:cTn>
                                        <p:tgtEl>
                                          <p:spTgt spid="3">
                                            <p:txEl>
                                              <p:pRg st="0" end="0"/>
                                            </p:txEl>
                                          </p:spTgt>
                                        </p:tgtEl>
                                        <p:attrNameLst>
                                          <p:attrName>ppt_y</p:attrName>
                                        </p:attrNameLst>
                                      </p:cBhvr>
                                    </p:anim>
                                    <p:animRot by="-480000">
                                      <p:cBhvr>
                                        <p:cTn id="14" dur="250" autoRev="1" fill="hold">
                                          <p:stCondLst>
                                            <p:cond delay="0"/>
                                          </p:stCondLst>
                                        </p:cTn>
                                        <p:tgtEl>
                                          <p:spTgt spid="3">
                                            <p:txEl>
                                              <p:pRg st="0" end="0"/>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0" nodeType="clickEffect">
                                  <p:stCondLst>
                                    <p:cond delay="0"/>
                                  </p:stCondLst>
                                  <p:iterate type="lt">
                                    <p:tmPct val="10000"/>
                                  </p:iterate>
                                  <p:childTnLst>
                                    <p:animScale>
                                      <p:cBhvr>
                                        <p:cTn id="18" dur="250" autoRev="1" fill="hold">
                                          <p:stCondLst>
                                            <p:cond delay="0"/>
                                          </p:stCondLst>
                                        </p:cTn>
                                        <p:tgtEl>
                                          <p:spTgt spid="3">
                                            <p:txEl>
                                              <p:pRg st="1" end="1"/>
                                            </p:txEl>
                                          </p:spTgt>
                                        </p:tgtEl>
                                      </p:cBhvr>
                                      <p:to x="80000" y="100000"/>
                                    </p:animScale>
                                    <p:anim by="(#ppt_w*0.10)" calcmode="lin" valueType="num">
                                      <p:cBhvr>
                                        <p:cTn id="19" dur="250" autoRev="1" fill="hold">
                                          <p:stCondLst>
                                            <p:cond delay="0"/>
                                          </p:stCondLst>
                                        </p:cTn>
                                        <p:tgtEl>
                                          <p:spTgt spid="3">
                                            <p:txEl>
                                              <p:pRg st="1" end="1"/>
                                            </p:txEl>
                                          </p:spTgt>
                                        </p:tgtEl>
                                        <p:attrNameLst>
                                          <p:attrName>ppt_x</p:attrName>
                                        </p:attrNameLst>
                                      </p:cBhvr>
                                    </p:anim>
                                    <p:anim by="(-#ppt_w*0.10)" calcmode="lin" valueType="num">
                                      <p:cBhvr>
                                        <p:cTn id="20" dur="250" autoRev="1" fill="hold">
                                          <p:stCondLst>
                                            <p:cond delay="0"/>
                                          </p:stCondLst>
                                        </p:cTn>
                                        <p:tgtEl>
                                          <p:spTgt spid="3">
                                            <p:txEl>
                                              <p:pRg st="1" end="1"/>
                                            </p:txEl>
                                          </p:spTgt>
                                        </p:tgtEl>
                                        <p:attrNameLst>
                                          <p:attrName>ppt_y</p:attrName>
                                        </p:attrNameLst>
                                      </p:cBhvr>
                                    </p:anim>
                                    <p:animRot by="-480000">
                                      <p:cBhvr>
                                        <p:cTn id="21" dur="250" autoRev="1" fill="hold">
                                          <p:stCondLst>
                                            <p:cond delay="0"/>
                                          </p:stCondLst>
                                        </p:cTn>
                                        <p:tgtEl>
                                          <p:spTgt spid="3">
                                            <p:txEl>
                                              <p:pRg st="1" end="1"/>
                                            </p:txEl>
                                          </p:spTgt>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36" presetClass="emph" presetSubtype="0" fill="hold" grpId="0" nodeType="clickEffect">
                                  <p:stCondLst>
                                    <p:cond delay="0"/>
                                  </p:stCondLst>
                                  <p:iterate type="lt">
                                    <p:tmPct val="10000"/>
                                  </p:iterate>
                                  <p:childTnLst>
                                    <p:animScale>
                                      <p:cBhvr>
                                        <p:cTn id="25" dur="250" autoRev="1" fill="hold">
                                          <p:stCondLst>
                                            <p:cond delay="0"/>
                                          </p:stCondLst>
                                        </p:cTn>
                                        <p:tgtEl>
                                          <p:spTgt spid="3">
                                            <p:txEl>
                                              <p:pRg st="2" end="2"/>
                                            </p:txEl>
                                          </p:spTgt>
                                        </p:tgtEl>
                                      </p:cBhvr>
                                      <p:to x="80000" y="100000"/>
                                    </p:animScale>
                                    <p:anim by="(#ppt_w*0.10)" calcmode="lin" valueType="num">
                                      <p:cBhvr>
                                        <p:cTn id="26" dur="250" autoRev="1" fill="hold">
                                          <p:stCondLst>
                                            <p:cond delay="0"/>
                                          </p:stCondLst>
                                        </p:cTn>
                                        <p:tgtEl>
                                          <p:spTgt spid="3">
                                            <p:txEl>
                                              <p:pRg st="2" end="2"/>
                                            </p:txEl>
                                          </p:spTgt>
                                        </p:tgtEl>
                                        <p:attrNameLst>
                                          <p:attrName>ppt_x</p:attrName>
                                        </p:attrNameLst>
                                      </p:cBhvr>
                                    </p:anim>
                                    <p:anim by="(-#ppt_w*0.10)" calcmode="lin" valueType="num">
                                      <p:cBhvr>
                                        <p:cTn id="27" dur="250" autoRev="1" fill="hold">
                                          <p:stCondLst>
                                            <p:cond delay="0"/>
                                          </p:stCondLst>
                                        </p:cTn>
                                        <p:tgtEl>
                                          <p:spTgt spid="3">
                                            <p:txEl>
                                              <p:pRg st="2" end="2"/>
                                            </p:txEl>
                                          </p:spTgt>
                                        </p:tgtEl>
                                        <p:attrNameLst>
                                          <p:attrName>ppt_y</p:attrName>
                                        </p:attrNameLst>
                                      </p:cBhvr>
                                    </p:anim>
                                    <p:animRot by="-480000">
                                      <p:cBhvr>
                                        <p:cTn id="28" dur="250" autoRev="1" fill="hold">
                                          <p:stCondLst>
                                            <p:cond delay="0"/>
                                          </p:stCondLst>
                                        </p:cTn>
                                        <p:tgtEl>
                                          <p:spTgt spid="3">
                                            <p:txEl>
                                              <p:pRg st="2" end="2"/>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56" presetClass="path" presetSubtype="0" accel="50000" decel="50000" fill="hold" nodeType="clickEffect">
                                  <p:stCondLst>
                                    <p:cond delay="0"/>
                                  </p:stCondLst>
                                  <p:childTnLst>
                                    <p:animMotion origin="layout" path="M 0 0 L 0.25 -0.25 E" pathEditMode="relative" ptsTypes="">
                                      <p:cBhvr>
                                        <p:cTn id="32" dur="2000" fill="hold"/>
                                        <p:tgtEl>
                                          <p:spTgt spid="614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ارکان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r>
              <a:rPr lang="ar-SA" sz="2000" b="1" dirty="0">
                <a:cs typeface="B Nazanin" pitchFamily="2" charset="-78"/>
              </a:rPr>
              <a:t>بخش کنترل </a:t>
            </a:r>
            <a:r>
              <a:rPr lang="en-US" sz="2000" b="1" dirty="0">
                <a:cs typeface="B Nazanin" pitchFamily="2" charset="-78"/>
              </a:rPr>
              <a:t>Control Segment</a:t>
            </a:r>
            <a:endParaRPr lang="en-US" sz="2000" dirty="0">
              <a:cs typeface="B Nazanin" pitchFamily="2" charset="-78"/>
            </a:endParaRPr>
          </a:p>
          <a:p>
            <a:pPr marL="0" indent="0" algn="just">
              <a:buNone/>
            </a:pPr>
            <a:r>
              <a:rPr lang="ar-SA" sz="2000" dirty="0">
                <a:cs typeface="B Nazanin" pitchFamily="2" charset="-78"/>
              </a:rPr>
              <a:t>بخش کنترل شامل پنج ایستگاه مونیتور در اقصا نقاط جهان شامل هاوایی، کواجالین،‌ جزیره اسنشن، دیوگوگارسیا و کلورادو می‌باشد. ایستگاه (</a:t>
            </a:r>
            <a:r>
              <a:rPr lang="en-US" sz="2000" dirty="0">
                <a:cs typeface="B Nazanin" pitchFamily="2" charset="-78"/>
              </a:rPr>
              <a:t>MCS</a:t>
            </a:r>
            <a:r>
              <a:rPr lang="ar-SA" sz="2000" dirty="0">
                <a:cs typeface="B Nazanin" pitchFamily="2" charset="-78"/>
              </a:rPr>
              <a:t>) یا مرکز کنترل در کلورادو قرار دارد. ایستگاه‌های مونیتور، ماهوار‌های در معرض دید را ردیابی می‌نماید و اطلاعات فاصله را جمع‌آوری و این اطلاعات را در ایستگاه </a:t>
            </a:r>
            <a:r>
              <a:rPr lang="en-US" sz="2000" dirty="0">
                <a:cs typeface="B Nazanin" pitchFamily="2" charset="-78"/>
              </a:rPr>
              <a:t>MCS</a:t>
            </a:r>
            <a:r>
              <a:rPr lang="ar-SA" sz="2000" dirty="0">
                <a:cs typeface="B Nazanin" pitchFamily="2" charset="-78"/>
              </a:rPr>
              <a:t> تجزیه و تحلیل و سپس مدارات ماهواره‌ها را مشخص می‌نماید و پیام‌های هر ماهواره مکان‌یاب را به روز می‌نماید. اطلاعات به روز شده از طریق آنتن‌های زمینی به ماهواره‌ها ارسال می‌گردد</a:t>
            </a:r>
            <a:endParaRPr lang="fa-IR" sz="2000" dirty="0">
              <a:cs typeface="B Nazanin" pitchFamily="2" charset="-78"/>
            </a:endParaRPr>
          </a:p>
        </p:txBody>
      </p:sp>
      <p:pic>
        <p:nvPicPr>
          <p:cNvPr id="7170" name="Picture 2" descr="F:\jozve\GPS\2\AKS\3tasvir.gif"/>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32623" b="34810"/>
          <a:stretch/>
        </p:blipFill>
        <p:spPr bwMode="auto">
          <a:xfrm>
            <a:off x="1412" y="3828082"/>
            <a:ext cx="3900043" cy="28260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9734869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mph" presetSubtype="0" fill="hold" grpId="0" nodeType="clickEffect">
                                  <p:stCondLst>
                                    <p:cond delay="0"/>
                                  </p:stCondLst>
                                  <p:iterate type="lt">
                                    <p:tmPct val="10000"/>
                                  </p:iterate>
                                  <p:childTnLst>
                                    <p:animMotion origin="layout" path="M 0.0 0.0 L 0.0 -0.07213" pathEditMode="relative" ptsTypes="">
                                      <p:cBhvr>
                                        <p:cTn id="11" dur="250" accel="50000" decel="50000" autoRev="1" fill="hold">
                                          <p:stCondLst>
                                            <p:cond delay="0"/>
                                          </p:stCondLst>
                                        </p:cTn>
                                        <p:tgtEl>
                                          <p:spTgt spid="3">
                                            <p:txEl>
                                              <p:pRg st="0" end="0"/>
                                            </p:txEl>
                                          </p:spTgt>
                                        </p:tgtEl>
                                        <p:attrNameLst>
                                          <p:attrName>ppt_x</p:attrName>
                                          <p:attrName>ppt_y</p:attrName>
                                        </p:attrNameLst>
                                      </p:cBhvr>
                                    </p:animMotion>
                                    <p:animRot by="1500000">
                                      <p:cBhvr>
                                        <p:cTn id="12" dur="125" fill="hold">
                                          <p:stCondLst>
                                            <p:cond delay="0"/>
                                          </p:stCondLst>
                                        </p:cTn>
                                        <p:tgtEl>
                                          <p:spTgt spid="3">
                                            <p:txEl>
                                              <p:pRg st="0" end="0"/>
                                            </p:txEl>
                                          </p:spTgt>
                                        </p:tgtEl>
                                        <p:attrNameLst>
                                          <p:attrName>r</p:attrName>
                                        </p:attrNameLst>
                                      </p:cBhvr>
                                    </p:animRot>
                                    <p:animRot by="-1500000">
                                      <p:cBhvr>
                                        <p:cTn id="13" dur="125" fill="hold">
                                          <p:stCondLst>
                                            <p:cond delay="125"/>
                                          </p:stCondLst>
                                        </p:cTn>
                                        <p:tgtEl>
                                          <p:spTgt spid="3">
                                            <p:txEl>
                                              <p:pRg st="0" end="0"/>
                                            </p:txEl>
                                          </p:spTgt>
                                        </p:tgtEl>
                                        <p:attrNameLst>
                                          <p:attrName>r</p:attrName>
                                        </p:attrNameLst>
                                      </p:cBhvr>
                                    </p:animRot>
                                    <p:animRot by="-1500000">
                                      <p:cBhvr>
                                        <p:cTn id="14" dur="125" fill="hold">
                                          <p:stCondLst>
                                            <p:cond delay="250"/>
                                          </p:stCondLst>
                                        </p:cTn>
                                        <p:tgtEl>
                                          <p:spTgt spid="3">
                                            <p:txEl>
                                              <p:pRg st="0" end="0"/>
                                            </p:txEl>
                                          </p:spTgt>
                                        </p:tgtEl>
                                        <p:attrNameLst>
                                          <p:attrName>r</p:attrName>
                                        </p:attrNameLst>
                                      </p:cBhvr>
                                    </p:animRot>
                                    <p:animRot by="1500000">
                                      <p:cBhvr>
                                        <p:cTn id="15" dur="125" fill="hold">
                                          <p:stCondLst>
                                            <p:cond delay="375"/>
                                          </p:stCondLst>
                                        </p:cTn>
                                        <p:tgtEl>
                                          <p:spTgt spid="3">
                                            <p:txEl>
                                              <p:pRg st="0" end="0"/>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4" presetClass="emph" presetSubtype="0" fill="hold" grpId="0" nodeType="clickEffect">
                                  <p:stCondLst>
                                    <p:cond delay="0"/>
                                  </p:stCondLst>
                                  <p:iterate type="lt">
                                    <p:tmPct val="10000"/>
                                  </p:iterate>
                                  <p:childTnLst>
                                    <p:animMotion origin="layout" path="M 0.0 0.0 L 0.0 -0.07213" pathEditMode="relative" ptsTypes="">
                                      <p:cBhvr>
                                        <p:cTn id="19" dur="250" accel="50000" decel="50000" autoRev="1" fill="hold">
                                          <p:stCondLst>
                                            <p:cond delay="0"/>
                                          </p:stCondLst>
                                        </p:cTn>
                                        <p:tgtEl>
                                          <p:spTgt spid="3">
                                            <p:txEl>
                                              <p:pRg st="1" end="1"/>
                                            </p:txEl>
                                          </p:spTgt>
                                        </p:tgtEl>
                                        <p:attrNameLst>
                                          <p:attrName>ppt_x</p:attrName>
                                          <p:attrName>ppt_y</p:attrName>
                                        </p:attrNameLst>
                                      </p:cBhvr>
                                    </p:animMotion>
                                    <p:animRot by="1500000">
                                      <p:cBhvr>
                                        <p:cTn id="20" dur="125" fill="hold">
                                          <p:stCondLst>
                                            <p:cond delay="0"/>
                                          </p:stCondLst>
                                        </p:cTn>
                                        <p:tgtEl>
                                          <p:spTgt spid="3">
                                            <p:txEl>
                                              <p:pRg st="1" end="1"/>
                                            </p:txEl>
                                          </p:spTgt>
                                        </p:tgtEl>
                                        <p:attrNameLst>
                                          <p:attrName>r</p:attrName>
                                        </p:attrNameLst>
                                      </p:cBhvr>
                                    </p:animRot>
                                    <p:animRot by="-1500000">
                                      <p:cBhvr>
                                        <p:cTn id="21" dur="125" fill="hold">
                                          <p:stCondLst>
                                            <p:cond delay="125"/>
                                          </p:stCondLst>
                                        </p:cTn>
                                        <p:tgtEl>
                                          <p:spTgt spid="3">
                                            <p:txEl>
                                              <p:pRg st="1" end="1"/>
                                            </p:txEl>
                                          </p:spTgt>
                                        </p:tgtEl>
                                        <p:attrNameLst>
                                          <p:attrName>r</p:attrName>
                                        </p:attrNameLst>
                                      </p:cBhvr>
                                    </p:animRot>
                                    <p:animRot by="-1500000">
                                      <p:cBhvr>
                                        <p:cTn id="22" dur="125" fill="hold">
                                          <p:stCondLst>
                                            <p:cond delay="250"/>
                                          </p:stCondLst>
                                        </p:cTn>
                                        <p:tgtEl>
                                          <p:spTgt spid="3">
                                            <p:txEl>
                                              <p:pRg st="1" end="1"/>
                                            </p:txEl>
                                          </p:spTgt>
                                        </p:tgtEl>
                                        <p:attrNameLst>
                                          <p:attrName>r</p:attrName>
                                        </p:attrNameLst>
                                      </p:cBhvr>
                                    </p:animRot>
                                    <p:animRot by="1500000">
                                      <p:cBhvr>
                                        <p:cTn id="23" dur="125" fill="hold">
                                          <p:stCondLst>
                                            <p:cond delay="375"/>
                                          </p:stCondLst>
                                        </p:cTn>
                                        <p:tgtEl>
                                          <p:spTgt spid="3">
                                            <p:txEl>
                                              <p:pRg st="1" end="1"/>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56" presetClass="path" presetSubtype="0" accel="50000" decel="50000" fill="hold" nodeType="clickEffect">
                                  <p:stCondLst>
                                    <p:cond delay="0"/>
                                  </p:stCondLst>
                                  <p:childTnLst>
                                    <p:animMotion origin="layout" path="M 0.08976 0.00717 L 0.33976 -0.24283 " pathEditMode="relative" rAng="0" ptsTypes="AA">
                                      <p:cBhvr>
                                        <p:cTn id="27" dur="2000" fill="hold"/>
                                        <p:tgtEl>
                                          <p:spTgt spid="7170"/>
                                        </p:tgtEl>
                                        <p:attrNameLst>
                                          <p:attrName>ppt_x</p:attrName>
                                          <p:attrName>ppt_y</p:attrName>
                                        </p:attrNameLst>
                                      </p:cBhvr>
                                      <p:rCtr x="12500" y="-125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86800" cy="838200"/>
          </a:xfrm>
        </p:spPr>
        <p:txBody>
          <a:bodyPr/>
          <a:lstStyle/>
          <a:p>
            <a:pPr algn="r"/>
            <a:r>
              <a:rPr lang="en-US" dirty="0" smtClean="0">
                <a:cs typeface="_MRT_Khodkar" pitchFamily="2" charset="-78"/>
              </a:rPr>
              <a:t>GPS </a:t>
            </a:r>
            <a:r>
              <a:rPr lang="fa-IR" dirty="0" smtClean="0">
                <a:cs typeface="_MRT_Khodkar" pitchFamily="2" charset="-78"/>
              </a:rPr>
              <a:t>چیست؟</a:t>
            </a:r>
            <a:endParaRPr lang="fa-IR" dirty="0">
              <a:cs typeface="_MRT_Khodkar" pitchFamily="2" charset="-78"/>
            </a:endParaRPr>
          </a:p>
        </p:txBody>
      </p:sp>
      <p:sp>
        <p:nvSpPr>
          <p:cNvPr id="3" name="Content Placeholder 2"/>
          <p:cNvSpPr>
            <a:spLocks noGrp="1"/>
          </p:cNvSpPr>
          <p:nvPr>
            <p:ph sz="quarter" idx="1"/>
          </p:nvPr>
        </p:nvSpPr>
        <p:spPr>
          <a:xfrm>
            <a:off x="179512" y="3212977"/>
            <a:ext cx="8686800" cy="4525963"/>
          </a:xfrm>
        </p:spPr>
        <p:txBody>
          <a:bodyPr>
            <a:normAutofit/>
          </a:bodyPr>
          <a:lstStyle/>
          <a:p>
            <a:pPr algn="justLow"/>
            <a:r>
              <a:rPr lang="ar-SA" sz="2600" dirty="0">
                <a:cs typeface="B Nazanin" pitchFamily="2" charset="-78"/>
              </a:rPr>
              <a:t>سيستم موقعيت ياب جهاني است و تنها سيستمي مي باشد که امروزه قادر است، موقعيت دقيق شما را بر روي زمين در هر زمان، درهر مکان و در هر هوايي مشخص کند. ماهواره هاي</a:t>
            </a:r>
            <a:r>
              <a:rPr lang="en-US" sz="2600" dirty="0">
                <a:cs typeface="B Nazanin" pitchFamily="2" charset="-78"/>
              </a:rPr>
              <a:t> GPS، </a:t>
            </a:r>
            <a:r>
              <a:rPr lang="ar-SA" sz="2600" dirty="0">
                <a:cs typeface="B Nazanin" pitchFamily="2" charset="-78"/>
              </a:rPr>
              <a:t>بيست و چهار ساعته در مداري به طول 11000 مايل دريايي بالاي زمين در حرکت بوده و پيوسته بوسيله ايستگاه‌هاي زميني در سراسر جهان نظارت مي‌شوند. ماهواره ها سيگنال‌هايي مي‌فرستند که براي هر کس با يک گيرنده</a:t>
            </a:r>
            <a:r>
              <a:rPr lang="en-US" sz="2600" dirty="0">
                <a:cs typeface="B Nazanin" pitchFamily="2" charset="-78"/>
              </a:rPr>
              <a:t> GPS </a:t>
            </a:r>
            <a:r>
              <a:rPr lang="ar-SA" sz="2600" dirty="0">
                <a:cs typeface="B Nazanin" pitchFamily="2" charset="-78"/>
              </a:rPr>
              <a:t>قابل شناسايي مي‌باشد. با به کارگيري گيرنده</a:t>
            </a:r>
            <a:r>
              <a:rPr lang="en-US" sz="2600" dirty="0">
                <a:cs typeface="B Nazanin" pitchFamily="2" charset="-78"/>
              </a:rPr>
              <a:t> GPS </a:t>
            </a:r>
            <a:r>
              <a:rPr lang="ar-SA" sz="2600" dirty="0">
                <a:cs typeface="B Nazanin" pitchFamily="2" charset="-78"/>
              </a:rPr>
              <a:t>مي توان موقعيت خود را با دقت بالا تعيين نمود(دقت مکاني در هر مکان از يک متر تا 100متر بسته به نوع تجهيزات متفاوت مي </a:t>
            </a:r>
            <a:r>
              <a:rPr lang="ar-SA" sz="2600" dirty="0" smtClean="0">
                <a:cs typeface="B Nazanin" pitchFamily="2" charset="-78"/>
              </a:rPr>
              <a:t>باشد</a:t>
            </a:r>
            <a:r>
              <a:rPr lang="en-US" sz="2600" dirty="0">
                <a:cs typeface="B Nazanin" pitchFamily="2" charset="-78"/>
              </a:rPr>
              <a:t>(</a:t>
            </a:r>
          </a:p>
        </p:txBody>
      </p:sp>
      <p:pic>
        <p:nvPicPr>
          <p:cNvPr id="1026" name="Picture 2" descr="F:\jozve\GPS\2\AKS\a11.jp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r="2235"/>
          <a:stretch/>
        </p:blipFill>
        <p:spPr bwMode="auto">
          <a:xfrm>
            <a:off x="2843808" y="1196752"/>
            <a:ext cx="3212648" cy="18097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45944067"/>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ارکان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r>
              <a:rPr lang="ar-SA" sz="2000" b="1" dirty="0">
                <a:cs typeface="B Nazanin" pitchFamily="2" charset="-78"/>
              </a:rPr>
              <a:t>بخش کاربری </a:t>
            </a:r>
            <a:r>
              <a:rPr lang="en-US" sz="2000" b="1" dirty="0">
                <a:cs typeface="B Nazanin" pitchFamily="2" charset="-78"/>
              </a:rPr>
              <a:t>User Segment</a:t>
            </a:r>
            <a:endParaRPr lang="en-US" sz="2000" dirty="0">
              <a:cs typeface="B Nazanin" pitchFamily="2" charset="-78"/>
            </a:endParaRPr>
          </a:p>
          <a:p>
            <a:pPr marL="0" indent="0">
              <a:buNone/>
            </a:pPr>
            <a:r>
              <a:rPr lang="ar-SA" sz="2000" dirty="0">
                <a:cs typeface="B Nazanin" pitchFamily="2" charset="-78"/>
              </a:rPr>
              <a:t>بخش کاربری شامل گیرنده‌های </a:t>
            </a:r>
            <a:r>
              <a:rPr lang="en-US" sz="2000" dirty="0">
                <a:cs typeface="B Nazanin" pitchFamily="2" charset="-78"/>
              </a:rPr>
              <a:t>GPS</a:t>
            </a:r>
            <a:r>
              <a:rPr lang="ar-SA" sz="2000" dirty="0">
                <a:cs typeface="B Nazanin" pitchFamily="2" charset="-78"/>
              </a:rPr>
              <a:t> می‌باشد که موقعیت محل، سرعت و زمان دقیق را در همه جای دنیا مشخص می‌نماید. کاربردهای </a:t>
            </a:r>
            <a:r>
              <a:rPr lang="en-US" sz="2000" dirty="0">
                <a:cs typeface="B Nazanin" pitchFamily="2" charset="-78"/>
              </a:rPr>
              <a:t>GPS</a:t>
            </a:r>
            <a:r>
              <a:rPr lang="ar-SA" sz="2000" dirty="0">
                <a:cs typeface="B Nazanin" pitchFamily="2" charset="-78"/>
              </a:rPr>
              <a:t> تقریباً در تمامی زمینه‌ها، از حمل و نقل و کنترل منابع طبیعی و کشاورزی وجود دارد.</a:t>
            </a:r>
            <a:endParaRPr lang="fa-IR" sz="2000" dirty="0">
              <a:cs typeface="B Nazanin" pitchFamily="2" charset="-78"/>
            </a:endParaRPr>
          </a:p>
        </p:txBody>
      </p:sp>
      <p:pic>
        <p:nvPicPr>
          <p:cNvPr id="8194" name="Picture 2" descr="F:\jozve\GPS\2\AKS\daryaee.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67127" y="2924944"/>
            <a:ext cx="5561997" cy="37285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6012787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mph" presetSubtype="0" fill="hold" grpId="0" nodeType="clickEffect">
                                  <p:stCondLst>
                                    <p:cond delay="0"/>
                                  </p:stCondLst>
                                  <p:iterate type="lt">
                                    <p:tmPct val="4000"/>
                                  </p:iterate>
                                  <p:childTnLst>
                                    <p:set>
                                      <p:cBhvr override="childStyle">
                                        <p:cTn id="11" dur="500" fill="hold"/>
                                        <p:tgtEl>
                                          <p:spTgt spid="3">
                                            <p:txEl>
                                              <p:pRg st="0" end="0"/>
                                            </p:txEl>
                                          </p:spTgt>
                                        </p:tgtEl>
                                        <p:attrNameLst>
                                          <p:attrName>style.textDecorationUnderline</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8" presetClass="emph" presetSubtype="0" fill="hold" grpId="0" nodeType="clickEffect">
                                  <p:stCondLst>
                                    <p:cond delay="0"/>
                                  </p:stCondLst>
                                  <p:iterate type="lt">
                                    <p:tmPct val="4000"/>
                                  </p:iterate>
                                  <p:childTnLst>
                                    <p:set>
                                      <p:cBhvr override="childStyle">
                                        <p:cTn id="15" dur="500" fill="hold"/>
                                        <p:tgtEl>
                                          <p:spTgt spid="3">
                                            <p:txEl>
                                              <p:pRg st="1" end="1"/>
                                            </p:txEl>
                                          </p:spTgt>
                                        </p:tgtEl>
                                        <p:attrNameLst>
                                          <p:attrName>style.textDecorationUnderline</p:attrName>
                                        </p:attrNameLst>
                                      </p:cBhvr>
                                      <p:to>
                                        <p:strVal val="true"/>
                                      </p:to>
                                    </p:set>
                                  </p:childTnLst>
                                </p:cTn>
                              </p:par>
                            </p:childTnLst>
                          </p:cTn>
                        </p:par>
                      </p:childTnLst>
                    </p:cTn>
                  </p:par>
                  <p:par>
                    <p:cTn id="16" fill="hold">
                      <p:stCondLst>
                        <p:cond delay="indefinite"/>
                      </p:stCondLst>
                      <p:childTnLst>
                        <p:par>
                          <p:cTn id="17" fill="hold">
                            <p:stCondLst>
                              <p:cond delay="0"/>
                            </p:stCondLst>
                            <p:childTnLst>
                              <p:par>
                                <p:cTn id="18" presetID="2" presetClass="path" presetSubtype="0" accel="50000" decel="50000" fill="hold" nodeType="clickEffect">
                                  <p:stCondLst>
                                    <p:cond delay="0"/>
                                  </p:stCondLst>
                                  <p:childTnLst>
                                    <p:animMotion origin="layout" path="M 0 0 L 0 -0.147 L 0.25 0 L 0 0 Z" pathEditMode="relative" ptsTypes="">
                                      <p:cBhvr>
                                        <p:cTn id="19" dur="2000" fill="hold"/>
                                        <p:tgtEl>
                                          <p:spTgt spid="819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b="1" dirty="0">
                <a:cs typeface="_MRT_Khodkar" pitchFamily="2" charset="-78"/>
              </a:rPr>
              <a:t>کاربردهای </a:t>
            </a:r>
            <a:r>
              <a:rPr lang="en-US" b="1" dirty="0">
                <a:cs typeface="_MRT_Khodkar" pitchFamily="2" charset="-78"/>
              </a:rPr>
              <a:t>GPS </a:t>
            </a:r>
          </a:p>
        </p:txBody>
      </p:sp>
      <p:sp>
        <p:nvSpPr>
          <p:cNvPr id="3" name="Content Placeholder 2"/>
          <p:cNvSpPr>
            <a:spLocks noGrp="1"/>
          </p:cNvSpPr>
          <p:nvPr>
            <p:ph sz="quarter" idx="1"/>
          </p:nvPr>
        </p:nvSpPr>
        <p:spPr/>
        <p:txBody>
          <a:bodyPr>
            <a:normAutofit/>
          </a:bodyPr>
          <a:lstStyle/>
          <a:p>
            <a:pPr algn="justLow"/>
            <a:r>
              <a:rPr lang="fa-IR" sz="2500" b="1" dirty="0">
                <a:cs typeface="B Nazanin" pitchFamily="2" charset="-78"/>
              </a:rPr>
              <a:t>کاربردهای عمومی</a:t>
            </a:r>
            <a:r>
              <a:rPr lang="fa-IR" sz="2500" dirty="0">
                <a:cs typeface="B Nazanin" pitchFamily="2" charset="-78"/>
              </a:rPr>
              <a:t/>
            </a:r>
            <a:br>
              <a:rPr lang="fa-IR" sz="2500" dirty="0">
                <a:cs typeface="B Nazanin" pitchFamily="2" charset="-78"/>
              </a:rPr>
            </a:br>
            <a:r>
              <a:rPr lang="fa-IR" sz="2500" dirty="0">
                <a:cs typeface="B Nazanin" pitchFamily="2" charset="-78"/>
              </a:rPr>
              <a:t>دستگاه جی پی اس یک رایانه کوچک است که جهت انجام امور خاصی برنامه ریزی شده است. بنابراین این رایانه با داشتن مختصات شما می تواند کارهای دیگری هم انجام بدهد. مثلا می تواند زمان طلوع و غروب خورشید را در موقعیت شما بگوید. همچنین زمان طلوع و غروب ماه. شاید خیلی جالب باشد ولی جی پی اس می تواند زمان باقیمانده برای رسیدن به مقصد مورد نظر را با توجه به سرعت شما محاسبه کند. همچنین میانگین سرعت شما , بیشترین سرعت , میانگین سربالایی و سرازیری مسیر , سرعت عمودی , موقعیت منطقه از نظر شکار و ماهیگیری و شکار در هر نقطه جهان , محاسبه مساحت یک نقطه ناشناخته و بر گرداندن شما از مسیر آمده را نیز می تواند انجام دهد.</a:t>
            </a:r>
          </a:p>
        </p:txBody>
      </p:sp>
    </p:spTree>
    <p:extLst>
      <p:ext uri="{BB962C8B-B14F-4D97-AF65-F5344CB8AC3E}">
        <p14:creationId xmlns:p14="http://schemas.microsoft.com/office/powerpoint/2010/main" xmlns="" val="380237165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cs typeface="_MRT_Khodkar" pitchFamily="2" charset="-78"/>
              </a:rPr>
              <a:t>کاربردهای </a:t>
            </a:r>
            <a:r>
              <a:rPr lang="en-US" b="1" dirty="0">
                <a:cs typeface="_MRT_Khodkar" pitchFamily="2" charset="-78"/>
              </a:rPr>
              <a:t>GPS </a:t>
            </a:r>
            <a:endParaRPr lang="fa-IR" dirty="0"/>
          </a:p>
        </p:txBody>
      </p:sp>
      <p:sp>
        <p:nvSpPr>
          <p:cNvPr id="3" name="Content Placeholder 2"/>
          <p:cNvSpPr>
            <a:spLocks noGrp="1"/>
          </p:cNvSpPr>
          <p:nvPr>
            <p:ph sz="quarter" idx="1"/>
          </p:nvPr>
        </p:nvSpPr>
        <p:spPr/>
        <p:txBody>
          <a:bodyPr>
            <a:noAutofit/>
          </a:bodyPr>
          <a:lstStyle/>
          <a:p>
            <a:r>
              <a:rPr lang="fa-IR" sz="2300" b="1" dirty="0">
                <a:cs typeface="B Nazanin" pitchFamily="2" charset="-78"/>
              </a:rPr>
              <a:t>کاربردهای تخصصی</a:t>
            </a:r>
            <a:endParaRPr lang="en-US" sz="2300" dirty="0">
              <a:cs typeface="B Nazanin" pitchFamily="2" charset="-78"/>
            </a:endParaRPr>
          </a:p>
          <a:p>
            <a:pPr marL="457200" lvl="0" indent="-457200">
              <a:buFont typeface="+mj-lt"/>
              <a:buAutoNum type="arabicPeriod"/>
            </a:pPr>
            <a:r>
              <a:rPr lang="fa-IR" sz="2300" dirty="0">
                <a:cs typeface="B Nazanin" pitchFamily="2" charset="-78"/>
              </a:rPr>
              <a:t>نقشه برداری</a:t>
            </a:r>
            <a:endParaRPr lang="en-US" sz="2300" dirty="0">
              <a:cs typeface="B Nazanin" pitchFamily="2" charset="-78"/>
            </a:endParaRPr>
          </a:p>
          <a:p>
            <a:pPr marL="457200" lvl="0" indent="-457200">
              <a:buFont typeface="+mj-lt"/>
              <a:buAutoNum type="arabicPeriod"/>
            </a:pPr>
            <a:r>
              <a:rPr lang="fa-IR" sz="2300" dirty="0">
                <a:cs typeface="B Nazanin" pitchFamily="2" charset="-78"/>
              </a:rPr>
              <a:t>پروژه های عمرانی</a:t>
            </a:r>
            <a:endParaRPr lang="en-US" sz="2300" dirty="0">
              <a:cs typeface="B Nazanin" pitchFamily="2" charset="-78"/>
            </a:endParaRPr>
          </a:p>
          <a:p>
            <a:pPr marL="457200" lvl="0" indent="-457200">
              <a:buFont typeface="+mj-lt"/>
              <a:buAutoNum type="arabicPeriod"/>
            </a:pPr>
            <a:r>
              <a:rPr lang="fa-IR" sz="2300" dirty="0">
                <a:cs typeface="B Nazanin" pitchFamily="2" charset="-78"/>
              </a:rPr>
              <a:t>کوهنوردی</a:t>
            </a:r>
            <a:endParaRPr lang="en-US" sz="2300" dirty="0">
              <a:cs typeface="B Nazanin" pitchFamily="2" charset="-78"/>
            </a:endParaRPr>
          </a:p>
          <a:p>
            <a:pPr marL="457200" lvl="0" indent="-457200">
              <a:buFont typeface="+mj-lt"/>
              <a:buAutoNum type="arabicPeriod"/>
            </a:pPr>
            <a:r>
              <a:rPr lang="fa-IR" sz="2300" dirty="0">
                <a:cs typeface="B Nazanin" pitchFamily="2" charset="-78"/>
              </a:rPr>
              <a:t>کایت سواری</a:t>
            </a:r>
            <a:endParaRPr lang="en-US" sz="2300" dirty="0">
              <a:cs typeface="B Nazanin" pitchFamily="2" charset="-78"/>
            </a:endParaRPr>
          </a:p>
          <a:p>
            <a:pPr marL="457200" lvl="0" indent="-457200">
              <a:buFont typeface="+mj-lt"/>
              <a:buAutoNum type="arabicPeriod"/>
            </a:pPr>
            <a:r>
              <a:rPr lang="fa-IR" sz="2300" dirty="0">
                <a:cs typeface="B Nazanin" pitchFamily="2" charset="-78"/>
              </a:rPr>
              <a:t>سفر در مناطق ناشناخته</a:t>
            </a:r>
            <a:endParaRPr lang="en-US" sz="2300" dirty="0">
              <a:cs typeface="B Nazanin" pitchFamily="2" charset="-78"/>
            </a:endParaRPr>
          </a:p>
          <a:p>
            <a:pPr marL="457200" lvl="0" indent="-457200">
              <a:buFont typeface="+mj-lt"/>
              <a:buAutoNum type="arabicPeriod"/>
            </a:pPr>
            <a:r>
              <a:rPr lang="fa-IR" sz="2300" dirty="0">
                <a:cs typeface="B Nazanin" pitchFamily="2" charset="-78"/>
              </a:rPr>
              <a:t>کشتی رانی</a:t>
            </a:r>
            <a:endParaRPr lang="en-US" sz="2300" dirty="0">
              <a:cs typeface="B Nazanin" pitchFamily="2" charset="-78"/>
            </a:endParaRPr>
          </a:p>
          <a:p>
            <a:pPr marL="457200" lvl="0" indent="-457200">
              <a:buFont typeface="+mj-lt"/>
              <a:buAutoNum type="arabicPeriod"/>
            </a:pPr>
            <a:r>
              <a:rPr lang="fa-IR" sz="2300" dirty="0">
                <a:cs typeface="B Nazanin" pitchFamily="2" charset="-78"/>
              </a:rPr>
              <a:t>قایق رانی</a:t>
            </a:r>
            <a:endParaRPr lang="en-US" sz="2300" dirty="0">
              <a:cs typeface="B Nazanin" pitchFamily="2" charset="-78"/>
            </a:endParaRPr>
          </a:p>
          <a:p>
            <a:pPr marL="457200" lvl="0" indent="-457200">
              <a:buFont typeface="+mj-lt"/>
              <a:buAutoNum type="arabicPeriod"/>
            </a:pPr>
            <a:r>
              <a:rPr lang="fa-IR" sz="2300" dirty="0">
                <a:cs typeface="B Nazanin" pitchFamily="2" charset="-78"/>
              </a:rPr>
              <a:t>عملیات نجات هنگام وقوع سیل و زلزله</a:t>
            </a:r>
            <a:endParaRPr lang="en-US" sz="2300" dirty="0">
              <a:cs typeface="B Nazanin" pitchFamily="2" charset="-78"/>
            </a:endParaRPr>
          </a:p>
          <a:p>
            <a:pPr marL="457200" lvl="0" indent="-457200">
              <a:buFont typeface="+mj-lt"/>
              <a:buAutoNum type="arabicPeriod"/>
            </a:pPr>
            <a:r>
              <a:rPr lang="fa-IR" sz="2300" dirty="0">
                <a:cs typeface="B Nazanin" pitchFamily="2" charset="-78"/>
              </a:rPr>
              <a:t>کنترل </a:t>
            </a:r>
            <a:r>
              <a:rPr lang="fa-IR" sz="2300" dirty="0" smtClean="0">
                <a:cs typeface="B Nazanin" pitchFamily="2" charset="-78"/>
              </a:rPr>
              <a:t>ترافیک</a:t>
            </a:r>
          </a:p>
          <a:p>
            <a:pPr marL="457200" lvl="0" indent="-457200">
              <a:buFont typeface="+mj-lt"/>
              <a:buAutoNum type="arabicPeriod"/>
            </a:pPr>
            <a:r>
              <a:rPr lang="fa-IR" sz="2300" dirty="0" smtClean="0">
                <a:cs typeface="B Nazanin" pitchFamily="2" charset="-78"/>
              </a:rPr>
              <a:t>کاربردهای نظامی</a:t>
            </a:r>
            <a:endParaRPr lang="en-US" sz="2300" dirty="0">
              <a:cs typeface="B Nazanin" pitchFamily="2" charset="-78"/>
            </a:endParaRPr>
          </a:p>
          <a:p>
            <a:endParaRPr lang="fa-IR" sz="2300" dirty="0">
              <a:cs typeface="B Nazanin" pitchFamily="2" charset="-78"/>
            </a:endParaRPr>
          </a:p>
        </p:txBody>
      </p:sp>
    </p:spTree>
    <p:extLst>
      <p:ext uri="{BB962C8B-B14F-4D97-AF65-F5344CB8AC3E}">
        <p14:creationId xmlns:p14="http://schemas.microsoft.com/office/powerpoint/2010/main" xmlns="" val="2333443033"/>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Scale>
                                      <p:cBhvr>
                                        <p:cTn id="2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2" end="2"/>
                                            </p:txEl>
                                          </p:spTgt>
                                        </p:tgtEl>
                                        <p:attrNameLst>
                                          <p:attrName>ppt_x</p:attrName>
                                          <p:attrName>ppt_y</p:attrName>
                                        </p:attrNameLst>
                                      </p:cBhvr>
                                    </p:animMotion>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Scale>
                                      <p:cBhvr>
                                        <p:cTn id="3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3" end="3"/>
                                            </p:txEl>
                                          </p:spTgt>
                                        </p:tgtEl>
                                        <p:attrNameLst>
                                          <p:attrName>ppt_x</p:attrName>
                                          <p:attrName>ppt_y</p:attrName>
                                        </p:attrNameLst>
                                      </p:cBhvr>
                                    </p:animMotion>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Scale>
                                      <p:cBhvr>
                                        <p:cTn id="40"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3">
                                            <p:txEl>
                                              <p:pRg st="4" end="4"/>
                                            </p:txEl>
                                          </p:spTgt>
                                        </p:tgtEl>
                                        <p:attrNameLst>
                                          <p:attrName>ppt_x</p:attrName>
                                          <p:attrName>ppt_y</p:attrName>
                                        </p:attrNameLst>
                                      </p:cBhvr>
                                    </p:animMotion>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Scale>
                                      <p:cBhvr>
                                        <p:cTn id="47"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
                                            <p:txEl>
                                              <p:pRg st="5" end="5"/>
                                            </p:txEl>
                                          </p:spTgt>
                                        </p:tgtEl>
                                        <p:attrNameLst>
                                          <p:attrName>ppt_x</p:attrName>
                                          <p:attrName>ppt_y</p:attrName>
                                        </p:attrNameLst>
                                      </p:cBhvr>
                                    </p:animMotion>
                                    <p:animEffect transition="in" filter="fade">
                                      <p:cBhvr>
                                        <p:cTn id="49" dur="10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Scale>
                                      <p:cBhvr>
                                        <p:cTn id="54"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1000" decel="50000" fill="hold">
                                          <p:stCondLst>
                                            <p:cond delay="0"/>
                                          </p:stCondLst>
                                        </p:cTn>
                                        <p:tgtEl>
                                          <p:spTgt spid="3">
                                            <p:txEl>
                                              <p:pRg st="6" end="6"/>
                                            </p:txEl>
                                          </p:spTgt>
                                        </p:tgtEl>
                                        <p:attrNameLst>
                                          <p:attrName>ppt_x</p:attrName>
                                          <p:attrName>ppt_y</p:attrName>
                                        </p:attrNameLst>
                                      </p:cBhvr>
                                    </p:animMotion>
                                    <p:animEffect transition="in" filter="fade">
                                      <p:cBhvr>
                                        <p:cTn id="56" dur="10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Scale>
                                      <p:cBhvr>
                                        <p:cTn id="61"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2" dur="1000" decel="50000" fill="hold">
                                          <p:stCondLst>
                                            <p:cond delay="0"/>
                                          </p:stCondLst>
                                        </p:cTn>
                                        <p:tgtEl>
                                          <p:spTgt spid="3">
                                            <p:txEl>
                                              <p:pRg st="7" end="7"/>
                                            </p:txEl>
                                          </p:spTgt>
                                        </p:tgtEl>
                                        <p:attrNameLst>
                                          <p:attrName>ppt_x</p:attrName>
                                          <p:attrName>ppt_y</p:attrName>
                                        </p:attrNameLst>
                                      </p:cBhvr>
                                    </p:animMotion>
                                    <p:animEffect transition="in" filter="fade">
                                      <p:cBhvr>
                                        <p:cTn id="63" dur="10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2"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Scale>
                                      <p:cBhvr>
                                        <p:cTn id="68" dur="1000" decel="50000" fill="hold">
                                          <p:stCondLst>
                                            <p:cond delay="0"/>
                                          </p:stCondLst>
                                        </p:cTn>
                                        <p:tgtEl>
                                          <p:spTgt spid="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9" dur="1000" decel="50000" fill="hold">
                                          <p:stCondLst>
                                            <p:cond delay="0"/>
                                          </p:stCondLst>
                                        </p:cTn>
                                        <p:tgtEl>
                                          <p:spTgt spid="3">
                                            <p:txEl>
                                              <p:pRg st="8" end="8"/>
                                            </p:txEl>
                                          </p:spTgt>
                                        </p:tgtEl>
                                        <p:attrNameLst>
                                          <p:attrName>ppt_x</p:attrName>
                                          <p:attrName>ppt_y</p:attrName>
                                        </p:attrNameLst>
                                      </p:cBhvr>
                                    </p:animMotion>
                                    <p:animEffect transition="in" filter="fade">
                                      <p:cBhvr>
                                        <p:cTn id="70" dur="10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2"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Scale>
                                      <p:cBhvr>
                                        <p:cTn id="75" dur="1000" decel="50000" fill="hold">
                                          <p:stCondLst>
                                            <p:cond delay="0"/>
                                          </p:stCondLst>
                                        </p:cTn>
                                        <p:tgtEl>
                                          <p:spTgt spid="3">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6" dur="1000" decel="50000" fill="hold">
                                          <p:stCondLst>
                                            <p:cond delay="0"/>
                                          </p:stCondLst>
                                        </p:cTn>
                                        <p:tgtEl>
                                          <p:spTgt spid="3">
                                            <p:txEl>
                                              <p:pRg st="9" end="9"/>
                                            </p:txEl>
                                          </p:spTgt>
                                        </p:tgtEl>
                                        <p:attrNameLst>
                                          <p:attrName>ppt_x</p:attrName>
                                          <p:attrName>ppt_y</p:attrName>
                                        </p:attrNameLst>
                                      </p:cBhvr>
                                    </p:animMotion>
                                    <p:animEffect transition="in" filter="fade">
                                      <p:cBhvr>
                                        <p:cTn id="77" dur="10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2"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Scale>
                                      <p:cBhvr>
                                        <p:cTn id="82" dur="1000" decel="50000" fill="hold">
                                          <p:stCondLst>
                                            <p:cond delay="0"/>
                                          </p:stCondLst>
                                        </p:cTn>
                                        <p:tgtEl>
                                          <p:spTgt spid="3">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3" dur="1000" decel="50000" fill="hold">
                                          <p:stCondLst>
                                            <p:cond delay="0"/>
                                          </p:stCondLst>
                                        </p:cTn>
                                        <p:tgtEl>
                                          <p:spTgt spid="3">
                                            <p:txEl>
                                              <p:pRg st="10" end="10"/>
                                            </p:txEl>
                                          </p:spTgt>
                                        </p:tgtEl>
                                        <p:attrNameLst>
                                          <p:attrName>ppt_x</p:attrName>
                                          <p:attrName>ppt_y</p:attrName>
                                        </p:attrNameLst>
                                      </p:cBhvr>
                                    </p:animMotion>
                                    <p:animEffect transition="in" filter="fade">
                                      <p:cBhvr>
                                        <p:cTn id="84"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دیگر سامانه های مشابه </a:t>
            </a:r>
            <a:r>
              <a:rPr lang="en-US" b="1" dirty="0">
                <a:cs typeface="_MRT_Khodkar" pitchFamily="2" charset="-78"/>
              </a:rPr>
              <a:t>GPS</a:t>
            </a:r>
            <a:br>
              <a:rPr lang="en-US" b="1" dirty="0">
                <a:cs typeface="_MRT_Khodkar" pitchFamily="2" charset="-78"/>
              </a:rPr>
            </a:br>
            <a:endParaRPr lang="fa-IR" dirty="0"/>
          </a:p>
        </p:txBody>
      </p:sp>
      <p:sp>
        <p:nvSpPr>
          <p:cNvPr id="3" name="Content Placeholder 2"/>
          <p:cNvSpPr>
            <a:spLocks noGrp="1"/>
          </p:cNvSpPr>
          <p:nvPr>
            <p:ph sz="quarter" idx="1"/>
          </p:nvPr>
        </p:nvSpPr>
        <p:spPr/>
        <p:txBody>
          <a:bodyPr>
            <a:noAutofit/>
          </a:bodyPr>
          <a:lstStyle/>
          <a:p>
            <a:pPr lvl="0"/>
            <a:r>
              <a:rPr lang="fa-IR" sz="2300" dirty="0" smtClean="0">
                <a:cs typeface="B Nazanin" pitchFamily="2" charset="-78"/>
              </a:rPr>
              <a:t>سامانه </a:t>
            </a:r>
            <a:r>
              <a:rPr lang="fa-IR" sz="2300" dirty="0">
                <a:cs typeface="B Nazanin" pitchFamily="2" charset="-78"/>
              </a:rPr>
              <a:t>گالیله (</a:t>
            </a:r>
            <a:r>
              <a:rPr lang="en-US" sz="2300" dirty="0">
                <a:cs typeface="B Nazanin" pitchFamily="2" charset="-78"/>
              </a:rPr>
              <a:t>Galileo</a:t>
            </a:r>
            <a:r>
              <a:rPr lang="fa-IR" sz="2300" dirty="0">
                <a:cs typeface="B Nazanin" pitchFamily="2" charset="-78"/>
              </a:rPr>
              <a:t>): گسترش داده شده توسط اتحادیه اروپا و قرار است به همراه کشورهای اسرائیل، هند، عربستان سعودی، کره جنوبی، اکراین، چین و مراکش تا سال 2013 به صورت موثر به کار گرفته شود. </a:t>
            </a:r>
            <a:endParaRPr lang="en-US" sz="2300" dirty="0">
              <a:cs typeface="B Nazanin" pitchFamily="2" charset="-78"/>
            </a:endParaRPr>
          </a:p>
          <a:p>
            <a:pPr lvl="0"/>
            <a:r>
              <a:rPr lang="fa-IR" sz="2300" dirty="0" smtClean="0">
                <a:cs typeface="B Nazanin" pitchFamily="2" charset="-78"/>
              </a:rPr>
              <a:t>سامانه </a:t>
            </a:r>
            <a:r>
              <a:rPr lang="fa-IR" sz="2300" dirty="0">
                <a:cs typeface="B Nazanin" pitchFamily="2" charset="-78"/>
              </a:rPr>
              <a:t>گلوناس: که دولت شوروی ساخته و اکنون به دست کشور روسیه اداره می شود. این سامانه هم اکنون ۴۵٪ قابلیت مانور دارد و قرار است تا سال ۲۰۰۸ به همراه کشور هند به طور کامل به بهره برداری برسد. </a:t>
            </a:r>
            <a:endParaRPr lang="fa-IR" sz="2300" dirty="0" smtClean="0">
              <a:cs typeface="B Nazanin" pitchFamily="2" charset="-78"/>
            </a:endParaRPr>
          </a:p>
          <a:p>
            <a:pPr lvl="0"/>
            <a:r>
              <a:rPr lang="fa-IR" sz="2300" dirty="0" smtClean="0">
                <a:cs typeface="B Nazanin" pitchFamily="2" charset="-78"/>
              </a:rPr>
              <a:t>سامانه </a:t>
            </a:r>
            <a:r>
              <a:rPr lang="fa-IR" sz="2300" dirty="0">
                <a:cs typeface="B Nazanin" pitchFamily="2" charset="-78"/>
              </a:rPr>
              <a:t>بیدو (</a:t>
            </a:r>
            <a:r>
              <a:rPr lang="en-US" sz="2300" dirty="0" err="1">
                <a:cs typeface="B Nazanin" pitchFamily="2" charset="-78"/>
              </a:rPr>
              <a:t>Beidou</a:t>
            </a:r>
            <a:r>
              <a:rPr lang="fa-IR" sz="2300" dirty="0">
                <a:cs typeface="B Nazanin" pitchFamily="2" charset="-78"/>
              </a:rPr>
              <a:t>): که به صورت مستقل در چین در حال گسترش می باشد. این سامانه فقط برای پوشش منطقه ای کشور جمهوری خلق چین طراحی گردیده است</a:t>
            </a:r>
            <a:r>
              <a:rPr lang="fa-IR" sz="2300" dirty="0" smtClean="0">
                <a:cs typeface="B Nazanin" pitchFamily="2" charset="-78"/>
              </a:rPr>
              <a:t>.</a:t>
            </a:r>
            <a:endParaRPr lang="en-US" sz="2300" dirty="0">
              <a:cs typeface="B Nazanin" pitchFamily="2" charset="-78"/>
            </a:endParaRPr>
          </a:p>
          <a:p>
            <a:pPr lvl="0"/>
            <a:r>
              <a:rPr lang="fa-IR" sz="2300" dirty="0" smtClean="0">
                <a:cs typeface="B Nazanin" pitchFamily="2" charset="-78"/>
              </a:rPr>
              <a:t>سامانه </a:t>
            </a:r>
            <a:r>
              <a:rPr lang="en-US" sz="2300" dirty="0">
                <a:cs typeface="B Nazanin" pitchFamily="2" charset="-78"/>
              </a:rPr>
              <a:t>COMPASS</a:t>
            </a:r>
            <a:r>
              <a:rPr lang="fa-IR" sz="2300" dirty="0">
                <a:cs typeface="B Nazanin" pitchFamily="2" charset="-78"/>
              </a:rPr>
              <a:t>: که توسط جمهوری خلق چین و به هدف پوشش جهانی راه اندازی گردیده است</a:t>
            </a:r>
            <a:r>
              <a:rPr lang="fa-IR" sz="2300" dirty="0" smtClean="0">
                <a:cs typeface="B Nazanin" pitchFamily="2" charset="-78"/>
              </a:rPr>
              <a:t>.</a:t>
            </a:r>
          </a:p>
          <a:p>
            <a:pPr lvl="0"/>
            <a:r>
              <a:rPr lang="fa-IR" sz="2300" dirty="0" smtClean="0">
                <a:cs typeface="B Nazanin" pitchFamily="2" charset="-78"/>
              </a:rPr>
              <a:t> سامانه </a:t>
            </a:r>
            <a:r>
              <a:rPr lang="en-US" sz="2300" dirty="0">
                <a:cs typeface="B Nazanin" pitchFamily="2" charset="-78"/>
              </a:rPr>
              <a:t>QZSS</a:t>
            </a:r>
            <a:r>
              <a:rPr lang="fa-IR" sz="2300" dirty="0">
                <a:cs typeface="B Nazanin" pitchFamily="2" charset="-78"/>
              </a:rPr>
              <a:t>: در ژاپن و فقط برای پوشش بهتر کشور ژاپن طراحی و راه اندازی شده است.</a:t>
            </a:r>
            <a:br>
              <a:rPr lang="fa-IR" sz="2300" dirty="0">
                <a:cs typeface="B Nazanin" pitchFamily="2" charset="-78"/>
              </a:rPr>
            </a:br>
            <a:endParaRPr lang="fa-IR" sz="2300" dirty="0">
              <a:cs typeface="B Nazanin" pitchFamily="2" charset="-78"/>
            </a:endParaRPr>
          </a:p>
        </p:txBody>
      </p:sp>
    </p:spTree>
    <p:extLst>
      <p:ext uri="{BB962C8B-B14F-4D97-AF65-F5344CB8AC3E}">
        <p14:creationId xmlns:p14="http://schemas.microsoft.com/office/powerpoint/2010/main" xmlns="" val="234232170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3">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5"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9"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50"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51"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2"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53"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4"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5" dur="1000" decel="50000">
                                          <p:stCondLst>
                                            <p:cond delay="0"/>
                                          </p:stCondLst>
                                        </p:cTn>
                                        <p:tgtEl>
                                          <p:spTgt spid="3">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5" presetClass="entr" presetSubtype="0" fill="hold" grpId="0" nodeType="click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 calcmode="lin" valueType="num">
                                      <p:cBhvr>
                                        <p:cTn id="60"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61"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2"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63"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64"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5"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6"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7"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23927" y="2492896"/>
            <a:ext cx="2119491" cy="1785104"/>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sz="11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_MRT_Khodkar" pitchFamily="2" charset="-78"/>
              </a:rPr>
              <a:t>پایان</a:t>
            </a:r>
            <a:endParaRPr lang="en-US" sz="11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_MRT_Khodkar" pitchFamily="2" charset="-78"/>
            </a:endParaRPr>
          </a:p>
        </p:txBody>
      </p:sp>
    </p:spTree>
    <p:extLst>
      <p:ext uri="{BB962C8B-B14F-4D97-AF65-F5344CB8AC3E}">
        <p14:creationId xmlns:p14="http://schemas.microsoft.com/office/powerpoint/2010/main" xmlns="" val="246380087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0" presetClass="path" presetSubtype="0" accel="50000" decel="50000" fill="hold" grpId="1" nodeType="clickEffect">
                                  <p:stCondLst>
                                    <p:cond delay="0"/>
                                  </p:stCondLst>
                                  <p:childTnLst>
                                    <p:animMotion origin="layout" path="M -4.16667E-6 -1.20259E-7 C 0.00018 -0.00023 -0.0375 -0.0481 -0.03784 -0.0481 C -0.0677 -0.09297 -0.07048 -0.14038 -0.05347 -0.1982 C -0.04461 -0.22849 -0.03125 -0.25185 -0.01649 -0.26758 C -0.0059 -0.27983 0.00278 -0.29533 0.00851 -0.31475 C 0.01945 -0.35153 0.0158 -0.39015 0.00157 -0.41073 C 0.00157 -0.41119 -0.01614 -0.43594 -0.01579 -0.43594 C -0.01614 -0.43594 0.02171 -0.38506 0.02205 -0.38529 C 0.05105 -0.34089 0.05365 -0.29325 0.03733 -0.23705 C 0.02865 -0.20698 0.01493 -0.18178 -0.00156 -0.16443 C -0.01076 -0.15402 -0.01927 -0.13784 -0.02447 -0.12049 C -0.03559 -0.08256 -0.03177 -0.0451 -0.01736 -0.02451 C -0.01701 -0.02359 -4.16667E-6 -1.20259E-7 0.00018 -0.00023 Z " pathEditMode="relative" rAng="-4121567" ptsTypes="fffffffffffff">
                                      <p:cBhvr>
                                        <p:cTn id="14" dur="2000" fill="hold"/>
                                        <p:tgtEl>
                                          <p:spTgt spid="4"/>
                                        </p:tgtEl>
                                        <p:attrNameLst>
                                          <p:attrName>ppt_x</p:attrName>
                                          <p:attrName>ppt_y</p:attrName>
                                        </p:attrNameLst>
                                      </p:cBhvr>
                                      <p:rCtr x="-799" y="-218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b="1" dirty="0"/>
              <a:t> </a:t>
            </a:r>
            <a:r>
              <a:rPr lang="en-US" b="1" dirty="0">
                <a:cs typeface="_MRT_Khodkar" pitchFamily="2" charset="-78"/>
              </a:rPr>
              <a:t>GPS</a:t>
            </a:r>
            <a:r>
              <a:rPr lang="fa-IR" b="1" dirty="0">
                <a:cs typeface="_MRT_Khodkar" pitchFamily="2" charset="-78"/>
              </a:rPr>
              <a:t>چه اطلاعاتي به ما مي دهد</a:t>
            </a:r>
            <a:r>
              <a:rPr lang="en-US" b="1" dirty="0">
                <a:cs typeface="_MRT_Khodkar" pitchFamily="2" charset="-78"/>
              </a:rPr>
              <a:t/>
            </a:r>
            <a:br>
              <a:rPr lang="en-US" b="1" dirty="0">
                <a:cs typeface="_MRT_Khodkar" pitchFamily="2" charset="-78"/>
              </a:rPr>
            </a:br>
            <a:endParaRPr lang="fa-IR" dirty="0"/>
          </a:p>
        </p:txBody>
      </p:sp>
      <p:sp>
        <p:nvSpPr>
          <p:cNvPr id="3" name="Content Placeholder 2"/>
          <p:cNvSpPr>
            <a:spLocks noGrp="1"/>
          </p:cNvSpPr>
          <p:nvPr>
            <p:ph sz="quarter" idx="1"/>
          </p:nvPr>
        </p:nvSpPr>
        <p:spPr/>
        <p:txBody>
          <a:bodyPr>
            <a:noAutofit/>
          </a:bodyPr>
          <a:lstStyle/>
          <a:p>
            <a:r>
              <a:rPr lang="fa-IR" sz="2300" dirty="0">
                <a:cs typeface="B Nazanin" pitchFamily="2" charset="-78"/>
              </a:rPr>
              <a:t>- مختصات جغرافيايي: شامل طول و عرض جغرافيايي (اطلاعات دو بعدي زمين)</a:t>
            </a:r>
            <a:endParaRPr lang="en-US" sz="2300" dirty="0">
              <a:cs typeface="B Nazanin" pitchFamily="2" charset="-78"/>
            </a:endParaRPr>
          </a:p>
          <a:p>
            <a:r>
              <a:rPr lang="fa-IR" sz="2300" dirty="0">
                <a:cs typeface="B Nazanin" pitchFamily="2" charset="-78"/>
              </a:rPr>
              <a:t>- ارتفاع نقاط :موقعيت سه بعدي محل مورد نظر را مي دهد.</a:t>
            </a:r>
            <a:endParaRPr lang="en-US" sz="2300" dirty="0">
              <a:cs typeface="B Nazanin" pitchFamily="2" charset="-78"/>
            </a:endParaRPr>
          </a:p>
          <a:p>
            <a:r>
              <a:rPr lang="fa-IR" sz="2300" dirty="0">
                <a:cs typeface="B Nazanin" pitchFamily="2" charset="-78"/>
              </a:rPr>
              <a:t>- فاصله از مبدا(</a:t>
            </a:r>
            <a:r>
              <a:rPr lang="en-US" sz="2300" dirty="0">
                <a:cs typeface="B Nazanin" pitchFamily="2" charset="-78"/>
              </a:rPr>
              <a:t>Distance</a:t>
            </a:r>
            <a:r>
              <a:rPr lang="fa-IR" sz="2300" dirty="0">
                <a:cs typeface="B Nazanin" pitchFamily="2" charset="-78"/>
              </a:rPr>
              <a:t>)</a:t>
            </a:r>
            <a:endParaRPr lang="en-US" sz="2300" dirty="0">
              <a:cs typeface="B Nazanin" pitchFamily="2" charset="-78"/>
            </a:endParaRPr>
          </a:p>
          <a:p>
            <a:r>
              <a:rPr lang="fa-IR" sz="2300" dirty="0">
                <a:cs typeface="B Nazanin" pitchFamily="2" charset="-78"/>
              </a:rPr>
              <a:t>- پيش بيني زمان رسيدن به مقصد</a:t>
            </a:r>
            <a:endParaRPr lang="en-US" sz="2300" dirty="0">
              <a:cs typeface="B Nazanin" pitchFamily="2" charset="-78"/>
            </a:endParaRPr>
          </a:p>
          <a:p>
            <a:r>
              <a:rPr lang="fa-IR" sz="2300" dirty="0">
                <a:cs typeface="B Nazanin" pitchFamily="2" charset="-78"/>
              </a:rPr>
              <a:t>- کروکي مسير(</a:t>
            </a:r>
            <a:r>
              <a:rPr lang="en-US" sz="2300" dirty="0" err="1">
                <a:cs typeface="B Nazanin" pitchFamily="2" charset="-78"/>
              </a:rPr>
              <a:t>Trak</a:t>
            </a:r>
            <a:r>
              <a:rPr lang="fa-IR" sz="2300" dirty="0" smtClean="0">
                <a:cs typeface="B Nazanin" pitchFamily="2" charset="-78"/>
              </a:rPr>
              <a:t>)</a:t>
            </a:r>
            <a:endParaRPr lang="en-US" sz="2300" dirty="0">
              <a:cs typeface="B Nazanin" pitchFamily="2" charset="-78"/>
            </a:endParaRPr>
          </a:p>
          <a:p>
            <a:r>
              <a:rPr lang="fa-IR" sz="2300" dirty="0">
                <a:cs typeface="B Nazanin" pitchFamily="2" charset="-78"/>
              </a:rPr>
              <a:t>- سرعت حرکت</a:t>
            </a:r>
            <a:endParaRPr lang="en-US" sz="2300" dirty="0">
              <a:cs typeface="B Nazanin" pitchFamily="2" charset="-78"/>
            </a:endParaRPr>
          </a:p>
          <a:p>
            <a:r>
              <a:rPr lang="fa-IR" sz="2300" dirty="0">
                <a:cs typeface="B Nazanin" pitchFamily="2" charset="-78"/>
              </a:rPr>
              <a:t>- زمان طلوع و غروب خورشيد وماه</a:t>
            </a:r>
            <a:endParaRPr lang="en-US" sz="2300" dirty="0">
              <a:cs typeface="B Nazanin" pitchFamily="2" charset="-78"/>
            </a:endParaRPr>
          </a:p>
          <a:p>
            <a:r>
              <a:rPr lang="fa-IR" sz="2300" dirty="0">
                <a:cs typeface="B Nazanin" pitchFamily="2" charset="-78"/>
              </a:rPr>
              <a:t>-اندازه گيري طول مسير</a:t>
            </a:r>
            <a:endParaRPr lang="en-US" sz="2300" dirty="0">
              <a:cs typeface="B Nazanin" pitchFamily="2" charset="-78"/>
            </a:endParaRPr>
          </a:p>
          <a:p>
            <a:r>
              <a:rPr lang="fa-IR" sz="2300" dirty="0">
                <a:cs typeface="B Nazanin" pitchFamily="2" charset="-78"/>
              </a:rPr>
              <a:t>-  اندازه گيري مساحت(</a:t>
            </a:r>
            <a:r>
              <a:rPr lang="en-US" sz="2300" dirty="0">
                <a:cs typeface="B Nazanin" pitchFamily="2" charset="-78"/>
              </a:rPr>
              <a:t>Area</a:t>
            </a:r>
            <a:r>
              <a:rPr lang="fa-IR" sz="2300" dirty="0">
                <a:cs typeface="B Nazanin" pitchFamily="2" charset="-78"/>
              </a:rPr>
              <a:t>)</a:t>
            </a:r>
            <a:endParaRPr lang="en-US" sz="2300" dirty="0">
              <a:cs typeface="B Nazanin" pitchFamily="2" charset="-78"/>
            </a:endParaRPr>
          </a:p>
          <a:p>
            <a:r>
              <a:rPr lang="fa-IR" sz="2300" dirty="0">
                <a:cs typeface="B Nazanin" pitchFamily="2" charset="-78"/>
              </a:rPr>
              <a:t>- قطب نما و جهت ياب</a:t>
            </a:r>
            <a:endParaRPr lang="en-US" sz="2300" dirty="0">
              <a:cs typeface="B Nazanin" pitchFamily="2" charset="-78"/>
            </a:endParaRPr>
          </a:p>
          <a:p>
            <a:r>
              <a:rPr lang="fa-IR" sz="2300" dirty="0">
                <a:cs typeface="B Nazanin" pitchFamily="2" charset="-78"/>
              </a:rPr>
              <a:t>- دما سنج(</a:t>
            </a:r>
            <a:r>
              <a:rPr lang="en-US" sz="2300" dirty="0">
                <a:cs typeface="B Nazanin" pitchFamily="2" charset="-78"/>
              </a:rPr>
              <a:t>(Temperature</a:t>
            </a:r>
          </a:p>
          <a:p>
            <a:r>
              <a:rPr lang="fa-IR" sz="2300" dirty="0">
                <a:cs typeface="B Nazanin" pitchFamily="2" charset="-78"/>
              </a:rPr>
              <a:t>-</a:t>
            </a:r>
            <a:r>
              <a:rPr lang="fa-IR" sz="2300" b="1" dirty="0">
                <a:cs typeface="B Nazanin" pitchFamily="2" charset="-78"/>
              </a:rPr>
              <a:t> </a:t>
            </a:r>
            <a:r>
              <a:rPr lang="fa-IR" sz="2300" dirty="0">
                <a:cs typeface="B Nazanin" pitchFamily="2" charset="-78"/>
              </a:rPr>
              <a:t>تعيين بهترين زمان شکار و ماهيگيري</a:t>
            </a:r>
            <a:endParaRPr lang="en-US" sz="2300" dirty="0">
              <a:cs typeface="B Nazanin" pitchFamily="2" charset="-78"/>
            </a:endParaRPr>
          </a:p>
          <a:p>
            <a:endParaRPr lang="fa-IR" sz="2300" dirty="0">
              <a:cs typeface="B Nazanin" pitchFamily="2" charset="-78"/>
            </a:endParaRPr>
          </a:p>
        </p:txBody>
      </p:sp>
    </p:spTree>
    <p:extLst>
      <p:ext uri="{BB962C8B-B14F-4D97-AF65-F5344CB8AC3E}">
        <p14:creationId xmlns:p14="http://schemas.microsoft.com/office/powerpoint/2010/main" xmlns="" val="144335614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arn(inVertical)">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arn(inVertical)">
                                      <p:cBhvr>
                                        <p:cTn id="6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838200"/>
          </a:xfrm>
        </p:spPr>
        <p:txBody>
          <a:bodyPr>
            <a:normAutofit/>
          </a:bodyPr>
          <a:lstStyle/>
          <a:p>
            <a:pPr algn="r"/>
            <a:r>
              <a:rPr lang="fa-IR" b="1" dirty="0">
                <a:cs typeface="_MRT_Khodkar" pitchFamily="2" charset="-78"/>
              </a:rPr>
              <a:t>قابليت سيستم</a:t>
            </a:r>
            <a:endParaRPr lang="en-US" b="1" dirty="0">
              <a:cs typeface="_MRT_Khodkar" pitchFamily="2" charset="-78"/>
            </a:endParaRPr>
          </a:p>
        </p:txBody>
      </p:sp>
      <p:sp>
        <p:nvSpPr>
          <p:cNvPr id="6" name="TextBox 5"/>
          <p:cNvSpPr txBox="1"/>
          <p:nvPr/>
        </p:nvSpPr>
        <p:spPr>
          <a:xfrm>
            <a:off x="3102562" y="1340769"/>
            <a:ext cx="5902642" cy="3108543"/>
          </a:xfrm>
          <a:prstGeom prst="rect">
            <a:avLst/>
          </a:prstGeom>
          <a:noFill/>
        </p:spPr>
        <p:txBody>
          <a:bodyPr wrap="none" rtlCol="1">
            <a:spAutoFit/>
          </a:bodyPr>
          <a:lstStyle/>
          <a:p>
            <a:r>
              <a:rPr lang="fa-IR" sz="2800" dirty="0">
                <a:cs typeface="B Nazanin" pitchFamily="2" charset="-78"/>
              </a:rPr>
              <a:t>- استفاده در تمام شرايط آب و هوايي</a:t>
            </a:r>
            <a:endParaRPr lang="en-US" sz="2800" dirty="0">
              <a:cs typeface="B Nazanin" pitchFamily="2" charset="-78"/>
            </a:endParaRPr>
          </a:p>
          <a:p>
            <a:r>
              <a:rPr lang="fa-IR" sz="2800" dirty="0">
                <a:cs typeface="B Nazanin" pitchFamily="2" charset="-78"/>
              </a:rPr>
              <a:t>- قابل استفاده در تمام شبانه روز</a:t>
            </a:r>
            <a:endParaRPr lang="en-US" sz="2800" dirty="0">
              <a:cs typeface="B Nazanin" pitchFamily="2" charset="-78"/>
            </a:endParaRPr>
          </a:p>
          <a:p>
            <a:r>
              <a:rPr lang="fa-IR" sz="2800" dirty="0">
                <a:cs typeface="B Nazanin" pitchFamily="2" charset="-78"/>
              </a:rPr>
              <a:t>- عدم نياز به ارتباط مستقيم بين ايستگاههاي زميني</a:t>
            </a:r>
            <a:endParaRPr lang="en-US" sz="2800" dirty="0">
              <a:cs typeface="B Nazanin" pitchFamily="2" charset="-78"/>
            </a:endParaRPr>
          </a:p>
          <a:p>
            <a:r>
              <a:rPr lang="fa-IR" sz="2800" dirty="0">
                <a:cs typeface="B Nazanin" pitchFamily="2" charset="-78"/>
              </a:rPr>
              <a:t>- دقت زياد مکان يابي</a:t>
            </a:r>
            <a:endParaRPr lang="en-US" sz="2800" dirty="0">
              <a:cs typeface="B Nazanin" pitchFamily="2" charset="-78"/>
            </a:endParaRPr>
          </a:p>
          <a:p>
            <a:r>
              <a:rPr lang="fa-IR" sz="2800" dirty="0">
                <a:cs typeface="B Nazanin" pitchFamily="2" charset="-78"/>
              </a:rPr>
              <a:t>- سرعت بالاي برداشت</a:t>
            </a:r>
            <a:endParaRPr lang="en-US" sz="2800" dirty="0">
              <a:cs typeface="B Nazanin" pitchFamily="2" charset="-78"/>
            </a:endParaRPr>
          </a:p>
          <a:p>
            <a:r>
              <a:rPr lang="fa-IR" sz="2800" dirty="0">
                <a:cs typeface="B Nazanin" pitchFamily="2" charset="-78"/>
              </a:rPr>
              <a:t>- انتقال بالاي برداشت</a:t>
            </a:r>
            <a:endParaRPr lang="en-US" sz="2800" dirty="0">
              <a:cs typeface="B Nazanin" pitchFamily="2" charset="-78"/>
            </a:endParaRPr>
          </a:p>
          <a:p>
            <a:endParaRPr lang="fa-IR" sz="2800" dirty="0">
              <a:latin typeface="+mj-lt"/>
              <a:cs typeface="B Nazanin" pitchFamily="2" charset="-78"/>
            </a:endParaRPr>
          </a:p>
        </p:txBody>
      </p:sp>
      <p:pic>
        <p:nvPicPr>
          <p:cNvPr id="2050" name="Picture 2" descr="F:\jozve\GPS\2\AKS\gps2.gi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471" y="1052737"/>
            <a:ext cx="2628321" cy="3457885"/>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F:\jozve\GPS\2\AKS\56493_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704324" y="4510622"/>
            <a:ext cx="3725019" cy="2308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855740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circle(in)">
                                      <p:cBhvr>
                                        <p:cTn id="19" dur="2000"/>
                                        <p:tgtEl>
                                          <p:spTgt spid="2050"/>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wheel(1)">
                                      <p:cBhvr>
                                        <p:cTn id="24" dur="2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ماهواره های </a:t>
            </a:r>
            <a:r>
              <a:rPr lang="en-US" b="1" dirty="0">
                <a:cs typeface="_MRT_Khodkar" pitchFamily="2" charset="-78"/>
              </a:rPr>
              <a:t>GPS</a:t>
            </a:r>
            <a:br>
              <a:rPr lang="en-US" b="1" dirty="0">
                <a:cs typeface="_MRT_Khodkar" pitchFamily="2" charset="-78"/>
              </a:rPr>
            </a:br>
            <a:endParaRPr lang="fa-IR" dirty="0"/>
          </a:p>
        </p:txBody>
      </p:sp>
      <p:sp>
        <p:nvSpPr>
          <p:cNvPr id="3" name="Content Placeholder 2"/>
          <p:cNvSpPr>
            <a:spLocks noGrp="1"/>
          </p:cNvSpPr>
          <p:nvPr>
            <p:ph sz="quarter" idx="1"/>
          </p:nvPr>
        </p:nvSpPr>
        <p:spPr>
          <a:xfrm>
            <a:off x="323528" y="1196754"/>
            <a:ext cx="8686800" cy="3744415"/>
          </a:xfrm>
        </p:spPr>
        <p:txBody>
          <a:bodyPr>
            <a:noAutofit/>
          </a:bodyPr>
          <a:lstStyle/>
          <a:p>
            <a:r>
              <a:rPr lang="ar-SA" sz="2200" dirty="0">
                <a:cs typeface="B Nazanin" pitchFamily="2" charset="-78"/>
              </a:rPr>
              <a:t>در حال حاضر سيستم </a:t>
            </a:r>
            <a:r>
              <a:rPr lang="en-US" sz="2200" dirty="0">
                <a:cs typeface="B Nazanin" pitchFamily="2" charset="-78"/>
              </a:rPr>
              <a:t>GPS</a:t>
            </a:r>
            <a:r>
              <a:rPr lang="ar-SA" sz="2200" dirty="0">
                <a:cs typeface="B Nazanin" pitchFamily="2" charset="-78"/>
              </a:rPr>
              <a:t> شامل 28 ماهواره فعال است که</a:t>
            </a:r>
            <a:r>
              <a:rPr lang="fa-IR" sz="2200" dirty="0">
                <a:cs typeface="B Nazanin" pitchFamily="2" charset="-78"/>
              </a:rPr>
              <a:t> در مداري به طول 11000 مايل دريايي بالاي زمين در حرکت بوده و پيوسته بوسيله ايستگاه‌هاي زميني در سراسر جهان نظارت مي‌شوند.</a:t>
            </a:r>
            <a:endParaRPr lang="en-US" sz="2200" dirty="0">
              <a:cs typeface="B Nazanin" pitchFamily="2" charset="-78"/>
            </a:endParaRPr>
          </a:p>
          <a:p>
            <a:r>
              <a:rPr lang="ar-SA" sz="2200" dirty="0">
                <a:cs typeface="B Nazanin" pitchFamily="2" charset="-78"/>
              </a:rPr>
              <a:t>هرکدام ازاین ماهواره ها که </a:t>
            </a:r>
            <a:r>
              <a:rPr lang="en-US" sz="2200" dirty="0">
                <a:cs typeface="B Nazanin" pitchFamily="2" charset="-78"/>
              </a:rPr>
              <a:t>NAVSTAR</a:t>
            </a:r>
            <a:r>
              <a:rPr lang="ar-SA" sz="2200" dirty="0">
                <a:cs typeface="B Nazanin" pitchFamily="2" charset="-78"/>
              </a:rPr>
              <a:t> نیز نامیده میشوند 2000 پوند وزن داشته، دارای صفحات آفتابی </a:t>
            </a:r>
            <a:r>
              <a:rPr lang="fa-IR" sz="2200" dirty="0">
                <a:cs typeface="B Nazanin" pitchFamily="2" charset="-78"/>
              </a:rPr>
              <a:t>هستند و </a:t>
            </a:r>
            <a:r>
              <a:rPr lang="ar-SA" sz="2200" dirty="0">
                <a:cs typeface="B Nazanin" pitchFamily="2" charset="-78"/>
              </a:rPr>
              <a:t>با سرعتي در حدود 108 مايل درثانيه به دور زمین میگردند. </a:t>
            </a:r>
            <a:endParaRPr lang="en-US" sz="2200" dirty="0">
              <a:cs typeface="B Nazanin" pitchFamily="2" charset="-78"/>
            </a:endParaRPr>
          </a:p>
          <a:p>
            <a:r>
              <a:rPr lang="ar-SA" sz="2200" dirty="0">
                <a:cs typeface="B Nazanin" pitchFamily="2" charset="-78"/>
              </a:rPr>
              <a:t>این ماهواره ها که کل سطح کره زمين را بطور همزمان پوشش می دهند، در 6 مدار بيضي شکل با زاويه 55 درجه نسبت به صفحه استواي زمين به دور زمين می چرخند و در ارتفاع 20800 کيلومتری از سطح زمين قرار دارند. زمان يکبار چرخش ماهواره هاي </a:t>
            </a:r>
            <a:r>
              <a:rPr lang="en-US" sz="2200" dirty="0">
                <a:cs typeface="B Nazanin" pitchFamily="2" charset="-78"/>
              </a:rPr>
              <a:t>GPS</a:t>
            </a:r>
            <a:r>
              <a:rPr lang="ar-SA" sz="2200" dirty="0">
                <a:cs typeface="B Nazanin" pitchFamily="2" charset="-78"/>
              </a:rPr>
              <a:t> به دور زمين در حدود 12 ساعت نجومي است. به عبارتي در هر 24 ساعت خورشيدي در طول شبانه روز ماهواره دوبار از افق يک محل مي گذرد</a:t>
            </a:r>
            <a:endParaRPr lang="fa-IR" sz="2200" dirty="0">
              <a:cs typeface="B Nazanin" pitchFamily="2" charset="-78"/>
            </a:endParaRPr>
          </a:p>
        </p:txBody>
      </p:sp>
    </p:spTree>
    <p:extLst>
      <p:ext uri="{BB962C8B-B14F-4D97-AF65-F5344CB8AC3E}">
        <p14:creationId xmlns:p14="http://schemas.microsoft.com/office/powerpoint/2010/main" xmlns="" val="704095395"/>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سخت افزار و نرم افزار</a:t>
            </a:r>
            <a:r>
              <a:rPr lang="en-US" b="1" dirty="0">
                <a:cs typeface="_MRT_Khodkar" pitchFamily="2" charset="-78"/>
              </a:rPr>
              <a:t> GPS  </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p:txBody>
          <a:bodyPr>
            <a:normAutofit/>
          </a:bodyPr>
          <a:lstStyle/>
          <a:p>
            <a:pPr algn="just"/>
            <a:r>
              <a:rPr lang="fa-IR" sz="2600" dirty="0">
                <a:cs typeface="B Nazanin" pitchFamily="2" charset="-78"/>
              </a:rPr>
              <a:t>سخت افزار</a:t>
            </a:r>
            <a:r>
              <a:rPr lang="en-US" sz="2600" dirty="0">
                <a:cs typeface="B Nazanin" pitchFamily="2" charset="-78"/>
              </a:rPr>
              <a:t> GPS </a:t>
            </a:r>
            <a:r>
              <a:rPr lang="fa-IR" sz="2600" dirty="0">
                <a:cs typeface="B Nazanin" pitchFamily="2" charset="-78"/>
              </a:rPr>
              <a:t>در حقیقت مجموعه ای از</a:t>
            </a:r>
            <a:r>
              <a:rPr lang="en-US" sz="2600" dirty="0">
                <a:cs typeface="B Nazanin" pitchFamily="2" charset="-78"/>
              </a:rPr>
              <a:t> IC </a:t>
            </a:r>
            <a:r>
              <a:rPr lang="fa-IR" sz="2600" dirty="0">
                <a:cs typeface="B Nazanin" pitchFamily="2" charset="-78"/>
              </a:rPr>
              <a:t>ها و تراشه ها جهت انجام محاسبات خاصی است که انجام آن برای شخص بسیار سخت می باشد </a:t>
            </a:r>
            <a:r>
              <a:rPr lang="en-US" sz="2600" dirty="0">
                <a:cs typeface="B Nazanin" pitchFamily="2" charset="-78"/>
              </a:rPr>
              <a:t/>
            </a:r>
            <a:br>
              <a:rPr lang="en-US" sz="2600" dirty="0">
                <a:cs typeface="B Nazanin" pitchFamily="2" charset="-78"/>
              </a:rPr>
            </a:br>
            <a:r>
              <a:rPr lang="fa-IR" sz="2600" dirty="0">
                <a:cs typeface="B Nazanin" pitchFamily="2" charset="-78"/>
              </a:rPr>
              <a:t>نرم افزار : نرم افزار این دستگاه شامل برنامه ای است که دستگاه با آن کار می کند و در حقیقت این هم مانند یکی از برنامه های کامپیوتری عادی است که البته به زبان</a:t>
            </a:r>
            <a:r>
              <a:rPr lang="en-US" sz="2600" dirty="0">
                <a:cs typeface="B Nazanin" pitchFamily="2" charset="-78"/>
              </a:rPr>
              <a:t> C </a:t>
            </a:r>
            <a:r>
              <a:rPr lang="fa-IR" sz="2600" dirty="0">
                <a:cs typeface="B Nazanin" pitchFamily="2" charset="-78"/>
              </a:rPr>
              <a:t>نوشته شده است . نسخه های جدید این برنامه ها در اینترنت </a:t>
            </a:r>
            <a:r>
              <a:rPr lang="fa-IR" sz="2600" dirty="0" smtClean="0">
                <a:cs typeface="B Nazanin" pitchFamily="2" charset="-78"/>
              </a:rPr>
              <a:t>موجود </a:t>
            </a:r>
            <a:r>
              <a:rPr lang="fa-IR" sz="2600" dirty="0">
                <a:cs typeface="B Nazanin" pitchFamily="2" charset="-78"/>
              </a:rPr>
              <a:t>می باشد همانطور که گفتیم دستگاه</a:t>
            </a:r>
            <a:r>
              <a:rPr lang="en-US" sz="2600" dirty="0">
                <a:cs typeface="B Nazanin" pitchFamily="2" charset="-78"/>
              </a:rPr>
              <a:t> GPS </a:t>
            </a:r>
            <a:r>
              <a:rPr lang="fa-IR" sz="2600" dirty="0">
                <a:cs typeface="B Nazanin" pitchFamily="2" charset="-78"/>
              </a:rPr>
              <a:t>یک کامپیوتر کوچک است که جهت انجام امور خاصی برنامه ریزی شده است </a:t>
            </a:r>
          </a:p>
        </p:txBody>
      </p:sp>
    </p:spTree>
    <p:extLst>
      <p:ext uri="{BB962C8B-B14F-4D97-AF65-F5344CB8AC3E}">
        <p14:creationId xmlns:p14="http://schemas.microsoft.com/office/powerpoint/2010/main" xmlns="" val="1697482192"/>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a:cs typeface="_MRT_Khodkar" pitchFamily="2" charset="-78"/>
              </a:rPr>
              <a:t>سیستم </a:t>
            </a:r>
            <a:r>
              <a:rPr lang="en-US" b="1" dirty="0">
                <a:cs typeface="_MRT_Khodkar" pitchFamily="2" charset="-78"/>
              </a:rPr>
              <a:t>GPS</a:t>
            </a:r>
            <a:r>
              <a:rPr lang="fa-IR" b="1" dirty="0">
                <a:cs typeface="_MRT_Khodkar" pitchFamily="2" charset="-78"/>
              </a:rPr>
              <a:t> چگونه کار میکند</a:t>
            </a:r>
            <a:r>
              <a:rPr lang="en-US" b="1" dirty="0">
                <a:cs typeface="_MRT_Khodkar" pitchFamily="2" charset="-78"/>
              </a:rPr>
              <a:t/>
            </a:r>
            <a:br>
              <a:rPr lang="en-US" b="1" dirty="0">
                <a:cs typeface="_MRT_Khodkar" pitchFamily="2" charset="-78"/>
              </a:rPr>
            </a:br>
            <a:endParaRPr lang="fa-IR" dirty="0"/>
          </a:p>
        </p:txBody>
      </p:sp>
      <p:sp>
        <p:nvSpPr>
          <p:cNvPr id="3" name="Content Placeholder 2"/>
          <p:cNvSpPr>
            <a:spLocks noGrp="1"/>
          </p:cNvSpPr>
          <p:nvPr>
            <p:ph sz="quarter" idx="1"/>
          </p:nvPr>
        </p:nvSpPr>
        <p:spPr>
          <a:xfrm>
            <a:off x="3724792" y="1196753"/>
            <a:ext cx="5266808" cy="4883373"/>
          </a:xfrm>
        </p:spPr>
        <p:txBody>
          <a:bodyPr>
            <a:normAutofit fontScale="92500" lnSpcReduction="20000"/>
          </a:bodyPr>
          <a:lstStyle/>
          <a:p>
            <a:r>
              <a:rPr lang="en-US" sz="1800" dirty="0">
                <a:cs typeface="B Nazanin" pitchFamily="2" charset="-78"/>
              </a:rPr>
              <a:t> </a:t>
            </a:r>
            <a:r>
              <a:rPr lang="en-US" sz="2000" b="1" dirty="0" smtClean="0">
                <a:cs typeface="B Nazanin" pitchFamily="2" charset="-78"/>
              </a:rPr>
              <a:t> GPS </a:t>
            </a:r>
            <a:r>
              <a:rPr lang="ar-SA" sz="2000" b="1" dirty="0" smtClean="0">
                <a:cs typeface="B Nazanin" pitchFamily="2" charset="-78"/>
              </a:rPr>
              <a:t>تقريبا به صورت زير کار مي کند</a:t>
            </a:r>
            <a:r>
              <a:rPr lang="en-US" sz="2000" b="1" dirty="0" smtClean="0">
                <a:cs typeface="B Nazanin" pitchFamily="2" charset="-78"/>
              </a:rPr>
              <a:t> </a:t>
            </a:r>
          </a:p>
          <a:p>
            <a:r>
              <a:rPr lang="ar-SA" sz="1800" dirty="0" smtClean="0">
                <a:cs typeface="B Nazanin" pitchFamily="2" charset="-78"/>
              </a:rPr>
              <a:t>اصلي </a:t>
            </a:r>
            <a:r>
              <a:rPr lang="ar-SA" sz="1800" dirty="0">
                <a:cs typeface="B Nazanin" pitchFamily="2" charset="-78"/>
              </a:rPr>
              <a:t>که</a:t>
            </a:r>
            <a:r>
              <a:rPr lang="en-US" sz="1800" dirty="0">
                <a:cs typeface="B Nazanin" pitchFamily="2" charset="-78"/>
              </a:rPr>
              <a:t> GPS </a:t>
            </a:r>
            <a:r>
              <a:rPr lang="ar-SA" sz="1800" dirty="0">
                <a:cs typeface="B Nazanin" pitchFamily="2" charset="-78"/>
              </a:rPr>
              <a:t>به آن متکي مي‌باشد اندازه گيري </a:t>
            </a:r>
            <a:r>
              <a:rPr lang="ar-SA" sz="1800" dirty="0" smtClean="0">
                <a:cs typeface="B Nazanin" pitchFamily="2" charset="-78"/>
              </a:rPr>
              <a:t>فاصله</a:t>
            </a:r>
            <a:r>
              <a:rPr lang="fa-IR" sz="1800" dirty="0" smtClean="0">
                <a:cs typeface="B Nazanin" pitchFamily="2" charset="-78"/>
              </a:rPr>
              <a:t> </a:t>
            </a:r>
            <a:r>
              <a:rPr lang="ar-SA" sz="1800" dirty="0" smtClean="0">
                <a:cs typeface="B Nazanin" pitchFamily="2" charset="-78"/>
              </a:rPr>
              <a:t>مسافت </a:t>
            </a:r>
            <a:r>
              <a:rPr lang="ar-SA" sz="1800" dirty="0">
                <a:cs typeface="B Nazanin" pitchFamily="2" charset="-78"/>
              </a:rPr>
              <a:t>يا</a:t>
            </a:r>
            <a:r>
              <a:rPr lang="en-US" sz="1800" dirty="0">
                <a:cs typeface="B Nazanin" pitchFamily="2" charset="-78"/>
              </a:rPr>
              <a:t> Range </a:t>
            </a:r>
            <a:r>
              <a:rPr lang="ar-SA" sz="1800" dirty="0">
                <a:cs typeface="B Nazanin" pitchFamily="2" charset="-78"/>
              </a:rPr>
              <a:t>ميان گيرنده و ماهواره است. همچنين ماهواره‌ها بدرستي </a:t>
            </a:r>
            <a:r>
              <a:rPr lang="ar-SA" sz="1800" dirty="0" smtClean="0">
                <a:cs typeface="B Nazanin" pitchFamily="2" charset="-78"/>
              </a:rPr>
              <a:t>اعلام </a:t>
            </a:r>
            <a:r>
              <a:rPr lang="ar-SA" sz="1800" dirty="0">
                <a:cs typeface="B Nazanin" pitchFamily="2" charset="-78"/>
              </a:rPr>
              <a:t>مي‌كنند در کجاي مدار خود در بالاي زمين قرار دارند</a:t>
            </a:r>
            <a:r>
              <a:rPr lang="en-US" sz="1800" dirty="0">
                <a:cs typeface="B Nazanin" pitchFamily="2" charset="-78"/>
              </a:rPr>
              <a:t>. </a:t>
            </a:r>
            <a:endParaRPr lang="fa-IR" sz="1800" dirty="0" smtClean="0">
              <a:cs typeface="B Nazanin" pitchFamily="2" charset="-78"/>
            </a:endParaRPr>
          </a:p>
          <a:p>
            <a:r>
              <a:rPr lang="en-US" sz="1800" dirty="0">
                <a:latin typeface="Arial"/>
                <a:cs typeface="B Compset" pitchFamily="2" charset="-78"/>
              </a:rPr>
              <a:t> </a:t>
            </a:r>
            <a:r>
              <a:rPr lang="ar-SA" sz="1800" dirty="0">
                <a:cs typeface="B Compset" pitchFamily="2" charset="-78"/>
              </a:rPr>
              <a:t>اگر فاصله درست يک پديده از يک ماهواره در فضا مشخص باشد مي توانيم بگوييم در جايي بر روي سطح فرضي کره</a:t>
            </a:r>
            <a:r>
              <a:rPr lang="ar-SA" sz="1800" dirty="0"/>
              <a:t>‌</a:t>
            </a:r>
            <a:r>
              <a:rPr lang="ar-SA" sz="1800" dirty="0">
                <a:cs typeface="B Compset" pitchFamily="2" charset="-78"/>
              </a:rPr>
              <a:t>اي با شعاع برابر فاصله تا شعاع ماهواره قرار دارد. اگر فاصله درست از دو ماهواره مشخص باشد، مي توان گفت در جايي بر روي خطي که از محل تقاطع دو کره مي گذرد قرار دارد و اگر سومين اندازه گيري هم موجود باشد، آنجا تنها دو نقطه وجود دارد که جسم مي تواند بر روي آن قرار بگيرد. يکي ازاين دو نقطه غير ممکن بوده و گيرنده</a:t>
            </a:r>
            <a:r>
              <a:rPr lang="en-US" sz="1800" dirty="0">
                <a:cs typeface="B Compset" pitchFamily="2" charset="-78"/>
              </a:rPr>
              <a:t> </a:t>
            </a:r>
            <a:r>
              <a:rPr lang="en-US" sz="1200" dirty="0">
                <a:cs typeface="B Compset" pitchFamily="2" charset="-78"/>
              </a:rPr>
              <a:t>GPS</a:t>
            </a:r>
            <a:r>
              <a:rPr lang="en-US" sz="1800" dirty="0">
                <a:cs typeface="B Compset" pitchFamily="2" charset="-78"/>
              </a:rPr>
              <a:t> </a:t>
            </a:r>
            <a:r>
              <a:rPr lang="ar-SA" sz="1800" dirty="0">
                <a:cs typeface="B Compset" pitchFamily="2" charset="-78"/>
              </a:rPr>
              <a:t>داراي متدهاي رياضي مي باشد که قادر است موقعيت غير ممکن را حذف نمايد</a:t>
            </a:r>
            <a:r>
              <a:rPr lang="en-US" sz="1800" dirty="0">
                <a:cs typeface="B Compset" pitchFamily="2" charset="-78"/>
              </a:rPr>
              <a:t>.</a:t>
            </a:r>
            <a:br>
              <a:rPr lang="en-US" sz="1800" dirty="0">
                <a:cs typeface="B Compset" pitchFamily="2" charset="-78"/>
              </a:rPr>
            </a:br>
            <a:r>
              <a:rPr lang="en-US" sz="1800" dirty="0">
                <a:latin typeface="Arial"/>
                <a:cs typeface="B Compset" pitchFamily="2" charset="-78"/>
              </a:rPr>
              <a:t>  </a:t>
            </a:r>
            <a:r>
              <a:rPr lang="en-US" sz="1800" dirty="0">
                <a:cs typeface="B Compset" pitchFamily="2" charset="-78"/>
              </a:rPr>
              <a:t> </a:t>
            </a:r>
            <a:r>
              <a:rPr lang="ar-SA" sz="1800" dirty="0">
                <a:cs typeface="B Compset" pitchFamily="2" charset="-78"/>
              </a:rPr>
              <a:t>يک گيرنده</a:t>
            </a:r>
            <a:r>
              <a:rPr lang="en-US" sz="1800" dirty="0">
                <a:cs typeface="B Compset" pitchFamily="2" charset="-78"/>
              </a:rPr>
              <a:t> </a:t>
            </a:r>
            <a:r>
              <a:rPr lang="en-US" sz="1200" dirty="0">
                <a:cs typeface="B Compset" pitchFamily="2" charset="-78"/>
              </a:rPr>
              <a:t>GPS</a:t>
            </a:r>
            <a:r>
              <a:rPr lang="en-US" sz="1800" dirty="0">
                <a:cs typeface="B Compset" pitchFamily="2" charset="-78"/>
              </a:rPr>
              <a:t> </a:t>
            </a:r>
            <a:r>
              <a:rPr lang="ar-SA" sz="1800" dirty="0">
                <a:cs typeface="B Compset" pitchFamily="2" charset="-78"/>
              </a:rPr>
              <a:t>موقعيت مکاني را با استفاده از روشي بنام "برد ماهواره اي" يا</a:t>
            </a:r>
            <a:r>
              <a:rPr lang="en-US" sz="1800" dirty="0">
                <a:cs typeface="B Compset" pitchFamily="2" charset="-78"/>
              </a:rPr>
              <a:t> </a:t>
            </a:r>
            <a:r>
              <a:rPr lang="en-US" sz="1200" dirty="0">
                <a:cs typeface="B Compset" pitchFamily="2" charset="-78"/>
              </a:rPr>
              <a:t>Satellite ranging</a:t>
            </a:r>
            <a:r>
              <a:rPr lang="en-US" sz="1800" dirty="0">
                <a:cs typeface="B Compset" pitchFamily="2" charset="-78"/>
              </a:rPr>
              <a:t> </a:t>
            </a:r>
            <a:r>
              <a:rPr lang="ar-SA" sz="1800" dirty="0">
                <a:cs typeface="B Compset" pitchFamily="2" charset="-78"/>
              </a:rPr>
              <a:t>تخمين مي</a:t>
            </a:r>
            <a:r>
              <a:rPr lang="ar-SA" sz="1800" dirty="0"/>
              <a:t>‌</a:t>
            </a:r>
            <a:r>
              <a:rPr lang="ar-SA" sz="1800" dirty="0">
                <a:cs typeface="B Compset" pitchFamily="2" charset="-78"/>
              </a:rPr>
              <a:t>زند</a:t>
            </a:r>
            <a:r>
              <a:rPr lang="en-US" sz="1800" dirty="0">
                <a:cs typeface="B Compset" pitchFamily="2" charset="-78"/>
              </a:rPr>
              <a:t>.</a:t>
            </a:r>
            <a:br>
              <a:rPr lang="en-US" sz="1800" dirty="0">
                <a:cs typeface="B Compset" pitchFamily="2" charset="-78"/>
              </a:rPr>
            </a:br>
            <a:r>
              <a:rPr lang="en-US" sz="1800" dirty="0">
                <a:latin typeface="Arial"/>
                <a:cs typeface="B Compset" pitchFamily="2" charset="-78"/>
              </a:rPr>
              <a:t>  </a:t>
            </a:r>
            <a:r>
              <a:rPr lang="en-US" sz="1800" dirty="0">
                <a:cs typeface="B Compset" pitchFamily="2" charset="-78"/>
              </a:rPr>
              <a:t> </a:t>
            </a:r>
            <a:r>
              <a:rPr lang="ar-SA" sz="1800" dirty="0">
                <a:cs typeface="B Compset" pitchFamily="2" charset="-78"/>
              </a:rPr>
              <a:t>يک گيرنده</a:t>
            </a:r>
            <a:r>
              <a:rPr lang="en-US" sz="1800" dirty="0">
                <a:cs typeface="B Compset" pitchFamily="2" charset="-78"/>
              </a:rPr>
              <a:t> </a:t>
            </a:r>
            <a:r>
              <a:rPr lang="en-US" sz="1200" dirty="0">
                <a:cs typeface="B Compset" pitchFamily="2" charset="-78"/>
              </a:rPr>
              <a:t>GPS</a:t>
            </a:r>
            <a:r>
              <a:rPr lang="en-US" sz="1800" dirty="0">
                <a:cs typeface="B Compset" pitchFamily="2" charset="-78"/>
              </a:rPr>
              <a:t> </a:t>
            </a:r>
            <a:r>
              <a:rPr lang="ar-SA" sz="1800" dirty="0">
                <a:cs typeface="B Compset" pitchFamily="2" charset="-78"/>
              </a:rPr>
              <a:t>هميشه مي تواند معين کند که پديده ها کجا قرار دارند، مشروط بر اين که دو نمونه کليدي از اطلاعات موجود باشد</a:t>
            </a:r>
            <a:r>
              <a:rPr lang="en-US" sz="1800" dirty="0">
                <a:cs typeface="B Compset" pitchFamily="2" charset="-78"/>
              </a:rPr>
              <a:t>:</a:t>
            </a:r>
            <a:br>
              <a:rPr lang="en-US" sz="1800" dirty="0">
                <a:cs typeface="B Compset" pitchFamily="2" charset="-78"/>
              </a:rPr>
            </a:br>
            <a:r>
              <a:rPr lang="en-US" sz="1800" dirty="0">
                <a:latin typeface="Arial"/>
                <a:cs typeface="B Compset" pitchFamily="2" charset="-78"/>
              </a:rPr>
              <a:t> </a:t>
            </a:r>
            <a:r>
              <a:rPr lang="en-US" sz="1800" dirty="0" smtClean="0">
                <a:latin typeface="Arial"/>
                <a:cs typeface="B Compset" pitchFamily="2" charset="-78"/>
              </a:rPr>
              <a:t>.1</a:t>
            </a:r>
            <a:r>
              <a:rPr lang="en-US" sz="1800" dirty="0">
                <a:latin typeface="Arial"/>
                <a:cs typeface="B Compset" pitchFamily="2" charset="-78"/>
              </a:rPr>
              <a:t> </a:t>
            </a:r>
            <a:r>
              <a:rPr lang="en-US" sz="1800" dirty="0" smtClean="0">
                <a:cs typeface="B Compset" pitchFamily="2" charset="-78"/>
              </a:rPr>
              <a:t> </a:t>
            </a:r>
            <a:r>
              <a:rPr lang="ar-SA" sz="1800" dirty="0">
                <a:cs typeface="B Compset" pitchFamily="2" charset="-78"/>
              </a:rPr>
              <a:t>فاصله بين گيرنده و هر ماهواره (حداقل 4 ماهواره يا </a:t>
            </a:r>
            <a:r>
              <a:rPr lang="ar-SA" sz="1800" dirty="0" smtClean="0">
                <a:cs typeface="B Compset" pitchFamily="2" charset="-78"/>
              </a:rPr>
              <a:t>بيشتر</a:t>
            </a:r>
            <a:r>
              <a:rPr lang="fa-IR" sz="1800" dirty="0" smtClean="0">
                <a:cs typeface="B Compset" pitchFamily="2" charset="-78"/>
              </a:rPr>
              <a:t>)</a:t>
            </a:r>
            <a:r>
              <a:rPr lang="en-US" sz="1800" dirty="0">
                <a:cs typeface="B Compset" pitchFamily="2" charset="-78"/>
              </a:rPr>
              <a:t/>
            </a:r>
            <a:br>
              <a:rPr lang="en-US" sz="1800" dirty="0">
                <a:cs typeface="B Compset" pitchFamily="2" charset="-78"/>
              </a:rPr>
            </a:br>
            <a:r>
              <a:rPr lang="en-US" sz="1800" dirty="0">
                <a:latin typeface="Arial"/>
                <a:cs typeface="B Compset" pitchFamily="2" charset="-78"/>
              </a:rPr>
              <a:t> </a:t>
            </a:r>
            <a:r>
              <a:rPr lang="en-US" sz="1800" dirty="0" smtClean="0">
                <a:latin typeface="Arial"/>
                <a:cs typeface="B Compset" pitchFamily="2" charset="-78"/>
              </a:rPr>
              <a:t>.2</a:t>
            </a:r>
            <a:r>
              <a:rPr lang="en-US" sz="1800" dirty="0">
                <a:latin typeface="Arial"/>
                <a:cs typeface="B Compset" pitchFamily="2" charset="-78"/>
              </a:rPr>
              <a:t> </a:t>
            </a:r>
            <a:r>
              <a:rPr lang="en-US" sz="1800" dirty="0">
                <a:cs typeface="B Compset" pitchFamily="2" charset="-78"/>
              </a:rPr>
              <a:t> </a:t>
            </a:r>
            <a:r>
              <a:rPr lang="ar-SA" sz="1800" dirty="0" smtClean="0">
                <a:cs typeface="B Compset" pitchFamily="2" charset="-78"/>
              </a:rPr>
              <a:t>موقعيت </a:t>
            </a:r>
            <a:r>
              <a:rPr lang="ar-SA" sz="1800" dirty="0">
                <a:cs typeface="B Compset" pitchFamily="2" charset="-78"/>
              </a:rPr>
              <a:t>کامل هر يک از ماهواره ها در فضا</a:t>
            </a:r>
            <a:r>
              <a:rPr lang="en-US" sz="1800" dirty="0">
                <a:cs typeface="B Compset" pitchFamily="2" charset="-78"/>
              </a:rPr>
              <a:t>.</a:t>
            </a:r>
            <a:br>
              <a:rPr lang="en-US" sz="1800" dirty="0">
                <a:cs typeface="B Compset" pitchFamily="2" charset="-78"/>
              </a:rPr>
            </a:br>
            <a:r>
              <a:rPr lang="en-US" sz="1800" dirty="0">
                <a:latin typeface="Arial"/>
                <a:cs typeface="B Compset" pitchFamily="2" charset="-78"/>
              </a:rPr>
              <a:t>  </a:t>
            </a:r>
            <a:r>
              <a:rPr lang="en-US" sz="1800" dirty="0">
                <a:cs typeface="B Compset" pitchFamily="2" charset="-78"/>
              </a:rPr>
              <a:t> </a:t>
            </a:r>
            <a:r>
              <a:rPr lang="ar-SA" sz="1800" dirty="0">
                <a:cs typeface="B Compset" pitchFamily="2" charset="-78"/>
              </a:rPr>
              <a:t>تصوير زير تا حدودي مي تواند نشانگر چگونگي کارکرد سيستم</a:t>
            </a:r>
            <a:r>
              <a:rPr lang="en-US" sz="1800" dirty="0">
                <a:cs typeface="B Compset" pitchFamily="2" charset="-78"/>
              </a:rPr>
              <a:t> </a:t>
            </a:r>
            <a:r>
              <a:rPr lang="en-US" sz="1200" dirty="0">
                <a:cs typeface="B Compset" pitchFamily="2" charset="-78"/>
              </a:rPr>
              <a:t>GPS</a:t>
            </a:r>
            <a:r>
              <a:rPr lang="en-US" sz="1800" dirty="0">
                <a:cs typeface="B Compset" pitchFamily="2" charset="-78"/>
              </a:rPr>
              <a:t> </a:t>
            </a:r>
            <a:r>
              <a:rPr lang="ar-SA" sz="1800" dirty="0">
                <a:cs typeface="B Compset" pitchFamily="2" charset="-78"/>
              </a:rPr>
              <a:t>باشد</a:t>
            </a:r>
            <a:r>
              <a:rPr lang="en-US" sz="1800" dirty="0">
                <a:cs typeface="B Compset" pitchFamily="2" charset="-78"/>
              </a:rPr>
              <a:t> </a:t>
            </a:r>
          </a:p>
          <a:p>
            <a:endParaRPr lang="fa-IR" sz="1800" dirty="0" smtClean="0">
              <a:cs typeface="B Nazanin" pitchFamily="2" charset="-78"/>
            </a:endParaRPr>
          </a:p>
        </p:txBody>
      </p:sp>
      <p:pic>
        <p:nvPicPr>
          <p:cNvPr id="4" name="Picture 11" descr="0 (1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a:xfrm>
            <a:off x="-18846" y="1052736"/>
            <a:ext cx="3743639" cy="522519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37097274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2000"/>
                                        <p:tgtEl>
                                          <p:spTgt spid="4"/>
                                        </p:tgtEl>
                                      </p:cBhvr>
                                    </p:animEffect>
                                    <p:anim calcmode="lin" valueType="num">
                                      <p:cBhvr>
                                        <p:cTn id="34" dur="2000" fill="hold"/>
                                        <p:tgtEl>
                                          <p:spTgt spid="4"/>
                                        </p:tgtEl>
                                        <p:attrNameLst>
                                          <p:attrName>ppt_w</p:attrName>
                                        </p:attrNameLst>
                                      </p:cBhvr>
                                      <p:tavLst>
                                        <p:tav tm="0" fmla="#ppt_w*sin(2.5*pi*$)">
                                          <p:val>
                                            <p:fltVal val="0"/>
                                          </p:val>
                                        </p:tav>
                                        <p:tav tm="100000">
                                          <p:val>
                                            <p:fltVal val="1"/>
                                          </p:val>
                                        </p:tav>
                                      </p:tavLst>
                                    </p:anim>
                                    <p:anim calcmode="lin" valueType="num">
                                      <p:cBhvr>
                                        <p:cTn id="35"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a:cs typeface="_MRT_Khodkar" pitchFamily="2" charset="-78"/>
              </a:rPr>
              <a:t>ایستگاههای زمینی سیستم </a:t>
            </a:r>
            <a:r>
              <a:rPr lang="en-US" b="1" dirty="0">
                <a:cs typeface="_MRT_Khodkar" pitchFamily="2" charset="-78"/>
              </a:rPr>
              <a:t>GPS</a:t>
            </a:r>
            <a:r>
              <a:rPr lang="fa-IR" b="1" dirty="0">
                <a:cs typeface="_MRT_Khodkar" pitchFamily="2" charset="-78"/>
              </a:rPr>
              <a:t> </a:t>
            </a:r>
            <a:br>
              <a:rPr lang="fa-IR" b="1" dirty="0">
                <a:cs typeface="_MRT_Khodkar" pitchFamily="2" charset="-78"/>
              </a:rPr>
            </a:br>
            <a:endParaRPr lang="fa-IR" dirty="0"/>
          </a:p>
        </p:txBody>
      </p:sp>
      <p:sp>
        <p:nvSpPr>
          <p:cNvPr id="3" name="Content Placeholder 2"/>
          <p:cNvSpPr>
            <a:spLocks noGrp="1"/>
          </p:cNvSpPr>
          <p:nvPr>
            <p:ph sz="quarter" idx="1"/>
          </p:nvPr>
        </p:nvSpPr>
        <p:spPr>
          <a:xfrm>
            <a:off x="2915818" y="1554163"/>
            <a:ext cx="6075783" cy="4539134"/>
          </a:xfrm>
        </p:spPr>
        <p:txBody>
          <a:bodyPr>
            <a:normAutofit/>
          </a:bodyPr>
          <a:lstStyle/>
          <a:p>
            <a:pPr algn="just"/>
            <a:r>
              <a:rPr lang="ar-SA" sz="2500" dirty="0" smtClean="0">
                <a:cs typeface="B Nazanin" pitchFamily="2" charset="-78"/>
              </a:rPr>
              <a:t>بخش </a:t>
            </a:r>
            <a:r>
              <a:rPr lang="ar-SA" sz="2500" dirty="0">
                <a:cs typeface="B Nazanin" pitchFamily="2" charset="-78"/>
              </a:rPr>
              <a:t>زميني، از ايستگاه‌هاي محلي اطلاع دهنده اتوماتيک(خودکار) در نواحي مختلف اطراف زمين(هاوايي و ماژالين در اقيانوس آرام، ديگو گارسيا در اقيانوس هند، جزيره اسنشن در اقيانوس آرام و کولورادو اسپيرينگ در کولورادو )، يک ايستگاه اصلي در اشريور (فالکن) پايگاه هوايي کولورادو اسپيرينگ و چهار ايستگاه آنتن بزرگ که سيگنال ها را به سمت ماهواره ها ار سال مي کنند، تشکيل شده اند. همچنين اين ايستگاه ها، ماهواره هاي</a:t>
            </a:r>
            <a:r>
              <a:rPr lang="en-US" sz="2500" dirty="0">
                <a:cs typeface="B Nazanin" pitchFamily="2" charset="-78"/>
              </a:rPr>
              <a:t> GPS </a:t>
            </a:r>
            <a:r>
              <a:rPr lang="ar-SA" sz="2500" dirty="0">
                <a:cs typeface="B Nazanin" pitchFamily="2" charset="-78"/>
              </a:rPr>
              <a:t>را رديابي و اطلاع رساني مي‌کنند</a:t>
            </a:r>
            <a:r>
              <a:rPr lang="en-US" sz="2500" dirty="0">
                <a:cs typeface="B Nazanin" pitchFamily="2" charset="-78"/>
              </a:rPr>
              <a:t>. </a:t>
            </a:r>
          </a:p>
          <a:p>
            <a:pPr algn="just"/>
            <a:endParaRPr lang="fa-IR" sz="2500" dirty="0">
              <a:cs typeface="B Nazanin" pitchFamily="2" charset="-78"/>
            </a:endParaRPr>
          </a:p>
        </p:txBody>
      </p:sp>
      <p:pic>
        <p:nvPicPr>
          <p:cNvPr id="3074" name="Picture 2" descr="F:\jozve\GPS\2\AKS\3tasvir.gif"/>
          <p:cNvPicPr>
            <a:picLocks noChangeAspect="1" noChangeArrowheads="1"/>
          </p:cNvPicPr>
          <p:nvPr/>
        </p:nvPicPr>
        <p:blipFill rotWithShape="1">
          <a:blip r:embed="rId3">
            <a:extLst>
              <a:ext uri="{28A0092B-C50C-407E-A947-70E740481C1C}">
                <a14:useLocalDpi xmlns:a14="http://schemas.microsoft.com/office/drawing/2010/main" xmlns="" val="0"/>
              </a:ext>
            </a:extLst>
          </a:blip>
          <a:srcRect t="31426"/>
          <a:stretch/>
        </p:blipFill>
        <p:spPr bwMode="auto">
          <a:xfrm>
            <a:off x="0" y="1412776"/>
            <a:ext cx="2973245" cy="51845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1054521"/>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wipe(down)">
                                      <p:cBhvr>
                                        <p:cTn id="1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b="1" dirty="0">
                <a:cs typeface="_MRT_Khodkar" pitchFamily="2" charset="-78"/>
              </a:rPr>
              <a:t>گيرنده </a:t>
            </a:r>
            <a:r>
              <a:rPr lang="fa-IR" b="1" dirty="0" smtClean="0">
                <a:cs typeface="_MRT_Khodkar" pitchFamily="2" charset="-78"/>
              </a:rPr>
              <a:t>های</a:t>
            </a:r>
            <a:r>
              <a:rPr lang="en-US" b="1" dirty="0" smtClean="0">
                <a:cs typeface="_MRT_Khodkar" pitchFamily="2" charset="-78"/>
              </a:rPr>
              <a:t> </a:t>
            </a:r>
            <a:r>
              <a:rPr lang="en-US" b="1" dirty="0">
                <a:cs typeface="_MRT_Khodkar" pitchFamily="2" charset="-78"/>
              </a:rPr>
              <a:t>GPS</a:t>
            </a:r>
            <a:r>
              <a:rPr lang="fa-IR" b="1" dirty="0">
                <a:cs typeface="_MRT_Khodkar" pitchFamily="2" charset="-78"/>
              </a:rPr>
              <a:t/>
            </a:r>
            <a:br>
              <a:rPr lang="fa-IR" b="1" dirty="0">
                <a:cs typeface="_MRT_Khodkar" pitchFamily="2" charset="-78"/>
              </a:rPr>
            </a:br>
            <a:endParaRPr lang="fa-IR" dirty="0"/>
          </a:p>
        </p:txBody>
      </p:sp>
      <p:sp>
        <p:nvSpPr>
          <p:cNvPr id="3" name="Content Placeholder 2"/>
          <p:cNvSpPr>
            <a:spLocks noGrp="1"/>
          </p:cNvSpPr>
          <p:nvPr>
            <p:ph sz="quarter" idx="1"/>
          </p:nvPr>
        </p:nvSpPr>
        <p:spPr>
          <a:xfrm>
            <a:off x="304800" y="1554163"/>
            <a:ext cx="8686800" cy="3242990"/>
          </a:xfrm>
        </p:spPr>
        <p:txBody>
          <a:bodyPr>
            <a:normAutofit lnSpcReduction="10000"/>
          </a:bodyPr>
          <a:lstStyle/>
          <a:p>
            <a:pPr algn="justLow"/>
            <a:r>
              <a:rPr lang="ar-SA" sz="2400" dirty="0">
                <a:cs typeface="B Nazanin" pitchFamily="2" charset="-78"/>
              </a:rPr>
              <a:t>گيرنده‌هاي</a:t>
            </a:r>
            <a:r>
              <a:rPr lang="en-US" sz="2400" dirty="0">
                <a:cs typeface="B Nazanin" pitchFamily="2" charset="-78"/>
              </a:rPr>
              <a:t> GPS </a:t>
            </a:r>
            <a:r>
              <a:rPr lang="ar-SA" sz="2400" dirty="0">
                <a:cs typeface="B Nazanin" pitchFamily="2" charset="-78"/>
              </a:rPr>
              <a:t>مي‌توانند توسط دست حمل </a:t>
            </a:r>
            <a:r>
              <a:rPr lang="ar-SA" sz="2400" dirty="0" smtClean="0">
                <a:cs typeface="B Nazanin" pitchFamily="2" charset="-78"/>
              </a:rPr>
              <a:t>شوند</a:t>
            </a:r>
            <a:r>
              <a:rPr lang="fa-IR" sz="2400" dirty="0" smtClean="0">
                <a:cs typeface="B Nazanin" pitchFamily="2" charset="-78"/>
              </a:rPr>
              <a:t> </a:t>
            </a:r>
            <a:r>
              <a:rPr lang="ar-SA" sz="2400" dirty="0" smtClean="0">
                <a:cs typeface="B Nazanin" pitchFamily="2" charset="-78"/>
              </a:rPr>
              <a:t>يا </a:t>
            </a:r>
            <a:r>
              <a:rPr lang="ar-SA" sz="2400" dirty="0">
                <a:cs typeface="B Nazanin" pitchFamily="2" charset="-78"/>
              </a:rPr>
              <a:t>بر روي هواپيما، کشتي، تانک، زيردريايي، اتومبيل و کاميون نصب شوند. اين گيرنده ها سيگنال هاي ماهواره هاي</a:t>
            </a:r>
            <a:r>
              <a:rPr lang="en-US" sz="2400" dirty="0">
                <a:cs typeface="B Nazanin" pitchFamily="2" charset="-78"/>
              </a:rPr>
              <a:t> GPS </a:t>
            </a:r>
            <a:r>
              <a:rPr lang="ar-SA" sz="2400" dirty="0">
                <a:cs typeface="B Nazanin" pitchFamily="2" charset="-78"/>
              </a:rPr>
              <a:t>را دريافت، رمزگشايي و در نهايت آنها را پردازش مي‌کنند. امروزه بيشتر از 100 مدل گيرنده متفاوت با اندازه هاي مختلف در حال استفاده هستند(به اندازه يک تلفن بي سيم در گيرنده هاي دستي و حتي کوچک تر از آن در مدل هاي جديد ديده مي شوند). </a:t>
            </a:r>
            <a:r>
              <a:rPr lang="en-US" sz="2400" dirty="0">
                <a:cs typeface="B Nazanin" pitchFamily="2" charset="-78"/>
              </a:rPr>
              <a:t/>
            </a:r>
            <a:br>
              <a:rPr lang="en-US" sz="2400" dirty="0">
                <a:cs typeface="B Nazanin" pitchFamily="2" charset="-78"/>
              </a:rPr>
            </a:br>
            <a:r>
              <a:rPr lang="ar-SA" sz="2400" dirty="0">
                <a:latin typeface="Arial"/>
                <a:cs typeface="B Nazanin" pitchFamily="2" charset="-78"/>
              </a:rPr>
              <a:t>   به عنوان نمونه دستگاه هاي دستي که به نيروهاي ارتش آمريکا در جنگ خليج فارس داده شد تنها 28 اونس وزن داشتند</a:t>
            </a:r>
            <a:r>
              <a:rPr lang="en-US" sz="2400" dirty="0">
                <a:cs typeface="B Nazanin" pitchFamily="2" charset="-78"/>
              </a:rPr>
              <a:t>. </a:t>
            </a:r>
            <a:br>
              <a:rPr lang="en-US" sz="2400" dirty="0">
                <a:cs typeface="B Nazanin" pitchFamily="2" charset="-78"/>
              </a:rPr>
            </a:br>
            <a:r>
              <a:rPr lang="en-US" sz="2400" dirty="0">
                <a:latin typeface="Arial"/>
                <a:cs typeface="B Nazanin" pitchFamily="2" charset="-78"/>
              </a:rPr>
              <a:t>  </a:t>
            </a:r>
            <a:r>
              <a:rPr lang="en-US" sz="2400" dirty="0">
                <a:cs typeface="B Nazanin" pitchFamily="2" charset="-78"/>
              </a:rPr>
              <a:t> GPS </a:t>
            </a:r>
            <a:r>
              <a:rPr lang="ar-SA" sz="2400" dirty="0">
                <a:cs typeface="B Nazanin" pitchFamily="2" charset="-78"/>
              </a:rPr>
              <a:t>در پي‌جويي‌هاي صحرايي، اکتشاف نفت و گاز و شرکتهاي خدمات رفاهي(آب و برق و ...) جهت موقعيت يابي دقيق استفاده مي شود</a:t>
            </a:r>
            <a:r>
              <a:rPr lang="en-US" sz="2400" dirty="0">
                <a:cs typeface="B Nazanin" pitchFamily="2" charset="-78"/>
              </a:rPr>
              <a:t>.</a:t>
            </a:r>
          </a:p>
          <a:p>
            <a:endParaRPr lang="fa-IR" sz="2400" dirty="0">
              <a:cs typeface="B Nazanin" pitchFamily="2" charset="-78"/>
            </a:endParaRPr>
          </a:p>
        </p:txBody>
      </p:sp>
      <p:pic>
        <p:nvPicPr>
          <p:cNvPr id="4098" name="Picture 2" descr="F:\jozve\GPS\2\AKS\gps1.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11560" y="4653136"/>
            <a:ext cx="3048000" cy="1924050"/>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F:\jozve\GPS\2\AKS\c79949046ac05b1665bdf48dcc0f59d8.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995936" y="4934894"/>
            <a:ext cx="1917075" cy="1642293"/>
          </a:xfrm>
          <a:prstGeom prst="rect">
            <a:avLst/>
          </a:prstGeom>
          <a:noFill/>
          <a:extLst>
            <a:ext uri="{909E8E84-426E-40DD-AFC4-6F175D3DCCD1}">
              <a14:hiddenFill xmlns:a14="http://schemas.microsoft.com/office/drawing/2010/main" xmlns="">
                <a:solidFill>
                  <a:srgbClr val="FFFFFF"/>
                </a:solidFill>
              </a14:hiddenFill>
            </a:ext>
          </a:extLst>
        </p:spPr>
      </p:pic>
      <p:pic>
        <p:nvPicPr>
          <p:cNvPr id="4100" name="Picture 4" descr="F:\jozve\GPS\2\AKS\012-005-gps005.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660233" y="4751859"/>
            <a:ext cx="2008361" cy="200836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5961286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by="(-#ppt_w*2)" calcmode="lin" valueType="num">
                                      <p:cBhvr rctx="PPT">
                                        <p:cTn id="12" dur="500" autoRev="1" fill="hold">
                                          <p:stCondLst>
                                            <p:cond delay="0"/>
                                          </p:stCondLst>
                                        </p:cTn>
                                        <p:tgtEl>
                                          <p:spTgt spid="3">
                                            <p:txEl>
                                              <p:pRg st="0" end="0"/>
                                            </p:txEl>
                                          </p:spTgt>
                                        </p:tgtEl>
                                        <p:attrNameLst>
                                          <p:attrName>ppt_w</p:attrName>
                                        </p:attrNameLst>
                                      </p:cBhvr>
                                    </p:anim>
                                    <p:anim by="(#ppt_w*0.50)" calcmode="lin" valueType="num">
                                      <p:cBhvr>
                                        <p:cTn id="13" dur="500" decel="50000" autoRev="1" fill="hold">
                                          <p:stCondLst>
                                            <p:cond delay="0"/>
                                          </p:stCondLst>
                                        </p:cTn>
                                        <p:tgtEl>
                                          <p:spTgt spid="3">
                                            <p:txEl>
                                              <p:pRg st="0" end="0"/>
                                            </p:txEl>
                                          </p:spTgt>
                                        </p:tgtEl>
                                        <p:attrNameLst>
                                          <p:attrName>ppt_x</p:attrName>
                                        </p:attrNameLst>
                                      </p:cBhvr>
                                    </p:anim>
                                    <p:anim from="(-#ppt_h/2)" to="(#ppt_y)" calcmode="lin" valueType="num">
                                      <p:cBhvr>
                                        <p:cTn id="14" dur="1000" fill="hold">
                                          <p:stCondLst>
                                            <p:cond delay="0"/>
                                          </p:stCondLst>
                                        </p:cTn>
                                        <p:tgtEl>
                                          <p:spTgt spid="3">
                                            <p:txEl>
                                              <p:pRg st="0" end="0"/>
                                            </p:txEl>
                                          </p:spTgt>
                                        </p:tgtEl>
                                        <p:attrNameLst>
                                          <p:attrName>ppt_y</p:attrName>
                                        </p:attrNameLst>
                                      </p:cBhvr>
                                    </p:anim>
                                    <p:animRot by="21600000">
                                      <p:cBhvr>
                                        <p:cTn id="15" dur="1000" fill="hold">
                                          <p:stCondLst>
                                            <p:cond delay="0"/>
                                          </p:stCondLst>
                                        </p:cTn>
                                        <p:tgtEl>
                                          <p:spTgt spid="3">
                                            <p:txEl>
                                              <p:pRg st="0" end="0"/>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56" presetClass="path" presetSubtype="0" accel="50000" decel="50000" fill="hold" nodeType="clickEffect">
                                  <p:stCondLst>
                                    <p:cond delay="0"/>
                                  </p:stCondLst>
                                  <p:childTnLst>
                                    <p:animMotion origin="layout" path="M 0 0 L 0.25 -0.25 E" pathEditMode="relative" ptsTypes="">
                                      <p:cBhvr>
                                        <p:cTn id="19" dur="2000" fill="hold"/>
                                        <p:tgtEl>
                                          <p:spTgt spid="4098"/>
                                        </p:tgtEl>
                                        <p:attrNameLst>
                                          <p:attrName>ppt_x</p:attrName>
                                          <p:attrName>ppt_y</p:attrName>
                                        </p:attrNameLst>
                                      </p:cBhvr>
                                    </p:animMotion>
                                  </p:childTnLst>
                                </p:cTn>
                              </p:par>
                            </p:childTnLst>
                          </p:cTn>
                        </p:par>
                      </p:childTnLst>
                    </p:cTn>
                  </p:par>
                  <p:par>
                    <p:cTn id="20" fill="hold">
                      <p:stCondLst>
                        <p:cond delay="indefinite"/>
                      </p:stCondLst>
                      <p:childTnLst>
                        <p:par>
                          <p:cTn id="21" fill="hold">
                            <p:stCondLst>
                              <p:cond delay="0"/>
                            </p:stCondLst>
                            <p:childTnLst>
                              <p:par>
                                <p:cTn id="22" presetID="64" presetClass="path" presetSubtype="0" accel="50000" decel="50000" fill="hold" nodeType="clickEffect">
                                  <p:stCondLst>
                                    <p:cond delay="0"/>
                                  </p:stCondLst>
                                  <p:childTnLst>
                                    <p:animMotion origin="layout" path="M 0 0 L 0 -0.25 E" pathEditMode="relative" ptsTypes="">
                                      <p:cBhvr>
                                        <p:cTn id="23" dur="2000" fill="hold"/>
                                        <p:tgtEl>
                                          <p:spTgt spid="4099"/>
                                        </p:tgtEl>
                                        <p:attrNameLst>
                                          <p:attrName>ppt_x</p:attrName>
                                          <p:attrName>ppt_y</p:attrName>
                                        </p:attrNameLst>
                                      </p:cBhvr>
                                    </p:animMotion>
                                  </p:childTnLst>
                                </p:cTn>
                              </p:par>
                            </p:childTnLst>
                          </p:cTn>
                        </p:par>
                      </p:childTnLst>
                    </p:cTn>
                  </p:par>
                  <p:par>
                    <p:cTn id="24" fill="hold">
                      <p:stCondLst>
                        <p:cond delay="indefinite"/>
                      </p:stCondLst>
                      <p:childTnLst>
                        <p:par>
                          <p:cTn id="25" fill="hold">
                            <p:stCondLst>
                              <p:cond delay="0"/>
                            </p:stCondLst>
                            <p:childTnLst>
                              <p:par>
                                <p:cTn id="26" presetID="56" presetClass="path" presetSubtype="0" accel="50000" decel="50000" fill="hold" nodeType="clickEffect">
                                  <p:stCondLst>
                                    <p:cond delay="0"/>
                                  </p:stCondLst>
                                  <p:childTnLst>
                                    <p:animMotion origin="layout" path="M -4.44444E-6 -4.12581E-6 L -0.24375 -0.2759 " pathEditMode="relative" rAng="0" ptsTypes="AA">
                                      <p:cBhvr>
                                        <p:cTn id="27" dur="2000" fill="hold"/>
                                        <p:tgtEl>
                                          <p:spTgt spid="4100"/>
                                        </p:tgtEl>
                                        <p:attrNameLst>
                                          <p:attrName>ppt_x</p:attrName>
                                          <p:attrName>ppt_y</p:attrName>
                                        </p:attrNameLst>
                                      </p:cBhvr>
                                      <p:rCtr x="-12188" y="-1380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632</TotalTime>
  <Words>2279</Words>
  <Application>Microsoft Office PowerPoint</Application>
  <PresentationFormat>On-screen Show (4:3)</PresentationFormat>
  <Paragraphs>148</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Civic</vt:lpstr>
      <vt:lpstr>Slide 1</vt:lpstr>
      <vt:lpstr>GPS چیست؟</vt:lpstr>
      <vt:lpstr> GPSچه اطلاعاتي به ما مي دهد </vt:lpstr>
      <vt:lpstr>قابليت سيستم</vt:lpstr>
      <vt:lpstr>ماهواره های GPS </vt:lpstr>
      <vt:lpstr>سخت افزار و نرم افزار GPS   </vt:lpstr>
      <vt:lpstr>سیستم GPS چگونه کار میکند </vt:lpstr>
      <vt:lpstr>ایستگاههای زمینی سیستم GPS  </vt:lpstr>
      <vt:lpstr>گيرنده های GPS </vt:lpstr>
      <vt:lpstr>دقت موقعیت یابی GPS </vt:lpstr>
      <vt:lpstr>بخشهای اصلی یک گیرنده GPs </vt:lpstr>
      <vt:lpstr>دسته‌بندي دستگاه‌هاي GPS </vt:lpstr>
      <vt:lpstr>دسته‌بندي دستگاه‌هاي GPS </vt:lpstr>
      <vt:lpstr>دسته‌بندي دستگاه‌هاي GPS </vt:lpstr>
      <vt:lpstr>دسته‌بندي دستگاه‌هاي GPS </vt:lpstr>
      <vt:lpstr>ارکان GPS </vt:lpstr>
      <vt:lpstr>ارکان GPS </vt:lpstr>
      <vt:lpstr>ارکان GPS </vt:lpstr>
      <vt:lpstr>ارکان GPS </vt:lpstr>
      <vt:lpstr>ارکان GPS </vt:lpstr>
      <vt:lpstr>کاربردهای GPS </vt:lpstr>
      <vt:lpstr>کاربردهای GPS </vt:lpstr>
      <vt:lpstr>دیگر سامانه های مشابه GPS </vt:lpstr>
      <vt:lpstr>Slide 24</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sadr</cp:lastModifiedBy>
  <cp:revision>71</cp:revision>
  <dcterms:created xsi:type="dcterms:W3CDTF">2012-12-06T16:16:25Z</dcterms:created>
  <dcterms:modified xsi:type="dcterms:W3CDTF">2013-05-21T09:31:26Z</dcterms:modified>
</cp:coreProperties>
</file>