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67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E3C76A-4C0D-4538-A763-A0BF48F9AAD9}"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6D8DA-FF35-480E-94F3-225B174DF304}" type="slidenum">
              <a:rPr lang="en-US" smtClean="0"/>
              <a:t>‹#›</a:t>
            </a:fld>
            <a:endParaRPr lang="en-US"/>
          </a:p>
        </p:txBody>
      </p:sp>
    </p:spTree>
    <p:extLst>
      <p:ext uri="{BB962C8B-B14F-4D97-AF65-F5344CB8AC3E}">
        <p14:creationId xmlns:p14="http://schemas.microsoft.com/office/powerpoint/2010/main" val="286790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3C76A-4C0D-4538-A763-A0BF48F9AAD9}"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6D8DA-FF35-480E-94F3-225B174DF304}" type="slidenum">
              <a:rPr lang="en-US" smtClean="0"/>
              <a:t>‹#›</a:t>
            </a:fld>
            <a:endParaRPr lang="en-US"/>
          </a:p>
        </p:txBody>
      </p:sp>
    </p:spTree>
    <p:extLst>
      <p:ext uri="{BB962C8B-B14F-4D97-AF65-F5344CB8AC3E}">
        <p14:creationId xmlns:p14="http://schemas.microsoft.com/office/powerpoint/2010/main" val="1114411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3C76A-4C0D-4538-A763-A0BF48F9AAD9}"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6D8DA-FF35-480E-94F3-225B174DF304}" type="slidenum">
              <a:rPr lang="en-US" smtClean="0"/>
              <a:t>‹#›</a:t>
            </a:fld>
            <a:endParaRPr lang="en-US"/>
          </a:p>
        </p:txBody>
      </p:sp>
    </p:spTree>
    <p:extLst>
      <p:ext uri="{BB962C8B-B14F-4D97-AF65-F5344CB8AC3E}">
        <p14:creationId xmlns:p14="http://schemas.microsoft.com/office/powerpoint/2010/main" val="108454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3C76A-4C0D-4538-A763-A0BF48F9AAD9}"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6D8DA-FF35-480E-94F3-225B174DF304}" type="slidenum">
              <a:rPr lang="en-US" smtClean="0"/>
              <a:t>‹#›</a:t>
            </a:fld>
            <a:endParaRPr lang="en-US"/>
          </a:p>
        </p:txBody>
      </p:sp>
    </p:spTree>
    <p:extLst>
      <p:ext uri="{BB962C8B-B14F-4D97-AF65-F5344CB8AC3E}">
        <p14:creationId xmlns:p14="http://schemas.microsoft.com/office/powerpoint/2010/main" val="966058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E3C76A-4C0D-4538-A763-A0BF48F9AAD9}" type="datetimeFigureOut">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6D8DA-FF35-480E-94F3-225B174DF304}" type="slidenum">
              <a:rPr lang="en-US" smtClean="0"/>
              <a:t>‹#›</a:t>
            </a:fld>
            <a:endParaRPr lang="en-US"/>
          </a:p>
        </p:txBody>
      </p:sp>
    </p:spTree>
    <p:extLst>
      <p:ext uri="{BB962C8B-B14F-4D97-AF65-F5344CB8AC3E}">
        <p14:creationId xmlns:p14="http://schemas.microsoft.com/office/powerpoint/2010/main" val="373000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E3C76A-4C0D-4538-A763-A0BF48F9AAD9}"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6D8DA-FF35-480E-94F3-225B174DF304}" type="slidenum">
              <a:rPr lang="en-US" smtClean="0"/>
              <a:t>‹#›</a:t>
            </a:fld>
            <a:endParaRPr lang="en-US"/>
          </a:p>
        </p:txBody>
      </p:sp>
    </p:spTree>
    <p:extLst>
      <p:ext uri="{BB962C8B-B14F-4D97-AF65-F5344CB8AC3E}">
        <p14:creationId xmlns:p14="http://schemas.microsoft.com/office/powerpoint/2010/main" val="241562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E3C76A-4C0D-4538-A763-A0BF48F9AAD9}" type="datetimeFigureOut">
              <a:rPr lang="en-US" smtClean="0"/>
              <a:t>12/17/2015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D6D8DA-FF35-480E-94F3-225B174DF304}" type="slidenum">
              <a:rPr lang="en-US" smtClean="0"/>
              <a:t>‹#›</a:t>
            </a:fld>
            <a:endParaRPr lang="en-US"/>
          </a:p>
        </p:txBody>
      </p:sp>
    </p:spTree>
    <p:extLst>
      <p:ext uri="{BB962C8B-B14F-4D97-AF65-F5344CB8AC3E}">
        <p14:creationId xmlns:p14="http://schemas.microsoft.com/office/powerpoint/2010/main" val="146549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E3C76A-4C0D-4538-A763-A0BF48F9AAD9}" type="datetimeFigureOut">
              <a:rPr lang="en-US" smtClean="0"/>
              <a:t>12/17/2015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D6D8DA-FF35-480E-94F3-225B174DF304}" type="slidenum">
              <a:rPr lang="en-US" smtClean="0"/>
              <a:t>‹#›</a:t>
            </a:fld>
            <a:endParaRPr lang="en-US"/>
          </a:p>
        </p:txBody>
      </p:sp>
    </p:spTree>
    <p:extLst>
      <p:ext uri="{BB962C8B-B14F-4D97-AF65-F5344CB8AC3E}">
        <p14:creationId xmlns:p14="http://schemas.microsoft.com/office/powerpoint/2010/main" val="1749022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3C76A-4C0D-4538-A763-A0BF48F9AAD9}" type="datetimeFigureOut">
              <a:rPr lang="en-US" smtClean="0"/>
              <a:t>12/17/2015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D6D8DA-FF35-480E-94F3-225B174DF304}" type="slidenum">
              <a:rPr lang="en-US" smtClean="0"/>
              <a:t>‹#›</a:t>
            </a:fld>
            <a:endParaRPr lang="en-US"/>
          </a:p>
        </p:txBody>
      </p:sp>
    </p:spTree>
    <p:extLst>
      <p:ext uri="{BB962C8B-B14F-4D97-AF65-F5344CB8AC3E}">
        <p14:creationId xmlns:p14="http://schemas.microsoft.com/office/powerpoint/2010/main" val="96224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E3C76A-4C0D-4538-A763-A0BF48F9AAD9}"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6D8DA-FF35-480E-94F3-225B174DF304}" type="slidenum">
              <a:rPr lang="en-US" smtClean="0"/>
              <a:t>‹#›</a:t>
            </a:fld>
            <a:endParaRPr lang="en-US"/>
          </a:p>
        </p:txBody>
      </p:sp>
    </p:spTree>
    <p:extLst>
      <p:ext uri="{BB962C8B-B14F-4D97-AF65-F5344CB8AC3E}">
        <p14:creationId xmlns:p14="http://schemas.microsoft.com/office/powerpoint/2010/main" val="2598181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E3C76A-4C0D-4538-A763-A0BF48F9AAD9}" type="datetimeFigureOut">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6D8DA-FF35-480E-94F3-225B174DF304}" type="slidenum">
              <a:rPr lang="en-US" smtClean="0"/>
              <a:t>‹#›</a:t>
            </a:fld>
            <a:endParaRPr lang="en-US"/>
          </a:p>
        </p:txBody>
      </p:sp>
    </p:spTree>
    <p:extLst>
      <p:ext uri="{BB962C8B-B14F-4D97-AF65-F5344CB8AC3E}">
        <p14:creationId xmlns:p14="http://schemas.microsoft.com/office/powerpoint/2010/main" val="290141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3C76A-4C0D-4538-A763-A0BF48F9AAD9}" type="datetimeFigureOut">
              <a:rPr lang="en-US" smtClean="0"/>
              <a:t>12/17/2015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6D8DA-FF35-480E-94F3-225B174DF304}" type="slidenum">
              <a:rPr lang="en-US" smtClean="0"/>
              <a:t>‹#›</a:t>
            </a:fld>
            <a:endParaRPr lang="en-US"/>
          </a:p>
        </p:txBody>
      </p:sp>
    </p:spTree>
    <p:extLst>
      <p:ext uri="{BB962C8B-B14F-4D97-AF65-F5344CB8AC3E}">
        <p14:creationId xmlns:p14="http://schemas.microsoft.com/office/powerpoint/2010/main" val="1551631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5.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6.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0" y="4953000"/>
            <a:ext cx="4876800" cy="1905000"/>
          </a:xfrm>
        </p:spPr>
        <p:txBody>
          <a:bodyPr>
            <a:normAutofit fontScale="92500" lnSpcReduction="20000"/>
          </a:bodyPr>
          <a:lstStyle/>
          <a:p>
            <a:r>
              <a:rPr lang="fa-IR" dirty="0" smtClean="0">
                <a:solidFill>
                  <a:srgbClr val="0070C0"/>
                </a:solidFill>
              </a:rPr>
              <a:t>نام ونام خانوادگی</a:t>
            </a:r>
            <a:r>
              <a:rPr lang="fa-IR" dirty="0" smtClean="0">
                <a:solidFill>
                  <a:srgbClr val="FF0000"/>
                </a:solidFill>
              </a:rPr>
              <a:t>: </a:t>
            </a:r>
            <a:r>
              <a:rPr lang="fa-IR" dirty="0" smtClean="0">
                <a:solidFill>
                  <a:schemeClr val="tx1"/>
                </a:solidFill>
              </a:rPr>
              <a:t>علی ملایی</a:t>
            </a:r>
          </a:p>
          <a:p>
            <a:r>
              <a:rPr lang="fa-IR" dirty="0" smtClean="0">
                <a:solidFill>
                  <a:srgbClr val="0070C0"/>
                </a:solidFill>
              </a:rPr>
              <a:t>نام دبیر</a:t>
            </a:r>
            <a:r>
              <a:rPr lang="fa-IR" dirty="0" smtClean="0">
                <a:solidFill>
                  <a:srgbClr val="FF0000"/>
                </a:solidFill>
              </a:rPr>
              <a:t>:</a:t>
            </a:r>
            <a:r>
              <a:rPr lang="fa-IR" dirty="0" smtClean="0"/>
              <a:t> </a:t>
            </a:r>
            <a:r>
              <a:rPr lang="fa-IR" dirty="0" smtClean="0">
                <a:solidFill>
                  <a:schemeClr val="tx1"/>
                </a:solidFill>
              </a:rPr>
              <a:t>جناب آقای کاشفی</a:t>
            </a:r>
          </a:p>
          <a:p>
            <a:r>
              <a:rPr lang="fa-IR" dirty="0" smtClean="0">
                <a:solidFill>
                  <a:srgbClr val="0070C0"/>
                </a:solidFill>
              </a:rPr>
              <a:t>موضوع</a:t>
            </a:r>
            <a:r>
              <a:rPr lang="fa-IR" dirty="0" smtClean="0">
                <a:solidFill>
                  <a:srgbClr val="FF0000"/>
                </a:solidFill>
              </a:rPr>
              <a:t>:</a:t>
            </a:r>
            <a:r>
              <a:rPr lang="fa-IR" dirty="0" smtClean="0"/>
              <a:t> </a:t>
            </a:r>
            <a:r>
              <a:rPr lang="fa-IR" dirty="0" smtClean="0">
                <a:solidFill>
                  <a:schemeClr val="tx1"/>
                </a:solidFill>
              </a:rPr>
              <a:t>جامعه شناسی درس </a:t>
            </a:r>
            <a:r>
              <a:rPr lang="fa-IR" dirty="0" smtClean="0">
                <a:solidFill>
                  <a:srgbClr val="FF0000"/>
                </a:solidFill>
              </a:rPr>
              <a:t>7</a:t>
            </a:r>
            <a:r>
              <a:rPr lang="fa-IR" dirty="0" smtClean="0">
                <a:solidFill>
                  <a:schemeClr val="tx1"/>
                </a:solidFill>
              </a:rPr>
              <a:t>وآنچه از این درس آموختیم</a:t>
            </a:r>
            <a:endParaRPr lang="en-US" dirty="0">
              <a:solidFill>
                <a:schemeClr val="tx1"/>
              </a:solidFill>
            </a:endParaRPr>
          </a:p>
        </p:txBody>
      </p:sp>
    </p:spTree>
    <p:extLst>
      <p:ext uri="{BB962C8B-B14F-4D97-AF65-F5344CB8AC3E}">
        <p14:creationId xmlns:p14="http://schemas.microsoft.com/office/powerpoint/2010/main" val="3120414237"/>
      </p:ext>
    </p:extLst>
  </p:cSld>
  <p:clrMapOvr>
    <a:masterClrMapping/>
  </p:clrMapOvr>
  <mc:AlternateContent xmlns:mc="http://schemas.openxmlformats.org/markup-compatibility/2006">
    <mc:Choice xmlns:p14="http://schemas.microsoft.com/office/powerpoint/2010/main" Requires="p14">
      <p:transition spd="slow" p14:dur="1400">
        <p14:doors dir="vert"/>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dirty="0" smtClean="0">
                <a:solidFill>
                  <a:srgbClr val="FFFF00"/>
                </a:solidFill>
              </a:rPr>
              <a:t>قبل از غلبه بر حس گرایی دانشمندان علوم را براساس موضوع به چند دسته تقسیم می کردند</a:t>
            </a:r>
            <a:r>
              <a:rPr lang="fa-IR" dirty="0" smtClean="0">
                <a:solidFill>
                  <a:srgbClr val="FF0000"/>
                </a:solidFill>
              </a:rPr>
              <a:t>؟</a:t>
            </a:r>
            <a:endParaRPr lang="en-US" dirty="0">
              <a:solidFill>
                <a:srgbClr val="FF0000"/>
              </a:solidFill>
            </a:endParaRPr>
          </a:p>
        </p:txBody>
      </p:sp>
      <p:sp>
        <p:nvSpPr>
          <p:cNvPr id="3" name="Subtitle 2"/>
          <p:cNvSpPr>
            <a:spLocks noGrp="1"/>
          </p:cNvSpPr>
          <p:nvPr>
            <p:ph type="subTitle" idx="1"/>
          </p:nvPr>
        </p:nvSpPr>
        <p:spPr>
          <a:noFill/>
        </p:spPr>
        <p:txBody>
          <a:bodyPr/>
          <a:lstStyle/>
          <a:p>
            <a:r>
              <a:rPr lang="fa-IR" dirty="0" smtClean="0">
                <a:solidFill>
                  <a:schemeClr val="tx1"/>
                </a:solidFill>
              </a:rPr>
              <a:t>به دودسته</a:t>
            </a:r>
          </a:p>
          <a:p>
            <a:r>
              <a:rPr lang="fa-IR" dirty="0" smtClean="0">
                <a:solidFill>
                  <a:schemeClr val="tx1"/>
                </a:solidFill>
              </a:rPr>
              <a:t>1</a:t>
            </a:r>
            <a:r>
              <a:rPr lang="fa-IR" dirty="0" smtClean="0">
                <a:solidFill>
                  <a:srgbClr val="FF0000"/>
                </a:solidFill>
              </a:rPr>
              <a:t>.</a:t>
            </a:r>
            <a:r>
              <a:rPr lang="fa-IR" dirty="0" smtClean="0">
                <a:solidFill>
                  <a:schemeClr val="bg1"/>
                </a:solidFill>
              </a:rPr>
              <a:t>علوم نظری</a:t>
            </a:r>
          </a:p>
          <a:p>
            <a:r>
              <a:rPr lang="fa-IR" dirty="0" smtClean="0">
                <a:solidFill>
                  <a:schemeClr val="tx1"/>
                </a:solidFill>
              </a:rPr>
              <a:t>2</a:t>
            </a:r>
            <a:r>
              <a:rPr lang="fa-IR" dirty="0" smtClean="0">
                <a:solidFill>
                  <a:srgbClr val="FF0000"/>
                </a:solidFill>
              </a:rPr>
              <a:t>.</a:t>
            </a:r>
            <a:r>
              <a:rPr lang="fa-IR" dirty="0" smtClean="0">
                <a:solidFill>
                  <a:schemeClr val="bg2"/>
                </a:solidFill>
              </a:rPr>
              <a:t>علوم عملی</a:t>
            </a:r>
            <a:endParaRPr lang="en-US" dirty="0">
              <a:solidFill>
                <a:schemeClr val="bg2"/>
              </a:solidFill>
            </a:endParaRPr>
          </a:p>
        </p:txBody>
      </p:sp>
    </p:spTree>
    <p:extLst>
      <p:ext uri="{BB962C8B-B14F-4D97-AF65-F5344CB8AC3E}">
        <p14:creationId xmlns:p14="http://schemas.microsoft.com/office/powerpoint/2010/main" val="3934641380"/>
      </p:ext>
    </p:extLst>
  </p:cSld>
  <p:clrMapOvr>
    <a:masterClrMapping/>
  </p:clrMapOvr>
  <mc:AlternateContent xmlns:mc="http://schemas.openxmlformats.org/markup-compatibility/2006">
    <mc:Choice xmlns:p14="http://schemas.microsoft.com/office/powerpoint/2010/main" Requires="p14">
      <p:transition spd="slow" p14:dur="3400">
        <p14:revea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solidFill>
                  <a:srgbClr val="FFC000"/>
                </a:solidFill>
              </a:rPr>
              <a:t>علوم نظری وعلوم عملی را تعریف کنید</a:t>
            </a:r>
            <a:r>
              <a:rPr lang="fa-IR" dirty="0" smtClean="0">
                <a:solidFill>
                  <a:srgbClr val="FF0000"/>
                </a:solidFill>
              </a:rPr>
              <a:t>؟</a:t>
            </a:r>
            <a:endParaRPr lang="en-US" dirty="0">
              <a:solidFill>
                <a:srgbClr val="FF0000"/>
              </a:solidFill>
            </a:endParaRPr>
          </a:p>
        </p:txBody>
      </p:sp>
      <p:sp>
        <p:nvSpPr>
          <p:cNvPr id="3" name="Subtitle 2"/>
          <p:cNvSpPr>
            <a:spLocks noGrp="1"/>
          </p:cNvSpPr>
          <p:nvPr>
            <p:ph type="subTitle" idx="1"/>
          </p:nvPr>
        </p:nvSpPr>
        <p:spPr/>
        <p:txBody>
          <a:bodyPr/>
          <a:lstStyle/>
          <a:p>
            <a:r>
              <a:rPr lang="fa-IR" dirty="0" smtClean="0">
                <a:solidFill>
                  <a:srgbClr val="FFFF00"/>
                </a:solidFill>
              </a:rPr>
              <a:t>موضوع آن مستقل از اراده وآگاهی انسان است</a:t>
            </a:r>
            <a:r>
              <a:rPr lang="fa-IR" dirty="0" smtClean="0">
                <a:solidFill>
                  <a:srgbClr val="FF0000"/>
                </a:solidFill>
              </a:rPr>
              <a:t>.</a:t>
            </a:r>
          </a:p>
          <a:p>
            <a:r>
              <a:rPr lang="fa-IR" dirty="0" smtClean="0">
                <a:solidFill>
                  <a:srgbClr val="92D050"/>
                </a:solidFill>
              </a:rPr>
              <a:t>موضوع آن با اراده و آگاهی انسان پدید می آید</a:t>
            </a:r>
            <a:r>
              <a:rPr lang="fa-IR"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532243485"/>
      </p:ext>
    </p:extLst>
  </p:cSld>
  <p:clrMapOvr>
    <a:masterClrMapping/>
  </p:clrMapOvr>
  <mc:AlternateContent xmlns:mc="http://schemas.openxmlformats.org/markup-compatibility/2006">
    <mc:Choice xmlns:p14="http://schemas.microsoft.com/office/powerpoint/2010/main" Requires="p14">
      <p:transition spd="slow" p14:dur="1600">
        <p14:prism isInverted="1"/>
        <p:sndAc>
          <p:stSnd>
            <p:snd r:embed="rId2" name="drumroll.wav"/>
          </p:stSnd>
        </p:sndAc>
      </p:transition>
    </mc:Choice>
    <mc:Fallback>
      <p:transition spd="slow">
        <p:fade/>
        <p:sndAc>
          <p:stSnd>
            <p:snd r:embed="rId2" name="drumroll.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از نظر دانشمندان یونانی علوم نظری به چند دسته قابل تقسیم است؟</a:t>
            </a:r>
            <a:endParaRPr lang="en-US" dirty="0"/>
          </a:p>
        </p:txBody>
      </p:sp>
      <p:sp>
        <p:nvSpPr>
          <p:cNvPr id="3" name="Subtitle 2"/>
          <p:cNvSpPr>
            <a:spLocks noGrp="1"/>
          </p:cNvSpPr>
          <p:nvPr>
            <p:ph type="subTitle" idx="1"/>
          </p:nvPr>
        </p:nvSpPr>
        <p:spPr>
          <a:xfrm>
            <a:off x="685800" y="3886200"/>
            <a:ext cx="7620000" cy="2286000"/>
          </a:xfrm>
        </p:spPr>
        <p:txBody>
          <a:bodyPr>
            <a:normAutofit/>
          </a:bodyPr>
          <a:lstStyle/>
          <a:p>
            <a:r>
              <a:rPr lang="fa-IR" dirty="0" smtClean="0">
                <a:solidFill>
                  <a:srgbClr val="0070C0"/>
                </a:solidFill>
              </a:rPr>
              <a:t>متافیزیک یا فلسفه </a:t>
            </a:r>
            <a:r>
              <a:rPr lang="fa-IR" dirty="0" smtClean="0">
                <a:solidFill>
                  <a:srgbClr val="FF0000"/>
                </a:solidFill>
              </a:rPr>
              <a:t>(</a:t>
            </a:r>
            <a:r>
              <a:rPr lang="fa-IR" dirty="0" smtClean="0">
                <a:solidFill>
                  <a:schemeClr val="tx1"/>
                </a:solidFill>
              </a:rPr>
              <a:t>علم به قوانین عام هستی</a:t>
            </a:r>
            <a:r>
              <a:rPr lang="fa-IR" dirty="0" smtClean="0">
                <a:solidFill>
                  <a:srgbClr val="FF0000"/>
                </a:solidFill>
              </a:rPr>
              <a:t>)</a:t>
            </a:r>
          </a:p>
          <a:p>
            <a:r>
              <a:rPr lang="fa-IR" dirty="0" smtClean="0">
                <a:solidFill>
                  <a:srgbClr val="0070C0"/>
                </a:solidFill>
              </a:rPr>
              <a:t>ریاضی</a:t>
            </a:r>
            <a:r>
              <a:rPr lang="fa-IR" dirty="0" smtClean="0">
                <a:solidFill>
                  <a:srgbClr val="FF0000"/>
                </a:solidFill>
              </a:rPr>
              <a:t> (</a:t>
            </a:r>
            <a:r>
              <a:rPr lang="fa-IR" dirty="0" smtClean="0">
                <a:solidFill>
                  <a:srgbClr val="FFC000"/>
                </a:solidFill>
              </a:rPr>
              <a:t>علمی که موضوع آن اندازه ومقدار</a:t>
            </a:r>
            <a:r>
              <a:rPr lang="fa-IR" dirty="0" smtClean="0">
                <a:solidFill>
                  <a:srgbClr val="FF0000"/>
                </a:solidFill>
              </a:rPr>
              <a:t>)</a:t>
            </a:r>
          </a:p>
          <a:p>
            <a:r>
              <a:rPr lang="fa-IR" dirty="0" smtClean="0">
                <a:solidFill>
                  <a:srgbClr val="0070C0"/>
                </a:solidFill>
              </a:rPr>
              <a:t>طبیعی</a:t>
            </a:r>
            <a:r>
              <a:rPr lang="fa-IR" dirty="0" smtClean="0">
                <a:solidFill>
                  <a:srgbClr val="FF0000"/>
                </a:solidFill>
              </a:rPr>
              <a:t> (</a:t>
            </a:r>
            <a:r>
              <a:rPr lang="fa-IR" dirty="0" smtClean="0">
                <a:solidFill>
                  <a:srgbClr val="FFFF00"/>
                </a:solidFill>
              </a:rPr>
              <a:t>دانشی که موضوع آن موجودات طبیعی</a:t>
            </a:r>
            <a:r>
              <a:rPr lang="fa-IR" dirty="0" smtClean="0">
                <a:solidFill>
                  <a:srgbClr val="FF0000"/>
                </a:solidFill>
              </a:rPr>
              <a:t>)</a:t>
            </a:r>
          </a:p>
        </p:txBody>
      </p:sp>
    </p:spTree>
    <p:extLst>
      <p:ext uri="{BB962C8B-B14F-4D97-AF65-F5344CB8AC3E}">
        <p14:creationId xmlns:p14="http://schemas.microsoft.com/office/powerpoint/2010/main" val="4287436935"/>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از نظر دانشمندان پیشین علوم عملی به چند دسته تقسیم می شوند؟</a:t>
            </a:r>
            <a:endParaRPr lang="en-US" dirty="0"/>
          </a:p>
        </p:txBody>
      </p:sp>
      <p:sp>
        <p:nvSpPr>
          <p:cNvPr id="3" name="Subtitle 2"/>
          <p:cNvSpPr>
            <a:spLocks noGrp="1"/>
          </p:cNvSpPr>
          <p:nvPr>
            <p:ph type="subTitle" idx="1"/>
          </p:nvPr>
        </p:nvSpPr>
        <p:spPr/>
        <p:txBody>
          <a:bodyPr/>
          <a:lstStyle/>
          <a:p>
            <a:r>
              <a:rPr lang="fa-IR" dirty="0" smtClean="0">
                <a:solidFill>
                  <a:schemeClr val="tx1"/>
                </a:solidFill>
              </a:rPr>
              <a:t>1</a:t>
            </a:r>
            <a:r>
              <a:rPr lang="fa-IR" dirty="0" smtClean="0">
                <a:solidFill>
                  <a:srgbClr val="FF0000"/>
                </a:solidFill>
              </a:rPr>
              <a:t>.</a:t>
            </a:r>
            <a:r>
              <a:rPr lang="fa-IR" dirty="0" smtClean="0">
                <a:solidFill>
                  <a:schemeClr val="bg1"/>
                </a:solidFill>
              </a:rPr>
              <a:t>علم اخلاق</a:t>
            </a:r>
          </a:p>
          <a:p>
            <a:r>
              <a:rPr lang="fa-IR" dirty="0" smtClean="0">
                <a:solidFill>
                  <a:schemeClr val="tx1"/>
                </a:solidFill>
              </a:rPr>
              <a:t>2</a:t>
            </a:r>
            <a:r>
              <a:rPr lang="fa-IR" dirty="0" smtClean="0">
                <a:solidFill>
                  <a:srgbClr val="FF0000"/>
                </a:solidFill>
              </a:rPr>
              <a:t>.</a:t>
            </a:r>
            <a:r>
              <a:rPr lang="fa-IR" dirty="0" smtClean="0">
                <a:solidFill>
                  <a:srgbClr val="FFFF00"/>
                </a:solidFill>
              </a:rPr>
              <a:t>علم خانواده وتدبیر منزل</a:t>
            </a:r>
          </a:p>
          <a:p>
            <a:r>
              <a:rPr lang="fa-IR" dirty="0" smtClean="0">
                <a:solidFill>
                  <a:schemeClr val="tx1"/>
                </a:solidFill>
              </a:rPr>
              <a:t>3</a:t>
            </a:r>
            <a:r>
              <a:rPr lang="fa-IR" dirty="0" smtClean="0">
                <a:solidFill>
                  <a:srgbClr val="FF0000"/>
                </a:solidFill>
              </a:rPr>
              <a:t>.</a:t>
            </a:r>
            <a:r>
              <a:rPr lang="fa-IR" dirty="0" smtClean="0">
                <a:solidFill>
                  <a:srgbClr val="00B050"/>
                </a:solidFill>
              </a:rPr>
              <a:t>علم جامعه وتدبیر مدن</a:t>
            </a:r>
            <a:endParaRPr lang="en-US" dirty="0">
              <a:solidFill>
                <a:srgbClr val="00B050"/>
              </a:solidFill>
            </a:endParaRPr>
          </a:p>
        </p:txBody>
      </p:sp>
    </p:spTree>
    <p:extLst>
      <p:ext uri="{BB962C8B-B14F-4D97-AF65-F5344CB8AC3E}">
        <p14:creationId xmlns:p14="http://schemas.microsoft.com/office/powerpoint/2010/main" val="2113992371"/>
      </p:ext>
    </p:extLst>
  </p:cSld>
  <p:clrMapOvr>
    <a:masterClrMapping/>
  </p:clrMapOvr>
  <mc:AlternateContent xmlns:mc="http://schemas.openxmlformats.org/markup-compatibility/2006">
    <mc:Choice xmlns:p14="http://schemas.microsoft.com/office/powerpoint/2010/main" Requires="p14">
      <p:transition spd="slow" p14:dur="3000">
        <p14:shred/>
        <p:sndAc>
          <p:stSnd>
            <p:snd r:embed="rId2" name="laser.wav"/>
          </p:stSnd>
        </p:sndAc>
      </p:transition>
    </mc:Choice>
    <mc:Fallback>
      <p:transition spd="slow">
        <p:fade/>
        <p:sndAc>
          <p:stSnd>
            <p:snd r:embed="rId2" name="laser.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7999"/>
          </a:xfrm>
        </p:spPr>
        <p:txBody>
          <a:bodyPr>
            <a:normAutofit fontScale="90000"/>
          </a:bodyPr>
          <a:lstStyle/>
          <a:p>
            <a:r>
              <a:rPr lang="fa-IR" dirty="0" smtClean="0">
                <a:solidFill>
                  <a:srgbClr val="FF0000"/>
                </a:solidFill>
              </a:rPr>
              <a:t>آنچه از این درس آموختیم</a:t>
            </a:r>
            <a:r>
              <a:rPr lang="fa-IR" dirty="0" smtClean="0"/>
              <a:t/>
            </a:r>
            <a:br>
              <a:rPr lang="fa-IR" dirty="0" smtClean="0"/>
            </a:br>
            <a:r>
              <a:rPr lang="fa-IR" dirty="0" smtClean="0"/>
              <a:t>علوم اجتماعی قبل از قرن نوزدهم نیز در تاریخ اندیشه ی بشری بصورت یک دانش مستقل حضور داشت بسیاری از دانشمندان در طبقه ی علوم جایگاه ویژه ای برای آن قائل بودند.قبل ازغلبه حس گرایی دانشمندان علوم را براساس موضوع به دو دسته ی نظری وعملی تقسیم کردند</a:t>
            </a:r>
            <a:r>
              <a:rPr lang="fa-IR" dirty="0" smtClean="0">
                <a:solidFill>
                  <a:srgbClr val="FF0000"/>
                </a:solidFill>
              </a:rPr>
              <a:t>.</a:t>
            </a:r>
            <a:r>
              <a:rPr lang="fa-IR" dirty="0" smtClean="0"/>
              <a:t>موضوع علوم نظری مستقل از اراده وآگاهی انسان است وموضوع علوم عملی با اراده وآگاهی انسان پدید می آیدعلوم عملی در این تعریف معنایی معادل با علوم انسانی است</a:t>
            </a:r>
            <a:r>
              <a:rPr lang="fa-IR" dirty="0" smtClean="0">
                <a:solidFill>
                  <a:srgbClr val="FF0000"/>
                </a:solidFill>
              </a:rPr>
              <a:t>.</a:t>
            </a:r>
            <a:endParaRPr lang="en-US" dirty="0">
              <a:solidFill>
                <a:srgbClr val="FF0000"/>
              </a:solidFill>
            </a:endParaRPr>
          </a:p>
        </p:txBody>
      </p:sp>
      <p:sp>
        <p:nvSpPr>
          <p:cNvPr id="3" name="Subtitle 2"/>
          <p:cNvSpPr>
            <a:spLocks noGrp="1"/>
          </p:cNvSpPr>
          <p:nvPr>
            <p:ph type="subTitle" idx="1"/>
          </p:nvPr>
        </p:nvSpPr>
        <p:spPr>
          <a:xfrm flipH="1" flipV="1">
            <a:off x="0" y="6248400"/>
            <a:ext cx="304800" cy="457200"/>
          </a:xfrm>
        </p:spPr>
        <p:txBody>
          <a:bodyPr>
            <a:normAutofit fontScale="92500" lnSpcReduction="20000"/>
          </a:bodyPr>
          <a:lstStyle/>
          <a:p>
            <a:endParaRPr lang="en-US" dirty="0"/>
          </a:p>
        </p:txBody>
      </p:sp>
    </p:spTree>
    <p:extLst>
      <p:ext uri="{BB962C8B-B14F-4D97-AF65-F5344CB8AC3E}">
        <p14:creationId xmlns:p14="http://schemas.microsoft.com/office/powerpoint/2010/main" val="3442949593"/>
      </p:ext>
    </p:extLst>
  </p:cSld>
  <p:clrMapOvr>
    <a:masterClrMapping/>
  </p:clrMapOvr>
  <mc:AlternateContent xmlns:mc="http://schemas.openxmlformats.org/markup-compatibility/2006">
    <mc:Choice xmlns:p14="http://schemas.microsoft.com/office/powerpoint/2010/main" Requires="p14">
      <p:transition spd="slow" p14:dur="3900">
        <p14:glitter pattern="hexagon"/>
        <p:sndAc>
          <p:stSnd>
            <p:snd r:embed="rId2" name="push.wav"/>
          </p:stSnd>
        </p:sndAc>
      </p:transition>
    </mc:Choice>
    <mc:Fallback>
      <p:transition spd="slow">
        <p:fade/>
        <p:sndAc>
          <p:stSnd>
            <p:snd r:embed="rId2" name="push.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143</Words>
  <Application>Microsoft Office PowerPoint</Application>
  <PresentationFormat>On-screen Show (4:3)</PresentationFormat>
  <Paragraphs>19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قبل از غلبه بر حس گرایی دانشمندان علوم را براساس موضوع به چند دسته تقسیم می کردند؟</vt:lpstr>
      <vt:lpstr>علوم نظری وعلوم عملی را تعریف کنید؟</vt:lpstr>
      <vt:lpstr>از نظر دانشمندان یونانی علوم نظری به چند دسته قابل تقسیم است؟</vt:lpstr>
      <vt:lpstr>از نظر دانشمندان پیشین علوم عملی به چند دسته تقسیم می شوند؟</vt:lpstr>
      <vt:lpstr>آنچه از این درس آموختیم علوم اجتماعی قبل از قرن نوزدهم نیز در تاریخ اندیشه ی بشری بصورت یک دانش مستقل حضور داشت بسیاری از دانشمندان در طبقه ی علوم جایگاه ویژه ای برای آن قائل بودند.قبل ازغلبه حس گرایی دانشمندان علوم را براساس موضوع به دو دسته ی نظری وعملی تقسیم کردند.موضوع علوم نظری مستقل از اراده وآگاهی انسان است وموضوع علوم عملی با اراده وآگاهی انسان پدید می آیدعلوم عملی در این تعریف معنایی معادل با علوم انسانی است.</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 Pack 24 DVDs</dc:creator>
  <cp:lastModifiedBy>MRT Pack 24 DVDs</cp:lastModifiedBy>
  <cp:revision>6</cp:revision>
  <dcterms:created xsi:type="dcterms:W3CDTF">2015-12-17T10:40:56Z</dcterms:created>
  <dcterms:modified xsi:type="dcterms:W3CDTF">2015-12-17T11:32:27Z</dcterms:modified>
</cp:coreProperties>
</file>