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5" r:id="rId6"/>
    <p:sldId id="261" r:id="rId7"/>
    <p:sldId id="262" r:id="rId8"/>
    <p:sldId id="263" r:id="rId9"/>
    <p:sldId id="264" r:id="rId10"/>
    <p:sldId id="266" r:id="rId11"/>
    <p:sldId id="267" r:id="rId12"/>
    <p:sldId id="268" r:id="rId13"/>
    <p:sldId id="270" r:id="rId14"/>
    <p:sldId id="271" r:id="rId15"/>
    <p:sldId id="272"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4" autoAdjust="0"/>
    <p:restoredTop sz="94660"/>
  </p:normalViewPr>
  <p:slideViewPr>
    <p:cSldViewPr snapToGrid="0">
      <p:cViewPr varScale="1">
        <p:scale>
          <a:sx n="76" d="100"/>
          <a:sy n="76" d="100"/>
        </p:scale>
        <p:origin x="474"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11/28/2015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sz="3600" b="1" dirty="0" smtClean="0">
                <a:cs typeface="B Nazanin" panose="00000400000000000000" pitchFamily="2" charset="-78"/>
              </a:rPr>
              <a:t>دانشگاه علوم تحقیقات تهران</a:t>
            </a:r>
            <a:br>
              <a:rPr lang="fa-IR" sz="3600" b="1" dirty="0" smtClean="0">
                <a:cs typeface="B Nazanin" panose="00000400000000000000" pitchFamily="2" charset="-78"/>
              </a:rPr>
            </a:br>
            <a:r>
              <a:rPr lang="fa-IR" sz="3200" b="1" dirty="0" smtClean="0">
                <a:cs typeface="B Nazanin" panose="00000400000000000000" pitchFamily="2" charset="-78"/>
              </a:rPr>
              <a:t>دانشکده اقتصاد و مدیریت</a:t>
            </a:r>
            <a:r>
              <a:rPr lang="fa-IR" sz="3600" b="1" dirty="0" smtClean="0">
                <a:cs typeface="B Nazanin" panose="00000400000000000000" pitchFamily="2" charset="-78"/>
              </a:rPr>
              <a:t/>
            </a:r>
            <a:br>
              <a:rPr lang="fa-IR" sz="3600" b="1" dirty="0" smtClean="0">
                <a:cs typeface="B Nazanin" panose="00000400000000000000" pitchFamily="2" charset="-78"/>
              </a:rPr>
            </a:br>
            <a:r>
              <a:rPr lang="fa-IR" sz="2800" b="1" dirty="0" smtClean="0">
                <a:cs typeface="B Nazanin" panose="00000400000000000000" pitchFamily="2" charset="-78"/>
              </a:rPr>
              <a:t>مدیریت منابع انسانی</a:t>
            </a:r>
            <a:endParaRPr lang="en-US" sz="2800" b="1" dirty="0">
              <a:cs typeface="B Nazanin" panose="00000400000000000000" pitchFamily="2" charset="-78"/>
            </a:endParaRPr>
          </a:p>
        </p:txBody>
      </p:sp>
      <p:sp>
        <p:nvSpPr>
          <p:cNvPr id="3" name="Subtitle 2"/>
          <p:cNvSpPr>
            <a:spLocks noGrp="1"/>
          </p:cNvSpPr>
          <p:nvPr>
            <p:ph type="subTitle" idx="1"/>
          </p:nvPr>
        </p:nvSpPr>
        <p:spPr/>
        <p:txBody>
          <a:bodyPr>
            <a:normAutofit fontScale="47500" lnSpcReduction="20000"/>
          </a:bodyPr>
          <a:lstStyle/>
          <a:p>
            <a:r>
              <a:rPr lang="fa-IR" sz="3400" b="1" dirty="0" smtClean="0">
                <a:effectLst>
                  <a:outerShdw blurRad="38100" dist="38100" dir="2700000" algn="tl">
                    <a:srgbClr val="000000">
                      <a:alpha val="43137"/>
                    </a:srgbClr>
                  </a:outerShdw>
                </a:effectLst>
                <a:cs typeface="B Nazanin" panose="00000400000000000000" pitchFamily="2" charset="-78"/>
              </a:rPr>
              <a:t>فصل هفتم : مدیریت روابط کار و مذاکرات دست جمعی( گری دسلر )</a:t>
            </a:r>
          </a:p>
          <a:p>
            <a:r>
              <a:rPr lang="fa-IR" sz="3400" b="1" dirty="0" smtClean="0">
                <a:effectLst>
                  <a:outerShdw blurRad="38100" dist="38100" dir="2700000" algn="tl">
                    <a:srgbClr val="000000">
                      <a:alpha val="43137"/>
                    </a:srgbClr>
                  </a:outerShdw>
                </a:effectLst>
                <a:cs typeface="B Nazanin" panose="00000400000000000000" pitchFamily="2" charset="-78"/>
              </a:rPr>
              <a:t>استاد  :   دکتر حمدی</a:t>
            </a:r>
          </a:p>
          <a:p>
            <a:r>
              <a:rPr lang="fa-IR" sz="3400" b="1" dirty="0" smtClean="0">
                <a:effectLst>
                  <a:outerShdw blurRad="38100" dist="38100" dir="2700000" algn="tl">
                    <a:srgbClr val="000000">
                      <a:alpha val="43137"/>
                    </a:srgbClr>
                  </a:outerShdw>
                </a:effectLst>
                <a:cs typeface="B Nazanin" panose="00000400000000000000" pitchFamily="2" charset="-78"/>
              </a:rPr>
              <a:t>دانشجو  :   جواد ملکی گلورزی</a:t>
            </a:r>
          </a:p>
          <a:p>
            <a:r>
              <a:rPr lang="fa-IR" sz="3300" b="1" dirty="0" smtClean="0">
                <a:cs typeface="B Nazanin" panose="00000400000000000000" pitchFamily="2" charset="-78"/>
              </a:rPr>
              <a:t>94</a:t>
            </a:r>
            <a:endParaRPr lang="en-US" sz="3300" b="1" dirty="0">
              <a:cs typeface="B Nazanin" panose="00000400000000000000" pitchFamily="2" charset="-78"/>
            </a:endParaRPr>
          </a:p>
        </p:txBody>
      </p:sp>
    </p:spTree>
    <p:extLst>
      <p:ext uri="{BB962C8B-B14F-4D97-AF65-F5344CB8AC3E}">
        <p14:creationId xmlns:p14="http://schemas.microsoft.com/office/powerpoint/2010/main" val="1934118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450" y="2133600"/>
            <a:ext cx="9467850" cy="3785652"/>
          </a:xfrm>
          <a:prstGeom prst="rect">
            <a:avLst/>
          </a:prstGeom>
        </p:spPr>
        <p:txBody>
          <a:bodyPr wrap="square">
            <a:spAutoFit/>
          </a:bodyPr>
          <a:lstStyle/>
          <a:p>
            <a:pPr algn="r"/>
            <a:r>
              <a:rPr lang="fa-IR" sz="2400" b="1" dirty="0">
                <a:solidFill>
                  <a:srgbClr val="FF0000"/>
                </a:solidFill>
                <a:cs typeface="B Nazanin" panose="00000400000000000000" pitchFamily="2" charset="-78"/>
              </a:rPr>
              <a:t>2. </a:t>
            </a:r>
            <a:r>
              <a:rPr lang="fa-IR" sz="2400" b="1" dirty="0">
                <a:cs typeface="B Nazanin" panose="00000400000000000000" pitchFamily="2" charset="-78"/>
              </a:rPr>
              <a:t>نمایندگان شرکت حق ندارند در امر تشکیل اتحادیه های کارگری دخالت کنند.</a:t>
            </a:r>
          </a:p>
          <a:p>
            <a:pPr algn="r"/>
            <a:r>
              <a:rPr lang="fa-IR" sz="2400" b="1" dirty="0">
                <a:solidFill>
                  <a:srgbClr val="FF0000"/>
                </a:solidFill>
                <a:cs typeface="B Nazanin" panose="00000400000000000000" pitchFamily="2" charset="-78"/>
              </a:rPr>
              <a:t>3</a:t>
            </a:r>
            <a:r>
              <a:rPr lang="fa-IR" sz="2400" b="1" dirty="0">
                <a:cs typeface="B Nazanin" panose="00000400000000000000" pitchFamily="2" charset="-78"/>
              </a:rPr>
              <a:t>. شرکت ها حق ندارند به سبب فعالیت های قانونی که افراد در مورد اتحادیه ها انجام می دهند </a:t>
            </a:r>
            <a:r>
              <a:rPr lang="fa-IR" sz="2400" b="1" dirty="0" smtClean="0">
                <a:cs typeface="B Nazanin" panose="00000400000000000000" pitchFamily="2" charset="-78"/>
              </a:rPr>
              <a:t>, بین </a:t>
            </a:r>
            <a:r>
              <a:rPr lang="fa-IR" sz="2400" b="1" dirty="0">
                <a:cs typeface="B Nazanin" panose="00000400000000000000" pitchFamily="2" charset="-78"/>
              </a:rPr>
              <a:t>آنها تبعیض قائل شوند.</a:t>
            </a:r>
          </a:p>
          <a:p>
            <a:pPr algn="r"/>
            <a:r>
              <a:rPr lang="fa-IR" sz="2400" b="1" dirty="0">
                <a:solidFill>
                  <a:srgbClr val="FF0000"/>
                </a:solidFill>
                <a:cs typeface="B Nazanin" panose="00000400000000000000" pitchFamily="2" charset="-78"/>
              </a:rPr>
              <a:t>4</a:t>
            </a:r>
            <a:r>
              <a:rPr lang="fa-IR" sz="2400" b="1" dirty="0">
                <a:cs typeface="B Nazanin" panose="00000400000000000000" pitchFamily="2" charset="-78"/>
              </a:rPr>
              <a:t>. کارفرمایان نمی توانند به این دلیل که کارکنان نسبت به اقدامات نادرست شرکت اعتراض نموده یا از این بابت شکایت کرده </a:t>
            </a:r>
            <a:r>
              <a:rPr lang="fa-IR" sz="2400" b="1" dirty="0" smtClean="0">
                <a:cs typeface="B Nazanin" panose="00000400000000000000" pitchFamily="2" charset="-78"/>
              </a:rPr>
              <a:t>اند , اقدام </a:t>
            </a:r>
            <a:r>
              <a:rPr lang="fa-IR" sz="2400" b="1" dirty="0">
                <a:cs typeface="B Nazanin" panose="00000400000000000000" pitchFamily="2" charset="-78"/>
              </a:rPr>
              <a:t>به اخراج آنها بنمایند.</a:t>
            </a:r>
          </a:p>
          <a:p>
            <a:pPr algn="r"/>
            <a:r>
              <a:rPr lang="fa-IR" sz="2400" b="1" dirty="0">
                <a:solidFill>
                  <a:srgbClr val="FF0000"/>
                </a:solidFill>
                <a:cs typeface="B Nazanin" panose="00000400000000000000" pitchFamily="2" charset="-78"/>
              </a:rPr>
              <a:t>5</a:t>
            </a:r>
            <a:r>
              <a:rPr lang="fa-IR" sz="2400" b="1" dirty="0">
                <a:cs typeface="B Nazanin" panose="00000400000000000000" pitchFamily="2" charset="-78"/>
              </a:rPr>
              <a:t>.</a:t>
            </a:r>
            <a:r>
              <a:rPr lang="fa-IR" sz="2400" b="1" dirty="0">
                <a:solidFill>
                  <a:srgbClr val="FF0000"/>
                </a:solidFill>
                <a:cs typeface="B Nazanin" panose="00000400000000000000" pitchFamily="2" charset="-78"/>
              </a:rPr>
              <a:t> </a:t>
            </a:r>
            <a:r>
              <a:rPr lang="fa-IR" sz="2400" b="1" dirty="0">
                <a:cs typeface="B Nazanin" panose="00000400000000000000" pitchFamily="2" charset="-78"/>
              </a:rPr>
              <a:t>کارفرمایان حق ندارند نمایندگانی را که از طرف کارکنان ,جهت مذاکره و چانه زدن های دسته جمعی (جهت تعیین حقوق و دستمزد و شرایط کار )به آنها مراجعی می </a:t>
            </a:r>
            <a:r>
              <a:rPr lang="fa-IR" sz="2400" b="1" dirty="0" smtClean="0">
                <a:cs typeface="B Nazanin" panose="00000400000000000000" pitchFamily="2" charset="-78"/>
              </a:rPr>
              <a:t>کنند , نپذیرند .</a:t>
            </a:r>
            <a:endParaRPr lang="fa-IR" sz="2400" b="1" dirty="0">
              <a:cs typeface="B Nazanin" panose="00000400000000000000" pitchFamily="2" charset="-78"/>
            </a:endParaRPr>
          </a:p>
          <a:p>
            <a:pPr algn="r"/>
            <a:r>
              <a:rPr lang="fa-IR" sz="2400" b="1" dirty="0">
                <a:solidFill>
                  <a:srgbClr val="FF0000"/>
                </a:solidFill>
                <a:cs typeface="B Nazanin" panose="00000400000000000000" pitchFamily="2" charset="-78"/>
              </a:rPr>
              <a:t>از سال 1935 تا 1947: </a:t>
            </a:r>
            <a:r>
              <a:rPr lang="fa-IR" sz="2400" b="1" dirty="0">
                <a:cs typeface="B Nazanin" panose="00000400000000000000" pitchFamily="2" charset="-78"/>
              </a:rPr>
              <a:t>پس از تصویب قانون واگنر در سال 1935 </a:t>
            </a:r>
            <a:r>
              <a:rPr lang="fa-IR" sz="2400" b="1" dirty="0" smtClean="0">
                <a:cs typeface="B Nazanin" panose="00000400000000000000" pitchFamily="2" charset="-78"/>
              </a:rPr>
              <a:t>, عضویت </a:t>
            </a:r>
            <a:r>
              <a:rPr lang="fa-IR" sz="2400" b="1" dirty="0">
                <a:cs typeface="B Nazanin" panose="00000400000000000000" pitchFamily="2" charset="-78"/>
              </a:rPr>
              <a:t>در اتحادیه ها به سرعت افزایش یافت </a:t>
            </a:r>
            <a:r>
              <a:rPr lang="fa-IR" sz="2400" b="1" dirty="0" smtClean="0">
                <a:cs typeface="B Nazanin" panose="00000400000000000000" pitchFamily="2" charset="-78"/>
              </a:rPr>
              <a:t>. عوامل </a:t>
            </a:r>
            <a:r>
              <a:rPr lang="fa-IR" sz="2400" b="1" dirty="0">
                <a:cs typeface="B Nazanin" panose="00000400000000000000" pitchFamily="2" charset="-78"/>
              </a:rPr>
              <a:t>دیگری همچون بهبود وضع مالی و پیشتازی رهبران اتحادیه هم در این مورد سهم بسزایی </a:t>
            </a:r>
            <a:r>
              <a:rPr lang="fa-IR" sz="2400" b="1" dirty="0" smtClean="0">
                <a:cs typeface="B Nazanin" panose="00000400000000000000" pitchFamily="2" charset="-78"/>
              </a:rPr>
              <a:t>داشتند .</a:t>
            </a:r>
            <a:endParaRPr lang="en-US" sz="2400" b="1" dirty="0">
              <a:cs typeface="B Nazanin" panose="00000400000000000000" pitchFamily="2" charset="-78"/>
            </a:endParaRPr>
          </a:p>
        </p:txBody>
      </p:sp>
    </p:spTree>
    <p:extLst>
      <p:ext uri="{BB962C8B-B14F-4D97-AF65-F5344CB8AC3E}">
        <p14:creationId xmlns:p14="http://schemas.microsoft.com/office/powerpoint/2010/main" val="2891983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smtClean="0">
                <a:solidFill>
                  <a:srgbClr val="002060"/>
                </a:solidFill>
                <a:cs typeface="B Nazanin" panose="00000400000000000000" pitchFamily="2" charset="-78"/>
              </a:rPr>
              <a:t>دوره تجدید نظر در فرایند تقویت اتحادیه ها و تصویب مقررات :</a:t>
            </a:r>
            <a:br>
              <a:rPr lang="fa-IR" sz="3200" b="1" dirty="0" smtClean="0">
                <a:solidFill>
                  <a:srgbClr val="002060"/>
                </a:solidFill>
                <a:cs typeface="B Nazanin" panose="00000400000000000000" pitchFamily="2" charset="-78"/>
              </a:rPr>
            </a:br>
            <a:r>
              <a:rPr lang="fa-IR" sz="3200" b="1" dirty="0" smtClean="0">
                <a:solidFill>
                  <a:srgbClr val="002060"/>
                </a:solidFill>
                <a:cs typeface="B Nazanin" panose="00000400000000000000" pitchFamily="2" charset="-78"/>
              </a:rPr>
              <a:t>قانون تفت - هارلی</a:t>
            </a:r>
            <a:endParaRPr lang="en-US" sz="3200"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sz="2800" b="1" dirty="0" smtClean="0">
                <a:solidFill>
                  <a:srgbClr val="FF0000"/>
                </a:solidFill>
                <a:cs typeface="B Nazanin" panose="00000400000000000000" pitchFamily="2" charset="-78"/>
              </a:rPr>
              <a:t>قانون تفت – هارلی (رابطه مدیریت و کارگر) : </a:t>
            </a:r>
            <a:r>
              <a:rPr lang="fa-IR" sz="2800" b="1" dirty="0" smtClean="0">
                <a:cs typeface="B Nazanin" panose="00000400000000000000" pitchFamily="2" charset="-78"/>
              </a:rPr>
              <a:t>بیانگر کاهش شور و علاقه ای است که مردم نسبت به اتحادیه ها داشتند و توانست با گنجاندن بند هایی قانون واگنر را اصلاح </a:t>
            </a:r>
            <a:r>
              <a:rPr lang="fa-IR" sz="2800" b="1" dirty="0" smtClean="0">
                <a:cs typeface="B Nazanin" panose="00000400000000000000" pitchFamily="2" charset="-78"/>
              </a:rPr>
              <a:t>کند . </a:t>
            </a:r>
            <a:r>
              <a:rPr lang="fa-IR" sz="2800" b="1" dirty="0" smtClean="0">
                <a:cs typeface="B Nazanin" panose="00000400000000000000" pitchFamily="2" charset="-78"/>
              </a:rPr>
              <a:t>هدف این بود که توان اتحادیه ها را به چهار طریق محدود کند: ممنوع کردن اقدامات نامعقول اتحادیه های </a:t>
            </a:r>
            <a:r>
              <a:rPr lang="fa-IR" sz="2800" b="1" dirty="0" smtClean="0">
                <a:cs typeface="B Nazanin" panose="00000400000000000000" pitchFamily="2" charset="-78"/>
              </a:rPr>
              <a:t>کارگری , </a:t>
            </a:r>
            <a:r>
              <a:rPr lang="fa-IR" sz="2800" b="1" dirty="0" smtClean="0">
                <a:cs typeface="B Nazanin" panose="00000400000000000000" pitchFamily="2" charset="-78"/>
              </a:rPr>
              <a:t>بر شمردن حقوق کارکنان به عنوان عضو اتحادیه </a:t>
            </a:r>
            <a:r>
              <a:rPr lang="fa-IR" sz="2800" b="1" dirty="0" smtClean="0">
                <a:cs typeface="B Nazanin" panose="00000400000000000000" pitchFamily="2" charset="-78"/>
              </a:rPr>
              <a:t>, بر </a:t>
            </a:r>
            <a:r>
              <a:rPr lang="fa-IR" sz="2800" b="1" dirty="0" smtClean="0">
                <a:cs typeface="B Nazanin" panose="00000400000000000000" pitchFamily="2" charset="-78"/>
              </a:rPr>
              <a:t>شمردن حقوق کارفرمایان و سرانجام اجازه دادن به رئیس جمهور ایالات متحده آمریکا که به صورت موقت مانع از اعتصاب های ملی شود.</a:t>
            </a:r>
          </a:p>
        </p:txBody>
      </p:sp>
    </p:spTree>
    <p:extLst>
      <p:ext uri="{BB962C8B-B14F-4D97-AF65-F5344CB8AC3E}">
        <p14:creationId xmlns:p14="http://schemas.microsoft.com/office/powerpoint/2010/main" val="1409877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solidFill>
                  <a:srgbClr val="002060"/>
                </a:solidFill>
                <a:cs typeface="B Nazanin" panose="00000400000000000000" pitchFamily="2" charset="-78"/>
              </a:rPr>
              <a:t>اقدامات غیر منصفانه اتحادیه های کارگری </a:t>
            </a:r>
            <a:br>
              <a:rPr lang="fa-IR" b="1" dirty="0" smtClean="0">
                <a:solidFill>
                  <a:srgbClr val="002060"/>
                </a:solidFill>
                <a:cs typeface="B Nazanin" panose="00000400000000000000" pitchFamily="2" charset="-78"/>
              </a:rPr>
            </a:br>
            <a:r>
              <a:rPr lang="fa-IR" b="1" dirty="0" smtClean="0">
                <a:solidFill>
                  <a:srgbClr val="002060"/>
                </a:solidFill>
                <a:cs typeface="B Nazanin" panose="00000400000000000000" pitchFamily="2" charset="-78"/>
              </a:rPr>
              <a:t>(طبق قانون تفت – هارتلی)</a:t>
            </a:r>
            <a:endParaRPr lang="en-US"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Autofit/>
          </a:bodyPr>
          <a:lstStyle/>
          <a:p>
            <a:pPr marL="0" indent="0" algn="r">
              <a:buNone/>
            </a:pPr>
            <a:r>
              <a:rPr lang="fa-IR" sz="2800" b="1" dirty="0">
                <a:solidFill>
                  <a:srgbClr val="FF0000"/>
                </a:solidFill>
                <a:cs typeface="B Nazanin" panose="00000400000000000000" pitchFamily="2" charset="-78"/>
              </a:rPr>
              <a:t>1</a:t>
            </a:r>
            <a:r>
              <a:rPr lang="fa-IR" sz="2800" b="1" dirty="0" smtClean="0">
                <a:solidFill>
                  <a:srgbClr val="FF0000"/>
                </a:solidFill>
                <a:cs typeface="B Nazanin" panose="00000400000000000000" pitchFamily="2" charset="-78"/>
              </a:rPr>
              <a:t>. </a:t>
            </a:r>
            <a:r>
              <a:rPr lang="fa-IR" sz="2800" b="1" dirty="0" smtClean="0">
                <a:cs typeface="B Nazanin" panose="00000400000000000000" pitchFamily="2" charset="-78"/>
              </a:rPr>
              <a:t>اتحادیه </a:t>
            </a:r>
            <a:r>
              <a:rPr lang="fa-IR" sz="2800" b="1" dirty="0">
                <a:cs typeface="B Nazanin" panose="00000400000000000000" pitchFamily="2" charset="-78"/>
              </a:rPr>
              <a:t>ها حق ندارند مانع کارکنان شوند یا آنها را مجبور نمایند که حق چانه زدن و مذاکره را(برای تعیین دستمزد و شرایط کار) را به آنها واگذار نمایند </a:t>
            </a:r>
            <a:r>
              <a:rPr lang="fa-IR" sz="2800" b="1" dirty="0" smtClean="0">
                <a:cs typeface="B Nazanin" panose="00000400000000000000" pitchFamily="2" charset="-78"/>
              </a:rPr>
              <a:t>.</a:t>
            </a:r>
          </a:p>
          <a:p>
            <a:pPr marL="0" indent="0" algn="r">
              <a:buNone/>
            </a:pPr>
            <a:r>
              <a:rPr lang="fa-IR" sz="2800" b="1" dirty="0" smtClean="0">
                <a:solidFill>
                  <a:srgbClr val="FF0000"/>
                </a:solidFill>
                <a:cs typeface="B Nazanin" panose="00000400000000000000" pitchFamily="2" charset="-78"/>
              </a:rPr>
              <a:t>2</a:t>
            </a:r>
            <a:r>
              <a:rPr lang="fa-IR" sz="2800" b="1" dirty="0" smtClean="0">
                <a:cs typeface="B Nazanin" panose="00000400000000000000" pitchFamily="2" charset="-78"/>
              </a:rPr>
              <a:t>. اتحادیه کارگری حق ندارد کارفرما را مجبور نماید که به گونه ای در مورد یک کارگر تبعیض قائل شود و او را تشویق به عضویت در یک اتحادیه نماید یا مانع از پیوستن او به اتحادیه شود.</a:t>
            </a:r>
          </a:p>
          <a:p>
            <a:pPr marL="0" indent="0" algn="r">
              <a:buNone/>
            </a:pPr>
            <a:r>
              <a:rPr lang="fa-IR" sz="2800" b="1" dirty="0" smtClean="0">
                <a:solidFill>
                  <a:srgbClr val="FF0000"/>
                </a:solidFill>
                <a:cs typeface="B Nazanin" panose="00000400000000000000" pitchFamily="2" charset="-78"/>
              </a:rPr>
              <a:t>3. </a:t>
            </a:r>
            <a:r>
              <a:rPr lang="fa-IR" sz="2800" b="1" dirty="0" smtClean="0">
                <a:cs typeface="B Nazanin" panose="00000400000000000000" pitchFamily="2" charset="-78"/>
              </a:rPr>
              <a:t>اتحادیه کارگری حق ندارد , حتی با حسن نیت </a:t>
            </a:r>
            <a:r>
              <a:rPr lang="fa-IR" sz="2800" b="1" dirty="0" smtClean="0">
                <a:cs typeface="B Nazanin" panose="00000400000000000000" pitchFamily="2" charset="-78"/>
              </a:rPr>
              <a:t>, مانع </a:t>
            </a:r>
            <a:r>
              <a:rPr lang="fa-IR" sz="2800" b="1" dirty="0" smtClean="0">
                <a:cs typeface="B Nazanin" panose="00000400000000000000" pitchFamily="2" charset="-78"/>
              </a:rPr>
              <a:t>از انجام دادن مذاکره و چانه زدن با کارفرمایان (در مورد دستمزد , ساعت کار و سایر شرایط </a:t>
            </a:r>
            <a:r>
              <a:rPr lang="fa-IR" sz="2800" b="1" dirty="0" smtClean="0">
                <a:cs typeface="B Nazanin" panose="00000400000000000000" pitchFamily="2" charset="-78"/>
              </a:rPr>
              <a:t>کار) شود .</a:t>
            </a:r>
            <a:endParaRPr lang="en-US" sz="2800" b="1" dirty="0">
              <a:cs typeface="B Nazanin" panose="00000400000000000000" pitchFamily="2" charset="-78"/>
            </a:endParaRPr>
          </a:p>
        </p:txBody>
      </p:sp>
    </p:spTree>
    <p:extLst>
      <p:ext uri="{BB962C8B-B14F-4D97-AF65-F5344CB8AC3E}">
        <p14:creationId xmlns:p14="http://schemas.microsoft.com/office/powerpoint/2010/main" val="1048609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450" y="2133600"/>
            <a:ext cx="9467850" cy="3046988"/>
          </a:xfrm>
          <a:prstGeom prst="rect">
            <a:avLst/>
          </a:prstGeom>
        </p:spPr>
        <p:txBody>
          <a:bodyPr wrap="square">
            <a:spAutoFit/>
          </a:bodyPr>
          <a:lstStyle/>
          <a:p>
            <a:pPr algn="r"/>
            <a:r>
              <a:rPr lang="fa-IR" sz="2400" b="1" dirty="0">
                <a:solidFill>
                  <a:srgbClr val="FF0000"/>
                </a:solidFill>
                <a:cs typeface="B Nazanin" panose="00000400000000000000" pitchFamily="2" charset="-78"/>
              </a:rPr>
              <a:t>حقوق کارکنان : </a:t>
            </a:r>
            <a:r>
              <a:rPr lang="fa-IR" sz="2400" b="1" dirty="0">
                <a:cs typeface="B Nazanin" panose="00000400000000000000" pitchFamily="2" charset="-78"/>
              </a:rPr>
              <a:t>قانون تفت – هارتلی از حق کارکنان در برابر اتحادیه ها  دفاع کرد , بسیاری از افراد احساس می کردند که پیوستن اجباری به اتحادیه ها ,به معنی نقض حق آزادی فرد برای تشکیل اجتماعات است.</a:t>
            </a:r>
          </a:p>
          <a:p>
            <a:pPr algn="r"/>
            <a:r>
              <a:rPr lang="fa-IR" sz="2400" b="1" dirty="0">
                <a:solidFill>
                  <a:srgbClr val="FF0000"/>
                </a:solidFill>
                <a:cs typeface="B Nazanin" panose="00000400000000000000" pitchFamily="2" charset="-78"/>
              </a:rPr>
              <a:t>حقوق کارفرمایان : </a:t>
            </a:r>
            <a:r>
              <a:rPr lang="fa-IR" sz="2400" b="1" dirty="0">
                <a:cs typeface="B Nazanin" panose="00000400000000000000" pitchFamily="2" charset="-78"/>
              </a:rPr>
              <a:t>قانون تفت – هارتلی  به صورتی آشکار حقوق کارفرمایان را مشخص نمود و به آنان آزادی کامل داد تا دیدگاه های خود را درباره اتحادیه ابراز کنند.</a:t>
            </a:r>
          </a:p>
          <a:p>
            <a:pPr algn="r"/>
            <a:r>
              <a:rPr lang="fa-IR" sz="2400" b="1" dirty="0">
                <a:solidFill>
                  <a:srgbClr val="FF0000"/>
                </a:solidFill>
                <a:cs typeface="B Nazanin" panose="00000400000000000000" pitchFamily="2" charset="-78"/>
              </a:rPr>
              <a:t>اعتصاب های مخاطره آمیز ملی : </a:t>
            </a:r>
            <a:r>
              <a:rPr lang="fa-IR" sz="2400" b="1" dirty="0">
                <a:cs typeface="B Nazanin" panose="00000400000000000000" pitchFamily="2" charset="-78"/>
              </a:rPr>
              <a:t>قانون تفت – هارتلی  به رئیس جمهور آمریکا این اجازه را می دهد که به هنگام اعتصاب های مخاطره آمیز ملی دخالت کند و برای مدت حداکثر  80 روز مانع از برگزاری چنین اعتصابی </a:t>
            </a:r>
            <a:r>
              <a:rPr lang="fa-IR" sz="2400" b="1" dirty="0" smtClean="0">
                <a:cs typeface="B Nazanin" panose="00000400000000000000" pitchFamily="2" charset="-78"/>
              </a:rPr>
              <a:t>بشود .</a:t>
            </a:r>
            <a:endParaRPr lang="en-US" sz="2400" b="1" dirty="0">
              <a:cs typeface="B Nazanin" panose="00000400000000000000" pitchFamily="2" charset="-78"/>
            </a:endParaRPr>
          </a:p>
        </p:txBody>
      </p:sp>
    </p:spTree>
    <p:extLst>
      <p:ext uri="{BB962C8B-B14F-4D97-AF65-F5344CB8AC3E}">
        <p14:creationId xmlns:p14="http://schemas.microsoft.com/office/powerpoint/2010/main" val="2908774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solidFill>
                  <a:srgbClr val="002060"/>
                </a:solidFill>
                <a:cs typeface="B Nazanin" panose="00000400000000000000" pitchFamily="2" charset="-78"/>
              </a:rPr>
              <a:t>دوره تدوین قوانین مفصل درباره امور داخلی اتحادیه ها:</a:t>
            </a:r>
            <a:br>
              <a:rPr lang="fa-IR" b="1" dirty="0" smtClean="0">
                <a:solidFill>
                  <a:srgbClr val="002060"/>
                </a:solidFill>
                <a:cs typeface="B Nazanin" panose="00000400000000000000" pitchFamily="2" charset="-78"/>
              </a:rPr>
            </a:br>
            <a:r>
              <a:rPr lang="fa-IR" b="1" dirty="0" smtClean="0">
                <a:solidFill>
                  <a:srgbClr val="002060"/>
                </a:solidFill>
                <a:cs typeface="B Nazanin" panose="00000400000000000000" pitchFamily="2" charset="-78"/>
              </a:rPr>
              <a:t>قانون لندرام – </a:t>
            </a:r>
            <a:r>
              <a:rPr lang="fa-IR" b="1" dirty="0" smtClean="0">
                <a:solidFill>
                  <a:srgbClr val="002060"/>
                </a:solidFill>
                <a:cs typeface="B Nazanin" panose="00000400000000000000" pitchFamily="2" charset="-78"/>
              </a:rPr>
              <a:t>گریفین(1959</a:t>
            </a:r>
            <a:r>
              <a:rPr lang="fa-IR" b="1" dirty="0" smtClean="0">
                <a:solidFill>
                  <a:srgbClr val="002060"/>
                </a:solidFill>
                <a:cs typeface="B Nazanin" panose="00000400000000000000" pitchFamily="2" charset="-78"/>
              </a:rPr>
              <a:t>)</a:t>
            </a:r>
            <a:endParaRPr lang="en-US"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Autofit/>
          </a:bodyPr>
          <a:lstStyle/>
          <a:p>
            <a:pPr algn="r">
              <a:buFontTx/>
              <a:buChar char="-"/>
            </a:pPr>
            <a:r>
              <a:rPr lang="fa-IR" sz="2800" b="1" dirty="0" smtClean="0">
                <a:solidFill>
                  <a:schemeClr val="tx1"/>
                </a:solidFill>
                <a:cs typeface="B Nazanin" panose="00000400000000000000" pitchFamily="2" charset="-78"/>
              </a:rPr>
              <a:t>هدف اصلی این قانون این است که اعضا اتحادیه ها را از لغزش و ارتکاب اشتباه باز دارد . شامل یک فهرست از حقوق اعضای اتحادیه است . حقوقی که بر می شمارد حق نامزد شدن داوطلبان برای اداره کردن یا مدیریت اتحادیه است.</a:t>
            </a:r>
          </a:p>
          <a:p>
            <a:pPr marL="0" indent="0" algn="r">
              <a:buNone/>
            </a:pPr>
            <a:r>
              <a:rPr lang="fa-IR" sz="2800" b="1" dirty="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طبق این قانون هر عضو حق دارد اتحادیه را تحت پیگرد قانونی دهد و باید مطمئن شود  که اتحادیه نمی تواند بدون طی مراحلی خاص , حق عضویت را از او بگیرد یا او را از عضویت معلق سازد . همچنین در این قانون برای شیوه انجام دادن انتخابات مقرراتی تدوین شده است .</a:t>
            </a:r>
          </a:p>
          <a:p>
            <a:pPr algn="r">
              <a:buFontTx/>
              <a:buChar char="-"/>
            </a:pPr>
            <a:endParaRPr lang="en-US" sz="2800" b="1" dirty="0">
              <a:cs typeface="B Nazanin" panose="00000400000000000000" pitchFamily="2" charset="-78"/>
            </a:endParaRPr>
          </a:p>
        </p:txBody>
      </p:sp>
    </p:spTree>
    <p:extLst>
      <p:ext uri="{BB962C8B-B14F-4D97-AF65-F5344CB8AC3E}">
        <p14:creationId xmlns:p14="http://schemas.microsoft.com/office/powerpoint/2010/main" val="20572916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2060"/>
                </a:solidFill>
                <a:cs typeface="B Nazanin" panose="00000400000000000000" pitchFamily="2" charset="-78"/>
              </a:rPr>
              <a:t>حرکت اتحادیه ها و انتخابات</a:t>
            </a:r>
            <a:endParaRPr lang="en-US"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rmAutofit fontScale="92500"/>
          </a:bodyPr>
          <a:lstStyle/>
          <a:p>
            <a:pPr marL="0" indent="0" algn="r">
              <a:buNone/>
            </a:pPr>
            <a:r>
              <a:rPr lang="fa-IR" b="1" dirty="0" smtClean="0">
                <a:solidFill>
                  <a:srgbClr val="FF0000"/>
                </a:solidFill>
                <a:cs typeface="B Nazanin" panose="00000400000000000000" pitchFamily="2" charset="-78"/>
              </a:rPr>
              <a:t>مرحله اول : نخستین تماس : </a:t>
            </a:r>
            <a:r>
              <a:rPr lang="fa-IR" b="1" dirty="0" smtClean="0">
                <a:cs typeface="B Nazanin" panose="00000400000000000000" pitchFamily="2" charset="-78"/>
              </a:rPr>
              <a:t>اتحادیه میزان علاقه افراد به سازمان دهی را مشخص می نماید و یک کمیته سازمان دهی به وجود می آید . به هر حال باید برای نخستین بار بین نماینده یک اتحادیه و کارگران نوعی تماس برقرار شود . اگر اتحادیه ای یک شرکت را مورد هدف قرار دهد , معمولا نماینده ای را مامور میکند تا میزان علاقه کارکنان برای پیوستن به اتحادیه ر ارزیابی </a:t>
            </a:r>
            <a:r>
              <a:rPr lang="fa-IR" b="1" dirty="0" smtClean="0">
                <a:cs typeface="B Nazanin" panose="00000400000000000000" pitchFamily="2" charset="-78"/>
              </a:rPr>
              <a:t>کند . </a:t>
            </a:r>
            <a:r>
              <a:rPr lang="fa-IR" b="1" dirty="0" smtClean="0">
                <a:cs typeface="B Nazanin" panose="00000400000000000000" pitchFamily="2" charset="-78"/>
              </a:rPr>
              <a:t>اتحادیه به هنگام ایجاد تماس با کارکنان , باید دستور العمل های خاصی را رعایت </a:t>
            </a:r>
            <a:r>
              <a:rPr lang="fa-IR" b="1" dirty="0" smtClean="0">
                <a:cs typeface="B Nazanin" panose="00000400000000000000" pitchFamily="2" charset="-78"/>
              </a:rPr>
              <a:t>نماید . </a:t>
            </a:r>
            <a:r>
              <a:rPr lang="fa-IR" b="1" dirty="0" smtClean="0">
                <a:cs typeface="B Nazanin" panose="00000400000000000000" pitchFamily="2" charset="-78"/>
              </a:rPr>
              <a:t>اغلب این تماس ها در خارج از محل کار گرفته می شود.</a:t>
            </a:r>
          </a:p>
          <a:p>
            <a:pPr marL="0" indent="0" algn="r">
              <a:buNone/>
            </a:pPr>
            <a:r>
              <a:rPr lang="fa-IR" b="1" dirty="0" smtClean="0">
                <a:solidFill>
                  <a:srgbClr val="FF0000"/>
                </a:solidFill>
                <a:cs typeface="B Nazanin" panose="00000400000000000000" pitchFamily="2" charset="-78"/>
              </a:rPr>
              <a:t>مرحله دوم  : وکالتنامه : </a:t>
            </a:r>
            <a:r>
              <a:rPr lang="fa-IR" b="1" dirty="0" smtClean="0">
                <a:cs typeface="B Nazanin" panose="00000400000000000000" pitchFamily="2" charset="-78"/>
              </a:rPr>
              <a:t>گام بعدی این است که سازمان دهندگان اتحادیه بکوشند کارکنان را تشویق به امضا </a:t>
            </a:r>
            <a:r>
              <a:rPr lang="fa-IR" b="1" dirty="0" smtClean="0">
                <a:cs typeface="B Nazanin" panose="00000400000000000000" pitchFamily="2" charset="-78"/>
              </a:rPr>
              <a:t>نمودن </a:t>
            </a:r>
            <a:r>
              <a:rPr lang="fa-IR" b="1" dirty="0" smtClean="0">
                <a:solidFill>
                  <a:srgbClr val="7030A0"/>
                </a:solidFill>
                <a:cs typeface="B Nazanin" panose="00000400000000000000" pitchFamily="2" charset="-78"/>
              </a:rPr>
              <a:t>وکالتنامه</a:t>
            </a:r>
            <a:r>
              <a:rPr lang="fa-IR" b="1" dirty="0" smtClean="0">
                <a:cs typeface="B Nazanin" panose="00000400000000000000" pitchFamily="2" charset="-78"/>
              </a:rPr>
              <a:t> نمایند. سی در صد کارکنان واجد شرایط در یک (واحد چانه زدن) باید وکالتنامه را امضا کنند </a:t>
            </a:r>
            <a:r>
              <a:rPr lang="fa-IR" b="1" dirty="0" smtClean="0">
                <a:cs typeface="B Nazanin" panose="00000400000000000000" pitchFamily="2" charset="-78"/>
              </a:rPr>
              <a:t>. در </a:t>
            </a:r>
            <a:r>
              <a:rPr lang="fa-IR" b="1" dirty="0" smtClean="0">
                <a:cs typeface="B Nazanin" panose="00000400000000000000" pitchFamily="2" charset="-78"/>
              </a:rPr>
              <a:t>این مرحله اصولا اتحادیه  و مدیریت شرکت هر یک می کوشند به شیوه های گوناگون تبلیغ نمایند.</a:t>
            </a:r>
            <a:endParaRPr lang="en-US" b="1" dirty="0">
              <a:cs typeface="B Nazanin" panose="00000400000000000000" pitchFamily="2" charset="-78"/>
            </a:endParaRPr>
          </a:p>
        </p:txBody>
      </p:sp>
    </p:spTree>
    <p:extLst>
      <p:ext uri="{BB962C8B-B14F-4D97-AF65-F5344CB8AC3E}">
        <p14:creationId xmlns:p14="http://schemas.microsoft.com/office/powerpoint/2010/main" val="4290371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450" y="1104900"/>
            <a:ext cx="9334500" cy="4686300"/>
          </a:xfrm>
          <a:prstGeom prst="rect">
            <a:avLst/>
          </a:prstGeom>
        </p:spPr>
        <p:txBody>
          <a:bodyPr wrap="square">
            <a:spAutoFit/>
          </a:bodyPr>
          <a:lstStyle/>
          <a:p>
            <a:pPr algn="r"/>
            <a:r>
              <a:rPr lang="fa-IR" sz="2400" b="1" dirty="0">
                <a:cs typeface="B Nazanin" panose="00000400000000000000" pitchFamily="2" charset="-78"/>
              </a:rPr>
              <a:t>اتحادیه مدعی می شود که می تواند شرایط کار را بهبود </a:t>
            </a:r>
            <a:r>
              <a:rPr lang="fa-IR" sz="2400" b="1" dirty="0" smtClean="0">
                <a:cs typeface="B Nazanin" panose="00000400000000000000" pitchFamily="2" charset="-78"/>
              </a:rPr>
              <a:t>بخشد . صلاح </a:t>
            </a:r>
            <a:r>
              <a:rPr lang="fa-IR" sz="2400" b="1" dirty="0">
                <a:cs typeface="B Nazanin" panose="00000400000000000000" pitchFamily="2" charset="-78"/>
              </a:rPr>
              <a:t>نیست که </a:t>
            </a:r>
            <a:r>
              <a:rPr lang="fa-IR" sz="2400" b="1" dirty="0" smtClean="0">
                <a:cs typeface="B Nazanin" panose="00000400000000000000" pitchFamily="2" charset="-78"/>
              </a:rPr>
              <a:t>مدیریت </a:t>
            </a:r>
            <a:r>
              <a:rPr lang="fa-IR" sz="2400" b="1" dirty="0">
                <a:cs typeface="B Nazanin" panose="00000400000000000000" pitchFamily="2" charset="-78"/>
              </a:rPr>
              <a:t>شرکت ساکت </a:t>
            </a:r>
            <a:r>
              <a:rPr lang="fa-IR" sz="2400" b="1" dirty="0" smtClean="0">
                <a:cs typeface="B Nazanin" panose="00000400000000000000" pitchFamily="2" charset="-78"/>
              </a:rPr>
              <a:t>بماند . </a:t>
            </a:r>
            <a:r>
              <a:rPr lang="fa-IR" sz="2400" b="1" dirty="0">
                <a:cs typeface="B Nazanin" panose="00000400000000000000" pitchFamily="2" charset="-78"/>
              </a:rPr>
              <a:t>می تواند از نظر مسایل اخلاقی و معنوی اتحادیه را مورد حمله قرار دهد و مساله  هزینه های عضویت را به آگاهی کارکنان برساند . مدیران  به هنگام رویاروئی با نمایندگان اعضای اتحادیه ,حق ندارد به وکالتنامه های کارکنان نگاه کنند و افرادی را که وکالتنامه داده اند شناسایی نمایند.</a:t>
            </a:r>
          </a:p>
          <a:p>
            <a:pPr algn="r"/>
            <a:r>
              <a:rPr lang="fa-IR" sz="2400" b="1" dirty="0">
                <a:solidFill>
                  <a:srgbClr val="FF0000"/>
                </a:solidFill>
                <a:cs typeface="B Nazanin" panose="00000400000000000000" pitchFamily="2" charset="-78"/>
              </a:rPr>
              <a:t>مرحله سوم  : دادرسی : </a:t>
            </a:r>
            <a:r>
              <a:rPr lang="fa-IR" sz="2400" b="1" dirty="0">
                <a:cs typeface="B Nazanin" panose="00000400000000000000" pitchFamily="2" charset="-78"/>
              </a:rPr>
              <a:t>پس از جمع آوری وکالتنامه ها یکی از سه مورد زیر روی خواهد داد : اگر کارفرما نسبت به شناسایی اتحادیه هیچ اعتراضی نداشته باشد , نیازی به دادرسی (جلسه استماع ) نخواهد بود و بلافاصله انتخابات در مورد ابراز نظر کارکنان انجام می شود . اگر کارفرما در مورد حق اتحادیه جهت برگزاری انتخابات اعتراضی نداشته باشد (  و اگر در مورد محدوده واحد مذاکره کننده یا آنچه که کارکنان می توانند درباره آن در این انتخابات رای بدهند) هیچ اعتراضی نداشته باشند , باز هم نیازی  به دادرسی و تشکیل جلسه استماع نخواهد بود و هر دو طرف می توانند به صراحت انتخابات را اعلام نمایند. </a:t>
            </a:r>
            <a:endParaRPr lang="en-US" sz="2400" b="1" dirty="0">
              <a:cs typeface="B Nazanin" panose="00000400000000000000" pitchFamily="2" charset="-78"/>
            </a:endParaRPr>
          </a:p>
        </p:txBody>
      </p:sp>
    </p:spTree>
    <p:extLst>
      <p:ext uri="{BB962C8B-B14F-4D97-AF65-F5344CB8AC3E}">
        <p14:creationId xmlns:p14="http://schemas.microsoft.com/office/powerpoint/2010/main" val="936083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450" y="1104900"/>
            <a:ext cx="9334500" cy="4154984"/>
          </a:xfrm>
          <a:prstGeom prst="rect">
            <a:avLst/>
          </a:prstGeom>
        </p:spPr>
        <p:txBody>
          <a:bodyPr wrap="square">
            <a:spAutoFit/>
          </a:bodyPr>
          <a:lstStyle/>
          <a:p>
            <a:pPr algn="r"/>
            <a:r>
              <a:rPr lang="fa-IR" sz="2400" b="1" dirty="0" smtClean="0">
                <a:cs typeface="B Nazanin" panose="00000400000000000000" pitchFamily="2" charset="-78"/>
              </a:rPr>
              <a:t>اگر کارفرما بخواهد در مورد حقوق اتحادیه اعتراض نماید , می تواند درباره تعیین این مسایل در خواست دادرسی بنماید . بیشتر شرکت ها تمایلی ندارند که بصورت داوطلبانه این اتحادیه را شناسایی نمایند . آنها می توانند مدعی شوند که عده زیادی از کارکنان , اتحادیه را نمی </a:t>
            </a:r>
            <a:r>
              <a:rPr lang="fa-IR" sz="2400" b="1" dirty="0" smtClean="0">
                <a:cs typeface="B Nazanin" panose="00000400000000000000" pitchFamily="2" charset="-78"/>
              </a:rPr>
              <a:t>خواهند .  </a:t>
            </a:r>
            <a:r>
              <a:rPr lang="fa-IR" sz="2400" b="1" dirty="0" smtClean="0">
                <a:cs typeface="B Nazanin" panose="00000400000000000000" pitchFamily="2" charset="-78"/>
              </a:rPr>
              <a:t>در چنین موقعیتی است که هئیت ملی روابط کار متعلق به وزارت کار ایلات متحده آمریکا دخالت می کند . اخطاری برای نماینده اتحادیه و مدیریت شرکت فرستاده شده و در مورد زمان و مکان تشکیل جلسه استماع آنها را آگاه می سازد. سرانجام اگر نتیجه این دادرسی  برای اتحادیه مطلوب باشد </a:t>
            </a:r>
            <a:r>
              <a:rPr lang="fa-IR" sz="2400" b="1" dirty="0" smtClean="0">
                <a:cs typeface="B Nazanin" panose="00000400000000000000" pitchFamily="2" charset="-78"/>
              </a:rPr>
              <a:t>, هئیت </a:t>
            </a:r>
            <a:r>
              <a:rPr lang="fa-IR" sz="2400" b="1" dirty="0" smtClean="0">
                <a:cs typeface="B Nazanin" panose="00000400000000000000" pitchFamily="2" charset="-78"/>
              </a:rPr>
              <a:t>ملی روابط کار فرایند انتخابات را تعیین می کنند.</a:t>
            </a:r>
          </a:p>
          <a:p>
            <a:pPr algn="r"/>
            <a:r>
              <a:rPr lang="fa-IR" sz="2400" b="1" dirty="0" smtClean="0">
                <a:solidFill>
                  <a:srgbClr val="FF0000"/>
                </a:solidFill>
                <a:cs typeface="B Nazanin" panose="00000400000000000000" pitchFamily="2" charset="-78"/>
              </a:rPr>
              <a:t>مرحله چهارم : مبارزه : </a:t>
            </a:r>
            <a:r>
              <a:rPr lang="fa-IR" sz="2400" b="1" dirty="0" smtClean="0">
                <a:cs typeface="B Nazanin" panose="00000400000000000000" pitchFamily="2" charset="-78"/>
              </a:rPr>
              <a:t>در مبارزه ای که پیش از انتخابات انجام می شود , اتحادیه  و کارفرما می کوشند آرای کارکنان را بدست بیاورند . مدیریت بر این نکته تاکید می کند که بهبود آنچه که مورد نظر اتحادیه است نیاز به چنین تشکیلانی  ندارد و دستمزدهایی که شرکت می دهد در مقایسه با قراردادهایی که اتحادیه خواهد بست , بهتر می باشد.</a:t>
            </a:r>
            <a:endParaRPr lang="en-US" sz="2400" b="1" dirty="0">
              <a:cs typeface="B Nazanin" panose="00000400000000000000" pitchFamily="2" charset="-78"/>
            </a:endParaRPr>
          </a:p>
        </p:txBody>
      </p:sp>
    </p:spTree>
    <p:extLst>
      <p:ext uri="{BB962C8B-B14F-4D97-AF65-F5344CB8AC3E}">
        <p14:creationId xmlns:p14="http://schemas.microsoft.com/office/powerpoint/2010/main" val="3187111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450" y="1714500"/>
            <a:ext cx="9715500" cy="3416320"/>
          </a:xfrm>
          <a:prstGeom prst="rect">
            <a:avLst/>
          </a:prstGeom>
        </p:spPr>
        <p:txBody>
          <a:bodyPr wrap="square">
            <a:spAutoFit/>
          </a:bodyPr>
          <a:lstStyle/>
          <a:p>
            <a:pPr algn="r"/>
            <a:r>
              <a:rPr lang="fa-IR" sz="2400" b="1" dirty="0" smtClean="0">
                <a:cs typeface="B Nazanin" panose="00000400000000000000" pitchFamily="2" charset="-78"/>
              </a:rPr>
              <a:t>همچنین بر بالا بودن هزینه های مالی مربوط به اتحادیه تاکید می کند و یاد اور این نکته می شود که </a:t>
            </a:r>
            <a:r>
              <a:rPr lang="fa-IR" sz="2400" b="1" dirty="0" smtClean="0">
                <a:cs typeface="B Nazanin" panose="00000400000000000000" pitchFamily="2" charset="-78"/>
              </a:rPr>
              <a:t>اتحادیه ( </a:t>
            </a:r>
            <a:r>
              <a:rPr lang="fa-IR" sz="2400" b="1" dirty="0" smtClean="0">
                <a:cs typeface="B Nazanin" panose="00000400000000000000" pitchFamily="2" charset="-78"/>
              </a:rPr>
              <a:t>بیگانه ) است و اینکه اگر اتحادیه پیروز شود شاهد اعتصاب های پیاپی خواهند بود و اینکه در صورت پیروزی اتحادیه وضع کارگران بدتر خواهد شد .</a:t>
            </a:r>
          </a:p>
          <a:p>
            <a:pPr algn="r"/>
            <a:r>
              <a:rPr lang="fa-IR" sz="2400" b="1" dirty="0" smtClean="0">
                <a:solidFill>
                  <a:srgbClr val="FF0000"/>
                </a:solidFill>
                <a:cs typeface="B Nazanin" panose="00000400000000000000" pitchFamily="2" charset="-78"/>
              </a:rPr>
              <a:t>مرحله پنجم : انتخابات : </a:t>
            </a:r>
            <a:r>
              <a:rPr lang="fa-IR" sz="2400" b="1" dirty="0" smtClean="0">
                <a:cs typeface="B Nazanin" panose="00000400000000000000" pitchFamily="2" charset="-78"/>
              </a:rPr>
              <a:t>سرانجام ظرف 30 تا 60 روز پس از اعلان نظر هئیت ملی روابط کار در مورد انجام انتخابات رای گیری به عمل می آید این انتخابات با رای مخفی </a:t>
            </a:r>
            <a:r>
              <a:rPr lang="fa-IR" sz="2400" b="1" dirty="0" smtClean="0">
                <a:cs typeface="B Nazanin" panose="00000400000000000000" pitchFamily="2" charset="-78"/>
              </a:rPr>
              <a:t>است . </a:t>
            </a:r>
            <a:r>
              <a:rPr lang="fa-IR" sz="2400" b="1" dirty="0" smtClean="0">
                <a:cs typeface="B Nazanin" panose="00000400000000000000" pitchFamily="2" charset="-78"/>
              </a:rPr>
              <a:t>اگر اتحادیه در رای گیری برنده شود , نماینده کارکنان خواهد شد و مقصود از برنده شدن این است که اکثریت رای داده شده (و نه اکثریت افراد موجود در واحد </a:t>
            </a:r>
            <a:r>
              <a:rPr lang="fa-IR" sz="2400" b="1" dirty="0" smtClean="0">
                <a:cs typeface="B Nazanin" panose="00000400000000000000" pitchFamily="2" charset="-78"/>
              </a:rPr>
              <a:t>مذاکره) </a:t>
            </a:r>
            <a:r>
              <a:rPr lang="fa-IR" sz="2400" b="1" dirty="0" smtClean="0">
                <a:cs typeface="B Nazanin" panose="00000400000000000000" pitchFamily="2" charset="-78"/>
              </a:rPr>
              <a:t>را به دست آورد . همچنین اگر کارفرما کاری خلاف انجام دهد , رای های منفی معکوس خواهد شد لذا سرپرستان به عنوان نمایندگان کارفرما باید دقت زیادی نمایند تا در فرایند انتخابات هیچ کار خلافی انجام </a:t>
            </a:r>
            <a:r>
              <a:rPr lang="fa-IR" sz="2400" b="1" dirty="0" smtClean="0">
                <a:cs typeface="B Nazanin" panose="00000400000000000000" pitchFamily="2" charset="-78"/>
              </a:rPr>
              <a:t>ندهند . </a:t>
            </a:r>
            <a:endParaRPr lang="en-US" sz="2400" b="1" dirty="0">
              <a:cs typeface="B Nazanin" panose="00000400000000000000" pitchFamily="2" charset="-78"/>
            </a:endParaRPr>
          </a:p>
        </p:txBody>
      </p:sp>
    </p:spTree>
    <p:extLst>
      <p:ext uri="{BB962C8B-B14F-4D97-AF65-F5344CB8AC3E}">
        <p14:creationId xmlns:p14="http://schemas.microsoft.com/office/powerpoint/2010/main" val="157246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2060"/>
                </a:solidFill>
                <a:cs typeface="B Nazanin" panose="00000400000000000000" pitchFamily="2" charset="-78"/>
              </a:rPr>
              <a:t>نقش سرپرستان</a:t>
            </a:r>
            <a:endParaRPr lang="en-US"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marL="0" indent="0" algn="r">
              <a:buNone/>
            </a:pPr>
            <a:r>
              <a:rPr lang="fa-IR" b="1" dirty="0" smtClean="0">
                <a:solidFill>
                  <a:schemeClr val="tx1"/>
                </a:solidFill>
                <a:cs typeface="B Nazanin" panose="00000400000000000000" pitchFamily="2" charset="-78"/>
              </a:rPr>
              <a:t>سرپرستان باید درباره آنچه از نظر قانونی , برای سازمان دهی فعالیت ها , می توانند یا نمی توانند انجام دهند آگاه باشند و گرنه مرتکب خلاف در روابط کار خواهند شد . اگر کاری خلاف صورت گیرد باید انتخابات مجدد به عمل آید .</a:t>
            </a:r>
            <a:endParaRPr lang="fa-IR" b="1" dirty="0" smtClean="0">
              <a:solidFill>
                <a:srgbClr val="FF0000"/>
              </a:solidFill>
              <a:cs typeface="B Nazanin" panose="00000400000000000000" pitchFamily="2" charset="-78"/>
            </a:endParaRPr>
          </a:p>
          <a:p>
            <a:pPr marL="0" indent="0" algn="r">
              <a:buNone/>
            </a:pPr>
            <a:r>
              <a:rPr lang="fa-IR" b="1" dirty="0" smtClean="0">
                <a:solidFill>
                  <a:srgbClr val="FF0000"/>
                </a:solidFill>
                <a:cs typeface="B Nazanin" panose="00000400000000000000" pitchFamily="2" charset="-78"/>
              </a:rPr>
              <a:t>مقرراتی در مورد تبلیغات و آگهی های اتحادیه : </a:t>
            </a:r>
            <a:r>
              <a:rPr lang="fa-IR" b="1" dirty="0" smtClean="0">
                <a:solidFill>
                  <a:schemeClr val="tx1"/>
                </a:solidFill>
                <a:cs typeface="B Nazanin" panose="00000400000000000000" pitchFamily="2" charset="-78"/>
              </a:rPr>
              <a:t>یک کارفرما می تواند از راه های مختلف , به صورت قانونی فعالیت های مربوط به سازمان دهی اتحادیه ها را محدود نماید , برای مثال :</a:t>
            </a:r>
          </a:p>
          <a:p>
            <a:pPr marL="0" indent="0" algn="r">
              <a:buNone/>
            </a:pPr>
            <a:r>
              <a:rPr lang="fa-IR" b="1" dirty="0" smtClean="0">
                <a:solidFill>
                  <a:schemeClr val="tx1"/>
                </a:solidFill>
                <a:cs typeface="B Nazanin" panose="00000400000000000000" pitchFamily="2" charset="-78"/>
              </a:rPr>
              <a:t>- میتوان مانع ورود افراد غیر کارگر به محل کارکارکنان شد .</a:t>
            </a:r>
          </a:p>
          <a:p>
            <a:pPr marL="0" indent="0" algn="r">
              <a:buNone/>
            </a:pPr>
            <a:r>
              <a:rPr lang="fa-IR" b="1" dirty="0" smtClean="0">
                <a:solidFill>
                  <a:schemeClr val="tx1"/>
                </a:solidFill>
                <a:cs typeface="B Nazanin" panose="00000400000000000000" pitchFamily="2" charset="-78"/>
              </a:rPr>
              <a:t>-میتوان مانع از بحث و گفت و گو درباره مسائل کارگری بین دو کارگر یا کارمند حین انجام وظیفه شد.</a:t>
            </a:r>
          </a:p>
          <a:p>
            <a:pPr marL="0" indent="0" algn="r">
              <a:buNone/>
            </a:pPr>
            <a:r>
              <a:rPr lang="fa-IR" b="1" dirty="0" smtClean="0">
                <a:solidFill>
                  <a:schemeClr val="tx1"/>
                </a:solidFill>
                <a:cs typeface="B Nazanin" panose="00000400000000000000" pitchFamily="2" charset="-78"/>
              </a:rPr>
              <a:t>-میتوان مانع از این شد که افراد غیر کارگر در محل کار جای خاصی را به خود اختصاص دهند زیرا این مکان ملک شخصی کارفرما است .</a:t>
            </a:r>
          </a:p>
          <a:p>
            <a:pPr marL="0" indent="0" algn="r">
              <a:buNone/>
            </a:pPr>
            <a:endParaRPr lang="en-US"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619587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410698" cy="935568"/>
          </a:xfrm>
        </p:spPr>
        <p:txBody>
          <a:bodyPr/>
          <a:lstStyle/>
          <a:p>
            <a:r>
              <a:rPr lang="fa-IR" b="1" dirty="0" smtClean="0">
                <a:solidFill>
                  <a:srgbClr val="002060"/>
                </a:solidFill>
                <a:cs typeface="B Nazanin" panose="00000400000000000000" pitchFamily="2" charset="-78"/>
              </a:rPr>
              <a:t>جنبش کارگری</a:t>
            </a:r>
            <a:endParaRPr lang="en-US" b="1" dirty="0">
              <a:solidFill>
                <a:srgbClr val="002060"/>
              </a:solidFill>
              <a:cs typeface="B Nazanin" panose="00000400000000000000" pitchFamily="2" charset="-78"/>
            </a:endParaRPr>
          </a:p>
        </p:txBody>
      </p:sp>
      <p:sp>
        <p:nvSpPr>
          <p:cNvPr id="3" name="Content Placeholder 2"/>
          <p:cNvSpPr>
            <a:spLocks noGrp="1"/>
          </p:cNvSpPr>
          <p:nvPr>
            <p:ph idx="1"/>
          </p:nvPr>
        </p:nvSpPr>
        <p:spPr>
          <a:xfrm>
            <a:off x="1295402" y="2531532"/>
            <a:ext cx="9601196" cy="3318936"/>
          </a:xfrm>
        </p:spPr>
        <p:txBody>
          <a:bodyPr>
            <a:normAutofit/>
          </a:bodyPr>
          <a:lstStyle/>
          <a:p>
            <a:pPr marL="0" indent="0" algn="r">
              <a:buNone/>
            </a:pPr>
            <a:r>
              <a:rPr lang="fa-IR" sz="2800" b="1" dirty="0" smtClean="0">
                <a:cs typeface="B Nazanin" panose="00000400000000000000" pitchFamily="2" charset="-78"/>
              </a:rPr>
              <a:t>امروز بیش از 16 میلیون کارگر آمریکایی به اتحادیه ها تعلق </a:t>
            </a:r>
            <a:r>
              <a:rPr lang="fa-IR" sz="2800" b="1" dirty="0" smtClean="0">
                <a:cs typeface="B Nazanin" panose="00000400000000000000" pitchFamily="2" charset="-78"/>
              </a:rPr>
              <a:t>دارند , </a:t>
            </a:r>
            <a:r>
              <a:rPr lang="fa-IR" sz="2800" b="1" dirty="0" smtClean="0">
                <a:cs typeface="B Nazanin" panose="00000400000000000000" pitchFamily="2" charset="-78"/>
              </a:rPr>
              <a:t>اتحادیه ها کارمندان را هم به خود جذب نموده اند. عضویت در اتحادیه ها در ایالات متحده آمریکا در سال 1995 به اوج خود رسید </a:t>
            </a:r>
            <a:r>
              <a:rPr lang="fa-IR" sz="2800" b="1" dirty="0" smtClean="0">
                <a:cs typeface="B Nazanin" panose="00000400000000000000" pitchFamily="2" charset="-78"/>
              </a:rPr>
              <a:t>, حدود </a:t>
            </a:r>
            <a:r>
              <a:rPr lang="fa-IR" sz="2800" b="1" dirty="0" smtClean="0">
                <a:cs typeface="B Nazanin" panose="00000400000000000000" pitchFamily="2" charset="-78"/>
              </a:rPr>
              <a:t>34 درصد </a:t>
            </a:r>
            <a:r>
              <a:rPr lang="fa-IR" sz="2800" b="1" dirty="0" smtClean="0">
                <a:cs typeface="B Nazanin" panose="00000400000000000000" pitchFamily="2" charset="-78"/>
              </a:rPr>
              <a:t>. از </a:t>
            </a:r>
            <a:r>
              <a:rPr lang="fa-IR" sz="2800" b="1" dirty="0" smtClean="0">
                <a:cs typeface="B Nazanin" panose="00000400000000000000" pitchFamily="2" charset="-78"/>
              </a:rPr>
              <a:t>آن به بعد روز به روز کاهش </a:t>
            </a:r>
            <a:r>
              <a:rPr lang="fa-IR" sz="2800" b="1" dirty="0" smtClean="0">
                <a:cs typeface="B Nazanin" panose="00000400000000000000" pitchFamily="2" charset="-78"/>
              </a:rPr>
              <a:t>یافت , </a:t>
            </a:r>
            <a:r>
              <a:rPr lang="fa-IR" sz="2800" b="1" dirty="0" smtClean="0">
                <a:cs typeface="B Nazanin" panose="00000400000000000000" pitchFamily="2" charset="-78"/>
              </a:rPr>
              <a:t>زیرا بسیاری از سازمان ها از حالت تولیدی به سوی خدماتی روی آوردند و نیز قوانین جدیدی به تصویب رسید و می توانست همان حمایت هایی را از کارگران بنماید که آنها از مجرای پیوستن به اتحادیه ها به دست می آوردند. در برخی از صنایع نمی توان بدون وابستگی به اتحادیه استخدام شد. </a:t>
            </a:r>
            <a:endParaRPr lang="en-US" sz="2800" b="1" dirty="0">
              <a:cs typeface="B Nazanin" panose="00000400000000000000" pitchFamily="2" charset="-78"/>
            </a:endParaRPr>
          </a:p>
        </p:txBody>
      </p:sp>
    </p:spTree>
    <p:extLst>
      <p:ext uri="{BB962C8B-B14F-4D97-AF65-F5344CB8AC3E}">
        <p14:creationId xmlns:p14="http://schemas.microsoft.com/office/powerpoint/2010/main" val="3119916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rgbClr val="002060"/>
                </a:solidFill>
                <a:cs typeface="B Nazanin" panose="00000400000000000000" pitchFamily="2" charset="-78"/>
              </a:rPr>
              <a:t>لغو پروانه انتخابات :</a:t>
            </a:r>
            <a:br>
              <a:rPr lang="fa-IR" dirty="0" smtClean="0">
                <a:solidFill>
                  <a:srgbClr val="002060"/>
                </a:solidFill>
                <a:cs typeface="B Nazanin" panose="00000400000000000000" pitchFamily="2" charset="-78"/>
              </a:rPr>
            </a:br>
            <a:r>
              <a:rPr lang="fa-IR" dirty="0" smtClean="0">
                <a:solidFill>
                  <a:srgbClr val="002060"/>
                </a:solidFill>
                <a:cs typeface="B Nazanin" panose="00000400000000000000" pitchFamily="2" charset="-78"/>
              </a:rPr>
              <a:t>هنگامی که کارکنان تصمیم به خروج از اتحادیه می گیرند</a:t>
            </a:r>
            <a:endParaRPr lang="en-US"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sz="2800" b="1" dirty="0" smtClean="0">
                <a:cs typeface="B Nazanin" panose="00000400000000000000" pitchFamily="2" charset="-78"/>
              </a:rPr>
              <a:t>برنده  شدن در انتخابات برای یک اتحادیه و گرفتن امضا از کارکنان , الزاما به معنی این نیست که اتحادیه بتواند در شرکت دوام بیاورد , همان قانونی که به کارکنان اجازه می دهد که به اتحادیه بپیوندند , به آنها این اجازه را می دهد که از اتحادیه خارج شوند . این فرایند را </a:t>
            </a:r>
            <a:r>
              <a:rPr lang="fa-IR" sz="2800" b="1" dirty="0" smtClean="0">
                <a:solidFill>
                  <a:srgbClr val="7030A0"/>
                </a:solidFill>
                <a:cs typeface="B Nazanin" panose="00000400000000000000" pitchFamily="2" charset="-78"/>
              </a:rPr>
              <a:t>لغو پروانه  </a:t>
            </a:r>
            <a:r>
              <a:rPr lang="fa-IR" sz="2800" b="1" dirty="0" smtClean="0">
                <a:cs typeface="B Nazanin" panose="00000400000000000000" pitchFamily="2" charset="-78"/>
              </a:rPr>
              <a:t>می نمایند . مبارزه برای لغو پروانه درست همانند مبارزه برای اخذ پروانه می باشد . </a:t>
            </a:r>
            <a:endParaRPr lang="en-US" sz="2800" b="1" dirty="0">
              <a:cs typeface="B Nazanin" panose="00000400000000000000" pitchFamily="2" charset="-78"/>
            </a:endParaRPr>
          </a:p>
        </p:txBody>
      </p:sp>
    </p:spTree>
    <p:extLst>
      <p:ext uri="{BB962C8B-B14F-4D97-AF65-F5344CB8AC3E}">
        <p14:creationId xmlns:p14="http://schemas.microsoft.com/office/powerpoint/2010/main" val="3442575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7030A0"/>
                </a:solidFill>
                <a:cs typeface="B Nazanin" panose="00000400000000000000" pitchFamily="2" charset="-78"/>
              </a:rPr>
              <a:t>فرایند مذاکره دسته جمعی</a:t>
            </a:r>
            <a:endParaRPr lang="en-US" dirty="0">
              <a:solidFill>
                <a:srgbClr val="7030A0"/>
              </a:solidFill>
              <a:cs typeface="B Nazanin" panose="00000400000000000000" pitchFamily="2" charset="-78"/>
            </a:endParaRPr>
          </a:p>
        </p:txBody>
      </p:sp>
      <p:sp>
        <p:nvSpPr>
          <p:cNvPr id="3" name="Content Placeholder 2"/>
          <p:cNvSpPr>
            <a:spLocks noGrp="1"/>
          </p:cNvSpPr>
          <p:nvPr>
            <p:ph idx="1"/>
          </p:nvPr>
        </p:nvSpPr>
        <p:spPr/>
        <p:txBody>
          <a:bodyPr/>
          <a:lstStyle/>
          <a:p>
            <a:pPr marL="0" indent="0" algn="r">
              <a:buNone/>
            </a:pPr>
            <a:r>
              <a:rPr lang="fa-IR" b="1" dirty="0" smtClean="0">
                <a:solidFill>
                  <a:srgbClr val="FF0000"/>
                </a:solidFill>
                <a:cs typeface="B Nazanin" panose="00000400000000000000" pitchFamily="2" charset="-78"/>
              </a:rPr>
              <a:t>مذاکره دسته جمعی چیست ؟</a:t>
            </a:r>
          </a:p>
          <a:p>
            <a:pPr marL="0" indent="0" algn="r">
              <a:buNone/>
            </a:pPr>
            <a:r>
              <a:rPr lang="fa-IR" b="1" dirty="0" smtClean="0">
                <a:cs typeface="B Nazanin" panose="00000400000000000000" pitchFamily="2" charset="-78"/>
              </a:rPr>
              <a:t>مقصود این است که کارفرما و نماینده کارکنان در زمان های معقول گرد هم آیند و با حسن نیت درباره  دستمزدها , ساعت کار و شرایط کار تعهد متقابل بدهند یا در مورد قرارداد  و یا هر پرسشی که در این زمینه مطرح می شود , مذاکره نمایند و اگر یکی از طرف های قرارداد درخواست نمود درباره آنچه مورد توافق قرار گرفته است یک قرار داد کتبی بنویسند , این کار انجام شود . ولی این تعهد هیچ یک از طرفین را ملزم به تائید پیشنهاد یا تن در دادن به درخواست دیگر نمی نمایند و هیچ یک از آنان را ناگریز به دادن تخفیف نمی کند . </a:t>
            </a:r>
            <a:endParaRPr lang="en-US" b="1" dirty="0">
              <a:cs typeface="B Nazanin" panose="00000400000000000000" pitchFamily="2" charset="-78"/>
            </a:endParaRPr>
          </a:p>
        </p:txBody>
      </p:sp>
    </p:spTree>
    <p:extLst>
      <p:ext uri="{BB962C8B-B14F-4D97-AF65-F5344CB8AC3E}">
        <p14:creationId xmlns:p14="http://schemas.microsoft.com/office/powerpoint/2010/main" val="278822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2060"/>
                </a:solidFill>
                <a:cs typeface="B Nazanin" panose="00000400000000000000" pitchFamily="2" charset="-78"/>
              </a:rPr>
              <a:t>مقصود از حسن نیت چیست ؟</a:t>
            </a:r>
            <a:endParaRPr lang="en-US"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rmAutofit fontScale="85000" lnSpcReduction="10000"/>
          </a:bodyPr>
          <a:lstStyle/>
          <a:p>
            <a:pPr marL="0" indent="0" algn="r">
              <a:buNone/>
            </a:pPr>
            <a:r>
              <a:rPr lang="fa-IR" b="1" dirty="0" smtClean="0">
                <a:solidFill>
                  <a:srgbClr val="FF0000"/>
                </a:solidFill>
                <a:cs typeface="B Nazanin" panose="00000400000000000000" pitchFamily="2" charset="-78"/>
              </a:rPr>
              <a:t>مذاکره با حسن نیت : </a:t>
            </a:r>
            <a:r>
              <a:rPr lang="fa-IR" b="1" dirty="0" smtClean="0">
                <a:cs typeface="B Nazanin" panose="00000400000000000000" pitchFamily="2" charset="-78"/>
              </a:rPr>
              <a:t>سنگ بنای روابط اثر بخش مدیریت و کارکنان است و به معنی این است که طرفین قرارداد با یکدیگر ارتباط برقرار می کنند و مذاکره می نمایند . به این ترتیب طرف های قرارداد , دیدگاه های موافق و مخالف خود را ارائه می کنند  و هر یک از آنان به شیوه ای معقول تلاش می کند تا نظر طرف دیگر را جلب نماید.</a:t>
            </a:r>
          </a:p>
          <a:p>
            <a:pPr marL="0" indent="0" algn="r">
              <a:buNone/>
            </a:pPr>
            <a:r>
              <a:rPr lang="fa-IR" b="1" dirty="0" smtClean="0">
                <a:solidFill>
                  <a:srgbClr val="FF0000"/>
                </a:solidFill>
                <a:cs typeface="B Nazanin" panose="00000400000000000000" pitchFamily="2" charset="-78"/>
              </a:rPr>
              <a:t>در چه زمانی مذاکره با حسن نیت انجام نمی شود ؟</a:t>
            </a:r>
          </a:p>
          <a:p>
            <a:pPr marL="0" indent="0" algn="r">
              <a:buNone/>
            </a:pPr>
            <a:r>
              <a:rPr lang="fa-IR" b="1" dirty="0" smtClean="0">
                <a:solidFill>
                  <a:srgbClr val="FF0000"/>
                </a:solidFill>
                <a:cs typeface="B Nazanin" panose="00000400000000000000" pitchFamily="2" charset="-78"/>
              </a:rPr>
              <a:t>1). مذاکره های سطحی : </a:t>
            </a:r>
            <a:r>
              <a:rPr lang="fa-IR" b="1" dirty="0" smtClean="0">
                <a:cs typeface="B Nazanin" panose="00000400000000000000" pitchFamily="2" charset="-78"/>
              </a:rPr>
              <a:t>این به معنی آغاز حرکت  برای مذاکره یا چانه زدن است , بدون اینکه به صورت واقعی قصد بستن یک قرار داد رسمی وجود داشته باشد.</a:t>
            </a:r>
          </a:p>
          <a:p>
            <a:pPr marL="0" indent="0" algn="r">
              <a:buNone/>
            </a:pPr>
            <a:r>
              <a:rPr lang="fa-IR" b="1" dirty="0" smtClean="0">
                <a:solidFill>
                  <a:srgbClr val="FF0000"/>
                </a:solidFill>
                <a:cs typeface="B Nazanin" panose="00000400000000000000" pitchFamily="2" charset="-78"/>
              </a:rPr>
              <a:t>2). مصالحه و یا سازش :</a:t>
            </a:r>
            <a:r>
              <a:rPr lang="fa-IR" b="1" dirty="0" smtClean="0">
                <a:cs typeface="B Nazanin" panose="00000400000000000000" pitchFamily="2" charset="-78"/>
              </a:rPr>
              <a:t> طرف های مذاکره میل به سازش و مصالحه داشته  باشند .</a:t>
            </a:r>
          </a:p>
          <a:p>
            <a:pPr marL="0" indent="0" algn="r">
              <a:buNone/>
            </a:pPr>
            <a:r>
              <a:rPr lang="fa-IR" b="1" dirty="0" smtClean="0">
                <a:solidFill>
                  <a:srgbClr val="FF0000"/>
                </a:solidFill>
                <a:cs typeface="B Nazanin" panose="00000400000000000000" pitchFamily="2" charset="-78"/>
              </a:rPr>
              <a:t>3). پیشنهاد و تقاضا :</a:t>
            </a:r>
            <a:r>
              <a:rPr lang="fa-IR" b="1" dirty="0" smtClean="0">
                <a:cs typeface="B Nazanin" panose="00000400000000000000" pitchFamily="2" charset="-78"/>
              </a:rPr>
              <a:t> از دیدگاه هئیت ملی روابط کار دادن پیشنهاد عامل </a:t>
            </a:r>
            <a:r>
              <a:rPr lang="fa-IR" b="1" dirty="0" smtClean="0">
                <a:cs typeface="B Nazanin" panose="00000400000000000000" pitchFamily="2" charset="-78"/>
              </a:rPr>
              <a:t>مثبتی </a:t>
            </a:r>
            <a:r>
              <a:rPr lang="fa-IR" b="1" dirty="0" smtClean="0">
                <a:cs typeface="B Nazanin" panose="00000400000000000000" pitchFamily="2" charset="-78"/>
              </a:rPr>
              <a:t>است که موید وجود حسن نیت می </a:t>
            </a:r>
            <a:r>
              <a:rPr lang="fa-IR" b="1" dirty="0" smtClean="0">
                <a:cs typeface="B Nazanin" panose="00000400000000000000" pitchFamily="2" charset="-78"/>
              </a:rPr>
              <a:t>باشد .</a:t>
            </a:r>
            <a:endParaRPr lang="en-US" b="1" dirty="0">
              <a:cs typeface="B Nazanin" panose="00000400000000000000" pitchFamily="2" charset="-78"/>
            </a:endParaRPr>
          </a:p>
        </p:txBody>
      </p:sp>
    </p:spTree>
    <p:extLst>
      <p:ext uri="{BB962C8B-B14F-4D97-AF65-F5344CB8AC3E}">
        <p14:creationId xmlns:p14="http://schemas.microsoft.com/office/powerpoint/2010/main" val="3808533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450" y="1714500"/>
            <a:ext cx="9715500" cy="3416320"/>
          </a:xfrm>
          <a:prstGeom prst="rect">
            <a:avLst/>
          </a:prstGeom>
        </p:spPr>
        <p:txBody>
          <a:bodyPr wrap="square">
            <a:spAutoFit/>
          </a:bodyPr>
          <a:lstStyle/>
          <a:p>
            <a:pPr algn="r"/>
            <a:r>
              <a:rPr lang="fa-IR" sz="2400" b="1" dirty="0" smtClean="0">
                <a:solidFill>
                  <a:srgbClr val="FF0000"/>
                </a:solidFill>
                <a:cs typeface="B Nazanin" panose="00000400000000000000" pitchFamily="2" charset="-78"/>
              </a:rPr>
              <a:t>4). اتخاذ تدابیر باز دارنده : </a:t>
            </a:r>
            <a:r>
              <a:rPr lang="fa-IR" sz="2400" b="1" dirty="0" smtClean="0">
                <a:cs typeface="B Nazanin" panose="00000400000000000000" pitchFamily="2" charset="-78"/>
              </a:rPr>
              <a:t>طبق قانون , طرف های مذاکره باید در دوره های زمانی مشخص و زمان های معقول تشکیل جلسه دهند . بدیهی است که نداشتن هیج نوع تماس یا نشست با اتحادیه باعث می شود که وظایف مثبتی که بر عهده کارفرما گذاشته شده است , انجام نشود.</a:t>
            </a:r>
          </a:p>
          <a:p>
            <a:pPr algn="r"/>
            <a:r>
              <a:rPr lang="fa-IR" sz="2400" b="1" dirty="0" smtClean="0">
                <a:solidFill>
                  <a:srgbClr val="FF0000"/>
                </a:solidFill>
                <a:cs typeface="B Nazanin" panose="00000400000000000000" pitchFamily="2" charset="-78"/>
              </a:rPr>
              <a:t>5). تحمیل شرایط : </a:t>
            </a:r>
            <a:r>
              <a:rPr lang="fa-IR" sz="2400" b="1" dirty="0" smtClean="0">
                <a:cs typeface="B Nazanin" panose="00000400000000000000" pitchFamily="2" charset="-78"/>
              </a:rPr>
              <a:t>تلاش برای تحمیل شرایطی که سخت و نامعقول است , به معنی نداشتن حسن نیت است و هئیت ملی روابط کار آن را منع مینمایند.</a:t>
            </a:r>
          </a:p>
          <a:p>
            <a:pPr algn="r"/>
            <a:r>
              <a:rPr lang="fa-IR" sz="2400" b="1" dirty="0" smtClean="0">
                <a:solidFill>
                  <a:srgbClr val="FF0000"/>
                </a:solidFill>
                <a:cs typeface="B Nazanin" panose="00000400000000000000" pitchFamily="2" charset="-78"/>
              </a:rPr>
              <a:t>6). تغییرات یک جانبه در شرایط  : </a:t>
            </a:r>
            <a:r>
              <a:rPr lang="fa-IR" sz="2400" b="1" dirty="0" smtClean="0">
                <a:cs typeface="B Nazanin" panose="00000400000000000000" pitchFamily="2" charset="-78"/>
              </a:rPr>
              <a:t>این دلیل بسیار محکم مبنی بر این است که کارفرما با قصد رسیدن به توافق وارد مذاکره نمی شود.</a:t>
            </a:r>
          </a:p>
          <a:p>
            <a:pPr algn="r"/>
            <a:r>
              <a:rPr lang="fa-IR" sz="2400" b="1" dirty="0" smtClean="0">
                <a:solidFill>
                  <a:srgbClr val="FF0000"/>
                </a:solidFill>
                <a:cs typeface="B Nazanin" panose="00000400000000000000" pitchFamily="2" charset="-78"/>
              </a:rPr>
              <a:t>7). کنار گذاردن نماینده : </a:t>
            </a:r>
            <a:r>
              <a:rPr lang="fa-IR" sz="2400" b="1" dirty="0" smtClean="0">
                <a:cs typeface="B Nazanin" panose="00000400000000000000" pitchFamily="2" charset="-78"/>
              </a:rPr>
              <a:t>اگر کارفرما حاضر نشود با نماینده اتحادیه مذاکره نماید , از وظیفه خود عدول کرده است .</a:t>
            </a:r>
            <a:endParaRPr lang="en-US" sz="2400" b="1" dirty="0">
              <a:cs typeface="B Nazanin" panose="00000400000000000000" pitchFamily="2" charset="-78"/>
            </a:endParaRPr>
          </a:p>
        </p:txBody>
      </p:sp>
    </p:spTree>
    <p:extLst>
      <p:ext uri="{BB962C8B-B14F-4D97-AF65-F5344CB8AC3E}">
        <p14:creationId xmlns:p14="http://schemas.microsoft.com/office/powerpoint/2010/main" val="801440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2060"/>
                </a:solidFill>
                <a:cs typeface="B Nazanin" panose="00000400000000000000" pitchFamily="2" charset="-78"/>
              </a:rPr>
              <a:t>تیم مذاکره کننده </a:t>
            </a:r>
            <a:endParaRPr lang="en-US"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marL="0" indent="0" algn="r">
              <a:buNone/>
            </a:pPr>
            <a:r>
              <a:rPr lang="fa-IR" b="1" dirty="0" smtClean="0">
                <a:solidFill>
                  <a:schemeClr val="tx1"/>
                </a:solidFill>
                <a:cs typeface="B Nazanin" panose="00000400000000000000" pitchFamily="2" charset="-78"/>
              </a:rPr>
              <a:t>اتحادیه و مدیریت تیم هایی را به پای میز مذاکره کننده گسیل می نمایند . معمولا هر دو تیم برای انجام دادن وظیفه محول شده , جلسه های مذاکره تشکیل می دهند .</a:t>
            </a:r>
          </a:p>
          <a:p>
            <a:pPr marL="0" indent="0" algn="r">
              <a:buNone/>
            </a:pPr>
            <a:r>
              <a:rPr lang="fa-IR" b="1" dirty="0" smtClean="0">
                <a:solidFill>
                  <a:srgbClr val="FF0000"/>
                </a:solidFill>
                <a:cs typeface="B Nazanin" panose="00000400000000000000" pitchFamily="2" charset="-78"/>
              </a:rPr>
              <a:t>شرایط مورد مذاکره : </a:t>
            </a:r>
            <a:r>
              <a:rPr lang="fa-IR" b="1" dirty="0" smtClean="0">
                <a:solidFill>
                  <a:schemeClr val="tx1"/>
                </a:solidFill>
                <a:cs typeface="B Nazanin" panose="00000400000000000000" pitchFamily="2" charset="-78"/>
              </a:rPr>
              <a:t>در قانون کار مطالبی را که می توان درباره آن مذاکره کرد </a:t>
            </a:r>
            <a:r>
              <a:rPr lang="fa-IR" b="1" dirty="0" smtClean="0">
                <a:solidFill>
                  <a:schemeClr val="tx1"/>
                </a:solidFill>
                <a:cs typeface="B Nazanin" panose="00000400000000000000" pitchFamily="2" charset="-78"/>
              </a:rPr>
              <a:t>, تعیین </a:t>
            </a:r>
            <a:r>
              <a:rPr lang="fa-IR" b="1" dirty="0" smtClean="0">
                <a:solidFill>
                  <a:schemeClr val="tx1"/>
                </a:solidFill>
                <a:cs typeface="B Nazanin" panose="00000400000000000000" pitchFamily="2" charset="-78"/>
              </a:rPr>
              <a:t>شده است </a:t>
            </a:r>
            <a:r>
              <a:rPr lang="fa-IR" b="1" dirty="0" smtClean="0">
                <a:solidFill>
                  <a:schemeClr val="tx1"/>
                </a:solidFill>
                <a:cs typeface="B Nazanin" panose="00000400000000000000" pitchFamily="2" charset="-78"/>
              </a:rPr>
              <a:t>. اینها </a:t>
            </a:r>
            <a:r>
              <a:rPr lang="fa-IR" b="1" dirty="0" smtClean="0">
                <a:solidFill>
                  <a:schemeClr val="tx1"/>
                </a:solidFill>
                <a:cs typeface="B Nazanin" panose="00000400000000000000" pitchFamily="2" charset="-78"/>
              </a:rPr>
              <a:t>بصورت مطالب دستوری یا الزامی  , داوطلبانه یا غیر قانونی هستند. </a:t>
            </a:r>
          </a:p>
          <a:p>
            <a:pPr marL="0" indent="0" algn="r">
              <a:buNone/>
            </a:pPr>
            <a:r>
              <a:rPr lang="fa-IR" b="1" dirty="0" smtClean="0">
                <a:solidFill>
                  <a:srgbClr val="FF0000"/>
                </a:solidFill>
                <a:cs typeface="B Nazanin" panose="00000400000000000000" pitchFamily="2" charset="-78"/>
              </a:rPr>
              <a:t>1). مطالب مورد مذاکره داوطلبانه یا مجاز : </a:t>
            </a:r>
            <a:r>
              <a:rPr lang="fa-IR" b="1" dirty="0" smtClean="0">
                <a:solidFill>
                  <a:schemeClr val="tx1"/>
                </a:solidFill>
                <a:cs typeface="B Nazanin" panose="00000400000000000000" pitchFamily="2" charset="-78"/>
              </a:rPr>
              <a:t>مطالبی است که غیر قانونی و الزامی نمی </a:t>
            </a:r>
            <a:r>
              <a:rPr lang="fa-IR" b="1" dirty="0" smtClean="0">
                <a:solidFill>
                  <a:schemeClr val="tx1"/>
                </a:solidFill>
                <a:cs typeface="B Nazanin" panose="00000400000000000000" pitchFamily="2" charset="-78"/>
              </a:rPr>
              <a:t>باشند . </a:t>
            </a:r>
            <a:r>
              <a:rPr lang="fa-IR" b="1" dirty="0" smtClean="0">
                <a:solidFill>
                  <a:schemeClr val="tx1"/>
                </a:solidFill>
                <a:cs typeface="B Nazanin" panose="00000400000000000000" pitchFamily="2" charset="-78"/>
              </a:rPr>
              <a:t>آنها از طریق توافق مدیریت و اتحادیه به صورت بخشی از مذاکره در می آیند .</a:t>
            </a:r>
          </a:p>
          <a:p>
            <a:pPr marL="0" indent="0" algn="r">
              <a:buNone/>
            </a:pPr>
            <a:r>
              <a:rPr lang="fa-IR" b="1" dirty="0" smtClean="0">
                <a:solidFill>
                  <a:srgbClr val="FF0000"/>
                </a:solidFill>
                <a:cs typeface="B Nazanin" panose="00000400000000000000" pitchFamily="2" charset="-78"/>
              </a:rPr>
              <a:t>2).مطالب غیر قانونی مورد مذاکره : </a:t>
            </a:r>
            <a:r>
              <a:rPr lang="fa-IR" b="1" dirty="0" smtClean="0">
                <a:solidFill>
                  <a:schemeClr val="tx1"/>
                </a:solidFill>
                <a:cs typeface="B Nazanin" panose="00000400000000000000" pitchFamily="2" charset="-78"/>
              </a:rPr>
              <a:t>منع قانونی دارند.</a:t>
            </a:r>
          </a:p>
          <a:p>
            <a:pPr marL="0" indent="0" algn="r">
              <a:buNone/>
            </a:pPr>
            <a:r>
              <a:rPr lang="fa-IR" b="1" dirty="0" smtClean="0">
                <a:solidFill>
                  <a:srgbClr val="FF0000"/>
                </a:solidFill>
                <a:cs typeface="B Nazanin" panose="00000400000000000000" pitchFamily="2" charset="-78"/>
              </a:rPr>
              <a:t>3).مطالب الزامی : </a:t>
            </a:r>
            <a:r>
              <a:rPr lang="fa-IR" b="1" dirty="0" smtClean="0">
                <a:solidFill>
                  <a:schemeClr val="tx1"/>
                </a:solidFill>
                <a:cs typeface="B Nazanin" panose="00000400000000000000" pitchFamily="2" charset="-78"/>
              </a:rPr>
              <a:t>حدود 70 قلم موضوع مورد مذاکره الزامی  وجود دارد . </a:t>
            </a:r>
            <a:r>
              <a:rPr lang="fa-IR" b="1" dirty="0" smtClean="0">
                <a:solidFill>
                  <a:srgbClr val="FF0000"/>
                </a:solidFill>
                <a:cs typeface="B Nazanin" panose="00000400000000000000" pitchFamily="2" charset="-78"/>
              </a:rPr>
              <a:t>شامل : </a:t>
            </a:r>
            <a:r>
              <a:rPr lang="fa-IR" b="1" dirty="0" smtClean="0">
                <a:solidFill>
                  <a:schemeClr val="tx1"/>
                </a:solidFill>
                <a:cs typeface="B Nazanin" panose="00000400000000000000" pitchFamily="2" charset="-78"/>
              </a:rPr>
              <a:t>دستمزد , ساعات کار , زمان استراحت , منتظر خدمت کردن , نقل و انتقال , مزایا و خرید خدمت می باشند .</a:t>
            </a:r>
            <a:endParaRPr lang="en-US"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2140983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2060"/>
                </a:solidFill>
                <a:cs typeface="B Nazanin" panose="00000400000000000000" pitchFamily="2" charset="-78"/>
              </a:rPr>
              <a:t>مراحل مذاکره </a:t>
            </a:r>
            <a:endParaRPr lang="en-US"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lgn="r">
              <a:buNone/>
            </a:pPr>
            <a:r>
              <a:rPr lang="fa-IR" b="1" dirty="0" smtClean="0">
                <a:solidFill>
                  <a:srgbClr val="FF0000"/>
                </a:solidFill>
                <a:cs typeface="B Nazanin" panose="00000400000000000000" pitchFamily="2" charset="-78"/>
              </a:rPr>
              <a:t>مرحله اول : </a:t>
            </a:r>
            <a:r>
              <a:rPr lang="fa-IR" b="1" dirty="0" smtClean="0">
                <a:cs typeface="B Nazanin" panose="00000400000000000000" pitchFamily="2" charset="-78"/>
              </a:rPr>
              <a:t>هر یک از طرف های مذاکره تقاضا های خود را ابراز می نمایند .</a:t>
            </a:r>
          </a:p>
          <a:p>
            <a:pPr marL="0" indent="0" algn="r">
              <a:buNone/>
            </a:pPr>
            <a:r>
              <a:rPr lang="fa-IR" b="1" dirty="0" smtClean="0">
                <a:solidFill>
                  <a:srgbClr val="FF0000"/>
                </a:solidFill>
                <a:cs typeface="B Nazanin" panose="00000400000000000000" pitchFamily="2" charset="-78"/>
              </a:rPr>
              <a:t>مرحله دوم : </a:t>
            </a:r>
            <a:r>
              <a:rPr lang="fa-IR" b="1" dirty="0" smtClean="0">
                <a:cs typeface="B Nazanin" panose="00000400000000000000" pitchFamily="2" charset="-78"/>
              </a:rPr>
              <a:t>طرف های مذاکره در در خواست ها و تقاضا های خود تجدید نظر می کنند و آنها را کاهش می دهند .</a:t>
            </a:r>
          </a:p>
          <a:p>
            <a:pPr marL="0" indent="0" algn="r">
              <a:buNone/>
            </a:pPr>
            <a:r>
              <a:rPr lang="fa-IR" b="1" dirty="0" smtClean="0">
                <a:solidFill>
                  <a:srgbClr val="FF0000"/>
                </a:solidFill>
                <a:cs typeface="B Nazanin" panose="00000400000000000000" pitchFamily="2" charset="-78"/>
              </a:rPr>
              <a:t>مرحله سوم : </a:t>
            </a:r>
            <a:r>
              <a:rPr lang="fa-IR" b="1" dirty="0" smtClean="0">
                <a:cs typeface="B Nazanin" panose="00000400000000000000" pitchFamily="2" charset="-78"/>
              </a:rPr>
              <a:t>تحقیقات کمیته های فرعی انجام می شود و نمایندگانی از طرف های مذاکره ,کمیته های مشترک تشکیل می دهند تا راه های معقول را بررسی کنند .</a:t>
            </a:r>
          </a:p>
          <a:p>
            <a:pPr marL="0" indent="0" algn="r">
              <a:buNone/>
            </a:pPr>
            <a:r>
              <a:rPr lang="fa-IR" b="1" dirty="0" smtClean="0">
                <a:solidFill>
                  <a:srgbClr val="FF0000"/>
                </a:solidFill>
                <a:cs typeface="B Nazanin" panose="00000400000000000000" pitchFamily="2" charset="-78"/>
              </a:rPr>
              <a:t>مرحله چهارم : </a:t>
            </a:r>
            <a:r>
              <a:rPr lang="fa-IR" b="1" dirty="0" smtClean="0">
                <a:cs typeface="B Nazanin" panose="00000400000000000000" pitchFamily="2" charset="-78"/>
              </a:rPr>
              <a:t>نوعی توافق غیر رسمی صورت می گیرد و نمایندگان نزد گروه ها و طرف های اصلی بر می گردند.</a:t>
            </a:r>
          </a:p>
          <a:p>
            <a:pPr marL="0" indent="0" algn="r">
              <a:buNone/>
            </a:pPr>
            <a:r>
              <a:rPr lang="fa-IR" b="1" dirty="0" smtClean="0">
                <a:cs typeface="B Nazanin" panose="00000400000000000000" pitchFamily="2" charset="-78"/>
              </a:rPr>
              <a:t>سرانجام هنگا می که همه چیز تنظیم می گردد , یک قرارداد رسمی تهیه و امضا می شود. </a:t>
            </a:r>
            <a:endParaRPr lang="en-US" b="1" dirty="0">
              <a:cs typeface="B Nazanin" panose="00000400000000000000" pitchFamily="2" charset="-78"/>
            </a:endParaRPr>
          </a:p>
        </p:txBody>
      </p:sp>
    </p:spTree>
    <p:extLst>
      <p:ext uri="{BB962C8B-B14F-4D97-AF65-F5344CB8AC3E}">
        <p14:creationId xmlns:p14="http://schemas.microsoft.com/office/powerpoint/2010/main" val="54011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2060"/>
                </a:solidFill>
                <a:cs typeface="B Nazanin" panose="00000400000000000000" pitchFamily="2" charset="-78"/>
              </a:rPr>
              <a:t>بن بست , میانجیگری و اعتصاب ها</a:t>
            </a:r>
            <a:endParaRPr lang="en-US"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lgn="r">
              <a:buNone/>
            </a:pPr>
            <a:r>
              <a:rPr lang="fa-IR" b="1" dirty="0" smtClean="0">
                <a:solidFill>
                  <a:srgbClr val="FF0000"/>
                </a:solidFill>
                <a:cs typeface="B Nazanin" panose="00000400000000000000" pitchFamily="2" charset="-78"/>
              </a:rPr>
              <a:t>بن بست : </a:t>
            </a:r>
            <a:r>
              <a:rPr lang="fa-IR" b="1" dirty="0" smtClean="0">
                <a:cs typeface="B Nazanin" panose="00000400000000000000" pitchFamily="2" charset="-78"/>
              </a:rPr>
              <a:t>زمانی راه به بن بست می رسد که طرف های مذاکره نتوانند به توافق برسند </a:t>
            </a:r>
            <a:r>
              <a:rPr lang="fa-IR" b="1" dirty="0" smtClean="0">
                <a:cs typeface="B Nazanin" panose="00000400000000000000" pitchFamily="2" charset="-78"/>
              </a:rPr>
              <a:t>. معمولا </a:t>
            </a:r>
            <a:r>
              <a:rPr lang="fa-IR" b="1" dirty="0" smtClean="0">
                <a:cs typeface="B Nazanin" panose="00000400000000000000" pitchFamily="2" charset="-78"/>
              </a:rPr>
              <a:t>بدین سبب کار به بن بست می رسد که یکی از طرف های مذاکره بیش از آنچه دیگری می تواند بدهد , تقاضا می نماید . می توان از طریق شخص ثالث مساله به بن بست رسیده را حل کرد . اگر بدین وسیله مساله به بن بست رسیده حل نشود ,کار متوقف می شود یا اعتصاب رخ می دهد .</a:t>
            </a:r>
          </a:p>
          <a:p>
            <a:pPr marL="0" indent="0" algn="r">
              <a:buNone/>
            </a:pPr>
            <a:r>
              <a:rPr lang="fa-IR" b="1" dirty="0" smtClean="0">
                <a:solidFill>
                  <a:srgbClr val="FF0000"/>
                </a:solidFill>
                <a:cs typeface="B Nazanin" panose="00000400000000000000" pitchFamily="2" charset="-78"/>
              </a:rPr>
              <a:t>دخالت شخص ثالث : </a:t>
            </a:r>
            <a:r>
              <a:rPr lang="fa-IR" b="1" dirty="0" smtClean="0">
                <a:cs typeface="B Nazanin" panose="00000400000000000000" pitchFamily="2" charset="-78"/>
              </a:rPr>
              <a:t>شخص ثالث با مداخله در امور به سه طریق می کوشد مساله به بن بست رسیده را حل کند : </a:t>
            </a:r>
            <a:r>
              <a:rPr lang="fa-IR" b="1" dirty="0" smtClean="0">
                <a:solidFill>
                  <a:srgbClr val="FF0000"/>
                </a:solidFill>
                <a:cs typeface="B Nazanin" panose="00000400000000000000" pitchFamily="2" charset="-78"/>
              </a:rPr>
              <a:t>1. میانجیگری  2. حقیقت یابی 3. داوری </a:t>
            </a:r>
          </a:p>
          <a:p>
            <a:pPr marL="0" indent="0" algn="r">
              <a:buNone/>
            </a:pPr>
            <a:r>
              <a:rPr lang="fa-IR" b="1" dirty="0" smtClean="0">
                <a:solidFill>
                  <a:srgbClr val="FF0000"/>
                </a:solidFill>
                <a:cs typeface="B Nazanin" panose="00000400000000000000" pitchFamily="2" charset="-78"/>
              </a:rPr>
              <a:t>میانجیگری  : </a:t>
            </a:r>
            <a:r>
              <a:rPr lang="fa-IR" b="1" dirty="0" smtClean="0">
                <a:cs typeface="B Nazanin" panose="00000400000000000000" pitchFamily="2" charset="-78"/>
              </a:rPr>
              <a:t>این است که شخص ثالث بی طرف می کوشد تا طرف ها را تشویق به توافق بکند .</a:t>
            </a:r>
          </a:p>
          <a:p>
            <a:pPr marL="0" indent="0" algn="r">
              <a:buNone/>
            </a:pPr>
            <a:r>
              <a:rPr lang="fa-IR" b="1" dirty="0" smtClean="0">
                <a:solidFill>
                  <a:srgbClr val="FF0000"/>
                </a:solidFill>
                <a:cs typeface="B Nazanin" panose="00000400000000000000" pitchFamily="2" charset="-78"/>
              </a:rPr>
              <a:t>حقیقت یاب  : </a:t>
            </a:r>
            <a:r>
              <a:rPr lang="fa-IR" b="1" dirty="0" smtClean="0">
                <a:cs typeface="B Nazanin" panose="00000400000000000000" pitchFamily="2" charset="-78"/>
              </a:rPr>
              <a:t>یک گروه بی طرف است که مسایل مورد بحث را  مورد تحقیق قرار می دهد و برای حل نهایی مساله راهی معقول توصیه می نمایند . </a:t>
            </a:r>
            <a:endParaRPr lang="en-US" b="1" dirty="0">
              <a:cs typeface="B Nazanin" panose="00000400000000000000" pitchFamily="2" charset="-78"/>
            </a:endParaRPr>
          </a:p>
        </p:txBody>
      </p:sp>
    </p:spTree>
    <p:extLst>
      <p:ext uri="{BB962C8B-B14F-4D97-AF65-F5344CB8AC3E}">
        <p14:creationId xmlns:p14="http://schemas.microsoft.com/office/powerpoint/2010/main" val="815066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450" y="1714500"/>
            <a:ext cx="9715500" cy="4154984"/>
          </a:xfrm>
          <a:prstGeom prst="rect">
            <a:avLst/>
          </a:prstGeom>
        </p:spPr>
        <p:txBody>
          <a:bodyPr wrap="square">
            <a:spAutoFit/>
          </a:bodyPr>
          <a:lstStyle/>
          <a:p>
            <a:pPr algn="r"/>
            <a:r>
              <a:rPr lang="fa-IR" sz="2400" b="1" dirty="0" smtClean="0">
                <a:solidFill>
                  <a:srgbClr val="FF0000"/>
                </a:solidFill>
                <a:cs typeface="B Nazanin" panose="00000400000000000000" pitchFamily="2" charset="-78"/>
              </a:rPr>
              <a:t>داوری : </a:t>
            </a:r>
            <a:r>
              <a:rPr lang="fa-IR" sz="2400" b="1" dirty="0" smtClean="0">
                <a:cs typeface="B Nazanin" panose="00000400000000000000" pitchFamily="2" charset="-78"/>
              </a:rPr>
              <a:t>قطعی ترین راهی است که شخص ثالث تعیین می کند </a:t>
            </a:r>
            <a:r>
              <a:rPr lang="fa-IR" sz="2400" b="1" dirty="0" smtClean="0">
                <a:cs typeface="B Nazanin" panose="00000400000000000000" pitchFamily="2" charset="-78"/>
              </a:rPr>
              <a:t>, زیرا </a:t>
            </a:r>
            <a:r>
              <a:rPr lang="fa-IR" sz="2400" b="1" dirty="0" smtClean="0">
                <a:cs typeface="B Nazanin" panose="00000400000000000000" pitchFamily="2" charset="-78"/>
              </a:rPr>
              <a:t>داوری این قدرت را دارد که شرایط خاتمه بخشیدن به مشاجره را تعیین نماید.</a:t>
            </a:r>
          </a:p>
          <a:p>
            <a:pPr algn="r"/>
            <a:r>
              <a:rPr lang="fa-IR" sz="2400" b="1" dirty="0" smtClean="0">
                <a:cs typeface="B Nazanin" panose="00000400000000000000" pitchFamily="2" charset="-78"/>
              </a:rPr>
              <a:t>داور بر عکس میانجی و حقیقت یاب می تواند برای مساله به بن بست رسیده راه حل قطعی ارائه دهد </a:t>
            </a:r>
            <a:r>
              <a:rPr lang="fa-IR" sz="2400" b="1" dirty="0" smtClean="0">
                <a:cs typeface="B Nazanin" panose="00000400000000000000" pitchFamily="2" charset="-78"/>
              </a:rPr>
              <a:t>. اگر </a:t>
            </a:r>
            <a:r>
              <a:rPr lang="fa-IR" sz="2400" b="1" dirty="0" smtClean="0">
                <a:cs typeface="B Nazanin" panose="00000400000000000000" pitchFamily="2" charset="-78"/>
              </a:rPr>
              <a:t>طرف های مذاکره کننده رای داوری را قطعی بدانند ناگزیرند به رای داده شده گردن نهند .</a:t>
            </a:r>
          </a:p>
          <a:p>
            <a:pPr algn="r"/>
            <a:endParaRPr lang="fa-IR" sz="2400" b="1" dirty="0" smtClean="0">
              <a:cs typeface="B Nazanin" panose="00000400000000000000" pitchFamily="2" charset="-78"/>
            </a:endParaRPr>
          </a:p>
          <a:p>
            <a:pPr algn="r"/>
            <a:r>
              <a:rPr lang="fa-IR" sz="2400" b="1" dirty="0" smtClean="0">
                <a:solidFill>
                  <a:srgbClr val="FF0000"/>
                </a:solidFill>
                <a:cs typeface="B Nazanin" panose="00000400000000000000" pitchFamily="2" charset="-78"/>
              </a:rPr>
              <a:t>اعتصاب : </a:t>
            </a:r>
            <a:r>
              <a:rPr lang="fa-IR" sz="2400" b="1" dirty="0" smtClean="0">
                <a:solidFill>
                  <a:srgbClr val="7030A0"/>
                </a:solidFill>
                <a:cs typeface="B Nazanin" panose="00000400000000000000" pitchFamily="2" charset="-78"/>
              </a:rPr>
              <a:t>یعنی دست کشیدن از کار </a:t>
            </a:r>
            <a:r>
              <a:rPr lang="fa-IR" sz="2400" b="1" dirty="0" smtClean="0">
                <a:cs typeface="B Nazanin" panose="00000400000000000000" pitchFamily="2" charset="-78"/>
              </a:rPr>
              <a:t>.</a:t>
            </a:r>
            <a:r>
              <a:rPr lang="fa-IR" sz="2400" b="1" dirty="0">
                <a:cs typeface="B Nazanin" panose="00000400000000000000" pitchFamily="2" charset="-78"/>
              </a:rPr>
              <a:t> </a:t>
            </a:r>
            <a:r>
              <a:rPr lang="fa-IR" sz="2400" b="1" dirty="0" smtClean="0">
                <a:cs typeface="B Nazanin" panose="00000400000000000000" pitchFamily="2" charset="-78"/>
              </a:rPr>
              <a:t>چندین نوع اعتصاب وجود دارد . اگر نمایندگان اتحادیه و کارفرما نتوانند بر سر قرارداد به توافق برسند و مساله به بن بست رسیده حل نشود , کارگران دست به </a:t>
            </a:r>
            <a:r>
              <a:rPr lang="fa-IR" sz="2400" b="1" dirty="0" smtClean="0">
                <a:solidFill>
                  <a:srgbClr val="FF0000"/>
                </a:solidFill>
                <a:cs typeface="B Nazanin" panose="00000400000000000000" pitchFamily="2" charset="-78"/>
              </a:rPr>
              <a:t>اعتصاب اقتصادی </a:t>
            </a:r>
            <a:r>
              <a:rPr lang="fa-IR" sz="2400" b="1" dirty="0" smtClean="0">
                <a:cs typeface="B Nazanin" panose="00000400000000000000" pitchFamily="2" charset="-78"/>
              </a:rPr>
              <a:t>می زنند .هدف از اعتصاب به سبب نقض مقررات به وسیله کارفرما , این است که نسبت به </a:t>
            </a:r>
            <a:r>
              <a:rPr lang="fa-IR" sz="2400" b="1" dirty="0" smtClean="0">
                <a:cs typeface="B Nazanin" panose="00000400000000000000" pitchFamily="2" charset="-78"/>
              </a:rPr>
              <a:t>رفتار </a:t>
            </a:r>
            <a:r>
              <a:rPr lang="fa-IR" sz="2400" b="1" dirty="0" smtClean="0">
                <a:cs typeface="B Nazanin" panose="00000400000000000000" pitchFamily="2" charset="-78"/>
              </a:rPr>
              <a:t>غیر قانونی کارفرما اعتراض شود . </a:t>
            </a:r>
            <a:r>
              <a:rPr lang="fa-IR" sz="2400" b="1" dirty="0" smtClean="0">
                <a:solidFill>
                  <a:srgbClr val="FF0000"/>
                </a:solidFill>
                <a:cs typeface="B Nazanin" panose="00000400000000000000" pitchFamily="2" charset="-78"/>
              </a:rPr>
              <a:t>اعتصاب غیر مجاز : </a:t>
            </a:r>
            <a:r>
              <a:rPr lang="fa-IR" sz="2400" b="1" dirty="0" smtClean="0">
                <a:cs typeface="B Nazanin" panose="00000400000000000000" pitchFamily="2" charset="-78"/>
              </a:rPr>
              <a:t>اعتصابی است که طی دوره قرار داد , کارکنان بر خلاف مقررات دست به اعتصاب بزنند . </a:t>
            </a:r>
            <a:r>
              <a:rPr lang="fa-IR" sz="2400" b="1" dirty="0" smtClean="0">
                <a:solidFill>
                  <a:srgbClr val="FF0000"/>
                </a:solidFill>
                <a:cs typeface="B Nazanin" panose="00000400000000000000" pitchFamily="2" charset="-78"/>
              </a:rPr>
              <a:t>اعتصاب همدردی : </a:t>
            </a:r>
            <a:r>
              <a:rPr lang="fa-IR" sz="2400" b="1" dirty="0" smtClean="0">
                <a:cs typeface="B Nazanin" panose="00000400000000000000" pitchFamily="2" charset="-78"/>
              </a:rPr>
              <a:t>هنگامی رخ می دهد که یک اتحادیه در حمایت از کارگران اعتصابی اتحادیه دیگر دست به اعتصاب بزنند . </a:t>
            </a:r>
          </a:p>
        </p:txBody>
      </p:sp>
    </p:spTree>
    <p:extLst>
      <p:ext uri="{BB962C8B-B14F-4D97-AF65-F5344CB8AC3E}">
        <p14:creationId xmlns:p14="http://schemas.microsoft.com/office/powerpoint/2010/main" val="1769935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450" y="1714500"/>
            <a:ext cx="9715500" cy="3847207"/>
          </a:xfrm>
          <a:prstGeom prst="rect">
            <a:avLst/>
          </a:prstGeom>
        </p:spPr>
        <p:txBody>
          <a:bodyPr wrap="square">
            <a:spAutoFit/>
          </a:bodyPr>
          <a:lstStyle/>
          <a:p>
            <a:pPr algn="r"/>
            <a:r>
              <a:rPr lang="fa-IR" sz="2800" b="1" dirty="0" smtClean="0">
                <a:solidFill>
                  <a:srgbClr val="FF0000"/>
                </a:solidFill>
                <a:cs typeface="B Nazanin" panose="00000400000000000000" pitchFamily="2" charset="-78"/>
              </a:rPr>
              <a:t>هنگام اعتصاب کار فرمایان به چندین گونه می توانند عکس العمل نشان دهند :</a:t>
            </a:r>
          </a:p>
          <a:p>
            <a:pPr algn="r"/>
            <a:endParaRPr lang="fa-IR" sz="2400" b="1" dirty="0" smtClean="0">
              <a:solidFill>
                <a:srgbClr val="FF0000"/>
              </a:solidFill>
              <a:cs typeface="B Nazanin" panose="00000400000000000000" pitchFamily="2" charset="-78"/>
            </a:endParaRPr>
          </a:p>
          <a:p>
            <a:pPr algn="r"/>
            <a:r>
              <a:rPr lang="fa-IR" sz="2400" b="1" dirty="0" smtClean="0">
                <a:solidFill>
                  <a:srgbClr val="FF0000"/>
                </a:solidFill>
                <a:cs typeface="B Nazanin" panose="00000400000000000000" pitchFamily="2" charset="-78"/>
              </a:rPr>
              <a:t>راه اول : </a:t>
            </a:r>
            <a:r>
              <a:rPr lang="fa-IR" sz="2400" b="1" dirty="0" smtClean="0">
                <a:cs typeface="B Nazanin" panose="00000400000000000000" pitchFamily="2" charset="-78"/>
              </a:rPr>
              <a:t>تعطیل کردن شرکت و توقف واحد عملیاتی تا زمانی که اعتصاب پایان یابد.</a:t>
            </a:r>
          </a:p>
          <a:p>
            <a:pPr algn="r"/>
            <a:r>
              <a:rPr lang="fa-IR" sz="2400" b="1" dirty="0" smtClean="0">
                <a:solidFill>
                  <a:srgbClr val="FF0000"/>
                </a:solidFill>
                <a:cs typeface="B Nazanin" panose="00000400000000000000" pitchFamily="2" charset="-78"/>
              </a:rPr>
              <a:t>راه دوم : </a:t>
            </a:r>
            <a:r>
              <a:rPr lang="fa-IR" sz="2400" b="1" dirty="0" smtClean="0">
                <a:cs typeface="B Nazanin" panose="00000400000000000000" pitchFamily="2" charset="-78"/>
              </a:rPr>
              <a:t>این است که در طول اعتصاب با افراد خارج از سازمان (برای کار کردن) قرار داد ببندید تا بدین گونه اثرات ناشی از اعتصاب را کاهش دهند .</a:t>
            </a:r>
          </a:p>
          <a:p>
            <a:pPr algn="r"/>
            <a:r>
              <a:rPr lang="fa-IR" sz="2400" b="1" dirty="0" smtClean="0">
                <a:solidFill>
                  <a:srgbClr val="FF0000"/>
                </a:solidFill>
                <a:cs typeface="B Nazanin" panose="00000400000000000000" pitchFamily="2" charset="-78"/>
              </a:rPr>
              <a:t>راه سوم : </a:t>
            </a:r>
            <a:r>
              <a:rPr lang="fa-IR" sz="2400" b="1" dirty="0" smtClean="0">
                <a:cs typeface="B Nazanin" panose="00000400000000000000" pitchFamily="2" charset="-78"/>
              </a:rPr>
              <a:t>این است که با بکارگیری سرپرستان و سایر نیروهایی که دست به اعتصاب نزده اند , کار را ادامه دهند و آنان را به جای کارگران اعتصابی بگمارند</a:t>
            </a:r>
            <a:r>
              <a:rPr lang="fa-IR" sz="2400" b="1" dirty="0" smtClean="0">
                <a:solidFill>
                  <a:srgbClr val="FF0000"/>
                </a:solidFill>
                <a:cs typeface="B Nazanin" panose="00000400000000000000" pitchFamily="2" charset="-78"/>
              </a:rPr>
              <a:t>.</a:t>
            </a:r>
          </a:p>
          <a:p>
            <a:pPr algn="r"/>
            <a:r>
              <a:rPr lang="fa-IR" sz="2400" b="1" dirty="0" smtClean="0">
                <a:solidFill>
                  <a:srgbClr val="FF0000"/>
                </a:solidFill>
                <a:cs typeface="B Nazanin" panose="00000400000000000000" pitchFamily="2" charset="-78"/>
              </a:rPr>
              <a:t>راه چهارم : </a:t>
            </a:r>
            <a:r>
              <a:rPr lang="fa-IR" sz="2400" b="1" dirty="0" smtClean="0">
                <a:cs typeface="B Nazanin" panose="00000400000000000000" pitchFamily="2" charset="-78"/>
              </a:rPr>
              <a:t>این است که افرادی را استخدام نموده و به جای کارکنان اعتصابی بگمارند . در یک اعتصاب اقتصادی افراد جایگزین شده , خود را کارگر یا کارمند دایمی شرکت می دانند و هنگامی که اعتصاب پایان یابد جای خود را به کارگرانی که به شرکت باز می گردند , نخواهند داد .</a:t>
            </a:r>
          </a:p>
        </p:txBody>
      </p:sp>
    </p:spTree>
    <p:extLst>
      <p:ext uri="{BB962C8B-B14F-4D97-AF65-F5344CB8AC3E}">
        <p14:creationId xmlns:p14="http://schemas.microsoft.com/office/powerpoint/2010/main" val="3711818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450" y="1714500"/>
            <a:ext cx="9715500" cy="4401205"/>
          </a:xfrm>
          <a:prstGeom prst="rect">
            <a:avLst/>
          </a:prstGeom>
        </p:spPr>
        <p:txBody>
          <a:bodyPr wrap="square">
            <a:spAutoFit/>
          </a:bodyPr>
          <a:lstStyle/>
          <a:p>
            <a:pPr algn="r"/>
            <a:r>
              <a:rPr lang="fa-IR" sz="2800" b="1" dirty="0" smtClean="0">
                <a:solidFill>
                  <a:srgbClr val="FF0000"/>
                </a:solidFill>
                <a:cs typeface="B Nazanin" panose="00000400000000000000" pitchFamily="2" charset="-78"/>
              </a:rPr>
              <a:t>راه های دیگر :</a:t>
            </a:r>
          </a:p>
          <a:p>
            <a:pPr algn="r"/>
            <a:r>
              <a:rPr lang="fa-IR" sz="2800" b="1" dirty="0" smtClean="0">
                <a:cs typeface="B Nazanin" panose="00000400000000000000" pitchFamily="2" charset="-78"/>
              </a:rPr>
              <a:t>امکان دارد اتحادیه در برابر کل شرکت دست به مبارزه بزند که به معنای وارد آوردن فشار بر سایر اتحادیه های شرکت : مانند سهام داران , مدیران , مشتریان , بستانکاران و سازمان های دولتی بر کل شرکت فشار وارد آورد . امکان دارد بانک های طرف حساب شرکت مورد حمله اتحادیه قرار گیرند و اتحادیه از اعضای خود بخواهد که هر نوع داد و ستدی را با بانک مذبور قطع کنند .</a:t>
            </a:r>
          </a:p>
          <a:p>
            <a:pPr algn="r"/>
            <a:r>
              <a:rPr lang="fa-IR" sz="2800" b="1" dirty="0" smtClean="0">
                <a:solidFill>
                  <a:srgbClr val="FF0000"/>
                </a:solidFill>
                <a:cs typeface="B Nazanin" panose="00000400000000000000" pitchFamily="2" charset="-78"/>
              </a:rPr>
              <a:t>راه دیگری: </a:t>
            </a:r>
            <a:r>
              <a:rPr lang="fa-IR" sz="2800" b="1" dirty="0" smtClean="0">
                <a:cs typeface="B Nazanin" panose="00000400000000000000" pitchFamily="2" charset="-78"/>
              </a:rPr>
              <a:t>که پیش پای اتحادیه قرار دارد این است که دست </a:t>
            </a:r>
            <a:r>
              <a:rPr lang="fa-IR" sz="2800" b="1" dirty="0" smtClean="0">
                <a:solidFill>
                  <a:srgbClr val="7030A0"/>
                </a:solidFill>
                <a:cs typeface="B Nazanin" panose="00000400000000000000" pitchFamily="2" charset="-78"/>
              </a:rPr>
              <a:t>به بازی های درون سازمانی </a:t>
            </a:r>
            <a:r>
              <a:rPr lang="fa-IR" sz="2800" b="1" dirty="0" smtClean="0">
                <a:cs typeface="B Nazanin" panose="00000400000000000000" pitchFamily="2" charset="-78"/>
              </a:rPr>
              <a:t>بزند که عبارت از : تلاش هایی است که اتحادیه به عمل می آورد تا کارکنان را متقاعد سازد که فرایند تولید را مخدوش نمایند , آهنگ سرعت کار را کند کنند و یا اضافه کاری </a:t>
            </a:r>
            <a:r>
              <a:rPr lang="fa-IR" sz="2800" b="1" dirty="0" smtClean="0">
                <a:cs typeface="B Nazanin" panose="00000400000000000000" pitchFamily="2" charset="-78"/>
              </a:rPr>
              <a:t>ننمایند .  </a:t>
            </a:r>
            <a:endParaRPr lang="fa-IR" sz="2400" b="1" dirty="0" smtClean="0">
              <a:cs typeface="B Nazanin" panose="00000400000000000000" pitchFamily="2" charset="-78"/>
            </a:endParaRPr>
          </a:p>
        </p:txBody>
      </p:sp>
    </p:spTree>
    <p:extLst>
      <p:ext uri="{BB962C8B-B14F-4D97-AF65-F5344CB8AC3E}">
        <p14:creationId xmlns:p14="http://schemas.microsoft.com/office/powerpoint/2010/main" val="362632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2060"/>
                </a:solidFill>
                <a:cs typeface="B Nazanin" panose="00000400000000000000" pitchFamily="2" charset="-78"/>
              </a:rPr>
              <a:t>آمار اتحادیه ها در کشورها</a:t>
            </a:r>
            <a:endParaRPr lang="en-US"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marL="0" indent="0" algn="r">
              <a:buNone/>
            </a:pPr>
            <a:r>
              <a:rPr lang="fa-IR" b="1" dirty="0" smtClean="0">
                <a:cs typeface="B Nazanin" panose="00000400000000000000" pitchFamily="2" charset="-78"/>
              </a:rPr>
              <a:t>کانادا           37 درصد</a:t>
            </a:r>
          </a:p>
          <a:p>
            <a:pPr marL="0" indent="0" algn="r">
              <a:buNone/>
            </a:pPr>
            <a:r>
              <a:rPr lang="fa-IR" b="1" dirty="0" smtClean="0">
                <a:cs typeface="B Nazanin" panose="00000400000000000000" pitchFamily="2" charset="-78"/>
              </a:rPr>
              <a:t>مکزیک        47 درصد</a:t>
            </a:r>
          </a:p>
          <a:p>
            <a:pPr marL="0" indent="0" algn="r">
              <a:buNone/>
            </a:pPr>
            <a:r>
              <a:rPr lang="fa-IR" b="1" dirty="0" smtClean="0">
                <a:cs typeface="B Nazanin" panose="00000400000000000000" pitchFamily="2" charset="-78"/>
              </a:rPr>
              <a:t>برزیل          44 درصد</a:t>
            </a:r>
          </a:p>
          <a:p>
            <a:pPr marL="0" indent="0" algn="r">
              <a:buNone/>
            </a:pPr>
            <a:r>
              <a:rPr lang="fa-IR" b="1" dirty="0" smtClean="0">
                <a:cs typeface="B Nazanin" panose="00000400000000000000" pitchFamily="2" charset="-78"/>
              </a:rPr>
              <a:t>آلمان          29 درصد</a:t>
            </a:r>
          </a:p>
          <a:p>
            <a:pPr marL="0" indent="0" algn="r">
              <a:buNone/>
            </a:pPr>
            <a:r>
              <a:rPr lang="fa-IR" b="1" dirty="0" smtClean="0">
                <a:cs typeface="B Nazanin" panose="00000400000000000000" pitchFamily="2" charset="-78"/>
              </a:rPr>
              <a:t>انگلستان      33 درصد </a:t>
            </a:r>
          </a:p>
          <a:p>
            <a:pPr marL="0" indent="0" algn="r">
              <a:buNone/>
            </a:pPr>
            <a:r>
              <a:rPr lang="fa-IR" b="1" dirty="0" smtClean="0">
                <a:cs typeface="B Nazanin" panose="00000400000000000000" pitchFamily="2" charset="-78"/>
              </a:rPr>
              <a:t>ایتالیا          44 درصد</a:t>
            </a:r>
          </a:p>
          <a:p>
            <a:pPr marL="0" indent="0" algn="r">
              <a:buNone/>
            </a:pPr>
            <a:r>
              <a:rPr lang="fa-IR" b="1" dirty="0" smtClean="0">
                <a:cs typeface="B Nazanin" panose="00000400000000000000" pitchFamily="2" charset="-78"/>
              </a:rPr>
              <a:t>ژاپن           24 درصد</a:t>
            </a:r>
            <a:endParaRPr lang="en-US" b="1" dirty="0">
              <a:cs typeface="B Nazanin" panose="00000400000000000000" pitchFamily="2" charset="-78"/>
            </a:endParaRPr>
          </a:p>
        </p:txBody>
      </p:sp>
    </p:spTree>
    <p:extLst>
      <p:ext uri="{BB962C8B-B14F-4D97-AF65-F5344CB8AC3E}">
        <p14:creationId xmlns:p14="http://schemas.microsoft.com/office/powerpoint/2010/main" val="4032268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2060"/>
                </a:solidFill>
                <a:cs typeface="B Nazanin" panose="00000400000000000000" pitchFamily="2" charset="-78"/>
              </a:rPr>
              <a:t>مفاد قرارداد</a:t>
            </a:r>
            <a:endParaRPr lang="en-US"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Autofit/>
          </a:bodyPr>
          <a:lstStyle/>
          <a:p>
            <a:pPr marL="0" indent="0" algn="r">
              <a:buNone/>
            </a:pPr>
            <a:r>
              <a:rPr lang="fa-IR" sz="1600" b="1" dirty="0" smtClean="0">
                <a:solidFill>
                  <a:srgbClr val="FF0000"/>
                </a:solidFill>
                <a:cs typeface="B Nazanin" panose="00000400000000000000" pitchFamily="2" charset="-78"/>
              </a:rPr>
              <a:t>حقوق مدیریت </a:t>
            </a:r>
          </a:p>
          <a:p>
            <a:pPr marL="0" indent="0" algn="r">
              <a:buNone/>
            </a:pPr>
            <a:r>
              <a:rPr lang="fa-IR" sz="1600" b="1" dirty="0" smtClean="0">
                <a:solidFill>
                  <a:srgbClr val="FF0000"/>
                </a:solidFill>
                <a:cs typeface="B Nazanin" panose="00000400000000000000" pitchFamily="2" charset="-78"/>
              </a:rPr>
              <a:t>مصون ماندن اتحادیه و هزینه هایی که باید از کارکنان کم نمود و به اتحادیه ها پرداخت</a:t>
            </a:r>
          </a:p>
          <a:p>
            <a:pPr marL="0" indent="0" algn="r">
              <a:buNone/>
            </a:pPr>
            <a:r>
              <a:rPr lang="fa-IR" sz="1600" b="1" dirty="0" smtClean="0">
                <a:solidFill>
                  <a:srgbClr val="FF0000"/>
                </a:solidFill>
                <a:cs typeface="B Nazanin" panose="00000400000000000000" pitchFamily="2" charset="-78"/>
              </a:rPr>
              <a:t>شیوه رسیدگی به شکایت ها</a:t>
            </a:r>
          </a:p>
          <a:p>
            <a:pPr marL="0" indent="0" algn="r">
              <a:buNone/>
            </a:pPr>
            <a:r>
              <a:rPr lang="fa-IR" sz="1600" b="1" dirty="0" smtClean="0">
                <a:solidFill>
                  <a:srgbClr val="FF0000"/>
                </a:solidFill>
                <a:cs typeface="B Nazanin" panose="00000400000000000000" pitchFamily="2" charset="-78"/>
              </a:rPr>
              <a:t>داوری</a:t>
            </a:r>
          </a:p>
          <a:p>
            <a:pPr marL="0" indent="0" algn="r">
              <a:buNone/>
            </a:pPr>
            <a:r>
              <a:rPr lang="fa-IR" sz="1600" b="1" dirty="0" smtClean="0">
                <a:solidFill>
                  <a:srgbClr val="FF0000"/>
                </a:solidFill>
                <a:cs typeface="B Nazanin" panose="00000400000000000000" pitchFamily="2" charset="-78"/>
              </a:rPr>
              <a:t>اعمال مقررات انظباطی </a:t>
            </a:r>
          </a:p>
          <a:p>
            <a:pPr marL="0" indent="0" algn="r">
              <a:buNone/>
            </a:pPr>
            <a:r>
              <a:rPr lang="fa-IR" sz="1600" b="1" dirty="0" smtClean="0">
                <a:solidFill>
                  <a:srgbClr val="FF0000"/>
                </a:solidFill>
                <a:cs typeface="B Nazanin" panose="00000400000000000000" pitchFamily="2" charset="-78"/>
              </a:rPr>
              <a:t>نرخ حقوق و پاداش</a:t>
            </a:r>
          </a:p>
          <a:p>
            <a:pPr marL="0" indent="0" algn="r">
              <a:buNone/>
            </a:pPr>
            <a:r>
              <a:rPr lang="fa-IR" sz="1600" b="1" dirty="0" smtClean="0">
                <a:solidFill>
                  <a:srgbClr val="FF0000"/>
                </a:solidFill>
                <a:cs typeface="B Nazanin" panose="00000400000000000000" pitchFamily="2" charset="-78"/>
              </a:rPr>
              <a:t>ساعت کار و اضافه کاری</a:t>
            </a:r>
          </a:p>
          <a:p>
            <a:pPr marL="0" indent="0" algn="r">
              <a:buNone/>
            </a:pPr>
            <a:r>
              <a:rPr lang="fa-IR" sz="1600" b="1" dirty="0" smtClean="0">
                <a:solidFill>
                  <a:srgbClr val="FF0000"/>
                </a:solidFill>
                <a:cs typeface="B Nazanin" panose="00000400000000000000" pitchFamily="2" charset="-78"/>
              </a:rPr>
              <a:t>مقررات مربوط به ایمنی و بهداشت</a:t>
            </a:r>
          </a:p>
          <a:p>
            <a:pPr marL="0" indent="0" algn="r">
              <a:buNone/>
            </a:pPr>
            <a:r>
              <a:rPr lang="fa-IR" sz="1600" b="1" dirty="0" smtClean="0">
                <a:solidFill>
                  <a:srgbClr val="FF0000"/>
                </a:solidFill>
                <a:cs typeface="B Nazanin" panose="00000400000000000000" pitchFamily="2" charset="-78"/>
              </a:rPr>
              <a:t>مقررات مربوط به سابقه کار , ارشدیت و ایمنی شغل کارکنان </a:t>
            </a:r>
          </a:p>
          <a:p>
            <a:pPr marL="0" indent="0" algn="r">
              <a:buNone/>
            </a:pPr>
            <a:r>
              <a:rPr lang="fa-IR" sz="1600" b="1" dirty="0" smtClean="0">
                <a:solidFill>
                  <a:srgbClr val="FF0000"/>
                </a:solidFill>
                <a:cs typeface="B Nazanin" panose="00000400000000000000" pitchFamily="2" charset="-78"/>
              </a:rPr>
              <a:t>تاریخ انقضای قرارداد</a:t>
            </a:r>
          </a:p>
        </p:txBody>
      </p:sp>
    </p:spTree>
    <p:extLst>
      <p:ext uri="{BB962C8B-B14F-4D97-AF65-F5344CB8AC3E}">
        <p14:creationId xmlns:p14="http://schemas.microsoft.com/office/powerpoint/2010/main" val="2520097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2060"/>
                </a:solidFill>
                <a:cs typeface="B Nazanin" panose="00000400000000000000" pitchFamily="2" charset="-78"/>
              </a:rPr>
              <a:t>اتحادیه های کارگری پس از این چه خواهند کرد؟</a:t>
            </a:r>
            <a:endParaRPr lang="en-US"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marL="0" indent="0" algn="r">
              <a:buNone/>
            </a:pPr>
            <a:r>
              <a:rPr lang="fa-IR" b="1" dirty="0" smtClean="0">
                <a:cs typeface="B Nazanin" panose="00000400000000000000" pitchFamily="2" charset="-78"/>
              </a:rPr>
              <a:t>اتحادیه ها در دهه هشتاد روزگار سختی گذراندند و در این سالها نقش آنها به صورت فزاینده ای کاهش یافت . چندین عامل باعث شد که عضویت در اتحادیه ها رو به کاهش برود . چندین عامل اقتصادی مثل رقابت فشرده جهانی  , منسوخ شدن ماشین آلات و کارخانه ها , مدیریت نادرست , پیشرفت فن آوری و مقررات دولتی باعث شده است صنایعی مانند : معدن و تولید متحمل ضربه هایی شدید شوند در نتیجه کارفرمایان صدها هزار نفر عضو اتحادیه را منتظر خدمت نمودند و بسیاری از واحد ها برای همیشه تعطیل شدند و تعدادی از آنها در مکان هایی دایر شدند که اتحادیه ها از قدرت کمتری برخوردار بودند.</a:t>
            </a:r>
          </a:p>
          <a:p>
            <a:pPr marL="0" indent="0" algn="r">
              <a:buNone/>
            </a:pPr>
            <a:r>
              <a:rPr lang="fa-IR" b="1" dirty="0" smtClean="0">
                <a:solidFill>
                  <a:srgbClr val="FF0000"/>
                </a:solidFill>
                <a:cs typeface="B Nazanin" panose="00000400000000000000" pitchFamily="2" charset="-78"/>
              </a:rPr>
              <a:t>شیوه ای که اتحادیه ها تغییر می کنند : </a:t>
            </a:r>
            <a:r>
              <a:rPr lang="fa-IR" b="1" dirty="0" smtClean="0">
                <a:cs typeface="B Nazanin" panose="00000400000000000000" pitchFamily="2" charset="-78"/>
              </a:rPr>
              <a:t>اینها بدین معنی است که در شیوه عملیاتی و نقشی که اتحادیه ها برای خود در نظر می گیرند تغییراتی صورت خواهد گرفت . </a:t>
            </a:r>
            <a:r>
              <a:rPr lang="fa-IR" b="1" dirty="0" smtClean="0">
                <a:solidFill>
                  <a:srgbClr val="FF0000"/>
                </a:solidFill>
                <a:cs typeface="B Nazanin" panose="00000400000000000000" pitchFamily="2" charset="-78"/>
              </a:rPr>
              <a:t>نخست : </a:t>
            </a:r>
            <a:r>
              <a:rPr lang="fa-IR" b="1" dirty="0" smtClean="0">
                <a:cs typeface="B Nazanin" panose="00000400000000000000" pitchFamily="2" charset="-78"/>
              </a:rPr>
              <a:t>اتحادیه ها به صورت فزاینده ای در صدد افزایش سهم خود , از نظر مالکیت و کنترل شرکت ها هستند . </a:t>
            </a:r>
            <a:r>
              <a:rPr lang="fa-IR" b="1" dirty="0" smtClean="0">
                <a:solidFill>
                  <a:srgbClr val="FF0000"/>
                </a:solidFill>
                <a:cs typeface="B Nazanin" panose="00000400000000000000" pitchFamily="2" charset="-78"/>
              </a:rPr>
              <a:t>دوم : </a:t>
            </a:r>
            <a:r>
              <a:rPr lang="fa-IR" b="1" dirty="0" smtClean="0">
                <a:cs typeface="B Nazanin" panose="00000400000000000000" pitchFamily="2" charset="-78"/>
              </a:rPr>
              <a:t>از دیدگاه مردم اتحادیه ها روز به روز متهورتر و تشکیلات آنها پیچیده تر می شود .</a:t>
            </a:r>
            <a:endParaRPr lang="en-US" b="1" dirty="0">
              <a:cs typeface="B Nazanin" panose="00000400000000000000" pitchFamily="2" charset="-78"/>
            </a:endParaRPr>
          </a:p>
        </p:txBody>
      </p:sp>
    </p:spTree>
    <p:extLst>
      <p:ext uri="{BB962C8B-B14F-4D97-AF65-F5344CB8AC3E}">
        <p14:creationId xmlns:p14="http://schemas.microsoft.com/office/powerpoint/2010/main" val="1731582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solidFill>
                  <a:srgbClr val="002060"/>
                </a:solidFill>
                <a:cs typeface="B Nazanin" panose="00000400000000000000" pitchFamily="2" charset="-78"/>
              </a:rPr>
              <a:t>آیا برنامه های مشارکت کارکنان , قوانین کار را نقض می کنند؟</a:t>
            </a:r>
            <a:endParaRPr lang="en-US"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b="1" dirty="0" smtClean="0">
                <a:cs typeface="B Nazanin" panose="00000400000000000000" pitchFamily="2" charset="-78"/>
              </a:rPr>
              <a:t>آیا برنامه های مشارکت کارکنان در </a:t>
            </a:r>
            <a:r>
              <a:rPr lang="fa-IR" b="1" dirty="0" smtClean="0">
                <a:solidFill>
                  <a:srgbClr val="7030A0"/>
                </a:solidFill>
                <a:cs typeface="B Nazanin" panose="00000400000000000000" pitchFamily="2" charset="-78"/>
              </a:rPr>
              <a:t>اتحادیه های قلابی </a:t>
            </a:r>
            <a:r>
              <a:rPr lang="fa-IR" b="1" dirty="0" smtClean="0">
                <a:cs typeface="B Nazanin" panose="00000400000000000000" pitchFamily="2" charset="-78"/>
              </a:rPr>
              <a:t>نقض قوانین </a:t>
            </a:r>
            <a:r>
              <a:rPr lang="fa-IR" b="1" dirty="0" smtClean="0">
                <a:solidFill>
                  <a:srgbClr val="7030A0"/>
                </a:solidFill>
                <a:cs typeface="B Nazanin" panose="00000400000000000000" pitchFamily="2" charset="-78"/>
              </a:rPr>
              <a:t>قانون روابط ملی کار </a:t>
            </a:r>
            <a:r>
              <a:rPr lang="fa-IR" b="1" dirty="0">
                <a:cs typeface="B Nazanin" panose="00000400000000000000" pitchFamily="2" charset="-78"/>
              </a:rPr>
              <a:t>ن</a:t>
            </a:r>
            <a:r>
              <a:rPr lang="fa-IR" b="1" dirty="0" smtClean="0">
                <a:cs typeface="B Nazanin" panose="00000400000000000000" pitchFamily="2" charset="-78"/>
              </a:rPr>
              <a:t>یست ؟ هدف اصلی </a:t>
            </a:r>
            <a:r>
              <a:rPr lang="fa-IR" b="1" dirty="0" smtClean="0">
                <a:solidFill>
                  <a:srgbClr val="7030A0"/>
                </a:solidFill>
                <a:cs typeface="B Nazanin" panose="00000400000000000000" pitchFamily="2" charset="-78"/>
              </a:rPr>
              <a:t>قانون روابط ملی کار </a:t>
            </a:r>
            <a:r>
              <a:rPr lang="fa-IR" b="1" dirty="0" smtClean="0">
                <a:cs typeface="B Nazanin" panose="00000400000000000000" pitchFamily="2" charset="-78"/>
              </a:rPr>
              <a:t>این بود که این به اصطلاح</a:t>
            </a:r>
            <a:r>
              <a:rPr lang="fa-IR" b="1" dirty="0" smtClean="0">
                <a:solidFill>
                  <a:srgbClr val="7030A0"/>
                </a:solidFill>
                <a:cs typeface="B Nazanin" panose="00000400000000000000" pitchFamily="2" charset="-78"/>
              </a:rPr>
              <a:t> اتحادیه های قلابی </a:t>
            </a:r>
            <a:r>
              <a:rPr lang="fa-IR" b="1" dirty="0" smtClean="0">
                <a:cs typeface="B Nazanin" panose="00000400000000000000" pitchFamily="2" charset="-78"/>
              </a:rPr>
              <a:t>را ازبین ببرد . دو سال پیش از تصویب این قانون , </a:t>
            </a:r>
            <a:r>
              <a:rPr lang="fa-IR" b="1" dirty="0" smtClean="0">
                <a:solidFill>
                  <a:srgbClr val="7030A0"/>
                </a:solidFill>
                <a:cs typeface="B Nazanin" panose="00000400000000000000" pitchFamily="2" charset="-78"/>
              </a:rPr>
              <a:t>قانون اصلاح ملی </a:t>
            </a:r>
            <a:r>
              <a:rPr lang="fa-IR" b="1" dirty="0" smtClean="0">
                <a:cs typeface="B Nazanin" panose="00000400000000000000" pitchFamily="2" charset="-78"/>
              </a:rPr>
              <a:t>در سال 1933 کوشید به کارکنان حق سازمان دهی و مذاکره بدهد . این قانون , به نوبه خود موجب افزایش اتحادیه های قلابی گردید که بیشتر آنها مورد حمایت شرکت ها بود و می خواستند به روشی مشروع و قانونی اتحادیه ها را از بین برند.</a:t>
            </a:r>
          </a:p>
          <a:p>
            <a:pPr marL="0" indent="0" algn="r">
              <a:buNone/>
            </a:pPr>
            <a:r>
              <a:rPr lang="fa-IR" b="1" dirty="0" smtClean="0">
                <a:cs typeface="B Nazanin" panose="00000400000000000000" pitchFamily="2" charset="-78"/>
              </a:rPr>
              <a:t>اگر شرکت اتحادیه را تحت سلطه خود داشته باشد و اگر مشارکت کارکنان در آن برنامه به مسایل قدیمی مانند دستمزد و شرایط کار بپردازد , در آن صورت می توان مدعی شد که برنامه مزبور چیزی جز یک </a:t>
            </a:r>
            <a:r>
              <a:rPr lang="fa-IR" b="1" dirty="0" smtClean="0">
                <a:solidFill>
                  <a:srgbClr val="7030A0"/>
                </a:solidFill>
                <a:cs typeface="B Nazanin" panose="00000400000000000000" pitchFamily="2" charset="-78"/>
              </a:rPr>
              <a:t>اتحادیه قلابی </a:t>
            </a:r>
            <a:r>
              <a:rPr lang="fa-IR" b="1" dirty="0" smtClean="0">
                <a:cs typeface="B Nazanin" panose="00000400000000000000" pitchFamily="2" charset="-78"/>
              </a:rPr>
              <a:t>نیست .</a:t>
            </a:r>
            <a:endParaRPr lang="en-US" b="1" dirty="0">
              <a:cs typeface="B Nazanin" panose="00000400000000000000" pitchFamily="2" charset="-78"/>
            </a:endParaRPr>
          </a:p>
        </p:txBody>
      </p:sp>
    </p:spTree>
    <p:extLst>
      <p:ext uri="{BB962C8B-B14F-4D97-AF65-F5344CB8AC3E}">
        <p14:creationId xmlns:p14="http://schemas.microsoft.com/office/powerpoint/2010/main" val="42097360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4100" y="1714501"/>
            <a:ext cx="6477000" cy="1200329"/>
          </a:xfrm>
          <a:prstGeom prst="rect">
            <a:avLst/>
          </a:prstGeom>
        </p:spPr>
        <p:txBody>
          <a:bodyPr wrap="square">
            <a:spAutoFit/>
          </a:bodyPr>
          <a:lstStyle/>
          <a:p>
            <a:pPr algn="r"/>
            <a:r>
              <a:rPr lang="fa-IR" sz="7200" b="1" dirty="0" smtClean="0">
                <a:solidFill>
                  <a:srgbClr val="7030A0"/>
                </a:solidFill>
                <a:cs typeface="B Nazanin" panose="00000400000000000000" pitchFamily="2" charset="-78"/>
              </a:rPr>
              <a:t>با تشکر از توجه شما</a:t>
            </a:r>
            <a:endParaRPr lang="fa-IR" sz="7200" b="1" dirty="0" smtClean="0">
              <a:solidFill>
                <a:srgbClr val="7030A0"/>
              </a:solidFill>
              <a:cs typeface="B Nazanin" panose="00000400000000000000" pitchFamily="2" charset="-78"/>
            </a:endParaRPr>
          </a:p>
        </p:txBody>
      </p:sp>
    </p:spTree>
    <p:extLst>
      <p:ext uri="{BB962C8B-B14F-4D97-AF65-F5344CB8AC3E}">
        <p14:creationId xmlns:p14="http://schemas.microsoft.com/office/powerpoint/2010/main" val="3938018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2060"/>
                </a:solidFill>
                <a:cs typeface="B Nazanin" panose="00000400000000000000" pitchFamily="2" charset="-78"/>
              </a:rPr>
              <a:t>چرا کارگران سازمان دهی می نمایند؟</a:t>
            </a:r>
            <a:endParaRPr lang="en-US"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sz="2800" b="1" dirty="0" smtClean="0">
                <a:cs typeface="B Nazanin" panose="00000400000000000000" pitchFamily="2" charset="-78"/>
              </a:rPr>
              <a:t>هر کارگر یا کارمند به دلیل های خاص خود به اتحادیه ها می پیوندند . تردیدی نیست که کارگران تنها با هدف دریافت کارمزد یا حقوق بهتر و یا داشتن شرایط بهتر کار به اتحادیه ها نمی پیوندند . </a:t>
            </a:r>
            <a:r>
              <a:rPr lang="fa-IR" sz="2800" b="1" dirty="0" smtClean="0">
                <a:solidFill>
                  <a:srgbClr val="7030A0"/>
                </a:solidFill>
                <a:cs typeface="B Nazanin" panose="00000400000000000000" pitchFamily="2" charset="-78"/>
              </a:rPr>
              <a:t>عوامل مهم دیگری هم وجود دارد </a:t>
            </a:r>
            <a:r>
              <a:rPr lang="fa-IR" sz="2800" b="1" dirty="0" smtClean="0">
                <a:cs typeface="B Nazanin" panose="00000400000000000000" pitchFamily="2" charset="-78"/>
              </a:rPr>
              <a:t>و در واقع درامد هفتگی عضو اتحادیه بسیار بیشتر از کسی است که عضو اتحادیه </a:t>
            </a:r>
            <a:r>
              <a:rPr lang="fa-IR" sz="2800" b="1" dirty="0" smtClean="0">
                <a:cs typeface="B Nazanin" panose="00000400000000000000" pitchFamily="2" charset="-78"/>
              </a:rPr>
              <a:t>نیست . </a:t>
            </a:r>
            <a:r>
              <a:rPr lang="fa-IR" sz="2800" b="1" dirty="0" smtClean="0">
                <a:cs typeface="B Nazanin" panose="00000400000000000000" pitchFamily="2" charset="-78"/>
              </a:rPr>
              <a:t>به نظر می رسد </a:t>
            </a:r>
            <a:r>
              <a:rPr lang="fa-IR" sz="2800" b="1" dirty="0" smtClean="0">
                <a:cs typeface="B Nazanin" panose="00000400000000000000" pitchFamily="2" charset="-78"/>
              </a:rPr>
              <a:t>پا فشاری </a:t>
            </a:r>
            <a:r>
              <a:rPr lang="fa-IR" sz="2800" b="1" dirty="0" smtClean="0">
                <a:cs typeface="B Nazanin" panose="00000400000000000000" pitchFamily="2" charset="-78"/>
              </a:rPr>
              <a:t>در پیوستن به اتحادیه ها , بیشتر در باورهای آنان ریشه دارد , مبنی بر اینکه تنها از مجرای اتحادیه  می توان به </a:t>
            </a:r>
            <a:r>
              <a:rPr lang="fa-IR" sz="2800" b="1" dirty="0" smtClean="0">
                <a:solidFill>
                  <a:srgbClr val="7030A0"/>
                </a:solidFill>
                <a:cs typeface="B Nazanin" panose="00000400000000000000" pitchFamily="2" charset="-78"/>
              </a:rPr>
              <a:t>سهمی منصفانه از حق خود </a:t>
            </a:r>
            <a:r>
              <a:rPr lang="fa-IR" sz="2800" b="1" dirty="0" smtClean="0">
                <a:cs typeface="B Nazanin" panose="00000400000000000000" pitchFamily="2" charset="-78"/>
              </a:rPr>
              <a:t>رسید . </a:t>
            </a:r>
            <a:endParaRPr lang="en-US" sz="2800" b="1" dirty="0">
              <a:cs typeface="B Nazanin" panose="00000400000000000000" pitchFamily="2" charset="-78"/>
            </a:endParaRPr>
          </a:p>
        </p:txBody>
      </p:sp>
    </p:spTree>
    <p:extLst>
      <p:ext uri="{BB962C8B-B14F-4D97-AF65-F5344CB8AC3E}">
        <p14:creationId xmlns:p14="http://schemas.microsoft.com/office/powerpoint/2010/main" val="981459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6350" y="1409700"/>
            <a:ext cx="9105900" cy="3539430"/>
          </a:xfrm>
          <a:prstGeom prst="rect">
            <a:avLst/>
          </a:prstGeom>
        </p:spPr>
        <p:txBody>
          <a:bodyPr wrap="square">
            <a:spAutoFit/>
          </a:bodyPr>
          <a:lstStyle/>
          <a:p>
            <a:pPr algn="r">
              <a:buFontTx/>
              <a:buChar char="-"/>
            </a:pPr>
            <a:r>
              <a:rPr lang="fa-IR" sz="3200" b="1" dirty="0">
                <a:solidFill>
                  <a:srgbClr val="7030A0"/>
                </a:solidFill>
                <a:cs typeface="B Nazanin" panose="00000400000000000000" pitchFamily="2" charset="-78"/>
              </a:rPr>
              <a:t>در مرحله عمل : </a:t>
            </a:r>
            <a:r>
              <a:rPr lang="fa-IR" sz="3200" b="1" dirty="0">
                <a:cs typeface="B Nazanin" panose="00000400000000000000" pitchFamily="2" charset="-78"/>
              </a:rPr>
              <a:t>وجود روحیه ضعیف , ترس از دست دادن شغل , ارتباطات ضعیف موجب پیوستن به اتحادیه ها می شود.</a:t>
            </a:r>
          </a:p>
          <a:p>
            <a:pPr algn="r"/>
            <a:r>
              <a:rPr lang="fa-IR" sz="3200" b="1" dirty="0">
                <a:cs typeface="B Nazanin" panose="00000400000000000000" pitchFamily="2" charset="-78"/>
              </a:rPr>
              <a:t>- واقعیت این است :</a:t>
            </a:r>
          </a:p>
          <a:p>
            <a:pPr algn="r"/>
            <a:r>
              <a:rPr lang="fa-IR" sz="3200" b="1" dirty="0">
                <a:cs typeface="B Nazanin" panose="00000400000000000000" pitchFamily="2" charset="-78"/>
              </a:rPr>
              <a:t>اتحادیه  ها </a:t>
            </a:r>
            <a:r>
              <a:rPr lang="fa-IR" sz="3200" b="1" dirty="0">
                <a:solidFill>
                  <a:srgbClr val="7030A0"/>
                </a:solidFill>
                <a:cs typeface="B Nazanin" panose="00000400000000000000" pitchFamily="2" charset="-78"/>
              </a:rPr>
              <a:t>همیشه</a:t>
            </a:r>
            <a:r>
              <a:rPr lang="fa-IR" sz="3200" b="1" dirty="0">
                <a:cs typeface="B Nazanin" panose="00000400000000000000" pitchFamily="2" charset="-78"/>
              </a:rPr>
              <a:t> نمی توانند تامین شغلی نمایند .</a:t>
            </a:r>
          </a:p>
          <a:p>
            <a:pPr algn="r"/>
            <a:r>
              <a:rPr lang="fa-IR" sz="3200" b="1" dirty="0">
                <a:solidFill>
                  <a:srgbClr val="7030A0"/>
                </a:solidFill>
                <a:cs typeface="B Nazanin" panose="00000400000000000000" pitchFamily="2" charset="-78"/>
              </a:rPr>
              <a:t>دلیل</a:t>
            </a:r>
            <a:r>
              <a:rPr lang="fa-IR" sz="3200" b="1" dirty="0">
                <a:cs typeface="B Nazanin" panose="00000400000000000000" pitchFamily="2" charset="-78"/>
              </a:rPr>
              <a:t> آن:</a:t>
            </a:r>
          </a:p>
          <a:p>
            <a:pPr algn="r"/>
            <a:r>
              <a:rPr lang="fa-IR" sz="3200" b="1" dirty="0">
                <a:cs typeface="B Nazanin" panose="00000400000000000000" pitchFamily="2" charset="-78"/>
              </a:rPr>
              <a:t>کارکنان صنایع تولیدی و هواپیمایی هستند که طی چند سال گذشته شغل خود را از دست داده اند.</a:t>
            </a:r>
            <a:endParaRPr lang="en-US" sz="3200" b="1" dirty="0">
              <a:cs typeface="B Nazanin" panose="00000400000000000000" pitchFamily="2" charset="-78"/>
            </a:endParaRPr>
          </a:p>
        </p:txBody>
      </p:sp>
    </p:spTree>
    <p:extLst>
      <p:ext uri="{BB962C8B-B14F-4D97-AF65-F5344CB8AC3E}">
        <p14:creationId xmlns:p14="http://schemas.microsoft.com/office/powerpoint/2010/main" val="2062679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2060"/>
                </a:solidFill>
                <a:cs typeface="B Nazanin" panose="00000400000000000000" pitchFamily="2" charset="-78"/>
              </a:rPr>
              <a:t>اتحادیه ها چه می خواهند ؟چه هدف هایی دارند؟</a:t>
            </a:r>
            <a:endParaRPr lang="en-US"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sz="2800" dirty="0" smtClean="0">
                <a:solidFill>
                  <a:srgbClr val="FF0000"/>
                </a:solidFill>
                <a:cs typeface="B Nazanin" panose="00000400000000000000" pitchFamily="2" charset="-78"/>
              </a:rPr>
              <a:t>1</a:t>
            </a:r>
            <a:r>
              <a:rPr lang="fa-IR" sz="2800" dirty="0" smtClean="0">
                <a:solidFill>
                  <a:srgbClr val="FF0000"/>
                </a:solidFill>
                <a:cs typeface="B Nazanin" panose="00000400000000000000" pitchFamily="2" charset="-78"/>
              </a:rPr>
              <a:t>. تضمین </a:t>
            </a:r>
            <a:r>
              <a:rPr lang="fa-IR" sz="2800" dirty="0" smtClean="0">
                <a:solidFill>
                  <a:srgbClr val="FF0000"/>
                </a:solidFill>
                <a:cs typeface="B Nazanin" panose="00000400000000000000" pitchFamily="2" charset="-78"/>
              </a:rPr>
              <a:t>ایمنی اتحادیه:  </a:t>
            </a:r>
            <a:r>
              <a:rPr lang="fa-IR" sz="2800" dirty="0" smtClean="0">
                <a:cs typeface="B Nazanin" panose="00000400000000000000" pitchFamily="2" charset="-78"/>
              </a:rPr>
              <a:t>پیش از هر چیز اتحادیه ها می کوشند ایمنی خود را تضمین نمایند. آنها دست به مبارزهای سخت می زنند تا نمایندگی شرکت را به دست آوردند  و به عنوان تنها نماینده کارکنان بر سرحقوق و مزایا با کار فرمایان چانه بزنند.</a:t>
            </a:r>
          </a:p>
          <a:p>
            <a:pPr marL="0" indent="0" algn="r">
              <a:buNone/>
            </a:pPr>
            <a:r>
              <a:rPr lang="fa-IR" sz="2800" dirty="0" smtClean="0">
                <a:solidFill>
                  <a:srgbClr val="FF0000"/>
                </a:solidFill>
                <a:cs typeface="B Nazanin" panose="00000400000000000000" pitchFamily="2" charset="-78"/>
              </a:rPr>
              <a:t>2</a:t>
            </a:r>
            <a:r>
              <a:rPr lang="fa-IR" sz="2800" dirty="0" smtClean="0">
                <a:solidFill>
                  <a:srgbClr val="FF0000"/>
                </a:solidFill>
                <a:cs typeface="B Nazanin" panose="00000400000000000000" pitchFamily="2" charset="-78"/>
              </a:rPr>
              <a:t>. افزایش </a:t>
            </a:r>
            <a:r>
              <a:rPr lang="fa-IR" sz="2800" dirty="0" smtClean="0">
                <a:solidFill>
                  <a:srgbClr val="FF0000"/>
                </a:solidFill>
                <a:cs typeface="B Nazanin" panose="00000400000000000000" pitchFamily="2" charset="-78"/>
              </a:rPr>
              <a:t>دستمزد و بهبود شرایط کار, کنترل ساعت کار و مزایا ی حاصل ازعضویت کارکنان در اتحادیه : </a:t>
            </a:r>
            <a:r>
              <a:rPr lang="fa-IR" sz="2800" dirty="0" smtClean="0">
                <a:cs typeface="B Nazanin" panose="00000400000000000000" pitchFamily="2" charset="-78"/>
              </a:rPr>
              <a:t>اتحادیه ها پس از حصول اطمینان از امنیت شغلی افراد در صدد بهبود وضع سایر اعضا بر می آیند و می کوشند دستمزد ,شرایط و ساعات کار را بهبود بخشند.</a:t>
            </a:r>
            <a:endParaRPr lang="en-US" sz="2800" dirty="0">
              <a:cs typeface="B Nazanin" panose="00000400000000000000" pitchFamily="2" charset="-78"/>
            </a:endParaRPr>
          </a:p>
        </p:txBody>
      </p:sp>
    </p:spTree>
    <p:extLst>
      <p:ext uri="{BB962C8B-B14F-4D97-AF65-F5344CB8AC3E}">
        <p14:creationId xmlns:p14="http://schemas.microsoft.com/office/powerpoint/2010/main" val="2541038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152" y="924982"/>
            <a:ext cx="9601196" cy="1303867"/>
          </a:xfrm>
        </p:spPr>
        <p:txBody>
          <a:bodyPr>
            <a:normAutofit/>
          </a:bodyPr>
          <a:lstStyle/>
          <a:p>
            <a:r>
              <a:rPr lang="fa-IR" b="1" dirty="0" smtClean="0">
                <a:solidFill>
                  <a:srgbClr val="002060"/>
                </a:solidFill>
                <a:cs typeface="B Nazanin" panose="00000400000000000000" pitchFamily="2" charset="-78"/>
              </a:rPr>
              <a:t>فدراسیون کارگران آمریکا و کنگره سازمان های صنعتی</a:t>
            </a:r>
            <a:endParaRPr lang="en-US"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lstStyle/>
          <a:p>
            <a:pPr marL="0" indent="0" algn="r">
              <a:buNone/>
            </a:pPr>
            <a:r>
              <a:rPr lang="fa-IR" dirty="0" smtClean="0"/>
              <a:t> </a:t>
            </a:r>
            <a:r>
              <a:rPr lang="fa-IR" b="1" dirty="0" smtClean="0">
                <a:cs typeface="B Nazanin" panose="00000400000000000000" pitchFamily="2" charset="-78"/>
              </a:rPr>
              <a:t>- </a:t>
            </a:r>
            <a:r>
              <a:rPr lang="fa-IR" b="1" dirty="0">
                <a:cs typeface="B Nazanin" panose="00000400000000000000" pitchFamily="2" charset="-78"/>
              </a:rPr>
              <a:t>یک فدراسیون</a:t>
            </a:r>
            <a:r>
              <a:rPr lang="fa-IR" b="1" dirty="0">
                <a:solidFill>
                  <a:srgbClr val="7030A0"/>
                </a:solidFill>
                <a:cs typeface="B Nazanin" panose="00000400000000000000" pitchFamily="2" charset="-78"/>
              </a:rPr>
              <a:t> داوطلبانه </a:t>
            </a:r>
            <a:r>
              <a:rPr lang="fa-IR" b="1" dirty="0" smtClean="0">
                <a:cs typeface="B Nazanin" panose="00000400000000000000" pitchFamily="2" charset="-78"/>
              </a:rPr>
              <a:t>است.</a:t>
            </a:r>
          </a:p>
          <a:p>
            <a:pPr algn="r">
              <a:buFontTx/>
              <a:buChar char="-"/>
            </a:pPr>
            <a:r>
              <a:rPr lang="fa-IR" b="1" dirty="0" smtClean="0">
                <a:cs typeface="B Nazanin" panose="00000400000000000000" pitchFamily="2" charset="-78"/>
              </a:rPr>
              <a:t>حدود </a:t>
            </a:r>
            <a:r>
              <a:rPr lang="fa-IR" b="1" dirty="0" smtClean="0">
                <a:solidFill>
                  <a:srgbClr val="7030A0"/>
                </a:solidFill>
                <a:cs typeface="B Nazanin" panose="00000400000000000000" pitchFamily="2" charset="-78"/>
              </a:rPr>
              <a:t>100</a:t>
            </a:r>
            <a:r>
              <a:rPr lang="fa-IR" b="1" dirty="0" smtClean="0">
                <a:cs typeface="B Nazanin" panose="00000400000000000000" pitchFamily="2" charset="-78"/>
              </a:rPr>
              <a:t> اتحادیه ملی و بین المللی عضو آن هستند.</a:t>
            </a:r>
            <a:endParaRPr lang="fa-IR" b="1" dirty="0">
              <a:cs typeface="B Nazanin" panose="00000400000000000000" pitchFamily="2" charset="-78"/>
            </a:endParaRPr>
          </a:p>
          <a:p>
            <a:pPr algn="r">
              <a:buFontTx/>
              <a:buChar char="-"/>
            </a:pPr>
            <a:r>
              <a:rPr lang="fa-IR" b="1" dirty="0" smtClean="0">
                <a:cs typeface="B Nazanin" panose="00000400000000000000" pitchFamily="2" charset="-78"/>
              </a:rPr>
              <a:t>در سال </a:t>
            </a:r>
            <a:r>
              <a:rPr lang="fa-IR" b="1" dirty="0" smtClean="0">
                <a:solidFill>
                  <a:srgbClr val="7030A0"/>
                </a:solidFill>
                <a:cs typeface="B Nazanin" panose="00000400000000000000" pitchFamily="2" charset="-78"/>
              </a:rPr>
              <a:t>1955</a:t>
            </a:r>
            <a:r>
              <a:rPr lang="fa-IR" b="1" dirty="0" smtClean="0">
                <a:cs typeface="B Nazanin" panose="00000400000000000000" pitchFamily="2" charset="-78"/>
              </a:rPr>
              <a:t> به وجود امده است.</a:t>
            </a:r>
          </a:p>
          <a:p>
            <a:pPr algn="r">
              <a:buFontTx/>
              <a:buChar char="-"/>
            </a:pPr>
            <a:r>
              <a:rPr lang="fa-IR" b="1" dirty="0" smtClean="0">
                <a:cs typeface="B Nazanin" panose="00000400000000000000" pitchFamily="2" charset="-78"/>
              </a:rPr>
              <a:t>حدود </a:t>
            </a:r>
            <a:r>
              <a:rPr lang="fa-IR" b="1" dirty="0" smtClean="0">
                <a:solidFill>
                  <a:srgbClr val="7030A0"/>
                </a:solidFill>
                <a:cs typeface="B Nazanin" panose="00000400000000000000" pitchFamily="2" charset="-78"/>
              </a:rPr>
              <a:t>2/5</a:t>
            </a:r>
            <a:r>
              <a:rPr lang="fa-IR" b="1" dirty="0" smtClean="0">
                <a:cs typeface="B Nazanin" panose="00000400000000000000" pitchFamily="2" charset="-78"/>
              </a:rPr>
              <a:t> میلیون کارگر و کارمند عضو اتحادیه هایی هستند که از پیوستن به فدراسیون کارگران آمریکا و کنگره سازمان های صنعتی خود داری کرده اند.</a:t>
            </a:r>
          </a:p>
          <a:p>
            <a:pPr algn="r">
              <a:buFontTx/>
              <a:buChar char="-"/>
            </a:pPr>
            <a:r>
              <a:rPr lang="fa-IR" b="1" dirty="0" smtClean="0">
                <a:cs typeface="B Nazanin" panose="00000400000000000000" pitchFamily="2" charset="-78"/>
              </a:rPr>
              <a:t>بزرگترین اتحادیه مستقل در آمریکا </a:t>
            </a:r>
            <a:r>
              <a:rPr lang="fa-IR" b="1" dirty="0" smtClean="0">
                <a:cs typeface="B Nazanin" panose="00000400000000000000" pitchFamily="2" charset="-78"/>
              </a:rPr>
              <a:t>اتحادیه </a:t>
            </a:r>
            <a:r>
              <a:rPr lang="fa-IR" b="1" dirty="0" smtClean="0">
                <a:cs typeface="B Nazanin" panose="00000400000000000000" pitchFamily="2" charset="-78"/>
              </a:rPr>
              <a:t>کارگران </a:t>
            </a:r>
            <a:r>
              <a:rPr lang="fa-IR" b="1" dirty="0" smtClean="0">
                <a:solidFill>
                  <a:srgbClr val="7030A0"/>
                </a:solidFill>
                <a:cs typeface="B Nazanin" panose="00000400000000000000" pitchFamily="2" charset="-78"/>
              </a:rPr>
              <a:t>خودرو سازی </a:t>
            </a:r>
            <a:r>
              <a:rPr lang="fa-IR" b="1" dirty="0" smtClean="0">
                <a:cs typeface="B Nazanin" panose="00000400000000000000" pitchFamily="2" charset="-78"/>
              </a:rPr>
              <a:t>/ حدود </a:t>
            </a:r>
            <a:r>
              <a:rPr lang="fa-IR" b="1" dirty="0" smtClean="0">
                <a:solidFill>
                  <a:srgbClr val="7030A0"/>
                </a:solidFill>
                <a:cs typeface="B Nazanin" panose="00000400000000000000" pitchFamily="2" charset="-78"/>
              </a:rPr>
              <a:t>یک میلیون عضو </a:t>
            </a:r>
            <a:r>
              <a:rPr lang="fa-IR" b="1" dirty="0" smtClean="0">
                <a:cs typeface="B Nazanin" panose="00000400000000000000" pitchFamily="2" charset="-78"/>
              </a:rPr>
              <a:t>دارد .</a:t>
            </a:r>
            <a:endParaRPr lang="fa-IR" b="1" dirty="0" smtClean="0">
              <a:cs typeface="B Nazanin" panose="00000400000000000000" pitchFamily="2" charset="-78"/>
            </a:endParaRPr>
          </a:p>
        </p:txBody>
      </p:sp>
    </p:spTree>
    <p:extLst>
      <p:ext uri="{BB962C8B-B14F-4D97-AF65-F5344CB8AC3E}">
        <p14:creationId xmlns:p14="http://schemas.microsoft.com/office/powerpoint/2010/main" val="1378649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002060"/>
                </a:solidFill>
                <a:cs typeface="B Nazanin" panose="00000400000000000000" pitchFamily="2" charset="-78"/>
              </a:rPr>
              <a:t>اتحادیه ها و قانون</a:t>
            </a:r>
            <a:endParaRPr lang="en-US"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a:buNone/>
            </a:pPr>
            <a:r>
              <a:rPr lang="fa-IR" b="1" dirty="0" smtClean="0">
                <a:cs typeface="B Nazanin" panose="00000400000000000000" pitchFamily="2" charset="-78"/>
              </a:rPr>
              <a:t>تا حدود سال 1930 هیچ گونه قانون کارگری خاصی در آمریکا وجود نداشت و کارفرمایان </a:t>
            </a:r>
            <a:r>
              <a:rPr lang="fa-IR" b="1" dirty="0" smtClean="0">
                <a:solidFill>
                  <a:srgbClr val="7030A0"/>
                </a:solidFill>
                <a:cs typeface="B Nazanin" panose="00000400000000000000" pitchFamily="2" charset="-78"/>
              </a:rPr>
              <a:t>ناگریز نبودند </a:t>
            </a:r>
            <a:r>
              <a:rPr lang="fa-IR" b="1" dirty="0" smtClean="0">
                <a:cs typeface="B Nazanin" panose="00000400000000000000" pitchFamily="2" charset="-78"/>
              </a:rPr>
              <a:t>با کارکنان به مذاکره بنشینند و در رفتار خود با اتحادیه ها از آزادی کامل برخوردار </a:t>
            </a:r>
            <a:r>
              <a:rPr lang="fa-IR" b="1" dirty="0" smtClean="0">
                <a:cs typeface="B Nazanin" panose="00000400000000000000" pitchFamily="2" charset="-78"/>
              </a:rPr>
              <a:t>بودند . </a:t>
            </a:r>
            <a:r>
              <a:rPr lang="fa-IR" b="1" dirty="0" smtClean="0">
                <a:cs typeface="B Nazanin" panose="00000400000000000000" pitchFamily="2" charset="-78"/>
              </a:rPr>
              <a:t>قراردادها به گونه ای بود که به مدیریت اجازه می داد مانع از ورود اعضای اتحادیه  به شرکت یا کارخانه </a:t>
            </a:r>
            <a:r>
              <a:rPr lang="fa-IR" b="1" dirty="0" smtClean="0">
                <a:cs typeface="B Nazanin" panose="00000400000000000000" pitchFamily="2" charset="-78"/>
              </a:rPr>
              <a:t>شوند . یکی </a:t>
            </a:r>
            <a:r>
              <a:rPr lang="fa-IR" b="1" dirty="0" smtClean="0">
                <a:cs typeface="B Nazanin" panose="00000400000000000000" pitchFamily="2" charset="-78"/>
              </a:rPr>
              <a:t>از پیش شرط های استخدام این بود که فرد نیاید عضو اتحادیه باشد.</a:t>
            </a:r>
          </a:p>
          <a:p>
            <a:pPr marL="0" indent="0" algn="r">
              <a:buNone/>
            </a:pPr>
            <a:r>
              <a:rPr lang="fa-IR" b="1" dirty="0" smtClean="0">
                <a:cs typeface="B Nazanin" panose="00000400000000000000" pitchFamily="2" charset="-78"/>
              </a:rPr>
              <a:t>در آمریکا از انقلاب تا رکود بزرگ (حدود 1930) این حالت وجود داشت پس از آن در واکنش به تغییر نگرش عموم </a:t>
            </a:r>
            <a:r>
              <a:rPr lang="fa-IR" b="1" dirty="0" smtClean="0">
                <a:cs typeface="B Nazanin" panose="00000400000000000000" pitchFamily="2" charset="-78"/>
              </a:rPr>
              <a:t>, ارزش </a:t>
            </a:r>
            <a:r>
              <a:rPr lang="fa-IR" b="1" dirty="0" smtClean="0">
                <a:cs typeface="B Nazanin" panose="00000400000000000000" pitchFamily="2" charset="-78"/>
              </a:rPr>
              <a:t>ها و شرایط </a:t>
            </a:r>
            <a:r>
              <a:rPr lang="fa-IR" b="1" dirty="0" smtClean="0">
                <a:cs typeface="B Nazanin" panose="00000400000000000000" pitchFamily="2" charset="-78"/>
              </a:rPr>
              <a:t>اقتصادی , </a:t>
            </a:r>
            <a:r>
              <a:rPr lang="fa-IR" b="1" dirty="0" smtClean="0">
                <a:cs typeface="B Nazanin" panose="00000400000000000000" pitchFamily="2" charset="-78"/>
              </a:rPr>
              <a:t>قوانین کار از سه مرحله گذر کردند:</a:t>
            </a:r>
          </a:p>
          <a:p>
            <a:pPr marL="0" indent="0" algn="r">
              <a:buNone/>
            </a:pPr>
            <a:r>
              <a:rPr lang="fa-IR" b="1" dirty="0" smtClean="0">
                <a:solidFill>
                  <a:srgbClr val="FF0000"/>
                </a:solidFill>
                <a:cs typeface="B Nazanin" panose="00000400000000000000" pitchFamily="2" charset="-78"/>
              </a:rPr>
              <a:t>1</a:t>
            </a:r>
            <a:r>
              <a:rPr lang="fa-IR" b="1" dirty="0" smtClean="0">
                <a:solidFill>
                  <a:srgbClr val="FF0000"/>
                </a:solidFill>
                <a:cs typeface="B Nazanin" panose="00000400000000000000" pitchFamily="2" charset="-78"/>
              </a:rPr>
              <a:t>. تقویت </a:t>
            </a:r>
            <a:r>
              <a:rPr lang="fa-IR" b="1" dirty="0" smtClean="0">
                <a:solidFill>
                  <a:srgbClr val="FF0000"/>
                </a:solidFill>
                <a:cs typeface="B Nazanin" panose="00000400000000000000" pitchFamily="2" charset="-78"/>
              </a:rPr>
              <a:t>شدید اتحادیه ها  2</a:t>
            </a:r>
            <a:r>
              <a:rPr lang="fa-IR" b="1" dirty="0" smtClean="0">
                <a:solidFill>
                  <a:srgbClr val="FF0000"/>
                </a:solidFill>
                <a:cs typeface="B Nazanin" panose="00000400000000000000" pitchFamily="2" charset="-78"/>
              </a:rPr>
              <a:t>. تقویت </a:t>
            </a:r>
            <a:r>
              <a:rPr lang="fa-IR" b="1" dirty="0" smtClean="0">
                <a:solidFill>
                  <a:srgbClr val="FF0000"/>
                </a:solidFill>
                <a:cs typeface="B Nazanin" panose="00000400000000000000" pitchFamily="2" charset="-78"/>
              </a:rPr>
              <a:t>ملایم اتحادیه ها و تصویب مقررات 3</a:t>
            </a:r>
            <a:r>
              <a:rPr lang="fa-IR" b="1" dirty="0" smtClean="0">
                <a:solidFill>
                  <a:srgbClr val="FF0000"/>
                </a:solidFill>
                <a:cs typeface="B Nazanin" panose="00000400000000000000" pitchFamily="2" charset="-78"/>
              </a:rPr>
              <a:t>. تصویب </a:t>
            </a:r>
            <a:r>
              <a:rPr lang="fa-IR" b="1" dirty="0" smtClean="0">
                <a:solidFill>
                  <a:srgbClr val="FF0000"/>
                </a:solidFill>
                <a:cs typeface="B Nazanin" panose="00000400000000000000" pitchFamily="2" charset="-78"/>
              </a:rPr>
              <a:t>مقررات مفصل در مورد امور داخلی اتحادیه ها</a:t>
            </a:r>
            <a:endParaRPr lang="en-US"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4284747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b="1" dirty="0" smtClean="0">
                <a:solidFill>
                  <a:srgbClr val="002060"/>
                </a:solidFill>
                <a:cs typeface="B Nazanin" panose="00000400000000000000" pitchFamily="2" charset="-78"/>
              </a:rPr>
              <a:t>دوره تقویت اتحادیه ها</a:t>
            </a:r>
            <a:br>
              <a:rPr lang="fa-IR" sz="3200" b="1" dirty="0" smtClean="0">
                <a:solidFill>
                  <a:srgbClr val="002060"/>
                </a:solidFill>
                <a:cs typeface="B Nazanin" panose="00000400000000000000" pitchFamily="2" charset="-78"/>
              </a:rPr>
            </a:br>
            <a:r>
              <a:rPr lang="fa-IR" sz="3200" b="1" dirty="0" smtClean="0">
                <a:solidFill>
                  <a:srgbClr val="002060"/>
                </a:solidFill>
                <a:cs typeface="B Nazanin" panose="00000400000000000000" pitchFamily="2" charset="-78"/>
              </a:rPr>
              <a:t>قانون ناریس –لاگاردیا (1932) و قانون روابط ملی کار(1935)</a:t>
            </a:r>
            <a:endParaRPr lang="en-US" sz="3200" b="1" dirty="0">
              <a:solidFill>
                <a:srgbClr val="002060"/>
              </a:solidFill>
              <a:cs typeface="B Nazanin" panose="00000400000000000000" pitchFamily="2" charset="-78"/>
            </a:endParaRPr>
          </a:p>
        </p:txBody>
      </p:sp>
      <p:sp>
        <p:nvSpPr>
          <p:cNvPr id="3" name="Content Placeholder 2"/>
          <p:cNvSpPr>
            <a:spLocks noGrp="1"/>
          </p:cNvSpPr>
          <p:nvPr>
            <p:ph idx="1"/>
          </p:nvPr>
        </p:nvSpPr>
        <p:spPr/>
        <p:txBody>
          <a:bodyPr>
            <a:normAutofit fontScale="92500"/>
          </a:bodyPr>
          <a:lstStyle/>
          <a:p>
            <a:pPr marL="0" indent="0" algn="r">
              <a:buNone/>
            </a:pPr>
            <a:r>
              <a:rPr lang="fa-IR" b="1" dirty="0" smtClean="0">
                <a:solidFill>
                  <a:srgbClr val="FF0000"/>
                </a:solidFill>
                <a:cs typeface="B Nazanin" panose="00000400000000000000" pitchFamily="2" charset="-78"/>
              </a:rPr>
              <a:t>قانون ناریس – لاگاریا : </a:t>
            </a:r>
            <a:r>
              <a:rPr lang="fa-IR" b="1" dirty="0" smtClean="0">
                <a:cs typeface="B Nazanin" panose="00000400000000000000" pitchFamily="2" charset="-78"/>
              </a:rPr>
              <a:t>به هریک از کارکنان حق مشارکت در مذاکره ها و چانه زدن های دسته جمعی را می دهد و او می تواند بدون دخالت دیگران </a:t>
            </a:r>
            <a:r>
              <a:rPr lang="fa-IR" b="1" dirty="0" smtClean="0">
                <a:cs typeface="B Nazanin" panose="00000400000000000000" pitchFamily="2" charset="-78"/>
              </a:rPr>
              <a:t>, بدون </a:t>
            </a:r>
            <a:r>
              <a:rPr lang="fa-IR" b="1" dirty="0" smtClean="0">
                <a:cs typeface="B Nazanin" panose="00000400000000000000" pitchFamily="2" charset="-78"/>
              </a:rPr>
              <a:t>هیچ محدودیت یا هیچ اجباری از حق خود دفاع </a:t>
            </a:r>
            <a:r>
              <a:rPr lang="fa-IR" b="1" dirty="0" smtClean="0">
                <a:cs typeface="B Nazanin" panose="00000400000000000000" pitchFamily="2" charset="-78"/>
              </a:rPr>
              <a:t>کند .</a:t>
            </a:r>
            <a:endParaRPr lang="fa-IR" b="1" dirty="0" smtClean="0">
              <a:cs typeface="B Nazanin" panose="00000400000000000000" pitchFamily="2" charset="-78"/>
            </a:endParaRPr>
          </a:p>
          <a:p>
            <a:pPr marL="0" indent="0" algn="r">
              <a:buNone/>
            </a:pPr>
            <a:r>
              <a:rPr lang="fa-IR" b="1" dirty="0" smtClean="0">
                <a:solidFill>
                  <a:srgbClr val="FF0000"/>
                </a:solidFill>
                <a:cs typeface="B Nazanin" panose="00000400000000000000" pitchFamily="2" charset="-78"/>
              </a:rPr>
              <a:t>قانون ملی روابط کار (قانون وانگر): </a:t>
            </a:r>
            <a:r>
              <a:rPr lang="fa-IR" b="1" dirty="0" smtClean="0">
                <a:cs typeface="B Nazanin" panose="00000400000000000000" pitchFamily="2" charset="-78"/>
              </a:rPr>
              <a:t>در سال 1935 به تصویب رسید و طبق این قانون هر نوع اقدام کاری </a:t>
            </a:r>
            <a:r>
              <a:rPr lang="fa-IR" b="1" dirty="0" smtClean="0">
                <a:cs typeface="B Nazanin" panose="00000400000000000000" pitchFamily="2" charset="-78"/>
              </a:rPr>
              <a:t>نا معقول </a:t>
            </a:r>
            <a:r>
              <a:rPr lang="fa-IR" b="1" dirty="0" smtClean="0">
                <a:cs typeface="B Nazanin" panose="00000400000000000000" pitchFamily="2" charset="-78"/>
              </a:rPr>
              <a:t>و غیر منصفانه منع گردید و سرانجام برای تقویت این دو </a:t>
            </a:r>
            <a:r>
              <a:rPr lang="fa-IR" b="1" dirty="0" smtClean="0">
                <a:solidFill>
                  <a:srgbClr val="7030A0"/>
                </a:solidFill>
                <a:cs typeface="B Nazanin" panose="00000400000000000000" pitchFamily="2" charset="-78"/>
              </a:rPr>
              <a:t>قانون هئیت ملی روابط کار </a:t>
            </a:r>
            <a:r>
              <a:rPr lang="fa-IR" b="1" dirty="0" smtClean="0">
                <a:cs typeface="B Nazanin" panose="00000400000000000000" pitchFamily="2" charset="-78"/>
              </a:rPr>
              <a:t>تشکیل گردید.</a:t>
            </a:r>
          </a:p>
          <a:p>
            <a:pPr marL="0" indent="0" algn="r">
              <a:buNone/>
            </a:pPr>
            <a:r>
              <a:rPr lang="fa-IR" b="1" dirty="0" smtClean="0">
                <a:solidFill>
                  <a:srgbClr val="FF0000"/>
                </a:solidFill>
                <a:cs typeface="B Nazanin" panose="00000400000000000000" pitchFamily="2" charset="-78"/>
              </a:rPr>
              <a:t>نقض مقررات بوسیله کارفرمایان : </a:t>
            </a:r>
            <a:r>
              <a:rPr lang="fa-IR" b="1" dirty="0" smtClean="0">
                <a:cs typeface="B Nazanin" panose="00000400000000000000" pitchFamily="2" charset="-78"/>
              </a:rPr>
              <a:t>روابط ملی کار (قانون وانگر</a:t>
            </a:r>
            <a:r>
              <a:rPr lang="fa-IR" b="1" dirty="0" smtClean="0">
                <a:cs typeface="B Nazanin" panose="00000400000000000000" pitchFamily="2" charset="-78"/>
              </a:rPr>
              <a:t>) باعث </a:t>
            </a:r>
            <a:r>
              <a:rPr lang="fa-IR" b="1" dirty="0" smtClean="0">
                <a:cs typeface="B Nazanin" panose="00000400000000000000" pitchFamily="2" charset="-78"/>
              </a:rPr>
              <a:t>شد پنج اقدام مشخص به عنوان نقض مقررات و(نه جنایت) به حساب آیند:</a:t>
            </a:r>
          </a:p>
          <a:p>
            <a:pPr marL="0" indent="0" algn="r">
              <a:buNone/>
            </a:pPr>
            <a:r>
              <a:rPr lang="fa-IR" b="1" dirty="0" smtClean="0">
                <a:solidFill>
                  <a:srgbClr val="FF0000"/>
                </a:solidFill>
                <a:cs typeface="B Nazanin" panose="00000400000000000000" pitchFamily="2" charset="-78"/>
              </a:rPr>
              <a:t>1</a:t>
            </a:r>
            <a:r>
              <a:rPr lang="fa-IR" b="1" dirty="0" smtClean="0">
                <a:solidFill>
                  <a:srgbClr val="FF0000"/>
                </a:solidFill>
                <a:cs typeface="B Nazanin" panose="00000400000000000000" pitchFamily="2" charset="-78"/>
              </a:rPr>
              <a:t>. </a:t>
            </a:r>
            <a:r>
              <a:rPr lang="fa-IR" b="1" dirty="0" smtClean="0">
                <a:cs typeface="B Nazanin" panose="00000400000000000000" pitchFamily="2" charset="-78"/>
              </a:rPr>
              <a:t>در </a:t>
            </a:r>
            <a:r>
              <a:rPr lang="fa-IR" b="1" dirty="0" smtClean="0">
                <a:cs typeface="B Nazanin" panose="00000400000000000000" pitchFamily="2" charset="-78"/>
              </a:rPr>
              <a:t>اموری که کارگران از حق قانونی خود برای تشکیل سازمان اقدام می نمایند ,کارفرمایان نمی توانند در این امور دخالت کنند </a:t>
            </a:r>
            <a:r>
              <a:rPr lang="fa-IR" b="1" dirty="0" smtClean="0">
                <a:cs typeface="B Nazanin" panose="00000400000000000000" pitchFamily="2" charset="-78"/>
              </a:rPr>
              <a:t>, فعالیت </a:t>
            </a:r>
            <a:r>
              <a:rPr lang="fa-IR" b="1" dirty="0" smtClean="0">
                <a:cs typeface="B Nazanin" panose="00000400000000000000" pitchFamily="2" charset="-78"/>
              </a:rPr>
              <a:t>های آنان را محدود نمایند یا مانع از کار کردن آنان شوند.</a:t>
            </a:r>
          </a:p>
        </p:txBody>
      </p:sp>
    </p:spTree>
    <p:extLst>
      <p:ext uri="{BB962C8B-B14F-4D97-AF65-F5344CB8AC3E}">
        <p14:creationId xmlns:p14="http://schemas.microsoft.com/office/powerpoint/2010/main" val="13487117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1568</TotalTime>
  <Words>4079</Words>
  <Application>Microsoft Office PowerPoint</Application>
  <PresentationFormat>Widescreen</PresentationFormat>
  <Paragraphs>135</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B Nazanin</vt:lpstr>
      <vt:lpstr>Garamond</vt:lpstr>
      <vt:lpstr>Times New Roman</vt:lpstr>
      <vt:lpstr>Organic</vt:lpstr>
      <vt:lpstr>دانشگاه علوم تحقیقات تهران دانشکده اقتصاد و مدیریت مدیریت منابع انسانی</vt:lpstr>
      <vt:lpstr>جنبش کارگری</vt:lpstr>
      <vt:lpstr>آمار اتحادیه ها در کشورها</vt:lpstr>
      <vt:lpstr>چرا کارگران سازمان دهی می نمایند؟</vt:lpstr>
      <vt:lpstr>PowerPoint Presentation</vt:lpstr>
      <vt:lpstr>اتحادیه ها چه می خواهند ؟چه هدف هایی دارند؟</vt:lpstr>
      <vt:lpstr>فدراسیون کارگران آمریکا و کنگره سازمان های صنعتی</vt:lpstr>
      <vt:lpstr>اتحادیه ها و قانون</vt:lpstr>
      <vt:lpstr>دوره تقویت اتحادیه ها قانون ناریس –لاگاردیا (1932) و قانون روابط ملی کار(1935)</vt:lpstr>
      <vt:lpstr>PowerPoint Presentation</vt:lpstr>
      <vt:lpstr>دوره تجدید نظر در فرایند تقویت اتحادیه ها و تصویب مقررات : قانون تفت - هارلی</vt:lpstr>
      <vt:lpstr>اقدامات غیر منصفانه اتحادیه های کارگری  (طبق قانون تفت – هارتلی)</vt:lpstr>
      <vt:lpstr>PowerPoint Presentation</vt:lpstr>
      <vt:lpstr>دوره تدوین قوانین مفصل درباره امور داخلی اتحادیه ها: قانون لندرام – گریفین(1959)</vt:lpstr>
      <vt:lpstr>حرکت اتحادیه ها و انتخابات</vt:lpstr>
      <vt:lpstr>PowerPoint Presentation</vt:lpstr>
      <vt:lpstr>PowerPoint Presentation</vt:lpstr>
      <vt:lpstr>PowerPoint Presentation</vt:lpstr>
      <vt:lpstr>نقش سرپرستان</vt:lpstr>
      <vt:lpstr>لغو پروانه انتخابات : هنگامی که کارکنان تصمیم به خروج از اتحادیه می گیرند</vt:lpstr>
      <vt:lpstr>فرایند مذاکره دسته جمعی</vt:lpstr>
      <vt:lpstr>مقصود از حسن نیت چیست ؟</vt:lpstr>
      <vt:lpstr>PowerPoint Presentation</vt:lpstr>
      <vt:lpstr>تیم مذاکره کننده </vt:lpstr>
      <vt:lpstr>مراحل مذاکره </vt:lpstr>
      <vt:lpstr>بن بست , میانجیگری و اعتصاب ها</vt:lpstr>
      <vt:lpstr>PowerPoint Presentation</vt:lpstr>
      <vt:lpstr>PowerPoint Presentation</vt:lpstr>
      <vt:lpstr>PowerPoint Presentation</vt:lpstr>
      <vt:lpstr>مفاد قرارداد</vt:lpstr>
      <vt:lpstr>اتحادیه های کارگری پس از این چه خواهند کرد؟</vt:lpstr>
      <vt:lpstr>آیا برنامه های مشارکت کارکنان , قوانین کار را نقض می کنند؟</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دانشگاه علوم تحقیقات تهران دانشکده اقتصاد و مدیریت مدیریت منابع انسانی</dc:title>
  <dc:creator>user</dc:creator>
  <cp:lastModifiedBy>user</cp:lastModifiedBy>
  <cp:revision>79</cp:revision>
  <dcterms:created xsi:type="dcterms:W3CDTF">2015-11-26T19:56:11Z</dcterms:created>
  <dcterms:modified xsi:type="dcterms:W3CDTF">2015-11-28T05:56:31Z</dcterms:modified>
</cp:coreProperties>
</file>