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86" r:id="rId4"/>
    <p:sldId id="262" r:id="rId5"/>
    <p:sldId id="276" r:id="rId6"/>
    <p:sldId id="277" r:id="rId7"/>
    <p:sldId id="278" r:id="rId8"/>
    <p:sldId id="279" r:id="rId9"/>
    <p:sldId id="284" r:id="rId10"/>
    <p:sldId id="285" r:id="rId11"/>
    <p:sldId id="280" r:id="rId12"/>
    <p:sldId id="281" r:id="rId13"/>
    <p:sldId id="282" r:id="rId14"/>
    <p:sldId id="287" r:id="rId15"/>
    <p:sldId id="28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15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0" d="100"/>
          <a:sy n="60" d="100"/>
        </p:scale>
        <p:origin x="30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9/19/2015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82881"/>
            <a:ext cx="8915399" cy="1151068"/>
          </a:xfrm>
        </p:spPr>
        <p:txBody>
          <a:bodyPr>
            <a:normAutofit/>
          </a:bodyPr>
          <a:lstStyle/>
          <a:p>
            <a:pPr algn="ctr"/>
            <a:r>
              <a:rPr lang="fa-IR" sz="3000" dirty="0" smtClean="0">
                <a:cs typeface="B Titr" panose="00000700000000000000" pitchFamily="2" charset="-78"/>
              </a:rPr>
              <a:t>بسم الله الر حمن الر حیم </a:t>
            </a:r>
            <a:br>
              <a:rPr lang="fa-IR" sz="3000" dirty="0" smtClean="0">
                <a:cs typeface="B Titr" panose="00000700000000000000" pitchFamily="2" charset="-78"/>
              </a:rPr>
            </a:br>
            <a:endParaRPr lang="fa-IR" sz="3000" dirty="0">
              <a:cs typeface="B Titr" panose="00000700000000000000" pitchFamily="2" charset="-78"/>
            </a:endParaRPr>
          </a:p>
        </p:txBody>
      </p:sp>
      <p:sp>
        <p:nvSpPr>
          <p:cNvPr id="3" name="Subtitle 2"/>
          <p:cNvSpPr>
            <a:spLocks noGrp="1"/>
          </p:cNvSpPr>
          <p:nvPr>
            <p:ph type="subTitle" idx="1"/>
          </p:nvPr>
        </p:nvSpPr>
        <p:spPr>
          <a:xfrm>
            <a:off x="5615492" y="1635163"/>
            <a:ext cx="5889120" cy="4268500"/>
          </a:xfrm>
        </p:spPr>
        <p:txBody>
          <a:bodyPr/>
          <a:lstStyle/>
          <a:p>
            <a:pPr algn="ctr"/>
            <a:endParaRPr lang="fa-IR" dirty="0" smtClean="0">
              <a:cs typeface="B Titr" panose="00000700000000000000" pitchFamily="2" charset="-78"/>
            </a:endParaRPr>
          </a:p>
          <a:p>
            <a:pPr algn="ctr"/>
            <a:r>
              <a:rPr lang="fa-IR" dirty="0" smtClean="0">
                <a:cs typeface="B Titr" panose="00000700000000000000" pitchFamily="2" charset="-78"/>
              </a:rPr>
              <a:t>گزارش اجمالی </a:t>
            </a:r>
            <a:r>
              <a:rPr lang="fa-IR" dirty="0">
                <a:cs typeface="B Titr" panose="00000700000000000000" pitchFamily="2" charset="-78"/>
              </a:rPr>
              <a:t>از سبک نگارش و ویژگی‌های </a:t>
            </a:r>
            <a:endParaRPr lang="fa-IR" dirty="0" smtClean="0">
              <a:cs typeface="B Titr" panose="00000700000000000000" pitchFamily="2" charset="-78"/>
            </a:endParaRPr>
          </a:p>
          <a:p>
            <a:pPr algn="ctr"/>
            <a:endParaRPr lang="fa-IR" dirty="0" smtClean="0"/>
          </a:p>
          <a:p>
            <a:pPr algn="ctr"/>
            <a:r>
              <a:rPr lang="fa-IR" sz="3500" dirty="0">
                <a:solidFill>
                  <a:srgbClr val="FF0000"/>
                </a:solidFill>
                <a:latin typeface="Noor_Sina" panose="02000700000000000000" pitchFamily="2" charset="-78"/>
                <a:cs typeface="Noor_Sina" panose="02000700000000000000" pitchFamily="2" charset="-78"/>
              </a:rPr>
              <a:t>تفسیر علی بن ابراهیم قمی</a:t>
            </a:r>
            <a:endParaRPr lang="fa-IR" dirty="0"/>
          </a:p>
          <a:p>
            <a:pPr algn="ctr"/>
            <a:endParaRPr lang="fa-IR" dirty="0" smtClean="0"/>
          </a:p>
          <a:p>
            <a:pPr algn="ctr"/>
            <a:r>
              <a:rPr lang="fa-IR" b="1" dirty="0" smtClean="0"/>
              <a:t>محمد لطفی پور</a:t>
            </a:r>
            <a:endParaRPr lang="fa-IR"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6899" y="1635163"/>
            <a:ext cx="3390899" cy="47625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6986186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smtClean="0">
                <a:latin typeface="Noor_Titr" panose="02000700000000000000" pitchFamily="2" charset="-78"/>
                <a:cs typeface="Noor_Titr" panose="02000700000000000000" pitchFamily="2" charset="-78"/>
              </a:rPr>
              <a:t>توجه به قرائات</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624405" y="1570616"/>
            <a:ext cx="9880207" cy="4340606"/>
          </a:xfrm>
        </p:spPr>
        <p:txBody>
          <a:bodyPr>
            <a:normAutofit/>
          </a:bodyPr>
          <a:lstStyle/>
          <a:p>
            <a:pPr algn="just"/>
            <a:r>
              <a:rPr lang="fa-IR" sz="2500" dirty="0">
                <a:latin typeface="Noor_Nazli" panose="01000506000000020004" pitchFamily="2" charset="-78"/>
                <a:cs typeface="Noor_Nazli" panose="01000506000000020004" pitchFamily="2" charset="-78"/>
              </a:rPr>
              <a:t>تفسير القمي    ج‏1    136    </a:t>
            </a:r>
          </a:p>
          <a:p>
            <a:pPr marL="0" indent="0" algn="just">
              <a:buNone/>
            </a:pPr>
            <a:r>
              <a:rPr lang="fa-IR" sz="2500" dirty="0">
                <a:latin typeface="Noor_Nazli" panose="01000506000000020004" pitchFamily="2" charset="-78"/>
                <a:cs typeface="Noor_Nazli" panose="01000506000000020004" pitchFamily="2" charset="-78"/>
              </a:rPr>
              <a:t>قوله فَمَنِ اسْتَمْتَعْتُمْ بِهِ مِنْهُنَ</a:t>
            </a:r>
            <a:r>
              <a:rPr lang="fa-IR" sz="2500" dirty="0" smtClean="0">
                <a:latin typeface="Noor_Nazli" panose="01000506000000020004" pitchFamily="2" charset="-78"/>
                <a:cs typeface="Noor_Nazli" panose="01000506000000020004" pitchFamily="2" charset="-78"/>
              </a:rPr>
              <a:t>‏ قَالَ </a:t>
            </a:r>
            <a:r>
              <a:rPr lang="fa-IR" sz="2500" dirty="0">
                <a:latin typeface="Noor_Nazli" panose="01000506000000020004" pitchFamily="2" charset="-78"/>
                <a:cs typeface="Noor_Nazli" panose="01000506000000020004" pitchFamily="2" charset="-78"/>
              </a:rPr>
              <a:t>الصَّادِقُ ع‏: «فَمَنِ اسْتَمْتَعْتُمْ بِهِ مِنْهُنَّ إِلَى أَجَلٍ مُسَمًّى- فَآتُوهُنَّ أُجُورَهُنَّ فَرِيضَةً» قَالَ الصَّادِقُ ع فَهَذِهِ الْآيَةُ دَلِيلٌ عَلَى الْمُتْعَةِ.</a:t>
            </a:r>
          </a:p>
        </p:txBody>
      </p:sp>
    </p:spTree>
    <p:extLst>
      <p:ext uri="{BB962C8B-B14F-4D97-AF65-F5344CB8AC3E}">
        <p14:creationId xmlns:p14="http://schemas.microsoft.com/office/powerpoint/2010/main" val="19293493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smtClean="0">
                <a:latin typeface="Noor_Titr" panose="02000700000000000000" pitchFamily="2" charset="-78"/>
                <a:cs typeface="Noor_Titr" panose="02000700000000000000" pitchFamily="2" charset="-78"/>
              </a:rPr>
              <a:t>عدم توجه به ظاهر آیات</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624405" y="1570616"/>
            <a:ext cx="9880207" cy="4340606"/>
          </a:xfrm>
        </p:spPr>
        <p:txBody>
          <a:bodyPr>
            <a:normAutofit/>
          </a:bodyPr>
          <a:lstStyle/>
          <a:p>
            <a:pPr algn="just"/>
            <a:r>
              <a:rPr lang="fa-IR" sz="2500" dirty="0">
                <a:latin typeface="Noor_Nazli" panose="01000506000000020004" pitchFamily="2" charset="-78"/>
                <a:cs typeface="Noor_Nazli" panose="01000506000000020004" pitchFamily="2" charset="-78"/>
              </a:rPr>
              <a:t>گرایش علی ابن ابراهیم در این تفسیر، روایی است. این گرایش حدیثی باعث شده است که مؤلف، با استناد به روایات، به‌آسانی از ظاهر آیات دست کشیده است.</a:t>
            </a:r>
          </a:p>
        </p:txBody>
      </p:sp>
    </p:spTree>
    <p:extLst>
      <p:ext uri="{BB962C8B-B14F-4D97-AF65-F5344CB8AC3E}">
        <p14:creationId xmlns:p14="http://schemas.microsoft.com/office/powerpoint/2010/main" val="4096909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smtClean="0">
                <a:latin typeface="Noor_Titr" panose="02000700000000000000" pitchFamily="2" charset="-78"/>
                <a:cs typeface="Noor_Titr" panose="02000700000000000000" pitchFamily="2" charset="-78"/>
              </a:rPr>
              <a:t>راویان احادیث تفسیر</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376979" y="1592131"/>
            <a:ext cx="9880207" cy="4340606"/>
          </a:xfrm>
        </p:spPr>
        <p:txBody>
          <a:bodyPr>
            <a:normAutofit/>
          </a:bodyPr>
          <a:lstStyle/>
          <a:p>
            <a:pPr algn="just"/>
            <a:r>
              <a:rPr lang="fa-IR" sz="2500" dirty="0">
                <a:latin typeface="Noor_Nazli" panose="01000506000000020004" pitchFamily="2" charset="-78"/>
                <a:cs typeface="Noor_Nazli" panose="01000506000000020004" pitchFamily="2" charset="-78"/>
              </a:rPr>
              <a:t>روایت‌های علی بن ابراهیم عمده تفسیر را تشکیل می‌دهد که از پدر خویش، ابن ابی عمیر و مشایخ خود نقل کرده است. </a:t>
            </a:r>
            <a:endParaRPr lang="fa-IR" sz="2500" dirty="0" smtClean="0">
              <a:latin typeface="Noor_Nazli" panose="01000506000000020004" pitchFamily="2" charset="-78"/>
              <a:cs typeface="Noor_Nazli" panose="01000506000000020004" pitchFamily="2" charset="-78"/>
            </a:endParaRPr>
          </a:p>
          <a:p>
            <a:pPr algn="just"/>
            <a:r>
              <a:rPr lang="fa-IR" sz="2500" dirty="0" smtClean="0">
                <a:latin typeface="Noor_Nazli" panose="01000506000000020004" pitchFamily="2" charset="-78"/>
                <a:cs typeface="Noor_Nazli" panose="01000506000000020004" pitchFamily="2" charset="-78"/>
              </a:rPr>
              <a:t>باقی </a:t>
            </a:r>
            <a:r>
              <a:rPr lang="fa-IR" sz="2500" dirty="0">
                <a:latin typeface="Noor_Nazli" panose="01000506000000020004" pitchFamily="2" charset="-78"/>
                <a:cs typeface="Noor_Nazli" panose="01000506000000020004" pitchFamily="2" charset="-78"/>
              </a:rPr>
              <a:t>روایت‌ها از ابوالجارود و احادیث متفرقه است.</a:t>
            </a:r>
          </a:p>
        </p:txBody>
      </p:sp>
    </p:spTree>
    <p:extLst>
      <p:ext uri="{BB962C8B-B14F-4D97-AF65-F5344CB8AC3E}">
        <p14:creationId xmlns:p14="http://schemas.microsoft.com/office/powerpoint/2010/main" val="3903599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smtClean="0">
                <a:latin typeface="Noor_Titr" panose="02000700000000000000" pitchFamily="2" charset="-78"/>
                <a:cs typeface="Noor_Titr" panose="02000700000000000000" pitchFamily="2" charset="-78"/>
              </a:rPr>
              <a:t>روایات تأویلی </a:t>
            </a:r>
            <a:r>
              <a:rPr lang="fa-IR" sz="3000" dirty="0">
                <a:latin typeface="Noor_Titr" panose="02000700000000000000" pitchFamily="2" charset="-78"/>
                <a:cs typeface="Noor_Titr" panose="02000700000000000000" pitchFamily="2" charset="-78"/>
              </a:rPr>
              <a:t>از </a:t>
            </a:r>
            <a:r>
              <a:rPr lang="fa-IR" sz="3000" dirty="0" smtClean="0">
                <a:latin typeface="Noor_Titr" panose="02000700000000000000" pitchFamily="2" charset="-78"/>
                <a:cs typeface="Noor_Titr" panose="02000700000000000000" pitchFamily="2" charset="-78"/>
              </a:rPr>
              <a:t>تفسیر علی </a:t>
            </a:r>
            <a:r>
              <a:rPr lang="fa-IR" sz="3000" dirty="0">
                <a:latin typeface="Noor_Titr" panose="02000700000000000000" pitchFamily="2" charset="-78"/>
                <a:cs typeface="Noor_Titr" panose="02000700000000000000" pitchFamily="2" charset="-78"/>
              </a:rPr>
              <a:t>بن </a:t>
            </a:r>
            <a:r>
              <a:rPr lang="fa-IR" sz="3000" dirty="0" smtClean="0">
                <a:latin typeface="Noor_Titr" panose="02000700000000000000" pitchFamily="2" charset="-78"/>
                <a:cs typeface="Noor_Titr" panose="02000700000000000000" pitchFamily="2" charset="-78"/>
              </a:rPr>
              <a:t>ابراهیم</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624405" y="1570616"/>
            <a:ext cx="9880207" cy="4340606"/>
          </a:xfrm>
        </p:spPr>
        <p:txBody>
          <a:bodyPr>
            <a:normAutofit fontScale="92500"/>
          </a:bodyPr>
          <a:lstStyle/>
          <a:p>
            <a:pPr algn="just"/>
            <a:r>
              <a:rPr lang="fa-IR" sz="2500" dirty="0" smtClean="0">
                <a:latin typeface="Noor_Nazli" panose="01000506000000020004" pitchFamily="2" charset="-78"/>
                <a:cs typeface="Noor_Nazli" panose="01000506000000020004" pitchFamily="2" charset="-78"/>
              </a:rPr>
              <a:t>حدثنی ابی </a:t>
            </a:r>
            <a:r>
              <a:rPr lang="fa-IR" sz="2500" dirty="0">
                <a:latin typeface="Noor_Nazli" panose="01000506000000020004" pitchFamily="2" charset="-78"/>
                <a:cs typeface="Noor_Nazli" panose="01000506000000020004" pitchFamily="2" charset="-78"/>
              </a:rPr>
              <a:t>عن </a:t>
            </a:r>
            <a:r>
              <a:rPr lang="fa-IR" sz="2500" dirty="0" smtClean="0">
                <a:latin typeface="Noor_Nazli" panose="01000506000000020004" pitchFamily="2" charset="-78"/>
                <a:cs typeface="Noor_Nazli" panose="01000506000000020004" pitchFamily="2" charset="-78"/>
              </a:rPr>
              <a:t>عمرو بن ابراهیم الراشدی </a:t>
            </a:r>
            <a:r>
              <a:rPr lang="fa-IR" sz="2500" dirty="0">
                <a:latin typeface="Noor_Nazli" panose="01000506000000020004" pitchFamily="2" charset="-78"/>
                <a:cs typeface="Noor_Nazli" panose="01000506000000020004" pitchFamily="2" charset="-78"/>
              </a:rPr>
              <a:t>و صالح بن </a:t>
            </a:r>
            <a:r>
              <a:rPr lang="fa-IR" sz="2500" dirty="0" smtClean="0">
                <a:latin typeface="Noor_Nazli" panose="01000506000000020004" pitchFamily="2" charset="-78"/>
                <a:cs typeface="Noor_Nazli" panose="01000506000000020004" pitchFamily="2" charset="-78"/>
              </a:rPr>
              <a:t>سعید </a:t>
            </a:r>
            <a:r>
              <a:rPr lang="fa-IR" sz="2500" dirty="0">
                <a:latin typeface="Noor_Nazli" panose="01000506000000020004" pitchFamily="2" charset="-78"/>
                <a:cs typeface="Noor_Nazli" panose="01000506000000020004" pitchFamily="2" charset="-78"/>
              </a:rPr>
              <a:t>و </a:t>
            </a:r>
            <a:r>
              <a:rPr lang="fa-IR" sz="2500" dirty="0" smtClean="0">
                <a:latin typeface="Noor_Nazli" panose="01000506000000020004" pitchFamily="2" charset="-78"/>
                <a:cs typeface="Noor_Nazli" panose="01000506000000020004" pitchFamily="2" charset="-78"/>
              </a:rPr>
              <a:t>یحیی </a:t>
            </a:r>
            <a:r>
              <a:rPr lang="fa-IR" sz="2500" dirty="0">
                <a:latin typeface="Noor_Nazli" panose="01000506000000020004" pitchFamily="2" charset="-78"/>
                <a:cs typeface="Noor_Nazli" panose="01000506000000020004" pitchFamily="2" charset="-78"/>
              </a:rPr>
              <a:t>بن </a:t>
            </a:r>
            <a:r>
              <a:rPr lang="fa-IR" sz="2500" dirty="0" smtClean="0">
                <a:latin typeface="Noor_Nazli" panose="01000506000000020004" pitchFamily="2" charset="-78"/>
                <a:cs typeface="Noor_Nazli" panose="01000506000000020004" pitchFamily="2" charset="-78"/>
              </a:rPr>
              <a:t>ابی عمیربن </a:t>
            </a:r>
            <a:r>
              <a:rPr lang="fa-IR" sz="2500" dirty="0">
                <a:latin typeface="Noor_Nazli" panose="01000506000000020004" pitchFamily="2" charset="-78"/>
                <a:cs typeface="Noor_Nazli" panose="01000506000000020004" pitchFamily="2" charset="-78"/>
              </a:rPr>
              <a:t>عمران </a:t>
            </a:r>
            <a:r>
              <a:rPr lang="fa-IR" sz="2500" dirty="0" smtClean="0">
                <a:latin typeface="Noor_Nazli" panose="01000506000000020004" pitchFamily="2" charset="-78"/>
                <a:cs typeface="Noor_Nazli" panose="01000506000000020004" pitchFamily="2" charset="-78"/>
              </a:rPr>
              <a:t>الحلبی </a:t>
            </a:r>
            <a:r>
              <a:rPr lang="fa-IR" sz="2500" dirty="0">
                <a:latin typeface="Noor_Nazli" panose="01000506000000020004" pitchFamily="2" charset="-78"/>
                <a:cs typeface="Noor_Nazli" panose="01000506000000020004" pitchFamily="2" charset="-78"/>
              </a:rPr>
              <a:t>و </a:t>
            </a:r>
            <a:r>
              <a:rPr lang="fa-IR" sz="2500" dirty="0" smtClean="0">
                <a:latin typeface="Noor_Nazli" panose="01000506000000020004" pitchFamily="2" charset="-78"/>
                <a:cs typeface="Noor_Nazli" panose="01000506000000020004" pitchFamily="2" charset="-78"/>
              </a:rPr>
              <a:t>اسماعیل </a:t>
            </a:r>
            <a:r>
              <a:rPr lang="fa-IR" sz="2500" dirty="0">
                <a:latin typeface="Noor_Nazli" panose="01000506000000020004" pitchFamily="2" charset="-78"/>
                <a:cs typeface="Noor_Nazli" panose="01000506000000020004" pitchFamily="2" charset="-78"/>
              </a:rPr>
              <a:t>بن مزار و </a:t>
            </a:r>
            <a:r>
              <a:rPr lang="fa-IR" sz="2500" dirty="0" smtClean="0">
                <a:latin typeface="Noor_Nazli" panose="01000506000000020004" pitchFamily="2" charset="-78"/>
                <a:cs typeface="Noor_Nazli" panose="01000506000000020004" pitchFamily="2" charset="-78"/>
              </a:rPr>
              <a:t>ابی </a:t>
            </a:r>
            <a:r>
              <a:rPr lang="fa-IR" sz="2500" dirty="0">
                <a:latin typeface="Noor_Nazli" panose="01000506000000020004" pitchFamily="2" charset="-78"/>
                <a:cs typeface="Noor_Nazli" panose="01000506000000020004" pitchFamily="2" charset="-78"/>
              </a:rPr>
              <a:t>طالب عبدالله بن الصلت عن </a:t>
            </a:r>
            <a:r>
              <a:rPr lang="fa-IR" sz="2500" dirty="0" smtClean="0">
                <a:latin typeface="Noor_Nazli" panose="01000506000000020004" pitchFamily="2" charset="-78"/>
                <a:cs typeface="Noor_Nazli" panose="01000506000000020004" pitchFamily="2" charset="-78"/>
              </a:rPr>
              <a:t>علی </a:t>
            </a:r>
            <a:r>
              <a:rPr lang="fa-IR" sz="2500" dirty="0">
                <a:latin typeface="Noor_Nazli" panose="01000506000000020004" pitchFamily="2" charset="-78"/>
                <a:cs typeface="Noor_Nazli" panose="01000506000000020004" pitchFamily="2" charset="-78"/>
              </a:rPr>
              <a:t>بن </a:t>
            </a:r>
            <a:r>
              <a:rPr lang="fa-IR" sz="2500" dirty="0" smtClean="0">
                <a:latin typeface="Noor_Nazli" panose="01000506000000020004" pitchFamily="2" charset="-78"/>
                <a:cs typeface="Noor_Nazli" panose="01000506000000020004" pitchFamily="2" charset="-78"/>
              </a:rPr>
              <a:t>یحیی </a:t>
            </a:r>
            <a:r>
              <a:rPr lang="fa-IR" sz="2500" dirty="0">
                <a:latin typeface="Noor_Nazli" panose="01000506000000020004" pitchFamily="2" charset="-78"/>
                <a:cs typeface="Noor_Nazli" panose="01000506000000020004" pitchFamily="2" charset="-78"/>
              </a:rPr>
              <a:t>عن </a:t>
            </a:r>
            <a:r>
              <a:rPr lang="fa-IR" sz="2500" dirty="0" smtClean="0">
                <a:latin typeface="Noor_Nazli" panose="01000506000000020004" pitchFamily="2" charset="-78"/>
                <a:cs typeface="Noor_Nazli" panose="01000506000000020004" pitchFamily="2" charset="-78"/>
              </a:rPr>
              <a:t>ابی بصیر </a:t>
            </a:r>
            <a:r>
              <a:rPr lang="fa-IR" sz="2500" dirty="0">
                <a:latin typeface="Noor_Nazli" panose="01000506000000020004" pitchFamily="2" charset="-78"/>
                <a:cs typeface="Noor_Nazli" panose="01000506000000020004" pitchFamily="2" charset="-78"/>
              </a:rPr>
              <a:t>عن </a:t>
            </a:r>
            <a:r>
              <a:rPr lang="fa-IR" sz="2500" dirty="0" smtClean="0">
                <a:latin typeface="Noor_Nazli" panose="01000506000000020004" pitchFamily="2" charset="-78"/>
                <a:cs typeface="Noor_Nazli" panose="01000506000000020004" pitchFamily="2" charset="-78"/>
              </a:rPr>
              <a:t>ابی </a:t>
            </a:r>
            <a:r>
              <a:rPr lang="fa-IR" sz="2500" dirty="0">
                <a:latin typeface="Noor_Nazli" panose="01000506000000020004" pitchFamily="2" charset="-78"/>
                <a:cs typeface="Noor_Nazli" panose="01000506000000020004" pitchFamily="2" charset="-78"/>
              </a:rPr>
              <a:t>عبدالله (</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السلام) قال سألته عن </a:t>
            </a:r>
            <a:r>
              <a:rPr lang="fa-IR" sz="2500" dirty="0" smtClean="0">
                <a:latin typeface="Noor_Nazli" panose="01000506000000020004" pitchFamily="2" charset="-78"/>
                <a:cs typeface="Noor_Nazli" panose="01000506000000020004" pitchFamily="2" charset="-78"/>
              </a:rPr>
              <a:t>تفسیر </a:t>
            </a:r>
            <a:r>
              <a:rPr lang="fa-IR" sz="2500" dirty="0">
                <a:latin typeface="Noor_Nazli" panose="01000506000000020004" pitchFamily="2" charset="-78"/>
                <a:cs typeface="Noor_Nazli" panose="01000506000000020004" pitchFamily="2" charset="-78"/>
              </a:rPr>
              <a:t>بسم الله الرحمن </a:t>
            </a:r>
            <a:r>
              <a:rPr lang="fa-IR" sz="2500" dirty="0" smtClean="0">
                <a:latin typeface="Noor_Nazli" panose="01000506000000020004" pitchFamily="2" charset="-78"/>
                <a:cs typeface="Noor_Nazli" panose="01000506000000020004" pitchFamily="2" charset="-78"/>
              </a:rPr>
              <a:t>الرحیم </a:t>
            </a:r>
            <a:r>
              <a:rPr lang="fa-IR" sz="2500" dirty="0">
                <a:latin typeface="Noor_Nazli" panose="01000506000000020004" pitchFamily="2" charset="-78"/>
                <a:cs typeface="Noor_Nazli" panose="01000506000000020004" pitchFamily="2" charset="-78"/>
              </a:rPr>
              <a:t>فقال الباء بهاءالله و </a:t>
            </a:r>
            <a:r>
              <a:rPr lang="fa-IR" sz="2500" dirty="0" smtClean="0">
                <a:latin typeface="Noor_Nazli" panose="01000506000000020004" pitchFamily="2" charset="-78"/>
                <a:cs typeface="Noor_Nazli" panose="01000506000000020004" pitchFamily="2" charset="-78"/>
              </a:rPr>
              <a:t>السین </a:t>
            </a:r>
            <a:r>
              <a:rPr lang="fa-IR" sz="2500" dirty="0">
                <a:latin typeface="Noor_Nazli" panose="01000506000000020004" pitchFamily="2" charset="-78"/>
                <a:cs typeface="Noor_Nazli" panose="01000506000000020004" pitchFamily="2" charset="-78"/>
              </a:rPr>
              <a:t>سناء الله </a:t>
            </a:r>
            <a:r>
              <a:rPr lang="fa-IR" sz="2500" dirty="0" smtClean="0">
                <a:latin typeface="Noor_Nazli" panose="01000506000000020004" pitchFamily="2" charset="-78"/>
                <a:cs typeface="Noor_Nazli" panose="01000506000000020004" pitchFamily="2" charset="-78"/>
              </a:rPr>
              <a:t>و المیم </a:t>
            </a:r>
            <a:r>
              <a:rPr lang="fa-IR" sz="2500" dirty="0">
                <a:latin typeface="Noor_Nazli" panose="01000506000000020004" pitchFamily="2" charset="-78"/>
                <a:cs typeface="Noor_Nazli" panose="01000506000000020004" pitchFamily="2" charset="-78"/>
              </a:rPr>
              <a:t>ملك </a:t>
            </a:r>
            <a:r>
              <a:rPr lang="fa-IR" sz="2500" dirty="0" smtClean="0">
                <a:latin typeface="Noor_Nazli" panose="01000506000000020004" pitchFamily="2" charset="-78"/>
                <a:cs typeface="Noor_Nazli" panose="01000506000000020004" pitchFamily="2" charset="-78"/>
              </a:rPr>
              <a:t>الله</a:t>
            </a:r>
            <a:endParaRPr lang="en-US" sz="2500" dirty="0">
              <a:latin typeface="Noor_Nazli" panose="01000506000000020004" pitchFamily="2" charset="-78"/>
              <a:cs typeface="Noor_Nazli" panose="01000506000000020004" pitchFamily="2" charset="-78"/>
            </a:endParaRPr>
          </a:p>
          <a:p>
            <a:pPr algn="just"/>
            <a:endParaRPr lang="en-US" sz="2500" dirty="0">
              <a:latin typeface="Noor_Nazli" panose="01000506000000020004" pitchFamily="2" charset="-78"/>
              <a:cs typeface="Noor_Nazli" panose="01000506000000020004" pitchFamily="2" charset="-78"/>
            </a:endParaRPr>
          </a:p>
          <a:p>
            <a:pPr algn="just"/>
            <a:r>
              <a:rPr lang="fa-IR" sz="2500" dirty="0" smtClean="0">
                <a:latin typeface="Noor_Nazli" panose="01000506000000020004" pitchFamily="2" charset="-78"/>
                <a:cs typeface="Noor_Nazli" panose="01000506000000020004" pitchFamily="2" charset="-78"/>
              </a:rPr>
              <a:t>قال علی </a:t>
            </a:r>
            <a:r>
              <a:rPr lang="fa-IR" sz="2500" dirty="0">
                <a:latin typeface="Noor_Nazli" panose="01000506000000020004" pitchFamily="2" charset="-78"/>
                <a:cs typeface="Noor_Nazli" panose="01000506000000020004" pitchFamily="2" charset="-78"/>
              </a:rPr>
              <a:t>بن </a:t>
            </a:r>
            <a:r>
              <a:rPr lang="fa-IR" sz="2500" dirty="0" smtClean="0">
                <a:latin typeface="Noor_Nazli" panose="01000506000000020004" pitchFamily="2" charset="-78"/>
                <a:cs typeface="Noor_Nazli" panose="01000506000000020004" pitchFamily="2" charset="-78"/>
              </a:rPr>
              <a:t>ابراهیم حدثنی ابی </a:t>
            </a:r>
            <a:r>
              <a:rPr lang="fa-IR" sz="2500" dirty="0">
                <a:latin typeface="Noor_Nazli" panose="01000506000000020004" pitchFamily="2" charset="-78"/>
                <a:cs typeface="Noor_Nazli" panose="01000506000000020004" pitchFamily="2" charset="-78"/>
              </a:rPr>
              <a:t>عن حماد عن </a:t>
            </a:r>
            <a:r>
              <a:rPr lang="fa-IR" sz="2500" dirty="0" smtClean="0">
                <a:latin typeface="Noor_Nazli" panose="01000506000000020004" pitchFamily="2" charset="-78"/>
                <a:cs typeface="Noor_Nazli" panose="01000506000000020004" pitchFamily="2" charset="-78"/>
              </a:rPr>
              <a:t>ابی </a:t>
            </a:r>
            <a:r>
              <a:rPr lang="fa-IR" sz="2500" dirty="0">
                <a:latin typeface="Noor_Nazli" panose="01000506000000020004" pitchFamily="2" charset="-78"/>
                <a:cs typeface="Noor_Nazli" panose="01000506000000020004" pitchFamily="2" charset="-78"/>
              </a:rPr>
              <a:t>عبدالله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قوله الصراط </a:t>
            </a:r>
            <a:r>
              <a:rPr lang="fa-IR" sz="2500" dirty="0" smtClean="0">
                <a:latin typeface="Noor_Nazli" panose="01000506000000020004" pitchFamily="2" charset="-78"/>
                <a:cs typeface="Noor_Nazli" panose="01000506000000020004" pitchFamily="2" charset="-78"/>
              </a:rPr>
              <a:t>المستقیم </a:t>
            </a:r>
            <a:r>
              <a:rPr lang="fa-IR" sz="2500" dirty="0">
                <a:latin typeface="Noor_Nazli" panose="01000506000000020004" pitchFamily="2" charset="-78"/>
                <a:cs typeface="Noor_Nazli" panose="01000506000000020004" pitchFamily="2" charset="-78"/>
              </a:rPr>
              <a:t>قال هو </a:t>
            </a:r>
            <a:r>
              <a:rPr lang="fa-IR" sz="2500" dirty="0" smtClean="0">
                <a:latin typeface="Noor_Nazli" panose="01000506000000020004" pitchFamily="2" charset="-78"/>
                <a:cs typeface="Noor_Nazli" panose="01000506000000020004" pitchFamily="2" charset="-78"/>
              </a:rPr>
              <a:t>امیرالمومنین </a:t>
            </a:r>
            <a:r>
              <a:rPr lang="fa-IR" sz="2500" dirty="0">
                <a:latin typeface="Noor_Nazli" panose="01000506000000020004" pitchFamily="2" charset="-78"/>
                <a:cs typeface="Noor_Nazli" panose="01000506000000020004" pitchFamily="2" charset="-78"/>
              </a:rPr>
              <a:t>(</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السلام) </a:t>
            </a:r>
            <a:r>
              <a:rPr lang="fa-IR" sz="2500" dirty="0" smtClean="0">
                <a:latin typeface="Noor_Nazli" panose="01000506000000020004" pitchFamily="2" charset="-78"/>
                <a:cs typeface="Noor_Nazli" panose="01000506000000020004" pitchFamily="2" charset="-78"/>
              </a:rPr>
              <a:t>والدلیل علی </a:t>
            </a:r>
            <a:r>
              <a:rPr lang="fa-IR" sz="2500" dirty="0">
                <a:latin typeface="Noor_Nazli" panose="01000506000000020004" pitchFamily="2" charset="-78"/>
                <a:cs typeface="Noor_Nazli" panose="01000506000000020004" pitchFamily="2" charset="-78"/>
              </a:rPr>
              <a:t>انه </a:t>
            </a:r>
            <a:r>
              <a:rPr lang="fa-IR" sz="2500" dirty="0" smtClean="0">
                <a:latin typeface="Noor_Nazli" panose="01000506000000020004" pitchFamily="2" charset="-78"/>
                <a:cs typeface="Noor_Nazli" panose="01000506000000020004" pitchFamily="2" charset="-78"/>
              </a:rPr>
              <a:t>امیرالمونین </a:t>
            </a:r>
            <a:r>
              <a:rPr lang="fa-IR" sz="2500" dirty="0">
                <a:latin typeface="Noor_Nazli" panose="01000506000000020004" pitchFamily="2" charset="-78"/>
                <a:cs typeface="Noor_Nazli" panose="01000506000000020004" pitchFamily="2" charset="-78"/>
              </a:rPr>
              <a:t>قوله و انه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ام الكتاب </a:t>
            </a:r>
            <a:r>
              <a:rPr lang="fa-IR" sz="2500" dirty="0" smtClean="0">
                <a:latin typeface="Noor_Nazli" panose="01000506000000020004" pitchFamily="2" charset="-78"/>
                <a:cs typeface="Noor_Nazli" panose="01000506000000020004" pitchFamily="2" charset="-78"/>
              </a:rPr>
              <a:t>لدینا لعلی حكیم </a:t>
            </a:r>
            <a:r>
              <a:rPr lang="fa-IR" sz="2500" dirty="0">
                <a:latin typeface="Noor_Nazli" panose="01000506000000020004" pitchFamily="2" charset="-78"/>
                <a:cs typeface="Noor_Nazli" panose="01000506000000020004" pitchFamily="2" charset="-78"/>
              </a:rPr>
              <a:t>و هو </a:t>
            </a:r>
            <a:r>
              <a:rPr lang="fa-IR" sz="2500" dirty="0" smtClean="0">
                <a:latin typeface="Noor_Nazli" panose="01000506000000020004" pitchFamily="2" charset="-78"/>
                <a:cs typeface="Noor_Nazli" panose="01000506000000020004" pitchFamily="2" charset="-78"/>
              </a:rPr>
              <a:t>امیرالمونین </a:t>
            </a:r>
            <a:r>
              <a:rPr lang="fa-IR" sz="2500" dirty="0">
                <a:latin typeface="Noor_Nazli" panose="01000506000000020004" pitchFamily="2" charset="-78"/>
                <a:cs typeface="Noor_Nazli" panose="01000506000000020004" pitchFamily="2" charset="-78"/>
              </a:rPr>
              <a:t>(</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السلام)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ام الكتاب و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قوله الصراط </a:t>
            </a:r>
            <a:r>
              <a:rPr lang="fa-IR" sz="2500" dirty="0" smtClean="0">
                <a:latin typeface="Noor_Nazli" panose="01000506000000020004" pitchFamily="2" charset="-78"/>
                <a:cs typeface="Noor_Nazli" panose="01000506000000020004" pitchFamily="2" charset="-78"/>
              </a:rPr>
              <a:t>المستقیم</a:t>
            </a:r>
            <a:endParaRPr lang="en-US" sz="2500" dirty="0">
              <a:latin typeface="Noor_Nazli" panose="01000506000000020004" pitchFamily="2" charset="-78"/>
              <a:cs typeface="Noor_Nazli" panose="01000506000000020004" pitchFamily="2" charset="-78"/>
            </a:endParaRPr>
          </a:p>
          <a:p>
            <a:pPr marL="0" indent="0" algn="just">
              <a:buNone/>
            </a:pPr>
            <a:endParaRPr lang="fa-IR" sz="2500" dirty="0" smtClean="0">
              <a:latin typeface="Noor_Nazli" panose="01000506000000020004" pitchFamily="2" charset="-78"/>
              <a:cs typeface="Noor_Nazli" panose="01000506000000020004" pitchFamily="2" charset="-78"/>
            </a:endParaRPr>
          </a:p>
          <a:p>
            <a:pPr marL="0" indent="0" algn="just">
              <a:buNone/>
            </a:pPr>
            <a:r>
              <a:rPr lang="fa-IR" sz="2500" dirty="0" smtClean="0">
                <a:latin typeface="Noor_Nazli" panose="01000506000000020004" pitchFamily="2" charset="-78"/>
                <a:cs typeface="Noor_Nazli" panose="01000506000000020004" pitchFamily="2" charset="-78"/>
              </a:rPr>
              <a:t>در این روایت دو آیة </a:t>
            </a:r>
            <a:r>
              <a:rPr lang="fa-IR" sz="2500" dirty="0">
                <a:latin typeface="Noor_Nazli" panose="01000506000000020004" pitchFamily="2" charset="-78"/>
                <a:cs typeface="Noor_Nazli" panose="01000506000000020004" pitchFamily="2" charset="-78"/>
              </a:rPr>
              <a:t>الصراط </a:t>
            </a:r>
            <a:r>
              <a:rPr lang="fa-IR" sz="2500" dirty="0" smtClean="0">
                <a:latin typeface="Noor_Nazli" panose="01000506000000020004" pitchFamily="2" charset="-78"/>
                <a:cs typeface="Noor_Nazli" panose="01000506000000020004" pitchFamily="2" charset="-78"/>
              </a:rPr>
              <a:t>المستقیم </a:t>
            </a:r>
            <a:r>
              <a:rPr lang="fa-IR" sz="2500" dirty="0">
                <a:latin typeface="Noor_Nazli" panose="01000506000000020004" pitchFamily="2" charset="-78"/>
                <a:cs typeface="Noor_Nazli" panose="01000506000000020004" pitchFamily="2" charset="-78"/>
              </a:rPr>
              <a:t>و انه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ام الكتاب را به امام </a:t>
            </a:r>
            <a:r>
              <a:rPr lang="fa-IR" sz="2500" dirty="0" smtClean="0">
                <a:latin typeface="Noor_Nazli" panose="01000506000000020004" pitchFamily="2" charset="-78"/>
                <a:cs typeface="Noor_Nazli" panose="01000506000000020004" pitchFamily="2" charset="-78"/>
              </a:rPr>
              <a:t>علی </a:t>
            </a:r>
            <a:r>
              <a:rPr lang="fa-IR" sz="2500" dirty="0">
                <a:latin typeface="Noor_Nazli" panose="01000506000000020004" pitchFamily="2" charset="-78"/>
                <a:cs typeface="Noor_Nazli" panose="01000506000000020004" pitchFamily="2" charset="-78"/>
              </a:rPr>
              <a:t>(</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السلام) </a:t>
            </a:r>
            <a:r>
              <a:rPr lang="fa-IR" sz="2500" dirty="0" smtClean="0">
                <a:latin typeface="Noor_Nazli" panose="01000506000000020004" pitchFamily="2" charset="-78"/>
                <a:cs typeface="Noor_Nazli" panose="01000506000000020004" pitchFamily="2" charset="-78"/>
              </a:rPr>
              <a:t>تأویل </a:t>
            </a:r>
            <a:r>
              <a:rPr lang="fa-IR" sz="2500" dirty="0">
                <a:latin typeface="Noor_Nazli" panose="01000506000000020004" pitchFamily="2" charset="-78"/>
                <a:cs typeface="Noor_Nazli" panose="01000506000000020004" pitchFamily="2" charset="-78"/>
              </a:rPr>
              <a:t>برده است.</a:t>
            </a:r>
          </a:p>
        </p:txBody>
      </p:sp>
    </p:spTree>
    <p:extLst>
      <p:ext uri="{BB962C8B-B14F-4D97-AF65-F5344CB8AC3E}">
        <p14:creationId xmlns:p14="http://schemas.microsoft.com/office/powerpoint/2010/main" val="16259756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a:latin typeface="Noor_Titr" panose="02000700000000000000" pitchFamily="2" charset="-78"/>
                <a:cs typeface="Noor_Titr" panose="02000700000000000000" pitchFamily="2" charset="-78"/>
              </a:rPr>
              <a:t>تفسير تأويلي از علي بن ابراهيم</a:t>
            </a:r>
          </a:p>
        </p:txBody>
      </p:sp>
      <p:sp>
        <p:nvSpPr>
          <p:cNvPr id="3" name="Content Placeholder 2"/>
          <p:cNvSpPr>
            <a:spLocks noGrp="1"/>
          </p:cNvSpPr>
          <p:nvPr>
            <p:ph idx="1"/>
          </p:nvPr>
        </p:nvSpPr>
        <p:spPr>
          <a:xfrm>
            <a:off x="1624405" y="1570616"/>
            <a:ext cx="9880207" cy="4340606"/>
          </a:xfrm>
        </p:spPr>
        <p:txBody>
          <a:bodyPr>
            <a:normAutofit fontScale="92500" lnSpcReduction="10000"/>
          </a:bodyPr>
          <a:lstStyle/>
          <a:p>
            <a:pPr algn="just"/>
            <a:endParaRPr lang="fa-IR" sz="2500" dirty="0">
              <a:latin typeface="Noor_Nazli" panose="01000506000000020004" pitchFamily="2" charset="-78"/>
              <a:cs typeface="Noor_Nazli" panose="01000506000000020004" pitchFamily="2" charset="-78"/>
            </a:endParaRPr>
          </a:p>
          <a:p>
            <a:pPr algn="just"/>
            <a:r>
              <a:rPr lang="fa-IR" sz="2500" dirty="0">
                <a:latin typeface="Noor_Nazli" panose="01000506000000020004" pitchFamily="2" charset="-78"/>
                <a:cs typeface="Noor_Nazli" panose="01000506000000020004" pitchFamily="2" charset="-78"/>
              </a:rPr>
              <a:t>با مشاهدة مختصر تفسير، روشن مي شود كه در موارد متعددي از كتاب علي بن ابراهيم و تفسير هاي تأويلي وي نقل شده است. اين موارد از رواياتي كه علي بن ابراهيم نقل كرده كاملاً متمايز است، زيرا روايات علي بن ابراهيم يا با سند متصل آمده است يا به صورت مرسل و با تعبير «رّوِي» و نظاير آن نقل شده، اما تفسير هاي شخص وي با «قال علي بن ابراهيم» و «قال» نقل شده است. البته از علي بن ابراهيم غير از تفسيرهاي تأويلي، امور ديگري چون شرح كلمات و بيان شأن نزول ها و ... جز آن نيز آمده است، اما نقل تفسير هاي تأويلي وي غلبه دارد.</a:t>
            </a:r>
          </a:p>
          <a:p>
            <a:pPr algn="just"/>
            <a:endParaRPr lang="fa-IR" sz="2500" dirty="0">
              <a:latin typeface="Noor_Nazli" panose="01000506000000020004" pitchFamily="2" charset="-78"/>
              <a:cs typeface="Noor_Nazli" panose="01000506000000020004" pitchFamily="2" charset="-78"/>
            </a:endParaRPr>
          </a:p>
          <a:p>
            <a:pPr marL="0" indent="0" algn="just">
              <a:buNone/>
            </a:pPr>
            <a:r>
              <a:rPr lang="fa-IR" sz="2500" dirty="0" smtClean="0">
                <a:latin typeface="Noor_Nazli" panose="01000506000000020004" pitchFamily="2" charset="-78"/>
                <a:cs typeface="Noor_Nazli" panose="01000506000000020004" pitchFamily="2" charset="-78"/>
              </a:rPr>
              <a:t>تأويلات </a:t>
            </a:r>
            <a:r>
              <a:rPr lang="fa-IR" sz="2500" dirty="0">
                <a:latin typeface="Noor_Nazli" panose="01000506000000020004" pitchFamily="2" charset="-78"/>
                <a:cs typeface="Noor_Nazli" panose="01000506000000020004" pitchFamily="2" charset="-78"/>
              </a:rPr>
              <a:t>وي بعضاً مشابه روايات ائمه (عليهم السلام) است، مانند تأويل آية و ان هذا صراطي مستقيماً فاتبعوه و لاتتبعوا السبل </a:t>
            </a:r>
            <a:r>
              <a:rPr lang="fa-IR" sz="2500">
                <a:latin typeface="Noor_Nazli" panose="01000506000000020004" pitchFamily="2" charset="-78"/>
                <a:cs typeface="Noor_Nazli" panose="01000506000000020004" pitchFamily="2" charset="-78"/>
              </a:rPr>
              <a:t>(</a:t>
            </a:r>
            <a:r>
              <a:rPr lang="fa-IR" sz="2500" smtClean="0">
                <a:latin typeface="Noor_Nazli" panose="01000506000000020004" pitchFamily="2" charset="-78"/>
                <a:cs typeface="Noor_Nazli" panose="01000506000000020004" pitchFamily="2" charset="-78"/>
              </a:rPr>
              <a:t>انعام/ </a:t>
            </a:r>
            <a:r>
              <a:rPr lang="fa-IR" sz="2500" dirty="0">
                <a:latin typeface="Noor_Nazli" panose="01000506000000020004" pitchFamily="2" charset="-78"/>
                <a:cs typeface="Noor_Nazli" panose="01000506000000020004" pitchFamily="2" charset="-78"/>
              </a:rPr>
              <a:t>153) كه مي نويسد:</a:t>
            </a:r>
          </a:p>
          <a:p>
            <a:pPr marL="0" indent="0" algn="just">
              <a:buNone/>
            </a:pPr>
            <a:r>
              <a:rPr lang="fa-IR" sz="2500" dirty="0" smtClean="0">
                <a:latin typeface="Noor_Nazli" panose="01000506000000020004" pitchFamily="2" charset="-78"/>
                <a:cs typeface="Noor_Nazli" panose="01000506000000020004" pitchFamily="2" charset="-78"/>
              </a:rPr>
              <a:t>قال </a:t>
            </a:r>
            <a:r>
              <a:rPr lang="fa-IR" sz="2500" dirty="0">
                <a:latin typeface="Noor_Nazli" panose="01000506000000020004" pitchFamily="2" charset="-78"/>
                <a:cs typeface="Noor_Nazli" panose="01000506000000020004" pitchFamily="2" charset="-78"/>
              </a:rPr>
              <a:t>(علي بن ابراهيم) الصراط المستقيم الامام، فاتبعوه (ولا تتبعوا السبل) يعني غير الامام</a:t>
            </a:r>
          </a:p>
        </p:txBody>
      </p:sp>
    </p:spTree>
    <p:extLst>
      <p:ext uri="{BB962C8B-B14F-4D97-AF65-F5344CB8AC3E}">
        <p14:creationId xmlns:p14="http://schemas.microsoft.com/office/powerpoint/2010/main" val="4065595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a:latin typeface="Noor_Titr" panose="02000700000000000000" pitchFamily="2" charset="-78"/>
                <a:cs typeface="Noor_Titr" panose="02000700000000000000" pitchFamily="2" charset="-78"/>
              </a:rPr>
              <a:t>دفاع از مکتب امامت و ولایت، ذکر فضائل اهل </a:t>
            </a:r>
            <a:r>
              <a:rPr lang="fa-IR" sz="3000" dirty="0" smtClean="0">
                <a:latin typeface="Noor_Titr" panose="02000700000000000000" pitchFamily="2" charset="-78"/>
                <a:cs typeface="Noor_Titr" panose="02000700000000000000" pitchFamily="2" charset="-78"/>
              </a:rPr>
              <a:t>بیت و </a:t>
            </a:r>
            <a:r>
              <a:rPr lang="fa-IR" sz="3000" dirty="0">
                <a:latin typeface="Noor_Titr" panose="02000700000000000000" pitchFamily="2" charset="-78"/>
                <a:cs typeface="Noor_Titr" panose="02000700000000000000" pitchFamily="2" charset="-78"/>
              </a:rPr>
              <a:t>رذائل دشمنان در ذیل </a:t>
            </a:r>
            <a:r>
              <a:rPr lang="fa-IR" sz="3000" dirty="0" smtClean="0">
                <a:latin typeface="Noor_Titr" panose="02000700000000000000" pitchFamily="2" charset="-78"/>
                <a:cs typeface="Noor_Titr" panose="02000700000000000000" pitchFamily="2" charset="-78"/>
              </a:rPr>
              <a:t>آیات</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624405" y="1570616"/>
            <a:ext cx="9880207" cy="4340606"/>
          </a:xfrm>
        </p:spPr>
        <p:txBody>
          <a:bodyPr>
            <a:normAutofit/>
          </a:bodyPr>
          <a:lstStyle/>
          <a:p>
            <a:pPr algn="just"/>
            <a:r>
              <a:rPr lang="fa-IR" sz="2500" dirty="0">
                <a:latin typeface="Noor_Nazli" panose="01000506000000020004" pitchFamily="2" charset="-78"/>
                <a:cs typeface="Noor_Nazli" panose="01000506000000020004" pitchFamily="2" charset="-78"/>
              </a:rPr>
              <a:t>قال </a:t>
            </a:r>
            <a:r>
              <a:rPr lang="fa-IR" sz="2500" dirty="0" smtClean="0">
                <a:latin typeface="Noor_Nazli" panose="01000506000000020004" pitchFamily="2" charset="-78"/>
                <a:cs typeface="Noor_Nazli" panose="01000506000000020004" pitchFamily="2" charset="-78"/>
              </a:rPr>
              <a:t>علی </a:t>
            </a:r>
            <a:r>
              <a:rPr lang="fa-IR" sz="2500" dirty="0">
                <a:latin typeface="Noor_Nazli" panose="01000506000000020004" pitchFamily="2" charset="-78"/>
                <a:cs typeface="Noor_Nazli" panose="01000506000000020004" pitchFamily="2" charset="-78"/>
              </a:rPr>
              <a:t>بن </a:t>
            </a:r>
            <a:r>
              <a:rPr lang="fa-IR" sz="2500" dirty="0" smtClean="0">
                <a:latin typeface="Noor_Nazli" panose="01000506000000020004" pitchFamily="2" charset="-78"/>
                <a:cs typeface="Noor_Nazli" panose="01000506000000020004" pitchFamily="2" charset="-78"/>
              </a:rPr>
              <a:t>ابراهیم حدثنی ابی </a:t>
            </a:r>
            <a:r>
              <a:rPr lang="fa-IR" sz="2500" dirty="0">
                <a:latin typeface="Noor_Nazli" panose="01000506000000020004" pitchFamily="2" charset="-78"/>
                <a:cs typeface="Noor_Nazli" panose="01000506000000020004" pitchFamily="2" charset="-78"/>
              </a:rPr>
              <a:t>عن ابن </a:t>
            </a:r>
            <a:r>
              <a:rPr lang="fa-IR" sz="2500" dirty="0" smtClean="0">
                <a:latin typeface="Noor_Nazli" panose="01000506000000020004" pitchFamily="2" charset="-78"/>
                <a:cs typeface="Noor_Nazli" panose="01000506000000020004" pitchFamily="2" charset="-78"/>
              </a:rPr>
              <a:t>ابی عمیر </a:t>
            </a:r>
            <a:r>
              <a:rPr lang="fa-IR" sz="2500" dirty="0">
                <a:latin typeface="Noor_Nazli" panose="01000506000000020004" pitchFamily="2" charset="-78"/>
                <a:cs typeface="Noor_Nazli" panose="01000506000000020004" pitchFamily="2" charset="-78"/>
              </a:rPr>
              <a:t>عن ابن </a:t>
            </a:r>
            <a:r>
              <a:rPr lang="fa-IR" sz="2500" dirty="0" smtClean="0">
                <a:latin typeface="Noor_Nazli" panose="01000506000000020004" pitchFamily="2" charset="-78"/>
                <a:cs typeface="Noor_Nazli" panose="01000506000000020004" pitchFamily="2" charset="-78"/>
              </a:rPr>
              <a:t>اذینه </a:t>
            </a:r>
            <a:r>
              <a:rPr lang="fa-IR" sz="2500" dirty="0">
                <a:latin typeface="Noor_Nazli" panose="01000506000000020004" pitchFamily="2" charset="-78"/>
                <a:cs typeface="Noor_Nazli" panose="01000506000000020004" pitchFamily="2" charset="-78"/>
              </a:rPr>
              <a:t>عن </a:t>
            </a:r>
            <a:r>
              <a:rPr lang="fa-IR" sz="2500" dirty="0" smtClean="0">
                <a:latin typeface="Noor_Nazli" panose="01000506000000020004" pitchFamily="2" charset="-78"/>
                <a:cs typeface="Noor_Nazli" panose="01000506000000020004" pitchFamily="2" charset="-78"/>
              </a:rPr>
              <a:t>ابی </a:t>
            </a:r>
            <a:r>
              <a:rPr lang="fa-IR" sz="2500" dirty="0">
                <a:latin typeface="Noor_Nazli" panose="01000506000000020004" pitchFamily="2" charset="-78"/>
                <a:cs typeface="Noor_Nazli" panose="01000506000000020004" pitchFamily="2" charset="-78"/>
              </a:rPr>
              <a:t>عبدالله (</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السلام)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قوله </a:t>
            </a:r>
            <a:r>
              <a:rPr lang="fa-IR" sz="2500" dirty="0" smtClean="0">
                <a:latin typeface="Noor_Nazli" panose="01000506000000020004" pitchFamily="2" charset="-78"/>
                <a:cs typeface="Noor_Nazli" panose="01000506000000020004" pitchFamily="2" charset="-78"/>
              </a:rPr>
              <a:t>غیر </a:t>
            </a:r>
            <a:r>
              <a:rPr lang="fa-IR" sz="2500" dirty="0">
                <a:latin typeface="Noor_Nazli" panose="01000506000000020004" pitchFamily="2" charset="-78"/>
                <a:cs typeface="Noor_Nazli" panose="01000506000000020004" pitchFamily="2" charset="-78"/>
              </a:rPr>
              <a:t>المغضوب </a:t>
            </a:r>
            <a:r>
              <a:rPr lang="fa-IR" sz="2500" dirty="0" smtClean="0">
                <a:latin typeface="Noor_Nazli" panose="01000506000000020004" pitchFamily="2" charset="-78"/>
                <a:cs typeface="Noor_Nazli" panose="01000506000000020004" pitchFamily="2" charset="-78"/>
              </a:rPr>
              <a:t>علیهم و لا الضالین</a:t>
            </a:r>
            <a:r>
              <a:rPr lang="fa-IR" sz="2500" dirty="0">
                <a:latin typeface="Noor_Nazli" panose="01000506000000020004" pitchFamily="2" charset="-78"/>
                <a:cs typeface="Noor_Nazli" panose="01000506000000020004" pitchFamily="2" charset="-78"/>
              </a:rPr>
              <a:t>: قال المغضوب </a:t>
            </a:r>
            <a:r>
              <a:rPr lang="fa-IR" sz="2500" dirty="0" smtClean="0">
                <a:latin typeface="Noor_Nazli" panose="01000506000000020004" pitchFamily="2" charset="-78"/>
                <a:cs typeface="Noor_Nazli" panose="01000506000000020004" pitchFamily="2" charset="-78"/>
              </a:rPr>
              <a:t>علیهم </a:t>
            </a:r>
            <a:r>
              <a:rPr lang="fa-IR" sz="2500" dirty="0">
                <a:latin typeface="Noor_Nazli" panose="01000506000000020004" pitchFamily="2" charset="-78"/>
                <a:cs typeface="Noor_Nazli" panose="01000506000000020004" pitchFamily="2" charset="-78"/>
              </a:rPr>
              <a:t>النصاب، </a:t>
            </a:r>
            <a:r>
              <a:rPr lang="fa-IR" sz="2500" dirty="0" smtClean="0">
                <a:latin typeface="Noor_Nazli" panose="01000506000000020004" pitchFamily="2" charset="-78"/>
                <a:cs typeface="Noor_Nazli" panose="01000506000000020004" pitchFamily="2" charset="-78"/>
              </a:rPr>
              <a:t>والضالین الشاك</a:t>
            </a:r>
          </a:p>
          <a:p>
            <a:pPr algn="just"/>
            <a:endParaRPr lang="fa-IR" sz="2500" dirty="0">
              <a:latin typeface="Noor_Nazli" panose="01000506000000020004" pitchFamily="2" charset="-78"/>
              <a:cs typeface="Noor_Nazli" panose="01000506000000020004" pitchFamily="2" charset="-78"/>
            </a:endParaRPr>
          </a:p>
        </p:txBody>
      </p:sp>
    </p:spTree>
    <p:extLst>
      <p:ext uri="{BB962C8B-B14F-4D97-AF65-F5344CB8AC3E}">
        <p14:creationId xmlns:p14="http://schemas.microsoft.com/office/powerpoint/2010/main" val="4174809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smtClean="0">
                <a:latin typeface="Noor_Titr" panose="02000700000000000000" pitchFamily="2" charset="-78"/>
                <a:cs typeface="Noor_Titr" panose="02000700000000000000" pitchFamily="2" charset="-78"/>
              </a:rPr>
              <a:t>توضیح </a:t>
            </a:r>
            <a:r>
              <a:rPr lang="fa-IR" sz="3000" dirty="0">
                <a:latin typeface="Noor_Titr" panose="02000700000000000000" pitchFamily="2" charset="-78"/>
                <a:cs typeface="Noor_Titr" panose="02000700000000000000" pitchFamily="2" charset="-78"/>
              </a:rPr>
              <a:t>لغات و عبارات دور از ذهن و مشكل</a:t>
            </a:r>
          </a:p>
        </p:txBody>
      </p:sp>
      <p:sp>
        <p:nvSpPr>
          <p:cNvPr id="3" name="Content Placeholder 2"/>
          <p:cNvSpPr>
            <a:spLocks noGrp="1"/>
          </p:cNvSpPr>
          <p:nvPr>
            <p:ph idx="1"/>
          </p:nvPr>
        </p:nvSpPr>
        <p:spPr>
          <a:xfrm>
            <a:off x="1624405" y="1570616"/>
            <a:ext cx="9880207" cy="4340606"/>
          </a:xfrm>
        </p:spPr>
        <p:txBody>
          <a:bodyPr>
            <a:normAutofit/>
          </a:bodyPr>
          <a:lstStyle/>
          <a:p>
            <a:pPr algn="just"/>
            <a:r>
              <a:rPr lang="fa-IR" sz="2500" dirty="0" smtClean="0">
                <a:latin typeface="Noor_Nazli" panose="01000506000000020004" pitchFamily="2" charset="-78"/>
                <a:cs typeface="Noor_Nazli" panose="01000506000000020004" pitchFamily="2" charset="-78"/>
              </a:rPr>
              <a:t>یكی </a:t>
            </a:r>
            <a:r>
              <a:rPr lang="fa-IR" sz="2500" dirty="0">
                <a:latin typeface="Noor_Nazli" panose="01000506000000020004" pitchFamily="2" charset="-78"/>
                <a:cs typeface="Noor_Nazli" panose="01000506000000020004" pitchFamily="2" charset="-78"/>
              </a:rPr>
              <a:t>از </a:t>
            </a:r>
            <a:r>
              <a:rPr lang="fa-IR" sz="2500" dirty="0" smtClean="0">
                <a:latin typeface="Noor_Nazli" panose="01000506000000020004" pitchFamily="2" charset="-78"/>
                <a:cs typeface="Noor_Nazli" panose="01000506000000020004" pitchFamily="2" charset="-78"/>
              </a:rPr>
              <a:t>خصوصیات محتوایی این تفسیر</a:t>
            </a:r>
            <a:r>
              <a:rPr lang="fa-IR" sz="2500" dirty="0">
                <a:latin typeface="Noor_Nazli" panose="01000506000000020004" pitchFamily="2" charset="-78"/>
                <a:cs typeface="Noor_Nazli" panose="01000506000000020004" pitchFamily="2" charset="-78"/>
              </a:rPr>
              <a:t>، اهتمام به </a:t>
            </a:r>
            <a:r>
              <a:rPr lang="fa-IR" sz="2500" dirty="0" smtClean="0">
                <a:latin typeface="Noor_Nazli" panose="01000506000000020004" pitchFamily="2" charset="-78"/>
                <a:cs typeface="Noor_Nazli" panose="01000506000000020004" pitchFamily="2" charset="-78"/>
              </a:rPr>
              <a:t>توضیح </a:t>
            </a:r>
            <a:r>
              <a:rPr lang="fa-IR" sz="2500" dirty="0">
                <a:latin typeface="Noor_Nazli" panose="01000506000000020004" pitchFamily="2" charset="-78"/>
                <a:cs typeface="Noor_Nazli" panose="01000506000000020004" pitchFamily="2" charset="-78"/>
              </a:rPr>
              <a:t>لغات و عبارات مشكل </a:t>
            </a:r>
            <a:r>
              <a:rPr lang="fa-IR" sz="2500" dirty="0" smtClean="0">
                <a:latin typeface="Noor_Nazli" panose="01000506000000020004" pitchFamily="2" charset="-78"/>
                <a:cs typeface="Noor_Nazli" panose="01000506000000020004" pitchFamily="2" charset="-78"/>
              </a:rPr>
              <a:t>یا </a:t>
            </a:r>
            <a:r>
              <a:rPr lang="fa-IR" sz="2500" dirty="0">
                <a:latin typeface="Noor_Nazli" panose="01000506000000020004" pitchFamily="2" charset="-78"/>
                <a:cs typeface="Noor_Nazli" panose="01000506000000020004" pitchFamily="2" charset="-78"/>
              </a:rPr>
              <a:t>متشابه قرآن است. </a:t>
            </a:r>
            <a:endParaRPr lang="fa-IR" sz="2500" dirty="0" smtClean="0">
              <a:latin typeface="Noor_Nazli" panose="01000506000000020004" pitchFamily="2" charset="-78"/>
              <a:cs typeface="Noor_Nazli" panose="01000506000000020004" pitchFamily="2" charset="-78"/>
            </a:endParaRPr>
          </a:p>
          <a:p>
            <a:pPr marL="0" indent="0" algn="just">
              <a:buNone/>
            </a:pPr>
            <a:r>
              <a:rPr lang="fa-IR" sz="2500" dirty="0">
                <a:latin typeface="Noor_Nazli" panose="01000506000000020004" pitchFamily="2" charset="-78"/>
                <a:cs typeface="Noor_Nazli" panose="01000506000000020004" pitchFamily="2" charset="-78"/>
              </a:rPr>
              <a:t> </a:t>
            </a:r>
            <a:r>
              <a:rPr lang="fa-IR" sz="2500" dirty="0" smtClean="0">
                <a:latin typeface="Noor_Nazli" panose="01000506000000020004" pitchFamily="2" charset="-78"/>
                <a:cs typeface="Noor_Nazli" panose="01000506000000020004" pitchFamily="2" charset="-78"/>
              </a:rPr>
              <a:t> مثال:</a:t>
            </a:r>
          </a:p>
          <a:p>
            <a:pPr marL="0" indent="0" algn="just">
              <a:buNone/>
            </a:pPr>
            <a:r>
              <a:rPr lang="fa-IR" sz="2500" dirty="0" smtClean="0">
                <a:latin typeface="Noor_Nazli" panose="01000506000000020004" pitchFamily="2" charset="-78"/>
                <a:cs typeface="Noor_Nazli" panose="01000506000000020004" pitchFamily="2" charset="-78"/>
              </a:rPr>
              <a:t>تفسیر القمی    </a:t>
            </a:r>
            <a:r>
              <a:rPr lang="fa-IR" sz="2500" dirty="0">
                <a:latin typeface="Noor_Nazli" panose="01000506000000020004" pitchFamily="2" charset="-78"/>
                <a:cs typeface="Noor_Nazli" panose="01000506000000020004" pitchFamily="2" charset="-78"/>
              </a:rPr>
              <a:t>ج‏1    </a:t>
            </a:r>
            <a:r>
              <a:rPr lang="fa-IR" sz="2500" dirty="0" smtClean="0">
                <a:latin typeface="Noor_Nazli" panose="01000506000000020004" pitchFamily="2" charset="-78"/>
                <a:cs typeface="Noor_Nazli" panose="01000506000000020004" pitchFamily="2" charset="-78"/>
              </a:rPr>
              <a:t>ص34</a:t>
            </a:r>
          </a:p>
          <a:p>
            <a:pPr marL="0" indent="0" algn="just">
              <a:buNone/>
            </a:pPr>
            <a:r>
              <a:rPr lang="fa-IR" sz="2500" dirty="0" smtClean="0">
                <a:latin typeface="Noor_Nazli" panose="01000506000000020004" pitchFamily="2" charset="-78"/>
                <a:cs typeface="Noor_Nazli" panose="01000506000000020004" pitchFamily="2" charset="-78"/>
              </a:rPr>
              <a:t>قوله‏: </a:t>
            </a:r>
            <a:r>
              <a:rPr lang="fa-IR" sz="2500" dirty="0">
                <a:latin typeface="Noor_Nazli" panose="01000506000000020004" pitchFamily="2" charset="-78"/>
                <a:cs typeface="Noor_Nazli" panose="01000506000000020004" pitchFamily="2" charset="-78"/>
              </a:rPr>
              <a:t>صُمٌّ بُكْمٌ </a:t>
            </a:r>
            <a:r>
              <a:rPr lang="fa-IR" sz="2500" dirty="0" smtClean="0">
                <a:latin typeface="Noor_Nazli" panose="01000506000000020004" pitchFamily="2" charset="-78"/>
                <a:cs typeface="Noor_Nazli" panose="01000506000000020004" pitchFamily="2" charset="-78"/>
              </a:rPr>
              <a:t>عُمْیٌ</a:t>
            </a:r>
            <a:r>
              <a:rPr lang="fa-IR" sz="2500" dirty="0">
                <a:latin typeface="Noor_Nazli" panose="01000506000000020004" pitchFamily="2" charset="-78"/>
                <a:cs typeface="Noor_Nazli" panose="01000506000000020004" pitchFamily="2" charset="-78"/>
              </a:rPr>
              <a:t>‏ </a:t>
            </a:r>
            <a:endParaRPr lang="fa-IR" sz="2500" dirty="0" smtClean="0">
              <a:latin typeface="Noor_Nazli" panose="01000506000000020004" pitchFamily="2" charset="-78"/>
              <a:cs typeface="Noor_Nazli" panose="01000506000000020004" pitchFamily="2" charset="-78"/>
            </a:endParaRPr>
          </a:p>
          <a:p>
            <a:pPr marL="0" indent="0" algn="just">
              <a:buNone/>
            </a:pPr>
            <a:r>
              <a:rPr lang="fa-IR" sz="2500" dirty="0" smtClean="0">
                <a:latin typeface="Noor_Nazli" panose="01000506000000020004" pitchFamily="2" charset="-78"/>
                <a:cs typeface="Noor_Nazli" panose="01000506000000020004" pitchFamily="2" charset="-78"/>
              </a:rPr>
              <a:t>و </a:t>
            </a:r>
            <a:r>
              <a:rPr lang="fa-IR" sz="2500" dirty="0">
                <a:latin typeface="Noor_Nazli" panose="01000506000000020004" pitchFamily="2" charset="-78"/>
                <a:cs typeface="Noor_Nazli" panose="01000506000000020004" pitchFamily="2" charset="-78"/>
              </a:rPr>
              <a:t>الصم </a:t>
            </a:r>
            <a:r>
              <a:rPr lang="fa-IR" sz="2500" dirty="0" smtClean="0">
                <a:latin typeface="Noor_Nazli" panose="01000506000000020004" pitchFamily="2" charset="-78"/>
                <a:cs typeface="Noor_Nazli" panose="01000506000000020004" pitchFamily="2" charset="-78"/>
              </a:rPr>
              <a:t>الذی </a:t>
            </a:r>
            <a:r>
              <a:rPr lang="fa-IR" sz="2500" dirty="0">
                <a:latin typeface="Noor_Nazli" panose="01000506000000020004" pitchFamily="2" charset="-78"/>
                <a:cs typeface="Noor_Nazli" panose="01000506000000020004" pitchFamily="2" charset="-78"/>
              </a:rPr>
              <a:t>لا </a:t>
            </a:r>
            <a:r>
              <a:rPr lang="fa-IR" sz="2500" dirty="0" smtClean="0">
                <a:latin typeface="Noor_Nazli" panose="01000506000000020004" pitchFamily="2" charset="-78"/>
                <a:cs typeface="Noor_Nazli" panose="01000506000000020004" pitchFamily="2" charset="-78"/>
              </a:rPr>
              <a:t>یسمع </a:t>
            </a:r>
          </a:p>
          <a:p>
            <a:pPr marL="0" indent="0" algn="just">
              <a:buNone/>
            </a:pPr>
            <a:r>
              <a:rPr lang="fa-IR" sz="2500" dirty="0" smtClean="0">
                <a:latin typeface="Noor_Nazli" panose="01000506000000020004" pitchFamily="2" charset="-78"/>
                <a:cs typeface="Noor_Nazli" panose="01000506000000020004" pitchFamily="2" charset="-78"/>
              </a:rPr>
              <a:t>و </a:t>
            </a:r>
            <a:r>
              <a:rPr lang="fa-IR" sz="2500" dirty="0">
                <a:latin typeface="Noor_Nazli" panose="01000506000000020004" pitchFamily="2" charset="-78"/>
                <a:cs typeface="Noor_Nazli" panose="01000506000000020004" pitchFamily="2" charset="-78"/>
              </a:rPr>
              <a:t>البكم </a:t>
            </a:r>
            <a:r>
              <a:rPr lang="fa-IR" sz="2500" dirty="0" smtClean="0">
                <a:latin typeface="Noor_Nazli" panose="01000506000000020004" pitchFamily="2" charset="-78"/>
                <a:cs typeface="Noor_Nazli" panose="01000506000000020004" pitchFamily="2" charset="-78"/>
              </a:rPr>
              <a:t>الذی یولد </a:t>
            </a:r>
            <a:r>
              <a:rPr lang="fa-IR" sz="2500" dirty="0">
                <a:latin typeface="Noor_Nazli" panose="01000506000000020004" pitchFamily="2" charset="-78"/>
                <a:cs typeface="Noor_Nazli" panose="01000506000000020004" pitchFamily="2" charset="-78"/>
              </a:rPr>
              <a:t>من أمه </a:t>
            </a:r>
            <a:r>
              <a:rPr lang="fa-IR" sz="2500" dirty="0" smtClean="0">
                <a:latin typeface="Noor_Nazli" panose="01000506000000020004" pitchFamily="2" charset="-78"/>
                <a:cs typeface="Noor_Nazli" panose="01000506000000020004" pitchFamily="2" charset="-78"/>
              </a:rPr>
              <a:t>أعمى</a:t>
            </a:r>
          </a:p>
          <a:p>
            <a:pPr marL="0" indent="0" algn="just">
              <a:buNone/>
            </a:pPr>
            <a:r>
              <a:rPr lang="fa-IR" sz="2500" dirty="0" smtClean="0">
                <a:latin typeface="Noor_Nazli" panose="01000506000000020004" pitchFamily="2" charset="-78"/>
                <a:cs typeface="Noor_Nazli" panose="01000506000000020004" pitchFamily="2" charset="-78"/>
              </a:rPr>
              <a:t>و </a:t>
            </a:r>
            <a:r>
              <a:rPr lang="fa-IR" sz="2500" dirty="0">
                <a:latin typeface="Noor_Nazli" panose="01000506000000020004" pitchFamily="2" charset="-78"/>
                <a:cs typeface="Noor_Nazli" panose="01000506000000020004" pitchFamily="2" charset="-78"/>
              </a:rPr>
              <a:t>العمى </a:t>
            </a:r>
            <a:r>
              <a:rPr lang="fa-IR" sz="2500" dirty="0" smtClean="0">
                <a:latin typeface="Noor_Nazli" panose="01000506000000020004" pitchFamily="2" charset="-78"/>
                <a:cs typeface="Noor_Nazli" panose="01000506000000020004" pitchFamily="2" charset="-78"/>
              </a:rPr>
              <a:t>الذی یكون بصیرا </a:t>
            </a:r>
            <a:r>
              <a:rPr lang="fa-IR" sz="2500" dirty="0">
                <a:latin typeface="Noor_Nazli" panose="01000506000000020004" pitchFamily="2" charset="-78"/>
                <a:cs typeface="Noor_Nazli" panose="01000506000000020004" pitchFamily="2" charset="-78"/>
              </a:rPr>
              <a:t>ثم </a:t>
            </a:r>
            <a:r>
              <a:rPr lang="fa-IR" sz="2500" dirty="0" smtClean="0">
                <a:latin typeface="Noor_Nazli" panose="01000506000000020004" pitchFamily="2" charset="-78"/>
                <a:cs typeface="Noor_Nazli" panose="01000506000000020004" pitchFamily="2" charset="-78"/>
              </a:rPr>
              <a:t>یعمى</a:t>
            </a:r>
            <a:r>
              <a:rPr lang="fa-IR" sz="2500" dirty="0">
                <a:latin typeface="Noor_Nazli" panose="01000506000000020004" pitchFamily="2" charset="-78"/>
                <a:cs typeface="Noor_Nazli" panose="01000506000000020004" pitchFamily="2" charset="-78"/>
              </a:rPr>
              <a:t>‏</a:t>
            </a:r>
          </a:p>
        </p:txBody>
      </p:sp>
    </p:spTree>
    <p:extLst>
      <p:ext uri="{BB962C8B-B14F-4D97-AF65-F5344CB8AC3E}">
        <p14:creationId xmlns:p14="http://schemas.microsoft.com/office/powerpoint/2010/main" val="9952598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smtClean="0">
                <a:latin typeface="Noor_Titr" panose="02000700000000000000" pitchFamily="2" charset="-78"/>
                <a:cs typeface="Noor_Titr" panose="02000700000000000000" pitchFamily="2" charset="-78"/>
              </a:rPr>
              <a:t>استفاده از کلمات فارسی</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624405" y="1570616"/>
            <a:ext cx="9880207" cy="4340606"/>
          </a:xfrm>
        </p:spPr>
        <p:txBody>
          <a:bodyPr>
            <a:normAutofit/>
          </a:bodyPr>
          <a:lstStyle/>
          <a:p>
            <a:pPr algn="just"/>
            <a:r>
              <a:rPr lang="fa-IR" sz="2500" dirty="0">
                <a:latin typeface="Noor_Nazli" panose="01000506000000020004" pitchFamily="2" charset="-78"/>
                <a:cs typeface="Noor_Nazli" panose="01000506000000020004" pitchFamily="2" charset="-78"/>
              </a:rPr>
              <a:t>در این تفسیر، واژه های فارسی یا معرّب </a:t>
            </a:r>
            <a:r>
              <a:rPr lang="fa-IR" sz="2500" dirty="0" smtClean="0">
                <a:latin typeface="Noor_Nazli" panose="01000506000000020004" pitchFamily="2" charset="-78"/>
                <a:cs typeface="Noor_Nazli" panose="01000506000000020004" pitchFamily="2" charset="-78"/>
              </a:rPr>
              <a:t>مشاهده </a:t>
            </a:r>
            <a:r>
              <a:rPr lang="fa-IR" sz="2500" dirty="0">
                <a:latin typeface="Noor_Nazli" panose="01000506000000020004" pitchFamily="2" charset="-78"/>
                <a:cs typeface="Noor_Nazli" panose="01000506000000020004" pitchFamily="2" charset="-78"/>
              </a:rPr>
              <a:t>می شود که می تواند نشانه غیر عرب بودن مؤلف کتاب باشد</a:t>
            </a:r>
            <a:r>
              <a:rPr lang="fa-IR" sz="2500" dirty="0" smtClean="0">
                <a:latin typeface="Noor_Nazli" panose="01000506000000020004" pitchFamily="2" charset="-78"/>
                <a:cs typeface="Noor_Nazli" panose="01000506000000020004" pitchFamily="2" charset="-78"/>
              </a:rPr>
              <a:t>.</a:t>
            </a:r>
          </a:p>
          <a:p>
            <a:pPr algn="just"/>
            <a:r>
              <a:rPr lang="fa-IR" sz="2500" dirty="0">
                <a:latin typeface="Noor_Nazli" panose="01000506000000020004" pitchFamily="2" charset="-78"/>
                <a:cs typeface="Noor_Nazli" panose="01000506000000020004" pitchFamily="2" charset="-78"/>
              </a:rPr>
              <a:t>کنادیج (جمع کندو): تفسير القمي    ج‏1 ص346    فَوَضَعَهَا فِي الْكَنَادِيج‏</a:t>
            </a:r>
            <a:endParaRPr lang="fa-IR" sz="2500" dirty="0" smtClean="0">
              <a:latin typeface="Noor_Nazli" panose="01000506000000020004" pitchFamily="2" charset="-78"/>
              <a:cs typeface="Noor_Nazli" panose="01000506000000020004" pitchFamily="2" charset="-78"/>
            </a:endParaRPr>
          </a:p>
          <a:p>
            <a:pPr algn="just"/>
            <a:r>
              <a:rPr lang="fa-IR" sz="2500" dirty="0" smtClean="0">
                <a:latin typeface="Noor_Nazli" panose="01000506000000020004" pitchFamily="2" charset="-78"/>
                <a:cs typeface="Noor_Nazli" panose="01000506000000020004" pitchFamily="2" charset="-78"/>
              </a:rPr>
              <a:t>انابیر </a:t>
            </a:r>
            <a:r>
              <a:rPr lang="fa-IR" sz="2500" dirty="0">
                <a:latin typeface="Noor_Nazli" panose="01000506000000020004" pitchFamily="2" charset="-78"/>
                <a:cs typeface="Noor_Nazli" panose="01000506000000020004" pitchFamily="2" charset="-78"/>
              </a:rPr>
              <a:t>(جمع انبار</a:t>
            </a:r>
            <a:r>
              <a:rPr lang="fa-IR" sz="2500" dirty="0" smtClean="0">
                <a:latin typeface="Noor_Nazli" panose="01000506000000020004" pitchFamily="2" charset="-78"/>
                <a:cs typeface="Noor_Nazli" panose="01000506000000020004" pitchFamily="2" charset="-78"/>
              </a:rPr>
              <a:t>): </a:t>
            </a:r>
          </a:p>
          <a:p>
            <a:pPr algn="just"/>
            <a:r>
              <a:rPr lang="fa-IR" sz="2500" dirty="0" smtClean="0">
                <a:latin typeface="Noor_Nazli" panose="01000506000000020004" pitchFamily="2" charset="-78"/>
                <a:cs typeface="Noor_Nazli" panose="01000506000000020004" pitchFamily="2" charset="-78"/>
              </a:rPr>
              <a:t>فولاذ:  </a:t>
            </a:r>
            <a:r>
              <a:rPr lang="fa-IR" sz="2500" dirty="0">
                <a:latin typeface="Noor_Nazli" panose="01000506000000020004" pitchFamily="2" charset="-78"/>
                <a:cs typeface="Noor_Nazli" panose="01000506000000020004" pitchFamily="2" charset="-78"/>
              </a:rPr>
              <a:t>تفسير القمي    ج‏2 </a:t>
            </a:r>
            <a:r>
              <a:rPr lang="fa-IR" sz="2500" dirty="0" smtClean="0">
                <a:latin typeface="Noor_Nazli" panose="01000506000000020004" pitchFamily="2" charset="-78"/>
                <a:cs typeface="Noor_Nazli" panose="01000506000000020004" pitchFamily="2" charset="-78"/>
              </a:rPr>
              <a:t>ص120    </a:t>
            </a:r>
            <a:r>
              <a:rPr lang="fa-IR" sz="2500" dirty="0">
                <a:latin typeface="Noor_Nazli" panose="01000506000000020004" pitchFamily="2" charset="-78"/>
                <a:cs typeface="Noor_Nazli" panose="01000506000000020004" pitchFamily="2" charset="-78"/>
              </a:rPr>
              <a:t>قَدْ كَانَ كُسِيَتْ بِالْحَدِيدِ وَ الْفُولَاذ</a:t>
            </a:r>
            <a:endParaRPr lang="fa-IR" sz="2500" dirty="0" smtClean="0">
              <a:latin typeface="Noor_Nazli" panose="01000506000000020004" pitchFamily="2" charset="-78"/>
              <a:cs typeface="Noor_Nazli" panose="01000506000000020004" pitchFamily="2" charset="-78"/>
            </a:endParaRPr>
          </a:p>
          <a:p>
            <a:pPr algn="just"/>
            <a:r>
              <a:rPr lang="fa-IR" sz="2500" dirty="0">
                <a:latin typeface="Noor_Nazli" panose="01000506000000020004" pitchFamily="2" charset="-78"/>
                <a:cs typeface="Noor_Nazli" panose="01000506000000020004" pitchFamily="2" charset="-78"/>
              </a:rPr>
              <a:t>مادیانه: تفسير القمي    ج‏2 ص122    فَعَطَفَ عَلَيْهِ جَبْرَئِيلُ وَ هُوَ عَلَى مَادِيَانَة</a:t>
            </a:r>
          </a:p>
        </p:txBody>
      </p:sp>
    </p:spTree>
    <p:extLst>
      <p:ext uri="{BB962C8B-B14F-4D97-AF65-F5344CB8AC3E}">
        <p14:creationId xmlns:p14="http://schemas.microsoft.com/office/powerpoint/2010/main" val="35559547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06657"/>
          </a:xfrm>
        </p:spPr>
        <p:txBody>
          <a:bodyPr>
            <a:normAutofit/>
          </a:bodyPr>
          <a:lstStyle/>
          <a:p>
            <a:pPr algn="ctr"/>
            <a:r>
              <a:rPr lang="fa-IR" sz="2500" dirty="0">
                <a:latin typeface="Noor_Titr" panose="02000700000000000000" pitchFamily="2" charset="-78"/>
                <a:cs typeface="Noor_Titr" panose="02000700000000000000" pitchFamily="2" charset="-78"/>
              </a:rPr>
              <a:t>نقل اسباب نزول</a:t>
            </a:r>
          </a:p>
        </p:txBody>
      </p:sp>
      <p:sp>
        <p:nvSpPr>
          <p:cNvPr id="3" name="Content Placeholder 2"/>
          <p:cNvSpPr>
            <a:spLocks noGrp="1"/>
          </p:cNvSpPr>
          <p:nvPr>
            <p:ph idx="1"/>
          </p:nvPr>
        </p:nvSpPr>
        <p:spPr>
          <a:xfrm>
            <a:off x="2011680" y="1247887"/>
            <a:ext cx="9492932" cy="5421854"/>
          </a:xfrm>
        </p:spPr>
        <p:txBody>
          <a:bodyPr>
            <a:noAutofit/>
          </a:bodyPr>
          <a:lstStyle/>
          <a:p>
            <a:pPr algn="just"/>
            <a:r>
              <a:rPr lang="fa-IR" sz="3000" dirty="0" smtClean="0">
                <a:latin typeface="Noor_Nazli" panose="01000506000000020004" pitchFamily="2" charset="-78"/>
                <a:cs typeface="Noor_Nazli" panose="01000506000000020004" pitchFamily="2" charset="-78"/>
              </a:rPr>
              <a:t>تفسیر القمی    </a:t>
            </a:r>
            <a:r>
              <a:rPr lang="fa-IR" sz="3000" dirty="0">
                <a:latin typeface="Noor_Nazli" panose="01000506000000020004" pitchFamily="2" charset="-78"/>
                <a:cs typeface="Noor_Nazli" panose="01000506000000020004" pitchFamily="2" charset="-78"/>
              </a:rPr>
              <a:t>ج‏1    143    </a:t>
            </a:r>
          </a:p>
          <a:p>
            <a:pPr algn="just"/>
            <a:r>
              <a:rPr lang="fa-IR" sz="3000" dirty="0">
                <a:latin typeface="Noor_Nazli" panose="01000506000000020004" pitchFamily="2" charset="-78"/>
                <a:cs typeface="Noor_Nazli" panose="01000506000000020004" pitchFamily="2" charset="-78"/>
              </a:rPr>
              <a:t>و قوله‏ </a:t>
            </a:r>
            <a:r>
              <a:rPr lang="fa-IR" sz="3000" dirty="0">
                <a:solidFill>
                  <a:srgbClr val="FF0000"/>
                </a:solidFill>
                <a:latin typeface="Noor_Nazli" panose="01000506000000020004" pitchFamily="2" charset="-78"/>
                <a:cs typeface="Noor_Nazli" panose="01000506000000020004" pitchFamily="2" charset="-78"/>
              </a:rPr>
              <a:t>أَ لَمْ تَرَ إِلَى </a:t>
            </a:r>
            <a:r>
              <a:rPr lang="fa-IR" sz="3000" dirty="0" smtClean="0">
                <a:solidFill>
                  <a:srgbClr val="FF0000"/>
                </a:solidFill>
                <a:latin typeface="Noor_Nazli" panose="01000506000000020004" pitchFamily="2" charset="-78"/>
                <a:cs typeface="Noor_Nazli" panose="01000506000000020004" pitchFamily="2" charset="-78"/>
              </a:rPr>
              <a:t>الَّذِینَ قِیلَ </a:t>
            </a:r>
            <a:r>
              <a:rPr lang="fa-IR" sz="3000" dirty="0">
                <a:solidFill>
                  <a:srgbClr val="FF0000"/>
                </a:solidFill>
                <a:latin typeface="Noor_Nazli" panose="01000506000000020004" pitchFamily="2" charset="-78"/>
                <a:cs typeface="Noor_Nazli" panose="01000506000000020004" pitchFamily="2" charset="-78"/>
              </a:rPr>
              <a:t>لَهُمْ كُفُّوا </a:t>
            </a:r>
            <a:r>
              <a:rPr lang="fa-IR" sz="3000" dirty="0" smtClean="0">
                <a:solidFill>
                  <a:srgbClr val="FF0000"/>
                </a:solidFill>
                <a:latin typeface="Noor_Nazli" panose="01000506000000020004" pitchFamily="2" charset="-78"/>
                <a:cs typeface="Noor_Nazli" panose="01000506000000020004" pitchFamily="2" charset="-78"/>
              </a:rPr>
              <a:t>أَیْدِیَكُمْ- </a:t>
            </a:r>
            <a:r>
              <a:rPr lang="fa-IR" sz="3000" dirty="0">
                <a:solidFill>
                  <a:srgbClr val="FF0000"/>
                </a:solidFill>
                <a:latin typeface="Noor_Nazli" panose="01000506000000020004" pitchFamily="2" charset="-78"/>
                <a:cs typeface="Noor_Nazli" panose="01000506000000020004" pitchFamily="2" charset="-78"/>
              </a:rPr>
              <a:t>وَ </a:t>
            </a:r>
            <a:r>
              <a:rPr lang="fa-IR" sz="3000" dirty="0" smtClean="0">
                <a:solidFill>
                  <a:srgbClr val="FF0000"/>
                </a:solidFill>
                <a:latin typeface="Noor_Nazli" panose="01000506000000020004" pitchFamily="2" charset="-78"/>
                <a:cs typeface="Noor_Nazli" panose="01000506000000020004" pitchFamily="2" charset="-78"/>
              </a:rPr>
              <a:t>أَقِیمُوا </a:t>
            </a:r>
            <a:r>
              <a:rPr lang="fa-IR" sz="3000" dirty="0">
                <a:solidFill>
                  <a:srgbClr val="FF0000"/>
                </a:solidFill>
                <a:latin typeface="Noor_Nazli" panose="01000506000000020004" pitchFamily="2" charset="-78"/>
                <a:cs typeface="Noor_Nazli" panose="01000506000000020004" pitchFamily="2" charset="-78"/>
              </a:rPr>
              <a:t>الصَّلاةَ وَ آتُوا الزَّكاةَ </a:t>
            </a:r>
            <a:r>
              <a:rPr lang="fa-IR" sz="3000" dirty="0" smtClean="0">
                <a:latin typeface="Noor_Nazli" panose="01000506000000020004" pitchFamily="2" charset="-78"/>
                <a:cs typeface="Noor_Nazli" panose="01000506000000020004" pitchFamily="2" charset="-78"/>
              </a:rPr>
              <a:t>فإنه </a:t>
            </a:r>
            <a:r>
              <a:rPr lang="fa-IR" sz="3000" dirty="0">
                <a:latin typeface="Noor_Nazli" panose="01000506000000020004" pitchFamily="2" charset="-78"/>
                <a:cs typeface="Noor_Nazli" panose="01000506000000020004" pitchFamily="2" charset="-78"/>
              </a:rPr>
              <a:t>نزلت بمكة قبل الهجرة- فلما هاجر رسول الله ص إلى </a:t>
            </a:r>
            <a:r>
              <a:rPr lang="fa-IR" sz="3000" dirty="0" smtClean="0">
                <a:latin typeface="Noor_Nazli" panose="01000506000000020004" pitchFamily="2" charset="-78"/>
                <a:cs typeface="Noor_Nazli" panose="01000506000000020004" pitchFamily="2" charset="-78"/>
              </a:rPr>
              <a:t>المدینة </a:t>
            </a:r>
            <a:r>
              <a:rPr lang="fa-IR" sz="3000" dirty="0">
                <a:latin typeface="Noor_Nazli" panose="01000506000000020004" pitchFamily="2" charset="-78"/>
                <a:cs typeface="Noor_Nazli" panose="01000506000000020004" pitchFamily="2" charset="-78"/>
              </a:rPr>
              <a:t>و كتب </a:t>
            </a:r>
            <a:r>
              <a:rPr lang="fa-IR" sz="3000" dirty="0" smtClean="0">
                <a:latin typeface="Noor_Nazli" panose="01000506000000020004" pitchFamily="2" charset="-78"/>
                <a:cs typeface="Noor_Nazli" panose="01000506000000020004" pitchFamily="2" charset="-78"/>
              </a:rPr>
              <a:t>علیهم </a:t>
            </a:r>
            <a:r>
              <a:rPr lang="fa-IR" sz="3000" dirty="0">
                <a:latin typeface="Noor_Nazli" panose="01000506000000020004" pitchFamily="2" charset="-78"/>
                <a:cs typeface="Noor_Nazli" panose="01000506000000020004" pitchFamily="2" charset="-78"/>
              </a:rPr>
              <a:t>القتال نسخ هذا، فجزع أصحابه من هذا فأنزل الله «</a:t>
            </a:r>
            <a:r>
              <a:rPr lang="fa-IR" sz="3000" dirty="0">
                <a:solidFill>
                  <a:srgbClr val="FF0000"/>
                </a:solidFill>
                <a:latin typeface="Noor_Nazli" panose="01000506000000020004" pitchFamily="2" charset="-78"/>
                <a:cs typeface="Noor_Nazli" panose="01000506000000020004" pitchFamily="2" charset="-78"/>
              </a:rPr>
              <a:t>أَ لَمْ تَرَ إِلَى </a:t>
            </a:r>
            <a:r>
              <a:rPr lang="fa-IR" sz="3000" dirty="0" smtClean="0">
                <a:solidFill>
                  <a:srgbClr val="FF0000"/>
                </a:solidFill>
                <a:latin typeface="Noor_Nazli" panose="01000506000000020004" pitchFamily="2" charset="-78"/>
                <a:cs typeface="Noor_Nazli" panose="01000506000000020004" pitchFamily="2" charset="-78"/>
              </a:rPr>
              <a:t>الَّذِینَ قِیلَ </a:t>
            </a:r>
            <a:r>
              <a:rPr lang="fa-IR" sz="3000" dirty="0">
                <a:solidFill>
                  <a:srgbClr val="FF0000"/>
                </a:solidFill>
                <a:latin typeface="Noor_Nazli" panose="01000506000000020004" pitchFamily="2" charset="-78"/>
                <a:cs typeface="Noor_Nazli" panose="01000506000000020004" pitchFamily="2" charset="-78"/>
              </a:rPr>
              <a:t>لَهُمْ‏ بمكة كُفُّوا </a:t>
            </a:r>
            <a:r>
              <a:rPr lang="fa-IR" sz="3000" dirty="0" smtClean="0">
                <a:solidFill>
                  <a:srgbClr val="FF0000"/>
                </a:solidFill>
                <a:latin typeface="Noor_Nazli" panose="01000506000000020004" pitchFamily="2" charset="-78"/>
                <a:cs typeface="Noor_Nazli" panose="01000506000000020004" pitchFamily="2" charset="-78"/>
              </a:rPr>
              <a:t>أَیْدِیَكُمْ</a:t>
            </a:r>
            <a:r>
              <a:rPr lang="fa-IR" sz="3000" dirty="0">
                <a:latin typeface="Noor_Nazli" panose="01000506000000020004" pitchFamily="2" charset="-78"/>
                <a:cs typeface="Noor_Nazli" panose="01000506000000020004" pitchFamily="2" charset="-78"/>
              </a:rPr>
              <a:t>‏» لأنهم سألوا رسول الله ص ب مكة أن </a:t>
            </a:r>
            <a:r>
              <a:rPr lang="fa-IR" sz="3000" dirty="0" smtClean="0">
                <a:latin typeface="Noor_Nazli" panose="01000506000000020004" pitchFamily="2" charset="-78"/>
                <a:cs typeface="Noor_Nazli" panose="01000506000000020004" pitchFamily="2" charset="-78"/>
              </a:rPr>
              <a:t>یأذن </a:t>
            </a:r>
            <a:r>
              <a:rPr lang="fa-IR" sz="3000" dirty="0">
                <a:latin typeface="Noor_Nazli" panose="01000506000000020004" pitchFamily="2" charset="-78"/>
                <a:cs typeface="Noor_Nazli" panose="01000506000000020004" pitchFamily="2" charset="-78"/>
              </a:rPr>
              <a:t>لهم </a:t>
            </a:r>
            <a:r>
              <a:rPr lang="fa-IR" sz="3000" dirty="0" smtClean="0">
                <a:latin typeface="Noor_Nazli" panose="01000506000000020004" pitchFamily="2" charset="-78"/>
                <a:cs typeface="Noor_Nazli" panose="01000506000000020004" pitchFamily="2" charset="-78"/>
              </a:rPr>
              <a:t>فی </a:t>
            </a:r>
            <a:r>
              <a:rPr lang="fa-IR" sz="3000" dirty="0">
                <a:latin typeface="Noor_Nazli" panose="01000506000000020004" pitchFamily="2" charset="-78"/>
                <a:cs typeface="Noor_Nazli" panose="01000506000000020004" pitchFamily="2" charset="-78"/>
              </a:rPr>
              <a:t>محاربتهم- فأنزل الله‏ «</a:t>
            </a:r>
            <a:r>
              <a:rPr lang="fa-IR" sz="3000" dirty="0">
                <a:solidFill>
                  <a:srgbClr val="FF0000"/>
                </a:solidFill>
                <a:latin typeface="Noor_Nazli" panose="01000506000000020004" pitchFamily="2" charset="-78"/>
                <a:cs typeface="Noor_Nazli" panose="01000506000000020004" pitchFamily="2" charset="-78"/>
              </a:rPr>
              <a:t>كُفُّوا </a:t>
            </a:r>
            <a:r>
              <a:rPr lang="fa-IR" sz="3000" dirty="0" smtClean="0">
                <a:solidFill>
                  <a:srgbClr val="FF0000"/>
                </a:solidFill>
                <a:latin typeface="Noor_Nazli" panose="01000506000000020004" pitchFamily="2" charset="-78"/>
                <a:cs typeface="Noor_Nazli" panose="01000506000000020004" pitchFamily="2" charset="-78"/>
              </a:rPr>
              <a:t>أَیْدِیَكُمْ- </a:t>
            </a:r>
            <a:r>
              <a:rPr lang="fa-IR" sz="3000" dirty="0">
                <a:solidFill>
                  <a:srgbClr val="FF0000"/>
                </a:solidFill>
                <a:latin typeface="Noor_Nazli" panose="01000506000000020004" pitchFamily="2" charset="-78"/>
                <a:cs typeface="Noor_Nazli" panose="01000506000000020004" pitchFamily="2" charset="-78"/>
              </a:rPr>
              <a:t>وَ </a:t>
            </a:r>
            <a:r>
              <a:rPr lang="fa-IR" sz="3000" dirty="0" smtClean="0">
                <a:solidFill>
                  <a:srgbClr val="FF0000"/>
                </a:solidFill>
                <a:latin typeface="Noor_Nazli" panose="01000506000000020004" pitchFamily="2" charset="-78"/>
                <a:cs typeface="Noor_Nazli" panose="01000506000000020004" pitchFamily="2" charset="-78"/>
              </a:rPr>
              <a:t>أَقِیمُوا </a:t>
            </a:r>
            <a:r>
              <a:rPr lang="fa-IR" sz="3000" dirty="0">
                <a:solidFill>
                  <a:srgbClr val="FF0000"/>
                </a:solidFill>
                <a:latin typeface="Noor_Nazli" panose="01000506000000020004" pitchFamily="2" charset="-78"/>
                <a:cs typeface="Noor_Nazli" panose="01000506000000020004" pitchFamily="2" charset="-78"/>
              </a:rPr>
              <a:t>الصَّلاةَ وَ آتُوا الزَّكاةَ</a:t>
            </a:r>
            <a:r>
              <a:rPr lang="fa-IR" sz="3000" dirty="0">
                <a:latin typeface="Noor_Nazli" panose="01000506000000020004" pitchFamily="2" charset="-78"/>
                <a:cs typeface="Noor_Nazli" panose="01000506000000020004" pitchFamily="2" charset="-78"/>
              </a:rPr>
              <a:t>» فلما كتب </a:t>
            </a:r>
            <a:r>
              <a:rPr lang="fa-IR" sz="3000" dirty="0" smtClean="0">
                <a:latin typeface="Noor_Nazli" panose="01000506000000020004" pitchFamily="2" charset="-78"/>
                <a:cs typeface="Noor_Nazli" panose="01000506000000020004" pitchFamily="2" charset="-78"/>
              </a:rPr>
              <a:t>علیهم </a:t>
            </a:r>
            <a:r>
              <a:rPr lang="fa-IR" sz="3000" dirty="0">
                <a:latin typeface="Noor_Nazli" panose="01000506000000020004" pitchFamily="2" charset="-78"/>
                <a:cs typeface="Noor_Nazli" panose="01000506000000020004" pitchFamily="2" charset="-78"/>
              </a:rPr>
              <a:t>القتال </a:t>
            </a:r>
            <a:r>
              <a:rPr lang="fa-IR" sz="3000" dirty="0" smtClean="0">
                <a:latin typeface="Noor_Nazli" panose="01000506000000020004" pitchFamily="2" charset="-78"/>
                <a:cs typeface="Noor_Nazli" panose="01000506000000020004" pitchFamily="2" charset="-78"/>
              </a:rPr>
              <a:t>بالمدینة </a:t>
            </a:r>
            <a:r>
              <a:rPr lang="fa-IR" sz="3000" dirty="0">
                <a:solidFill>
                  <a:srgbClr val="FF0000"/>
                </a:solidFill>
                <a:latin typeface="Noor_Nazli" panose="01000506000000020004" pitchFamily="2" charset="-78"/>
                <a:cs typeface="Noor_Nazli" panose="01000506000000020004" pitchFamily="2" charset="-78"/>
              </a:rPr>
              <a:t>قالُوا رَبَّنا لِمَ كَتَبْتَ </a:t>
            </a:r>
            <a:r>
              <a:rPr lang="fa-IR" sz="3000" dirty="0" smtClean="0">
                <a:solidFill>
                  <a:srgbClr val="FF0000"/>
                </a:solidFill>
                <a:latin typeface="Noor_Nazli" panose="01000506000000020004" pitchFamily="2" charset="-78"/>
                <a:cs typeface="Noor_Nazli" panose="01000506000000020004" pitchFamily="2" charset="-78"/>
              </a:rPr>
              <a:t>عَلَیْنَا </a:t>
            </a:r>
            <a:r>
              <a:rPr lang="fa-IR" sz="3000" dirty="0">
                <a:solidFill>
                  <a:srgbClr val="FF0000"/>
                </a:solidFill>
                <a:latin typeface="Noor_Nazli" panose="01000506000000020004" pitchFamily="2" charset="-78"/>
                <a:cs typeface="Noor_Nazli" panose="01000506000000020004" pitchFamily="2" charset="-78"/>
              </a:rPr>
              <a:t>الْقِتالَ- لَوْ لا أَخَّرْتَنا إِلى‏ أَجَلٍ </a:t>
            </a:r>
            <a:r>
              <a:rPr lang="fa-IR" sz="3000" dirty="0" smtClean="0">
                <a:solidFill>
                  <a:srgbClr val="FF0000"/>
                </a:solidFill>
                <a:latin typeface="Noor_Nazli" panose="01000506000000020004" pitchFamily="2" charset="-78"/>
                <a:cs typeface="Noor_Nazli" panose="01000506000000020004" pitchFamily="2" charset="-78"/>
              </a:rPr>
              <a:t>قَرِیبٍ</a:t>
            </a:r>
            <a:r>
              <a:rPr lang="fa-IR" sz="3000" dirty="0">
                <a:solidFill>
                  <a:srgbClr val="FF0000"/>
                </a:solidFill>
                <a:latin typeface="Noor_Nazli" panose="01000506000000020004" pitchFamily="2" charset="-78"/>
                <a:cs typeface="Noor_Nazli" panose="01000506000000020004" pitchFamily="2" charset="-78"/>
              </a:rPr>
              <a:t>‏ </a:t>
            </a:r>
            <a:r>
              <a:rPr lang="fa-IR" sz="3000" dirty="0">
                <a:latin typeface="Noor_Nazli" panose="01000506000000020004" pitchFamily="2" charset="-78"/>
                <a:cs typeface="Noor_Nazli" panose="01000506000000020004" pitchFamily="2" charset="-78"/>
              </a:rPr>
              <a:t>فقال الله‏ قُلْ‏ لهم </a:t>
            </a:r>
            <a:r>
              <a:rPr lang="fa-IR" sz="3000" dirty="0" smtClean="0">
                <a:latin typeface="Noor_Nazli" panose="01000506000000020004" pitchFamily="2" charset="-78"/>
                <a:cs typeface="Noor_Nazli" panose="01000506000000020004" pitchFamily="2" charset="-78"/>
              </a:rPr>
              <a:t>یا </a:t>
            </a:r>
            <a:r>
              <a:rPr lang="fa-IR" sz="3000" dirty="0">
                <a:latin typeface="Noor_Nazli" panose="01000506000000020004" pitchFamily="2" charset="-78"/>
                <a:cs typeface="Noor_Nazli" panose="01000506000000020004" pitchFamily="2" charset="-78"/>
              </a:rPr>
              <a:t>محمد </a:t>
            </a:r>
            <a:r>
              <a:rPr lang="fa-IR" sz="3000" dirty="0">
                <a:solidFill>
                  <a:srgbClr val="FF0000"/>
                </a:solidFill>
                <a:latin typeface="Noor_Nazli" panose="01000506000000020004" pitchFamily="2" charset="-78"/>
                <a:cs typeface="Noor_Nazli" panose="01000506000000020004" pitchFamily="2" charset="-78"/>
              </a:rPr>
              <a:t>مَتاعُ </a:t>
            </a:r>
            <a:r>
              <a:rPr lang="fa-IR" sz="3000" dirty="0" smtClean="0">
                <a:solidFill>
                  <a:srgbClr val="FF0000"/>
                </a:solidFill>
                <a:latin typeface="Noor_Nazli" panose="01000506000000020004" pitchFamily="2" charset="-78"/>
                <a:cs typeface="Noor_Nazli" panose="01000506000000020004" pitchFamily="2" charset="-78"/>
              </a:rPr>
              <a:t>الدُّنْیا قَلِیلٌ </a:t>
            </a:r>
            <a:r>
              <a:rPr lang="fa-IR" sz="3000" dirty="0">
                <a:solidFill>
                  <a:srgbClr val="FF0000"/>
                </a:solidFill>
                <a:latin typeface="Noor_Nazli" panose="01000506000000020004" pitchFamily="2" charset="-78"/>
                <a:cs typeface="Noor_Nazli" panose="01000506000000020004" pitchFamily="2" charset="-78"/>
              </a:rPr>
              <a:t>وَ الْآخِرَةُ </a:t>
            </a:r>
            <a:r>
              <a:rPr lang="fa-IR" sz="3000" dirty="0" smtClean="0">
                <a:solidFill>
                  <a:srgbClr val="FF0000"/>
                </a:solidFill>
                <a:latin typeface="Noor_Nazli" panose="01000506000000020004" pitchFamily="2" charset="-78"/>
                <a:cs typeface="Noor_Nazli" panose="01000506000000020004" pitchFamily="2" charset="-78"/>
              </a:rPr>
              <a:t>خَیْرٌ </a:t>
            </a:r>
            <a:r>
              <a:rPr lang="fa-IR" sz="3000" dirty="0">
                <a:solidFill>
                  <a:srgbClr val="FF0000"/>
                </a:solidFill>
                <a:latin typeface="Noor_Nazli" panose="01000506000000020004" pitchFamily="2" charset="-78"/>
                <a:cs typeface="Noor_Nazli" panose="01000506000000020004" pitchFamily="2" charset="-78"/>
              </a:rPr>
              <a:t>لِمَنِ اتَّقى</a:t>
            </a:r>
            <a:r>
              <a:rPr lang="fa-IR" sz="3000" dirty="0" smtClean="0">
                <a:latin typeface="Noor_Nazli" panose="01000506000000020004" pitchFamily="2" charset="-78"/>
                <a:cs typeface="Noor_Nazli" panose="01000506000000020004" pitchFamily="2" charset="-78"/>
              </a:rPr>
              <a:t>‏</a:t>
            </a:r>
          </a:p>
          <a:p>
            <a:pPr algn="just"/>
            <a:endParaRPr lang="fa-IR" sz="3000" dirty="0">
              <a:latin typeface="Noor_Nazli" panose="01000506000000020004" pitchFamily="2" charset="-78"/>
              <a:cs typeface="Noor_Nazli" panose="01000506000000020004" pitchFamily="2" charset="-78"/>
            </a:endParaRPr>
          </a:p>
          <a:p>
            <a:pPr marL="0" indent="0" algn="just">
              <a:buNone/>
            </a:pPr>
            <a:r>
              <a:rPr lang="fa-IR" sz="3000" dirty="0" smtClean="0">
                <a:latin typeface="Noor_Nazli" panose="01000506000000020004" pitchFamily="2" charset="-78"/>
                <a:cs typeface="Noor_Nazli" panose="01000506000000020004" pitchFamily="2" charset="-78"/>
              </a:rPr>
              <a:t>یعنی </a:t>
            </a:r>
            <a:r>
              <a:rPr lang="fa-IR" sz="3000" dirty="0">
                <a:latin typeface="Noor_Nazli" panose="01000506000000020004" pitchFamily="2" charset="-78"/>
                <a:cs typeface="Noor_Nazli" panose="01000506000000020004" pitchFamily="2" charset="-78"/>
              </a:rPr>
              <a:t>أن </a:t>
            </a:r>
            <a:r>
              <a:rPr lang="fa-IR" sz="3000" dirty="0" smtClean="0">
                <a:latin typeface="Noor_Nazli" panose="01000506000000020004" pitchFamily="2" charset="-78"/>
                <a:cs typeface="Noor_Nazli" panose="01000506000000020004" pitchFamily="2" charset="-78"/>
              </a:rPr>
              <a:t>آیة </a:t>
            </a:r>
            <a:r>
              <a:rPr lang="fa-IR" sz="3000" dirty="0">
                <a:latin typeface="Noor_Nazli" panose="01000506000000020004" pitchFamily="2" charset="-78"/>
                <a:cs typeface="Noor_Nazli" panose="01000506000000020004" pitchFamily="2" charset="-78"/>
              </a:rPr>
              <a:t>«كُفُّوا </a:t>
            </a:r>
            <a:r>
              <a:rPr lang="fa-IR" sz="3000" dirty="0" smtClean="0">
                <a:latin typeface="Noor_Nazli" panose="01000506000000020004" pitchFamily="2" charset="-78"/>
                <a:cs typeface="Noor_Nazli" panose="01000506000000020004" pitchFamily="2" charset="-78"/>
              </a:rPr>
              <a:t>أَیْدِیَكُمْ </a:t>
            </a:r>
            <a:r>
              <a:rPr lang="fa-IR" sz="3000" dirty="0">
                <a:latin typeface="Noor_Nazli" panose="01000506000000020004" pitchFamily="2" charset="-78"/>
                <a:cs typeface="Noor_Nazli" panose="01000506000000020004" pitchFamily="2" charset="-78"/>
              </a:rPr>
              <a:t>وَ </a:t>
            </a:r>
            <a:r>
              <a:rPr lang="fa-IR" sz="3000" dirty="0" smtClean="0">
                <a:latin typeface="Noor_Nazli" panose="01000506000000020004" pitchFamily="2" charset="-78"/>
                <a:cs typeface="Noor_Nazli" panose="01000506000000020004" pitchFamily="2" charset="-78"/>
              </a:rPr>
              <a:t>أَقِیمُوا </a:t>
            </a:r>
            <a:r>
              <a:rPr lang="fa-IR" sz="3000" dirty="0">
                <a:latin typeface="Noor_Nazli" panose="01000506000000020004" pitchFamily="2" charset="-78"/>
                <a:cs typeface="Noor_Nazli" panose="01000506000000020004" pitchFamily="2" charset="-78"/>
              </a:rPr>
              <a:t>الصَّلاةَ وَ آتُوا الزَّكاةَ» فقط نزلت بمكة، و </a:t>
            </a:r>
            <a:r>
              <a:rPr lang="fa-IR" sz="3000" dirty="0" smtClean="0">
                <a:latin typeface="Noor_Nazli" panose="01000506000000020004" pitchFamily="2" charset="-78"/>
                <a:cs typeface="Noor_Nazli" panose="01000506000000020004" pitchFamily="2" charset="-78"/>
              </a:rPr>
              <a:t>الباقی </a:t>
            </a:r>
            <a:r>
              <a:rPr lang="fa-IR" sz="3000" dirty="0">
                <a:latin typeface="Noor_Nazli" panose="01000506000000020004" pitchFamily="2" charset="-78"/>
                <a:cs typeface="Noor_Nazli" panose="01000506000000020004" pitchFamily="2" charset="-78"/>
              </a:rPr>
              <a:t>نزل </a:t>
            </a:r>
            <a:r>
              <a:rPr lang="fa-IR" sz="3000" dirty="0" smtClean="0">
                <a:latin typeface="Noor_Nazli" panose="01000506000000020004" pitchFamily="2" charset="-78"/>
                <a:cs typeface="Noor_Nazli" panose="01000506000000020004" pitchFamily="2" charset="-78"/>
              </a:rPr>
              <a:t>فی المدینة</a:t>
            </a:r>
            <a:r>
              <a:rPr lang="fa-IR" sz="3000" dirty="0">
                <a:latin typeface="Noor_Nazli" panose="01000506000000020004" pitchFamily="2" charset="-78"/>
                <a:cs typeface="Noor_Nazli" panose="01000506000000020004" pitchFamily="2" charset="-78"/>
              </a:rPr>
              <a:t>.</a:t>
            </a:r>
          </a:p>
        </p:txBody>
      </p:sp>
    </p:spTree>
    <p:extLst>
      <p:ext uri="{BB962C8B-B14F-4D97-AF65-F5344CB8AC3E}">
        <p14:creationId xmlns:p14="http://schemas.microsoft.com/office/powerpoint/2010/main" val="14473838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a:latin typeface="Noor_Titr" panose="02000700000000000000" pitchFamily="2" charset="-78"/>
                <a:cs typeface="Noor_Titr" panose="02000700000000000000" pitchFamily="2" charset="-78"/>
              </a:rPr>
              <a:t>نقل اخبار </a:t>
            </a:r>
            <a:r>
              <a:rPr lang="fa-IR" sz="3000" dirty="0" smtClean="0">
                <a:latin typeface="Noor_Titr" panose="02000700000000000000" pitchFamily="2" charset="-78"/>
                <a:cs typeface="Noor_Titr" panose="02000700000000000000" pitchFamily="2" charset="-78"/>
              </a:rPr>
              <a:t>پیشینیان </a:t>
            </a:r>
            <a:r>
              <a:rPr lang="fa-IR" sz="3000" dirty="0">
                <a:latin typeface="Noor_Titr" panose="02000700000000000000" pitchFamily="2" charset="-78"/>
                <a:cs typeface="Noor_Titr" panose="02000700000000000000" pitchFamily="2" charset="-78"/>
              </a:rPr>
              <a:t>و داستان </a:t>
            </a:r>
            <a:r>
              <a:rPr lang="fa-IR" sz="3000" dirty="0" smtClean="0">
                <a:latin typeface="Noor_Titr" panose="02000700000000000000" pitchFamily="2" charset="-78"/>
                <a:cs typeface="Noor_Titr" panose="02000700000000000000" pitchFamily="2" charset="-78"/>
              </a:rPr>
              <a:t>های قرآنی </a:t>
            </a:r>
            <a:r>
              <a:rPr lang="fa-IR" sz="3000" dirty="0">
                <a:latin typeface="Noor_Titr" panose="02000700000000000000" pitchFamily="2" charset="-78"/>
                <a:cs typeface="Noor_Titr" panose="02000700000000000000" pitchFamily="2" charset="-78"/>
              </a:rPr>
              <a:t>و ذكر غزوات</a:t>
            </a:r>
          </a:p>
        </p:txBody>
      </p:sp>
      <p:sp>
        <p:nvSpPr>
          <p:cNvPr id="3" name="Content Placeholder 2"/>
          <p:cNvSpPr>
            <a:spLocks noGrp="1"/>
          </p:cNvSpPr>
          <p:nvPr>
            <p:ph idx="1"/>
          </p:nvPr>
        </p:nvSpPr>
        <p:spPr>
          <a:xfrm>
            <a:off x="1624405" y="1570615"/>
            <a:ext cx="9880207" cy="4690335"/>
          </a:xfrm>
        </p:spPr>
        <p:txBody>
          <a:bodyPr>
            <a:normAutofit/>
          </a:bodyPr>
          <a:lstStyle/>
          <a:p>
            <a:pPr algn="just"/>
            <a:r>
              <a:rPr lang="fa-IR" sz="2500" dirty="0">
                <a:latin typeface="Noor_Nazli" panose="01000506000000020004" pitchFamily="2" charset="-78"/>
                <a:cs typeface="Noor_Nazli" panose="01000506000000020004" pitchFamily="2" charset="-78"/>
              </a:rPr>
              <a:t> به عنوان </a:t>
            </a:r>
            <a:r>
              <a:rPr lang="fa-IR" sz="2500" dirty="0" smtClean="0">
                <a:latin typeface="Noor_Nazli" panose="01000506000000020004" pitchFamily="2" charset="-78"/>
                <a:cs typeface="Noor_Nazli" panose="01000506000000020004" pitchFamily="2" charset="-78"/>
              </a:rPr>
              <a:t>مثال: </a:t>
            </a:r>
            <a:r>
              <a:rPr lang="fa-IR" sz="2500" dirty="0">
                <a:latin typeface="Noor_Nazli" panose="01000506000000020004" pitchFamily="2" charset="-78"/>
                <a:cs typeface="Noor_Nazli" panose="01000506000000020004" pitchFamily="2" charset="-78"/>
              </a:rPr>
              <a:t>داستان تولد حضرت </a:t>
            </a:r>
            <a:r>
              <a:rPr lang="fa-IR" sz="2500" dirty="0" smtClean="0">
                <a:latin typeface="Noor_Nazli" panose="01000506000000020004" pitchFamily="2" charset="-78"/>
                <a:cs typeface="Noor_Nazli" panose="01000506000000020004" pitchFamily="2" charset="-78"/>
              </a:rPr>
              <a:t>موسی </a:t>
            </a:r>
            <a:r>
              <a:rPr lang="fa-IR" sz="2500" dirty="0">
                <a:latin typeface="Noor_Nazli" panose="01000506000000020004" pitchFamily="2" charset="-78"/>
                <a:cs typeface="Noor_Nazli" panose="01000506000000020004" pitchFamily="2" charset="-78"/>
              </a:rPr>
              <a:t>(</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السلام) و </a:t>
            </a:r>
            <a:r>
              <a:rPr lang="fa-IR" sz="2500" dirty="0" smtClean="0">
                <a:latin typeface="Noor_Nazli" panose="01000506000000020004" pitchFamily="2" charset="-78"/>
                <a:cs typeface="Noor_Nazli" panose="01000506000000020004" pitchFamily="2" charset="-78"/>
              </a:rPr>
              <a:t>وقایع </a:t>
            </a:r>
            <a:r>
              <a:rPr lang="fa-IR" sz="2500" dirty="0">
                <a:latin typeface="Noor_Nazli" panose="01000506000000020004" pitchFamily="2" charset="-78"/>
                <a:cs typeface="Noor_Nazli" panose="01000506000000020004" pitchFamily="2" charset="-78"/>
              </a:rPr>
              <a:t>پس از آن تا زمان رسالت </a:t>
            </a:r>
            <a:r>
              <a:rPr lang="fa-IR" sz="2500" dirty="0" smtClean="0">
                <a:latin typeface="Noor_Nazli" panose="01000506000000020004" pitchFamily="2" charset="-78"/>
                <a:cs typeface="Noor_Nazli" panose="01000506000000020004" pitchFamily="2" charset="-78"/>
              </a:rPr>
              <a:t>وی </a:t>
            </a:r>
            <a:r>
              <a:rPr lang="fa-IR" sz="2500" dirty="0">
                <a:latin typeface="Noor_Nazli" panose="01000506000000020004" pitchFamily="2" charset="-78"/>
                <a:cs typeface="Noor_Nazli" panose="01000506000000020004" pitchFamily="2" charset="-78"/>
              </a:rPr>
              <a:t>را در 5 صفحه، همراه با مزج به </a:t>
            </a:r>
            <a:r>
              <a:rPr lang="fa-IR" sz="2500" dirty="0" smtClean="0">
                <a:latin typeface="Noor_Nazli" panose="01000506000000020004" pitchFamily="2" charset="-78"/>
                <a:cs typeface="Noor_Nazli" panose="01000506000000020004" pitchFamily="2" charset="-78"/>
              </a:rPr>
              <a:t>آیات </a:t>
            </a:r>
            <a:r>
              <a:rPr lang="fa-IR" sz="2500" dirty="0">
                <a:latin typeface="Noor_Nazli" panose="01000506000000020004" pitchFamily="2" charset="-78"/>
                <a:cs typeface="Noor_Nazli" panose="01000506000000020004" pitchFamily="2" charset="-78"/>
              </a:rPr>
              <a:t>ذكر </a:t>
            </a:r>
            <a:r>
              <a:rPr lang="fa-IR" sz="2500" dirty="0" smtClean="0">
                <a:latin typeface="Noor_Nazli" panose="01000506000000020004" pitchFamily="2" charset="-78"/>
                <a:cs typeface="Noor_Nazli" panose="01000506000000020004" pitchFamily="2" charset="-78"/>
              </a:rPr>
              <a:t>می کند</a:t>
            </a:r>
          </a:p>
          <a:p>
            <a:pPr algn="just"/>
            <a:r>
              <a:rPr lang="fa-IR" sz="2500" dirty="0" smtClean="0">
                <a:latin typeface="Noor_Nazli" panose="01000506000000020004" pitchFamily="2" charset="-78"/>
                <a:cs typeface="Noor_Nazli" panose="01000506000000020004" pitchFamily="2" charset="-78"/>
              </a:rPr>
              <a:t>قصة </a:t>
            </a:r>
            <a:r>
              <a:rPr lang="fa-IR" sz="2500" dirty="0">
                <a:latin typeface="Noor_Nazli" panose="01000506000000020004" pitchFamily="2" charset="-78"/>
                <a:cs typeface="Noor_Nazli" panose="01000506000000020004" pitchFamily="2" charset="-78"/>
              </a:rPr>
              <a:t>گوساله </a:t>
            </a:r>
            <a:r>
              <a:rPr lang="fa-IR" sz="2500" dirty="0" smtClean="0">
                <a:latin typeface="Noor_Nazli" panose="01000506000000020004" pitchFamily="2" charset="-78"/>
                <a:cs typeface="Noor_Nazli" panose="01000506000000020004" pitchFamily="2" charset="-78"/>
              </a:rPr>
              <a:t>پرستی بنی اسراییل </a:t>
            </a:r>
            <a:r>
              <a:rPr lang="fa-IR" sz="2500" dirty="0">
                <a:latin typeface="Noor_Nazli" panose="01000506000000020004" pitchFamily="2" charset="-78"/>
                <a:cs typeface="Noor_Nazli" panose="01000506000000020004" pitchFamily="2" charset="-78"/>
              </a:rPr>
              <a:t>را به </a:t>
            </a:r>
            <a:r>
              <a:rPr lang="fa-IR" sz="2500" dirty="0" smtClean="0">
                <a:latin typeface="Noor_Nazli" panose="01000506000000020004" pitchFamily="2" charset="-78"/>
                <a:cs typeface="Noor_Nazli" panose="01000506000000020004" pitchFamily="2" charset="-78"/>
              </a:rPr>
              <a:t>همین شیوه </a:t>
            </a:r>
            <a:r>
              <a:rPr lang="fa-IR" sz="2500" dirty="0">
                <a:latin typeface="Noor_Nazli" panose="01000506000000020004" pitchFamily="2" charset="-78"/>
                <a:cs typeface="Noor_Nazli" panose="01000506000000020004" pitchFamily="2" charset="-78"/>
              </a:rPr>
              <a:t>در 2 صفحه ارائه </a:t>
            </a:r>
            <a:r>
              <a:rPr lang="fa-IR" sz="2500" dirty="0" smtClean="0">
                <a:latin typeface="Noor_Nazli" panose="01000506000000020004" pitchFamily="2" charset="-78"/>
                <a:cs typeface="Noor_Nazli" panose="01000506000000020004" pitchFamily="2" charset="-78"/>
              </a:rPr>
              <a:t>می دهد</a:t>
            </a:r>
          </a:p>
          <a:p>
            <a:pPr algn="just"/>
            <a:r>
              <a:rPr lang="fa-IR" sz="2500" dirty="0" smtClean="0">
                <a:latin typeface="Noor_Nazli" panose="01000506000000020004" pitchFamily="2" charset="-78"/>
                <a:cs typeface="Noor_Nazli" panose="01000506000000020004" pitchFamily="2" charset="-78"/>
              </a:rPr>
              <a:t>داستان سلیمان </a:t>
            </a:r>
            <a:r>
              <a:rPr lang="fa-IR" sz="2500" dirty="0">
                <a:latin typeface="Noor_Nazli" panose="01000506000000020004" pitchFamily="2" charset="-78"/>
                <a:cs typeface="Noor_Nazli" panose="01000506000000020004" pitchFamily="2" charset="-78"/>
              </a:rPr>
              <a:t>(</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السلام) و </a:t>
            </a:r>
            <a:r>
              <a:rPr lang="fa-IR" sz="2500" dirty="0" smtClean="0">
                <a:latin typeface="Noor_Nazli" panose="01000506000000020004" pitchFamily="2" charset="-78"/>
                <a:cs typeface="Noor_Nazli" panose="01000506000000020004" pitchFamily="2" charset="-78"/>
              </a:rPr>
              <a:t>بلقیس </a:t>
            </a:r>
            <a:r>
              <a:rPr lang="fa-IR" sz="2500" dirty="0">
                <a:latin typeface="Noor_Nazli" panose="01000506000000020004" pitchFamily="2" charset="-78"/>
                <a:cs typeface="Noor_Nazli" panose="01000506000000020004" pitchFamily="2" charset="-78"/>
              </a:rPr>
              <a:t>را به </a:t>
            </a:r>
            <a:r>
              <a:rPr lang="fa-IR" sz="2500" dirty="0" smtClean="0">
                <a:latin typeface="Noor_Nazli" panose="01000506000000020004" pitchFamily="2" charset="-78"/>
                <a:cs typeface="Noor_Nazli" panose="01000506000000020004" pitchFamily="2" charset="-78"/>
              </a:rPr>
              <a:t>بیان می کند.</a:t>
            </a:r>
            <a:endParaRPr lang="en-US" sz="2500" dirty="0">
              <a:latin typeface="Noor_Nazli" panose="01000506000000020004" pitchFamily="2" charset="-78"/>
              <a:cs typeface="Noor_Nazli" panose="01000506000000020004" pitchFamily="2" charset="-78"/>
            </a:endParaRPr>
          </a:p>
          <a:p>
            <a:pPr algn="just"/>
            <a:r>
              <a:rPr lang="fa-IR" sz="2500" dirty="0">
                <a:latin typeface="Noor_Nazli" panose="01000506000000020004" pitchFamily="2" charset="-78"/>
                <a:cs typeface="Noor_Nazli" panose="01000506000000020004" pitchFamily="2" charset="-78"/>
              </a:rPr>
              <a:t>نقل حوادث </a:t>
            </a:r>
            <a:r>
              <a:rPr lang="fa-IR" sz="2500" dirty="0" smtClean="0">
                <a:latin typeface="Noor_Nazli" panose="01000506000000020004" pitchFamily="2" charset="-78"/>
                <a:cs typeface="Noor_Nazli" panose="01000506000000020004" pitchFamily="2" charset="-78"/>
              </a:rPr>
              <a:t>زندگانی پیامبر </a:t>
            </a:r>
            <a:r>
              <a:rPr lang="fa-IR" sz="2500" dirty="0">
                <a:latin typeface="Noor_Nazli" panose="01000506000000020004" pitchFamily="2" charset="-78"/>
                <a:cs typeface="Noor_Nazli" panose="01000506000000020004" pitchFamily="2" charset="-78"/>
              </a:rPr>
              <a:t>اكرم (</a:t>
            </a:r>
            <a:r>
              <a:rPr lang="fa-IR" sz="2500" dirty="0" smtClean="0">
                <a:latin typeface="Noor_Nazli" panose="01000506000000020004" pitchFamily="2" charset="-78"/>
                <a:cs typeface="Noor_Nazli" panose="01000506000000020004" pitchFamily="2" charset="-78"/>
              </a:rPr>
              <a:t>صلی </a:t>
            </a:r>
            <a:r>
              <a:rPr lang="fa-IR" sz="2500" dirty="0">
                <a:latin typeface="Noor_Nazli" panose="01000506000000020004" pitchFamily="2" charset="-78"/>
                <a:cs typeface="Noor_Nazli" panose="01000506000000020004" pitchFamily="2" charset="-78"/>
              </a:rPr>
              <a:t>الله </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و آله و سلم) و غزوه </a:t>
            </a:r>
            <a:r>
              <a:rPr lang="fa-IR" sz="2500" dirty="0" smtClean="0">
                <a:latin typeface="Noor_Nazli" panose="01000506000000020004" pitchFamily="2" charset="-78"/>
                <a:cs typeface="Noor_Nazli" panose="01000506000000020004" pitchFamily="2" charset="-78"/>
              </a:rPr>
              <a:t>هایی </a:t>
            </a:r>
            <a:r>
              <a:rPr lang="fa-IR" sz="2500" dirty="0">
                <a:latin typeface="Noor_Nazli" panose="01000506000000020004" pitchFamily="2" charset="-78"/>
                <a:cs typeface="Noor_Nazli" panose="01000506000000020004" pitchFamily="2" charset="-78"/>
              </a:rPr>
              <a:t>كه با نزول </a:t>
            </a:r>
            <a:r>
              <a:rPr lang="fa-IR" sz="2500" dirty="0" smtClean="0">
                <a:latin typeface="Noor_Nazli" panose="01000506000000020004" pitchFamily="2" charset="-78"/>
                <a:cs typeface="Noor_Nazli" panose="01000506000000020004" pitchFamily="2" charset="-78"/>
              </a:rPr>
              <a:t>آیات </a:t>
            </a:r>
            <a:r>
              <a:rPr lang="fa-IR" sz="2500" dirty="0">
                <a:latin typeface="Noor_Nazli" panose="01000506000000020004" pitchFamily="2" charset="-78"/>
                <a:cs typeface="Noor_Nazli" panose="01000506000000020004" pitchFamily="2" charset="-78"/>
              </a:rPr>
              <a:t>همراه بوده است، </a:t>
            </a:r>
            <a:endParaRPr lang="fa-IR" sz="2500" dirty="0" smtClean="0">
              <a:latin typeface="Noor_Nazli" panose="01000506000000020004" pitchFamily="2" charset="-78"/>
              <a:cs typeface="Noor_Nazli" panose="01000506000000020004" pitchFamily="2" charset="-78"/>
            </a:endParaRPr>
          </a:p>
          <a:p>
            <a:pPr algn="just"/>
            <a:r>
              <a:rPr lang="fa-IR" sz="2500" dirty="0" smtClean="0">
                <a:latin typeface="Noor_Nazli" panose="01000506000000020004" pitchFamily="2" charset="-78"/>
                <a:cs typeface="Noor_Nazli" panose="01000506000000020004" pitchFamily="2" charset="-78"/>
              </a:rPr>
              <a:t>اشارة </a:t>
            </a:r>
            <a:r>
              <a:rPr lang="fa-IR" sz="2500" dirty="0">
                <a:latin typeface="Noor_Nazli" panose="01000506000000020004" pitchFamily="2" charset="-78"/>
                <a:cs typeface="Noor_Nazli" panose="01000506000000020004" pitchFamily="2" charset="-78"/>
              </a:rPr>
              <a:t>مفصل به </a:t>
            </a:r>
            <a:r>
              <a:rPr lang="fa-IR" sz="2500" dirty="0" smtClean="0">
                <a:latin typeface="Noor_Nazli" panose="01000506000000020004" pitchFamily="2" charset="-78"/>
                <a:cs typeface="Noor_Nazli" panose="01000506000000020004" pitchFamily="2" charset="-78"/>
              </a:rPr>
              <a:t>حدیث معراج</a:t>
            </a:r>
            <a:r>
              <a:rPr lang="en-US" sz="2500" dirty="0" smtClean="0">
                <a:latin typeface="Noor_Nazli" panose="01000506000000020004" pitchFamily="2" charset="-78"/>
                <a:cs typeface="Noor_Nazli" panose="01000506000000020004" pitchFamily="2" charset="-78"/>
              </a:rPr>
              <a:t> </a:t>
            </a:r>
            <a:endParaRPr lang="fa-IR" sz="2500" dirty="0" smtClean="0">
              <a:latin typeface="Noor_Nazli" panose="01000506000000020004" pitchFamily="2" charset="-78"/>
              <a:cs typeface="Noor_Nazli" panose="01000506000000020004" pitchFamily="2" charset="-78"/>
            </a:endParaRPr>
          </a:p>
          <a:p>
            <a:pPr algn="just"/>
            <a:r>
              <a:rPr lang="fa-IR" sz="2500" dirty="0" smtClean="0">
                <a:latin typeface="Noor_Nazli" panose="01000506000000020004" pitchFamily="2" charset="-78"/>
                <a:cs typeface="Noor_Nazli" panose="01000506000000020004" pitchFamily="2" charset="-78"/>
              </a:rPr>
              <a:t>اشاره </a:t>
            </a:r>
            <a:r>
              <a:rPr lang="fa-IR" sz="2500" dirty="0">
                <a:latin typeface="Noor_Nazli" panose="01000506000000020004" pitchFamily="2" charset="-78"/>
                <a:cs typeface="Noor_Nazli" panose="01000506000000020004" pitchFamily="2" charset="-78"/>
              </a:rPr>
              <a:t>به </a:t>
            </a:r>
            <a:r>
              <a:rPr lang="fa-IR" sz="2500" dirty="0" smtClean="0">
                <a:latin typeface="Noor_Nazli" panose="01000506000000020004" pitchFamily="2" charset="-78"/>
                <a:cs typeface="Noor_Nazli" panose="01000506000000020004" pitchFamily="2" charset="-78"/>
              </a:rPr>
              <a:t>وقایع </a:t>
            </a:r>
            <a:r>
              <a:rPr lang="fa-IR" sz="2500" dirty="0">
                <a:latin typeface="Noor_Nazli" panose="01000506000000020004" pitchFamily="2" charset="-78"/>
                <a:cs typeface="Noor_Nazli" panose="01000506000000020004" pitchFamily="2" charset="-78"/>
              </a:rPr>
              <a:t>بعد از رحلت </a:t>
            </a:r>
            <a:r>
              <a:rPr lang="fa-IR" sz="2500" dirty="0" smtClean="0">
                <a:latin typeface="Noor_Nazli" panose="01000506000000020004" pitchFamily="2" charset="-78"/>
                <a:cs typeface="Noor_Nazli" panose="01000506000000020004" pitchFamily="2" charset="-78"/>
              </a:rPr>
              <a:t>پیامبر </a:t>
            </a:r>
            <a:r>
              <a:rPr lang="fa-IR" sz="2500" dirty="0">
                <a:latin typeface="Noor_Nazli" panose="01000506000000020004" pitchFamily="2" charset="-78"/>
                <a:cs typeface="Noor_Nazli" panose="01000506000000020004" pitchFamily="2" charset="-78"/>
              </a:rPr>
              <a:t>اكرم (</a:t>
            </a:r>
            <a:r>
              <a:rPr lang="fa-IR" sz="2500" dirty="0" smtClean="0">
                <a:latin typeface="Noor_Nazli" panose="01000506000000020004" pitchFamily="2" charset="-78"/>
                <a:cs typeface="Noor_Nazli" panose="01000506000000020004" pitchFamily="2" charset="-78"/>
              </a:rPr>
              <a:t>صلی </a:t>
            </a:r>
            <a:r>
              <a:rPr lang="fa-IR" sz="2500" dirty="0">
                <a:latin typeface="Noor_Nazli" panose="01000506000000020004" pitchFamily="2" charset="-78"/>
                <a:cs typeface="Noor_Nazli" panose="01000506000000020004" pitchFamily="2" charset="-78"/>
              </a:rPr>
              <a:t>الله </a:t>
            </a:r>
            <a:r>
              <a:rPr lang="fa-IR" sz="2500" dirty="0" smtClean="0">
                <a:latin typeface="Noor_Nazli" panose="01000506000000020004" pitchFamily="2" charset="-78"/>
                <a:cs typeface="Noor_Nazli" panose="01000506000000020004" pitchFamily="2" charset="-78"/>
              </a:rPr>
              <a:t>علیه </a:t>
            </a:r>
            <a:r>
              <a:rPr lang="fa-IR" sz="2500" dirty="0">
                <a:latin typeface="Noor_Nazli" panose="01000506000000020004" pitchFamily="2" charset="-78"/>
                <a:cs typeface="Noor_Nazli" panose="01000506000000020004" pitchFamily="2" charset="-78"/>
              </a:rPr>
              <a:t>و آله و سلم) و </a:t>
            </a:r>
            <a:r>
              <a:rPr lang="fa-IR" sz="2500" dirty="0" smtClean="0">
                <a:latin typeface="Noor_Nazli" panose="01000506000000020004" pitchFamily="2" charset="-78"/>
                <a:cs typeface="Noor_Nazli" panose="01000506000000020004" pitchFamily="2" charset="-78"/>
              </a:rPr>
              <a:t>جریان فدك</a:t>
            </a:r>
          </a:p>
          <a:p>
            <a:pPr algn="just"/>
            <a:r>
              <a:rPr lang="fa-IR" sz="2500" dirty="0" smtClean="0">
                <a:latin typeface="Noor_Nazli" panose="01000506000000020004" pitchFamily="2" charset="-78"/>
                <a:cs typeface="Noor_Nazli" panose="01000506000000020004" pitchFamily="2" charset="-78"/>
              </a:rPr>
              <a:t>اشاره </a:t>
            </a:r>
            <a:r>
              <a:rPr lang="fa-IR" sz="2500" dirty="0">
                <a:latin typeface="Noor_Nazli" panose="01000506000000020004" pitchFamily="2" charset="-78"/>
                <a:cs typeface="Noor_Nazli" panose="01000506000000020004" pitchFamily="2" charset="-78"/>
              </a:rPr>
              <a:t>به غزوه </a:t>
            </a:r>
            <a:r>
              <a:rPr lang="fa-IR" sz="2500" dirty="0" smtClean="0">
                <a:latin typeface="Noor_Nazli" panose="01000506000000020004" pitchFamily="2" charset="-78"/>
                <a:cs typeface="Noor_Nazli" panose="01000506000000020004" pitchFamily="2" charset="-78"/>
              </a:rPr>
              <a:t>های </a:t>
            </a:r>
            <a:r>
              <a:rPr lang="fa-IR" sz="2500" dirty="0">
                <a:latin typeface="Noor_Nazli" panose="01000506000000020004" pitchFamily="2" charset="-78"/>
                <a:cs typeface="Noor_Nazli" panose="01000506000000020004" pitchFamily="2" charset="-78"/>
              </a:rPr>
              <a:t>مختلف و داستان مفصل آنان، چون غزوة </a:t>
            </a:r>
            <a:r>
              <a:rPr lang="fa-IR" sz="2500" dirty="0" smtClean="0">
                <a:latin typeface="Noor_Nazli" panose="01000506000000020004" pitchFamily="2" charset="-78"/>
                <a:cs typeface="Noor_Nazli" panose="01000506000000020004" pitchFamily="2" charset="-78"/>
              </a:rPr>
              <a:t>احزاب</a:t>
            </a:r>
            <a:r>
              <a:rPr lang="en-US" sz="2500" dirty="0" smtClean="0">
                <a:latin typeface="Noor_Nazli" panose="01000506000000020004" pitchFamily="2" charset="-78"/>
                <a:cs typeface="Noor_Nazli" panose="01000506000000020004" pitchFamily="2" charset="-78"/>
              </a:rPr>
              <a:t>، </a:t>
            </a:r>
            <a:r>
              <a:rPr lang="fa-IR" sz="2500" dirty="0" smtClean="0">
                <a:latin typeface="Noor_Nazli" panose="01000506000000020004" pitchFamily="2" charset="-78"/>
                <a:cs typeface="Noor_Nazli" panose="01000506000000020004" pitchFamily="2" charset="-78"/>
              </a:rPr>
              <a:t>بنی قریظه</a:t>
            </a:r>
            <a:r>
              <a:rPr lang="en-US" sz="2500" dirty="0" smtClean="0">
                <a:latin typeface="Noor_Nazli" panose="01000506000000020004" pitchFamily="2" charset="-78"/>
                <a:cs typeface="Noor_Nazli" panose="01000506000000020004" pitchFamily="2" charset="-78"/>
              </a:rPr>
              <a:t>، </a:t>
            </a:r>
            <a:r>
              <a:rPr lang="fa-IR" sz="2500" dirty="0" smtClean="0">
                <a:latin typeface="Noor_Nazli" panose="01000506000000020004" pitchFamily="2" charset="-78"/>
                <a:cs typeface="Noor_Nazli" panose="01000506000000020004" pitchFamily="2" charset="-78"/>
              </a:rPr>
              <a:t>بدر</a:t>
            </a:r>
            <a:r>
              <a:rPr lang="en-US" sz="2500" dirty="0" smtClean="0">
                <a:latin typeface="Noor_Nazli" panose="01000506000000020004" pitchFamily="2" charset="-78"/>
                <a:cs typeface="Noor_Nazli" panose="01000506000000020004" pitchFamily="2" charset="-78"/>
              </a:rPr>
              <a:t>، </a:t>
            </a:r>
            <a:r>
              <a:rPr lang="fa-IR" sz="2500" dirty="0">
                <a:latin typeface="Noor_Nazli" panose="01000506000000020004" pitchFamily="2" charset="-78"/>
                <a:cs typeface="Noor_Nazli" panose="01000506000000020004" pitchFamily="2" charset="-78"/>
              </a:rPr>
              <a:t>ذات </a:t>
            </a:r>
            <a:r>
              <a:rPr lang="fa-IR" sz="2500" dirty="0" smtClean="0">
                <a:latin typeface="Noor_Nazli" panose="01000506000000020004" pitchFamily="2" charset="-78"/>
                <a:cs typeface="Noor_Nazli" panose="01000506000000020004" pitchFamily="2" charset="-78"/>
              </a:rPr>
              <a:t>السلاسل و احد</a:t>
            </a:r>
            <a:endParaRPr lang="fa-IR" sz="2500" dirty="0">
              <a:latin typeface="Noor_Nazli" panose="01000506000000020004" pitchFamily="2" charset="-78"/>
              <a:cs typeface="Noor_Nazli" panose="01000506000000020004" pitchFamily="2" charset="-78"/>
            </a:endParaRPr>
          </a:p>
        </p:txBody>
      </p:sp>
    </p:spTree>
    <p:extLst>
      <p:ext uri="{BB962C8B-B14F-4D97-AF65-F5344CB8AC3E}">
        <p14:creationId xmlns:p14="http://schemas.microsoft.com/office/powerpoint/2010/main" val="24116519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a:latin typeface="Noor_Titr" panose="02000700000000000000" pitchFamily="2" charset="-78"/>
                <a:cs typeface="Noor_Titr" panose="02000700000000000000" pitchFamily="2" charset="-78"/>
              </a:rPr>
              <a:t>اشاره به مباحث كلام و رد فرق باطله</a:t>
            </a:r>
          </a:p>
        </p:txBody>
      </p:sp>
      <p:sp>
        <p:nvSpPr>
          <p:cNvPr id="3" name="Content Placeholder 2"/>
          <p:cNvSpPr>
            <a:spLocks noGrp="1"/>
          </p:cNvSpPr>
          <p:nvPr>
            <p:ph idx="1"/>
          </p:nvPr>
        </p:nvSpPr>
        <p:spPr>
          <a:xfrm>
            <a:off x="1624405" y="1570616"/>
            <a:ext cx="9880207" cy="4340606"/>
          </a:xfrm>
        </p:spPr>
        <p:txBody>
          <a:bodyPr>
            <a:normAutofit/>
          </a:bodyPr>
          <a:lstStyle/>
          <a:p>
            <a:pPr algn="just"/>
            <a:r>
              <a:rPr lang="fa-IR" sz="2500" dirty="0">
                <a:latin typeface="Noor_Nazli" panose="01000506000000020004" pitchFamily="2" charset="-78"/>
                <a:cs typeface="Noor_Nazli" panose="01000506000000020004" pitchFamily="2" charset="-78"/>
              </a:rPr>
              <a:t>وی از آیات قرآن برای رد مذاهب مختلف غیراسلامی مانند بت‌پرستان و زنادقه و </a:t>
            </a:r>
            <a:r>
              <a:rPr lang="fa-IR" sz="2500" dirty="0" smtClean="0">
                <a:latin typeface="Noor_Nazli" panose="01000506000000020004" pitchFamily="2" charset="-78"/>
                <a:cs typeface="Noor_Nazli" panose="01000506000000020004" pitchFamily="2" charset="-78"/>
              </a:rPr>
              <a:t>دهریه و </a:t>
            </a:r>
            <a:r>
              <a:rPr lang="fa-IR" sz="2500" dirty="0">
                <a:latin typeface="Noor_Nazli" panose="01000506000000020004" pitchFamily="2" charset="-78"/>
                <a:cs typeface="Noor_Nazli" panose="01000506000000020004" pitchFamily="2" charset="-78"/>
              </a:rPr>
              <a:t>برخی از فرق اسلامی مانند معتزله، قدَریه -که به نظر وی همان مُجبِره‌اند- و نیز دیدگاه‌های نادرست دیگر استفاده می‌کند</a:t>
            </a:r>
            <a:r>
              <a:rPr lang="fa-IR" sz="2500" dirty="0" smtClean="0">
                <a:latin typeface="Noor_Nazli" panose="01000506000000020004" pitchFamily="2" charset="-78"/>
                <a:cs typeface="Noor_Nazli" panose="01000506000000020004" pitchFamily="2" charset="-78"/>
              </a:rPr>
              <a:t>.</a:t>
            </a:r>
          </a:p>
          <a:p>
            <a:pPr marL="0" indent="0" algn="just">
              <a:buNone/>
            </a:pPr>
            <a:r>
              <a:rPr lang="fa-IR" sz="2500" dirty="0" smtClean="0">
                <a:latin typeface="Noor_Nazli" panose="01000506000000020004" pitchFamily="2" charset="-78"/>
                <a:cs typeface="Noor_Nazli" panose="01000506000000020004" pitchFamily="2" charset="-78"/>
              </a:rPr>
              <a:t>تفسیر القمی، </a:t>
            </a:r>
            <a:r>
              <a:rPr lang="fa-IR" sz="2500" dirty="0">
                <a:latin typeface="Noor_Nazli" panose="01000506000000020004" pitchFamily="2" charset="-78"/>
                <a:cs typeface="Noor_Nazli" panose="01000506000000020004" pitchFamily="2" charset="-78"/>
              </a:rPr>
              <a:t>ج‏1، ص: 199 </a:t>
            </a:r>
            <a:r>
              <a:rPr lang="fa-IR" sz="2500" dirty="0" smtClean="0">
                <a:latin typeface="Noor_Nazli" panose="01000506000000020004" pitchFamily="2" charset="-78"/>
                <a:cs typeface="Noor_Nazli" panose="01000506000000020004" pitchFamily="2" charset="-78"/>
              </a:rPr>
              <a:t>و 227 و ج2، ص </a:t>
            </a:r>
            <a:r>
              <a:rPr lang="fa-IR" sz="2500" dirty="0">
                <a:latin typeface="Noor_Nazli" panose="01000506000000020004" pitchFamily="2" charset="-78"/>
                <a:cs typeface="Noor_Nazli" panose="01000506000000020004" pitchFamily="2" charset="-78"/>
              </a:rPr>
              <a:t>150و 433</a:t>
            </a:r>
            <a:endParaRPr lang="fa-IR" sz="2500" dirty="0" smtClean="0">
              <a:latin typeface="Noor_Nazli" panose="01000506000000020004" pitchFamily="2" charset="-78"/>
              <a:cs typeface="Noor_Nazli" panose="01000506000000020004" pitchFamily="2" charset="-78"/>
            </a:endParaRPr>
          </a:p>
          <a:p>
            <a:pPr algn="just"/>
            <a:r>
              <a:rPr lang="fa-IR" sz="2500" dirty="0">
                <a:latin typeface="Noor_Nazli" panose="01000506000000020004" pitchFamily="2" charset="-78"/>
                <a:cs typeface="Noor_Nazli" panose="01000506000000020004" pitchFamily="2" charset="-78"/>
              </a:rPr>
              <a:t>هم </a:t>
            </a:r>
            <a:r>
              <a:rPr lang="fa-IR" sz="2500" dirty="0" smtClean="0">
                <a:latin typeface="Noor_Nazli" panose="01000506000000020004" pitchFamily="2" charset="-78"/>
                <a:cs typeface="Noor_Nazli" panose="01000506000000020004" pitchFamily="2" charset="-78"/>
              </a:rPr>
              <a:t>چنین </a:t>
            </a:r>
            <a:r>
              <a:rPr lang="fa-IR" sz="2500" dirty="0">
                <a:latin typeface="Noor_Nazli" panose="01000506000000020004" pitchFamily="2" charset="-78"/>
                <a:cs typeface="Noor_Nazli" panose="01000506000000020004" pitchFamily="2" charset="-78"/>
              </a:rPr>
              <a:t>به </a:t>
            </a:r>
            <a:r>
              <a:rPr lang="fa-IR" sz="2500" dirty="0" smtClean="0">
                <a:latin typeface="Noor_Nazli" panose="01000506000000020004" pitchFamily="2" charset="-78"/>
                <a:cs typeface="Noor_Nazli" panose="01000506000000020004" pitchFamily="2" charset="-78"/>
              </a:rPr>
              <a:t>مسایلی </a:t>
            </a:r>
            <a:r>
              <a:rPr lang="fa-IR" sz="2500" dirty="0">
                <a:latin typeface="Noor_Nazli" panose="01000506000000020004" pitchFamily="2" charset="-78"/>
                <a:cs typeface="Noor_Nazli" panose="01000506000000020004" pitchFamily="2" charset="-78"/>
              </a:rPr>
              <a:t>چون رجعت </a:t>
            </a:r>
            <a:r>
              <a:rPr lang="fa-IR" sz="2500" dirty="0" smtClean="0">
                <a:latin typeface="Noor_Nazli" panose="01000506000000020004" pitchFamily="2" charset="-78"/>
                <a:cs typeface="Noor_Nazli" panose="01000506000000020004" pitchFamily="2" charset="-78"/>
              </a:rPr>
              <a:t>نیز </a:t>
            </a:r>
            <a:r>
              <a:rPr lang="fa-IR" sz="2500" dirty="0">
                <a:latin typeface="Noor_Nazli" panose="01000506000000020004" pitchFamily="2" charset="-78"/>
                <a:cs typeface="Noor_Nazli" panose="01000506000000020004" pitchFamily="2" charset="-78"/>
              </a:rPr>
              <a:t>در موارد متعدد اشاره كرده </a:t>
            </a:r>
            <a:r>
              <a:rPr lang="fa-IR" sz="2500" dirty="0" smtClean="0">
                <a:latin typeface="Noor_Nazli" panose="01000506000000020004" pitchFamily="2" charset="-78"/>
                <a:cs typeface="Noor_Nazli" panose="01000506000000020004" pitchFamily="2" charset="-78"/>
              </a:rPr>
              <a:t>است.</a:t>
            </a:r>
          </a:p>
          <a:p>
            <a:pPr marL="0" indent="0" algn="just">
              <a:buNone/>
            </a:pPr>
            <a:r>
              <a:rPr lang="fa-IR" sz="2500" dirty="0" smtClean="0">
                <a:latin typeface="Noor_Nazli" panose="01000506000000020004" pitchFamily="2" charset="-78"/>
                <a:cs typeface="Noor_Nazli" panose="01000506000000020004" pitchFamily="2" charset="-78"/>
              </a:rPr>
              <a:t>تفسیر القمی، ج2، ص 36</a:t>
            </a:r>
            <a:r>
              <a:rPr lang="fa-IR" sz="2500" dirty="0">
                <a:latin typeface="Noor_Nazli" panose="01000506000000020004" pitchFamily="2" charset="-78"/>
                <a:cs typeface="Noor_Nazli" panose="01000506000000020004" pitchFamily="2" charset="-78"/>
              </a:rPr>
              <a:t>، 76 و 256.</a:t>
            </a:r>
          </a:p>
        </p:txBody>
      </p:sp>
    </p:spTree>
    <p:extLst>
      <p:ext uri="{BB962C8B-B14F-4D97-AF65-F5344CB8AC3E}">
        <p14:creationId xmlns:p14="http://schemas.microsoft.com/office/powerpoint/2010/main" val="12976764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a:latin typeface="Noor_Titr" panose="02000700000000000000" pitchFamily="2" charset="-78"/>
                <a:cs typeface="Noor_Titr" panose="02000700000000000000" pitchFamily="2" charset="-78"/>
              </a:rPr>
              <a:t>علوم </a:t>
            </a:r>
            <a:r>
              <a:rPr lang="fa-IR" sz="3000" dirty="0" smtClean="0">
                <a:latin typeface="Noor_Titr" panose="02000700000000000000" pitchFamily="2" charset="-78"/>
                <a:cs typeface="Noor_Titr" panose="02000700000000000000" pitchFamily="2" charset="-78"/>
              </a:rPr>
              <a:t>قرآنی </a:t>
            </a:r>
            <a:r>
              <a:rPr lang="fa-IR" sz="3000" dirty="0">
                <a:latin typeface="Noor_Titr" panose="02000700000000000000" pitchFamily="2" charset="-78"/>
                <a:cs typeface="Noor_Titr" panose="02000700000000000000" pitchFamily="2" charset="-78"/>
              </a:rPr>
              <a:t>در </a:t>
            </a:r>
            <a:r>
              <a:rPr lang="fa-IR" sz="3000" dirty="0" smtClean="0">
                <a:latin typeface="Noor_Titr" panose="02000700000000000000" pitchFamily="2" charset="-78"/>
                <a:cs typeface="Noor_Titr" panose="02000700000000000000" pitchFamily="2" charset="-78"/>
              </a:rPr>
              <a:t>تفسیر علی </a:t>
            </a:r>
            <a:r>
              <a:rPr lang="fa-IR" sz="3000" dirty="0">
                <a:latin typeface="Noor_Titr" panose="02000700000000000000" pitchFamily="2" charset="-78"/>
                <a:cs typeface="Noor_Titr" panose="02000700000000000000" pitchFamily="2" charset="-78"/>
              </a:rPr>
              <a:t>بن </a:t>
            </a:r>
            <a:r>
              <a:rPr lang="fa-IR" sz="3000" dirty="0" smtClean="0">
                <a:latin typeface="Noor_Titr" panose="02000700000000000000" pitchFamily="2" charset="-78"/>
                <a:cs typeface="Noor_Titr" panose="02000700000000000000" pitchFamily="2" charset="-78"/>
              </a:rPr>
              <a:t>ابراهیم</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312433" y="1430766"/>
            <a:ext cx="10192179" cy="4862458"/>
          </a:xfrm>
        </p:spPr>
        <p:txBody>
          <a:bodyPr>
            <a:normAutofit fontScale="85000" lnSpcReduction="20000"/>
          </a:bodyPr>
          <a:lstStyle/>
          <a:p>
            <a:pPr algn="just"/>
            <a:r>
              <a:rPr lang="fa-IR" sz="2500" dirty="0" smtClean="0">
                <a:solidFill>
                  <a:srgbClr val="FF0000"/>
                </a:solidFill>
                <a:latin typeface="Noor_Nazli" panose="01000506000000020004" pitchFamily="2" charset="-78"/>
                <a:cs typeface="Noor_Nazli" panose="01000506000000020004" pitchFamily="2" charset="-78"/>
              </a:rPr>
              <a:t>1. نسخ </a:t>
            </a:r>
            <a:r>
              <a:rPr lang="fa-IR" sz="2500" dirty="0" smtClean="0">
                <a:latin typeface="Noor_Nazli" panose="01000506000000020004" pitchFamily="2" charset="-78"/>
                <a:cs typeface="Noor_Nazli" panose="01000506000000020004" pitchFamily="2" charset="-78"/>
              </a:rPr>
              <a:t>: بیش از 100 مورد</a:t>
            </a:r>
          </a:p>
          <a:p>
            <a:pPr algn="just"/>
            <a:r>
              <a:rPr lang="fa-IR" sz="2500" dirty="0">
                <a:latin typeface="Noor_Nazli" panose="01000506000000020004" pitchFamily="2" charset="-78"/>
                <a:cs typeface="Noor_Nazli" panose="01000506000000020004" pitchFamily="2" charset="-78"/>
              </a:rPr>
              <a:t>تفسير القمي    ج‏2    52    </a:t>
            </a:r>
          </a:p>
          <a:p>
            <a:pPr algn="just"/>
            <a:r>
              <a:rPr lang="fa-IR" sz="2500" dirty="0">
                <a:latin typeface="Noor_Nazli" panose="01000506000000020004" pitchFamily="2" charset="-78"/>
                <a:cs typeface="Noor_Nazli" panose="01000506000000020004" pitchFamily="2" charset="-78"/>
              </a:rPr>
              <a:t>قوله‏ «وَ إِنْ مِنْكُمْ إِلَّا وارِدُها كانَ عَلى‏ رَبِّكَ حَتْماً مَقْضِيًّا ثُمَّ نُنَجِّي الَّذِينَ اتَّقَوْا وَ نَذَرُ الظَّالِمِينَ فِيها جِثِيًّا» </a:t>
            </a:r>
            <a:r>
              <a:rPr lang="fa-IR" sz="2500" dirty="0" smtClean="0">
                <a:solidFill>
                  <a:srgbClr val="FF0000"/>
                </a:solidFill>
                <a:latin typeface="Noor_Nazli" panose="01000506000000020004" pitchFamily="2" charset="-78"/>
                <a:cs typeface="Noor_Nazli" panose="01000506000000020004" pitchFamily="2" charset="-78"/>
              </a:rPr>
              <a:t>مَنْسُوخَةٌ </a:t>
            </a:r>
            <a:r>
              <a:rPr lang="fa-IR" sz="2500" dirty="0" smtClean="0">
                <a:latin typeface="Noor_Nazli" panose="01000506000000020004" pitchFamily="2" charset="-78"/>
                <a:cs typeface="Noor_Nazli" panose="01000506000000020004" pitchFamily="2" charset="-78"/>
              </a:rPr>
              <a:t>بِقَوْلِهِ</a:t>
            </a:r>
            <a:r>
              <a:rPr lang="fa-IR" sz="2500" dirty="0">
                <a:latin typeface="Noor_Nazli" panose="01000506000000020004" pitchFamily="2" charset="-78"/>
                <a:cs typeface="Noor_Nazli" panose="01000506000000020004" pitchFamily="2" charset="-78"/>
              </a:rPr>
              <a:t>‏ «إِنَّ الَّذِينَ سَبَقَتْ لَهُمْ مِنَّا الْحُسْنى‏ أُولئِكَ عَنْها مُبْعَدُونَ».</a:t>
            </a:r>
            <a:endParaRPr lang="fa-IR" sz="2500" dirty="0" smtClean="0">
              <a:latin typeface="Noor_Nazli" panose="01000506000000020004" pitchFamily="2" charset="-78"/>
              <a:cs typeface="Noor_Nazli" panose="01000506000000020004" pitchFamily="2" charset="-78"/>
            </a:endParaRPr>
          </a:p>
          <a:p>
            <a:pPr algn="just"/>
            <a:endParaRPr lang="fa-IR" sz="2500" dirty="0" smtClean="0">
              <a:latin typeface="Noor_Nazli" panose="01000506000000020004" pitchFamily="2" charset="-78"/>
              <a:cs typeface="Noor_Nazli" panose="01000506000000020004" pitchFamily="2" charset="-78"/>
            </a:endParaRPr>
          </a:p>
          <a:p>
            <a:pPr algn="just"/>
            <a:r>
              <a:rPr lang="fa-IR" sz="2500" dirty="0" smtClean="0">
                <a:solidFill>
                  <a:srgbClr val="FF0000"/>
                </a:solidFill>
                <a:latin typeface="Noor_Nazli" panose="01000506000000020004" pitchFamily="2" charset="-78"/>
                <a:cs typeface="Noor_Nazli" panose="01000506000000020004" pitchFamily="2" charset="-78"/>
              </a:rPr>
              <a:t>2</a:t>
            </a:r>
            <a:r>
              <a:rPr lang="fa-IR" sz="2500" dirty="0">
                <a:solidFill>
                  <a:srgbClr val="FF0000"/>
                </a:solidFill>
                <a:latin typeface="Noor_Nazli" panose="01000506000000020004" pitchFamily="2" charset="-78"/>
                <a:cs typeface="Noor_Nazli" panose="01000506000000020004" pitchFamily="2" charset="-78"/>
              </a:rPr>
              <a:t>. </a:t>
            </a:r>
            <a:r>
              <a:rPr lang="fa-IR" sz="2500" dirty="0" smtClean="0">
                <a:solidFill>
                  <a:srgbClr val="FF0000"/>
                </a:solidFill>
                <a:latin typeface="Noor_Nazli" panose="01000506000000020004" pitchFamily="2" charset="-78"/>
                <a:cs typeface="Noor_Nazli" panose="01000506000000020004" pitchFamily="2" charset="-78"/>
              </a:rPr>
              <a:t>توقیفی </a:t>
            </a:r>
            <a:r>
              <a:rPr lang="fa-IR" sz="2500" dirty="0">
                <a:solidFill>
                  <a:srgbClr val="FF0000"/>
                </a:solidFill>
                <a:latin typeface="Noor_Nazli" panose="01000506000000020004" pitchFamily="2" charset="-78"/>
                <a:cs typeface="Noor_Nazli" panose="01000506000000020004" pitchFamily="2" charset="-78"/>
              </a:rPr>
              <a:t>نبودن </a:t>
            </a:r>
            <a:r>
              <a:rPr lang="fa-IR" sz="2500" dirty="0" smtClean="0">
                <a:solidFill>
                  <a:srgbClr val="FF0000"/>
                </a:solidFill>
                <a:latin typeface="Noor_Nazli" panose="01000506000000020004" pitchFamily="2" charset="-78"/>
                <a:cs typeface="Noor_Nazli" panose="01000506000000020004" pitchFamily="2" charset="-78"/>
              </a:rPr>
              <a:t>جایگاه آیات :</a:t>
            </a:r>
          </a:p>
          <a:p>
            <a:pPr marL="0" indent="0" algn="just">
              <a:buNone/>
            </a:pPr>
            <a:r>
              <a:rPr lang="fa-IR" sz="2500" dirty="0" smtClean="0">
                <a:latin typeface="Noor_Nazli" panose="01000506000000020004" pitchFamily="2" charset="-78"/>
                <a:cs typeface="Noor_Nazli" panose="01000506000000020004" pitchFamily="2" charset="-78"/>
              </a:rPr>
              <a:t>از این تفسیر به </a:t>
            </a:r>
            <a:r>
              <a:rPr lang="fa-IR" sz="2500" dirty="0">
                <a:latin typeface="Noor_Nazli" panose="01000506000000020004" pitchFamily="2" charset="-78"/>
                <a:cs typeface="Noor_Nazli" panose="01000506000000020004" pitchFamily="2" charset="-78"/>
              </a:rPr>
              <a:t>دست </a:t>
            </a:r>
            <a:r>
              <a:rPr lang="fa-IR" sz="2500" dirty="0" smtClean="0">
                <a:latin typeface="Noor_Nazli" panose="01000506000000020004" pitchFamily="2" charset="-78"/>
                <a:cs typeface="Noor_Nazli" panose="01000506000000020004" pitchFamily="2" charset="-78"/>
              </a:rPr>
              <a:t>می آید </a:t>
            </a:r>
            <a:r>
              <a:rPr lang="fa-IR" sz="2500" dirty="0">
                <a:latin typeface="Noor_Nazli" panose="01000506000000020004" pitchFamily="2" charset="-78"/>
                <a:cs typeface="Noor_Nazli" panose="01000506000000020004" pitchFamily="2" charset="-78"/>
              </a:rPr>
              <a:t>كه </a:t>
            </a:r>
            <a:r>
              <a:rPr lang="fa-IR" sz="2500" dirty="0" smtClean="0">
                <a:latin typeface="Noor_Nazli" panose="01000506000000020004" pitchFamily="2" charset="-78"/>
                <a:cs typeface="Noor_Nazli" panose="01000506000000020004" pitchFamily="2" charset="-78"/>
              </a:rPr>
              <a:t>جایگاه آیات توقیفی نیست </a:t>
            </a:r>
            <a:r>
              <a:rPr lang="fa-IR" sz="2500" dirty="0">
                <a:latin typeface="Noor_Nazli" panose="01000506000000020004" pitchFamily="2" charset="-78"/>
                <a:cs typeface="Noor_Nazli" panose="01000506000000020004" pitchFamily="2" charset="-78"/>
              </a:rPr>
              <a:t>و جابه </a:t>
            </a:r>
            <a:r>
              <a:rPr lang="fa-IR" sz="2500" dirty="0" smtClean="0">
                <a:latin typeface="Noor_Nazli" panose="01000506000000020004" pitchFamily="2" charset="-78"/>
                <a:cs typeface="Noor_Nazli" panose="01000506000000020004" pitchFamily="2" charset="-78"/>
              </a:rPr>
              <a:t>جایی </a:t>
            </a:r>
            <a:r>
              <a:rPr lang="fa-IR" sz="2500" dirty="0">
                <a:latin typeface="Noor_Nazli" panose="01000506000000020004" pitchFamily="2" charset="-78"/>
                <a:cs typeface="Noor_Nazli" panose="01000506000000020004" pitchFamily="2" charset="-78"/>
              </a:rPr>
              <a:t>در </a:t>
            </a:r>
            <a:r>
              <a:rPr lang="fa-IR" sz="2500" dirty="0" smtClean="0">
                <a:latin typeface="Noor_Nazli" panose="01000506000000020004" pitchFamily="2" charset="-78"/>
                <a:cs typeface="Noor_Nazli" panose="01000506000000020004" pitchFamily="2" charset="-78"/>
              </a:rPr>
              <a:t>آیات </a:t>
            </a:r>
            <a:r>
              <a:rPr lang="fa-IR" sz="2500" dirty="0">
                <a:latin typeface="Noor_Nazli" panose="01000506000000020004" pitchFamily="2" charset="-78"/>
                <a:cs typeface="Noor_Nazli" panose="01000506000000020004" pitchFamily="2" charset="-78"/>
              </a:rPr>
              <a:t>صورت </a:t>
            </a:r>
            <a:r>
              <a:rPr lang="fa-IR" sz="2500" dirty="0" smtClean="0">
                <a:latin typeface="Noor_Nazli" panose="01000506000000020004" pitchFamily="2" charset="-78"/>
                <a:cs typeface="Noor_Nazli" panose="01000506000000020004" pitchFamily="2" charset="-78"/>
              </a:rPr>
              <a:t>پذیرفته است.</a:t>
            </a:r>
          </a:p>
          <a:p>
            <a:pPr marL="0" indent="0" algn="just">
              <a:buNone/>
            </a:pPr>
            <a:r>
              <a:rPr lang="fa-IR" sz="2500" dirty="0" smtClean="0">
                <a:latin typeface="Noor_Nazli" panose="01000506000000020004" pitchFamily="2" charset="-78"/>
                <a:cs typeface="Noor_Nazli" panose="01000506000000020004" pitchFamily="2" charset="-78"/>
              </a:rPr>
              <a:t>مثلاً </a:t>
            </a:r>
            <a:r>
              <a:rPr lang="fa-IR" sz="2500" dirty="0">
                <a:latin typeface="Noor_Nazli" panose="01000506000000020004" pitchFamily="2" charset="-78"/>
                <a:cs typeface="Noor_Nazli" panose="01000506000000020004" pitchFamily="2" charset="-78"/>
              </a:rPr>
              <a:t>دربارة </a:t>
            </a:r>
            <a:r>
              <a:rPr lang="fa-IR" sz="2500" dirty="0" smtClean="0">
                <a:latin typeface="Noor_Nazli" panose="01000506000000020004" pitchFamily="2" charset="-78"/>
                <a:cs typeface="Noor_Nazli" panose="01000506000000020004" pitchFamily="2" charset="-78"/>
              </a:rPr>
              <a:t>آیه 104 سوره نساء می نویسد: </a:t>
            </a:r>
          </a:p>
          <a:p>
            <a:pPr marL="0" indent="0" algn="just">
              <a:buNone/>
            </a:pPr>
            <a:r>
              <a:rPr lang="fa-IR" sz="2500" dirty="0">
                <a:latin typeface="Noor_Nazli" panose="01000506000000020004" pitchFamily="2" charset="-78"/>
                <a:cs typeface="Noor_Nazli" panose="01000506000000020004" pitchFamily="2" charset="-78"/>
              </a:rPr>
              <a:t>قوله‏ وَ لا تَهِنُوا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ابْتِغاءِ الْقَوْمِ‏ فإنه معطوف على قوله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سورة آل عمران «إِنْ </a:t>
            </a:r>
            <a:r>
              <a:rPr lang="fa-IR" sz="2500" dirty="0" smtClean="0">
                <a:latin typeface="Noor_Nazli" panose="01000506000000020004" pitchFamily="2" charset="-78"/>
                <a:cs typeface="Noor_Nazli" panose="01000506000000020004" pitchFamily="2" charset="-78"/>
              </a:rPr>
              <a:t>یَمْسَسْكُمْ </a:t>
            </a:r>
            <a:r>
              <a:rPr lang="fa-IR" sz="2500" dirty="0">
                <a:latin typeface="Noor_Nazli" panose="01000506000000020004" pitchFamily="2" charset="-78"/>
                <a:cs typeface="Noor_Nazli" panose="01000506000000020004" pitchFamily="2" charset="-78"/>
              </a:rPr>
              <a:t>قَرْحٌ فَقَدْ مَسَّ الْقَوْمَ قَرْحٌ مِثْلُهُ‏» </a:t>
            </a:r>
            <a:endParaRPr lang="fa-IR" sz="2500" dirty="0" smtClean="0">
              <a:latin typeface="Noor_Nazli" panose="01000506000000020004" pitchFamily="2" charset="-78"/>
              <a:cs typeface="Noor_Nazli" panose="01000506000000020004" pitchFamily="2" charset="-78"/>
            </a:endParaRPr>
          </a:p>
          <a:p>
            <a:pPr algn="just"/>
            <a:r>
              <a:rPr lang="fa-IR" sz="2500" dirty="0" smtClean="0">
                <a:solidFill>
                  <a:srgbClr val="FF0000"/>
                </a:solidFill>
                <a:latin typeface="Noor_Nazli" panose="01000506000000020004" pitchFamily="2" charset="-78"/>
                <a:cs typeface="Noor_Nazli" panose="01000506000000020004" pitchFamily="2" charset="-78"/>
              </a:rPr>
              <a:t>3.حروف </a:t>
            </a:r>
            <a:r>
              <a:rPr lang="fa-IR" sz="2500" dirty="0">
                <a:solidFill>
                  <a:srgbClr val="FF0000"/>
                </a:solidFill>
                <a:latin typeface="Noor_Nazli" panose="01000506000000020004" pitchFamily="2" charset="-78"/>
                <a:cs typeface="Noor_Nazli" panose="01000506000000020004" pitchFamily="2" charset="-78"/>
              </a:rPr>
              <a:t>مقطعه</a:t>
            </a:r>
          </a:p>
          <a:p>
            <a:pPr marL="0" indent="0" algn="just">
              <a:buNone/>
            </a:pPr>
            <a:r>
              <a:rPr lang="fa-IR" sz="2500" dirty="0" smtClean="0">
                <a:latin typeface="Noor_Nazli" panose="01000506000000020004" pitchFamily="2" charset="-78"/>
                <a:cs typeface="Noor_Nazli" panose="01000506000000020004" pitchFamily="2" charset="-78"/>
              </a:rPr>
              <a:t>گرچه </a:t>
            </a:r>
            <a:r>
              <a:rPr lang="fa-IR" sz="2500" dirty="0">
                <a:latin typeface="Noor_Nazli" panose="01000506000000020004" pitchFamily="2" charset="-78"/>
                <a:cs typeface="Noor_Nazli" panose="01000506000000020004" pitchFamily="2" charset="-78"/>
              </a:rPr>
              <a:t>در </a:t>
            </a:r>
            <a:r>
              <a:rPr lang="fa-IR" sz="2500" dirty="0" smtClean="0">
                <a:latin typeface="Noor_Nazli" panose="01000506000000020004" pitchFamily="2" charset="-78"/>
                <a:cs typeface="Noor_Nazli" panose="01000506000000020004" pitchFamily="2" charset="-78"/>
              </a:rPr>
              <a:t>این تفسیر </a:t>
            </a:r>
            <a:r>
              <a:rPr lang="fa-IR" sz="2500" dirty="0">
                <a:latin typeface="Noor_Nazli" panose="01000506000000020004" pitchFamily="2" charset="-78"/>
                <a:cs typeface="Noor_Nazli" panose="01000506000000020004" pitchFamily="2" charset="-78"/>
              </a:rPr>
              <a:t>در غالب موارد </a:t>
            </a:r>
            <a:r>
              <a:rPr lang="fa-IR" sz="2500" dirty="0" smtClean="0">
                <a:latin typeface="Noor_Nazli" panose="01000506000000020004" pitchFamily="2" charset="-78"/>
                <a:cs typeface="Noor_Nazli" panose="01000506000000020004" pitchFamily="2" charset="-78"/>
              </a:rPr>
              <a:t>برای </a:t>
            </a:r>
            <a:r>
              <a:rPr lang="fa-IR" sz="2500" dirty="0">
                <a:latin typeface="Noor_Nazli" panose="01000506000000020004" pitchFamily="2" charset="-78"/>
                <a:cs typeface="Noor_Nazli" panose="01000506000000020004" pitchFamily="2" charset="-78"/>
              </a:rPr>
              <a:t>حروف مقطعه </a:t>
            </a:r>
            <a:r>
              <a:rPr lang="fa-IR" sz="2500" dirty="0" smtClean="0">
                <a:latin typeface="Noor_Nazli" panose="01000506000000020004" pitchFamily="2" charset="-78"/>
                <a:cs typeface="Noor_Nazli" panose="01000506000000020004" pitchFamily="2" charset="-78"/>
              </a:rPr>
              <a:t>تفسیری </a:t>
            </a:r>
            <a:r>
              <a:rPr lang="fa-IR" sz="2500" dirty="0">
                <a:latin typeface="Noor_Nazli" panose="01000506000000020004" pitchFamily="2" charset="-78"/>
                <a:cs typeface="Noor_Nazli" panose="01000506000000020004" pitchFamily="2" charset="-78"/>
              </a:rPr>
              <a:t>ذكر نشده است، اما در موارد </a:t>
            </a:r>
            <a:r>
              <a:rPr lang="fa-IR" sz="2500" dirty="0" smtClean="0">
                <a:latin typeface="Noor_Nazli" panose="01000506000000020004" pitchFamily="2" charset="-78"/>
                <a:cs typeface="Noor_Nazli" panose="01000506000000020004" pitchFamily="2" charset="-78"/>
              </a:rPr>
              <a:t>معدودی </a:t>
            </a:r>
            <a:r>
              <a:rPr lang="fa-IR" sz="2500" dirty="0">
                <a:latin typeface="Noor_Nazli" panose="01000506000000020004" pitchFamily="2" charset="-78"/>
                <a:cs typeface="Noor_Nazli" panose="01000506000000020004" pitchFamily="2" charset="-78"/>
              </a:rPr>
              <a:t>آنها را حروف اسم اعظم (كه به گونة </a:t>
            </a:r>
            <a:r>
              <a:rPr lang="fa-IR" sz="2500" dirty="0" smtClean="0">
                <a:latin typeface="Noor_Nazli" panose="01000506000000020004" pitchFamily="2" charset="-78"/>
                <a:cs typeface="Noor_Nazli" panose="01000506000000020004" pitchFamily="2" charset="-78"/>
              </a:rPr>
              <a:t>رمزی </a:t>
            </a:r>
            <a:r>
              <a:rPr lang="fa-IR" sz="2500" dirty="0">
                <a:latin typeface="Noor_Nazli" panose="01000506000000020004" pitchFamily="2" charset="-78"/>
                <a:cs typeface="Noor_Nazli" panose="01000506000000020004" pitchFamily="2" charset="-78"/>
              </a:rPr>
              <a:t>و </a:t>
            </a:r>
            <a:r>
              <a:rPr lang="fa-IR" sz="2500" dirty="0" smtClean="0">
                <a:latin typeface="Noor_Nazli" panose="01000506000000020004" pitchFamily="2" charset="-78"/>
                <a:cs typeface="Noor_Nazli" panose="01000506000000020004" pitchFamily="2" charset="-78"/>
              </a:rPr>
              <a:t>اشاری </a:t>
            </a:r>
            <a:r>
              <a:rPr lang="fa-IR" sz="2500" dirty="0">
                <a:latin typeface="Noor_Nazli" panose="01000506000000020004" pitchFamily="2" charset="-78"/>
                <a:cs typeface="Noor_Nazli" panose="01000506000000020004" pitchFamily="2" charset="-78"/>
              </a:rPr>
              <a:t>ذكر شده) دانسته است. در اول سورة </a:t>
            </a:r>
            <a:r>
              <a:rPr lang="fa-IR" sz="2500" dirty="0" smtClean="0">
                <a:latin typeface="Noor_Nazli" panose="01000506000000020004" pitchFamily="2" charset="-78"/>
                <a:cs typeface="Noor_Nazli" panose="01000506000000020004" pitchFamily="2" charset="-78"/>
              </a:rPr>
              <a:t>یونس می نویسد</a:t>
            </a:r>
            <a:r>
              <a:rPr lang="fa-IR" sz="2500" dirty="0">
                <a:latin typeface="Noor_Nazli" panose="01000506000000020004" pitchFamily="2" charset="-78"/>
                <a:cs typeface="Noor_Nazli" panose="01000506000000020004" pitchFamily="2" charset="-78"/>
              </a:rPr>
              <a:t>:</a:t>
            </a:r>
          </a:p>
          <a:p>
            <a:pPr marL="0" indent="0" algn="just">
              <a:buNone/>
            </a:pPr>
            <a:r>
              <a:rPr lang="fa-IR" sz="2500" dirty="0" smtClean="0">
                <a:latin typeface="Noor_Nazli" panose="01000506000000020004" pitchFamily="2" charset="-78"/>
                <a:cs typeface="Noor_Nazli" panose="01000506000000020004" pitchFamily="2" charset="-78"/>
              </a:rPr>
              <a:t>الر</a:t>
            </a:r>
            <a:r>
              <a:rPr lang="fa-IR" sz="2500" dirty="0">
                <a:latin typeface="Noor_Nazli" panose="01000506000000020004" pitchFamily="2" charset="-78"/>
                <a:cs typeface="Noor_Nazli" panose="01000506000000020004" pitchFamily="2" charset="-78"/>
              </a:rPr>
              <a:t>، هو حرف من حروف الاسم الاعظم المنقطع </a:t>
            </a:r>
            <a:r>
              <a:rPr lang="fa-IR" sz="2500" dirty="0" smtClean="0">
                <a:latin typeface="Noor_Nazli" panose="01000506000000020004" pitchFamily="2" charset="-78"/>
                <a:cs typeface="Noor_Nazli" panose="01000506000000020004" pitchFamily="2" charset="-78"/>
              </a:rPr>
              <a:t>فی </a:t>
            </a:r>
            <a:r>
              <a:rPr lang="fa-IR" sz="2500" dirty="0">
                <a:latin typeface="Noor_Nazli" panose="01000506000000020004" pitchFamily="2" charset="-78"/>
                <a:cs typeface="Noor_Nazli" panose="01000506000000020004" pitchFamily="2" charset="-78"/>
              </a:rPr>
              <a:t>القرآن فاذا الفه الرسول اوالامام فدعا به </a:t>
            </a:r>
            <a:r>
              <a:rPr lang="fa-IR" sz="2500" dirty="0" smtClean="0">
                <a:latin typeface="Noor_Nazli" panose="01000506000000020004" pitchFamily="2" charset="-78"/>
                <a:cs typeface="Noor_Nazli" panose="01000506000000020004" pitchFamily="2" charset="-78"/>
              </a:rPr>
              <a:t>اجیب</a:t>
            </a:r>
          </a:p>
          <a:p>
            <a:pPr marL="0" indent="0" algn="just">
              <a:buNone/>
            </a:pPr>
            <a:endParaRPr lang="fa-IR" sz="2500" dirty="0">
              <a:latin typeface="Noor_Nazli" panose="01000506000000020004" pitchFamily="2" charset="-78"/>
              <a:cs typeface="Noor_Nazli" panose="01000506000000020004" pitchFamily="2" charset="-78"/>
            </a:endParaRPr>
          </a:p>
          <a:p>
            <a:pPr marL="0" indent="0" algn="just">
              <a:buNone/>
            </a:pPr>
            <a:endParaRPr lang="fa-IR" sz="2500" dirty="0" smtClean="0">
              <a:latin typeface="Noor_Nazli" panose="01000506000000020004" pitchFamily="2" charset="-78"/>
              <a:cs typeface="Noor_Nazli" panose="01000506000000020004" pitchFamily="2" charset="-78"/>
            </a:endParaRPr>
          </a:p>
        </p:txBody>
      </p:sp>
    </p:spTree>
    <p:extLst>
      <p:ext uri="{BB962C8B-B14F-4D97-AF65-F5344CB8AC3E}">
        <p14:creationId xmlns:p14="http://schemas.microsoft.com/office/powerpoint/2010/main" val="11796586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a:latin typeface="Noor_Titr" panose="02000700000000000000" pitchFamily="2" charset="-78"/>
                <a:cs typeface="Noor_Titr" panose="02000700000000000000" pitchFamily="2" charset="-78"/>
              </a:rPr>
              <a:t>علوم </a:t>
            </a:r>
            <a:r>
              <a:rPr lang="fa-IR" sz="3000" dirty="0" smtClean="0">
                <a:latin typeface="Noor_Titr" panose="02000700000000000000" pitchFamily="2" charset="-78"/>
                <a:cs typeface="Noor_Titr" panose="02000700000000000000" pitchFamily="2" charset="-78"/>
              </a:rPr>
              <a:t>قرآنی </a:t>
            </a:r>
            <a:r>
              <a:rPr lang="fa-IR" sz="3000" dirty="0">
                <a:latin typeface="Noor_Titr" panose="02000700000000000000" pitchFamily="2" charset="-78"/>
                <a:cs typeface="Noor_Titr" panose="02000700000000000000" pitchFamily="2" charset="-78"/>
              </a:rPr>
              <a:t>در </a:t>
            </a:r>
            <a:r>
              <a:rPr lang="fa-IR" sz="3000" dirty="0" smtClean="0">
                <a:latin typeface="Noor_Titr" panose="02000700000000000000" pitchFamily="2" charset="-78"/>
                <a:cs typeface="Noor_Titr" panose="02000700000000000000" pitchFamily="2" charset="-78"/>
              </a:rPr>
              <a:t>تفسیر علی </a:t>
            </a:r>
            <a:r>
              <a:rPr lang="fa-IR" sz="3000" dirty="0">
                <a:latin typeface="Noor_Titr" panose="02000700000000000000" pitchFamily="2" charset="-78"/>
                <a:cs typeface="Noor_Titr" panose="02000700000000000000" pitchFamily="2" charset="-78"/>
              </a:rPr>
              <a:t>بن </a:t>
            </a:r>
            <a:r>
              <a:rPr lang="fa-IR" sz="3000" dirty="0" smtClean="0">
                <a:latin typeface="Noor_Titr" panose="02000700000000000000" pitchFamily="2" charset="-78"/>
                <a:cs typeface="Noor_Titr" panose="02000700000000000000" pitchFamily="2" charset="-78"/>
              </a:rPr>
              <a:t>ابراهیم</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312433" y="1430766"/>
            <a:ext cx="10192179" cy="4862458"/>
          </a:xfrm>
        </p:spPr>
        <p:txBody>
          <a:bodyPr>
            <a:normAutofit/>
          </a:bodyPr>
          <a:lstStyle/>
          <a:p>
            <a:pPr algn="just"/>
            <a:r>
              <a:rPr lang="fa-IR" sz="2500" dirty="0">
                <a:solidFill>
                  <a:srgbClr val="FF0000"/>
                </a:solidFill>
                <a:latin typeface="Noor_Nazli" panose="01000506000000020004" pitchFamily="2" charset="-78"/>
                <a:cs typeface="Noor_Nazli" panose="01000506000000020004" pitchFamily="2" charset="-78"/>
              </a:rPr>
              <a:t>4. محكم و </a:t>
            </a:r>
            <a:r>
              <a:rPr lang="fa-IR" sz="2500" dirty="0" smtClean="0">
                <a:solidFill>
                  <a:srgbClr val="FF0000"/>
                </a:solidFill>
                <a:latin typeface="Noor_Nazli" panose="01000506000000020004" pitchFamily="2" charset="-78"/>
                <a:cs typeface="Noor_Nazli" panose="01000506000000020004" pitchFamily="2" charset="-78"/>
              </a:rPr>
              <a:t>متشابه</a:t>
            </a:r>
          </a:p>
          <a:p>
            <a:pPr marL="0" indent="0" algn="just">
              <a:buNone/>
            </a:pPr>
            <a:r>
              <a:rPr lang="fa-IR" sz="2500" dirty="0">
                <a:solidFill>
                  <a:schemeClr val="tx1">
                    <a:lumMod val="85000"/>
                    <a:lumOff val="15000"/>
                  </a:schemeClr>
                </a:solidFill>
                <a:latin typeface="Noor_Nazli" panose="01000506000000020004" pitchFamily="2" charset="-78"/>
                <a:cs typeface="Noor_Nazli" panose="01000506000000020004" pitchFamily="2" charset="-78"/>
              </a:rPr>
              <a:t>دربارة </a:t>
            </a:r>
            <a:r>
              <a:rPr lang="fa-IR" sz="2500" dirty="0" smtClean="0">
                <a:solidFill>
                  <a:schemeClr val="tx1">
                    <a:lumMod val="85000"/>
                    <a:lumOff val="15000"/>
                  </a:schemeClr>
                </a:solidFill>
                <a:latin typeface="Noor_Nazli" panose="01000506000000020004" pitchFamily="2" charset="-78"/>
                <a:cs typeface="Noor_Nazli" panose="01000506000000020004" pitchFamily="2" charset="-78"/>
              </a:rPr>
              <a:t>آیات متعددی </a:t>
            </a:r>
            <a:r>
              <a:rPr lang="fa-IR" sz="2500" dirty="0">
                <a:solidFill>
                  <a:schemeClr val="tx1">
                    <a:lumMod val="85000"/>
                    <a:lumOff val="15000"/>
                  </a:schemeClr>
                </a:solidFill>
                <a:latin typeface="Noor_Nazli" panose="01000506000000020004" pitchFamily="2" charset="-78"/>
                <a:cs typeface="Noor_Nazli" panose="01000506000000020004" pitchFamily="2" charset="-78"/>
              </a:rPr>
              <a:t>كه </a:t>
            </a:r>
            <a:r>
              <a:rPr lang="fa-IR" sz="2500" dirty="0" smtClean="0">
                <a:solidFill>
                  <a:schemeClr val="tx1">
                    <a:lumMod val="85000"/>
                    <a:lumOff val="15000"/>
                  </a:schemeClr>
                </a:solidFill>
                <a:latin typeface="Noor_Nazli" panose="01000506000000020004" pitchFamily="2" charset="-78"/>
                <a:cs typeface="Noor_Nazli" panose="01000506000000020004" pitchFamily="2" charset="-78"/>
              </a:rPr>
              <a:t>معنای </a:t>
            </a:r>
            <a:r>
              <a:rPr lang="fa-IR" sz="2500" dirty="0">
                <a:solidFill>
                  <a:schemeClr val="tx1">
                    <a:lumMod val="85000"/>
                    <a:lumOff val="15000"/>
                  </a:schemeClr>
                </a:solidFill>
                <a:latin typeface="Noor_Nazli" panose="01000506000000020004" pitchFamily="2" charset="-78"/>
                <a:cs typeface="Noor_Nazli" panose="01000506000000020004" pitchFamily="2" charset="-78"/>
              </a:rPr>
              <a:t>آنها روشن است، بدون ارائة هرگونه </a:t>
            </a:r>
            <a:r>
              <a:rPr lang="fa-IR" sz="2500" dirty="0" smtClean="0">
                <a:solidFill>
                  <a:schemeClr val="tx1">
                    <a:lumMod val="85000"/>
                    <a:lumOff val="15000"/>
                  </a:schemeClr>
                </a:solidFill>
                <a:latin typeface="Noor_Nazli" panose="01000506000000020004" pitchFamily="2" charset="-78"/>
                <a:cs typeface="Noor_Nazli" panose="01000506000000020004" pitchFamily="2" charset="-78"/>
              </a:rPr>
              <a:t>تفسیر یا تأویلی می نویسد</a:t>
            </a:r>
            <a:r>
              <a:rPr lang="fa-IR" sz="2500" dirty="0">
                <a:solidFill>
                  <a:schemeClr val="tx1">
                    <a:lumMod val="85000"/>
                    <a:lumOff val="15000"/>
                  </a:schemeClr>
                </a:solidFill>
                <a:latin typeface="Noor_Nazli" panose="01000506000000020004" pitchFamily="2" charset="-78"/>
                <a:cs typeface="Noor_Nazli" panose="01000506000000020004" pitchFamily="2" charset="-78"/>
              </a:rPr>
              <a:t>: «فانه محكم».</a:t>
            </a:r>
            <a:endParaRPr lang="fa-IR" sz="2500" dirty="0" smtClean="0">
              <a:solidFill>
                <a:schemeClr val="tx1">
                  <a:lumMod val="85000"/>
                  <a:lumOff val="15000"/>
                </a:schemeClr>
              </a:solidFill>
              <a:latin typeface="Noor_Nazli" panose="01000506000000020004" pitchFamily="2" charset="-78"/>
              <a:cs typeface="Noor_Nazli" panose="01000506000000020004" pitchFamily="2" charset="-78"/>
            </a:endParaRPr>
          </a:p>
          <a:p>
            <a:pPr marL="0" indent="0" algn="just">
              <a:buNone/>
            </a:pPr>
            <a:r>
              <a:rPr lang="fa-IR" sz="2500" dirty="0">
                <a:latin typeface="Noor_Nazli" panose="01000506000000020004" pitchFamily="2" charset="-78"/>
                <a:cs typeface="Noor_Nazli" panose="01000506000000020004" pitchFamily="2" charset="-78"/>
              </a:rPr>
              <a:t>مانند: </a:t>
            </a:r>
            <a:r>
              <a:rPr lang="fa-IR" sz="2500" dirty="0" smtClean="0">
                <a:latin typeface="Noor_Nazli" panose="01000506000000020004" pitchFamily="2" charset="-78"/>
                <a:cs typeface="Noor_Nazli" panose="01000506000000020004" pitchFamily="2" charset="-78"/>
              </a:rPr>
              <a:t>تفسیر القمی    </a:t>
            </a:r>
            <a:r>
              <a:rPr lang="fa-IR" sz="2500" dirty="0">
                <a:latin typeface="Noor_Nazli" panose="01000506000000020004" pitchFamily="2" charset="-78"/>
                <a:cs typeface="Noor_Nazli" panose="01000506000000020004" pitchFamily="2" charset="-78"/>
              </a:rPr>
              <a:t>ج‏2    21</a:t>
            </a:r>
          </a:p>
          <a:p>
            <a:pPr marL="0" indent="0" algn="just">
              <a:buNone/>
            </a:pPr>
            <a:r>
              <a:rPr lang="fa-IR" sz="2500" dirty="0" smtClean="0">
                <a:latin typeface="Noor_Nazli" panose="01000506000000020004" pitchFamily="2" charset="-78"/>
                <a:cs typeface="Noor_Nazli" panose="01000506000000020004" pitchFamily="2" charset="-78"/>
              </a:rPr>
              <a:t>قوله</a:t>
            </a:r>
            <a:r>
              <a:rPr lang="fa-IR" sz="2500" dirty="0">
                <a:latin typeface="Noor_Nazli" panose="01000506000000020004" pitchFamily="2" charset="-78"/>
                <a:cs typeface="Noor_Nazli" panose="01000506000000020004" pitchFamily="2" charset="-78"/>
              </a:rPr>
              <a:t>: «رَبُّكُمْ أَعْلَمُ بِكُمْ إِنْ </a:t>
            </a:r>
            <a:r>
              <a:rPr lang="fa-IR" sz="2500" dirty="0" smtClean="0">
                <a:latin typeface="Noor_Nazli" panose="01000506000000020004" pitchFamily="2" charset="-78"/>
                <a:cs typeface="Noor_Nazli" panose="01000506000000020004" pitchFamily="2" charset="-78"/>
              </a:rPr>
              <a:t>یَشَأْ یَرْحَمْكُمْ</a:t>
            </a:r>
            <a:r>
              <a:rPr lang="fa-IR" sz="2500" dirty="0">
                <a:latin typeface="Noor_Nazli" panose="01000506000000020004" pitchFamily="2" charset="-78"/>
                <a:cs typeface="Noor_Nazli" panose="01000506000000020004" pitchFamily="2" charset="-78"/>
              </a:rPr>
              <a:t>» إلى قوله‏ «زَبُوراً» فهو محكم‏</a:t>
            </a:r>
          </a:p>
          <a:p>
            <a:pPr marL="0" indent="0" algn="just">
              <a:buNone/>
            </a:pPr>
            <a:endParaRPr lang="fa-IR" sz="2500" dirty="0" smtClean="0">
              <a:latin typeface="Noor_Nazli" panose="01000506000000020004" pitchFamily="2" charset="-78"/>
              <a:cs typeface="Noor_Nazli" panose="01000506000000020004" pitchFamily="2" charset="-78"/>
            </a:endParaRPr>
          </a:p>
        </p:txBody>
      </p:sp>
    </p:spTree>
    <p:extLst>
      <p:ext uri="{BB962C8B-B14F-4D97-AF65-F5344CB8AC3E}">
        <p14:creationId xmlns:p14="http://schemas.microsoft.com/office/powerpoint/2010/main" val="37034443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000" dirty="0" smtClean="0">
                <a:latin typeface="Noor_Titr" panose="02000700000000000000" pitchFamily="2" charset="-78"/>
                <a:cs typeface="Noor_Titr" panose="02000700000000000000" pitchFamily="2" charset="-78"/>
              </a:rPr>
              <a:t>بیان مباحث فقهی</a:t>
            </a:r>
            <a:endParaRPr lang="fa-IR" sz="3000" dirty="0">
              <a:latin typeface="Noor_Titr" panose="02000700000000000000" pitchFamily="2" charset="-78"/>
              <a:cs typeface="Noor_Titr" panose="02000700000000000000" pitchFamily="2" charset="-78"/>
            </a:endParaRPr>
          </a:p>
        </p:txBody>
      </p:sp>
      <p:sp>
        <p:nvSpPr>
          <p:cNvPr id="3" name="Content Placeholder 2"/>
          <p:cNvSpPr>
            <a:spLocks noGrp="1"/>
          </p:cNvSpPr>
          <p:nvPr>
            <p:ph idx="1"/>
          </p:nvPr>
        </p:nvSpPr>
        <p:spPr>
          <a:xfrm>
            <a:off x="1624405" y="1570616"/>
            <a:ext cx="9880207" cy="4340606"/>
          </a:xfrm>
        </p:spPr>
        <p:txBody>
          <a:bodyPr>
            <a:normAutofit fontScale="92500" lnSpcReduction="10000"/>
          </a:bodyPr>
          <a:lstStyle/>
          <a:p>
            <a:pPr algn="just"/>
            <a:r>
              <a:rPr lang="fa-IR" sz="2500" dirty="0">
                <a:latin typeface="Noor_Nazli" panose="01000506000000020004" pitchFamily="2" charset="-78"/>
                <a:cs typeface="Noor_Nazli" panose="01000506000000020004" pitchFamily="2" charset="-78"/>
              </a:rPr>
              <a:t>تفسير القمي    ج‏1    163    </a:t>
            </a:r>
            <a:endParaRPr lang="fa-IR" sz="2500" dirty="0" smtClean="0">
              <a:latin typeface="Noor_Nazli" panose="01000506000000020004" pitchFamily="2" charset="-78"/>
              <a:cs typeface="Noor_Nazli" panose="01000506000000020004" pitchFamily="2" charset="-78"/>
            </a:endParaRPr>
          </a:p>
          <a:p>
            <a:pPr algn="just"/>
            <a:r>
              <a:rPr lang="fa-IR" sz="2500" dirty="0" smtClean="0">
                <a:latin typeface="Noor_Nazli" panose="01000506000000020004" pitchFamily="2" charset="-78"/>
                <a:cs typeface="Noor_Nazli" panose="01000506000000020004" pitchFamily="2" charset="-78"/>
              </a:rPr>
              <a:t>و </a:t>
            </a:r>
            <a:r>
              <a:rPr lang="fa-IR" sz="2500" dirty="0">
                <a:latin typeface="Noor_Nazli" panose="01000506000000020004" pitchFamily="2" charset="-78"/>
                <a:cs typeface="Noor_Nazli" panose="01000506000000020004" pitchFamily="2" charset="-78"/>
              </a:rPr>
              <a:t>قوله‏ وَ الْمُحْصَناتُ مِنَ الَّذِينَ أُوتُوا الْكِتابَ مِنْ قَبْلِكُمْ‏ فقد أحل الله نكاح أهل الكتاب بعد تحريمه- في قوله في سورة البقرة وَ لا تَنْكِحُوا الْمُشْرِكاتِ حَتَّى يُؤْمِنَ‏ و إنما يحل نكاح أهل الكتاب الذين يؤدون الجزية على ما يجب- فأما إذا كانوا في دار الشرك- و لم يؤدوا الجزية لم يحل </a:t>
            </a:r>
            <a:r>
              <a:rPr lang="fa-IR" sz="2500" dirty="0" smtClean="0">
                <a:latin typeface="Noor_Nazli" panose="01000506000000020004" pitchFamily="2" charset="-78"/>
                <a:cs typeface="Noor_Nazli" panose="01000506000000020004" pitchFamily="2" charset="-78"/>
              </a:rPr>
              <a:t>مناكحتهم-</a:t>
            </a:r>
          </a:p>
          <a:p>
            <a:pPr algn="just"/>
            <a:endParaRPr lang="fa-IR" sz="2500" dirty="0">
              <a:latin typeface="Noor_Nazli" panose="01000506000000020004" pitchFamily="2" charset="-78"/>
              <a:cs typeface="Noor_Nazli" panose="01000506000000020004" pitchFamily="2" charset="-78"/>
            </a:endParaRPr>
          </a:p>
          <a:p>
            <a:pPr algn="just"/>
            <a:r>
              <a:rPr lang="fa-IR" sz="2500" dirty="0">
                <a:latin typeface="Noor_Nazli" panose="01000506000000020004" pitchFamily="2" charset="-78"/>
                <a:cs typeface="Noor_Nazli" panose="01000506000000020004" pitchFamily="2" charset="-78"/>
              </a:rPr>
              <a:t>تفسير القمي    ج‏1    135    </a:t>
            </a:r>
          </a:p>
          <a:p>
            <a:pPr algn="just"/>
            <a:r>
              <a:rPr lang="fa-IR" sz="2500" dirty="0">
                <a:latin typeface="Noor_Nazli" panose="01000506000000020004" pitchFamily="2" charset="-78"/>
                <a:cs typeface="Noor_Nazli" panose="01000506000000020004" pitchFamily="2" charset="-78"/>
              </a:rPr>
              <a:t>قال‏ حُرِّمَتْ عَلَيْكُمْ أُمَّهاتُكُمْ وَ بَناتُكُمْ وَ أَخَواتُكُمْ- وَ عَمَّاتُكُمْ وَ خالاتُكُمْ وَ بَناتُ الْأَخِ وَ بَناتُ الْأُخْتِ- وَ أُمَّهاتُكُمُ اللَّاتِي أَرْضَعْنَكُمْ وَ أَخَواتُكُمْ مِنَ الرَّضاعَةِ- وَ أُمَّهاتُ نِسائِكُمْ‏ الآية- فإن هذه المحرمات هي محرمة و ما فوقها إلى أقصاها- و كذلك البنت و الأخت، و أما التي هي محرمة بنفسها و بنتها حلال- فالعمة و الخالة هي محرمة بنفسها و بنتها حلال- و أمهات النساء أمها محرمة و بنتها حلال- إذا ماتت ابنتها الأولى التي هي امرأته أو طلقها-</a:t>
            </a:r>
          </a:p>
          <a:p>
            <a:pPr marL="0" indent="0" algn="just">
              <a:buNone/>
            </a:pPr>
            <a:endParaRPr lang="fa-IR" sz="2500" dirty="0" smtClean="0">
              <a:latin typeface="Noor_Nazli" panose="01000506000000020004" pitchFamily="2" charset="-78"/>
              <a:cs typeface="Noor_Nazli" panose="01000506000000020004" pitchFamily="2" charset="-78"/>
            </a:endParaRPr>
          </a:p>
          <a:p>
            <a:pPr marL="0" indent="0" algn="just">
              <a:buNone/>
            </a:pPr>
            <a:endParaRPr lang="fa-IR" sz="2500" dirty="0">
              <a:latin typeface="Noor_Nazli" panose="01000506000000020004" pitchFamily="2" charset="-78"/>
              <a:cs typeface="Noor_Nazli" panose="01000506000000020004" pitchFamily="2" charset="-78"/>
            </a:endParaRPr>
          </a:p>
          <a:p>
            <a:pPr marL="0" indent="0" algn="just">
              <a:buNone/>
            </a:pPr>
            <a:endParaRPr lang="fa-IR" sz="2500" dirty="0">
              <a:latin typeface="Noor_Nazli" panose="01000506000000020004" pitchFamily="2" charset="-78"/>
              <a:cs typeface="Noor_Nazli" panose="01000506000000020004" pitchFamily="2" charset="-78"/>
            </a:endParaRPr>
          </a:p>
        </p:txBody>
      </p:sp>
    </p:spTree>
    <p:extLst>
      <p:ext uri="{BB962C8B-B14F-4D97-AF65-F5344CB8AC3E}">
        <p14:creationId xmlns:p14="http://schemas.microsoft.com/office/powerpoint/2010/main" val="39509724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Integral</Template>
  <TotalTime>423</TotalTime>
  <Words>1446</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B Titr</vt:lpstr>
      <vt:lpstr>Century Gothic</vt:lpstr>
      <vt:lpstr>Noor_Nazli</vt:lpstr>
      <vt:lpstr>Noor_Sina</vt:lpstr>
      <vt:lpstr>Noor_Titr</vt:lpstr>
      <vt:lpstr>Tahoma</vt:lpstr>
      <vt:lpstr>Wingdings 3</vt:lpstr>
      <vt:lpstr>Wisp</vt:lpstr>
      <vt:lpstr>بسم الله الر حمن الر حیم  </vt:lpstr>
      <vt:lpstr>توضیح لغات و عبارات دور از ذهن و مشكل</vt:lpstr>
      <vt:lpstr>استفاده از کلمات فارسی</vt:lpstr>
      <vt:lpstr>نقل اسباب نزول</vt:lpstr>
      <vt:lpstr>نقل اخبار پیشینیان و داستان های قرآنی و ذكر غزوات</vt:lpstr>
      <vt:lpstr>اشاره به مباحث كلام و رد فرق باطله</vt:lpstr>
      <vt:lpstr>علوم قرآنی در تفسیر علی بن ابراهیم</vt:lpstr>
      <vt:lpstr>علوم قرآنی در تفسیر علی بن ابراهیم</vt:lpstr>
      <vt:lpstr>بیان مباحث فقهی</vt:lpstr>
      <vt:lpstr>توجه به قرائات</vt:lpstr>
      <vt:lpstr>عدم توجه به ظاهر آیات</vt:lpstr>
      <vt:lpstr>راویان احادیث تفسیر</vt:lpstr>
      <vt:lpstr>روایات تأویلی از تفسیر علی بن ابراهیم</vt:lpstr>
      <vt:lpstr>تفسير تأويلي از علي بن ابراهيم</vt:lpstr>
      <vt:lpstr>دفاع از مکتب امامت و ولایت، ذکر فضائل اهل بیت و رذائل دشمنان در ذیل آیات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 حمن الر حیم</dc:title>
  <dc:creator>hooshmand</dc:creator>
  <cp:lastModifiedBy>hooshmand</cp:lastModifiedBy>
  <cp:revision>51</cp:revision>
  <dcterms:created xsi:type="dcterms:W3CDTF">2015-05-28T08:25:44Z</dcterms:created>
  <dcterms:modified xsi:type="dcterms:W3CDTF">2015-09-18T19:59:04Z</dcterms:modified>
</cp:coreProperties>
</file>