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4"/>
  </p:notesMasterIdLst>
  <p:sldIdLst>
    <p:sldId id="344" r:id="rId2"/>
    <p:sldId id="345" r:id="rId3"/>
    <p:sldId id="309" r:id="rId4"/>
    <p:sldId id="314" r:id="rId5"/>
    <p:sldId id="316" r:id="rId6"/>
    <p:sldId id="256" r:id="rId7"/>
    <p:sldId id="271" r:id="rId8"/>
    <p:sldId id="331" r:id="rId9"/>
    <p:sldId id="330" r:id="rId10"/>
    <p:sldId id="259" r:id="rId11"/>
    <p:sldId id="332" r:id="rId12"/>
    <p:sldId id="333" r:id="rId13"/>
    <p:sldId id="317" r:id="rId14"/>
    <p:sldId id="323" r:id="rId15"/>
    <p:sldId id="324" r:id="rId16"/>
    <p:sldId id="325" r:id="rId17"/>
    <p:sldId id="296" r:id="rId18"/>
    <p:sldId id="326" r:id="rId19"/>
    <p:sldId id="334" r:id="rId20"/>
    <p:sldId id="328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3" r:id="rId30"/>
    <p:sldId id="284" r:id="rId31"/>
    <p:sldId id="273" r:id="rId32"/>
    <p:sldId id="312" r:id="rId33"/>
  </p:sldIdLst>
  <p:sldSz cx="9144000" cy="6858000" type="screen4x3"/>
  <p:notesSz cx="6858000" cy="9144000"/>
  <p:defaultTextStyle>
    <a:defPPr>
      <a:defRPr lang="ar-S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6600"/>
    <a:srgbClr val="0000FF"/>
    <a:srgbClr val="FF9900"/>
    <a:srgbClr val="CC00CC"/>
    <a:srgbClr val="CC6600"/>
    <a:srgbClr val="D60093"/>
    <a:srgbClr val="990099"/>
    <a:srgbClr val="FFFF00"/>
    <a:srgbClr val="A8B8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380" autoAdjust="0"/>
    <p:restoredTop sz="94660"/>
  </p:normalViewPr>
  <p:slideViewPr>
    <p:cSldViewPr>
      <p:cViewPr varScale="1">
        <p:scale>
          <a:sx n="74" d="100"/>
          <a:sy n="74" d="100"/>
        </p:scale>
        <p:origin x="126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CB95EED-A7FF-473F-9A04-C34EED5D5DAF}" type="datetimeFigureOut">
              <a:rPr lang="en-US"/>
              <a:pPr>
                <a:defRPr/>
              </a:pPr>
              <a:t>12/22/2017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05E5518-A30B-44DB-93FC-E0C4FAA00B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040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661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605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912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340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360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480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947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164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5526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9208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369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034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2948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5506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4920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1035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7981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6773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3250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3980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4970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598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0085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0357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4345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5EC137-8C3C-458F-B00B-3C364CFB80A3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820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079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425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522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106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878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896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2D4C0-E6B0-421D-A931-C1B14DC2B04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19A38-6E89-472D-A729-34F5FE652EC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F5B9A-5DCE-452D-97CD-793E131E933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55650" y="301625"/>
            <a:ext cx="7927975" cy="56403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1152D-7FBF-4280-A6A0-74D1F783D940}" type="datetime10">
              <a:rPr lang="fa-IR"/>
              <a:pPr>
                <a:defRPr/>
              </a:pPr>
              <a:t>جمعه، 22 دسامبر 2017</a:t>
            </a:fld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E14B7-E4A6-4122-982A-A91E48BF51B7}" type="slidenum">
              <a:rPr lang="fa-IR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54BA2-C15E-4689-AA0A-749FE11BC65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6C5EC-6771-41A4-B4E5-43091226C21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C8B75-FBFC-4FD8-AE1A-ABA089B68BB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5ED71-9FCF-40E3-9783-952995A17D8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C39D5-FBD9-4074-A1FD-DE1CFAEB75B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06A1B-908B-4C42-9817-1DB5553A38B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3F8CB-32AA-436C-ADF2-3165CF31E5A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34835-08FC-44DE-A944-CEDDE8D3DCC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001E80B-E5BE-40CB-B181-D3D992DD5DE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7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5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5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3.jpe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asadiojag.blogfa.com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hyperlink" Target="http://www.maryam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14546" y="2357430"/>
            <a:ext cx="48768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fa-IR" sz="5400" b="1" kern="0" cap="all" dirty="0" smtClean="0">
                <a:ln w="9000" cmpd="sng">
                  <a:solidFill>
                    <a:srgbClr val="006600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reflection blurRad="12700" stA="28000" endPos="45000" dist="1000" dir="5400000" sy="-100000" algn="bl" rotWithShape="0"/>
                </a:effectLst>
                <a:latin typeface="IranNastaliq" pitchFamily="18" charset="0"/>
                <a:ea typeface="+mj-ea"/>
                <a:cs typeface="B Zar" pitchFamily="2" charset="-78"/>
              </a:rPr>
              <a:t>فرآیند تدریس </a:t>
            </a:r>
          </a:p>
          <a:p>
            <a:pPr algn="ctr" eaLnBrk="0" hangingPunct="0">
              <a:defRPr/>
            </a:pPr>
            <a:r>
              <a:rPr lang="fa-IR" sz="5400" b="1" kern="0" cap="all" dirty="0" smtClean="0">
                <a:ln w="9000" cmpd="sng">
                  <a:solidFill>
                    <a:srgbClr val="006600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reflection blurRad="12700" stA="28000" endPos="45000" dist="1000" dir="5400000" sy="-100000" algn="bl" rotWithShape="0"/>
                </a:effectLst>
                <a:latin typeface="IranNastaliq" pitchFamily="18" charset="0"/>
                <a:ea typeface="+mj-ea"/>
                <a:cs typeface="B Zar" pitchFamily="2" charset="-78"/>
              </a:rPr>
              <a:t>درس دوم</a:t>
            </a:r>
            <a:endParaRPr lang="fa-IR" sz="5400" b="1" kern="0" cap="all" dirty="0">
              <a:ln w="9000" cmpd="sng">
                <a:solidFill>
                  <a:srgbClr val="006600"/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reflection blurRad="12700" stA="28000" endPos="45000" dist="1000" dir="5400000" sy="-100000" algn="bl" rotWithShape="0"/>
              </a:effectLst>
              <a:latin typeface="IranNastaliq" pitchFamily="18" charset="0"/>
              <a:ea typeface="+mj-ea"/>
              <a:cs typeface="B Zar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57422" y="5000636"/>
            <a:ext cx="4357718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fa-IR" sz="2800" b="1" kern="0" cap="all" dirty="0">
                <a:ln w="9000" cmpd="sng">
                  <a:solidFill>
                    <a:srgbClr val="996633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B Zar" pitchFamily="2" charset="-78"/>
              </a:rPr>
              <a:t>تهیّه و تدوین: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fa-IR" sz="2800" b="1" kern="0" cap="all" dirty="0">
                <a:ln w="9000" cmpd="sng">
                  <a:solidFill>
                    <a:srgbClr val="996633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B Zar" pitchFamily="2" charset="-78"/>
              </a:rPr>
              <a:t>دبیر </a:t>
            </a:r>
            <a:r>
              <a:rPr lang="fa-IR" sz="2800" b="1" kern="0" cap="all" dirty="0" smtClean="0">
                <a:ln w="9000" cmpd="sng">
                  <a:solidFill>
                    <a:srgbClr val="996633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B Zar" pitchFamily="2" charset="-78"/>
              </a:rPr>
              <a:t>ادبیّات شهرستان چاراویماق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fa-IR" sz="2800" b="1" kern="0" cap="all" smtClean="0">
                <a:ln w="9000" cmpd="sng">
                  <a:solidFill>
                    <a:srgbClr val="996633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B Zar" pitchFamily="2" charset="-78"/>
              </a:rPr>
              <a:t>مریم حبیبی</a:t>
            </a:r>
          </a:p>
        </p:txBody>
      </p:sp>
      <p:sp>
        <p:nvSpPr>
          <p:cNvPr id="8" name="Rectangle 7"/>
          <p:cNvSpPr/>
          <p:nvPr/>
        </p:nvSpPr>
        <p:spPr>
          <a:xfrm>
            <a:off x="1285852" y="500042"/>
            <a:ext cx="6929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fa-IR" sz="5400" b="1" kern="0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IranNastaliq" pitchFamily="18" charset="0"/>
                <a:ea typeface="+mj-ea"/>
                <a:cs typeface="B Zar" pitchFamily="2" charset="-78"/>
              </a:rPr>
              <a:t>فارسی اوّل متوسّطه ی اوّل</a:t>
            </a:r>
            <a:endParaRPr lang="fa-IR" sz="5400" b="1" kern="0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IranNastaliq" pitchFamily="18" charset="0"/>
              <a:ea typeface="+mj-ea"/>
              <a:cs typeface="B Za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571736" y="214290"/>
            <a:ext cx="3357586" cy="646331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fa-IR" sz="36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cs typeface="B Lotus" pitchFamily="2" charset="-78"/>
              </a:rPr>
              <a:t>نکات کلیدی درس</a:t>
            </a:r>
            <a:endParaRPr lang="en-US" sz="3600" b="1" dirty="0">
              <a:ln>
                <a:solidFill>
                  <a:srgbClr val="0000FF"/>
                </a:solidFill>
              </a:ln>
              <a:solidFill>
                <a:srgbClr val="0000FF"/>
              </a:solidFill>
              <a:cs typeface="B Lotus" pitchFamily="2" charset="-78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500826" y="1000108"/>
            <a:ext cx="2289175" cy="463253"/>
            <a:chOff x="6000760" y="1714488"/>
            <a:chExt cx="2289188" cy="462560"/>
          </a:xfrm>
        </p:grpSpPr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6000760" y="1716074"/>
              <a:ext cx="1782772" cy="460974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  <a:defRPr/>
              </a:pPr>
              <a:r>
                <a:rPr lang="fa-IR" sz="2400" b="1" cap="all" dirty="0" smtClean="0">
                  <a:ln w="9000" cmpd="sng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cs typeface="B Lotus" pitchFamily="2" charset="-78"/>
                </a:rPr>
                <a:t>لغات و معنی</a:t>
              </a:r>
              <a:endParaRPr lang="fa-IR" sz="24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endParaRPr>
            </a:p>
          </p:txBody>
        </p:sp>
        <p:sp>
          <p:nvSpPr>
            <p:cNvPr id="10257" name="desklamp"/>
            <p:cNvSpPr>
              <a:spLocks noEditPoints="1" noChangeArrowheads="1"/>
            </p:cNvSpPr>
            <p:nvPr/>
          </p:nvSpPr>
          <p:spPr bwMode="auto">
            <a:xfrm>
              <a:off x="7929586" y="1714488"/>
              <a:ext cx="360362" cy="360362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86 w 21600"/>
                <a:gd name="T13" fmla="*/ 22426 h 21600"/>
                <a:gd name="T14" fmla="*/ 19435 w 21600"/>
                <a:gd name="T15" fmla="*/ 274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1178" y="11842"/>
                  </a:moveTo>
                  <a:lnTo>
                    <a:pt x="11644" y="12206"/>
                  </a:lnTo>
                  <a:lnTo>
                    <a:pt x="12168" y="12702"/>
                  </a:lnTo>
                  <a:lnTo>
                    <a:pt x="12605" y="13000"/>
                  </a:lnTo>
                  <a:lnTo>
                    <a:pt x="13129" y="13330"/>
                  </a:lnTo>
                  <a:lnTo>
                    <a:pt x="13682" y="13529"/>
                  </a:lnTo>
                  <a:lnTo>
                    <a:pt x="14264" y="13694"/>
                  </a:lnTo>
                  <a:lnTo>
                    <a:pt x="14905" y="13794"/>
                  </a:lnTo>
                  <a:lnTo>
                    <a:pt x="15545" y="13794"/>
                  </a:lnTo>
                  <a:lnTo>
                    <a:pt x="16127" y="13794"/>
                  </a:lnTo>
                  <a:lnTo>
                    <a:pt x="16680" y="13694"/>
                  </a:lnTo>
                  <a:lnTo>
                    <a:pt x="17233" y="13529"/>
                  </a:lnTo>
                  <a:lnTo>
                    <a:pt x="17816" y="13330"/>
                  </a:lnTo>
                  <a:lnTo>
                    <a:pt x="18427" y="13033"/>
                  </a:lnTo>
                  <a:lnTo>
                    <a:pt x="18893" y="12702"/>
                  </a:lnTo>
                  <a:lnTo>
                    <a:pt x="19300" y="12305"/>
                  </a:lnTo>
                  <a:lnTo>
                    <a:pt x="19766" y="11842"/>
                  </a:lnTo>
                  <a:lnTo>
                    <a:pt x="20203" y="11379"/>
                  </a:lnTo>
                  <a:lnTo>
                    <a:pt x="20523" y="10817"/>
                  </a:lnTo>
                  <a:lnTo>
                    <a:pt x="20843" y="10287"/>
                  </a:lnTo>
                  <a:lnTo>
                    <a:pt x="21076" y="9626"/>
                  </a:lnTo>
                  <a:lnTo>
                    <a:pt x="21338" y="8997"/>
                  </a:lnTo>
                  <a:lnTo>
                    <a:pt x="21513" y="8336"/>
                  </a:lnTo>
                  <a:lnTo>
                    <a:pt x="21600" y="7608"/>
                  </a:lnTo>
                  <a:lnTo>
                    <a:pt x="21600" y="6913"/>
                  </a:lnTo>
                  <a:lnTo>
                    <a:pt x="21600" y="6219"/>
                  </a:lnTo>
                  <a:lnTo>
                    <a:pt x="21513" y="5590"/>
                  </a:lnTo>
                  <a:lnTo>
                    <a:pt x="21338" y="4896"/>
                  </a:lnTo>
                  <a:lnTo>
                    <a:pt x="21163" y="4300"/>
                  </a:lnTo>
                  <a:lnTo>
                    <a:pt x="20901" y="3705"/>
                  </a:lnTo>
                  <a:lnTo>
                    <a:pt x="20610" y="3175"/>
                  </a:lnTo>
                  <a:lnTo>
                    <a:pt x="20290" y="2613"/>
                  </a:lnTo>
                  <a:lnTo>
                    <a:pt x="19882" y="2117"/>
                  </a:lnTo>
                  <a:lnTo>
                    <a:pt x="19475" y="1687"/>
                  </a:lnTo>
                  <a:lnTo>
                    <a:pt x="18980" y="1224"/>
                  </a:lnTo>
                  <a:lnTo>
                    <a:pt x="18514" y="860"/>
                  </a:lnTo>
                  <a:lnTo>
                    <a:pt x="17903" y="595"/>
                  </a:lnTo>
                  <a:lnTo>
                    <a:pt x="17350" y="298"/>
                  </a:lnTo>
                  <a:lnTo>
                    <a:pt x="16768" y="99"/>
                  </a:lnTo>
                  <a:lnTo>
                    <a:pt x="16127" y="0"/>
                  </a:lnTo>
                  <a:lnTo>
                    <a:pt x="15545" y="0"/>
                  </a:lnTo>
                  <a:lnTo>
                    <a:pt x="14905" y="0"/>
                  </a:lnTo>
                  <a:lnTo>
                    <a:pt x="14264" y="99"/>
                  </a:lnTo>
                  <a:lnTo>
                    <a:pt x="13682" y="298"/>
                  </a:lnTo>
                  <a:lnTo>
                    <a:pt x="13129" y="496"/>
                  </a:lnTo>
                  <a:lnTo>
                    <a:pt x="12547" y="761"/>
                  </a:lnTo>
                  <a:lnTo>
                    <a:pt x="12081" y="1058"/>
                  </a:lnTo>
                  <a:lnTo>
                    <a:pt x="11586" y="1489"/>
                  </a:lnTo>
                  <a:lnTo>
                    <a:pt x="11178" y="1985"/>
                  </a:lnTo>
                  <a:lnTo>
                    <a:pt x="10800" y="2481"/>
                  </a:lnTo>
                  <a:lnTo>
                    <a:pt x="10480" y="2944"/>
                  </a:lnTo>
                  <a:lnTo>
                    <a:pt x="10130" y="3572"/>
                  </a:lnTo>
                  <a:lnTo>
                    <a:pt x="9868" y="4201"/>
                  </a:lnTo>
                  <a:lnTo>
                    <a:pt x="9723" y="4829"/>
                  </a:lnTo>
                  <a:lnTo>
                    <a:pt x="9548" y="5491"/>
                  </a:lnTo>
                  <a:lnTo>
                    <a:pt x="9461" y="6219"/>
                  </a:lnTo>
                  <a:lnTo>
                    <a:pt x="9461" y="6913"/>
                  </a:lnTo>
                  <a:lnTo>
                    <a:pt x="9461" y="7608"/>
                  </a:lnTo>
                  <a:lnTo>
                    <a:pt x="9548" y="8336"/>
                  </a:lnTo>
                  <a:lnTo>
                    <a:pt x="9723" y="8997"/>
                  </a:lnTo>
                  <a:lnTo>
                    <a:pt x="9868" y="9626"/>
                  </a:lnTo>
                  <a:lnTo>
                    <a:pt x="10130" y="10254"/>
                  </a:lnTo>
                  <a:lnTo>
                    <a:pt x="10422" y="10717"/>
                  </a:lnTo>
                  <a:lnTo>
                    <a:pt x="10858" y="11313"/>
                  </a:lnTo>
                  <a:lnTo>
                    <a:pt x="11178" y="11842"/>
                  </a:lnTo>
                  <a:close/>
                </a:path>
                <a:path w="21600" h="21600" extrusionOk="0">
                  <a:moveTo>
                    <a:pt x="15545" y="10420"/>
                  </a:moveTo>
                  <a:lnTo>
                    <a:pt x="16127" y="10387"/>
                  </a:lnTo>
                  <a:lnTo>
                    <a:pt x="16680" y="10188"/>
                  </a:lnTo>
                  <a:lnTo>
                    <a:pt x="17292" y="9824"/>
                  </a:lnTo>
                  <a:lnTo>
                    <a:pt x="17757" y="9427"/>
                  </a:lnTo>
                  <a:lnTo>
                    <a:pt x="18078" y="8898"/>
                  </a:lnTo>
                  <a:lnTo>
                    <a:pt x="18427" y="8236"/>
                  </a:lnTo>
                  <a:lnTo>
                    <a:pt x="18602" y="7608"/>
                  </a:lnTo>
                  <a:lnTo>
                    <a:pt x="18631" y="6913"/>
                  </a:lnTo>
                  <a:lnTo>
                    <a:pt x="18602" y="6219"/>
                  </a:lnTo>
                  <a:lnTo>
                    <a:pt x="18427" y="5590"/>
                  </a:lnTo>
                  <a:lnTo>
                    <a:pt x="18078" y="4896"/>
                  </a:lnTo>
                  <a:lnTo>
                    <a:pt x="17670" y="4366"/>
                  </a:lnTo>
                  <a:lnTo>
                    <a:pt x="17292" y="4002"/>
                  </a:lnTo>
                  <a:lnTo>
                    <a:pt x="16680" y="3606"/>
                  </a:lnTo>
                  <a:lnTo>
                    <a:pt x="16127" y="3407"/>
                  </a:lnTo>
                  <a:lnTo>
                    <a:pt x="15545" y="3374"/>
                  </a:lnTo>
                  <a:lnTo>
                    <a:pt x="14905" y="3407"/>
                  </a:lnTo>
                  <a:lnTo>
                    <a:pt x="14351" y="3606"/>
                  </a:lnTo>
                  <a:lnTo>
                    <a:pt x="13769" y="4002"/>
                  </a:lnTo>
                  <a:lnTo>
                    <a:pt x="13304" y="4366"/>
                  </a:lnTo>
                  <a:lnTo>
                    <a:pt x="12954" y="4896"/>
                  </a:lnTo>
                  <a:lnTo>
                    <a:pt x="12634" y="5590"/>
                  </a:lnTo>
                  <a:lnTo>
                    <a:pt x="12459" y="6219"/>
                  </a:lnTo>
                  <a:lnTo>
                    <a:pt x="12430" y="6913"/>
                  </a:lnTo>
                  <a:lnTo>
                    <a:pt x="12459" y="7608"/>
                  </a:lnTo>
                  <a:lnTo>
                    <a:pt x="12634" y="8236"/>
                  </a:lnTo>
                  <a:lnTo>
                    <a:pt x="12954" y="8898"/>
                  </a:lnTo>
                  <a:lnTo>
                    <a:pt x="13304" y="9328"/>
                  </a:lnTo>
                  <a:lnTo>
                    <a:pt x="13769" y="9824"/>
                  </a:lnTo>
                  <a:lnTo>
                    <a:pt x="14351" y="10188"/>
                  </a:lnTo>
                  <a:lnTo>
                    <a:pt x="14905" y="10387"/>
                  </a:lnTo>
                  <a:lnTo>
                    <a:pt x="15545" y="10420"/>
                  </a:lnTo>
                  <a:close/>
                </a:path>
                <a:path w="21600" h="21600" extrusionOk="0">
                  <a:moveTo>
                    <a:pt x="15545" y="8633"/>
                  </a:moveTo>
                  <a:lnTo>
                    <a:pt x="15836" y="8600"/>
                  </a:lnTo>
                  <a:lnTo>
                    <a:pt x="16098" y="8501"/>
                  </a:lnTo>
                  <a:lnTo>
                    <a:pt x="16389" y="8303"/>
                  </a:lnTo>
                  <a:lnTo>
                    <a:pt x="16622" y="8137"/>
                  </a:lnTo>
                  <a:lnTo>
                    <a:pt x="16768" y="7873"/>
                  </a:lnTo>
                  <a:lnTo>
                    <a:pt x="16942" y="7542"/>
                  </a:lnTo>
                  <a:lnTo>
                    <a:pt x="17001" y="7244"/>
                  </a:lnTo>
                  <a:lnTo>
                    <a:pt x="17030" y="6913"/>
                  </a:lnTo>
                  <a:lnTo>
                    <a:pt x="17001" y="6549"/>
                  </a:lnTo>
                  <a:lnTo>
                    <a:pt x="16942" y="6252"/>
                  </a:lnTo>
                  <a:lnTo>
                    <a:pt x="16768" y="5921"/>
                  </a:lnTo>
                  <a:lnTo>
                    <a:pt x="16564" y="5689"/>
                  </a:lnTo>
                  <a:lnTo>
                    <a:pt x="16389" y="5491"/>
                  </a:lnTo>
                  <a:lnTo>
                    <a:pt x="16098" y="5292"/>
                  </a:lnTo>
                  <a:lnTo>
                    <a:pt x="15836" y="5226"/>
                  </a:lnTo>
                  <a:lnTo>
                    <a:pt x="15545" y="5193"/>
                  </a:lnTo>
                  <a:lnTo>
                    <a:pt x="15225" y="5226"/>
                  </a:lnTo>
                  <a:lnTo>
                    <a:pt x="14963" y="5292"/>
                  </a:lnTo>
                  <a:lnTo>
                    <a:pt x="14672" y="5491"/>
                  </a:lnTo>
                  <a:lnTo>
                    <a:pt x="14439" y="5689"/>
                  </a:lnTo>
                  <a:lnTo>
                    <a:pt x="14293" y="5921"/>
                  </a:lnTo>
                  <a:lnTo>
                    <a:pt x="14119" y="6252"/>
                  </a:lnTo>
                  <a:lnTo>
                    <a:pt x="14031" y="6549"/>
                  </a:lnTo>
                  <a:lnTo>
                    <a:pt x="14002" y="6913"/>
                  </a:lnTo>
                  <a:lnTo>
                    <a:pt x="14031" y="7244"/>
                  </a:lnTo>
                  <a:lnTo>
                    <a:pt x="14119" y="7542"/>
                  </a:lnTo>
                  <a:lnTo>
                    <a:pt x="14293" y="7873"/>
                  </a:lnTo>
                  <a:lnTo>
                    <a:pt x="14439" y="8071"/>
                  </a:lnTo>
                  <a:lnTo>
                    <a:pt x="14672" y="8303"/>
                  </a:lnTo>
                  <a:lnTo>
                    <a:pt x="14963" y="8501"/>
                  </a:lnTo>
                  <a:lnTo>
                    <a:pt x="15225" y="8600"/>
                  </a:lnTo>
                  <a:lnTo>
                    <a:pt x="15545" y="8633"/>
                  </a:lnTo>
                  <a:close/>
                </a:path>
                <a:path w="21600" h="21600" extrusionOk="0">
                  <a:moveTo>
                    <a:pt x="0" y="12900"/>
                  </a:moveTo>
                  <a:lnTo>
                    <a:pt x="5036" y="12900"/>
                  </a:lnTo>
                  <a:lnTo>
                    <a:pt x="5036" y="14984"/>
                  </a:lnTo>
                  <a:lnTo>
                    <a:pt x="0" y="14984"/>
                  </a:lnTo>
                  <a:lnTo>
                    <a:pt x="0" y="12900"/>
                  </a:lnTo>
                  <a:close/>
                </a:path>
                <a:path w="21600" h="21600" extrusionOk="0">
                  <a:moveTo>
                    <a:pt x="7714" y="19681"/>
                  </a:moveTo>
                  <a:lnTo>
                    <a:pt x="8675" y="19681"/>
                  </a:lnTo>
                  <a:lnTo>
                    <a:pt x="12168" y="12669"/>
                  </a:lnTo>
                  <a:lnTo>
                    <a:pt x="13245" y="13397"/>
                  </a:lnTo>
                  <a:lnTo>
                    <a:pt x="9170" y="21600"/>
                  </a:lnTo>
                  <a:lnTo>
                    <a:pt x="7423" y="21600"/>
                  </a:lnTo>
                  <a:lnTo>
                    <a:pt x="1456" y="14984"/>
                  </a:lnTo>
                  <a:lnTo>
                    <a:pt x="3348" y="14984"/>
                  </a:lnTo>
                  <a:lnTo>
                    <a:pt x="7714" y="19681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a-IR">
                <a:cs typeface="B Lotus" pitchFamily="2" charset="-78"/>
              </a:endParaRPr>
            </a:p>
          </p:txBody>
        </p:sp>
      </p:grp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714876" y="1571612"/>
            <a:ext cx="3571900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معرفت: شناختن و علم به چیزی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785786" y="1571612"/>
            <a:ext cx="3571900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عظمت: بزرگی و بزرگواری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4929190" y="2214554"/>
            <a:ext cx="3357586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جلال: شکوه و بزرگی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785786" y="2214554"/>
            <a:ext cx="3571900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جاذبه: کشش، کشندگی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5072066" y="2824459"/>
            <a:ext cx="3214710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اعجاز: عاجز کردن، شگفتی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1142976" y="2928934"/>
            <a:ext cx="3214710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سیراب: سیرِ از آب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5072066" y="3571876"/>
            <a:ext cx="3214710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گویی: انگار، مثل این که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1071538" y="3571876"/>
            <a:ext cx="3214710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وداع: خداحافظی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45" name="Text Box 4"/>
          <p:cNvSpPr txBox="1">
            <a:spLocks noChangeArrowheads="1"/>
          </p:cNvSpPr>
          <p:nvPr/>
        </p:nvSpPr>
        <p:spPr bwMode="auto">
          <a:xfrm>
            <a:off x="4714876" y="4357694"/>
            <a:ext cx="3571900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سرشار: پُر ، سر + شار( ریختن)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46" name="Text Box 4"/>
          <p:cNvSpPr txBox="1">
            <a:spLocks noChangeArrowheads="1"/>
          </p:cNvSpPr>
          <p:nvPr/>
        </p:nvSpPr>
        <p:spPr bwMode="auto">
          <a:xfrm>
            <a:off x="285720" y="4357694"/>
            <a:ext cx="4000528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معصوم: نگاه داشته شده از گناه، پاک 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4714876" y="5072074"/>
            <a:ext cx="3571900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دیرینه: قدیمی ، دیر+ پسوند نسبت 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214282" y="5072074"/>
            <a:ext cx="4000528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حق شناشی: شناختن حق ، خداشناسی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20" grpId="0" animBg="1"/>
      <p:bldP spid="21" grpId="0" animBg="1"/>
      <p:bldP spid="22" grpId="0" animBg="1"/>
      <p:bldP spid="24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571736" y="214290"/>
            <a:ext cx="3357586" cy="646331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fa-IR" sz="36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cs typeface="B Lotus" pitchFamily="2" charset="-78"/>
              </a:rPr>
              <a:t>نکات کلیدی درس</a:t>
            </a:r>
            <a:endParaRPr lang="en-US" sz="3600" b="1" dirty="0">
              <a:ln>
                <a:solidFill>
                  <a:srgbClr val="0000FF"/>
                </a:solidFill>
              </a:ln>
              <a:solidFill>
                <a:srgbClr val="0000FF"/>
              </a:solidFill>
              <a:cs typeface="B Lotus" pitchFamily="2" charset="-78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500826" y="1000108"/>
            <a:ext cx="2289175" cy="463253"/>
            <a:chOff x="6000760" y="1714488"/>
            <a:chExt cx="2289188" cy="462560"/>
          </a:xfrm>
        </p:grpSpPr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6000760" y="1716074"/>
              <a:ext cx="1782772" cy="460974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  <a:defRPr/>
              </a:pPr>
              <a:r>
                <a:rPr lang="fa-IR" sz="2400" b="1" cap="all" dirty="0" smtClean="0">
                  <a:ln w="9000" cmpd="sng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cs typeface="B Lotus" pitchFamily="2" charset="-78"/>
                </a:rPr>
                <a:t>دانش های ادبی</a:t>
              </a:r>
              <a:endParaRPr lang="fa-IR" sz="24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endParaRPr>
            </a:p>
          </p:txBody>
        </p:sp>
        <p:sp>
          <p:nvSpPr>
            <p:cNvPr id="10257" name="desklamp"/>
            <p:cNvSpPr>
              <a:spLocks noEditPoints="1" noChangeArrowheads="1"/>
            </p:cNvSpPr>
            <p:nvPr/>
          </p:nvSpPr>
          <p:spPr bwMode="auto">
            <a:xfrm>
              <a:off x="7929586" y="1714488"/>
              <a:ext cx="360362" cy="360362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86 w 21600"/>
                <a:gd name="T13" fmla="*/ 22426 h 21600"/>
                <a:gd name="T14" fmla="*/ 19435 w 21600"/>
                <a:gd name="T15" fmla="*/ 274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1178" y="11842"/>
                  </a:moveTo>
                  <a:lnTo>
                    <a:pt x="11644" y="12206"/>
                  </a:lnTo>
                  <a:lnTo>
                    <a:pt x="12168" y="12702"/>
                  </a:lnTo>
                  <a:lnTo>
                    <a:pt x="12605" y="13000"/>
                  </a:lnTo>
                  <a:lnTo>
                    <a:pt x="13129" y="13330"/>
                  </a:lnTo>
                  <a:lnTo>
                    <a:pt x="13682" y="13529"/>
                  </a:lnTo>
                  <a:lnTo>
                    <a:pt x="14264" y="13694"/>
                  </a:lnTo>
                  <a:lnTo>
                    <a:pt x="14905" y="13794"/>
                  </a:lnTo>
                  <a:lnTo>
                    <a:pt x="15545" y="13794"/>
                  </a:lnTo>
                  <a:lnTo>
                    <a:pt x="16127" y="13794"/>
                  </a:lnTo>
                  <a:lnTo>
                    <a:pt x="16680" y="13694"/>
                  </a:lnTo>
                  <a:lnTo>
                    <a:pt x="17233" y="13529"/>
                  </a:lnTo>
                  <a:lnTo>
                    <a:pt x="17816" y="13330"/>
                  </a:lnTo>
                  <a:lnTo>
                    <a:pt x="18427" y="13033"/>
                  </a:lnTo>
                  <a:lnTo>
                    <a:pt x="18893" y="12702"/>
                  </a:lnTo>
                  <a:lnTo>
                    <a:pt x="19300" y="12305"/>
                  </a:lnTo>
                  <a:lnTo>
                    <a:pt x="19766" y="11842"/>
                  </a:lnTo>
                  <a:lnTo>
                    <a:pt x="20203" y="11379"/>
                  </a:lnTo>
                  <a:lnTo>
                    <a:pt x="20523" y="10817"/>
                  </a:lnTo>
                  <a:lnTo>
                    <a:pt x="20843" y="10287"/>
                  </a:lnTo>
                  <a:lnTo>
                    <a:pt x="21076" y="9626"/>
                  </a:lnTo>
                  <a:lnTo>
                    <a:pt x="21338" y="8997"/>
                  </a:lnTo>
                  <a:lnTo>
                    <a:pt x="21513" y="8336"/>
                  </a:lnTo>
                  <a:lnTo>
                    <a:pt x="21600" y="7608"/>
                  </a:lnTo>
                  <a:lnTo>
                    <a:pt x="21600" y="6913"/>
                  </a:lnTo>
                  <a:lnTo>
                    <a:pt x="21600" y="6219"/>
                  </a:lnTo>
                  <a:lnTo>
                    <a:pt x="21513" y="5590"/>
                  </a:lnTo>
                  <a:lnTo>
                    <a:pt x="21338" y="4896"/>
                  </a:lnTo>
                  <a:lnTo>
                    <a:pt x="21163" y="4300"/>
                  </a:lnTo>
                  <a:lnTo>
                    <a:pt x="20901" y="3705"/>
                  </a:lnTo>
                  <a:lnTo>
                    <a:pt x="20610" y="3175"/>
                  </a:lnTo>
                  <a:lnTo>
                    <a:pt x="20290" y="2613"/>
                  </a:lnTo>
                  <a:lnTo>
                    <a:pt x="19882" y="2117"/>
                  </a:lnTo>
                  <a:lnTo>
                    <a:pt x="19475" y="1687"/>
                  </a:lnTo>
                  <a:lnTo>
                    <a:pt x="18980" y="1224"/>
                  </a:lnTo>
                  <a:lnTo>
                    <a:pt x="18514" y="860"/>
                  </a:lnTo>
                  <a:lnTo>
                    <a:pt x="17903" y="595"/>
                  </a:lnTo>
                  <a:lnTo>
                    <a:pt x="17350" y="298"/>
                  </a:lnTo>
                  <a:lnTo>
                    <a:pt x="16768" y="99"/>
                  </a:lnTo>
                  <a:lnTo>
                    <a:pt x="16127" y="0"/>
                  </a:lnTo>
                  <a:lnTo>
                    <a:pt x="15545" y="0"/>
                  </a:lnTo>
                  <a:lnTo>
                    <a:pt x="14905" y="0"/>
                  </a:lnTo>
                  <a:lnTo>
                    <a:pt x="14264" y="99"/>
                  </a:lnTo>
                  <a:lnTo>
                    <a:pt x="13682" y="298"/>
                  </a:lnTo>
                  <a:lnTo>
                    <a:pt x="13129" y="496"/>
                  </a:lnTo>
                  <a:lnTo>
                    <a:pt x="12547" y="761"/>
                  </a:lnTo>
                  <a:lnTo>
                    <a:pt x="12081" y="1058"/>
                  </a:lnTo>
                  <a:lnTo>
                    <a:pt x="11586" y="1489"/>
                  </a:lnTo>
                  <a:lnTo>
                    <a:pt x="11178" y="1985"/>
                  </a:lnTo>
                  <a:lnTo>
                    <a:pt x="10800" y="2481"/>
                  </a:lnTo>
                  <a:lnTo>
                    <a:pt x="10480" y="2944"/>
                  </a:lnTo>
                  <a:lnTo>
                    <a:pt x="10130" y="3572"/>
                  </a:lnTo>
                  <a:lnTo>
                    <a:pt x="9868" y="4201"/>
                  </a:lnTo>
                  <a:lnTo>
                    <a:pt x="9723" y="4829"/>
                  </a:lnTo>
                  <a:lnTo>
                    <a:pt x="9548" y="5491"/>
                  </a:lnTo>
                  <a:lnTo>
                    <a:pt x="9461" y="6219"/>
                  </a:lnTo>
                  <a:lnTo>
                    <a:pt x="9461" y="6913"/>
                  </a:lnTo>
                  <a:lnTo>
                    <a:pt x="9461" y="7608"/>
                  </a:lnTo>
                  <a:lnTo>
                    <a:pt x="9548" y="8336"/>
                  </a:lnTo>
                  <a:lnTo>
                    <a:pt x="9723" y="8997"/>
                  </a:lnTo>
                  <a:lnTo>
                    <a:pt x="9868" y="9626"/>
                  </a:lnTo>
                  <a:lnTo>
                    <a:pt x="10130" y="10254"/>
                  </a:lnTo>
                  <a:lnTo>
                    <a:pt x="10422" y="10717"/>
                  </a:lnTo>
                  <a:lnTo>
                    <a:pt x="10858" y="11313"/>
                  </a:lnTo>
                  <a:lnTo>
                    <a:pt x="11178" y="11842"/>
                  </a:lnTo>
                  <a:close/>
                </a:path>
                <a:path w="21600" h="21600" extrusionOk="0">
                  <a:moveTo>
                    <a:pt x="15545" y="10420"/>
                  </a:moveTo>
                  <a:lnTo>
                    <a:pt x="16127" y="10387"/>
                  </a:lnTo>
                  <a:lnTo>
                    <a:pt x="16680" y="10188"/>
                  </a:lnTo>
                  <a:lnTo>
                    <a:pt x="17292" y="9824"/>
                  </a:lnTo>
                  <a:lnTo>
                    <a:pt x="17757" y="9427"/>
                  </a:lnTo>
                  <a:lnTo>
                    <a:pt x="18078" y="8898"/>
                  </a:lnTo>
                  <a:lnTo>
                    <a:pt x="18427" y="8236"/>
                  </a:lnTo>
                  <a:lnTo>
                    <a:pt x="18602" y="7608"/>
                  </a:lnTo>
                  <a:lnTo>
                    <a:pt x="18631" y="6913"/>
                  </a:lnTo>
                  <a:lnTo>
                    <a:pt x="18602" y="6219"/>
                  </a:lnTo>
                  <a:lnTo>
                    <a:pt x="18427" y="5590"/>
                  </a:lnTo>
                  <a:lnTo>
                    <a:pt x="18078" y="4896"/>
                  </a:lnTo>
                  <a:lnTo>
                    <a:pt x="17670" y="4366"/>
                  </a:lnTo>
                  <a:lnTo>
                    <a:pt x="17292" y="4002"/>
                  </a:lnTo>
                  <a:lnTo>
                    <a:pt x="16680" y="3606"/>
                  </a:lnTo>
                  <a:lnTo>
                    <a:pt x="16127" y="3407"/>
                  </a:lnTo>
                  <a:lnTo>
                    <a:pt x="15545" y="3374"/>
                  </a:lnTo>
                  <a:lnTo>
                    <a:pt x="14905" y="3407"/>
                  </a:lnTo>
                  <a:lnTo>
                    <a:pt x="14351" y="3606"/>
                  </a:lnTo>
                  <a:lnTo>
                    <a:pt x="13769" y="4002"/>
                  </a:lnTo>
                  <a:lnTo>
                    <a:pt x="13304" y="4366"/>
                  </a:lnTo>
                  <a:lnTo>
                    <a:pt x="12954" y="4896"/>
                  </a:lnTo>
                  <a:lnTo>
                    <a:pt x="12634" y="5590"/>
                  </a:lnTo>
                  <a:lnTo>
                    <a:pt x="12459" y="6219"/>
                  </a:lnTo>
                  <a:lnTo>
                    <a:pt x="12430" y="6913"/>
                  </a:lnTo>
                  <a:lnTo>
                    <a:pt x="12459" y="7608"/>
                  </a:lnTo>
                  <a:lnTo>
                    <a:pt x="12634" y="8236"/>
                  </a:lnTo>
                  <a:lnTo>
                    <a:pt x="12954" y="8898"/>
                  </a:lnTo>
                  <a:lnTo>
                    <a:pt x="13304" y="9328"/>
                  </a:lnTo>
                  <a:lnTo>
                    <a:pt x="13769" y="9824"/>
                  </a:lnTo>
                  <a:lnTo>
                    <a:pt x="14351" y="10188"/>
                  </a:lnTo>
                  <a:lnTo>
                    <a:pt x="14905" y="10387"/>
                  </a:lnTo>
                  <a:lnTo>
                    <a:pt x="15545" y="10420"/>
                  </a:lnTo>
                  <a:close/>
                </a:path>
                <a:path w="21600" h="21600" extrusionOk="0">
                  <a:moveTo>
                    <a:pt x="15545" y="8633"/>
                  </a:moveTo>
                  <a:lnTo>
                    <a:pt x="15836" y="8600"/>
                  </a:lnTo>
                  <a:lnTo>
                    <a:pt x="16098" y="8501"/>
                  </a:lnTo>
                  <a:lnTo>
                    <a:pt x="16389" y="8303"/>
                  </a:lnTo>
                  <a:lnTo>
                    <a:pt x="16622" y="8137"/>
                  </a:lnTo>
                  <a:lnTo>
                    <a:pt x="16768" y="7873"/>
                  </a:lnTo>
                  <a:lnTo>
                    <a:pt x="16942" y="7542"/>
                  </a:lnTo>
                  <a:lnTo>
                    <a:pt x="17001" y="7244"/>
                  </a:lnTo>
                  <a:lnTo>
                    <a:pt x="17030" y="6913"/>
                  </a:lnTo>
                  <a:lnTo>
                    <a:pt x="17001" y="6549"/>
                  </a:lnTo>
                  <a:lnTo>
                    <a:pt x="16942" y="6252"/>
                  </a:lnTo>
                  <a:lnTo>
                    <a:pt x="16768" y="5921"/>
                  </a:lnTo>
                  <a:lnTo>
                    <a:pt x="16564" y="5689"/>
                  </a:lnTo>
                  <a:lnTo>
                    <a:pt x="16389" y="5491"/>
                  </a:lnTo>
                  <a:lnTo>
                    <a:pt x="16098" y="5292"/>
                  </a:lnTo>
                  <a:lnTo>
                    <a:pt x="15836" y="5226"/>
                  </a:lnTo>
                  <a:lnTo>
                    <a:pt x="15545" y="5193"/>
                  </a:lnTo>
                  <a:lnTo>
                    <a:pt x="15225" y="5226"/>
                  </a:lnTo>
                  <a:lnTo>
                    <a:pt x="14963" y="5292"/>
                  </a:lnTo>
                  <a:lnTo>
                    <a:pt x="14672" y="5491"/>
                  </a:lnTo>
                  <a:lnTo>
                    <a:pt x="14439" y="5689"/>
                  </a:lnTo>
                  <a:lnTo>
                    <a:pt x="14293" y="5921"/>
                  </a:lnTo>
                  <a:lnTo>
                    <a:pt x="14119" y="6252"/>
                  </a:lnTo>
                  <a:lnTo>
                    <a:pt x="14031" y="6549"/>
                  </a:lnTo>
                  <a:lnTo>
                    <a:pt x="14002" y="6913"/>
                  </a:lnTo>
                  <a:lnTo>
                    <a:pt x="14031" y="7244"/>
                  </a:lnTo>
                  <a:lnTo>
                    <a:pt x="14119" y="7542"/>
                  </a:lnTo>
                  <a:lnTo>
                    <a:pt x="14293" y="7873"/>
                  </a:lnTo>
                  <a:lnTo>
                    <a:pt x="14439" y="8071"/>
                  </a:lnTo>
                  <a:lnTo>
                    <a:pt x="14672" y="8303"/>
                  </a:lnTo>
                  <a:lnTo>
                    <a:pt x="14963" y="8501"/>
                  </a:lnTo>
                  <a:lnTo>
                    <a:pt x="15225" y="8600"/>
                  </a:lnTo>
                  <a:lnTo>
                    <a:pt x="15545" y="8633"/>
                  </a:lnTo>
                  <a:close/>
                </a:path>
                <a:path w="21600" h="21600" extrusionOk="0">
                  <a:moveTo>
                    <a:pt x="0" y="12900"/>
                  </a:moveTo>
                  <a:lnTo>
                    <a:pt x="5036" y="12900"/>
                  </a:lnTo>
                  <a:lnTo>
                    <a:pt x="5036" y="14984"/>
                  </a:lnTo>
                  <a:lnTo>
                    <a:pt x="0" y="14984"/>
                  </a:lnTo>
                  <a:lnTo>
                    <a:pt x="0" y="12900"/>
                  </a:lnTo>
                  <a:close/>
                </a:path>
                <a:path w="21600" h="21600" extrusionOk="0">
                  <a:moveTo>
                    <a:pt x="7714" y="19681"/>
                  </a:moveTo>
                  <a:lnTo>
                    <a:pt x="8675" y="19681"/>
                  </a:lnTo>
                  <a:lnTo>
                    <a:pt x="12168" y="12669"/>
                  </a:lnTo>
                  <a:lnTo>
                    <a:pt x="13245" y="13397"/>
                  </a:lnTo>
                  <a:lnTo>
                    <a:pt x="9170" y="21600"/>
                  </a:lnTo>
                  <a:lnTo>
                    <a:pt x="7423" y="21600"/>
                  </a:lnTo>
                  <a:lnTo>
                    <a:pt x="1456" y="14984"/>
                  </a:lnTo>
                  <a:lnTo>
                    <a:pt x="3348" y="14984"/>
                  </a:lnTo>
                  <a:lnTo>
                    <a:pt x="7714" y="19681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a-IR">
                <a:cs typeface="B Lotus" pitchFamily="2" charset="-78"/>
              </a:endParaRPr>
            </a:p>
          </p:txBody>
        </p:sp>
      </p:grp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643174" y="1571612"/>
            <a:ext cx="5643602" cy="52322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800" b="1" cap="all" dirty="0" smtClean="0">
                <a:ln w="9000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تشبیه و ترکیب تشبیهی ( اضافه ی تشبیهی )</a:t>
            </a:r>
            <a:endParaRPr lang="fa-IR" sz="2800" b="1" cap="all" dirty="0">
              <a:ln w="9000" cmpd="sng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6286512" y="2214554"/>
            <a:ext cx="2000264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چشمه ی معرفت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928926" y="2214554"/>
            <a:ext cx="3286148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آب های زلال ... فهم و دانایی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428596" y="2214554"/>
            <a:ext cx="2428892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کلاس شگفت آفرینش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5572132" y="2895897"/>
            <a:ext cx="2714644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آب این روح مذاب امید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2571736" y="2902214"/>
            <a:ext cx="2928958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رگ های جوی های مزرعه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428596" y="2895897"/>
            <a:ext cx="2071702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شاخه ی دست ها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5357818" y="3571876"/>
            <a:ext cx="2928958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کودکان پرنشاط گل بوته ها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2571736" y="3571876"/>
            <a:ext cx="2714644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نوجوانان امیدوار ذزّت ها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428596" y="3571876"/>
            <a:ext cx="2071702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نسیم مانند مادر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6286512" y="4253219"/>
            <a:ext cx="2000264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بوته های نوزاد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1571604" y="4253219"/>
            <a:ext cx="4572032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هر ورق برگ درختان مثل دفتر و کتاب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6286512" y="4857760"/>
            <a:ext cx="2000264" cy="52322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800" b="1" cap="all" dirty="0" smtClean="0">
                <a:ln w="9000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مراعات نظیر</a:t>
            </a:r>
            <a:endParaRPr lang="fa-IR" sz="2800" b="1" cap="all" dirty="0">
              <a:ln w="9000" cmpd="sng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3714744" y="5429264"/>
            <a:ext cx="4572032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گوش می دادم ، چشم می دادم، دل می دادم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571472" y="5429264"/>
            <a:ext cx="3071834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و...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20" grpId="0" animBg="1"/>
      <p:bldP spid="22" grpId="0" animBg="1"/>
      <p:bldP spid="18" grpId="0" animBg="1"/>
      <p:bldP spid="19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571736" y="214290"/>
            <a:ext cx="3357586" cy="646331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fa-IR" sz="36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cs typeface="B Lotus" pitchFamily="2" charset="-78"/>
              </a:rPr>
              <a:t>نکات کلیدی درس</a:t>
            </a:r>
            <a:endParaRPr lang="en-US" sz="3600" b="1" dirty="0">
              <a:ln>
                <a:solidFill>
                  <a:srgbClr val="0000FF"/>
                </a:solidFill>
              </a:ln>
              <a:solidFill>
                <a:srgbClr val="0000FF"/>
              </a:solidFill>
              <a:cs typeface="B Lotus" pitchFamily="2" charset="-78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500826" y="1000108"/>
            <a:ext cx="2289175" cy="463253"/>
            <a:chOff x="6000760" y="1714488"/>
            <a:chExt cx="2289188" cy="462560"/>
          </a:xfrm>
        </p:grpSpPr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6000760" y="1716074"/>
              <a:ext cx="1782772" cy="460974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  <a:defRPr/>
              </a:pPr>
              <a:r>
                <a:rPr lang="fa-IR" sz="2400" b="1" cap="all" dirty="0" smtClean="0">
                  <a:ln w="9000" cmpd="sng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cs typeface="B Lotus" pitchFamily="2" charset="-78"/>
                </a:rPr>
                <a:t>دانش های ادبی</a:t>
              </a:r>
              <a:endParaRPr lang="fa-IR" sz="24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endParaRPr>
            </a:p>
          </p:txBody>
        </p:sp>
        <p:sp>
          <p:nvSpPr>
            <p:cNvPr id="10257" name="desklamp"/>
            <p:cNvSpPr>
              <a:spLocks noEditPoints="1" noChangeArrowheads="1"/>
            </p:cNvSpPr>
            <p:nvPr/>
          </p:nvSpPr>
          <p:spPr bwMode="auto">
            <a:xfrm>
              <a:off x="7929586" y="1714488"/>
              <a:ext cx="360362" cy="360362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86 w 21600"/>
                <a:gd name="T13" fmla="*/ 22426 h 21600"/>
                <a:gd name="T14" fmla="*/ 19435 w 21600"/>
                <a:gd name="T15" fmla="*/ 274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1178" y="11842"/>
                  </a:moveTo>
                  <a:lnTo>
                    <a:pt x="11644" y="12206"/>
                  </a:lnTo>
                  <a:lnTo>
                    <a:pt x="12168" y="12702"/>
                  </a:lnTo>
                  <a:lnTo>
                    <a:pt x="12605" y="13000"/>
                  </a:lnTo>
                  <a:lnTo>
                    <a:pt x="13129" y="13330"/>
                  </a:lnTo>
                  <a:lnTo>
                    <a:pt x="13682" y="13529"/>
                  </a:lnTo>
                  <a:lnTo>
                    <a:pt x="14264" y="13694"/>
                  </a:lnTo>
                  <a:lnTo>
                    <a:pt x="14905" y="13794"/>
                  </a:lnTo>
                  <a:lnTo>
                    <a:pt x="15545" y="13794"/>
                  </a:lnTo>
                  <a:lnTo>
                    <a:pt x="16127" y="13794"/>
                  </a:lnTo>
                  <a:lnTo>
                    <a:pt x="16680" y="13694"/>
                  </a:lnTo>
                  <a:lnTo>
                    <a:pt x="17233" y="13529"/>
                  </a:lnTo>
                  <a:lnTo>
                    <a:pt x="17816" y="13330"/>
                  </a:lnTo>
                  <a:lnTo>
                    <a:pt x="18427" y="13033"/>
                  </a:lnTo>
                  <a:lnTo>
                    <a:pt x="18893" y="12702"/>
                  </a:lnTo>
                  <a:lnTo>
                    <a:pt x="19300" y="12305"/>
                  </a:lnTo>
                  <a:lnTo>
                    <a:pt x="19766" y="11842"/>
                  </a:lnTo>
                  <a:lnTo>
                    <a:pt x="20203" y="11379"/>
                  </a:lnTo>
                  <a:lnTo>
                    <a:pt x="20523" y="10817"/>
                  </a:lnTo>
                  <a:lnTo>
                    <a:pt x="20843" y="10287"/>
                  </a:lnTo>
                  <a:lnTo>
                    <a:pt x="21076" y="9626"/>
                  </a:lnTo>
                  <a:lnTo>
                    <a:pt x="21338" y="8997"/>
                  </a:lnTo>
                  <a:lnTo>
                    <a:pt x="21513" y="8336"/>
                  </a:lnTo>
                  <a:lnTo>
                    <a:pt x="21600" y="7608"/>
                  </a:lnTo>
                  <a:lnTo>
                    <a:pt x="21600" y="6913"/>
                  </a:lnTo>
                  <a:lnTo>
                    <a:pt x="21600" y="6219"/>
                  </a:lnTo>
                  <a:lnTo>
                    <a:pt x="21513" y="5590"/>
                  </a:lnTo>
                  <a:lnTo>
                    <a:pt x="21338" y="4896"/>
                  </a:lnTo>
                  <a:lnTo>
                    <a:pt x="21163" y="4300"/>
                  </a:lnTo>
                  <a:lnTo>
                    <a:pt x="20901" y="3705"/>
                  </a:lnTo>
                  <a:lnTo>
                    <a:pt x="20610" y="3175"/>
                  </a:lnTo>
                  <a:lnTo>
                    <a:pt x="20290" y="2613"/>
                  </a:lnTo>
                  <a:lnTo>
                    <a:pt x="19882" y="2117"/>
                  </a:lnTo>
                  <a:lnTo>
                    <a:pt x="19475" y="1687"/>
                  </a:lnTo>
                  <a:lnTo>
                    <a:pt x="18980" y="1224"/>
                  </a:lnTo>
                  <a:lnTo>
                    <a:pt x="18514" y="860"/>
                  </a:lnTo>
                  <a:lnTo>
                    <a:pt x="17903" y="595"/>
                  </a:lnTo>
                  <a:lnTo>
                    <a:pt x="17350" y="298"/>
                  </a:lnTo>
                  <a:lnTo>
                    <a:pt x="16768" y="99"/>
                  </a:lnTo>
                  <a:lnTo>
                    <a:pt x="16127" y="0"/>
                  </a:lnTo>
                  <a:lnTo>
                    <a:pt x="15545" y="0"/>
                  </a:lnTo>
                  <a:lnTo>
                    <a:pt x="14905" y="0"/>
                  </a:lnTo>
                  <a:lnTo>
                    <a:pt x="14264" y="99"/>
                  </a:lnTo>
                  <a:lnTo>
                    <a:pt x="13682" y="298"/>
                  </a:lnTo>
                  <a:lnTo>
                    <a:pt x="13129" y="496"/>
                  </a:lnTo>
                  <a:lnTo>
                    <a:pt x="12547" y="761"/>
                  </a:lnTo>
                  <a:lnTo>
                    <a:pt x="12081" y="1058"/>
                  </a:lnTo>
                  <a:lnTo>
                    <a:pt x="11586" y="1489"/>
                  </a:lnTo>
                  <a:lnTo>
                    <a:pt x="11178" y="1985"/>
                  </a:lnTo>
                  <a:lnTo>
                    <a:pt x="10800" y="2481"/>
                  </a:lnTo>
                  <a:lnTo>
                    <a:pt x="10480" y="2944"/>
                  </a:lnTo>
                  <a:lnTo>
                    <a:pt x="10130" y="3572"/>
                  </a:lnTo>
                  <a:lnTo>
                    <a:pt x="9868" y="4201"/>
                  </a:lnTo>
                  <a:lnTo>
                    <a:pt x="9723" y="4829"/>
                  </a:lnTo>
                  <a:lnTo>
                    <a:pt x="9548" y="5491"/>
                  </a:lnTo>
                  <a:lnTo>
                    <a:pt x="9461" y="6219"/>
                  </a:lnTo>
                  <a:lnTo>
                    <a:pt x="9461" y="6913"/>
                  </a:lnTo>
                  <a:lnTo>
                    <a:pt x="9461" y="7608"/>
                  </a:lnTo>
                  <a:lnTo>
                    <a:pt x="9548" y="8336"/>
                  </a:lnTo>
                  <a:lnTo>
                    <a:pt x="9723" y="8997"/>
                  </a:lnTo>
                  <a:lnTo>
                    <a:pt x="9868" y="9626"/>
                  </a:lnTo>
                  <a:lnTo>
                    <a:pt x="10130" y="10254"/>
                  </a:lnTo>
                  <a:lnTo>
                    <a:pt x="10422" y="10717"/>
                  </a:lnTo>
                  <a:lnTo>
                    <a:pt x="10858" y="11313"/>
                  </a:lnTo>
                  <a:lnTo>
                    <a:pt x="11178" y="11842"/>
                  </a:lnTo>
                  <a:close/>
                </a:path>
                <a:path w="21600" h="21600" extrusionOk="0">
                  <a:moveTo>
                    <a:pt x="15545" y="10420"/>
                  </a:moveTo>
                  <a:lnTo>
                    <a:pt x="16127" y="10387"/>
                  </a:lnTo>
                  <a:lnTo>
                    <a:pt x="16680" y="10188"/>
                  </a:lnTo>
                  <a:lnTo>
                    <a:pt x="17292" y="9824"/>
                  </a:lnTo>
                  <a:lnTo>
                    <a:pt x="17757" y="9427"/>
                  </a:lnTo>
                  <a:lnTo>
                    <a:pt x="18078" y="8898"/>
                  </a:lnTo>
                  <a:lnTo>
                    <a:pt x="18427" y="8236"/>
                  </a:lnTo>
                  <a:lnTo>
                    <a:pt x="18602" y="7608"/>
                  </a:lnTo>
                  <a:lnTo>
                    <a:pt x="18631" y="6913"/>
                  </a:lnTo>
                  <a:lnTo>
                    <a:pt x="18602" y="6219"/>
                  </a:lnTo>
                  <a:lnTo>
                    <a:pt x="18427" y="5590"/>
                  </a:lnTo>
                  <a:lnTo>
                    <a:pt x="18078" y="4896"/>
                  </a:lnTo>
                  <a:lnTo>
                    <a:pt x="17670" y="4366"/>
                  </a:lnTo>
                  <a:lnTo>
                    <a:pt x="17292" y="4002"/>
                  </a:lnTo>
                  <a:lnTo>
                    <a:pt x="16680" y="3606"/>
                  </a:lnTo>
                  <a:lnTo>
                    <a:pt x="16127" y="3407"/>
                  </a:lnTo>
                  <a:lnTo>
                    <a:pt x="15545" y="3374"/>
                  </a:lnTo>
                  <a:lnTo>
                    <a:pt x="14905" y="3407"/>
                  </a:lnTo>
                  <a:lnTo>
                    <a:pt x="14351" y="3606"/>
                  </a:lnTo>
                  <a:lnTo>
                    <a:pt x="13769" y="4002"/>
                  </a:lnTo>
                  <a:lnTo>
                    <a:pt x="13304" y="4366"/>
                  </a:lnTo>
                  <a:lnTo>
                    <a:pt x="12954" y="4896"/>
                  </a:lnTo>
                  <a:lnTo>
                    <a:pt x="12634" y="5590"/>
                  </a:lnTo>
                  <a:lnTo>
                    <a:pt x="12459" y="6219"/>
                  </a:lnTo>
                  <a:lnTo>
                    <a:pt x="12430" y="6913"/>
                  </a:lnTo>
                  <a:lnTo>
                    <a:pt x="12459" y="7608"/>
                  </a:lnTo>
                  <a:lnTo>
                    <a:pt x="12634" y="8236"/>
                  </a:lnTo>
                  <a:lnTo>
                    <a:pt x="12954" y="8898"/>
                  </a:lnTo>
                  <a:lnTo>
                    <a:pt x="13304" y="9328"/>
                  </a:lnTo>
                  <a:lnTo>
                    <a:pt x="13769" y="9824"/>
                  </a:lnTo>
                  <a:lnTo>
                    <a:pt x="14351" y="10188"/>
                  </a:lnTo>
                  <a:lnTo>
                    <a:pt x="14905" y="10387"/>
                  </a:lnTo>
                  <a:lnTo>
                    <a:pt x="15545" y="10420"/>
                  </a:lnTo>
                  <a:close/>
                </a:path>
                <a:path w="21600" h="21600" extrusionOk="0">
                  <a:moveTo>
                    <a:pt x="15545" y="8633"/>
                  </a:moveTo>
                  <a:lnTo>
                    <a:pt x="15836" y="8600"/>
                  </a:lnTo>
                  <a:lnTo>
                    <a:pt x="16098" y="8501"/>
                  </a:lnTo>
                  <a:lnTo>
                    <a:pt x="16389" y="8303"/>
                  </a:lnTo>
                  <a:lnTo>
                    <a:pt x="16622" y="8137"/>
                  </a:lnTo>
                  <a:lnTo>
                    <a:pt x="16768" y="7873"/>
                  </a:lnTo>
                  <a:lnTo>
                    <a:pt x="16942" y="7542"/>
                  </a:lnTo>
                  <a:lnTo>
                    <a:pt x="17001" y="7244"/>
                  </a:lnTo>
                  <a:lnTo>
                    <a:pt x="17030" y="6913"/>
                  </a:lnTo>
                  <a:lnTo>
                    <a:pt x="17001" y="6549"/>
                  </a:lnTo>
                  <a:lnTo>
                    <a:pt x="16942" y="6252"/>
                  </a:lnTo>
                  <a:lnTo>
                    <a:pt x="16768" y="5921"/>
                  </a:lnTo>
                  <a:lnTo>
                    <a:pt x="16564" y="5689"/>
                  </a:lnTo>
                  <a:lnTo>
                    <a:pt x="16389" y="5491"/>
                  </a:lnTo>
                  <a:lnTo>
                    <a:pt x="16098" y="5292"/>
                  </a:lnTo>
                  <a:lnTo>
                    <a:pt x="15836" y="5226"/>
                  </a:lnTo>
                  <a:lnTo>
                    <a:pt x="15545" y="5193"/>
                  </a:lnTo>
                  <a:lnTo>
                    <a:pt x="15225" y="5226"/>
                  </a:lnTo>
                  <a:lnTo>
                    <a:pt x="14963" y="5292"/>
                  </a:lnTo>
                  <a:lnTo>
                    <a:pt x="14672" y="5491"/>
                  </a:lnTo>
                  <a:lnTo>
                    <a:pt x="14439" y="5689"/>
                  </a:lnTo>
                  <a:lnTo>
                    <a:pt x="14293" y="5921"/>
                  </a:lnTo>
                  <a:lnTo>
                    <a:pt x="14119" y="6252"/>
                  </a:lnTo>
                  <a:lnTo>
                    <a:pt x="14031" y="6549"/>
                  </a:lnTo>
                  <a:lnTo>
                    <a:pt x="14002" y="6913"/>
                  </a:lnTo>
                  <a:lnTo>
                    <a:pt x="14031" y="7244"/>
                  </a:lnTo>
                  <a:lnTo>
                    <a:pt x="14119" y="7542"/>
                  </a:lnTo>
                  <a:lnTo>
                    <a:pt x="14293" y="7873"/>
                  </a:lnTo>
                  <a:lnTo>
                    <a:pt x="14439" y="8071"/>
                  </a:lnTo>
                  <a:lnTo>
                    <a:pt x="14672" y="8303"/>
                  </a:lnTo>
                  <a:lnTo>
                    <a:pt x="14963" y="8501"/>
                  </a:lnTo>
                  <a:lnTo>
                    <a:pt x="15225" y="8600"/>
                  </a:lnTo>
                  <a:lnTo>
                    <a:pt x="15545" y="8633"/>
                  </a:lnTo>
                  <a:close/>
                </a:path>
                <a:path w="21600" h="21600" extrusionOk="0">
                  <a:moveTo>
                    <a:pt x="0" y="12900"/>
                  </a:moveTo>
                  <a:lnTo>
                    <a:pt x="5036" y="12900"/>
                  </a:lnTo>
                  <a:lnTo>
                    <a:pt x="5036" y="14984"/>
                  </a:lnTo>
                  <a:lnTo>
                    <a:pt x="0" y="14984"/>
                  </a:lnTo>
                  <a:lnTo>
                    <a:pt x="0" y="12900"/>
                  </a:lnTo>
                  <a:close/>
                </a:path>
                <a:path w="21600" h="21600" extrusionOk="0">
                  <a:moveTo>
                    <a:pt x="7714" y="19681"/>
                  </a:moveTo>
                  <a:lnTo>
                    <a:pt x="8675" y="19681"/>
                  </a:lnTo>
                  <a:lnTo>
                    <a:pt x="12168" y="12669"/>
                  </a:lnTo>
                  <a:lnTo>
                    <a:pt x="13245" y="13397"/>
                  </a:lnTo>
                  <a:lnTo>
                    <a:pt x="9170" y="21600"/>
                  </a:lnTo>
                  <a:lnTo>
                    <a:pt x="7423" y="21600"/>
                  </a:lnTo>
                  <a:lnTo>
                    <a:pt x="1456" y="14984"/>
                  </a:lnTo>
                  <a:lnTo>
                    <a:pt x="3348" y="14984"/>
                  </a:lnTo>
                  <a:lnTo>
                    <a:pt x="7714" y="19681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a-IR">
                <a:cs typeface="B Lotus" pitchFamily="2" charset="-78"/>
              </a:endParaRPr>
            </a:p>
          </p:txBody>
        </p:sp>
      </p:grp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357290" y="1571612"/>
            <a:ext cx="6929486" cy="52322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800" b="1" cap="all" dirty="0" smtClean="0">
                <a:ln w="9000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تشخیص و ترکیب های تشخیصی ( اضافه ی استعاری )</a:t>
            </a:r>
            <a:endParaRPr lang="fa-IR" sz="2800" b="1" cap="all" dirty="0">
              <a:ln w="9000" cmpd="sng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6500826" y="2214554"/>
            <a:ext cx="1785950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نگاه های تشنه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3929058" y="2214554"/>
            <a:ext cx="2286016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درس بزرگ طبیعت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571472" y="2214554"/>
            <a:ext cx="3286148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روحم غرق فهمیدن بود.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3786182" y="2786058"/>
            <a:ext cx="4500594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نوازش لطیف ... آب ، جوشش چشمه ها 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3786182" y="3324525"/>
            <a:ext cx="4500594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آب ، تازه نفس ، جوان و... شتابان می رفت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1500166" y="3324525"/>
            <a:ext cx="2143140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دهان خشک زمین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4500562" y="3857628"/>
            <a:ext cx="3786214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نگاه پژمرده ی هزاران درخت تشنه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2214546" y="3857628"/>
            <a:ext cx="2143140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کوچه باغ های مرده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5286380" y="4429132"/>
            <a:ext cx="3000396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سبزه ها و کشته های سیراب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2571736" y="4429132"/>
            <a:ext cx="2643206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شاخه ها دعا می کردند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4714876" y="5000636"/>
            <a:ext cx="3571900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بوته ها و ذرت ها آمین می گفتند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3143240" y="5000636"/>
            <a:ext cx="1500198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گوش نسیم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4214810" y="5500702"/>
            <a:ext cx="4143404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رفیق و خویشاوند با ساقه های سرسبز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571472" y="5500702"/>
            <a:ext cx="3571932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نسیم به کودکان ، ادب می آموزد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5715008" y="6039169"/>
            <a:ext cx="2643206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سرهای نهال های جوان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3500430" y="6039169"/>
            <a:ext cx="2143140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سبزه های معصوم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1285852" y="6000768"/>
            <a:ext cx="2143140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 و...</a:t>
            </a:r>
            <a:endParaRPr lang="fa-IR" sz="2400" b="1" cap="all" dirty="0">
              <a:ln w="9000" cmpd="sng">
                <a:solidFill>
                  <a:srgbClr val="990099"/>
                </a:solidFill>
                <a:prstDash val="solid"/>
              </a:ln>
              <a:solidFill>
                <a:srgbClr val="990099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20" grpId="0" animBg="1"/>
      <p:bldP spid="22" grpId="0" animBg="1"/>
      <p:bldP spid="18" grpId="0" animBg="1"/>
      <p:bldP spid="21" grpId="0" animBg="1"/>
      <p:bldP spid="24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285720" y="357166"/>
            <a:ext cx="8358246" cy="1246495"/>
          </a:xfrm>
          <a:prstGeom prst="rect">
            <a:avLst/>
          </a:prstGeom>
          <a:gradFill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fa-IR" sz="3000" b="1" dirty="0" smtClean="0">
                <a:ln w="18415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Lotus" pitchFamily="2" charset="-78"/>
              </a:rPr>
              <a:t>برگ درختان سبز در نظر هوشیار    </a:t>
            </a:r>
          </a:p>
          <a:p>
            <a:pPr algn="ctr" rtl="1">
              <a:spcBef>
                <a:spcPct val="50000"/>
              </a:spcBef>
              <a:defRPr/>
            </a:pPr>
            <a:r>
              <a:rPr lang="fa-IR" sz="3000" b="1" dirty="0" smtClean="0">
                <a:ln w="18415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Lotus" pitchFamily="2" charset="-78"/>
              </a:rPr>
              <a:t>  هر ورقش دفتری است معرفت کردگار</a:t>
            </a:r>
            <a:endParaRPr lang="en-US" sz="3000" b="1" dirty="0">
              <a:ln w="18415" cmpd="sng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Lotus" pitchFamily="2" charset="-78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6572264" y="1857364"/>
            <a:ext cx="2289175" cy="463253"/>
            <a:chOff x="6000760" y="1714488"/>
            <a:chExt cx="2289188" cy="462560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6000760" y="1716074"/>
              <a:ext cx="1782772" cy="460974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  <a:defRPr/>
              </a:pPr>
              <a:r>
                <a:rPr lang="fa-IR" sz="2400" b="1" cap="all" dirty="0" smtClean="0">
                  <a:ln w="9000" cmpd="sng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cs typeface="B Lotus" pitchFamily="2" charset="-78"/>
                </a:rPr>
                <a:t>نکات زبانی</a:t>
              </a:r>
              <a:endParaRPr lang="fa-IR" sz="24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endParaRPr>
            </a:p>
          </p:txBody>
        </p:sp>
        <p:sp>
          <p:nvSpPr>
            <p:cNvPr id="27" name="desklamp"/>
            <p:cNvSpPr>
              <a:spLocks noEditPoints="1" noChangeArrowheads="1"/>
            </p:cNvSpPr>
            <p:nvPr/>
          </p:nvSpPr>
          <p:spPr bwMode="auto">
            <a:xfrm>
              <a:off x="7929586" y="1714488"/>
              <a:ext cx="360362" cy="360362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86 w 21600"/>
                <a:gd name="T13" fmla="*/ 22426 h 21600"/>
                <a:gd name="T14" fmla="*/ 19435 w 21600"/>
                <a:gd name="T15" fmla="*/ 274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1178" y="11842"/>
                  </a:moveTo>
                  <a:lnTo>
                    <a:pt x="11644" y="12206"/>
                  </a:lnTo>
                  <a:lnTo>
                    <a:pt x="12168" y="12702"/>
                  </a:lnTo>
                  <a:lnTo>
                    <a:pt x="12605" y="13000"/>
                  </a:lnTo>
                  <a:lnTo>
                    <a:pt x="13129" y="13330"/>
                  </a:lnTo>
                  <a:lnTo>
                    <a:pt x="13682" y="13529"/>
                  </a:lnTo>
                  <a:lnTo>
                    <a:pt x="14264" y="13694"/>
                  </a:lnTo>
                  <a:lnTo>
                    <a:pt x="14905" y="13794"/>
                  </a:lnTo>
                  <a:lnTo>
                    <a:pt x="15545" y="13794"/>
                  </a:lnTo>
                  <a:lnTo>
                    <a:pt x="16127" y="13794"/>
                  </a:lnTo>
                  <a:lnTo>
                    <a:pt x="16680" y="13694"/>
                  </a:lnTo>
                  <a:lnTo>
                    <a:pt x="17233" y="13529"/>
                  </a:lnTo>
                  <a:lnTo>
                    <a:pt x="17816" y="13330"/>
                  </a:lnTo>
                  <a:lnTo>
                    <a:pt x="18427" y="13033"/>
                  </a:lnTo>
                  <a:lnTo>
                    <a:pt x="18893" y="12702"/>
                  </a:lnTo>
                  <a:lnTo>
                    <a:pt x="19300" y="12305"/>
                  </a:lnTo>
                  <a:lnTo>
                    <a:pt x="19766" y="11842"/>
                  </a:lnTo>
                  <a:lnTo>
                    <a:pt x="20203" y="11379"/>
                  </a:lnTo>
                  <a:lnTo>
                    <a:pt x="20523" y="10817"/>
                  </a:lnTo>
                  <a:lnTo>
                    <a:pt x="20843" y="10287"/>
                  </a:lnTo>
                  <a:lnTo>
                    <a:pt x="21076" y="9626"/>
                  </a:lnTo>
                  <a:lnTo>
                    <a:pt x="21338" y="8997"/>
                  </a:lnTo>
                  <a:lnTo>
                    <a:pt x="21513" y="8336"/>
                  </a:lnTo>
                  <a:lnTo>
                    <a:pt x="21600" y="7608"/>
                  </a:lnTo>
                  <a:lnTo>
                    <a:pt x="21600" y="6913"/>
                  </a:lnTo>
                  <a:lnTo>
                    <a:pt x="21600" y="6219"/>
                  </a:lnTo>
                  <a:lnTo>
                    <a:pt x="21513" y="5590"/>
                  </a:lnTo>
                  <a:lnTo>
                    <a:pt x="21338" y="4896"/>
                  </a:lnTo>
                  <a:lnTo>
                    <a:pt x="21163" y="4300"/>
                  </a:lnTo>
                  <a:lnTo>
                    <a:pt x="20901" y="3705"/>
                  </a:lnTo>
                  <a:lnTo>
                    <a:pt x="20610" y="3175"/>
                  </a:lnTo>
                  <a:lnTo>
                    <a:pt x="20290" y="2613"/>
                  </a:lnTo>
                  <a:lnTo>
                    <a:pt x="19882" y="2117"/>
                  </a:lnTo>
                  <a:lnTo>
                    <a:pt x="19475" y="1687"/>
                  </a:lnTo>
                  <a:lnTo>
                    <a:pt x="18980" y="1224"/>
                  </a:lnTo>
                  <a:lnTo>
                    <a:pt x="18514" y="860"/>
                  </a:lnTo>
                  <a:lnTo>
                    <a:pt x="17903" y="595"/>
                  </a:lnTo>
                  <a:lnTo>
                    <a:pt x="17350" y="298"/>
                  </a:lnTo>
                  <a:lnTo>
                    <a:pt x="16768" y="99"/>
                  </a:lnTo>
                  <a:lnTo>
                    <a:pt x="16127" y="0"/>
                  </a:lnTo>
                  <a:lnTo>
                    <a:pt x="15545" y="0"/>
                  </a:lnTo>
                  <a:lnTo>
                    <a:pt x="14905" y="0"/>
                  </a:lnTo>
                  <a:lnTo>
                    <a:pt x="14264" y="99"/>
                  </a:lnTo>
                  <a:lnTo>
                    <a:pt x="13682" y="298"/>
                  </a:lnTo>
                  <a:lnTo>
                    <a:pt x="13129" y="496"/>
                  </a:lnTo>
                  <a:lnTo>
                    <a:pt x="12547" y="761"/>
                  </a:lnTo>
                  <a:lnTo>
                    <a:pt x="12081" y="1058"/>
                  </a:lnTo>
                  <a:lnTo>
                    <a:pt x="11586" y="1489"/>
                  </a:lnTo>
                  <a:lnTo>
                    <a:pt x="11178" y="1985"/>
                  </a:lnTo>
                  <a:lnTo>
                    <a:pt x="10800" y="2481"/>
                  </a:lnTo>
                  <a:lnTo>
                    <a:pt x="10480" y="2944"/>
                  </a:lnTo>
                  <a:lnTo>
                    <a:pt x="10130" y="3572"/>
                  </a:lnTo>
                  <a:lnTo>
                    <a:pt x="9868" y="4201"/>
                  </a:lnTo>
                  <a:lnTo>
                    <a:pt x="9723" y="4829"/>
                  </a:lnTo>
                  <a:lnTo>
                    <a:pt x="9548" y="5491"/>
                  </a:lnTo>
                  <a:lnTo>
                    <a:pt x="9461" y="6219"/>
                  </a:lnTo>
                  <a:lnTo>
                    <a:pt x="9461" y="6913"/>
                  </a:lnTo>
                  <a:lnTo>
                    <a:pt x="9461" y="7608"/>
                  </a:lnTo>
                  <a:lnTo>
                    <a:pt x="9548" y="8336"/>
                  </a:lnTo>
                  <a:lnTo>
                    <a:pt x="9723" y="8997"/>
                  </a:lnTo>
                  <a:lnTo>
                    <a:pt x="9868" y="9626"/>
                  </a:lnTo>
                  <a:lnTo>
                    <a:pt x="10130" y="10254"/>
                  </a:lnTo>
                  <a:lnTo>
                    <a:pt x="10422" y="10717"/>
                  </a:lnTo>
                  <a:lnTo>
                    <a:pt x="10858" y="11313"/>
                  </a:lnTo>
                  <a:lnTo>
                    <a:pt x="11178" y="11842"/>
                  </a:lnTo>
                  <a:close/>
                </a:path>
                <a:path w="21600" h="21600" extrusionOk="0">
                  <a:moveTo>
                    <a:pt x="15545" y="10420"/>
                  </a:moveTo>
                  <a:lnTo>
                    <a:pt x="16127" y="10387"/>
                  </a:lnTo>
                  <a:lnTo>
                    <a:pt x="16680" y="10188"/>
                  </a:lnTo>
                  <a:lnTo>
                    <a:pt x="17292" y="9824"/>
                  </a:lnTo>
                  <a:lnTo>
                    <a:pt x="17757" y="9427"/>
                  </a:lnTo>
                  <a:lnTo>
                    <a:pt x="18078" y="8898"/>
                  </a:lnTo>
                  <a:lnTo>
                    <a:pt x="18427" y="8236"/>
                  </a:lnTo>
                  <a:lnTo>
                    <a:pt x="18602" y="7608"/>
                  </a:lnTo>
                  <a:lnTo>
                    <a:pt x="18631" y="6913"/>
                  </a:lnTo>
                  <a:lnTo>
                    <a:pt x="18602" y="6219"/>
                  </a:lnTo>
                  <a:lnTo>
                    <a:pt x="18427" y="5590"/>
                  </a:lnTo>
                  <a:lnTo>
                    <a:pt x="18078" y="4896"/>
                  </a:lnTo>
                  <a:lnTo>
                    <a:pt x="17670" y="4366"/>
                  </a:lnTo>
                  <a:lnTo>
                    <a:pt x="17292" y="4002"/>
                  </a:lnTo>
                  <a:lnTo>
                    <a:pt x="16680" y="3606"/>
                  </a:lnTo>
                  <a:lnTo>
                    <a:pt x="16127" y="3407"/>
                  </a:lnTo>
                  <a:lnTo>
                    <a:pt x="15545" y="3374"/>
                  </a:lnTo>
                  <a:lnTo>
                    <a:pt x="14905" y="3407"/>
                  </a:lnTo>
                  <a:lnTo>
                    <a:pt x="14351" y="3606"/>
                  </a:lnTo>
                  <a:lnTo>
                    <a:pt x="13769" y="4002"/>
                  </a:lnTo>
                  <a:lnTo>
                    <a:pt x="13304" y="4366"/>
                  </a:lnTo>
                  <a:lnTo>
                    <a:pt x="12954" y="4896"/>
                  </a:lnTo>
                  <a:lnTo>
                    <a:pt x="12634" y="5590"/>
                  </a:lnTo>
                  <a:lnTo>
                    <a:pt x="12459" y="6219"/>
                  </a:lnTo>
                  <a:lnTo>
                    <a:pt x="12430" y="6913"/>
                  </a:lnTo>
                  <a:lnTo>
                    <a:pt x="12459" y="7608"/>
                  </a:lnTo>
                  <a:lnTo>
                    <a:pt x="12634" y="8236"/>
                  </a:lnTo>
                  <a:lnTo>
                    <a:pt x="12954" y="8898"/>
                  </a:lnTo>
                  <a:lnTo>
                    <a:pt x="13304" y="9328"/>
                  </a:lnTo>
                  <a:lnTo>
                    <a:pt x="13769" y="9824"/>
                  </a:lnTo>
                  <a:lnTo>
                    <a:pt x="14351" y="10188"/>
                  </a:lnTo>
                  <a:lnTo>
                    <a:pt x="14905" y="10387"/>
                  </a:lnTo>
                  <a:lnTo>
                    <a:pt x="15545" y="10420"/>
                  </a:lnTo>
                  <a:close/>
                </a:path>
                <a:path w="21600" h="21600" extrusionOk="0">
                  <a:moveTo>
                    <a:pt x="15545" y="8633"/>
                  </a:moveTo>
                  <a:lnTo>
                    <a:pt x="15836" y="8600"/>
                  </a:lnTo>
                  <a:lnTo>
                    <a:pt x="16098" y="8501"/>
                  </a:lnTo>
                  <a:lnTo>
                    <a:pt x="16389" y="8303"/>
                  </a:lnTo>
                  <a:lnTo>
                    <a:pt x="16622" y="8137"/>
                  </a:lnTo>
                  <a:lnTo>
                    <a:pt x="16768" y="7873"/>
                  </a:lnTo>
                  <a:lnTo>
                    <a:pt x="16942" y="7542"/>
                  </a:lnTo>
                  <a:lnTo>
                    <a:pt x="17001" y="7244"/>
                  </a:lnTo>
                  <a:lnTo>
                    <a:pt x="17030" y="6913"/>
                  </a:lnTo>
                  <a:lnTo>
                    <a:pt x="17001" y="6549"/>
                  </a:lnTo>
                  <a:lnTo>
                    <a:pt x="16942" y="6252"/>
                  </a:lnTo>
                  <a:lnTo>
                    <a:pt x="16768" y="5921"/>
                  </a:lnTo>
                  <a:lnTo>
                    <a:pt x="16564" y="5689"/>
                  </a:lnTo>
                  <a:lnTo>
                    <a:pt x="16389" y="5491"/>
                  </a:lnTo>
                  <a:lnTo>
                    <a:pt x="16098" y="5292"/>
                  </a:lnTo>
                  <a:lnTo>
                    <a:pt x="15836" y="5226"/>
                  </a:lnTo>
                  <a:lnTo>
                    <a:pt x="15545" y="5193"/>
                  </a:lnTo>
                  <a:lnTo>
                    <a:pt x="15225" y="5226"/>
                  </a:lnTo>
                  <a:lnTo>
                    <a:pt x="14963" y="5292"/>
                  </a:lnTo>
                  <a:lnTo>
                    <a:pt x="14672" y="5491"/>
                  </a:lnTo>
                  <a:lnTo>
                    <a:pt x="14439" y="5689"/>
                  </a:lnTo>
                  <a:lnTo>
                    <a:pt x="14293" y="5921"/>
                  </a:lnTo>
                  <a:lnTo>
                    <a:pt x="14119" y="6252"/>
                  </a:lnTo>
                  <a:lnTo>
                    <a:pt x="14031" y="6549"/>
                  </a:lnTo>
                  <a:lnTo>
                    <a:pt x="14002" y="6913"/>
                  </a:lnTo>
                  <a:lnTo>
                    <a:pt x="14031" y="7244"/>
                  </a:lnTo>
                  <a:lnTo>
                    <a:pt x="14119" y="7542"/>
                  </a:lnTo>
                  <a:lnTo>
                    <a:pt x="14293" y="7873"/>
                  </a:lnTo>
                  <a:lnTo>
                    <a:pt x="14439" y="8071"/>
                  </a:lnTo>
                  <a:lnTo>
                    <a:pt x="14672" y="8303"/>
                  </a:lnTo>
                  <a:lnTo>
                    <a:pt x="14963" y="8501"/>
                  </a:lnTo>
                  <a:lnTo>
                    <a:pt x="15225" y="8600"/>
                  </a:lnTo>
                  <a:lnTo>
                    <a:pt x="15545" y="8633"/>
                  </a:lnTo>
                  <a:close/>
                </a:path>
                <a:path w="21600" h="21600" extrusionOk="0">
                  <a:moveTo>
                    <a:pt x="0" y="12900"/>
                  </a:moveTo>
                  <a:lnTo>
                    <a:pt x="5036" y="12900"/>
                  </a:lnTo>
                  <a:lnTo>
                    <a:pt x="5036" y="14984"/>
                  </a:lnTo>
                  <a:lnTo>
                    <a:pt x="0" y="14984"/>
                  </a:lnTo>
                  <a:lnTo>
                    <a:pt x="0" y="12900"/>
                  </a:lnTo>
                  <a:close/>
                </a:path>
                <a:path w="21600" h="21600" extrusionOk="0">
                  <a:moveTo>
                    <a:pt x="7714" y="19681"/>
                  </a:moveTo>
                  <a:lnTo>
                    <a:pt x="8675" y="19681"/>
                  </a:lnTo>
                  <a:lnTo>
                    <a:pt x="12168" y="12669"/>
                  </a:lnTo>
                  <a:lnTo>
                    <a:pt x="13245" y="13397"/>
                  </a:lnTo>
                  <a:lnTo>
                    <a:pt x="9170" y="21600"/>
                  </a:lnTo>
                  <a:lnTo>
                    <a:pt x="7423" y="21600"/>
                  </a:lnTo>
                  <a:lnTo>
                    <a:pt x="1456" y="14984"/>
                  </a:lnTo>
                  <a:lnTo>
                    <a:pt x="3348" y="14984"/>
                  </a:lnTo>
                  <a:lnTo>
                    <a:pt x="7714" y="19681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a-IR">
                <a:cs typeface="B Lotus" pitchFamily="2" charset="-78"/>
              </a:endParaRPr>
            </a:p>
          </p:txBody>
        </p:sp>
      </p:grp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4214810" y="1857364"/>
            <a:ext cx="2214578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بیت 1 جمله است</a:t>
            </a:r>
            <a:endParaRPr lang="fa-IR" sz="2400" b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500034" y="1857364"/>
            <a:ext cx="3429024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هوشیار: صفت جانشین موصوف</a:t>
            </a:r>
            <a:endParaRPr lang="fa-IR" sz="2400" b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500034" y="2538707"/>
            <a:ext cx="5929354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مرجع ضمیر (ش) در ( ورقش) برگ درختان سبز است.</a:t>
            </a:r>
            <a:endParaRPr lang="fa-IR" sz="2400" b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6572264" y="3357562"/>
            <a:ext cx="2289175" cy="463253"/>
            <a:chOff x="6000760" y="1714488"/>
            <a:chExt cx="2289188" cy="462560"/>
          </a:xfrm>
        </p:grpSpPr>
        <p:sp>
          <p:nvSpPr>
            <p:cNvPr id="37" name="Text Box 4"/>
            <p:cNvSpPr txBox="1">
              <a:spLocks noChangeArrowheads="1"/>
            </p:cNvSpPr>
            <p:nvPr/>
          </p:nvSpPr>
          <p:spPr bwMode="auto">
            <a:xfrm>
              <a:off x="6000760" y="1716074"/>
              <a:ext cx="1782772" cy="460974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  <a:defRPr/>
              </a:pPr>
              <a:r>
                <a:rPr lang="fa-IR" sz="2400" b="1" cap="all" dirty="0" smtClean="0">
                  <a:ln w="9000" cmpd="sng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cs typeface="B Lotus" pitchFamily="2" charset="-78"/>
                </a:rPr>
                <a:t>نکات ادبی</a:t>
              </a:r>
              <a:endParaRPr lang="fa-IR" sz="24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endParaRPr>
            </a:p>
          </p:txBody>
        </p:sp>
        <p:sp>
          <p:nvSpPr>
            <p:cNvPr id="38" name="desklamp"/>
            <p:cNvSpPr>
              <a:spLocks noEditPoints="1" noChangeArrowheads="1"/>
            </p:cNvSpPr>
            <p:nvPr/>
          </p:nvSpPr>
          <p:spPr bwMode="auto">
            <a:xfrm>
              <a:off x="7929586" y="1714488"/>
              <a:ext cx="360362" cy="360362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86 w 21600"/>
                <a:gd name="T13" fmla="*/ 22426 h 21600"/>
                <a:gd name="T14" fmla="*/ 19435 w 21600"/>
                <a:gd name="T15" fmla="*/ 274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1178" y="11842"/>
                  </a:moveTo>
                  <a:lnTo>
                    <a:pt x="11644" y="12206"/>
                  </a:lnTo>
                  <a:lnTo>
                    <a:pt x="12168" y="12702"/>
                  </a:lnTo>
                  <a:lnTo>
                    <a:pt x="12605" y="13000"/>
                  </a:lnTo>
                  <a:lnTo>
                    <a:pt x="13129" y="13330"/>
                  </a:lnTo>
                  <a:lnTo>
                    <a:pt x="13682" y="13529"/>
                  </a:lnTo>
                  <a:lnTo>
                    <a:pt x="14264" y="13694"/>
                  </a:lnTo>
                  <a:lnTo>
                    <a:pt x="14905" y="13794"/>
                  </a:lnTo>
                  <a:lnTo>
                    <a:pt x="15545" y="13794"/>
                  </a:lnTo>
                  <a:lnTo>
                    <a:pt x="16127" y="13794"/>
                  </a:lnTo>
                  <a:lnTo>
                    <a:pt x="16680" y="13694"/>
                  </a:lnTo>
                  <a:lnTo>
                    <a:pt x="17233" y="13529"/>
                  </a:lnTo>
                  <a:lnTo>
                    <a:pt x="17816" y="13330"/>
                  </a:lnTo>
                  <a:lnTo>
                    <a:pt x="18427" y="13033"/>
                  </a:lnTo>
                  <a:lnTo>
                    <a:pt x="18893" y="12702"/>
                  </a:lnTo>
                  <a:lnTo>
                    <a:pt x="19300" y="12305"/>
                  </a:lnTo>
                  <a:lnTo>
                    <a:pt x="19766" y="11842"/>
                  </a:lnTo>
                  <a:lnTo>
                    <a:pt x="20203" y="11379"/>
                  </a:lnTo>
                  <a:lnTo>
                    <a:pt x="20523" y="10817"/>
                  </a:lnTo>
                  <a:lnTo>
                    <a:pt x="20843" y="10287"/>
                  </a:lnTo>
                  <a:lnTo>
                    <a:pt x="21076" y="9626"/>
                  </a:lnTo>
                  <a:lnTo>
                    <a:pt x="21338" y="8997"/>
                  </a:lnTo>
                  <a:lnTo>
                    <a:pt x="21513" y="8336"/>
                  </a:lnTo>
                  <a:lnTo>
                    <a:pt x="21600" y="7608"/>
                  </a:lnTo>
                  <a:lnTo>
                    <a:pt x="21600" y="6913"/>
                  </a:lnTo>
                  <a:lnTo>
                    <a:pt x="21600" y="6219"/>
                  </a:lnTo>
                  <a:lnTo>
                    <a:pt x="21513" y="5590"/>
                  </a:lnTo>
                  <a:lnTo>
                    <a:pt x="21338" y="4896"/>
                  </a:lnTo>
                  <a:lnTo>
                    <a:pt x="21163" y="4300"/>
                  </a:lnTo>
                  <a:lnTo>
                    <a:pt x="20901" y="3705"/>
                  </a:lnTo>
                  <a:lnTo>
                    <a:pt x="20610" y="3175"/>
                  </a:lnTo>
                  <a:lnTo>
                    <a:pt x="20290" y="2613"/>
                  </a:lnTo>
                  <a:lnTo>
                    <a:pt x="19882" y="2117"/>
                  </a:lnTo>
                  <a:lnTo>
                    <a:pt x="19475" y="1687"/>
                  </a:lnTo>
                  <a:lnTo>
                    <a:pt x="18980" y="1224"/>
                  </a:lnTo>
                  <a:lnTo>
                    <a:pt x="18514" y="860"/>
                  </a:lnTo>
                  <a:lnTo>
                    <a:pt x="17903" y="595"/>
                  </a:lnTo>
                  <a:lnTo>
                    <a:pt x="17350" y="298"/>
                  </a:lnTo>
                  <a:lnTo>
                    <a:pt x="16768" y="99"/>
                  </a:lnTo>
                  <a:lnTo>
                    <a:pt x="16127" y="0"/>
                  </a:lnTo>
                  <a:lnTo>
                    <a:pt x="15545" y="0"/>
                  </a:lnTo>
                  <a:lnTo>
                    <a:pt x="14905" y="0"/>
                  </a:lnTo>
                  <a:lnTo>
                    <a:pt x="14264" y="99"/>
                  </a:lnTo>
                  <a:lnTo>
                    <a:pt x="13682" y="298"/>
                  </a:lnTo>
                  <a:lnTo>
                    <a:pt x="13129" y="496"/>
                  </a:lnTo>
                  <a:lnTo>
                    <a:pt x="12547" y="761"/>
                  </a:lnTo>
                  <a:lnTo>
                    <a:pt x="12081" y="1058"/>
                  </a:lnTo>
                  <a:lnTo>
                    <a:pt x="11586" y="1489"/>
                  </a:lnTo>
                  <a:lnTo>
                    <a:pt x="11178" y="1985"/>
                  </a:lnTo>
                  <a:lnTo>
                    <a:pt x="10800" y="2481"/>
                  </a:lnTo>
                  <a:lnTo>
                    <a:pt x="10480" y="2944"/>
                  </a:lnTo>
                  <a:lnTo>
                    <a:pt x="10130" y="3572"/>
                  </a:lnTo>
                  <a:lnTo>
                    <a:pt x="9868" y="4201"/>
                  </a:lnTo>
                  <a:lnTo>
                    <a:pt x="9723" y="4829"/>
                  </a:lnTo>
                  <a:lnTo>
                    <a:pt x="9548" y="5491"/>
                  </a:lnTo>
                  <a:lnTo>
                    <a:pt x="9461" y="6219"/>
                  </a:lnTo>
                  <a:lnTo>
                    <a:pt x="9461" y="6913"/>
                  </a:lnTo>
                  <a:lnTo>
                    <a:pt x="9461" y="7608"/>
                  </a:lnTo>
                  <a:lnTo>
                    <a:pt x="9548" y="8336"/>
                  </a:lnTo>
                  <a:lnTo>
                    <a:pt x="9723" y="8997"/>
                  </a:lnTo>
                  <a:lnTo>
                    <a:pt x="9868" y="9626"/>
                  </a:lnTo>
                  <a:lnTo>
                    <a:pt x="10130" y="10254"/>
                  </a:lnTo>
                  <a:lnTo>
                    <a:pt x="10422" y="10717"/>
                  </a:lnTo>
                  <a:lnTo>
                    <a:pt x="10858" y="11313"/>
                  </a:lnTo>
                  <a:lnTo>
                    <a:pt x="11178" y="11842"/>
                  </a:lnTo>
                  <a:close/>
                </a:path>
                <a:path w="21600" h="21600" extrusionOk="0">
                  <a:moveTo>
                    <a:pt x="15545" y="10420"/>
                  </a:moveTo>
                  <a:lnTo>
                    <a:pt x="16127" y="10387"/>
                  </a:lnTo>
                  <a:lnTo>
                    <a:pt x="16680" y="10188"/>
                  </a:lnTo>
                  <a:lnTo>
                    <a:pt x="17292" y="9824"/>
                  </a:lnTo>
                  <a:lnTo>
                    <a:pt x="17757" y="9427"/>
                  </a:lnTo>
                  <a:lnTo>
                    <a:pt x="18078" y="8898"/>
                  </a:lnTo>
                  <a:lnTo>
                    <a:pt x="18427" y="8236"/>
                  </a:lnTo>
                  <a:lnTo>
                    <a:pt x="18602" y="7608"/>
                  </a:lnTo>
                  <a:lnTo>
                    <a:pt x="18631" y="6913"/>
                  </a:lnTo>
                  <a:lnTo>
                    <a:pt x="18602" y="6219"/>
                  </a:lnTo>
                  <a:lnTo>
                    <a:pt x="18427" y="5590"/>
                  </a:lnTo>
                  <a:lnTo>
                    <a:pt x="18078" y="4896"/>
                  </a:lnTo>
                  <a:lnTo>
                    <a:pt x="17670" y="4366"/>
                  </a:lnTo>
                  <a:lnTo>
                    <a:pt x="17292" y="4002"/>
                  </a:lnTo>
                  <a:lnTo>
                    <a:pt x="16680" y="3606"/>
                  </a:lnTo>
                  <a:lnTo>
                    <a:pt x="16127" y="3407"/>
                  </a:lnTo>
                  <a:lnTo>
                    <a:pt x="15545" y="3374"/>
                  </a:lnTo>
                  <a:lnTo>
                    <a:pt x="14905" y="3407"/>
                  </a:lnTo>
                  <a:lnTo>
                    <a:pt x="14351" y="3606"/>
                  </a:lnTo>
                  <a:lnTo>
                    <a:pt x="13769" y="4002"/>
                  </a:lnTo>
                  <a:lnTo>
                    <a:pt x="13304" y="4366"/>
                  </a:lnTo>
                  <a:lnTo>
                    <a:pt x="12954" y="4896"/>
                  </a:lnTo>
                  <a:lnTo>
                    <a:pt x="12634" y="5590"/>
                  </a:lnTo>
                  <a:lnTo>
                    <a:pt x="12459" y="6219"/>
                  </a:lnTo>
                  <a:lnTo>
                    <a:pt x="12430" y="6913"/>
                  </a:lnTo>
                  <a:lnTo>
                    <a:pt x="12459" y="7608"/>
                  </a:lnTo>
                  <a:lnTo>
                    <a:pt x="12634" y="8236"/>
                  </a:lnTo>
                  <a:lnTo>
                    <a:pt x="12954" y="8898"/>
                  </a:lnTo>
                  <a:lnTo>
                    <a:pt x="13304" y="9328"/>
                  </a:lnTo>
                  <a:lnTo>
                    <a:pt x="13769" y="9824"/>
                  </a:lnTo>
                  <a:lnTo>
                    <a:pt x="14351" y="10188"/>
                  </a:lnTo>
                  <a:lnTo>
                    <a:pt x="14905" y="10387"/>
                  </a:lnTo>
                  <a:lnTo>
                    <a:pt x="15545" y="10420"/>
                  </a:lnTo>
                  <a:close/>
                </a:path>
                <a:path w="21600" h="21600" extrusionOk="0">
                  <a:moveTo>
                    <a:pt x="15545" y="8633"/>
                  </a:moveTo>
                  <a:lnTo>
                    <a:pt x="15836" y="8600"/>
                  </a:lnTo>
                  <a:lnTo>
                    <a:pt x="16098" y="8501"/>
                  </a:lnTo>
                  <a:lnTo>
                    <a:pt x="16389" y="8303"/>
                  </a:lnTo>
                  <a:lnTo>
                    <a:pt x="16622" y="8137"/>
                  </a:lnTo>
                  <a:lnTo>
                    <a:pt x="16768" y="7873"/>
                  </a:lnTo>
                  <a:lnTo>
                    <a:pt x="16942" y="7542"/>
                  </a:lnTo>
                  <a:lnTo>
                    <a:pt x="17001" y="7244"/>
                  </a:lnTo>
                  <a:lnTo>
                    <a:pt x="17030" y="6913"/>
                  </a:lnTo>
                  <a:lnTo>
                    <a:pt x="17001" y="6549"/>
                  </a:lnTo>
                  <a:lnTo>
                    <a:pt x="16942" y="6252"/>
                  </a:lnTo>
                  <a:lnTo>
                    <a:pt x="16768" y="5921"/>
                  </a:lnTo>
                  <a:lnTo>
                    <a:pt x="16564" y="5689"/>
                  </a:lnTo>
                  <a:lnTo>
                    <a:pt x="16389" y="5491"/>
                  </a:lnTo>
                  <a:lnTo>
                    <a:pt x="16098" y="5292"/>
                  </a:lnTo>
                  <a:lnTo>
                    <a:pt x="15836" y="5226"/>
                  </a:lnTo>
                  <a:lnTo>
                    <a:pt x="15545" y="5193"/>
                  </a:lnTo>
                  <a:lnTo>
                    <a:pt x="15225" y="5226"/>
                  </a:lnTo>
                  <a:lnTo>
                    <a:pt x="14963" y="5292"/>
                  </a:lnTo>
                  <a:lnTo>
                    <a:pt x="14672" y="5491"/>
                  </a:lnTo>
                  <a:lnTo>
                    <a:pt x="14439" y="5689"/>
                  </a:lnTo>
                  <a:lnTo>
                    <a:pt x="14293" y="5921"/>
                  </a:lnTo>
                  <a:lnTo>
                    <a:pt x="14119" y="6252"/>
                  </a:lnTo>
                  <a:lnTo>
                    <a:pt x="14031" y="6549"/>
                  </a:lnTo>
                  <a:lnTo>
                    <a:pt x="14002" y="6913"/>
                  </a:lnTo>
                  <a:lnTo>
                    <a:pt x="14031" y="7244"/>
                  </a:lnTo>
                  <a:lnTo>
                    <a:pt x="14119" y="7542"/>
                  </a:lnTo>
                  <a:lnTo>
                    <a:pt x="14293" y="7873"/>
                  </a:lnTo>
                  <a:lnTo>
                    <a:pt x="14439" y="8071"/>
                  </a:lnTo>
                  <a:lnTo>
                    <a:pt x="14672" y="8303"/>
                  </a:lnTo>
                  <a:lnTo>
                    <a:pt x="14963" y="8501"/>
                  </a:lnTo>
                  <a:lnTo>
                    <a:pt x="15225" y="8600"/>
                  </a:lnTo>
                  <a:lnTo>
                    <a:pt x="15545" y="8633"/>
                  </a:lnTo>
                  <a:close/>
                </a:path>
                <a:path w="21600" h="21600" extrusionOk="0">
                  <a:moveTo>
                    <a:pt x="0" y="12900"/>
                  </a:moveTo>
                  <a:lnTo>
                    <a:pt x="5036" y="12900"/>
                  </a:lnTo>
                  <a:lnTo>
                    <a:pt x="5036" y="14984"/>
                  </a:lnTo>
                  <a:lnTo>
                    <a:pt x="0" y="14984"/>
                  </a:lnTo>
                  <a:lnTo>
                    <a:pt x="0" y="12900"/>
                  </a:lnTo>
                  <a:close/>
                </a:path>
                <a:path w="21600" h="21600" extrusionOk="0">
                  <a:moveTo>
                    <a:pt x="7714" y="19681"/>
                  </a:moveTo>
                  <a:lnTo>
                    <a:pt x="8675" y="19681"/>
                  </a:lnTo>
                  <a:lnTo>
                    <a:pt x="12168" y="12669"/>
                  </a:lnTo>
                  <a:lnTo>
                    <a:pt x="13245" y="13397"/>
                  </a:lnTo>
                  <a:lnTo>
                    <a:pt x="9170" y="21600"/>
                  </a:lnTo>
                  <a:lnTo>
                    <a:pt x="7423" y="21600"/>
                  </a:lnTo>
                  <a:lnTo>
                    <a:pt x="1456" y="14984"/>
                  </a:lnTo>
                  <a:lnTo>
                    <a:pt x="3348" y="14984"/>
                  </a:lnTo>
                  <a:lnTo>
                    <a:pt x="7714" y="19681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a-IR">
                <a:cs typeface="B Lotus" pitchFamily="2" charset="-78"/>
              </a:endParaRPr>
            </a:p>
          </p:txBody>
        </p:sp>
      </p:grp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00034" y="3286124"/>
            <a:ext cx="5929354" cy="1015663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تشبیه ( برگ درخت به دفتر شعر و کتاب) </a:t>
            </a:r>
          </a:p>
          <a:p>
            <a:pPr algn="r" rtl="1"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   ایهام( ورق) 1- صفحه کتاب  2- برگ درخت</a:t>
            </a:r>
            <a:endParaRPr lang="fa-IR" sz="2400" b="1" cap="all" dirty="0">
              <a:ln w="9000" cmpd="sng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grpSp>
        <p:nvGrpSpPr>
          <p:cNvPr id="17" name="Group 7"/>
          <p:cNvGrpSpPr>
            <a:grpSpLocks/>
          </p:cNvGrpSpPr>
          <p:nvPr/>
        </p:nvGrpSpPr>
        <p:grpSpPr bwMode="auto">
          <a:xfrm>
            <a:off x="6572264" y="4572008"/>
            <a:ext cx="2289175" cy="463253"/>
            <a:chOff x="6000760" y="1714488"/>
            <a:chExt cx="2289188" cy="462560"/>
          </a:xfrm>
        </p:grpSpPr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6000760" y="1716074"/>
              <a:ext cx="1782772" cy="460974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  <a:defRPr/>
              </a:pPr>
              <a:r>
                <a:rPr lang="fa-IR" sz="2400" b="1" cap="all" dirty="0" smtClean="0">
                  <a:ln w="9000" cmpd="sng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cs typeface="B Lotus" pitchFamily="2" charset="-78"/>
                </a:rPr>
                <a:t>معنی بیت</a:t>
              </a:r>
              <a:endParaRPr lang="fa-IR" sz="24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endParaRPr>
            </a:p>
          </p:txBody>
        </p:sp>
        <p:sp>
          <p:nvSpPr>
            <p:cNvPr id="20" name="desklamp"/>
            <p:cNvSpPr>
              <a:spLocks noEditPoints="1" noChangeArrowheads="1"/>
            </p:cNvSpPr>
            <p:nvPr/>
          </p:nvSpPr>
          <p:spPr bwMode="auto">
            <a:xfrm>
              <a:off x="7929586" y="1714488"/>
              <a:ext cx="360362" cy="360362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86 w 21600"/>
                <a:gd name="T13" fmla="*/ 22426 h 21600"/>
                <a:gd name="T14" fmla="*/ 19435 w 21600"/>
                <a:gd name="T15" fmla="*/ 274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1178" y="11842"/>
                  </a:moveTo>
                  <a:lnTo>
                    <a:pt x="11644" y="12206"/>
                  </a:lnTo>
                  <a:lnTo>
                    <a:pt x="12168" y="12702"/>
                  </a:lnTo>
                  <a:lnTo>
                    <a:pt x="12605" y="13000"/>
                  </a:lnTo>
                  <a:lnTo>
                    <a:pt x="13129" y="13330"/>
                  </a:lnTo>
                  <a:lnTo>
                    <a:pt x="13682" y="13529"/>
                  </a:lnTo>
                  <a:lnTo>
                    <a:pt x="14264" y="13694"/>
                  </a:lnTo>
                  <a:lnTo>
                    <a:pt x="14905" y="13794"/>
                  </a:lnTo>
                  <a:lnTo>
                    <a:pt x="15545" y="13794"/>
                  </a:lnTo>
                  <a:lnTo>
                    <a:pt x="16127" y="13794"/>
                  </a:lnTo>
                  <a:lnTo>
                    <a:pt x="16680" y="13694"/>
                  </a:lnTo>
                  <a:lnTo>
                    <a:pt x="17233" y="13529"/>
                  </a:lnTo>
                  <a:lnTo>
                    <a:pt x="17816" y="13330"/>
                  </a:lnTo>
                  <a:lnTo>
                    <a:pt x="18427" y="13033"/>
                  </a:lnTo>
                  <a:lnTo>
                    <a:pt x="18893" y="12702"/>
                  </a:lnTo>
                  <a:lnTo>
                    <a:pt x="19300" y="12305"/>
                  </a:lnTo>
                  <a:lnTo>
                    <a:pt x="19766" y="11842"/>
                  </a:lnTo>
                  <a:lnTo>
                    <a:pt x="20203" y="11379"/>
                  </a:lnTo>
                  <a:lnTo>
                    <a:pt x="20523" y="10817"/>
                  </a:lnTo>
                  <a:lnTo>
                    <a:pt x="20843" y="10287"/>
                  </a:lnTo>
                  <a:lnTo>
                    <a:pt x="21076" y="9626"/>
                  </a:lnTo>
                  <a:lnTo>
                    <a:pt x="21338" y="8997"/>
                  </a:lnTo>
                  <a:lnTo>
                    <a:pt x="21513" y="8336"/>
                  </a:lnTo>
                  <a:lnTo>
                    <a:pt x="21600" y="7608"/>
                  </a:lnTo>
                  <a:lnTo>
                    <a:pt x="21600" y="6913"/>
                  </a:lnTo>
                  <a:lnTo>
                    <a:pt x="21600" y="6219"/>
                  </a:lnTo>
                  <a:lnTo>
                    <a:pt x="21513" y="5590"/>
                  </a:lnTo>
                  <a:lnTo>
                    <a:pt x="21338" y="4896"/>
                  </a:lnTo>
                  <a:lnTo>
                    <a:pt x="21163" y="4300"/>
                  </a:lnTo>
                  <a:lnTo>
                    <a:pt x="20901" y="3705"/>
                  </a:lnTo>
                  <a:lnTo>
                    <a:pt x="20610" y="3175"/>
                  </a:lnTo>
                  <a:lnTo>
                    <a:pt x="20290" y="2613"/>
                  </a:lnTo>
                  <a:lnTo>
                    <a:pt x="19882" y="2117"/>
                  </a:lnTo>
                  <a:lnTo>
                    <a:pt x="19475" y="1687"/>
                  </a:lnTo>
                  <a:lnTo>
                    <a:pt x="18980" y="1224"/>
                  </a:lnTo>
                  <a:lnTo>
                    <a:pt x="18514" y="860"/>
                  </a:lnTo>
                  <a:lnTo>
                    <a:pt x="17903" y="595"/>
                  </a:lnTo>
                  <a:lnTo>
                    <a:pt x="17350" y="298"/>
                  </a:lnTo>
                  <a:lnTo>
                    <a:pt x="16768" y="99"/>
                  </a:lnTo>
                  <a:lnTo>
                    <a:pt x="16127" y="0"/>
                  </a:lnTo>
                  <a:lnTo>
                    <a:pt x="15545" y="0"/>
                  </a:lnTo>
                  <a:lnTo>
                    <a:pt x="14905" y="0"/>
                  </a:lnTo>
                  <a:lnTo>
                    <a:pt x="14264" y="99"/>
                  </a:lnTo>
                  <a:lnTo>
                    <a:pt x="13682" y="298"/>
                  </a:lnTo>
                  <a:lnTo>
                    <a:pt x="13129" y="496"/>
                  </a:lnTo>
                  <a:lnTo>
                    <a:pt x="12547" y="761"/>
                  </a:lnTo>
                  <a:lnTo>
                    <a:pt x="12081" y="1058"/>
                  </a:lnTo>
                  <a:lnTo>
                    <a:pt x="11586" y="1489"/>
                  </a:lnTo>
                  <a:lnTo>
                    <a:pt x="11178" y="1985"/>
                  </a:lnTo>
                  <a:lnTo>
                    <a:pt x="10800" y="2481"/>
                  </a:lnTo>
                  <a:lnTo>
                    <a:pt x="10480" y="2944"/>
                  </a:lnTo>
                  <a:lnTo>
                    <a:pt x="10130" y="3572"/>
                  </a:lnTo>
                  <a:lnTo>
                    <a:pt x="9868" y="4201"/>
                  </a:lnTo>
                  <a:lnTo>
                    <a:pt x="9723" y="4829"/>
                  </a:lnTo>
                  <a:lnTo>
                    <a:pt x="9548" y="5491"/>
                  </a:lnTo>
                  <a:lnTo>
                    <a:pt x="9461" y="6219"/>
                  </a:lnTo>
                  <a:lnTo>
                    <a:pt x="9461" y="6913"/>
                  </a:lnTo>
                  <a:lnTo>
                    <a:pt x="9461" y="7608"/>
                  </a:lnTo>
                  <a:lnTo>
                    <a:pt x="9548" y="8336"/>
                  </a:lnTo>
                  <a:lnTo>
                    <a:pt x="9723" y="8997"/>
                  </a:lnTo>
                  <a:lnTo>
                    <a:pt x="9868" y="9626"/>
                  </a:lnTo>
                  <a:lnTo>
                    <a:pt x="10130" y="10254"/>
                  </a:lnTo>
                  <a:lnTo>
                    <a:pt x="10422" y="10717"/>
                  </a:lnTo>
                  <a:lnTo>
                    <a:pt x="10858" y="11313"/>
                  </a:lnTo>
                  <a:lnTo>
                    <a:pt x="11178" y="11842"/>
                  </a:lnTo>
                  <a:close/>
                </a:path>
                <a:path w="21600" h="21600" extrusionOk="0">
                  <a:moveTo>
                    <a:pt x="15545" y="10420"/>
                  </a:moveTo>
                  <a:lnTo>
                    <a:pt x="16127" y="10387"/>
                  </a:lnTo>
                  <a:lnTo>
                    <a:pt x="16680" y="10188"/>
                  </a:lnTo>
                  <a:lnTo>
                    <a:pt x="17292" y="9824"/>
                  </a:lnTo>
                  <a:lnTo>
                    <a:pt x="17757" y="9427"/>
                  </a:lnTo>
                  <a:lnTo>
                    <a:pt x="18078" y="8898"/>
                  </a:lnTo>
                  <a:lnTo>
                    <a:pt x="18427" y="8236"/>
                  </a:lnTo>
                  <a:lnTo>
                    <a:pt x="18602" y="7608"/>
                  </a:lnTo>
                  <a:lnTo>
                    <a:pt x="18631" y="6913"/>
                  </a:lnTo>
                  <a:lnTo>
                    <a:pt x="18602" y="6219"/>
                  </a:lnTo>
                  <a:lnTo>
                    <a:pt x="18427" y="5590"/>
                  </a:lnTo>
                  <a:lnTo>
                    <a:pt x="18078" y="4896"/>
                  </a:lnTo>
                  <a:lnTo>
                    <a:pt x="17670" y="4366"/>
                  </a:lnTo>
                  <a:lnTo>
                    <a:pt x="17292" y="4002"/>
                  </a:lnTo>
                  <a:lnTo>
                    <a:pt x="16680" y="3606"/>
                  </a:lnTo>
                  <a:lnTo>
                    <a:pt x="16127" y="3407"/>
                  </a:lnTo>
                  <a:lnTo>
                    <a:pt x="15545" y="3374"/>
                  </a:lnTo>
                  <a:lnTo>
                    <a:pt x="14905" y="3407"/>
                  </a:lnTo>
                  <a:lnTo>
                    <a:pt x="14351" y="3606"/>
                  </a:lnTo>
                  <a:lnTo>
                    <a:pt x="13769" y="4002"/>
                  </a:lnTo>
                  <a:lnTo>
                    <a:pt x="13304" y="4366"/>
                  </a:lnTo>
                  <a:lnTo>
                    <a:pt x="12954" y="4896"/>
                  </a:lnTo>
                  <a:lnTo>
                    <a:pt x="12634" y="5590"/>
                  </a:lnTo>
                  <a:lnTo>
                    <a:pt x="12459" y="6219"/>
                  </a:lnTo>
                  <a:lnTo>
                    <a:pt x="12430" y="6913"/>
                  </a:lnTo>
                  <a:lnTo>
                    <a:pt x="12459" y="7608"/>
                  </a:lnTo>
                  <a:lnTo>
                    <a:pt x="12634" y="8236"/>
                  </a:lnTo>
                  <a:lnTo>
                    <a:pt x="12954" y="8898"/>
                  </a:lnTo>
                  <a:lnTo>
                    <a:pt x="13304" y="9328"/>
                  </a:lnTo>
                  <a:lnTo>
                    <a:pt x="13769" y="9824"/>
                  </a:lnTo>
                  <a:lnTo>
                    <a:pt x="14351" y="10188"/>
                  </a:lnTo>
                  <a:lnTo>
                    <a:pt x="14905" y="10387"/>
                  </a:lnTo>
                  <a:lnTo>
                    <a:pt x="15545" y="10420"/>
                  </a:lnTo>
                  <a:close/>
                </a:path>
                <a:path w="21600" h="21600" extrusionOk="0">
                  <a:moveTo>
                    <a:pt x="15545" y="8633"/>
                  </a:moveTo>
                  <a:lnTo>
                    <a:pt x="15836" y="8600"/>
                  </a:lnTo>
                  <a:lnTo>
                    <a:pt x="16098" y="8501"/>
                  </a:lnTo>
                  <a:lnTo>
                    <a:pt x="16389" y="8303"/>
                  </a:lnTo>
                  <a:lnTo>
                    <a:pt x="16622" y="8137"/>
                  </a:lnTo>
                  <a:lnTo>
                    <a:pt x="16768" y="7873"/>
                  </a:lnTo>
                  <a:lnTo>
                    <a:pt x="16942" y="7542"/>
                  </a:lnTo>
                  <a:lnTo>
                    <a:pt x="17001" y="7244"/>
                  </a:lnTo>
                  <a:lnTo>
                    <a:pt x="17030" y="6913"/>
                  </a:lnTo>
                  <a:lnTo>
                    <a:pt x="17001" y="6549"/>
                  </a:lnTo>
                  <a:lnTo>
                    <a:pt x="16942" y="6252"/>
                  </a:lnTo>
                  <a:lnTo>
                    <a:pt x="16768" y="5921"/>
                  </a:lnTo>
                  <a:lnTo>
                    <a:pt x="16564" y="5689"/>
                  </a:lnTo>
                  <a:lnTo>
                    <a:pt x="16389" y="5491"/>
                  </a:lnTo>
                  <a:lnTo>
                    <a:pt x="16098" y="5292"/>
                  </a:lnTo>
                  <a:lnTo>
                    <a:pt x="15836" y="5226"/>
                  </a:lnTo>
                  <a:lnTo>
                    <a:pt x="15545" y="5193"/>
                  </a:lnTo>
                  <a:lnTo>
                    <a:pt x="15225" y="5226"/>
                  </a:lnTo>
                  <a:lnTo>
                    <a:pt x="14963" y="5292"/>
                  </a:lnTo>
                  <a:lnTo>
                    <a:pt x="14672" y="5491"/>
                  </a:lnTo>
                  <a:lnTo>
                    <a:pt x="14439" y="5689"/>
                  </a:lnTo>
                  <a:lnTo>
                    <a:pt x="14293" y="5921"/>
                  </a:lnTo>
                  <a:lnTo>
                    <a:pt x="14119" y="6252"/>
                  </a:lnTo>
                  <a:lnTo>
                    <a:pt x="14031" y="6549"/>
                  </a:lnTo>
                  <a:lnTo>
                    <a:pt x="14002" y="6913"/>
                  </a:lnTo>
                  <a:lnTo>
                    <a:pt x="14031" y="7244"/>
                  </a:lnTo>
                  <a:lnTo>
                    <a:pt x="14119" y="7542"/>
                  </a:lnTo>
                  <a:lnTo>
                    <a:pt x="14293" y="7873"/>
                  </a:lnTo>
                  <a:lnTo>
                    <a:pt x="14439" y="8071"/>
                  </a:lnTo>
                  <a:lnTo>
                    <a:pt x="14672" y="8303"/>
                  </a:lnTo>
                  <a:lnTo>
                    <a:pt x="14963" y="8501"/>
                  </a:lnTo>
                  <a:lnTo>
                    <a:pt x="15225" y="8600"/>
                  </a:lnTo>
                  <a:lnTo>
                    <a:pt x="15545" y="8633"/>
                  </a:lnTo>
                  <a:close/>
                </a:path>
                <a:path w="21600" h="21600" extrusionOk="0">
                  <a:moveTo>
                    <a:pt x="0" y="12900"/>
                  </a:moveTo>
                  <a:lnTo>
                    <a:pt x="5036" y="12900"/>
                  </a:lnTo>
                  <a:lnTo>
                    <a:pt x="5036" y="14984"/>
                  </a:lnTo>
                  <a:lnTo>
                    <a:pt x="0" y="14984"/>
                  </a:lnTo>
                  <a:lnTo>
                    <a:pt x="0" y="12900"/>
                  </a:lnTo>
                  <a:close/>
                </a:path>
                <a:path w="21600" h="21600" extrusionOk="0">
                  <a:moveTo>
                    <a:pt x="7714" y="19681"/>
                  </a:moveTo>
                  <a:lnTo>
                    <a:pt x="8675" y="19681"/>
                  </a:lnTo>
                  <a:lnTo>
                    <a:pt x="12168" y="12669"/>
                  </a:lnTo>
                  <a:lnTo>
                    <a:pt x="13245" y="13397"/>
                  </a:lnTo>
                  <a:lnTo>
                    <a:pt x="9170" y="21600"/>
                  </a:lnTo>
                  <a:lnTo>
                    <a:pt x="7423" y="21600"/>
                  </a:lnTo>
                  <a:lnTo>
                    <a:pt x="1456" y="14984"/>
                  </a:lnTo>
                  <a:lnTo>
                    <a:pt x="3348" y="14984"/>
                  </a:lnTo>
                  <a:lnTo>
                    <a:pt x="7714" y="19681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a-IR">
                <a:cs typeface="B Lotus" pitchFamily="2" charset="-78"/>
              </a:endParaRPr>
            </a:p>
          </p:txBody>
        </p:sp>
      </p:grp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428596" y="4572008"/>
            <a:ext cx="5929354" cy="934358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lnSpc>
                <a:spcPct val="114000"/>
              </a:lnSpc>
              <a:spcBef>
                <a:spcPct val="50000"/>
              </a:spcBef>
              <a:defRPr/>
            </a:pPr>
            <a:r>
              <a:rPr lang="fa-IR" sz="2400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 برگ سبز درختان در نظر انسان خردمند و باهوش  هر برگ آن مانند کتابی است که ما را به شناخت خداوند می رساند </a:t>
            </a:r>
            <a:endParaRPr lang="fa-IR" sz="24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  <p:bldP spid="29" grpId="0" animBg="1"/>
      <p:bldP spid="30" grpId="0" animBg="1"/>
      <p:bldP spid="15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28604"/>
            <a:ext cx="7726761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Placeholder 14"/>
          <p:cNvSpPr txBox="1">
            <a:spLocks/>
          </p:cNvSpPr>
          <p:nvPr/>
        </p:nvSpPr>
        <p:spPr bwMode="auto">
          <a:xfrm>
            <a:off x="3500430" y="5500702"/>
            <a:ext cx="1857388" cy="78581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1" eaLnBrk="0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a-IR" sz="5400" i="0" u="none" strike="noStrike" kern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2  Lotus" pitchFamily="2" charset="-78"/>
              </a:rPr>
              <a:t>؟</a:t>
            </a:r>
            <a:endParaRPr kumimoji="0" lang="fa-IR" sz="5400" i="0" u="none" strike="noStrike" kern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ea typeface="+mn-ea"/>
              <a:cs typeface="2  Lotus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14"/>
          <p:cNvSpPr txBox="1">
            <a:spLocks/>
          </p:cNvSpPr>
          <p:nvPr/>
        </p:nvSpPr>
        <p:spPr bwMode="auto">
          <a:xfrm>
            <a:off x="3143240" y="152403"/>
            <a:ext cx="4937139" cy="6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1" eaLnBrk="0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a-I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2  Lotus" pitchFamily="2" charset="-78"/>
              </a:rPr>
              <a:t>علی شریعتی</a:t>
            </a:r>
            <a:endParaRPr kumimoji="0" lang="fa-IR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2  Lotus" pitchFamily="2" charset="-78"/>
            </a:endParaRPr>
          </a:p>
        </p:txBody>
      </p:sp>
      <p:sp>
        <p:nvSpPr>
          <p:cNvPr id="32" name="Content Placeholder 17"/>
          <p:cNvSpPr txBox="1">
            <a:spLocks/>
          </p:cNvSpPr>
          <p:nvPr/>
        </p:nvSpPr>
        <p:spPr>
          <a:xfrm>
            <a:off x="2285984" y="785795"/>
            <a:ext cx="6715172" cy="1714511"/>
          </a:xfrm>
          <a:prstGeom prst="rect">
            <a:avLst/>
          </a:prstGeom>
        </p:spPr>
        <p:txBody>
          <a:bodyPr anchor="t"/>
          <a:lstStyle/>
          <a:p>
            <a:pPr marL="342900" marR="0" lvl="0" indent="-342900" algn="r" defTabSz="914400" rtl="1" eaLnBrk="0" fontAlgn="base" latinLnBrk="0" hangingPunct="1">
              <a:lnSpc>
                <a:spcPct val="80000"/>
              </a:lnSpc>
              <a:spcBef>
                <a:spcPts val="7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a-IR" sz="29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2  Lotus" pitchFamily="2" charset="-78"/>
              </a:rPr>
              <a:t>    نویسنده و اندشمند معاصر، فرزند استاد محمّد تقی شریعتی بود. وی در سال 1312 شمسی در مزینان خراسان به دنیا آمد. در رشته ی جامعه شناسی و تاریخ ادیان به درجه ی دکترا دست یافت.</a:t>
            </a:r>
            <a:endParaRPr kumimoji="0" lang="fa-IR" sz="29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+mn-lt"/>
              <a:ea typeface="+mn-ea"/>
              <a:cs typeface="2  Lotus" pitchFamily="2" charset="-78"/>
            </a:endParaRPr>
          </a:p>
          <a:p>
            <a:pPr marL="342900" marR="0" lvl="0" indent="-342900" algn="r" defTabSz="914400" rtl="1" eaLnBrk="0" fontAlgn="base" latinLnBrk="0" hangingPunct="1">
              <a:lnSpc>
                <a:spcPct val="80000"/>
              </a:lnSpc>
              <a:spcBef>
                <a:spcPts val="7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fa-IR" sz="2900" b="0" i="0" u="none" strike="noStrike" kern="0" cap="none" spc="0" normalizeH="0" baseline="0" noProof="0" dirty="0" smtClean="0">
              <a:ln>
                <a:noFill/>
              </a:ln>
              <a:solidFill>
                <a:srgbClr val="7F7F7F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+mn-lt"/>
              <a:ea typeface="+mn-ea"/>
              <a:cs typeface="2  Lotus" pitchFamily="2" charset="-78"/>
            </a:endParaRPr>
          </a:p>
          <a:p>
            <a:pPr marL="342900" marR="0" lvl="0" indent="-342900" algn="r" defTabSz="914400" rtl="1" eaLnBrk="0" fontAlgn="base" latinLnBrk="0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fa-IR" sz="29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2  Lotus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"/>
            <a:ext cx="2381249" cy="335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17"/>
          <p:cNvSpPr txBox="1">
            <a:spLocks/>
          </p:cNvSpPr>
          <p:nvPr/>
        </p:nvSpPr>
        <p:spPr>
          <a:xfrm>
            <a:off x="3143240" y="2357430"/>
            <a:ext cx="4643502" cy="5000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t"/>
          <a:lstStyle/>
          <a:p>
            <a:pPr marL="342900" marR="0" lvl="0" indent="-342900" algn="ctr" defTabSz="914400" rtl="1" eaLnBrk="0" fontAlgn="base" latinLnBrk="0" hangingPunct="1">
              <a:lnSpc>
                <a:spcPct val="80000"/>
              </a:lnSpc>
              <a:spcBef>
                <a:spcPts val="7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a-IR" sz="3600" b="0" i="0" u="none" strike="noStrike" kern="0" cap="none" spc="0" normalizeH="0" baseline="0" noProof="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2  Lotus" pitchFamily="2" charset="-78"/>
              </a:rPr>
              <a:t>سال شمار زندگی دکتر شریعتی</a:t>
            </a:r>
            <a:endParaRPr kumimoji="0" lang="fa-IR" sz="3600" b="0" i="0" u="none" strike="noStrike" kern="0" cap="none" spc="0" normalizeH="0" baseline="0" noProof="0" dirty="0">
              <a:ln>
                <a:solidFill>
                  <a:srgbClr val="0000FF"/>
                </a:solidFill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2  Lotus" pitchFamily="2" charset="-78"/>
            </a:endParaRPr>
          </a:p>
        </p:txBody>
      </p:sp>
      <p:sp>
        <p:nvSpPr>
          <p:cNvPr id="8" name="Content Placeholder 17"/>
          <p:cNvSpPr txBox="1">
            <a:spLocks/>
          </p:cNvSpPr>
          <p:nvPr/>
        </p:nvSpPr>
        <p:spPr>
          <a:xfrm>
            <a:off x="2357422" y="2928934"/>
            <a:ext cx="6357982" cy="371477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t"/>
          <a:lstStyle/>
          <a:p>
            <a:pPr marL="342900" lvl="0" indent="-342900" algn="ctr" rtl="1" eaLnBrk="0">
              <a:spcBef>
                <a:spcPts val="700"/>
              </a:spcBef>
              <a:defRPr/>
            </a:pPr>
            <a:endParaRPr lang="fa-IR" sz="1600" b="1" kern="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  <a:p>
            <a:pPr marL="342900" lvl="0" indent="-342900" algn="ctr" rtl="1" eaLnBrk="0">
              <a:spcBef>
                <a:spcPts val="700"/>
              </a:spcBef>
              <a:defRPr/>
            </a:pPr>
            <a:r>
              <a:rPr lang="fa-IR" sz="32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۱۳۱۲    تولد ۳ آذر ماه</a:t>
            </a:r>
          </a:p>
          <a:p>
            <a:pPr marL="342900" lvl="0" indent="-342900" algn="ctr" rtl="1" eaLnBrk="0">
              <a:spcBef>
                <a:spcPts val="700"/>
              </a:spcBef>
              <a:defRPr/>
            </a:pPr>
            <a:r>
              <a:rPr lang="fa-IR" sz="32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۱۳۱۹    ورود به دبستان «ابن یمین»</a:t>
            </a:r>
          </a:p>
          <a:p>
            <a:pPr marL="342900" lvl="0" indent="-342900" algn="ctr" rtl="1" eaLnBrk="0">
              <a:spcBef>
                <a:spcPts val="700"/>
              </a:spcBef>
              <a:defRPr/>
            </a:pPr>
            <a:r>
              <a:rPr lang="fa-IR" sz="32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۱۳۲۵   ورود به دبیرستان «فردوسی مشهد»</a:t>
            </a:r>
          </a:p>
          <a:p>
            <a:pPr marL="342900" lvl="0" indent="-342900" algn="ctr" rtl="1" eaLnBrk="0">
              <a:spcBef>
                <a:spcPts val="700"/>
              </a:spcBef>
              <a:defRPr/>
            </a:pPr>
            <a:r>
              <a:rPr lang="fa-IR" sz="32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۱۳۲۷ عضویت در کانون نشر حقایق اسلامی</a:t>
            </a:r>
          </a:p>
          <a:p>
            <a:pPr marL="342900" lvl="0" indent="-342900" algn="ctr" rtl="1" eaLnBrk="0">
              <a:spcBef>
                <a:spcPts val="700"/>
              </a:spcBef>
              <a:defRPr/>
            </a:pPr>
            <a:r>
              <a:rPr lang="fa-IR" sz="32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۱۳۲۹  ورود به دانش سرای مقدماتی مشهد</a:t>
            </a:r>
            <a:endParaRPr kumimoji="0" lang="fa-IR" sz="3200" b="1" i="0" u="none" strike="noStrike" kern="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cs typeface="B Lotus" pitchFamily="2" charset="-78"/>
            </a:endParaRPr>
          </a:p>
        </p:txBody>
      </p:sp>
      <p:sp>
        <p:nvSpPr>
          <p:cNvPr id="9" name="Content Placeholder 17"/>
          <p:cNvSpPr txBox="1">
            <a:spLocks/>
          </p:cNvSpPr>
          <p:nvPr/>
        </p:nvSpPr>
        <p:spPr>
          <a:xfrm>
            <a:off x="2357422" y="2928934"/>
            <a:ext cx="6357982" cy="371477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t"/>
          <a:lstStyle/>
          <a:p>
            <a:pPr marL="342900" lvl="0" indent="-342900" algn="ctr" rtl="1" eaLnBrk="0">
              <a:spcBef>
                <a:spcPts val="700"/>
              </a:spcBef>
              <a:defRPr/>
            </a:pPr>
            <a:r>
              <a:rPr lang="fa-IR" sz="24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۱۳۳۱     اشتغال در اداره ی فرهنگ به عنوان آموزگار</a:t>
            </a:r>
          </a:p>
          <a:p>
            <a:pPr marL="342900" lvl="0" indent="-342900" algn="ctr" rtl="1" eaLnBrk="0">
              <a:spcBef>
                <a:spcPts val="700"/>
              </a:spcBef>
              <a:defRPr/>
            </a:pPr>
            <a:r>
              <a:rPr lang="fa-IR" sz="24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شرکت در تظاهرات خیابانی ‌و دستگیری کوتاه</a:t>
            </a:r>
          </a:p>
          <a:p>
            <a:pPr marL="342900" lvl="0" indent="-342900" algn="ctr" rtl="1" eaLnBrk="0">
              <a:spcBef>
                <a:spcPts val="700"/>
              </a:spcBef>
              <a:defRPr/>
            </a:pPr>
            <a:r>
              <a:rPr lang="fa-IR" sz="24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اتمام دوره دانش سرا. بنیانگذاری ‌انجمن اسلامی دانش آموزان</a:t>
            </a:r>
          </a:p>
          <a:p>
            <a:pPr marL="342900" lvl="0" indent="-342900" algn="ctr" rtl="1" eaLnBrk="0">
              <a:spcBef>
                <a:spcPts val="700"/>
              </a:spcBef>
              <a:defRPr/>
            </a:pPr>
            <a:r>
              <a:rPr lang="fa-IR" sz="24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۱۳۳۲     عضویت در نهضت مقاومت ملی</a:t>
            </a:r>
          </a:p>
          <a:p>
            <a:pPr marL="342900" lvl="0" indent="-342900" algn="ctr" rtl="1" eaLnBrk="0">
              <a:spcBef>
                <a:spcPts val="700"/>
              </a:spcBef>
              <a:defRPr/>
            </a:pPr>
            <a:r>
              <a:rPr lang="fa-IR" sz="24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۱۳۳۳              گرفتن دیپلم کامل ادبی</a:t>
            </a:r>
          </a:p>
          <a:p>
            <a:pPr marL="342900" lvl="0" indent="-342900" algn="ctr" rtl="1" eaLnBrk="0">
              <a:spcBef>
                <a:spcPts val="700"/>
              </a:spcBef>
              <a:defRPr/>
            </a:pPr>
            <a:r>
              <a:rPr lang="fa-IR" sz="24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۱۳۳۵    ورود به دانشکده ادبیات مشهد </a:t>
            </a:r>
            <a:r>
              <a:rPr lang="fa-IR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و ترجمه کتاب ابوذر ‌غفاری</a:t>
            </a:r>
            <a:endParaRPr lang="fa-IR" sz="2400" b="1" kern="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  <a:p>
            <a:pPr marL="342900" lvl="0" indent="-342900" algn="ctr" rtl="1" eaLnBrk="0">
              <a:spcBef>
                <a:spcPts val="700"/>
              </a:spcBef>
              <a:defRPr/>
            </a:pPr>
            <a:r>
              <a:rPr lang="fa-IR" sz="24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۱۳۳۶   دستگیری به همراه ۱۶‌ نفر از اعضای نهضت مقاومت</a:t>
            </a:r>
          </a:p>
          <a:p>
            <a:pPr marL="342900" lvl="0" indent="-342900" algn="ctr" rtl="1" eaLnBrk="0">
              <a:spcBef>
                <a:spcPts val="700"/>
              </a:spcBef>
              <a:defRPr/>
            </a:pPr>
            <a:r>
              <a:rPr lang="fa-IR" sz="24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۱۳۳7    فارغ‌التحصیل از دانشکده ادبیات با رتبه اول</a:t>
            </a:r>
            <a:endParaRPr kumimoji="0" lang="fa-IR" sz="4400" b="1" i="0" u="none" strike="noStrike" kern="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cs typeface="B Lotus" pitchFamily="2" charset="-78"/>
            </a:endParaRPr>
          </a:p>
        </p:txBody>
      </p:sp>
      <p:sp>
        <p:nvSpPr>
          <p:cNvPr id="10" name="Content Placeholder 17"/>
          <p:cNvSpPr txBox="1">
            <a:spLocks/>
          </p:cNvSpPr>
          <p:nvPr/>
        </p:nvSpPr>
        <p:spPr>
          <a:xfrm>
            <a:off x="2357422" y="2928934"/>
            <a:ext cx="6357982" cy="371477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t"/>
          <a:lstStyle/>
          <a:p>
            <a:pPr marL="342900" lvl="0" indent="-342900" algn="ctr" rtl="1" eaLnBrk="0">
              <a:spcBef>
                <a:spcPts val="700"/>
              </a:spcBef>
              <a:defRPr/>
            </a:pPr>
            <a:r>
              <a:rPr lang="fa-IR" sz="24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۱۳۳۸   اعزام به فرانسه با بورس دولتی</a:t>
            </a:r>
          </a:p>
          <a:p>
            <a:pPr marL="342900" lvl="0" indent="-342900" algn="ctr" rtl="1" eaLnBrk="0">
              <a:spcBef>
                <a:spcPts val="700"/>
              </a:spcBef>
              <a:defRPr/>
            </a:pPr>
            <a:r>
              <a:rPr lang="fa-IR" sz="24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۱۳۴۰    همکاری نشریه‌ ایران ‌آزاد</a:t>
            </a:r>
          </a:p>
          <a:p>
            <a:pPr marL="342900" lvl="0" indent="-342900" algn="ctr" rtl="1" eaLnBrk="0">
              <a:spcBef>
                <a:spcPts val="700"/>
              </a:spcBef>
              <a:defRPr/>
            </a:pPr>
            <a:r>
              <a:rPr lang="fa-IR" sz="24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۱۳۴۲  اتمام تحصیلات ‌و ‌اخذ مدرک ‌دکترا در رشته تاریخ </a:t>
            </a:r>
          </a:p>
          <a:p>
            <a:pPr marL="342900" lvl="0" indent="-342900" algn="ctr" rtl="1" eaLnBrk="0">
              <a:spcBef>
                <a:spcPts val="700"/>
              </a:spcBef>
              <a:defRPr/>
            </a:pPr>
            <a:r>
              <a:rPr lang="fa-IR" sz="24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۱۳۴۳    بازگشت به ایران و دستگیری در مرز</a:t>
            </a:r>
          </a:p>
          <a:p>
            <a:pPr marL="342900" lvl="0" indent="-342900" algn="ctr" rtl="1" eaLnBrk="0">
              <a:spcBef>
                <a:spcPts val="700"/>
              </a:spcBef>
              <a:defRPr/>
            </a:pPr>
            <a:r>
              <a:rPr lang="fa-IR" sz="24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۱۳۴۵    استادیاری تاریخ در دانشگاه مشهد</a:t>
            </a:r>
          </a:p>
          <a:p>
            <a:pPr marL="342900" lvl="0" indent="-342900" algn="ctr" rtl="1" eaLnBrk="0">
              <a:spcBef>
                <a:spcPts val="700"/>
              </a:spcBef>
              <a:defRPr/>
            </a:pPr>
            <a:r>
              <a:rPr lang="fa-IR" sz="24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۱۳۴۷   آغاز  سخنرانی‌ها در حسینیه ارشاد</a:t>
            </a:r>
          </a:p>
          <a:p>
            <a:pPr marL="342900" lvl="0" indent="-342900" algn="ctr" rtl="1" eaLnBrk="0">
              <a:spcBef>
                <a:spcPts val="700"/>
              </a:spcBef>
              <a:defRPr/>
            </a:pPr>
            <a:r>
              <a:rPr lang="fa-IR" sz="24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۱۳۵۲دستگیری و ۱۸ ماه زندان انفرادی</a:t>
            </a:r>
          </a:p>
          <a:p>
            <a:pPr marL="342900" lvl="0" indent="-342900" algn="ctr" rtl="1" eaLnBrk="0">
              <a:spcBef>
                <a:spcPts val="700"/>
              </a:spcBef>
              <a:defRPr/>
            </a:pPr>
            <a:r>
              <a:rPr lang="fa-IR" sz="2400" b="1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۱۳۵۶    هجرت به اروپا و شهادت.</a:t>
            </a:r>
            <a:endParaRPr kumimoji="0" lang="fa-IR" sz="4400" b="1" i="0" u="none" strike="noStrike" kern="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cs typeface="B Lotus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G:\دوره تحلیل محتوای فارسی اول 95\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5214942" cy="6858001"/>
          </a:xfrm>
          <a:prstGeom prst="rect">
            <a:avLst/>
          </a:prstGeom>
          <a:noFill/>
        </p:spPr>
      </p:pic>
      <p:sp>
        <p:nvSpPr>
          <p:cNvPr id="7" name="Content Placeholder 17"/>
          <p:cNvSpPr txBox="1">
            <a:spLocks/>
          </p:cNvSpPr>
          <p:nvPr/>
        </p:nvSpPr>
        <p:spPr>
          <a:xfrm>
            <a:off x="5715008" y="32060"/>
            <a:ext cx="3071802" cy="5948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t"/>
          <a:lstStyle/>
          <a:p>
            <a:pPr marL="342900" marR="0" lvl="0" indent="-342900" algn="ctr" defTabSz="914400" rtl="1" eaLnBrk="0" fontAlgn="base" latinLnBrk="0" hangingPunct="1">
              <a:spcBef>
                <a:spcPts val="7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a-IR" sz="3600" b="0" i="0" u="none" strike="noStrike" kern="0" cap="none" spc="0" normalizeH="0" baseline="0" noProof="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2  Lotus" pitchFamily="2" charset="-78"/>
              </a:rPr>
              <a:t>آثار</a:t>
            </a:r>
            <a:endParaRPr kumimoji="0" lang="fa-IR" sz="3600" b="0" i="0" u="none" strike="noStrike" kern="0" cap="none" spc="0" normalizeH="0" baseline="0" noProof="0" dirty="0">
              <a:ln>
                <a:solidFill>
                  <a:srgbClr val="0000FF"/>
                </a:solidFill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2  Lotus" pitchFamily="2" charset="-78"/>
            </a:endParaRPr>
          </a:p>
        </p:txBody>
      </p:sp>
      <p:sp>
        <p:nvSpPr>
          <p:cNvPr id="9" name="Content Placeholder 17"/>
          <p:cNvSpPr txBox="1">
            <a:spLocks/>
          </p:cNvSpPr>
          <p:nvPr/>
        </p:nvSpPr>
        <p:spPr>
          <a:xfrm>
            <a:off x="5286380" y="675002"/>
            <a:ext cx="3643306" cy="61436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t"/>
          <a:lstStyle/>
          <a:p>
            <a:pPr marL="342900" lvl="0" indent="-342900" algn="ctr" rtl="1" eaLnBrk="0">
              <a:lnSpc>
                <a:spcPct val="75000"/>
              </a:lnSpc>
              <a:spcBef>
                <a:spcPts val="700"/>
              </a:spcBef>
              <a:defRPr/>
            </a:pPr>
            <a:r>
              <a:rPr lang="fa-IR" sz="2500" kern="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2  Lotus" pitchFamily="2" charset="-78"/>
              </a:rPr>
              <a:t>با مخاطب‌های آشنا</a:t>
            </a:r>
          </a:p>
          <a:p>
            <a:pPr marL="342900" lvl="0" indent="-342900" algn="ctr" rtl="1" eaLnBrk="0">
              <a:lnSpc>
                <a:spcPct val="75000"/>
              </a:lnSpc>
              <a:spcBef>
                <a:spcPts val="700"/>
              </a:spcBef>
              <a:defRPr/>
            </a:pPr>
            <a:r>
              <a:rPr lang="fa-IR" sz="2500" kern="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2  Lotus" pitchFamily="2" charset="-78"/>
              </a:rPr>
              <a:t>خودسازی انقلابی</a:t>
            </a:r>
          </a:p>
          <a:p>
            <a:pPr marL="342900" lvl="0" indent="-342900" algn="ctr" rtl="1" eaLnBrk="0">
              <a:lnSpc>
                <a:spcPct val="75000"/>
              </a:lnSpc>
              <a:spcBef>
                <a:spcPts val="700"/>
              </a:spcBef>
              <a:defRPr/>
            </a:pPr>
            <a:r>
              <a:rPr lang="fa-IR" sz="2500" kern="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2  Lotus" pitchFamily="2" charset="-78"/>
              </a:rPr>
              <a:t>ابوذر ،  بازگشت</a:t>
            </a:r>
          </a:p>
          <a:p>
            <a:pPr marL="342900" lvl="0" indent="-342900" algn="ctr" rtl="1" eaLnBrk="0">
              <a:lnSpc>
                <a:spcPct val="75000"/>
              </a:lnSpc>
              <a:spcBef>
                <a:spcPts val="700"/>
              </a:spcBef>
              <a:defRPr/>
            </a:pPr>
            <a:r>
              <a:rPr lang="fa-IR" sz="2500" kern="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2  Lotus" pitchFamily="2" charset="-78"/>
              </a:rPr>
              <a:t>شیعه ، نیایش</a:t>
            </a:r>
          </a:p>
          <a:p>
            <a:pPr marL="342900" lvl="0" indent="-342900" algn="ctr" rtl="1" eaLnBrk="0">
              <a:lnSpc>
                <a:spcPct val="75000"/>
              </a:lnSpc>
              <a:spcBef>
                <a:spcPts val="700"/>
              </a:spcBef>
              <a:defRPr/>
            </a:pPr>
            <a:r>
              <a:rPr lang="fa-IR" sz="2500" kern="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2  Lotus" pitchFamily="2" charset="-78"/>
              </a:rPr>
              <a:t>هبوط در کویر</a:t>
            </a:r>
          </a:p>
          <a:p>
            <a:pPr marL="342900" lvl="0" indent="-342900" algn="ctr" rtl="1" eaLnBrk="0">
              <a:lnSpc>
                <a:spcPct val="75000"/>
              </a:lnSpc>
              <a:spcBef>
                <a:spcPts val="700"/>
              </a:spcBef>
              <a:defRPr/>
            </a:pPr>
            <a:r>
              <a:rPr lang="fa-IR" sz="2500" kern="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2  Lotus" pitchFamily="2" charset="-78"/>
              </a:rPr>
              <a:t>اسلام‌شناسی</a:t>
            </a:r>
          </a:p>
          <a:p>
            <a:pPr marL="342900" lvl="0" indent="-342900" algn="ctr" rtl="1" eaLnBrk="0">
              <a:lnSpc>
                <a:spcPct val="75000"/>
              </a:lnSpc>
              <a:spcBef>
                <a:spcPts val="700"/>
              </a:spcBef>
              <a:defRPr/>
            </a:pPr>
            <a:r>
              <a:rPr lang="fa-IR" sz="2500" kern="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2  Lotus" pitchFamily="2" charset="-78"/>
              </a:rPr>
              <a:t>زن</a:t>
            </a:r>
          </a:p>
          <a:p>
            <a:pPr marL="342900" lvl="0" indent="-342900" algn="ctr" rtl="1" eaLnBrk="0">
              <a:lnSpc>
                <a:spcPct val="75000"/>
              </a:lnSpc>
              <a:spcBef>
                <a:spcPts val="700"/>
              </a:spcBef>
              <a:defRPr/>
            </a:pPr>
            <a:r>
              <a:rPr lang="fa-IR" sz="2500" kern="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2  Lotus" pitchFamily="2" charset="-78"/>
              </a:rPr>
              <a:t>جهان‌بینی و ایدئولوژی</a:t>
            </a:r>
          </a:p>
          <a:p>
            <a:pPr marL="342900" lvl="0" indent="-342900" algn="ctr" rtl="1" eaLnBrk="0">
              <a:lnSpc>
                <a:spcPct val="75000"/>
              </a:lnSpc>
              <a:spcBef>
                <a:spcPts val="700"/>
              </a:spcBef>
              <a:defRPr/>
            </a:pPr>
            <a:r>
              <a:rPr lang="fa-IR" sz="2500" kern="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2  Lotus" pitchFamily="2" charset="-78"/>
              </a:rPr>
              <a:t>انسان</a:t>
            </a:r>
          </a:p>
          <a:p>
            <a:pPr marL="342900" lvl="0" indent="-342900" algn="ctr" rtl="1" eaLnBrk="0">
              <a:lnSpc>
                <a:spcPct val="75000"/>
              </a:lnSpc>
              <a:spcBef>
                <a:spcPts val="700"/>
              </a:spcBef>
              <a:defRPr/>
            </a:pPr>
            <a:r>
              <a:rPr lang="fa-IR" sz="2500" kern="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2  Lotus" pitchFamily="2" charset="-78"/>
              </a:rPr>
              <a:t>انسان بی‌خود</a:t>
            </a:r>
          </a:p>
          <a:p>
            <a:pPr marL="342900" lvl="0" indent="-342900" algn="ctr" rtl="1" eaLnBrk="0">
              <a:lnSpc>
                <a:spcPct val="75000"/>
              </a:lnSpc>
              <a:spcBef>
                <a:spcPts val="700"/>
              </a:spcBef>
              <a:defRPr/>
            </a:pPr>
            <a:r>
              <a:rPr lang="fa-IR" sz="2500" kern="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2  Lotus" pitchFamily="2" charset="-78"/>
              </a:rPr>
              <a:t>علی حقیقتی بر گونه اساطیر</a:t>
            </a:r>
          </a:p>
          <a:p>
            <a:pPr marL="342900" lvl="0" indent="-342900" algn="ctr" rtl="1" eaLnBrk="0">
              <a:lnSpc>
                <a:spcPct val="75000"/>
              </a:lnSpc>
              <a:spcBef>
                <a:spcPts val="700"/>
              </a:spcBef>
              <a:defRPr/>
            </a:pPr>
            <a:r>
              <a:rPr lang="fa-IR" sz="2500" kern="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2  Lotus" pitchFamily="2" charset="-78"/>
              </a:rPr>
              <a:t>روش شناخت اسلام</a:t>
            </a:r>
          </a:p>
          <a:p>
            <a:pPr marL="342900" lvl="0" indent="-342900" algn="ctr" rtl="1" eaLnBrk="0">
              <a:lnSpc>
                <a:spcPct val="75000"/>
              </a:lnSpc>
              <a:spcBef>
                <a:spcPts val="700"/>
              </a:spcBef>
              <a:defRPr/>
            </a:pPr>
            <a:r>
              <a:rPr lang="fa-IR" sz="2500" kern="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2  Lotus" pitchFamily="2" charset="-78"/>
              </a:rPr>
              <a:t>میعاد با ابراهیم</a:t>
            </a:r>
          </a:p>
          <a:p>
            <a:pPr marL="342900" lvl="0" indent="-342900" algn="ctr" rtl="1" eaLnBrk="0">
              <a:lnSpc>
                <a:spcPct val="75000"/>
              </a:lnSpc>
              <a:spcBef>
                <a:spcPts val="700"/>
              </a:spcBef>
              <a:defRPr/>
            </a:pPr>
            <a:r>
              <a:rPr lang="fa-IR" sz="2500" kern="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2  Lotus" pitchFamily="2" charset="-78"/>
              </a:rPr>
              <a:t>ویژگی‌های قرون جدید</a:t>
            </a:r>
          </a:p>
          <a:p>
            <a:pPr marL="342900" lvl="0" indent="-342900" algn="ctr" rtl="1" eaLnBrk="0">
              <a:lnSpc>
                <a:spcPct val="75000"/>
              </a:lnSpc>
              <a:spcBef>
                <a:spcPts val="700"/>
              </a:spcBef>
              <a:defRPr/>
            </a:pPr>
            <a:r>
              <a:rPr lang="fa-IR" sz="2500" kern="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2  Lotus" pitchFamily="2" charset="-78"/>
              </a:rPr>
              <a:t>هنر</a:t>
            </a:r>
          </a:p>
          <a:p>
            <a:pPr marL="342900" lvl="0" indent="-342900" algn="ctr" rtl="1" eaLnBrk="0">
              <a:lnSpc>
                <a:spcPct val="75000"/>
              </a:lnSpc>
              <a:spcBef>
                <a:spcPts val="700"/>
              </a:spcBef>
              <a:defRPr/>
            </a:pPr>
            <a:r>
              <a:rPr lang="fa-IR" sz="2500" kern="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2  Lotus" pitchFamily="2" charset="-78"/>
              </a:rPr>
              <a:t>فاطمه فاطمه است و...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2149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715008" y="214290"/>
            <a:ext cx="2736850" cy="646331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fa-IR" sz="3600" b="1" dirty="0" smtClean="0">
                <a:solidFill>
                  <a:srgbClr val="CC00CC"/>
                </a:solidFill>
                <a:latin typeface="Arial" pitchFamily="34" charset="0"/>
                <a:cs typeface="B Lotus" pitchFamily="2" charset="-78"/>
              </a:rPr>
              <a:t>خود ارزیابی</a:t>
            </a:r>
            <a:endParaRPr lang="en-US" sz="3600" b="1" dirty="0">
              <a:solidFill>
                <a:srgbClr val="CC00CC"/>
              </a:solidFill>
              <a:cs typeface="B Lotus" pitchFamily="2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429256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425437" y="2928934"/>
            <a:ext cx="8147091" cy="524808"/>
            <a:chOff x="142810" y="1714488"/>
            <a:chExt cx="8147138" cy="524023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142810" y="1716074"/>
              <a:ext cx="7640722" cy="522437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  <a:defRPr/>
              </a:pPr>
              <a:r>
                <a:rPr lang="fa-IR" sz="2800" b="1" cap="all" dirty="0" smtClean="0">
                  <a:ln w="90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reflection blurRad="12700" stA="28000" endPos="45000" dist="1000" dir="5400000" sy="-100000" algn="bl" rotWithShape="0"/>
                  </a:effectLst>
                  <a:cs typeface="B Lotus" pitchFamily="2" charset="-78"/>
                </a:rPr>
                <a:t>در کلاس طبیعت چه زیبایی هایی را می توان درک کرد؟</a:t>
              </a:r>
              <a:endParaRPr lang="fa-IR" sz="28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endParaRPr>
            </a:p>
          </p:txBody>
        </p:sp>
        <p:sp>
          <p:nvSpPr>
            <p:cNvPr id="8" name="desklamp"/>
            <p:cNvSpPr>
              <a:spLocks noEditPoints="1" noChangeArrowheads="1"/>
            </p:cNvSpPr>
            <p:nvPr/>
          </p:nvSpPr>
          <p:spPr bwMode="auto">
            <a:xfrm>
              <a:off x="7861318" y="1714488"/>
              <a:ext cx="428630" cy="49932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86 w 21600"/>
                <a:gd name="T13" fmla="*/ 22426 h 21600"/>
                <a:gd name="T14" fmla="*/ 19435 w 21600"/>
                <a:gd name="T15" fmla="*/ 274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1178" y="11842"/>
                  </a:moveTo>
                  <a:lnTo>
                    <a:pt x="11644" y="12206"/>
                  </a:lnTo>
                  <a:lnTo>
                    <a:pt x="12168" y="12702"/>
                  </a:lnTo>
                  <a:lnTo>
                    <a:pt x="12605" y="13000"/>
                  </a:lnTo>
                  <a:lnTo>
                    <a:pt x="13129" y="13330"/>
                  </a:lnTo>
                  <a:lnTo>
                    <a:pt x="13682" y="13529"/>
                  </a:lnTo>
                  <a:lnTo>
                    <a:pt x="14264" y="13694"/>
                  </a:lnTo>
                  <a:lnTo>
                    <a:pt x="14905" y="13794"/>
                  </a:lnTo>
                  <a:lnTo>
                    <a:pt x="15545" y="13794"/>
                  </a:lnTo>
                  <a:lnTo>
                    <a:pt x="16127" y="13794"/>
                  </a:lnTo>
                  <a:lnTo>
                    <a:pt x="16680" y="13694"/>
                  </a:lnTo>
                  <a:lnTo>
                    <a:pt x="17233" y="13529"/>
                  </a:lnTo>
                  <a:lnTo>
                    <a:pt x="17816" y="13330"/>
                  </a:lnTo>
                  <a:lnTo>
                    <a:pt x="18427" y="13033"/>
                  </a:lnTo>
                  <a:lnTo>
                    <a:pt x="18893" y="12702"/>
                  </a:lnTo>
                  <a:lnTo>
                    <a:pt x="19300" y="12305"/>
                  </a:lnTo>
                  <a:lnTo>
                    <a:pt x="19766" y="11842"/>
                  </a:lnTo>
                  <a:lnTo>
                    <a:pt x="20203" y="11379"/>
                  </a:lnTo>
                  <a:lnTo>
                    <a:pt x="20523" y="10817"/>
                  </a:lnTo>
                  <a:lnTo>
                    <a:pt x="20843" y="10287"/>
                  </a:lnTo>
                  <a:lnTo>
                    <a:pt x="21076" y="9626"/>
                  </a:lnTo>
                  <a:lnTo>
                    <a:pt x="21338" y="8997"/>
                  </a:lnTo>
                  <a:lnTo>
                    <a:pt x="21513" y="8336"/>
                  </a:lnTo>
                  <a:lnTo>
                    <a:pt x="21600" y="7608"/>
                  </a:lnTo>
                  <a:lnTo>
                    <a:pt x="21600" y="6913"/>
                  </a:lnTo>
                  <a:lnTo>
                    <a:pt x="21600" y="6219"/>
                  </a:lnTo>
                  <a:lnTo>
                    <a:pt x="21513" y="5590"/>
                  </a:lnTo>
                  <a:lnTo>
                    <a:pt x="21338" y="4896"/>
                  </a:lnTo>
                  <a:lnTo>
                    <a:pt x="21163" y="4300"/>
                  </a:lnTo>
                  <a:lnTo>
                    <a:pt x="20901" y="3705"/>
                  </a:lnTo>
                  <a:lnTo>
                    <a:pt x="20610" y="3175"/>
                  </a:lnTo>
                  <a:lnTo>
                    <a:pt x="20290" y="2613"/>
                  </a:lnTo>
                  <a:lnTo>
                    <a:pt x="19882" y="2117"/>
                  </a:lnTo>
                  <a:lnTo>
                    <a:pt x="19475" y="1687"/>
                  </a:lnTo>
                  <a:lnTo>
                    <a:pt x="18980" y="1224"/>
                  </a:lnTo>
                  <a:lnTo>
                    <a:pt x="18514" y="860"/>
                  </a:lnTo>
                  <a:lnTo>
                    <a:pt x="17903" y="595"/>
                  </a:lnTo>
                  <a:lnTo>
                    <a:pt x="17350" y="298"/>
                  </a:lnTo>
                  <a:lnTo>
                    <a:pt x="16768" y="99"/>
                  </a:lnTo>
                  <a:lnTo>
                    <a:pt x="16127" y="0"/>
                  </a:lnTo>
                  <a:lnTo>
                    <a:pt x="15545" y="0"/>
                  </a:lnTo>
                  <a:lnTo>
                    <a:pt x="14905" y="0"/>
                  </a:lnTo>
                  <a:lnTo>
                    <a:pt x="14264" y="99"/>
                  </a:lnTo>
                  <a:lnTo>
                    <a:pt x="13682" y="298"/>
                  </a:lnTo>
                  <a:lnTo>
                    <a:pt x="13129" y="496"/>
                  </a:lnTo>
                  <a:lnTo>
                    <a:pt x="12547" y="761"/>
                  </a:lnTo>
                  <a:lnTo>
                    <a:pt x="12081" y="1058"/>
                  </a:lnTo>
                  <a:lnTo>
                    <a:pt x="11586" y="1489"/>
                  </a:lnTo>
                  <a:lnTo>
                    <a:pt x="11178" y="1985"/>
                  </a:lnTo>
                  <a:lnTo>
                    <a:pt x="10800" y="2481"/>
                  </a:lnTo>
                  <a:lnTo>
                    <a:pt x="10480" y="2944"/>
                  </a:lnTo>
                  <a:lnTo>
                    <a:pt x="10130" y="3572"/>
                  </a:lnTo>
                  <a:lnTo>
                    <a:pt x="9868" y="4201"/>
                  </a:lnTo>
                  <a:lnTo>
                    <a:pt x="9723" y="4829"/>
                  </a:lnTo>
                  <a:lnTo>
                    <a:pt x="9548" y="5491"/>
                  </a:lnTo>
                  <a:lnTo>
                    <a:pt x="9461" y="6219"/>
                  </a:lnTo>
                  <a:lnTo>
                    <a:pt x="9461" y="6913"/>
                  </a:lnTo>
                  <a:lnTo>
                    <a:pt x="9461" y="7608"/>
                  </a:lnTo>
                  <a:lnTo>
                    <a:pt x="9548" y="8336"/>
                  </a:lnTo>
                  <a:lnTo>
                    <a:pt x="9723" y="8997"/>
                  </a:lnTo>
                  <a:lnTo>
                    <a:pt x="9868" y="9626"/>
                  </a:lnTo>
                  <a:lnTo>
                    <a:pt x="10130" y="10254"/>
                  </a:lnTo>
                  <a:lnTo>
                    <a:pt x="10422" y="10717"/>
                  </a:lnTo>
                  <a:lnTo>
                    <a:pt x="10858" y="11313"/>
                  </a:lnTo>
                  <a:lnTo>
                    <a:pt x="11178" y="11842"/>
                  </a:lnTo>
                  <a:close/>
                </a:path>
                <a:path w="21600" h="21600" extrusionOk="0">
                  <a:moveTo>
                    <a:pt x="15545" y="10420"/>
                  </a:moveTo>
                  <a:lnTo>
                    <a:pt x="16127" y="10387"/>
                  </a:lnTo>
                  <a:lnTo>
                    <a:pt x="16680" y="10188"/>
                  </a:lnTo>
                  <a:lnTo>
                    <a:pt x="17292" y="9824"/>
                  </a:lnTo>
                  <a:lnTo>
                    <a:pt x="17757" y="9427"/>
                  </a:lnTo>
                  <a:lnTo>
                    <a:pt x="18078" y="8898"/>
                  </a:lnTo>
                  <a:lnTo>
                    <a:pt x="18427" y="8236"/>
                  </a:lnTo>
                  <a:lnTo>
                    <a:pt x="18602" y="7608"/>
                  </a:lnTo>
                  <a:lnTo>
                    <a:pt x="18631" y="6913"/>
                  </a:lnTo>
                  <a:lnTo>
                    <a:pt x="18602" y="6219"/>
                  </a:lnTo>
                  <a:lnTo>
                    <a:pt x="18427" y="5590"/>
                  </a:lnTo>
                  <a:lnTo>
                    <a:pt x="18078" y="4896"/>
                  </a:lnTo>
                  <a:lnTo>
                    <a:pt x="17670" y="4366"/>
                  </a:lnTo>
                  <a:lnTo>
                    <a:pt x="17292" y="4002"/>
                  </a:lnTo>
                  <a:lnTo>
                    <a:pt x="16680" y="3606"/>
                  </a:lnTo>
                  <a:lnTo>
                    <a:pt x="16127" y="3407"/>
                  </a:lnTo>
                  <a:lnTo>
                    <a:pt x="15545" y="3374"/>
                  </a:lnTo>
                  <a:lnTo>
                    <a:pt x="14905" y="3407"/>
                  </a:lnTo>
                  <a:lnTo>
                    <a:pt x="14351" y="3606"/>
                  </a:lnTo>
                  <a:lnTo>
                    <a:pt x="13769" y="4002"/>
                  </a:lnTo>
                  <a:lnTo>
                    <a:pt x="13304" y="4366"/>
                  </a:lnTo>
                  <a:lnTo>
                    <a:pt x="12954" y="4896"/>
                  </a:lnTo>
                  <a:lnTo>
                    <a:pt x="12634" y="5590"/>
                  </a:lnTo>
                  <a:lnTo>
                    <a:pt x="12459" y="6219"/>
                  </a:lnTo>
                  <a:lnTo>
                    <a:pt x="12430" y="6913"/>
                  </a:lnTo>
                  <a:lnTo>
                    <a:pt x="12459" y="7608"/>
                  </a:lnTo>
                  <a:lnTo>
                    <a:pt x="12634" y="8236"/>
                  </a:lnTo>
                  <a:lnTo>
                    <a:pt x="12954" y="8898"/>
                  </a:lnTo>
                  <a:lnTo>
                    <a:pt x="13304" y="9328"/>
                  </a:lnTo>
                  <a:lnTo>
                    <a:pt x="13769" y="9824"/>
                  </a:lnTo>
                  <a:lnTo>
                    <a:pt x="14351" y="10188"/>
                  </a:lnTo>
                  <a:lnTo>
                    <a:pt x="14905" y="10387"/>
                  </a:lnTo>
                  <a:lnTo>
                    <a:pt x="15545" y="10420"/>
                  </a:lnTo>
                  <a:close/>
                </a:path>
                <a:path w="21600" h="21600" extrusionOk="0">
                  <a:moveTo>
                    <a:pt x="15545" y="8633"/>
                  </a:moveTo>
                  <a:lnTo>
                    <a:pt x="15836" y="8600"/>
                  </a:lnTo>
                  <a:lnTo>
                    <a:pt x="16098" y="8501"/>
                  </a:lnTo>
                  <a:lnTo>
                    <a:pt x="16389" y="8303"/>
                  </a:lnTo>
                  <a:lnTo>
                    <a:pt x="16622" y="8137"/>
                  </a:lnTo>
                  <a:lnTo>
                    <a:pt x="16768" y="7873"/>
                  </a:lnTo>
                  <a:lnTo>
                    <a:pt x="16942" y="7542"/>
                  </a:lnTo>
                  <a:lnTo>
                    <a:pt x="17001" y="7244"/>
                  </a:lnTo>
                  <a:lnTo>
                    <a:pt x="17030" y="6913"/>
                  </a:lnTo>
                  <a:lnTo>
                    <a:pt x="17001" y="6549"/>
                  </a:lnTo>
                  <a:lnTo>
                    <a:pt x="16942" y="6252"/>
                  </a:lnTo>
                  <a:lnTo>
                    <a:pt x="16768" y="5921"/>
                  </a:lnTo>
                  <a:lnTo>
                    <a:pt x="16564" y="5689"/>
                  </a:lnTo>
                  <a:lnTo>
                    <a:pt x="16389" y="5491"/>
                  </a:lnTo>
                  <a:lnTo>
                    <a:pt x="16098" y="5292"/>
                  </a:lnTo>
                  <a:lnTo>
                    <a:pt x="15836" y="5226"/>
                  </a:lnTo>
                  <a:lnTo>
                    <a:pt x="15545" y="5193"/>
                  </a:lnTo>
                  <a:lnTo>
                    <a:pt x="15225" y="5226"/>
                  </a:lnTo>
                  <a:lnTo>
                    <a:pt x="14963" y="5292"/>
                  </a:lnTo>
                  <a:lnTo>
                    <a:pt x="14672" y="5491"/>
                  </a:lnTo>
                  <a:lnTo>
                    <a:pt x="14439" y="5689"/>
                  </a:lnTo>
                  <a:lnTo>
                    <a:pt x="14293" y="5921"/>
                  </a:lnTo>
                  <a:lnTo>
                    <a:pt x="14119" y="6252"/>
                  </a:lnTo>
                  <a:lnTo>
                    <a:pt x="14031" y="6549"/>
                  </a:lnTo>
                  <a:lnTo>
                    <a:pt x="14002" y="6913"/>
                  </a:lnTo>
                  <a:lnTo>
                    <a:pt x="14031" y="7244"/>
                  </a:lnTo>
                  <a:lnTo>
                    <a:pt x="14119" y="7542"/>
                  </a:lnTo>
                  <a:lnTo>
                    <a:pt x="14293" y="7873"/>
                  </a:lnTo>
                  <a:lnTo>
                    <a:pt x="14439" y="8071"/>
                  </a:lnTo>
                  <a:lnTo>
                    <a:pt x="14672" y="8303"/>
                  </a:lnTo>
                  <a:lnTo>
                    <a:pt x="14963" y="8501"/>
                  </a:lnTo>
                  <a:lnTo>
                    <a:pt x="15225" y="8600"/>
                  </a:lnTo>
                  <a:lnTo>
                    <a:pt x="15545" y="8633"/>
                  </a:lnTo>
                  <a:close/>
                </a:path>
                <a:path w="21600" h="21600" extrusionOk="0">
                  <a:moveTo>
                    <a:pt x="0" y="12900"/>
                  </a:moveTo>
                  <a:lnTo>
                    <a:pt x="5036" y="12900"/>
                  </a:lnTo>
                  <a:lnTo>
                    <a:pt x="5036" y="14984"/>
                  </a:lnTo>
                  <a:lnTo>
                    <a:pt x="0" y="14984"/>
                  </a:lnTo>
                  <a:lnTo>
                    <a:pt x="0" y="12900"/>
                  </a:lnTo>
                  <a:close/>
                </a:path>
                <a:path w="21600" h="21600" extrusionOk="0">
                  <a:moveTo>
                    <a:pt x="7714" y="19681"/>
                  </a:moveTo>
                  <a:lnTo>
                    <a:pt x="8675" y="19681"/>
                  </a:lnTo>
                  <a:lnTo>
                    <a:pt x="12168" y="12669"/>
                  </a:lnTo>
                  <a:lnTo>
                    <a:pt x="13245" y="13397"/>
                  </a:lnTo>
                  <a:lnTo>
                    <a:pt x="9170" y="21600"/>
                  </a:lnTo>
                  <a:lnTo>
                    <a:pt x="7423" y="21600"/>
                  </a:lnTo>
                  <a:lnTo>
                    <a:pt x="1456" y="14984"/>
                  </a:lnTo>
                  <a:lnTo>
                    <a:pt x="3348" y="14984"/>
                  </a:lnTo>
                  <a:lnTo>
                    <a:pt x="7714" y="19681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a-IR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B Lotus" pitchFamily="2" charset="-78"/>
              </a:endParaRP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428596" y="3500438"/>
            <a:ext cx="8147091" cy="1725138"/>
            <a:chOff x="142810" y="1714488"/>
            <a:chExt cx="8147138" cy="1722556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142810" y="1716075"/>
              <a:ext cx="7640722" cy="1720969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r" rtl="1">
                <a:lnSpc>
                  <a:spcPct val="75000"/>
                </a:lnSpc>
                <a:spcBef>
                  <a:spcPct val="50000"/>
                </a:spcBef>
                <a:defRPr/>
              </a:pPr>
              <a:r>
                <a:rPr lang="fa-IR" sz="2800" b="1" cap="all" dirty="0" smtClean="0">
                  <a:ln w="90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reflection blurRad="12700" stA="28000" endPos="45000" dist="1000" dir="5400000" sy="-100000" algn="bl" rotWithShape="0"/>
                  </a:effectLst>
                  <a:cs typeface="B Lotus" pitchFamily="2" charset="-78"/>
                </a:rPr>
                <a:t>این دو بیت « مولوی » با کدام بخش از درس ارتباط دارد؟</a:t>
              </a:r>
            </a:p>
            <a:p>
              <a:pPr algn="ctr" rtl="1">
                <a:lnSpc>
                  <a:spcPct val="75000"/>
                </a:lnSpc>
                <a:spcBef>
                  <a:spcPct val="50000"/>
                </a:spcBef>
                <a:defRPr/>
              </a:pPr>
              <a:r>
                <a:rPr lang="fa-IR" sz="2400" b="1" cap="all" dirty="0" smtClean="0">
                  <a:ln w="9000" cmpd="sng">
                    <a:solidFill>
                      <a:srgbClr val="0000FF"/>
                    </a:solidFill>
                    <a:prstDash val="solid"/>
                  </a:ln>
                  <a:solidFill>
                    <a:srgbClr val="0000FF"/>
                  </a:solidFill>
                  <a:effectLst>
                    <a:reflection blurRad="12700" stA="28000" endPos="45000" dist="1000" dir="5400000" sy="-100000" algn="bl" rotWithShape="0"/>
                  </a:effectLst>
                  <a:cs typeface="B Lotus" pitchFamily="2" charset="-78"/>
                </a:rPr>
                <a:t>این درختانند هم چون خاکیان     دست ها بر کرده اند از خاکدان</a:t>
              </a:r>
            </a:p>
            <a:p>
              <a:pPr algn="ctr" rtl="1">
                <a:lnSpc>
                  <a:spcPct val="75000"/>
                </a:lnSpc>
                <a:spcBef>
                  <a:spcPct val="50000"/>
                </a:spcBef>
                <a:defRPr/>
              </a:pPr>
              <a:r>
                <a:rPr lang="fa-IR" sz="2400" b="1" cap="all" dirty="0" smtClean="0">
                  <a:ln w="9000" cmpd="sng">
                    <a:solidFill>
                      <a:srgbClr val="0000FF"/>
                    </a:solidFill>
                    <a:prstDash val="solid"/>
                  </a:ln>
                  <a:solidFill>
                    <a:srgbClr val="0000FF"/>
                  </a:solidFill>
                  <a:effectLst>
                    <a:reflection blurRad="12700" stA="28000" endPos="45000" dist="1000" dir="5400000" sy="-100000" algn="bl" rotWithShape="0"/>
                  </a:effectLst>
                  <a:cs typeface="B Lotus" pitchFamily="2" charset="-78"/>
                </a:rPr>
                <a:t>با زبان سبز و با دست دراز         از ضمیر خاک می گویند راز </a:t>
              </a:r>
            </a:p>
            <a:p>
              <a:pPr algn="r" rtl="1">
                <a:lnSpc>
                  <a:spcPct val="75000"/>
                </a:lnSpc>
                <a:spcBef>
                  <a:spcPct val="50000"/>
                </a:spcBef>
                <a:defRPr/>
              </a:pPr>
              <a:r>
                <a:rPr lang="fa-IR" sz="2000" b="1" cap="all" dirty="0" smtClean="0">
                  <a:ln w="9000" cmpd="sng">
                    <a:solidFill>
                      <a:srgbClr val="0000FF"/>
                    </a:solidFill>
                    <a:prstDash val="solid"/>
                  </a:ln>
                  <a:solidFill>
                    <a:srgbClr val="0000FF"/>
                  </a:solidFill>
                  <a:effectLst>
                    <a:reflection blurRad="12700" stA="28000" endPos="45000" dist="1000" dir="5400000" sy="-100000" algn="bl" rotWithShape="0"/>
                  </a:effectLst>
                  <a:cs typeface="B Lotus" pitchFamily="2" charset="-78"/>
                </a:rPr>
                <a:t>                                                                            ( مثنوی ، دفتر اوّل )</a:t>
              </a:r>
              <a:endParaRPr lang="fa-IR" sz="2000" b="1" cap="all" dirty="0">
                <a:ln w="9000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endParaRPr>
            </a:p>
          </p:txBody>
        </p:sp>
        <p:sp>
          <p:nvSpPr>
            <p:cNvPr id="11" name="desklamp"/>
            <p:cNvSpPr>
              <a:spLocks noEditPoints="1" noChangeArrowheads="1"/>
            </p:cNvSpPr>
            <p:nvPr/>
          </p:nvSpPr>
          <p:spPr bwMode="auto">
            <a:xfrm>
              <a:off x="7861318" y="1714488"/>
              <a:ext cx="428630" cy="49932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86 w 21600"/>
                <a:gd name="T13" fmla="*/ 22426 h 21600"/>
                <a:gd name="T14" fmla="*/ 19435 w 21600"/>
                <a:gd name="T15" fmla="*/ 274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1178" y="11842"/>
                  </a:moveTo>
                  <a:lnTo>
                    <a:pt x="11644" y="12206"/>
                  </a:lnTo>
                  <a:lnTo>
                    <a:pt x="12168" y="12702"/>
                  </a:lnTo>
                  <a:lnTo>
                    <a:pt x="12605" y="13000"/>
                  </a:lnTo>
                  <a:lnTo>
                    <a:pt x="13129" y="13330"/>
                  </a:lnTo>
                  <a:lnTo>
                    <a:pt x="13682" y="13529"/>
                  </a:lnTo>
                  <a:lnTo>
                    <a:pt x="14264" y="13694"/>
                  </a:lnTo>
                  <a:lnTo>
                    <a:pt x="14905" y="13794"/>
                  </a:lnTo>
                  <a:lnTo>
                    <a:pt x="15545" y="13794"/>
                  </a:lnTo>
                  <a:lnTo>
                    <a:pt x="16127" y="13794"/>
                  </a:lnTo>
                  <a:lnTo>
                    <a:pt x="16680" y="13694"/>
                  </a:lnTo>
                  <a:lnTo>
                    <a:pt x="17233" y="13529"/>
                  </a:lnTo>
                  <a:lnTo>
                    <a:pt x="17816" y="13330"/>
                  </a:lnTo>
                  <a:lnTo>
                    <a:pt x="18427" y="13033"/>
                  </a:lnTo>
                  <a:lnTo>
                    <a:pt x="18893" y="12702"/>
                  </a:lnTo>
                  <a:lnTo>
                    <a:pt x="19300" y="12305"/>
                  </a:lnTo>
                  <a:lnTo>
                    <a:pt x="19766" y="11842"/>
                  </a:lnTo>
                  <a:lnTo>
                    <a:pt x="20203" y="11379"/>
                  </a:lnTo>
                  <a:lnTo>
                    <a:pt x="20523" y="10817"/>
                  </a:lnTo>
                  <a:lnTo>
                    <a:pt x="20843" y="10287"/>
                  </a:lnTo>
                  <a:lnTo>
                    <a:pt x="21076" y="9626"/>
                  </a:lnTo>
                  <a:lnTo>
                    <a:pt x="21338" y="8997"/>
                  </a:lnTo>
                  <a:lnTo>
                    <a:pt x="21513" y="8336"/>
                  </a:lnTo>
                  <a:lnTo>
                    <a:pt x="21600" y="7608"/>
                  </a:lnTo>
                  <a:lnTo>
                    <a:pt x="21600" y="6913"/>
                  </a:lnTo>
                  <a:lnTo>
                    <a:pt x="21600" y="6219"/>
                  </a:lnTo>
                  <a:lnTo>
                    <a:pt x="21513" y="5590"/>
                  </a:lnTo>
                  <a:lnTo>
                    <a:pt x="21338" y="4896"/>
                  </a:lnTo>
                  <a:lnTo>
                    <a:pt x="21163" y="4300"/>
                  </a:lnTo>
                  <a:lnTo>
                    <a:pt x="20901" y="3705"/>
                  </a:lnTo>
                  <a:lnTo>
                    <a:pt x="20610" y="3175"/>
                  </a:lnTo>
                  <a:lnTo>
                    <a:pt x="20290" y="2613"/>
                  </a:lnTo>
                  <a:lnTo>
                    <a:pt x="19882" y="2117"/>
                  </a:lnTo>
                  <a:lnTo>
                    <a:pt x="19475" y="1687"/>
                  </a:lnTo>
                  <a:lnTo>
                    <a:pt x="18980" y="1224"/>
                  </a:lnTo>
                  <a:lnTo>
                    <a:pt x="18514" y="860"/>
                  </a:lnTo>
                  <a:lnTo>
                    <a:pt x="17903" y="595"/>
                  </a:lnTo>
                  <a:lnTo>
                    <a:pt x="17350" y="298"/>
                  </a:lnTo>
                  <a:lnTo>
                    <a:pt x="16768" y="99"/>
                  </a:lnTo>
                  <a:lnTo>
                    <a:pt x="16127" y="0"/>
                  </a:lnTo>
                  <a:lnTo>
                    <a:pt x="15545" y="0"/>
                  </a:lnTo>
                  <a:lnTo>
                    <a:pt x="14905" y="0"/>
                  </a:lnTo>
                  <a:lnTo>
                    <a:pt x="14264" y="99"/>
                  </a:lnTo>
                  <a:lnTo>
                    <a:pt x="13682" y="298"/>
                  </a:lnTo>
                  <a:lnTo>
                    <a:pt x="13129" y="496"/>
                  </a:lnTo>
                  <a:lnTo>
                    <a:pt x="12547" y="761"/>
                  </a:lnTo>
                  <a:lnTo>
                    <a:pt x="12081" y="1058"/>
                  </a:lnTo>
                  <a:lnTo>
                    <a:pt x="11586" y="1489"/>
                  </a:lnTo>
                  <a:lnTo>
                    <a:pt x="11178" y="1985"/>
                  </a:lnTo>
                  <a:lnTo>
                    <a:pt x="10800" y="2481"/>
                  </a:lnTo>
                  <a:lnTo>
                    <a:pt x="10480" y="2944"/>
                  </a:lnTo>
                  <a:lnTo>
                    <a:pt x="10130" y="3572"/>
                  </a:lnTo>
                  <a:lnTo>
                    <a:pt x="9868" y="4201"/>
                  </a:lnTo>
                  <a:lnTo>
                    <a:pt x="9723" y="4829"/>
                  </a:lnTo>
                  <a:lnTo>
                    <a:pt x="9548" y="5491"/>
                  </a:lnTo>
                  <a:lnTo>
                    <a:pt x="9461" y="6219"/>
                  </a:lnTo>
                  <a:lnTo>
                    <a:pt x="9461" y="6913"/>
                  </a:lnTo>
                  <a:lnTo>
                    <a:pt x="9461" y="7608"/>
                  </a:lnTo>
                  <a:lnTo>
                    <a:pt x="9548" y="8336"/>
                  </a:lnTo>
                  <a:lnTo>
                    <a:pt x="9723" y="8997"/>
                  </a:lnTo>
                  <a:lnTo>
                    <a:pt x="9868" y="9626"/>
                  </a:lnTo>
                  <a:lnTo>
                    <a:pt x="10130" y="10254"/>
                  </a:lnTo>
                  <a:lnTo>
                    <a:pt x="10422" y="10717"/>
                  </a:lnTo>
                  <a:lnTo>
                    <a:pt x="10858" y="11313"/>
                  </a:lnTo>
                  <a:lnTo>
                    <a:pt x="11178" y="11842"/>
                  </a:lnTo>
                  <a:close/>
                </a:path>
                <a:path w="21600" h="21600" extrusionOk="0">
                  <a:moveTo>
                    <a:pt x="15545" y="10420"/>
                  </a:moveTo>
                  <a:lnTo>
                    <a:pt x="16127" y="10387"/>
                  </a:lnTo>
                  <a:lnTo>
                    <a:pt x="16680" y="10188"/>
                  </a:lnTo>
                  <a:lnTo>
                    <a:pt x="17292" y="9824"/>
                  </a:lnTo>
                  <a:lnTo>
                    <a:pt x="17757" y="9427"/>
                  </a:lnTo>
                  <a:lnTo>
                    <a:pt x="18078" y="8898"/>
                  </a:lnTo>
                  <a:lnTo>
                    <a:pt x="18427" y="8236"/>
                  </a:lnTo>
                  <a:lnTo>
                    <a:pt x="18602" y="7608"/>
                  </a:lnTo>
                  <a:lnTo>
                    <a:pt x="18631" y="6913"/>
                  </a:lnTo>
                  <a:lnTo>
                    <a:pt x="18602" y="6219"/>
                  </a:lnTo>
                  <a:lnTo>
                    <a:pt x="18427" y="5590"/>
                  </a:lnTo>
                  <a:lnTo>
                    <a:pt x="18078" y="4896"/>
                  </a:lnTo>
                  <a:lnTo>
                    <a:pt x="17670" y="4366"/>
                  </a:lnTo>
                  <a:lnTo>
                    <a:pt x="17292" y="4002"/>
                  </a:lnTo>
                  <a:lnTo>
                    <a:pt x="16680" y="3606"/>
                  </a:lnTo>
                  <a:lnTo>
                    <a:pt x="16127" y="3407"/>
                  </a:lnTo>
                  <a:lnTo>
                    <a:pt x="15545" y="3374"/>
                  </a:lnTo>
                  <a:lnTo>
                    <a:pt x="14905" y="3407"/>
                  </a:lnTo>
                  <a:lnTo>
                    <a:pt x="14351" y="3606"/>
                  </a:lnTo>
                  <a:lnTo>
                    <a:pt x="13769" y="4002"/>
                  </a:lnTo>
                  <a:lnTo>
                    <a:pt x="13304" y="4366"/>
                  </a:lnTo>
                  <a:lnTo>
                    <a:pt x="12954" y="4896"/>
                  </a:lnTo>
                  <a:lnTo>
                    <a:pt x="12634" y="5590"/>
                  </a:lnTo>
                  <a:lnTo>
                    <a:pt x="12459" y="6219"/>
                  </a:lnTo>
                  <a:lnTo>
                    <a:pt x="12430" y="6913"/>
                  </a:lnTo>
                  <a:lnTo>
                    <a:pt x="12459" y="7608"/>
                  </a:lnTo>
                  <a:lnTo>
                    <a:pt x="12634" y="8236"/>
                  </a:lnTo>
                  <a:lnTo>
                    <a:pt x="12954" y="8898"/>
                  </a:lnTo>
                  <a:lnTo>
                    <a:pt x="13304" y="9328"/>
                  </a:lnTo>
                  <a:lnTo>
                    <a:pt x="13769" y="9824"/>
                  </a:lnTo>
                  <a:lnTo>
                    <a:pt x="14351" y="10188"/>
                  </a:lnTo>
                  <a:lnTo>
                    <a:pt x="14905" y="10387"/>
                  </a:lnTo>
                  <a:lnTo>
                    <a:pt x="15545" y="10420"/>
                  </a:lnTo>
                  <a:close/>
                </a:path>
                <a:path w="21600" h="21600" extrusionOk="0">
                  <a:moveTo>
                    <a:pt x="15545" y="8633"/>
                  </a:moveTo>
                  <a:lnTo>
                    <a:pt x="15836" y="8600"/>
                  </a:lnTo>
                  <a:lnTo>
                    <a:pt x="16098" y="8501"/>
                  </a:lnTo>
                  <a:lnTo>
                    <a:pt x="16389" y="8303"/>
                  </a:lnTo>
                  <a:lnTo>
                    <a:pt x="16622" y="8137"/>
                  </a:lnTo>
                  <a:lnTo>
                    <a:pt x="16768" y="7873"/>
                  </a:lnTo>
                  <a:lnTo>
                    <a:pt x="16942" y="7542"/>
                  </a:lnTo>
                  <a:lnTo>
                    <a:pt x="17001" y="7244"/>
                  </a:lnTo>
                  <a:lnTo>
                    <a:pt x="17030" y="6913"/>
                  </a:lnTo>
                  <a:lnTo>
                    <a:pt x="17001" y="6549"/>
                  </a:lnTo>
                  <a:lnTo>
                    <a:pt x="16942" y="6252"/>
                  </a:lnTo>
                  <a:lnTo>
                    <a:pt x="16768" y="5921"/>
                  </a:lnTo>
                  <a:lnTo>
                    <a:pt x="16564" y="5689"/>
                  </a:lnTo>
                  <a:lnTo>
                    <a:pt x="16389" y="5491"/>
                  </a:lnTo>
                  <a:lnTo>
                    <a:pt x="16098" y="5292"/>
                  </a:lnTo>
                  <a:lnTo>
                    <a:pt x="15836" y="5226"/>
                  </a:lnTo>
                  <a:lnTo>
                    <a:pt x="15545" y="5193"/>
                  </a:lnTo>
                  <a:lnTo>
                    <a:pt x="15225" y="5226"/>
                  </a:lnTo>
                  <a:lnTo>
                    <a:pt x="14963" y="5292"/>
                  </a:lnTo>
                  <a:lnTo>
                    <a:pt x="14672" y="5491"/>
                  </a:lnTo>
                  <a:lnTo>
                    <a:pt x="14439" y="5689"/>
                  </a:lnTo>
                  <a:lnTo>
                    <a:pt x="14293" y="5921"/>
                  </a:lnTo>
                  <a:lnTo>
                    <a:pt x="14119" y="6252"/>
                  </a:lnTo>
                  <a:lnTo>
                    <a:pt x="14031" y="6549"/>
                  </a:lnTo>
                  <a:lnTo>
                    <a:pt x="14002" y="6913"/>
                  </a:lnTo>
                  <a:lnTo>
                    <a:pt x="14031" y="7244"/>
                  </a:lnTo>
                  <a:lnTo>
                    <a:pt x="14119" y="7542"/>
                  </a:lnTo>
                  <a:lnTo>
                    <a:pt x="14293" y="7873"/>
                  </a:lnTo>
                  <a:lnTo>
                    <a:pt x="14439" y="8071"/>
                  </a:lnTo>
                  <a:lnTo>
                    <a:pt x="14672" y="8303"/>
                  </a:lnTo>
                  <a:lnTo>
                    <a:pt x="14963" y="8501"/>
                  </a:lnTo>
                  <a:lnTo>
                    <a:pt x="15225" y="8600"/>
                  </a:lnTo>
                  <a:lnTo>
                    <a:pt x="15545" y="8633"/>
                  </a:lnTo>
                  <a:close/>
                </a:path>
                <a:path w="21600" h="21600" extrusionOk="0">
                  <a:moveTo>
                    <a:pt x="0" y="12900"/>
                  </a:moveTo>
                  <a:lnTo>
                    <a:pt x="5036" y="12900"/>
                  </a:lnTo>
                  <a:lnTo>
                    <a:pt x="5036" y="14984"/>
                  </a:lnTo>
                  <a:lnTo>
                    <a:pt x="0" y="14984"/>
                  </a:lnTo>
                  <a:lnTo>
                    <a:pt x="0" y="12900"/>
                  </a:lnTo>
                  <a:close/>
                </a:path>
                <a:path w="21600" h="21600" extrusionOk="0">
                  <a:moveTo>
                    <a:pt x="7714" y="19681"/>
                  </a:moveTo>
                  <a:lnTo>
                    <a:pt x="8675" y="19681"/>
                  </a:lnTo>
                  <a:lnTo>
                    <a:pt x="12168" y="12669"/>
                  </a:lnTo>
                  <a:lnTo>
                    <a:pt x="13245" y="13397"/>
                  </a:lnTo>
                  <a:lnTo>
                    <a:pt x="9170" y="21600"/>
                  </a:lnTo>
                  <a:lnTo>
                    <a:pt x="7423" y="21600"/>
                  </a:lnTo>
                  <a:lnTo>
                    <a:pt x="1456" y="14984"/>
                  </a:lnTo>
                  <a:lnTo>
                    <a:pt x="3348" y="14984"/>
                  </a:lnTo>
                  <a:lnTo>
                    <a:pt x="7714" y="19681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a-IR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B Lotus" pitchFamily="2" charset="-78"/>
              </a:endParaRP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357158" y="5261646"/>
            <a:ext cx="8147091" cy="524808"/>
            <a:chOff x="142810" y="1714488"/>
            <a:chExt cx="8147138" cy="524023"/>
          </a:xfrm>
        </p:grpSpPr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142810" y="1716074"/>
              <a:ext cx="7640722" cy="522437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  <a:defRPr/>
              </a:pPr>
              <a:r>
                <a:rPr lang="fa-IR" sz="2800" b="1" cap="all" dirty="0" smtClean="0">
                  <a:ln w="90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reflection blurRad="12700" stA="28000" endPos="45000" dist="1000" dir="5400000" sy="-100000" algn="bl" rotWithShape="0"/>
                  </a:effectLst>
                  <a:cs typeface="B Lotus" pitchFamily="2" charset="-78"/>
                </a:rPr>
                <a:t>نمونه های دیگری از زیبایی آفرینش را بیان کنید.</a:t>
              </a:r>
              <a:endParaRPr lang="fa-IR" sz="28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endParaRPr>
            </a:p>
          </p:txBody>
        </p:sp>
        <p:sp>
          <p:nvSpPr>
            <p:cNvPr id="14" name="desklamp"/>
            <p:cNvSpPr>
              <a:spLocks noEditPoints="1" noChangeArrowheads="1"/>
            </p:cNvSpPr>
            <p:nvPr/>
          </p:nvSpPr>
          <p:spPr bwMode="auto">
            <a:xfrm>
              <a:off x="7861318" y="1714488"/>
              <a:ext cx="428630" cy="49932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86 w 21600"/>
                <a:gd name="T13" fmla="*/ 22426 h 21600"/>
                <a:gd name="T14" fmla="*/ 19435 w 21600"/>
                <a:gd name="T15" fmla="*/ 274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1178" y="11842"/>
                  </a:moveTo>
                  <a:lnTo>
                    <a:pt x="11644" y="12206"/>
                  </a:lnTo>
                  <a:lnTo>
                    <a:pt x="12168" y="12702"/>
                  </a:lnTo>
                  <a:lnTo>
                    <a:pt x="12605" y="13000"/>
                  </a:lnTo>
                  <a:lnTo>
                    <a:pt x="13129" y="13330"/>
                  </a:lnTo>
                  <a:lnTo>
                    <a:pt x="13682" y="13529"/>
                  </a:lnTo>
                  <a:lnTo>
                    <a:pt x="14264" y="13694"/>
                  </a:lnTo>
                  <a:lnTo>
                    <a:pt x="14905" y="13794"/>
                  </a:lnTo>
                  <a:lnTo>
                    <a:pt x="15545" y="13794"/>
                  </a:lnTo>
                  <a:lnTo>
                    <a:pt x="16127" y="13794"/>
                  </a:lnTo>
                  <a:lnTo>
                    <a:pt x="16680" y="13694"/>
                  </a:lnTo>
                  <a:lnTo>
                    <a:pt x="17233" y="13529"/>
                  </a:lnTo>
                  <a:lnTo>
                    <a:pt x="17816" y="13330"/>
                  </a:lnTo>
                  <a:lnTo>
                    <a:pt x="18427" y="13033"/>
                  </a:lnTo>
                  <a:lnTo>
                    <a:pt x="18893" y="12702"/>
                  </a:lnTo>
                  <a:lnTo>
                    <a:pt x="19300" y="12305"/>
                  </a:lnTo>
                  <a:lnTo>
                    <a:pt x="19766" y="11842"/>
                  </a:lnTo>
                  <a:lnTo>
                    <a:pt x="20203" y="11379"/>
                  </a:lnTo>
                  <a:lnTo>
                    <a:pt x="20523" y="10817"/>
                  </a:lnTo>
                  <a:lnTo>
                    <a:pt x="20843" y="10287"/>
                  </a:lnTo>
                  <a:lnTo>
                    <a:pt x="21076" y="9626"/>
                  </a:lnTo>
                  <a:lnTo>
                    <a:pt x="21338" y="8997"/>
                  </a:lnTo>
                  <a:lnTo>
                    <a:pt x="21513" y="8336"/>
                  </a:lnTo>
                  <a:lnTo>
                    <a:pt x="21600" y="7608"/>
                  </a:lnTo>
                  <a:lnTo>
                    <a:pt x="21600" y="6913"/>
                  </a:lnTo>
                  <a:lnTo>
                    <a:pt x="21600" y="6219"/>
                  </a:lnTo>
                  <a:lnTo>
                    <a:pt x="21513" y="5590"/>
                  </a:lnTo>
                  <a:lnTo>
                    <a:pt x="21338" y="4896"/>
                  </a:lnTo>
                  <a:lnTo>
                    <a:pt x="21163" y="4300"/>
                  </a:lnTo>
                  <a:lnTo>
                    <a:pt x="20901" y="3705"/>
                  </a:lnTo>
                  <a:lnTo>
                    <a:pt x="20610" y="3175"/>
                  </a:lnTo>
                  <a:lnTo>
                    <a:pt x="20290" y="2613"/>
                  </a:lnTo>
                  <a:lnTo>
                    <a:pt x="19882" y="2117"/>
                  </a:lnTo>
                  <a:lnTo>
                    <a:pt x="19475" y="1687"/>
                  </a:lnTo>
                  <a:lnTo>
                    <a:pt x="18980" y="1224"/>
                  </a:lnTo>
                  <a:lnTo>
                    <a:pt x="18514" y="860"/>
                  </a:lnTo>
                  <a:lnTo>
                    <a:pt x="17903" y="595"/>
                  </a:lnTo>
                  <a:lnTo>
                    <a:pt x="17350" y="298"/>
                  </a:lnTo>
                  <a:lnTo>
                    <a:pt x="16768" y="99"/>
                  </a:lnTo>
                  <a:lnTo>
                    <a:pt x="16127" y="0"/>
                  </a:lnTo>
                  <a:lnTo>
                    <a:pt x="15545" y="0"/>
                  </a:lnTo>
                  <a:lnTo>
                    <a:pt x="14905" y="0"/>
                  </a:lnTo>
                  <a:lnTo>
                    <a:pt x="14264" y="99"/>
                  </a:lnTo>
                  <a:lnTo>
                    <a:pt x="13682" y="298"/>
                  </a:lnTo>
                  <a:lnTo>
                    <a:pt x="13129" y="496"/>
                  </a:lnTo>
                  <a:lnTo>
                    <a:pt x="12547" y="761"/>
                  </a:lnTo>
                  <a:lnTo>
                    <a:pt x="12081" y="1058"/>
                  </a:lnTo>
                  <a:lnTo>
                    <a:pt x="11586" y="1489"/>
                  </a:lnTo>
                  <a:lnTo>
                    <a:pt x="11178" y="1985"/>
                  </a:lnTo>
                  <a:lnTo>
                    <a:pt x="10800" y="2481"/>
                  </a:lnTo>
                  <a:lnTo>
                    <a:pt x="10480" y="2944"/>
                  </a:lnTo>
                  <a:lnTo>
                    <a:pt x="10130" y="3572"/>
                  </a:lnTo>
                  <a:lnTo>
                    <a:pt x="9868" y="4201"/>
                  </a:lnTo>
                  <a:lnTo>
                    <a:pt x="9723" y="4829"/>
                  </a:lnTo>
                  <a:lnTo>
                    <a:pt x="9548" y="5491"/>
                  </a:lnTo>
                  <a:lnTo>
                    <a:pt x="9461" y="6219"/>
                  </a:lnTo>
                  <a:lnTo>
                    <a:pt x="9461" y="6913"/>
                  </a:lnTo>
                  <a:lnTo>
                    <a:pt x="9461" y="7608"/>
                  </a:lnTo>
                  <a:lnTo>
                    <a:pt x="9548" y="8336"/>
                  </a:lnTo>
                  <a:lnTo>
                    <a:pt x="9723" y="8997"/>
                  </a:lnTo>
                  <a:lnTo>
                    <a:pt x="9868" y="9626"/>
                  </a:lnTo>
                  <a:lnTo>
                    <a:pt x="10130" y="10254"/>
                  </a:lnTo>
                  <a:lnTo>
                    <a:pt x="10422" y="10717"/>
                  </a:lnTo>
                  <a:lnTo>
                    <a:pt x="10858" y="11313"/>
                  </a:lnTo>
                  <a:lnTo>
                    <a:pt x="11178" y="11842"/>
                  </a:lnTo>
                  <a:close/>
                </a:path>
                <a:path w="21600" h="21600" extrusionOk="0">
                  <a:moveTo>
                    <a:pt x="15545" y="10420"/>
                  </a:moveTo>
                  <a:lnTo>
                    <a:pt x="16127" y="10387"/>
                  </a:lnTo>
                  <a:lnTo>
                    <a:pt x="16680" y="10188"/>
                  </a:lnTo>
                  <a:lnTo>
                    <a:pt x="17292" y="9824"/>
                  </a:lnTo>
                  <a:lnTo>
                    <a:pt x="17757" y="9427"/>
                  </a:lnTo>
                  <a:lnTo>
                    <a:pt x="18078" y="8898"/>
                  </a:lnTo>
                  <a:lnTo>
                    <a:pt x="18427" y="8236"/>
                  </a:lnTo>
                  <a:lnTo>
                    <a:pt x="18602" y="7608"/>
                  </a:lnTo>
                  <a:lnTo>
                    <a:pt x="18631" y="6913"/>
                  </a:lnTo>
                  <a:lnTo>
                    <a:pt x="18602" y="6219"/>
                  </a:lnTo>
                  <a:lnTo>
                    <a:pt x="18427" y="5590"/>
                  </a:lnTo>
                  <a:lnTo>
                    <a:pt x="18078" y="4896"/>
                  </a:lnTo>
                  <a:lnTo>
                    <a:pt x="17670" y="4366"/>
                  </a:lnTo>
                  <a:lnTo>
                    <a:pt x="17292" y="4002"/>
                  </a:lnTo>
                  <a:lnTo>
                    <a:pt x="16680" y="3606"/>
                  </a:lnTo>
                  <a:lnTo>
                    <a:pt x="16127" y="3407"/>
                  </a:lnTo>
                  <a:lnTo>
                    <a:pt x="15545" y="3374"/>
                  </a:lnTo>
                  <a:lnTo>
                    <a:pt x="14905" y="3407"/>
                  </a:lnTo>
                  <a:lnTo>
                    <a:pt x="14351" y="3606"/>
                  </a:lnTo>
                  <a:lnTo>
                    <a:pt x="13769" y="4002"/>
                  </a:lnTo>
                  <a:lnTo>
                    <a:pt x="13304" y="4366"/>
                  </a:lnTo>
                  <a:lnTo>
                    <a:pt x="12954" y="4896"/>
                  </a:lnTo>
                  <a:lnTo>
                    <a:pt x="12634" y="5590"/>
                  </a:lnTo>
                  <a:lnTo>
                    <a:pt x="12459" y="6219"/>
                  </a:lnTo>
                  <a:lnTo>
                    <a:pt x="12430" y="6913"/>
                  </a:lnTo>
                  <a:lnTo>
                    <a:pt x="12459" y="7608"/>
                  </a:lnTo>
                  <a:lnTo>
                    <a:pt x="12634" y="8236"/>
                  </a:lnTo>
                  <a:lnTo>
                    <a:pt x="12954" y="8898"/>
                  </a:lnTo>
                  <a:lnTo>
                    <a:pt x="13304" y="9328"/>
                  </a:lnTo>
                  <a:lnTo>
                    <a:pt x="13769" y="9824"/>
                  </a:lnTo>
                  <a:lnTo>
                    <a:pt x="14351" y="10188"/>
                  </a:lnTo>
                  <a:lnTo>
                    <a:pt x="14905" y="10387"/>
                  </a:lnTo>
                  <a:lnTo>
                    <a:pt x="15545" y="10420"/>
                  </a:lnTo>
                  <a:close/>
                </a:path>
                <a:path w="21600" h="21600" extrusionOk="0">
                  <a:moveTo>
                    <a:pt x="15545" y="8633"/>
                  </a:moveTo>
                  <a:lnTo>
                    <a:pt x="15836" y="8600"/>
                  </a:lnTo>
                  <a:lnTo>
                    <a:pt x="16098" y="8501"/>
                  </a:lnTo>
                  <a:lnTo>
                    <a:pt x="16389" y="8303"/>
                  </a:lnTo>
                  <a:lnTo>
                    <a:pt x="16622" y="8137"/>
                  </a:lnTo>
                  <a:lnTo>
                    <a:pt x="16768" y="7873"/>
                  </a:lnTo>
                  <a:lnTo>
                    <a:pt x="16942" y="7542"/>
                  </a:lnTo>
                  <a:lnTo>
                    <a:pt x="17001" y="7244"/>
                  </a:lnTo>
                  <a:lnTo>
                    <a:pt x="17030" y="6913"/>
                  </a:lnTo>
                  <a:lnTo>
                    <a:pt x="17001" y="6549"/>
                  </a:lnTo>
                  <a:lnTo>
                    <a:pt x="16942" y="6252"/>
                  </a:lnTo>
                  <a:lnTo>
                    <a:pt x="16768" y="5921"/>
                  </a:lnTo>
                  <a:lnTo>
                    <a:pt x="16564" y="5689"/>
                  </a:lnTo>
                  <a:lnTo>
                    <a:pt x="16389" y="5491"/>
                  </a:lnTo>
                  <a:lnTo>
                    <a:pt x="16098" y="5292"/>
                  </a:lnTo>
                  <a:lnTo>
                    <a:pt x="15836" y="5226"/>
                  </a:lnTo>
                  <a:lnTo>
                    <a:pt x="15545" y="5193"/>
                  </a:lnTo>
                  <a:lnTo>
                    <a:pt x="15225" y="5226"/>
                  </a:lnTo>
                  <a:lnTo>
                    <a:pt x="14963" y="5292"/>
                  </a:lnTo>
                  <a:lnTo>
                    <a:pt x="14672" y="5491"/>
                  </a:lnTo>
                  <a:lnTo>
                    <a:pt x="14439" y="5689"/>
                  </a:lnTo>
                  <a:lnTo>
                    <a:pt x="14293" y="5921"/>
                  </a:lnTo>
                  <a:lnTo>
                    <a:pt x="14119" y="6252"/>
                  </a:lnTo>
                  <a:lnTo>
                    <a:pt x="14031" y="6549"/>
                  </a:lnTo>
                  <a:lnTo>
                    <a:pt x="14002" y="6913"/>
                  </a:lnTo>
                  <a:lnTo>
                    <a:pt x="14031" y="7244"/>
                  </a:lnTo>
                  <a:lnTo>
                    <a:pt x="14119" y="7542"/>
                  </a:lnTo>
                  <a:lnTo>
                    <a:pt x="14293" y="7873"/>
                  </a:lnTo>
                  <a:lnTo>
                    <a:pt x="14439" y="8071"/>
                  </a:lnTo>
                  <a:lnTo>
                    <a:pt x="14672" y="8303"/>
                  </a:lnTo>
                  <a:lnTo>
                    <a:pt x="14963" y="8501"/>
                  </a:lnTo>
                  <a:lnTo>
                    <a:pt x="15225" y="8600"/>
                  </a:lnTo>
                  <a:lnTo>
                    <a:pt x="15545" y="8633"/>
                  </a:lnTo>
                  <a:close/>
                </a:path>
                <a:path w="21600" h="21600" extrusionOk="0">
                  <a:moveTo>
                    <a:pt x="0" y="12900"/>
                  </a:moveTo>
                  <a:lnTo>
                    <a:pt x="5036" y="12900"/>
                  </a:lnTo>
                  <a:lnTo>
                    <a:pt x="5036" y="14984"/>
                  </a:lnTo>
                  <a:lnTo>
                    <a:pt x="0" y="14984"/>
                  </a:lnTo>
                  <a:lnTo>
                    <a:pt x="0" y="12900"/>
                  </a:lnTo>
                  <a:close/>
                </a:path>
                <a:path w="21600" h="21600" extrusionOk="0">
                  <a:moveTo>
                    <a:pt x="7714" y="19681"/>
                  </a:moveTo>
                  <a:lnTo>
                    <a:pt x="8675" y="19681"/>
                  </a:lnTo>
                  <a:lnTo>
                    <a:pt x="12168" y="12669"/>
                  </a:lnTo>
                  <a:lnTo>
                    <a:pt x="13245" y="13397"/>
                  </a:lnTo>
                  <a:lnTo>
                    <a:pt x="9170" y="21600"/>
                  </a:lnTo>
                  <a:lnTo>
                    <a:pt x="7423" y="21600"/>
                  </a:lnTo>
                  <a:lnTo>
                    <a:pt x="1456" y="14984"/>
                  </a:lnTo>
                  <a:lnTo>
                    <a:pt x="3348" y="14984"/>
                  </a:lnTo>
                  <a:lnTo>
                    <a:pt x="7714" y="19681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a-IR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B Lotus" pitchFamily="2" charset="-78"/>
              </a:endParaRPr>
            </a:p>
          </p:txBody>
        </p:sp>
      </p:grpSp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357158" y="5857892"/>
            <a:ext cx="8147091" cy="524808"/>
            <a:chOff x="142810" y="1714488"/>
            <a:chExt cx="8147138" cy="524023"/>
          </a:xfrm>
        </p:grpSpPr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142810" y="1716074"/>
              <a:ext cx="7640722" cy="522437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  <a:defRPr/>
              </a:pPr>
              <a:r>
                <a:rPr lang="fa-IR" sz="2800" b="1" cap="all" dirty="0" smtClean="0">
                  <a:ln w="9000" cmpd="sng">
                    <a:solidFill>
                      <a:srgbClr val="002060"/>
                    </a:solidFill>
                    <a:prstDash val="solid"/>
                  </a:ln>
                  <a:solidFill>
                    <a:srgbClr val="006600"/>
                  </a:solidFill>
                  <a:effectLst>
                    <a:reflection blurRad="12700" stA="28000" endPos="45000" dist="1000" dir="5400000" sy="-100000" algn="bl" rotWithShape="0"/>
                  </a:effectLst>
                  <a:cs typeface="B Lotus" pitchFamily="2" charset="-78"/>
                </a:rPr>
                <a:t> .........................................................................................</a:t>
              </a:r>
              <a:endParaRPr lang="fa-IR" sz="28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endParaRPr>
            </a:p>
          </p:txBody>
        </p:sp>
        <p:sp>
          <p:nvSpPr>
            <p:cNvPr id="17" name="desklamp"/>
            <p:cNvSpPr>
              <a:spLocks noEditPoints="1" noChangeArrowheads="1"/>
            </p:cNvSpPr>
            <p:nvPr/>
          </p:nvSpPr>
          <p:spPr bwMode="auto">
            <a:xfrm>
              <a:off x="7861318" y="1714488"/>
              <a:ext cx="428630" cy="49932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86 w 21600"/>
                <a:gd name="T13" fmla="*/ 22426 h 21600"/>
                <a:gd name="T14" fmla="*/ 19435 w 21600"/>
                <a:gd name="T15" fmla="*/ 274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1178" y="11842"/>
                  </a:moveTo>
                  <a:lnTo>
                    <a:pt x="11644" y="12206"/>
                  </a:lnTo>
                  <a:lnTo>
                    <a:pt x="12168" y="12702"/>
                  </a:lnTo>
                  <a:lnTo>
                    <a:pt x="12605" y="13000"/>
                  </a:lnTo>
                  <a:lnTo>
                    <a:pt x="13129" y="13330"/>
                  </a:lnTo>
                  <a:lnTo>
                    <a:pt x="13682" y="13529"/>
                  </a:lnTo>
                  <a:lnTo>
                    <a:pt x="14264" y="13694"/>
                  </a:lnTo>
                  <a:lnTo>
                    <a:pt x="14905" y="13794"/>
                  </a:lnTo>
                  <a:lnTo>
                    <a:pt x="15545" y="13794"/>
                  </a:lnTo>
                  <a:lnTo>
                    <a:pt x="16127" y="13794"/>
                  </a:lnTo>
                  <a:lnTo>
                    <a:pt x="16680" y="13694"/>
                  </a:lnTo>
                  <a:lnTo>
                    <a:pt x="17233" y="13529"/>
                  </a:lnTo>
                  <a:lnTo>
                    <a:pt x="17816" y="13330"/>
                  </a:lnTo>
                  <a:lnTo>
                    <a:pt x="18427" y="13033"/>
                  </a:lnTo>
                  <a:lnTo>
                    <a:pt x="18893" y="12702"/>
                  </a:lnTo>
                  <a:lnTo>
                    <a:pt x="19300" y="12305"/>
                  </a:lnTo>
                  <a:lnTo>
                    <a:pt x="19766" y="11842"/>
                  </a:lnTo>
                  <a:lnTo>
                    <a:pt x="20203" y="11379"/>
                  </a:lnTo>
                  <a:lnTo>
                    <a:pt x="20523" y="10817"/>
                  </a:lnTo>
                  <a:lnTo>
                    <a:pt x="20843" y="10287"/>
                  </a:lnTo>
                  <a:lnTo>
                    <a:pt x="21076" y="9626"/>
                  </a:lnTo>
                  <a:lnTo>
                    <a:pt x="21338" y="8997"/>
                  </a:lnTo>
                  <a:lnTo>
                    <a:pt x="21513" y="8336"/>
                  </a:lnTo>
                  <a:lnTo>
                    <a:pt x="21600" y="7608"/>
                  </a:lnTo>
                  <a:lnTo>
                    <a:pt x="21600" y="6913"/>
                  </a:lnTo>
                  <a:lnTo>
                    <a:pt x="21600" y="6219"/>
                  </a:lnTo>
                  <a:lnTo>
                    <a:pt x="21513" y="5590"/>
                  </a:lnTo>
                  <a:lnTo>
                    <a:pt x="21338" y="4896"/>
                  </a:lnTo>
                  <a:lnTo>
                    <a:pt x="21163" y="4300"/>
                  </a:lnTo>
                  <a:lnTo>
                    <a:pt x="20901" y="3705"/>
                  </a:lnTo>
                  <a:lnTo>
                    <a:pt x="20610" y="3175"/>
                  </a:lnTo>
                  <a:lnTo>
                    <a:pt x="20290" y="2613"/>
                  </a:lnTo>
                  <a:lnTo>
                    <a:pt x="19882" y="2117"/>
                  </a:lnTo>
                  <a:lnTo>
                    <a:pt x="19475" y="1687"/>
                  </a:lnTo>
                  <a:lnTo>
                    <a:pt x="18980" y="1224"/>
                  </a:lnTo>
                  <a:lnTo>
                    <a:pt x="18514" y="860"/>
                  </a:lnTo>
                  <a:lnTo>
                    <a:pt x="17903" y="595"/>
                  </a:lnTo>
                  <a:lnTo>
                    <a:pt x="17350" y="298"/>
                  </a:lnTo>
                  <a:lnTo>
                    <a:pt x="16768" y="99"/>
                  </a:lnTo>
                  <a:lnTo>
                    <a:pt x="16127" y="0"/>
                  </a:lnTo>
                  <a:lnTo>
                    <a:pt x="15545" y="0"/>
                  </a:lnTo>
                  <a:lnTo>
                    <a:pt x="14905" y="0"/>
                  </a:lnTo>
                  <a:lnTo>
                    <a:pt x="14264" y="99"/>
                  </a:lnTo>
                  <a:lnTo>
                    <a:pt x="13682" y="298"/>
                  </a:lnTo>
                  <a:lnTo>
                    <a:pt x="13129" y="496"/>
                  </a:lnTo>
                  <a:lnTo>
                    <a:pt x="12547" y="761"/>
                  </a:lnTo>
                  <a:lnTo>
                    <a:pt x="12081" y="1058"/>
                  </a:lnTo>
                  <a:lnTo>
                    <a:pt x="11586" y="1489"/>
                  </a:lnTo>
                  <a:lnTo>
                    <a:pt x="11178" y="1985"/>
                  </a:lnTo>
                  <a:lnTo>
                    <a:pt x="10800" y="2481"/>
                  </a:lnTo>
                  <a:lnTo>
                    <a:pt x="10480" y="2944"/>
                  </a:lnTo>
                  <a:lnTo>
                    <a:pt x="10130" y="3572"/>
                  </a:lnTo>
                  <a:lnTo>
                    <a:pt x="9868" y="4201"/>
                  </a:lnTo>
                  <a:lnTo>
                    <a:pt x="9723" y="4829"/>
                  </a:lnTo>
                  <a:lnTo>
                    <a:pt x="9548" y="5491"/>
                  </a:lnTo>
                  <a:lnTo>
                    <a:pt x="9461" y="6219"/>
                  </a:lnTo>
                  <a:lnTo>
                    <a:pt x="9461" y="6913"/>
                  </a:lnTo>
                  <a:lnTo>
                    <a:pt x="9461" y="7608"/>
                  </a:lnTo>
                  <a:lnTo>
                    <a:pt x="9548" y="8336"/>
                  </a:lnTo>
                  <a:lnTo>
                    <a:pt x="9723" y="8997"/>
                  </a:lnTo>
                  <a:lnTo>
                    <a:pt x="9868" y="9626"/>
                  </a:lnTo>
                  <a:lnTo>
                    <a:pt x="10130" y="10254"/>
                  </a:lnTo>
                  <a:lnTo>
                    <a:pt x="10422" y="10717"/>
                  </a:lnTo>
                  <a:lnTo>
                    <a:pt x="10858" y="11313"/>
                  </a:lnTo>
                  <a:lnTo>
                    <a:pt x="11178" y="11842"/>
                  </a:lnTo>
                  <a:close/>
                </a:path>
                <a:path w="21600" h="21600" extrusionOk="0">
                  <a:moveTo>
                    <a:pt x="15545" y="10420"/>
                  </a:moveTo>
                  <a:lnTo>
                    <a:pt x="16127" y="10387"/>
                  </a:lnTo>
                  <a:lnTo>
                    <a:pt x="16680" y="10188"/>
                  </a:lnTo>
                  <a:lnTo>
                    <a:pt x="17292" y="9824"/>
                  </a:lnTo>
                  <a:lnTo>
                    <a:pt x="17757" y="9427"/>
                  </a:lnTo>
                  <a:lnTo>
                    <a:pt x="18078" y="8898"/>
                  </a:lnTo>
                  <a:lnTo>
                    <a:pt x="18427" y="8236"/>
                  </a:lnTo>
                  <a:lnTo>
                    <a:pt x="18602" y="7608"/>
                  </a:lnTo>
                  <a:lnTo>
                    <a:pt x="18631" y="6913"/>
                  </a:lnTo>
                  <a:lnTo>
                    <a:pt x="18602" y="6219"/>
                  </a:lnTo>
                  <a:lnTo>
                    <a:pt x="18427" y="5590"/>
                  </a:lnTo>
                  <a:lnTo>
                    <a:pt x="18078" y="4896"/>
                  </a:lnTo>
                  <a:lnTo>
                    <a:pt x="17670" y="4366"/>
                  </a:lnTo>
                  <a:lnTo>
                    <a:pt x="17292" y="4002"/>
                  </a:lnTo>
                  <a:lnTo>
                    <a:pt x="16680" y="3606"/>
                  </a:lnTo>
                  <a:lnTo>
                    <a:pt x="16127" y="3407"/>
                  </a:lnTo>
                  <a:lnTo>
                    <a:pt x="15545" y="3374"/>
                  </a:lnTo>
                  <a:lnTo>
                    <a:pt x="14905" y="3407"/>
                  </a:lnTo>
                  <a:lnTo>
                    <a:pt x="14351" y="3606"/>
                  </a:lnTo>
                  <a:lnTo>
                    <a:pt x="13769" y="4002"/>
                  </a:lnTo>
                  <a:lnTo>
                    <a:pt x="13304" y="4366"/>
                  </a:lnTo>
                  <a:lnTo>
                    <a:pt x="12954" y="4896"/>
                  </a:lnTo>
                  <a:lnTo>
                    <a:pt x="12634" y="5590"/>
                  </a:lnTo>
                  <a:lnTo>
                    <a:pt x="12459" y="6219"/>
                  </a:lnTo>
                  <a:lnTo>
                    <a:pt x="12430" y="6913"/>
                  </a:lnTo>
                  <a:lnTo>
                    <a:pt x="12459" y="7608"/>
                  </a:lnTo>
                  <a:lnTo>
                    <a:pt x="12634" y="8236"/>
                  </a:lnTo>
                  <a:lnTo>
                    <a:pt x="12954" y="8898"/>
                  </a:lnTo>
                  <a:lnTo>
                    <a:pt x="13304" y="9328"/>
                  </a:lnTo>
                  <a:lnTo>
                    <a:pt x="13769" y="9824"/>
                  </a:lnTo>
                  <a:lnTo>
                    <a:pt x="14351" y="10188"/>
                  </a:lnTo>
                  <a:lnTo>
                    <a:pt x="14905" y="10387"/>
                  </a:lnTo>
                  <a:lnTo>
                    <a:pt x="15545" y="10420"/>
                  </a:lnTo>
                  <a:close/>
                </a:path>
                <a:path w="21600" h="21600" extrusionOk="0">
                  <a:moveTo>
                    <a:pt x="15545" y="8633"/>
                  </a:moveTo>
                  <a:lnTo>
                    <a:pt x="15836" y="8600"/>
                  </a:lnTo>
                  <a:lnTo>
                    <a:pt x="16098" y="8501"/>
                  </a:lnTo>
                  <a:lnTo>
                    <a:pt x="16389" y="8303"/>
                  </a:lnTo>
                  <a:lnTo>
                    <a:pt x="16622" y="8137"/>
                  </a:lnTo>
                  <a:lnTo>
                    <a:pt x="16768" y="7873"/>
                  </a:lnTo>
                  <a:lnTo>
                    <a:pt x="16942" y="7542"/>
                  </a:lnTo>
                  <a:lnTo>
                    <a:pt x="17001" y="7244"/>
                  </a:lnTo>
                  <a:lnTo>
                    <a:pt x="17030" y="6913"/>
                  </a:lnTo>
                  <a:lnTo>
                    <a:pt x="17001" y="6549"/>
                  </a:lnTo>
                  <a:lnTo>
                    <a:pt x="16942" y="6252"/>
                  </a:lnTo>
                  <a:lnTo>
                    <a:pt x="16768" y="5921"/>
                  </a:lnTo>
                  <a:lnTo>
                    <a:pt x="16564" y="5689"/>
                  </a:lnTo>
                  <a:lnTo>
                    <a:pt x="16389" y="5491"/>
                  </a:lnTo>
                  <a:lnTo>
                    <a:pt x="16098" y="5292"/>
                  </a:lnTo>
                  <a:lnTo>
                    <a:pt x="15836" y="5226"/>
                  </a:lnTo>
                  <a:lnTo>
                    <a:pt x="15545" y="5193"/>
                  </a:lnTo>
                  <a:lnTo>
                    <a:pt x="15225" y="5226"/>
                  </a:lnTo>
                  <a:lnTo>
                    <a:pt x="14963" y="5292"/>
                  </a:lnTo>
                  <a:lnTo>
                    <a:pt x="14672" y="5491"/>
                  </a:lnTo>
                  <a:lnTo>
                    <a:pt x="14439" y="5689"/>
                  </a:lnTo>
                  <a:lnTo>
                    <a:pt x="14293" y="5921"/>
                  </a:lnTo>
                  <a:lnTo>
                    <a:pt x="14119" y="6252"/>
                  </a:lnTo>
                  <a:lnTo>
                    <a:pt x="14031" y="6549"/>
                  </a:lnTo>
                  <a:lnTo>
                    <a:pt x="14002" y="6913"/>
                  </a:lnTo>
                  <a:lnTo>
                    <a:pt x="14031" y="7244"/>
                  </a:lnTo>
                  <a:lnTo>
                    <a:pt x="14119" y="7542"/>
                  </a:lnTo>
                  <a:lnTo>
                    <a:pt x="14293" y="7873"/>
                  </a:lnTo>
                  <a:lnTo>
                    <a:pt x="14439" y="8071"/>
                  </a:lnTo>
                  <a:lnTo>
                    <a:pt x="14672" y="8303"/>
                  </a:lnTo>
                  <a:lnTo>
                    <a:pt x="14963" y="8501"/>
                  </a:lnTo>
                  <a:lnTo>
                    <a:pt x="15225" y="8600"/>
                  </a:lnTo>
                  <a:lnTo>
                    <a:pt x="15545" y="8633"/>
                  </a:lnTo>
                  <a:close/>
                </a:path>
                <a:path w="21600" h="21600" extrusionOk="0">
                  <a:moveTo>
                    <a:pt x="0" y="12900"/>
                  </a:moveTo>
                  <a:lnTo>
                    <a:pt x="5036" y="12900"/>
                  </a:lnTo>
                  <a:lnTo>
                    <a:pt x="5036" y="14984"/>
                  </a:lnTo>
                  <a:lnTo>
                    <a:pt x="0" y="14984"/>
                  </a:lnTo>
                  <a:lnTo>
                    <a:pt x="0" y="12900"/>
                  </a:lnTo>
                  <a:close/>
                </a:path>
                <a:path w="21600" h="21600" extrusionOk="0">
                  <a:moveTo>
                    <a:pt x="7714" y="19681"/>
                  </a:moveTo>
                  <a:lnTo>
                    <a:pt x="8675" y="19681"/>
                  </a:lnTo>
                  <a:lnTo>
                    <a:pt x="12168" y="12669"/>
                  </a:lnTo>
                  <a:lnTo>
                    <a:pt x="13245" y="13397"/>
                  </a:lnTo>
                  <a:lnTo>
                    <a:pt x="9170" y="21600"/>
                  </a:lnTo>
                  <a:lnTo>
                    <a:pt x="7423" y="21600"/>
                  </a:lnTo>
                  <a:lnTo>
                    <a:pt x="1456" y="14984"/>
                  </a:lnTo>
                  <a:lnTo>
                    <a:pt x="3348" y="14984"/>
                  </a:lnTo>
                  <a:lnTo>
                    <a:pt x="7714" y="19681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a-IR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B Lotus" pitchFamily="2" charset="-7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072198" y="1285860"/>
            <a:ext cx="2571768" cy="586362"/>
            <a:chOff x="5951963" y="1714489"/>
            <a:chExt cx="2337984" cy="585485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5951963" y="1716074"/>
              <a:ext cx="1831568" cy="583900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  <a:defRPr/>
              </a:pPr>
              <a:r>
                <a:rPr lang="fa-IR" sz="3200" b="1" cap="all" dirty="0" smtClean="0">
                  <a:ln w="9000" cmpd="sng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cs typeface="B Lotus" pitchFamily="2" charset="-78"/>
                </a:rPr>
                <a:t>نکته ی اوّل</a:t>
              </a:r>
              <a:endParaRPr lang="fa-IR" sz="32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endParaRPr>
            </a:p>
          </p:txBody>
        </p:sp>
        <p:sp>
          <p:nvSpPr>
            <p:cNvPr id="8" name="desklamp"/>
            <p:cNvSpPr>
              <a:spLocks noEditPoints="1" noChangeArrowheads="1"/>
            </p:cNvSpPr>
            <p:nvPr/>
          </p:nvSpPr>
          <p:spPr bwMode="auto">
            <a:xfrm>
              <a:off x="7900282" y="1714489"/>
              <a:ext cx="389665" cy="49931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86 w 21600"/>
                <a:gd name="T13" fmla="*/ 22426 h 21600"/>
                <a:gd name="T14" fmla="*/ 19435 w 21600"/>
                <a:gd name="T15" fmla="*/ 274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1178" y="11842"/>
                  </a:moveTo>
                  <a:lnTo>
                    <a:pt x="11644" y="12206"/>
                  </a:lnTo>
                  <a:lnTo>
                    <a:pt x="12168" y="12702"/>
                  </a:lnTo>
                  <a:lnTo>
                    <a:pt x="12605" y="13000"/>
                  </a:lnTo>
                  <a:lnTo>
                    <a:pt x="13129" y="13330"/>
                  </a:lnTo>
                  <a:lnTo>
                    <a:pt x="13682" y="13529"/>
                  </a:lnTo>
                  <a:lnTo>
                    <a:pt x="14264" y="13694"/>
                  </a:lnTo>
                  <a:lnTo>
                    <a:pt x="14905" y="13794"/>
                  </a:lnTo>
                  <a:lnTo>
                    <a:pt x="15545" y="13794"/>
                  </a:lnTo>
                  <a:lnTo>
                    <a:pt x="16127" y="13794"/>
                  </a:lnTo>
                  <a:lnTo>
                    <a:pt x="16680" y="13694"/>
                  </a:lnTo>
                  <a:lnTo>
                    <a:pt x="17233" y="13529"/>
                  </a:lnTo>
                  <a:lnTo>
                    <a:pt x="17816" y="13330"/>
                  </a:lnTo>
                  <a:lnTo>
                    <a:pt x="18427" y="13033"/>
                  </a:lnTo>
                  <a:lnTo>
                    <a:pt x="18893" y="12702"/>
                  </a:lnTo>
                  <a:lnTo>
                    <a:pt x="19300" y="12305"/>
                  </a:lnTo>
                  <a:lnTo>
                    <a:pt x="19766" y="11842"/>
                  </a:lnTo>
                  <a:lnTo>
                    <a:pt x="20203" y="11379"/>
                  </a:lnTo>
                  <a:lnTo>
                    <a:pt x="20523" y="10817"/>
                  </a:lnTo>
                  <a:lnTo>
                    <a:pt x="20843" y="10287"/>
                  </a:lnTo>
                  <a:lnTo>
                    <a:pt x="21076" y="9626"/>
                  </a:lnTo>
                  <a:lnTo>
                    <a:pt x="21338" y="8997"/>
                  </a:lnTo>
                  <a:lnTo>
                    <a:pt x="21513" y="8336"/>
                  </a:lnTo>
                  <a:lnTo>
                    <a:pt x="21600" y="7608"/>
                  </a:lnTo>
                  <a:lnTo>
                    <a:pt x="21600" y="6913"/>
                  </a:lnTo>
                  <a:lnTo>
                    <a:pt x="21600" y="6219"/>
                  </a:lnTo>
                  <a:lnTo>
                    <a:pt x="21513" y="5590"/>
                  </a:lnTo>
                  <a:lnTo>
                    <a:pt x="21338" y="4896"/>
                  </a:lnTo>
                  <a:lnTo>
                    <a:pt x="21163" y="4300"/>
                  </a:lnTo>
                  <a:lnTo>
                    <a:pt x="20901" y="3705"/>
                  </a:lnTo>
                  <a:lnTo>
                    <a:pt x="20610" y="3175"/>
                  </a:lnTo>
                  <a:lnTo>
                    <a:pt x="20290" y="2613"/>
                  </a:lnTo>
                  <a:lnTo>
                    <a:pt x="19882" y="2117"/>
                  </a:lnTo>
                  <a:lnTo>
                    <a:pt x="19475" y="1687"/>
                  </a:lnTo>
                  <a:lnTo>
                    <a:pt x="18980" y="1224"/>
                  </a:lnTo>
                  <a:lnTo>
                    <a:pt x="18514" y="860"/>
                  </a:lnTo>
                  <a:lnTo>
                    <a:pt x="17903" y="595"/>
                  </a:lnTo>
                  <a:lnTo>
                    <a:pt x="17350" y="298"/>
                  </a:lnTo>
                  <a:lnTo>
                    <a:pt x="16768" y="99"/>
                  </a:lnTo>
                  <a:lnTo>
                    <a:pt x="16127" y="0"/>
                  </a:lnTo>
                  <a:lnTo>
                    <a:pt x="15545" y="0"/>
                  </a:lnTo>
                  <a:lnTo>
                    <a:pt x="14905" y="0"/>
                  </a:lnTo>
                  <a:lnTo>
                    <a:pt x="14264" y="99"/>
                  </a:lnTo>
                  <a:lnTo>
                    <a:pt x="13682" y="298"/>
                  </a:lnTo>
                  <a:lnTo>
                    <a:pt x="13129" y="496"/>
                  </a:lnTo>
                  <a:lnTo>
                    <a:pt x="12547" y="761"/>
                  </a:lnTo>
                  <a:lnTo>
                    <a:pt x="12081" y="1058"/>
                  </a:lnTo>
                  <a:lnTo>
                    <a:pt x="11586" y="1489"/>
                  </a:lnTo>
                  <a:lnTo>
                    <a:pt x="11178" y="1985"/>
                  </a:lnTo>
                  <a:lnTo>
                    <a:pt x="10800" y="2481"/>
                  </a:lnTo>
                  <a:lnTo>
                    <a:pt x="10480" y="2944"/>
                  </a:lnTo>
                  <a:lnTo>
                    <a:pt x="10130" y="3572"/>
                  </a:lnTo>
                  <a:lnTo>
                    <a:pt x="9868" y="4201"/>
                  </a:lnTo>
                  <a:lnTo>
                    <a:pt x="9723" y="4829"/>
                  </a:lnTo>
                  <a:lnTo>
                    <a:pt x="9548" y="5491"/>
                  </a:lnTo>
                  <a:lnTo>
                    <a:pt x="9461" y="6219"/>
                  </a:lnTo>
                  <a:lnTo>
                    <a:pt x="9461" y="6913"/>
                  </a:lnTo>
                  <a:lnTo>
                    <a:pt x="9461" y="7608"/>
                  </a:lnTo>
                  <a:lnTo>
                    <a:pt x="9548" y="8336"/>
                  </a:lnTo>
                  <a:lnTo>
                    <a:pt x="9723" y="8997"/>
                  </a:lnTo>
                  <a:lnTo>
                    <a:pt x="9868" y="9626"/>
                  </a:lnTo>
                  <a:lnTo>
                    <a:pt x="10130" y="10254"/>
                  </a:lnTo>
                  <a:lnTo>
                    <a:pt x="10422" y="10717"/>
                  </a:lnTo>
                  <a:lnTo>
                    <a:pt x="10858" y="11313"/>
                  </a:lnTo>
                  <a:lnTo>
                    <a:pt x="11178" y="11842"/>
                  </a:lnTo>
                  <a:close/>
                </a:path>
                <a:path w="21600" h="21600" extrusionOk="0">
                  <a:moveTo>
                    <a:pt x="15545" y="10420"/>
                  </a:moveTo>
                  <a:lnTo>
                    <a:pt x="16127" y="10387"/>
                  </a:lnTo>
                  <a:lnTo>
                    <a:pt x="16680" y="10188"/>
                  </a:lnTo>
                  <a:lnTo>
                    <a:pt x="17292" y="9824"/>
                  </a:lnTo>
                  <a:lnTo>
                    <a:pt x="17757" y="9427"/>
                  </a:lnTo>
                  <a:lnTo>
                    <a:pt x="18078" y="8898"/>
                  </a:lnTo>
                  <a:lnTo>
                    <a:pt x="18427" y="8236"/>
                  </a:lnTo>
                  <a:lnTo>
                    <a:pt x="18602" y="7608"/>
                  </a:lnTo>
                  <a:lnTo>
                    <a:pt x="18631" y="6913"/>
                  </a:lnTo>
                  <a:lnTo>
                    <a:pt x="18602" y="6219"/>
                  </a:lnTo>
                  <a:lnTo>
                    <a:pt x="18427" y="5590"/>
                  </a:lnTo>
                  <a:lnTo>
                    <a:pt x="18078" y="4896"/>
                  </a:lnTo>
                  <a:lnTo>
                    <a:pt x="17670" y="4366"/>
                  </a:lnTo>
                  <a:lnTo>
                    <a:pt x="17292" y="4002"/>
                  </a:lnTo>
                  <a:lnTo>
                    <a:pt x="16680" y="3606"/>
                  </a:lnTo>
                  <a:lnTo>
                    <a:pt x="16127" y="3407"/>
                  </a:lnTo>
                  <a:lnTo>
                    <a:pt x="15545" y="3374"/>
                  </a:lnTo>
                  <a:lnTo>
                    <a:pt x="14905" y="3407"/>
                  </a:lnTo>
                  <a:lnTo>
                    <a:pt x="14351" y="3606"/>
                  </a:lnTo>
                  <a:lnTo>
                    <a:pt x="13769" y="4002"/>
                  </a:lnTo>
                  <a:lnTo>
                    <a:pt x="13304" y="4366"/>
                  </a:lnTo>
                  <a:lnTo>
                    <a:pt x="12954" y="4896"/>
                  </a:lnTo>
                  <a:lnTo>
                    <a:pt x="12634" y="5590"/>
                  </a:lnTo>
                  <a:lnTo>
                    <a:pt x="12459" y="6219"/>
                  </a:lnTo>
                  <a:lnTo>
                    <a:pt x="12430" y="6913"/>
                  </a:lnTo>
                  <a:lnTo>
                    <a:pt x="12459" y="7608"/>
                  </a:lnTo>
                  <a:lnTo>
                    <a:pt x="12634" y="8236"/>
                  </a:lnTo>
                  <a:lnTo>
                    <a:pt x="12954" y="8898"/>
                  </a:lnTo>
                  <a:lnTo>
                    <a:pt x="13304" y="9328"/>
                  </a:lnTo>
                  <a:lnTo>
                    <a:pt x="13769" y="9824"/>
                  </a:lnTo>
                  <a:lnTo>
                    <a:pt x="14351" y="10188"/>
                  </a:lnTo>
                  <a:lnTo>
                    <a:pt x="14905" y="10387"/>
                  </a:lnTo>
                  <a:lnTo>
                    <a:pt x="15545" y="10420"/>
                  </a:lnTo>
                  <a:close/>
                </a:path>
                <a:path w="21600" h="21600" extrusionOk="0">
                  <a:moveTo>
                    <a:pt x="15545" y="8633"/>
                  </a:moveTo>
                  <a:lnTo>
                    <a:pt x="15836" y="8600"/>
                  </a:lnTo>
                  <a:lnTo>
                    <a:pt x="16098" y="8501"/>
                  </a:lnTo>
                  <a:lnTo>
                    <a:pt x="16389" y="8303"/>
                  </a:lnTo>
                  <a:lnTo>
                    <a:pt x="16622" y="8137"/>
                  </a:lnTo>
                  <a:lnTo>
                    <a:pt x="16768" y="7873"/>
                  </a:lnTo>
                  <a:lnTo>
                    <a:pt x="16942" y="7542"/>
                  </a:lnTo>
                  <a:lnTo>
                    <a:pt x="17001" y="7244"/>
                  </a:lnTo>
                  <a:lnTo>
                    <a:pt x="17030" y="6913"/>
                  </a:lnTo>
                  <a:lnTo>
                    <a:pt x="17001" y="6549"/>
                  </a:lnTo>
                  <a:lnTo>
                    <a:pt x="16942" y="6252"/>
                  </a:lnTo>
                  <a:lnTo>
                    <a:pt x="16768" y="5921"/>
                  </a:lnTo>
                  <a:lnTo>
                    <a:pt x="16564" y="5689"/>
                  </a:lnTo>
                  <a:lnTo>
                    <a:pt x="16389" y="5491"/>
                  </a:lnTo>
                  <a:lnTo>
                    <a:pt x="16098" y="5292"/>
                  </a:lnTo>
                  <a:lnTo>
                    <a:pt x="15836" y="5226"/>
                  </a:lnTo>
                  <a:lnTo>
                    <a:pt x="15545" y="5193"/>
                  </a:lnTo>
                  <a:lnTo>
                    <a:pt x="15225" y="5226"/>
                  </a:lnTo>
                  <a:lnTo>
                    <a:pt x="14963" y="5292"/>
                  </a:lnTo>
                  <a:lnTo>
                    <a:pt x="14672" y="5491"/>
                  </a:lnTo>
                  <a:lnTo>
                    <a:pt x="14439" y="5689"/>
                  </a:lnTo>
                  <a:lnTo>
                    <a:pt x="14293" y="5921"/>
                  </a:lnTo>
                  <a:lnTo>
                    <a:pt x="14119" y="6252"/>
                  </a:lnTo>
                  <a:lnTo>
                    <a:pt x="14031" y="6549"/>
                  </a:lnTo>
                  <a:lnTo>
                    <a:pt x="14002" y="6913"/>
                  </a:lnTo>
                  <a:lnTo>
                    <a:pt x="14031" y="7244"/>
                  </a:lnTo>
                  <a:lnTo>
                    <a:pt x="14119" y="7542"/>
                  </a:lnTo>
                  <a:lnTo>
                    <a:pt x="14293" y="7873"/>
                  </a:lnTo>
                  <a:lnTo>
                    <a:pt x="14439" y="8071"/>
                  </a:lnTo>
                  <a:lnTo>
                    <a:pt x="14672" y="8303"/>
                  </a:lnTo>
                  <a:lnTo>
                    <a:pt x="14963" y="8501"/>
                  </a:lnTo>
                  <a:lnTo>
                    <a:pt x="15225" y="8600"/>
                  </a:lnTo>
                  <a:lnTo>
                    <a:pt x="15545" y="8633"/>
                  </a:lnTo>
                  <a:close/>
                </a:path>
                <a:path w="21600" h="21600" extrusionOk="0">
                  <a:moveTo>
                    <a:pt x="0" y="12900"/>
                  </a:moveTo>
                  <a:lnTo>
                    <a:pt x="5036" y="12900"/>
                  </a:lnTo>
                  <a:lnTo>
                    <a:pt x="5036" y="14984"/>
                  </a:lnTo>
                  <a:lnTo>
                    <a:pt x="0" y="14984"/>
                  </a:lnTo>
                  <a:lnTo>
                    <a:pt x="0" y="12900"/>
                  </a:lnTo>
                  <a:close/>
                </a:path>
                <a:path w="21600" h="21600" extrusionOk="0">
                  <a:moveTo>
                    <a:pt x="7714" y="19681"/>
                  </a:moveTo>
                  <a:lnTo>
                    <a:pt x="8675" y="19681"/>
                  </a:lnTo>
                  <a:lnTo>
                    <a:pt x="12168" y="12669"/>
                  </a:lnTo>
                  <a:lnTo>
                    <a:pt x="13245" y="13397"/>
                  </a:lnTo>
                  <a:lnTo>
                    <a:pt x="9170" y="21600"/>
                  </a:lnTo>
                  <a:lnTo>
                    <a:pt x="7423" y="21600"/>
                  </a:lnTo>
                  <a:lnTo>
                    <a:pt x="1456" y="14984"/>
                  </a:lnTo>
                  <a:lnTo>
                    <a:pt x="3348" y="14984"/>
                  </a:lnTo>
                  <a:lnTo>
                    <a:pt x="7714" y="19681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a-IR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B Lotus" pitchFamily="2" charset="-78"/>
              </a:endParaRPr>
            </a:p>
          </p:txBody>
        </p:sp>
      </p:grpSp>
      <p:sp>
        <p:nvSpPr>
          <p:cNvPr id="18" name="Text Placeholder 14"/>
          <p:cNvSpPr txBox="1">
            <a:spLocks/>
          </p:cNvSpPr>
          <p:nvPr/>
        </p:nvSpPr>
        <p:spPr bwMode="auto">
          <a:xfrm>
            <a:off x="5286380" y="2214554"/>
            <a:ext cx="3508379" cy="6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914400" rtl="1" eaLnBrk="0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a-IR" sz="2800" b="1" i="0" u="none" strike="noStrike" kern="0" cap="none" spc="0" normalizeH="0" baseline="0" noProof="0" dirty="0" smtClean="0">
                <a:ln>
                  <a:solidFill>
                    <a:schemeClr val="tx1"/>
                  </a:solidFill>
                </a:ln>
                <a:effectLst/>
                <a:uLnTx/>
                <a:uFillTx/>
                <a:latin typeface="+mn-lt"/>
                <a:cs typeface="B Lotus" pitchFamily="2" charset="-78"/>
              </a:rPr>
              <a:t>به این جمله ها توجّه کنید</a:t>
            </a:r>
            <a:endParaRPr kumimoji="0" lang="fa-IR" sz="2800" b="1" i="0" u="none" strike="noStrike" kern="0" cap="none" spc="0" normalizeH="0" baseline="0" noProof="0" dirty="0">
              <a:ln>
                <a:solidFill>
                  <a:schemeClr val="tx1"/>
                </a:solidFill>
              </a:ln>
              <a:effectLst/>
              <a:uLnTx/>
              <a:uFillTx/>
              <a:latin typeface="+mn-lt"/>
              <a:cs typeface="B Lotus" pitchFamily="2" charset="-78"/>
            </a:endParaRPr>
          </a:p>
        </p:txBody>
      </p:sp>
      <p:sp>
        <p:nvSpPr>
          <p:cNvPr id="19" name="Text Placeholder 14"/>
          <p:cNvSpPr txBox="1">
            <a:spLocks/>
          </p:cNvSpPr>
          <p:nvPr/>
        </p:nvSpPr>
        <p:spPr bwMode="auto">
          <a:xfrm>
            <a:off x="3071802" y="3071810"/>
            <a:ext cx="5722957" cy="63975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914400" rtl="1" eaLnBrk="0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a-IR" sz="3000" b="1" i="0" u="none" strike="noStrike" kern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cs typeface="B Lotus" pitchFamily="2" charset="-78"/>
              </a:rPr>
              <a:t>نغمه ی دل نشین پرندگان به گوش می رسد </a:t>
            </a:r>
            <a:r>
              <a:rPr kumimoji="0" lang="fa-IR" sz="3000" b="1" i="0" u="none" strike="noStrike" kern="0" normalizeH="0" baseline="0" noProof="0" dirty="0" smtClean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cs typeface="B Lotus" pitchFamily="2" charset="-78"/>
              </a:rPr>
              <a:t>.</a:t>
            </a:r>
            <a:endParaRPr kumimoji="0" lang="fa-IR" sz="3000" b="1" i="0" u="none" strike="noStrike" kern="0" normalizeH="0" baseline="0" noProof="0" dirty="0">
              <a:ln w="18415" cmpd="sng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cs typeface="B Lotus" pitchFamily="2" charset="-78"/>
            </a:endParaRPr>
          </a:p>
        </p:txBody>
      </p:sp>
      <p:pic>
        <p:nvPicPr>
          <p:cNvPr id="4098" name="Picture 2" descr="G:\دوره تحلیل محتوای فارسی اول 95\1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5500694" cy="2981325"/>
          </a:xfrm>
          <a:prstGeom prst="rect">
            <a:avLst/>
          </a:prstGeom>
          <a:noFill/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072066" y="214290"/>
            <a:ext cx="3857652" cy="646331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fa-IR" sz="3600" b="1" dirty="0" smtClean="0">
                <a:ln>
                  <a:solidFill>
                    <a:srgbClr val="990099"/>
                  </a:solidFill>
                </a:ln>
                <a:blipFill>
                  <a:blip r:embed="rId5"/>
                  <a:tile tx="0" ty="0" sx="100000" sy="100000" flip="none" algn="tl"/>
                </a:blipFill>
                <a:latin typeface="Arial" pitchFamily="34" charset="0"/>
                <a:cs typeface="B Lotus" pitchFamily="2" charset="-78"/>
              </a:rPr>
              <a:t>دانش های زبانی و ادبی</a:t>
            </a:r>
            <a:endParaRPr lang="en-US" sz="3600" b="1" dirty="0">
              <a:ln>
                <a:solidFill>
                  <a:srgbClr val="990099"/>
                </a:solidFill>
              </a:ln>
              <a:blipFill>
                <a:blip r:embed="rId5"/>
                <a:tile tx="0" ty="0" sx="100000" sy="100000" flip="none" algn="tl"/>
              </a:blipFill>
              <a:cs typeface="B Lotus" pitchFamily="2" charset="-78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857224" y="3113935"/>
            <a:ext cx="2014714" cy="58477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32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جمله ی  ؟</a:t>
            </a:r>
            <a:endParaRPr lang="fa-IR" sz="32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17" name="Text Placeholder 14"/>
          <p:cNvSpPr txBox="1">
            <a:spLocks/>
          </p:cNvSpPr>
          <p:nvPr/>
        </p:nvSpPr>
        <p:spPr bwMode="auto">
          <a:xfrm>
            <a:off x="3071802" y="3071810"/>
            <a:ext cx="5722957" cy="63975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914400" rtl="1" eaLnBrk="0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a-IR" sz="3000" b="1" i="0" u="none" strike="noStrike" kern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cs typeface="B Lotus" pitchFamily="2" charset="-78"/>
              </a:rPr>
              <a:t>آیا ترنّم خوش پرندگان را می شنوید </a:t>
            </a:r>
            <a:r>
              <a:rPr kumimoji="0" lang="fa-IR" sz="3000" b="1" i="0" u="none" strike="noStrike" kern="0" normalizeH="0" baseline="0" noProof="0" dirty="0" smtClean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cs typeface="B Lotus" pitchFamily="2" charset="-78"/>
              </a:rPr>
              <a:t>؟</a:t>
            </a:r>
            <a:endParaRPr kumimoji="0" lang="fa-IR" sz="3000" b="1" i="0" u="none" strike="noStrike" kern="0" normalizeH="0" baseline="0" noProof="0" dirty="0">
              <a:ln w="18415" cmpd="sng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cs typeface="B Lotus" pitchFamily="2" charset="-78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857224" y="3113935"/>
            <a:ext cx="2014714" cy="58477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32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جمله ی  ؟</a:t>
            </a:r>
            <a:endParaRPr lang="fa-IR" sz="32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24" name="Text Placeholder 14"/>
          <p:cNvSpPr txBox="1">
            <a:spLocks/>
          </p:cNvSpPr>
          <p:nvPr/>
        </p:nvSpPr>
        <p:spPr bwMode="auto">
          <a:xfrm>
            <a:off x="3071802" y="3071810"/>
            <a:ext cx="5722957" cy="63975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914400" rtl="1" eaLnBrk="0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a-IR" sz="3000" b="1" i="0" u="none" strike="noStrike" kern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cs typeface="B Lotus" pitchFamily="2" charset="-78"/>
              </a:rPr>
              <a:t>به آوای خوش</a:t>
            </a:r>
            <a:r>
              <a:rPr kumimoji="0" lang="fa-IR" sz="3000" b="1" i="0" u="none" strike="noStrike" kern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cs typeface="B Lotus" pitchFamily="2" charset="-78"/>
              </a:rPr>
              <a:t> قناری گوش دهید</a:t>
            </a:r>
            <a:r>
              <a:rPr kumimoji="0" lang="fa-IR" sz="3000" b="1" i="0" u="none" strike="noStrike" kern="0" normalizeH="0" noProof="0" dirty="0" smtClean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cs typeface="B Lotus" pitchFamily="2" charset="-78"/>
              </a:rPr>
              <a:t>.</a:t>
            </a:r>
            <a:endParaRPr kumimoji="0" lang="fa-IR" sz="3000" b="1" i="0" u="none" strike="noStrike" kern="0" normalizeH="0" baseline="0" noProof="0" dirty="0">
              <a:ln w="18415" cmpd="sng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cs typeface="B Lotus" pitchFamily="2" charset="-78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857224" y="3113935"/>
            <a:ext cx="2014714" cy="58477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32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جمله ی  ؟</a:t>
            </a:r>
            <a:endParaRPr lang="fa-IR" sz="32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28" name="Text Placeholder 14"/>
          <p:cNvSpPr txBox="1">
            <a:spLocks/>
          </p:cNvSpPr>
          <p:nvPr/>
        </p:nvSpPr>
        <p:spPr bwMode="auto">
          <a:xfrm>
            <a:off x="3071802" y="3071810"/>
            <a:ext cx="5722957" cy="63975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914400" rtl="1" eaLnBrk="0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fa-IR" sz="3000" b="1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B Lotus" pitchFamily="2" charset="-78"/>
              </a:rPr>
              <a:t>ترنّم بلبل چه زیبا و آهنگین است</a:t>
            </a:r>
            <a:r>
              <a:rPr lang="fa-IR" sz="3000" b="1" kern="0" dirty="0" smtClean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B Lotus" pitchFamily="2" charset="-78"/>
              </a:rPr>
              <a:t>!</a:t>
            </a:r>
            <a:endParaRPr kumimoji="0" lang="fa-IR" sz="3000" b="1" i="0" u="none" strike="noStrike" kern="0" normalizeH="0" baseline="0" noProof="0" dirty="0">
              <a:ln w="18415" cmpd="sng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cs typeface="B Lotus" pitchFamily="2" charset="-78"/>
            </a:endParaRP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857224" y="3113935"/>
            <a:ext cx="2014714" cy="58477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32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جمله ی  ؟</a:t>
            </a:r>
            <a:endParaRPr lang="fa-IR" sz="32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30" name="Text Placeholder 14"/>
          <p:cNvSpPr txBox="1">
            <a:spLocks/>
          </p:cNvSpPr>
          <p:nvPr/>
        </p:nvSpPr>
        <p:spPr bwMode="auto">
          <a:xfrm>
            <a:off x="500034" y="3789373"/>
            <a:ext cx="8294725" cy="63975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914400" rtl="1" eaLnBrk="0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a-IR" sz="3000" b="1" i="0" u="none" strike="noStrike" kern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cs typeface="B Lotus" pitchFamily="2" charset="-78"/>
              </a:rPr>
              <a:t>هنگام</a:t>
            </a:r>
            <a:r>
              <a:rPr kumimoji="0" lang="fa-IR" sz="3000" b="1" i="0" u="none" strike="noStrike" kern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cs typeface="B Lotus" pitchFamily="2" charset="-78"/>
              </a:rPr>
              <a:t> تلفّظ به آخر جمله ها توجّه کنید. آهنگشان چگونه است؟</a:t>
            </a:r>
            <a:endParaRPr kumimoji="0" lang="fa-IR" sz="3000" b="1" i="0" u="none" strike="noStrike" kern="0" normalizeH="0" baseline="0" noProof="0" dirty="0">
              <a:ln w="18415" cmpd="sng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cs typeface="B Lotus" pitchFamily="2" charset="-78"/>
            </a:endParaRPr>
          </a:p>
        </p:txBody>
      </p:sp>
      <p:sp>
        <p:nvSpPr>
          <p:cNvPr id="31" name="Text Placeholder 14"/>
          <p:cNvSpPr txBox="1">
            <a:spLocks/>
          </p:cNvSpPr>
          <p:nvPr/>
        </p:nvSpPr>
        <p:spPr bwMode="auto">
          <a:xfrm>
            <a:off x="500034" y="4503753"/>
            <a:ext cx="8294725" cy="63975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914400" rtl="1" eaLnBrk="0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a-IR" sz="3000" b="1" i="0" u="none" strike="noStrike" kern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cs typeface="B Lotus" pitchFamily="2" charset="-78"/>
              </a:rPr>
              <a:t>پس جمله ها از این نظر  : </a:t>
            </a:r>
            <a:r>
              <a:rPr kumimoji="0" lang="fa-IR" sz="2800" b="1" i="0" u="none" strike="noStrike" kern="0" normalizeH="0" baseline="0" noProof="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cs typeface="B Lotus" pitchFamily="2" charset="-78"/>
              </a:rPr>
              <a:t>1- خبری 2- پرسشی 3- امری 4- عاطفی</a:t>
            </a:r>
            <a:endParaRPr kumimoji="0" lang="fa-IR" sz="3000" b="1" i="0" u="none" strike="noStrike" kern="0" normalizeH="0" baseline="0" noProof="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cs typeface="B Lotus" pitchFamily="2" charset="-78"/>
            </a:endParaRP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6786578" y="5214950"/>
            <a:ext cx="2014714" cy="58477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32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حالا بگویید.</a:t>
            </a:r>
            <a:endParaRPr lang="fa-IR" sz="32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sp>
        <p:nvSpPr>
          <p:cNvPr id="33" name="Text Placeholder 14"/>
          <p:cNvSpPr txBox="1">
            <a:spLocks/>
          </p:cNvSpPr>
          <p:nvPr/>
        </p:nvSpPr>
        <p:spPr bwMode="auto">
          <a:xfrm>
            <a:off x="1214414" y="5643578"/>
            <a:ext cx="4794263" cy="63975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914400" rtl="1" eaLnBrk="0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a-IR" sz="3000" b="1" i="0" u="none" strike="noStrike" kern="0" normalizeH="0" baseline="0" noProof="0" dirty="0" smtClean="0">
                <a:ln w="18415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cs typeface="B Lotus" pitchFamily="2" charset="-78"/>
              </a:rPr>
              <a:t>آرزوهایتان چه رنگین است!</a:t>
            </a:r>
            <a:endParaRPr kumimoji="0" lang="fa-IR" sz="3000" b="1" i="0" u="none" strike="noStrike" kern="0" normalizeH="0" baseline="0" noProof="0" dirty="0">
              <a:ln w="18415" cmpd="sng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cs typeface="B Lotus" pitchFamily="2" charset="-78"/>
            </a:endParaRPr>
          </a:p>
        </p:txBody>
      </p:sp>
      <p:sp>
        <p:nvSpPr>
          <p:cNvPr id="34" name="Text Placeholder 14"/>
          <p:cNvSpPr txBox="1">
            <a:spLocks/>
          </p:cNvSpPr>
          <p:nvPr/>
        </p:nvSpPr>
        <p:spPr bwMode="auto">
          <a:xfrm>
            <a:off x="214282" y="5572140"/>
            <a:ext cx="5794395" cy="63975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914400" rtl="1" eaLnBrk="0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a-IR" sz="3000" b="1" i="0" u="none" strike="noStrike" kern="0" normalizeH="0" baseline="0" noProof="0" dirty="0" smtClean="0">
                <a:ln w="18415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cs typeface="B Lotus" pitchFamily="2" charset="-78"/>
              </a:rPr>
              <a:t>غرقه ی شکوه و اعجاز</a:t>
            </a:r>
            <a:r>
              <a:rPr kumimoji="0" lang="fa-IR" sz="3000" b="1" i="0" u="none" strike="noStrike" kern="0" normalizeH="0" noProof="0" dirty="0" smtClean="0">
                <a:ln w="18415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cs typeface="B Lotus" pitchFamily="2" charset="-78"/>
              </a:rPr>
              <a:t> زیبایی خلقت بودم.</a:t>
            </a:r>
            <a:endParaRPr kumimoji="0" lang="fa-IR" sz="3000" b="1" i="0" u="none" strike="noStrike" kern="0" normalizeH="0" baseline="0" noProof="0" dirty="0">
              <a:ln w="18415" cmpd="sng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cs typeface="B Lotus" pitchFamily="2" charset="-78"/>
            </a:endParaRPr>
          </a:p>
        </p:txBody>
      </p:sp>
      <p:sp>
        <p:nvSpPr>
          <p:cNvPr id="35" name="Text Placeholder 14"/>
          <p:cNvSpPr txBox="1">
            <a:spLocks/>
          </p:cNvSpPr>
          <p:nvPr/>
        </p:nvSpPr>
        <p:spPr bwMode="auto">
          <a:xfrm>
            <a:off x="285720" y="5572140"/>
            <a:ext cx="5794395" cy="63975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914400" rtl="1" eaLnBrk="0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a-IR" sz="3000" b="1" i="0" u="none" strike="noStrike" kern="0" normalizeH="0" baseline="0" noProof="0" dirty="0" smtClean="0">
                <a:ln w="18415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cs typeface="B Lotus" pitchFamily="2" charset="-78"/>
              </a:rPr>
              <a:t>به خالق این زیبایی ها بیندیش.</a:t>
            </a:r>
            <a:endParaRPr kumimoji="0" lang="fa-IR" sz="3000" b="1" i="0" u="none" strike="noStrike" kern="0" normalizeH="0" baseline="0" noProof="0" dirty="0">
              <a:ln w="18415" cmpd="sng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cs typeface="B Lotus" pitchFamily="2" charset="-78"/>
            </a:endParaRPr>
          </a:p>
        </p:txBody>
      </p:sp>
      <p:sp>
        <p:nvSpPr>
          <p:cNvPr id="36" name="Text Placeholder 14"/>
          <p:cNvSpPr txBox="1">
            <a:spLocks/>
          </p:cNvSpPr>
          <p:nvPr/>
        </p:nvSpPr>
        <p:spPr bwMode="auto">
          <a:xfrm>
            <a:off x="357158" y="5572140"/>
            <a:ext cx="5794395" cy="63975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914400" rtl="1" eaLnBrk="0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a-IR" sz="3000" b="1" i="0" u="none" strike="noStrike" kern="0" normalizeH="0" baseline="0" noProof="0" dirty="0" smtClean="0">
                <a:ln w="18415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cs typeface="B Lotus" pitchFamily="2" charset="-78"/>
              </a:rPr>
              <a:t>آیا درختان سرسبز باغ و صحرا را دیدی؟</a:t>
            </a:r>
            <a:endParaRPr kumimoji="0" lang="fa-IR" sz="3000" b="1" i="0" u="none" strike="noStrike" kern="0" normalizeH="0" baseline="0" noProof="0" dirty="0">
              <a:ln w="18415" cmpd="sng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cs typeface="B Lotus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19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21" grpId="0" animBg="1"/>
      <p:bldP spid="21" grpId="1" animBg="1"/>
      <p:bldP spid="24" grpId="0" animBg="1"/>
      <p:bldP spid="24" grpId="1" animBg="1"/>
      <p:bldP spid="27" grpId="0" animBg="1"/>
      <p:bldP spid="27" grpId="1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3" grpId="1" animBg="1"/>
      <p:bldP spid="34" grpId="0" animBg="1"/>
      <p:bldP spid="35" grpId="0" animBg="1"/>
      <p:bldP spid="35" grpId="1" animBg="1"/>
      <p:bldP spid="36" grpId="0" animBg="1"/>
      <p:bldP spid="3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072198" y="1285860"/>
            <a:ext cx="2571768" cy="586362"/>
            <a:chOff x="5951963" y="1714489"/>
            <a:chExt cx="2337984" cy="585485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5951963" y="1716074"/>
              <a:ext cx="1831568" cy="583900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  <a:defRPr/>
              </a:pPr>
              <a:r>
                <a:rPr lang="fa-IR" sz="3200" b="1" cap="all" dirty="0" smtClean="0">
                  <a:ln w="9000" cmpd="sng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cs typeface="B Lotus" pitchFamily="2" charset="-78"/>
                </a:rPr>
                <a:t>نکته ی دوم</a:t>
              </a:r>
              <a:endParaRPr lang="fa-IR" sz="32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endParaRPr>
            </a:p>
          </p:txBody>
        </p:sp>
        <p:sp>
          <p:nvSpPr>
            <p:cNvPr id="8" name="desklamp"/>
            <p:cNvSpPr>
              <a:spLocks noEditPoints="1" noChangeArrowheads="1"/>
            </p:cNvSpPr>
            <p:nvPr/>
          </p:nvSpPr>
          <p:spPr bwMode="auto">
            <a:xfrm>
              <a:off x="7900282" y="1714489"/>
              <a:ext cx="389665" cy="49931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86 w 21600"/>
                <a:gd name="T13" fmla="*/ 22426 h 21600"/>
                <a:gd name="T14" fmla="*/ 19435 w 21600"/>
                <a:gd name="T15" fmla="*/ 274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1178" y="11842"/>
                  </a:moveTo>
                  <a:lnTo>
                    <a:pt x="11644" y="12206"/>
                  </a:lnTo>
                  <a:lnTo>
                    <a:pt x="12168" y="12702"/>
                  </a:lnTo>
                  <a:lnTo>
                    <a:pt x="12605" y="13000"/>
                  </a:lnTo>
                  <a:lnTo>
                    <a:pt x="13129" y="13330"/>
                  </a:lnTo>
                  <a:lnTo>
                    <a:pt x="13682" y="13529"/>
                  </a:lnTo>
                  <a:lnTo>
                    <a:pt x="14264" y="13694"/>
                  </a:lnTo>
                  <a:lnTo>
                    <a:pt x="14905" y="13794"/>
                  </a:lnTo>
                  <a:lnTo>
                    <a:pt x="15545" y="13794"/>
                  </a:lnTo>
                  <a:lnTo>
                    <a:pt x="16127" y="13794"/>
                  </a:lnTo>
                  <a:lnTo>
                    <a:pt x="16680" y="13694"/>
                  </a:lnTo>
                  <a:lnTo>
                    <a:pt x="17233" y="13529"/>
                  </a:lnTo>
                  <a:lnTo>
                    <a:pt x="17816" y="13330"/>
                  </a:lnTo>
                  <a:lnTo>
                    <a:pt x="18427" y="13033"/>
                  </a:lnTo>
                  <a:lnTo>
                    <a:pt x="18893" y="12702"/>
                  </a:lnTo>
                  <a:lnTo>
                    <a:pt x="19300" y="12305"/>
                  </a:lnTo>
                  <a:lnTo>
                    <a:pt x="19766" y="11842"/>
                  </a:lnTo>
                  <a:lnTo>
                    <a:pt x="20203" y="11379"/>
                  </a:lnTo>
                  <a:lnTo>
                    <a:pt x="20523" y="10817"/>
                  </a:lnTo>
                  <a:lnTo>
                    <a:pt x="20843" y="10287"/>
                  </a:lnTo>
                  <a:lnTo>
                    <a:pt x="21076" y="9626"/>
                  </a:lnTo>
                  <a:lnTo>
                    <a:pt x="21338" y="8997"/>
                  </a:lnTo>
                  <a:lnTo>
                    <a:pt x="21513" y="8336"/>
                  </a:lnTo>
                  <a:lnTo>
                    <a:pt x="21600" y="7608"/>
                  </a:lnTo>
                  <a:lnTo>
                    <a:pt x="21600" y="6913"/>
                  </a:lnTo>
                  <a:lnTo>
                    <a:pt x="21600" y="6219"/>
                  </a:lnTo>
                  <a:lnTo>
                    <a:pt x="21513" y="5590"/>
                  </a:lnTo>
                  <a:lnTo>
                    <a:pt x="21338" y="4896"/>
                  </a:lnTo>
                  <a:lnTo>
                    <a:pt x="21163" y="4300"/>
                  </a:lnTo>
                  <a:lnTo>
                    <a:pt x="20901" y="3705"/>
                  </a:lnTo>
                  <a:lnTo>
                    <a:pt x="20610" y="3175"/>
                  </a:lnTo>
                  <a:lnTo>
                    <a:pt x="20290" y="2613"/>
                  </a:lnTo>
                  <a:lnTo>
                    <a:pt x="19882" y="2117"/>
                  </a:lnTo>
                  <a:lnTo>
                    <a:pt x="19475" y="1687"/>
                  </a:lnTo>
                  <a:lnTo>
                    <a:pt x="18980" y="1224"/>
                  </a:lnTo>
                  <a:lnTo>
                    <a:pt x="18514" y="860"/>
                  </a:lnTo>
                  <a:lnTo>
                    <a:pt x="17903" y="595"/>
                  </a:lnTo>
                  <a:lnTo>
                    <a:pt x="17350" y="298"/>
                  </a:lnTo>
                  <a:lnTo>
                    <a:pt x="16768" y="99"/>
                  </a:lnTo>
                  <a:lnTo>
                    <a:pt x="16127" y="0"/>
                  </a:lnTo>
                  <a:lnTo>
                    <a:pt x="15545" y="0"/>
                  </a:lnTo>
                  <a:lnTo>
                    <a:pt x="14905" y="0"/>
                  </a:lnTo>
                  <a:lnTo>
                    <a:pt x="14264" y="99"/>
                  </a:lnTo>
                  <a:lnTo>
                    <a:pt x="13682" y="298"/>
                  </a:lnTo>
                  <a:lnTo>
                    <a:pt x="13129" y="496"/>
                  </a:lnTo>
                  <a:lnTo>
                    <a:pt x="12547" y="761"/>
                  </a:lnTo>
                  <a:lnTo>
                    <a:pt x="12081" y="1058"/>
                  </a:lnTo>
                  <a:lnTo>
                    <a:pt x="11586" y="1489"/>
                  </a:lnTo>
                  <a:lnTo>
                    <a:pt x="11178" y="1985"/>
                  </a:lnTo>
                  <a:lnTo>
                    <a:pt x="10800" y="2481"/>
                  </a:lnTo>
                  <a:lnTo>
                    <a:pt x="10480" y="2944"/>
                  </a:lnTo>
                  <a:lnTo>
                    <a:pt x="10130" y="3572"/>
                  </a:lnTo>
                  <a:lnTo>
                    <a:pt x="9868" y="4201"/>
                  </a:lnTo>
                  <a:lnTo>
                    <a:pt x="9723" y="4829"/>
                  </a:lnTo>
                  <a:lnTo>
                    <a:pt x="9548" y="5491"/>
                  </a:lnTo>
                  <a:lnTo>
                    <a:pt x="9461" y="6219"/>
                  </a:lnTo>
                  <a:lnTo>
                    <a:pt x="9461" y="6913"/>
                  </a:lnTo>
                  <a:lnTo>
                    <a:pt x="9461" y="7608"/>
                  </a:lnTo>
                  <a:lnTo>
                    <a:pt x="9548" y="8336"/>
                  </a:lnTo>
                  <a:lnTo>
                    <a:pt x="9723" y="8997"/>
                  </a:lnTo>
                  <a:lnTo>
                    <a:pt x="9868" y="9626"/>
                  </a:lnTo>
                  <a:lnTo>
                    <a:pt x="10130" y="10254"/>
                  </a:lnTo>
                  <a:lnTo>
                    <a:pt x="10422" y="10717"/>
                  </a:lnTo>
                  <a:lnTo>
                    <a:pt x="10858" y="11313"/>
                  </a:lnTo>
                  <a:lnTo>
                    <a:pt x="11178" y="11842"/>
                  </a:lnTo>
                  <a:close/>
                </a:path>
                <a:path w="21600" h="21600" extrusionOk="0">
                  <a:moveTo>
                    <a:pt x="15545" y="10420"/>
                  </a:moveTo>
                  <a:lnTo>
                    <a:pt x="16127" y="10387"/>
                  </a:lnTo>
                  <a:lnTo>
                    <a:pt x="16680" y="10188"/>
                  </a:lnTo>
                  <a:lnTo>
                    <a:pt x="17292" y="9824"/>
                  </a:lnTo>
                  <a:lnTo>
                    <a:pt x="17757" y="9427"/>
                  </a:lnTo>
                  <a:lnTo>
                    <a:pt x="18078" y="8898"/>
                  </a:lnTo>
                  <a:lnTo>
                    <a:pt x="18427" y="8236"/>
                  </a:lnTo>
                  <a:lnTo>
                    <a:pt x="18602" y="7608"/>
                  </a:lnTo>
                  <a:lnTo>
                    <a:pt x="18631" y="6913"/>
                  </a:lnTo>
                  <a:lnTo>
                    <a:pt x="18602" y="6219"/>
                  </a:lnTo>
                  <a:lnTo>
                    <a:pt x="18427" y="5590"/>
                  </a:lnTo>
                  <a:lnTo>
                    <a:pt x="18078" y="4896"/>
                  </a:lnTo>
                  <a:lnTo>
                    <a:pt x="17670" y="4366"/>
                  </a:lnTo>
                  <a:lnTo>
                    <a:pt x="17292" y="4002"/>
                  </a:lnTo>
                  <a:lnTo>
                    <a:pt x="16680" y="3606"/>
                  </a:lnTo>
                  <a:lnTo>
                    <a:pt x="16127" y="3407"/>
                  </a:lnTo>
                  <a:lnTo>
                    <a:pt x="15545" y="3374"/>
                  </a:lnTo>
                  <a:lnTo>
                    <a:pt x="14905" y="3407"/>
                  </a:lnTo>
                  <a:lnTo>
                    <a:pt x="14351" y="3606"/>
                  </a:lnTo>
                  <a:lnTo>
                    <a:pt x="13769" y="4002"/>
                  </a:lnTo>
                  <a:lnTo>
                    <a:pt x="13304" y="4366"/>
                  </a:lnTo>
                  <a:lnTo>
                    <a:pt x="12954" y="4896"/>
                  </a:lnTo>
                  <a:lnTo>
                    <a:pt x="12634" y="5590"/>
                  </a:lnTo>
                  <a:lnTo>
                    <a:pt x="12459" y="6219"/>
                  </a:lnTo>
                  <a:lnTo>
                    <a:pt x="12430" y="6913"/>
                  </a:lnTo>
                  <a:lnTo>
                    <a:pt x="12459" y="7608"/>
                  </a:lnTo>
                  <a:lnTo>
                    <a:pt x="12634" y="8236"/>
                  </a:lnTo>
                  <a:lnTo>
                    <a:pt x="12954" y="8898"/>
                  </a:lnTo>
                  <a:lnTo>
                    <a:pt x="13304" y="9328"/>
                  </a:lnTo>
                  <a:lnTo>
                    <a:pt x="13769" y="9824"/>
                  </a:lnTo>
                  <a:lnTo>
                    <a:pt x="14351" y="10188"/>
                  </a:lnTo>
                  <a:lnTo>
                    <a:pt x="14905" y="10387"/>
                  </a:lnTo>
                  <a:lnTo>
                    <a:pt x="15545" y="10420"/>
                  </a:lnTo>
                  <a:close/>
                </a:path>
                <a:path w="21600" h="21600" extrusionOk="0">
                  <a:moveTo>
                    <a:pt x="15545" y="8633"/>
                  </a:moveTo>
                  <a:lnTo>
                    <a:pt x="15836" y="8600"/>
                  </a:lnTo>
                  <a:lnTo>
                    <a:pt x="16098" y="8501"/>
                  </a:lnTo>
                  <a:lnTo>
                    <a:pt x="16389" y="8303"/>
                  </a:lnTo>
                  <a:lnTo>
                    <a:pt x="16622" y="8137"/>
                  </a:lnTo>
                  <a:lnTo>
                    <a:pt x="16768" y="7873"/>
                  </a:lnTo>
                  <a:lnTo>
                    <a:pt x="16942" y="7542"/>
                  </a:lnTo>
                  <a:lnTo>
                    <a:pt x="17001" y="7244"/>
                  </a:lnTo>
                  <a:lnTo>
                    <a:pt x="17030" y="6913"/>
                  </a:lnTo>
                  <a:lnTo>
                    <a:pt x="17001" y="6549"/>
                  </a:lnTo>
                  <a:lnTo>
                    <a:pt x="16942" y="6252"/>
                  </a:lnTo>
                  <a:lnTo>
                    <a:pt x="16768" y="5921"/>
                  </a:lnTo>
                  <a:lnTo>
                    <a:pt x="16564" y="5689"/>
                  </a:lnTo>
                  <a:lnTo>
                    <a:pt x="16389" y="5491"/>
                  </a:lnTo>
                  <a:lnTo>
                    <a:pt x="16098" y="5292"/>
                  </a:lnTo>
                  <a:lnTo>
                    <a:pt x="15836" y="5226"/>
                  </a:lnTo>
                  <a:lnTo>
                    <a:pt x="15545" y="5193"/>
                  </a:lnTo>
                  <a:lnTo>
                    <a:pt x="15225" y="5226"/>
                  </a:lnTo>
                  <a:lnTo>
                    <a:pt x="14963" y="5292"/>
                  </a:lnTo>
                  <a:lnTo>
                    <a:pt x="14672" y="5491"/>
                  </a:lnTo>
                  <a:lnTo>
                    <a:pt x="14439" y="5689"/>
                  </a:lnTo>
                  <a:lnTo>
                    <a:pt x="14293" y="5921"/>
                  </a:lnTo>
                  <a:lnTo>
                    <a:pt x="14119" y="6252"/>
                  </a:lnTo>
                  <a:lnTo>
                    <a:pt x="14031" y="6549"/>
                  </a:lnTo>
                  <a:lnTo>
                    <a:pt x="14002" y="6913"/>
                  </a:lnTo>
                  <a:lnTo>
                    <a:pt x="14031" y="7244"/>
                  </a:lnTo>
                  <a:lnTo>
                    <a:pt x="14119" y="7542"/>
                  </a:lnTo>
                  <a:lnTo>
                    <a:pt x="14293" y="7873"/>
                  </a:lnTo>
                  <a:lnTo>
                    <a:pt x="14439" y="8071"/>
                  </a:lnTo>
                  <a:lnTo>
                    <a:pt x="14672" y="8303"/>
                  </a:lnTo>
                  <a:lnTo>
                    <a:pt x="14963" y="8501"/>
                  </a:lnTo>
                  <a:lnTo>
                    <a:pt x="15225" y="8600"/>
                  </a:lnTo>
                  <a:lnTo>
                    <a:pt x="15545" y="8633"/>
                  </a:lnTo>
                  <a:close/>
                </a:path>
                <a:path w="21600" h="21600" extrusionOk="0">
                  <a:moveTo>
                    <a:pt x="0" y="12900"/>
                  </a:moveTo>
                  <a:lnTo>
                    <a:pt x="5036" y="12900"/>
                  </a:lnTo>
                  <a:lnTo>
                    <a:pt x="5036" y="14984"/>
                  </a:lnTo>
                  <a:lnTo>
                    <a:pt x="0" y="14984"/>
                  </a:lnTo>
                  <a:lnTo>
                    <a:pt x="0" y="12900"/>
                  </a:lnTo>
                  <a:close/>
                </a:path>
                <a:path w="21600" h="21600" extrusionOk="0">
                  <a:moveTo>
                    <a:pt x="7714" y="19681"/>
                  </a:moveTo>
                  <a:lnTo>
                    <a:pt x="8675" y="19681"/>
                  </a:lnTo>
                  <a:lnTo>
                    <a:pt x="12168" y="12669"/>
                  </a:lnTo>
                  <a:lnTo>
                    <a:pt x="13245" y="13397"/>
                  </a:lnTo>
                  <a:lnTo>
                    <a:pt x="9170" y="21600"/>
                  </a:lnTo>
                  <a:lnTo>
                    <a:pt x="7423" y="21600"/>
                  </a:lnTo>
                  <a:lnTo>
                    <a:pt x="1456" y="14984"/>
                  </a:lnTo>
                  <a:lnTo>
                    <a:pt x="3348" y="14984"/>
                  </a:lnTo>
                  <a:lnTo>
                    <a:pt x="7714" y="19681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a-IR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B Lotus" pitchFamily="2" charset="-78"/>
              </a:endParaRPr>
            </a:p>
          </p:txBody>
        </p:sp>
      </p:grpSp>
      <p:sp>
        <p:nvSpPr>
          <p:cNvPr id="18" name="Text Placeholder 14"/>
          <p:cNvSpPr txBox="1">
            <a:spLocks/>
          </p:cNvSpPr>
          <p:nvPr/>
        </p:nvSpPr>
        <p:spPr bwMode="auto">
          <a:xfrm>
            <a:off x="714348" y="3000372"/>
            <a:ext cx="8080411" cy="6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914400" rtl="1" eaLnBrk="0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a-IR" sz="2800" b="1" i="0" u="none" strike="noStrike" kern="0" cap="none" spc="0" normalizeH="0" baseline="0" noProof="0" dirty="0" smtClean="0">
                <a:ln>
                  <a:solidFill>
                    <a:schemeClr val="tx1"/>
                  </a:solidFill>
                </a:ln>
                <a:effectLst/>
                <a:uLnTx/>
                <a:uFillTx/>
                <a:latin typeface="+mn-lt"/>
                <a:cs typeface="B Lotus" pitchFamily="2" charset="-78"/>
              </a:rPr>
              <a:t>چه عناصر</a:t>
            </a:r>
            <a:r>
              <a:rPr kumimoji="0" lang="fa-IR" sz="2800" b="1" i="0" u="none" strike="noStrike" kern="0" cap="none" spc="0" normalizeH="0" noProof="0" dirty="0" smtClean="0">
                <a:ln>
                  <a:solidFill>
                    <a:schemeClr val="tx1"/>
                  </a:solidFill>
                </a:ln>
                <a:effectLst/>
                <a:uLnTx/>
                <a:uFillTx/>
                <a:latin typeface="+mn-lt"/>
                <a:cs typeface="B Lotus" pitchFamily="2" charset="-78"/>
              </a:rPr>
              <a:t> زیبایی سخن ( آرایه ی ادبی)</a:t>
            </a:r>
            <a:r>
              <a:rPr kumimoji="0" lang="fa-IR" sz="2800" b="1" i="0" u="none" strike="noStrike" kern="0" cap="none" spc="0" normalizeH="0" baseline="0" noProof="0" dirty="0" smtClean="0">
                <a:ln>
                  <a:solidFill>
                    <a:schemeClr val="tx1"/>
                  </a:solidFill>
                </a:ln>
                <a:effectLst/>
                <a:uLnTx/>
                <a:uFillTx/>
                <a:latin typeface="+mn-lt"/>
                <a:cs typeface="B Lotus" pitchFamily="2" charset="-78"/>
              </a:rPr>
              <a:t> در این مصراع ها می بینید.</a:t>
            </a:r>
            <a:endParaRPr kumimoji="0" lang="fa-IR" sz="2800" b="1" i="0" u="none" strike="noStrike" kern="0" cap="none" spc="0" normalizeH="0" baseline="0" noProof="0" dirty="0">
              <a:ln>
                <a:solidFill>
                  <a:schemeClr val="tx1"/>
                </a:solidFill>
              </a:ln>
              <a:effectLst/>
              <a:uLnTx/>
              <a:uFillTx/>
              <a:latin typeface="+mn-lt"/>
              <a:cs typeface="B Lotus" pitchFamily="2" charset="-78"/>
            </a:endParaRPr>
          </a:p>
        </p:txBody>
      </p:sp>
      <p:sp>
        <p:nvSpPr>
          <p:cNvPr id="19" name="Text Placeholder 14"/>
          <p:cNvSpPr txBox="1">
            <a:spLocks/>
          </p:cNvSpPr>
          <p:nvPr/>
        </p:nvSpPr>
        <p:spPr bwMode="auto">
          <a:xfrm>
            <a:off x="3071802" y="3643314"/>
            <a:ext cx="5722957" cy="63975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914400" rtl="1" eaLnBrk="0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a-IR" sz="3000" b="1" i="0" u="none" strike="noStrike" kern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cs typeface="B Lotus" pitchFamily="2" charset="-78"/>
              </a:rPr>
              <a:t>شهید چون شقایق سرخ است</a:t>
            </a:r>
            <a:endParaRPr kumimoji="0" lang="fa-IR" sz="3000" b="1" i="0" u="none" strike="noStrike" kern="0" normalizeH="0" baseline="0" noProof="0" dirty="0">
              <a:ln w="18415" cmpd="sng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cs typeface="B Lotus" pitchFamily="2" charset="-78"/>
            </a:endParaRPr>
          </a:p>
        </p:txBody>
      </p:sp>
      <p:pic>
        <p:nvPicPr>
          <p:cNvPr id="4098" name="Picture 2" descr="G:\دوره تحلیل محتوای فارسی اول 95\1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5500694" cy="2981325"/>
          </a:xfrm>
          <a:prstGeom prst="rect">
            <a:avLst/>
          </a:prstGeom>
          <a:noFill/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072066" y="214290"/>
            <a:ext cx="3857652" cy="646331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fa-IR" sz="3600" b="1" dirty="0" smtClean="0">
                <a:ln>
                  <a:solidFill>
                    <a:srgbClr val="990099"/>
                  </a:solidFill>
                </a:ln>
                <a:blipFill>
                  <a:blip r:embed="rId5"/>
                  <a:tile tx="0" ty="0" sx="100000" sy="100000" flip="none" algn="tl"/>
                </a:blipFill>
                <a:latin typeface="Arial" pitchFamily="34" charset="0"/>
                <a:cs typeface="B Lotus" pitchFamily="2" charset="-78"/>
              </a:rPr>
              <a:t>دانش های زبانی و ادبی</a:t>
            </a:r>
            <a:endParaRPr lang="en-US" sz="3600" b="1" dirty="0">
              <a:ln>
                <a:solidFill>
                  <a:srgbClr val="990099"/>
                </a:solidFill>
              </a:ln>
              <a:blipFill>
                <a:blip r:embed="rId5"/>
                <a:tile tx="0" ty="0" sx="100000" sy="100000" flip="none" algn="tl"/>
              </a:blipFill>
              <a:cs typeface="B Lotus" pitchFamily="2" charset="-78"/>
            </a:endParaRPr>
          </a:p>
        </p:txBody>
      </p:sp>
      <p:sp>
        <p:nvSpPr>
          <p:cNvPr id="23" name="Text Placeholder 14"/>
          <p:cNvSpPr txBox="1">
            <a:spLocks/>
          </p:cNvSpPr>
          <p:nvPr/>
        </p:nvSpPr>
        <p:spPr bwMode="auto">
          <a:xfrm>
            <a:off x="3000364" y="3646497"/>
            <a:ext cx="5722957" cy="63975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914400" rtl="1" eaLnBrk="0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a-IR" sz="3000" b="1" i="0" u="none" strike="noStrike" kern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cs typeface="B Lotus" pitchFamily="2" charset="-78"/>
              </a:rPr>
              <a:t>شهدا خورشیدند</a:t>
            </a:r>
            <a:endParaRPr kumimoji="0" lang="fa-IR" sz="3000" b="1" i="0" u="none" strike="noStrike" kern="0" normalizeH="0" baseline="0" noProof="0" dirty="0">
              <a:ln w="18415" cmpd="sng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cs typeface="B Lotus" pitchFamily="2" charset="-78"/>
            </a:endParaRPr>
          </a:p>
        </p:txBody>
      </p:sp>
      <p:sp>
        <p:nvSpPr>
          <p:cNvPr id="25" name="Text Placeholder 14"/>
          <p:cNvSpPr txBox="1">
            <a:spLocks/>
          </p:cNvSpPr>
          <p:nvPr/>
        </p:nvSpPr>
        <p:spPr bwMode="auto">
          <a:xfrm>
            <a:off x="3071802" y="3646497"/>
            <a:ext cx="5722957" cy="63975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914400" rtl="1" eaLnBrk="0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a-IR" sz="3000" b="1" i="0" u="none" strike="noStrike" kern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cs typeface="B Lotus" pitchFamily="2" charset="-78"/>
              </a:rPr>
              <a:t>این درختانند هم چون خاکیان</a:t>
            </a:r>
            <a:endParaRPr kumimoji="0" lang="fa-IR" sz="3000" b="1" i="0" u="none" strike="noStrike" kern="0" normalizeH="0" baseline="0" noProof="0" dirty="0">
              <a:ln w="18415" cmpd="sng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cs typeface="B Lotus" pitchFamily="2" charset="-78"/>
            </a:endParaRPr>
          </a:p>
        </p:txBody>
      </p:sp>
      <p:sp>
        <p:nvSpPr>
          <p:cNvPr id="26" name="Text Placeholder 14"/>
          <p:cNvSpPr txBox="1">
            <a:spLocks/>
          </p:cNvSpPr>
          <p:nvPr/>
        </p:nvSpPr>
        <p:spPr bwMode="auto">
          <a:xfrm>
            <a:off x="285720" y="4357694"/>
            <a:ext cx="8509039" cy="63975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914400" rtl="1" eaLnBrk="0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fa-IR" sz="2800" b="1" kern="0" dirty="0" smtClean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B Lotus" pitchFamily="2" charset="-78"/>
              </a:rPr>
              <a:t>تشبیه از شگردهایی است که ما به نوشته و سخنمان زیبایی می بخشیم.</a:t>
            </a:r>
            <a:endParaRPr kumimoji="0" lang="fa-IR" sz="2800" b="1" i="0" u="none" strike="noStrike" kern="0" normalizeH="0" baseline="0" noProof="0" dirty="0">
              <a:ln w="18415" cmpd="sng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cs typeface="B Lotus" pitchFamily="2" charset="-78"/>
            </a:endParaRPr>
          </a:p>
        </p:txBody>
      </p:sp>
      <p:sp>
        <p:nvSpPr>
          <p:cNvPr id="37" name="Text Placeholder 14"/>
          <p:cNvSpPr txBox="1">
            <a:spLocks/>
          </p:cNvSpPr>
          <p:nvPr/>
        </p:nvSpPr>
        <p:spPr bwMode="auto">
          <a:xfrm>
            <a:off x="285720" y="5075257"/>
            <a:ext cx="8509039" cy="63975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914400" rtl="1" eaLnBrk="0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fa-IR" sz="2800" b="1" kern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B Lotus" pitchFamily="2" charset="-78"/>
              </a:rPr>
              <a:t>حالا به این سروده ی زیبای رودکی ( پدر شعر فارسی ) دقّت کنید:</a:t>
            </a:r>
            <a:endParaRPr kumimoji="0" lang="fa-IR" sz="2800" b="1" i="0" u="none" strike="noStrike" kern="0" normalizeH="0" baseline="0" noProof="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cs typeface="B Lotus" pitchFamily="2" charset="-78"/>
            </a:endParaRPr>
          </a:p>
        </p:txBody>
      </p:sp>
      <p:sp>
        <p:nvSpPr>
          <p:cNvPr id="38" name="Text Placeholder 14"/>
          <p:cNvSpPr txBox="1">
            <a:spLocks/>
          </p:cNvSpPr>
          <p:nvPr/>
        </p:nvSpPr>
        <p:spPr bwMode="auto">
          <a:xfrm>
            <a:off x="285720" y="4357694"/>
            <a:ext cx="8501122" cy="171451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ctr" rtl="1" eaLnBrk="0">
              <a:spcBef>
                <a:spcPts val="700"/>
              </a:spcBef>
              <a:defRPr/>
            </a:pPr>
            <a:r>
              <a:rPr lang="fa-IR" sz="2000" b="1" kern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cs typeface="B Lotus" pitchFamily="2" charset="-78"/>
              </a:rPr>
              <a:t>مرا بسود و فرو ریخت هر چه دندان بود                         نبود دندان، لابل چراغ تابان بود</a:t>
            </a:r>
          </a:p>
          <a:p>
            <a:pPr marL="342900" lvl="0" indent="-342900" algn="ctr" rtl="1" eaLnBrk="0">
              <a:spcBef>
                <a:spcPts val="700"/>
              </a:spcBef>
              <a:defRPr/>
            </a:pPr>
            <a:r>
              <a:rPr lang="fa-IR" sz="2000" b="1" kern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cs typeface="B Lotus" pitchFamily="2" charset="-78"/>
              </a:rPr>
              <a:t>سپید سیم زده بود و در و مرجان بود                             ستارهٔ سحری بود و قطره باران بود</a:t>
            </a:r>
          </a:p>
          <a:p>
            <a:pPr marL="342900" lvl="0" indent="-342900" algn="ctr" rtl="1" eaLnBrk="0">
              <a:spcBef>
                <a:spcPts val="700"/>
              </a:spcBef>
              <a:defRPr/>
            </a:pPr>
            <a:r>
              <a:rPr lang="fa-IR" sz="2000" b="1" kern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cs typeface="B Lotus" pitchFamily="2" charset="-78"/>
              </a:rPr>
              <a:t>یکی نماند کنون زان همه، بسود و بریخت                      چه نحس بود! همانا که نحس کیوان بود</a:t>
            </a:r>
          </a:p>
          <a:p>
            <a:pPr marL="342900" lvl="0" indent="-342900" algn="ctr" rtl="1" eaLnBrk="0">
              <a:spcBef>
                <a:spcPts val="700"/>
              </a:spcBef>
              <a:defRPr/>
            </a:pPr>
            <a:r>
              <a:rPr lang="fa-IR" sz="2000" b="1" kern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cs typeface="B Lotus" pitchFamily="2" charset="-78"/>
              </a:rPr>
              <a:t>نه نحس کیوان بود و نه روزگار دراز                             چو بود؟ منت بگویم: قضای یزدان بود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19" grpId="1" animBg="1"/>
      <p:bldP spid="15" grpId="0" animBg="1"/>
      <p:bldP spid="23" grpId="0" animBg="1"/>
      <p:bldP spid="23" grpId="1" animBg="1"/>
      <p:bldP spid="25" grpId="0" animBg="1"/>
      <p:bldP spid="25" grpId="1" animBg="1"/>
      <p:bldP spid="26" grpId="0" animBg="1"/>
      <p:bldP spid="37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004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05063" y="1158875"/>
            <a:ext cx="4333875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Grp="1" noChangeArrowheads="1"/>
          </p:cNvSpPr>
          <p:nvPr>
            <p:ph type="ctrTitle"/>
          </p:nvPr>
        </p:nvSpPr>
        <p:spPr>
          <a:xfrm>
            <a:off x="3071802" y="285728"/>
            <a:ext cx="3429024" cy="701675"/>
          </a:xfrm>
          <a:blipFill>
            <a:blip r:embed="rId3"/>
            <a:tile tx="0" ty="0" sx="100000" sy="100000" flip="none" algn="tl"/>
          </a:blipFill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a-IR" sz="40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cs typeface="B Zar" pitchFamily="2" charset="-78"/>
              </a:rPr>
              <a:t>ارزشیابی تکوینی</a:t>
            </a:r>
            <a:endParaRPr lang="en-US" sz="4000" b="1" dirty="0" smtClean="0">
              <a:ln>
                <a:solidFill>
                  <a:srgbClr val="0000FF"/>
                </a:solidFill>
              </a:ln>
              <a:solidFill>
                <a:srgbClr val="0000FF"/>
              </a:solidFill>
              <a:cs typeface="B Zar" pitchFamily="2" charset="-78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14282" y="1012813"/>
            <a:ext cx="8715404" cy="186974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3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1- در عبارت زیر چند غلط املایی وجود دارد؟</a:t>
            </a:r>
            <a:endParaRPr lang="fa-IR" sz="3300" kern="0" dirty="0" smtClean="0">
              <a:solidFill>
                <a:schemeClr val="bg1"/>
              </a:solidFill>
              <a:latin typeface="+mj-lt"/>
              <a:ea typeface="+mj-ea"/>
              <a:cs typeface="B Zar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3300" kern="0" dirty="0" smtClean="0">
                <a:solidFill>
                  <a:schemeClr val="bg1"/>
                </a:solidFill>
                <a:latin typeface="+mj-lt"/>
                <a:ea typeface="+mj-ea"/>
                <a:cs typeface="B Zar" pitchFamily="2" charset="-78"/>
              </a:rPr>
              <a:t>   </a:t>
            </a:r>
            <a:r>
              <a:rPr lang="fa-IR" sz="3300" kern="0" dirty="0" smtClean="0">
                <a:solidFill>
                  <a:srgbClr val="FFFF00"/>
                </a:solidFill>
                <a:latin typeface="+mj-lt"/>
                <a:ea typeface="+mj-ea"/>
                <a:cs typeface="B Zar" pitchFamily="2" charset="-78"/>
              </a:rPr>
              <a:t>« غرقه ی شکوه و اِجاز زیبایی خلقت بودم که ناگهان نوازش لتیف و خونکی را در لای انگشتان پاهای برهنه ام احساس کردم. » </a:t>
            </a:r>
            <a:endParaRPr kumimoji="0" lang="fa-IR" sz="33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786314" y="3232192"/>
            <a:ext cx="3643338" cy="55399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الف)  دو غلط</a:t>
            </a:r>
            <a:endParaRPr kumimoji="0" lang="en-US" sz="3000" b="1" i="0" u="none" strike="noStrike" kern="0" cap="none" spc="0" normalizeH="0" baseline="0" noProof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786314" y="3946572"/>
            <a:ext cx="3643338" cy="55399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ب) سه غلط</a:t>
            </a:r>
            <a:endParaRPr kumimoji="0" lang="en-US" sz="3000" b="1" i="0" u="none" strike="noStrike" kern="0" cap="none" spc="0" normalizeH="0" baseline="0" noProof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4786314" y="4660952"/>
            <a:ext cx="3643338" cy="55399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ج) یک غلط</a:t>
            </a:r>
            <a:endParaRPr kumimoji="0" lang="en-US" sz="3000" b="1" i="0" u="none" strike="noStrike" kern="0" cap="none" spc="0" normalizeH="0" baseline="0" noProof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4786314" y="5375332"/>
            <a:ext cx="3643338" cy="55399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د) چهار غلط</a:t>
            </a:r>
            <a:endParaRPr kumimoji="0" lang="en-US" sz="3000" b="1" i="0" u="none" strike="noStrike" kern="0" cap="none" spc="0" normalizeH="0" baseline="0" noProof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714750"/>
            <a:ext cx="33337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0" grpId="0" animBg="1"/>
      <p:bldP spid="11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14282" y="1071546"/>
            <a:ext cx="8715404" cy="60016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3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2- کدام گزینه از نظر معنایی با بقیّه متفاوت است؟</a:t>
            </a:r>
            <a:endParaRPr lang="fa-IR" sz="3300" kern="0" dirty="0" smtClean="0">
              <a:solidFill>
                <a:schemeClr val="bg1"/>
              </a:solidFill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786314" y="2500306"/>
            <a:ext cx="3643338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الف)  پاک</a:t>
            </a:r>
            <a:endParaRPr kumimoji="0" lang="en-US" sz="3000" b="1" i="0" u="none" strike="noStrike" kern="0" cap="none" spc="0" normalizeH="0" baseline="0" noProof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786314" y="3357562"/>
            <a:ext cx="3643338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ب) معصوم</a:t>
            </a:r>
            <a:endParaRPr kumimoji="0" lang="en-US" sz="3000" b="1" i="0" u="none" strike="noStrike" kern="0" cap="none" spc="0" normalizeH="0" baseline="0" noProof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4786314" y="4214818"/>
            <a:ext cx="3643338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ج) ضعیف</a:t>
            </a:r>
            <a:endParaRPr kumimoji="0" lang="en-US" sz="3000" b="1" i="0" u="none" strike="noStrike" kern="0" cap="none" spc="0" normalizeH="0" baseline="0" noProof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4786314" y="5072074"/>
            <a:ext cx="3643338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 eaLnBrk="0" hangingPunct="0">
              <a:spcBef>
                <a:spcPct val="50000"/>
              </a:spcBef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د) </a:t>
            </a:r>
            <a:r>
              <a:rPr lang="fa-IR" sz="3000" b="1" kern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cs typeface="B Zar" pitchFamily="2" charset="-78"/>
              </a:rPr>
              <a:t>بی گناه</a:t>
            </a:r>
            <a:endParaRPr lang="en-US" sz="3000" b="1" kern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cs typeface="B Zar" pitchFamily="2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714750"/>
            <a:ext cx="33337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1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14282" y="1071546"/>
            <a:ext cx="8715404" cy="13619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3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3- جملات زیر با</a:t>
            </a:r>
            <a:r>
              <a:rPr kumimoji="0" lang="fa-IR" sz="33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کدام گزینه ارتباط معنایی نزدیکی دارد</a:t>
            </a:r>
            <a:r>
              <a:rPr kumimoji="0" lang="fa-IR" sz="33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؟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3300" kern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+mj-lt"/>
                <a:ea typeface="+mj-ea"/>
                <a:cs typeface="B Zar" pitchFamily="2" charset="-78"/>
              </a:rPr>
              <a:t> « گوش می دادم، چشم می دادم،  دل می دادم. 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428992" y="2500306"/>
            <a:ext cx="5000660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الف)  روحم غرق فهمیدن بود.</a:t>
            </a:r>
            <a:endParaRPr kumimoji="0" lang="en-US" sz="3000" b="1" i="0" u="none" strike="noStrike" kern="0" cap="none" spc="0" normalizeH="0" baseline="0" noProof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428992" y="3357562"/>
            <a:ext cx="5000660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ب) </a:t>
            </a:r>
            <a:r>
              <a:rPr kumimoji="0" lang="fa-IR" sz="28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کنجکاوی خستگی ناپذیری داشتم.</a:t>
            </a:r>
            <a:endParaRPr kumimoji="0" lang="en-US" sz="3000" b="1" i="0" u="none" strike="noStrike" kern="0" cap="none" spc="0" normalizeH="0" baseline="0" noProof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428992" y="4214818"/>
            <a:ext cx="5000660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ج) می دیدم و تماشا می کردم.</a:t>
            </a:r>
            <a:endParaRPr kumimoji="0" lang="en-US" sz="3000" b="1" i="0" u="none" strike="noStrike" kern="0" cap="none" spc="0" normalizeH="0" baseline="0" noProof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3428992" y="5072074"/>
            <a:ext cx="5000660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 eaLnBrk="0" hangingPunct="0">
              <a:spcBef>
                <a:spcPct val="50000"/>
              </a:spcBef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د) </a:t>
            </a:r>
            <a:r>
              <a:rPr lang="fa-IR" sz="3000" b="1" kern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cs typeface="B Zar" pitchFamily="2" charset="-78"/>
              </a:rPr>
              <a:t>می شنیدم و احساس می کردم.</a:t>
            </a:r>
            <a:endParaRPr lang="en-US" sz="3000" b="1" kern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cs typeface="B Zar" pitchFamily="2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714750"/>
            <a:ext cx="33337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1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14282" y="1071546"/>
            <a:ext cx="8715404" cy="60016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3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4- </a:t>
            </a:r>
            <a:r>
              <a:rPr kumimoji="0" lang="fa-IR" sz="3300" b="0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«</a:t>
            </a:r>
            <a:r>
              <a:rPr kumimoji="0" lang="fa-IR" sz="3300" b="0" i="0" u="none" strike="noStrike" kern="0" cap="none" spc="0" normalizeH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سرشار </a:t>
            </a:r>
            <a:r>
              <a:rPr kumimoji="0" lang="fa-IR" sz="33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» یعنی چه</a:t>
            </a:r>
            <a:r>
              <a:rPr kumimoji="0" lang="fa-IR" sz="33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؟</a:t>
            </a:r>
            <a:endParaRPr lang="fa-IR" sz="3300" kern="0" dirty="0" smtClean="0">
              <a:solidFill>
                <a:schemeClr val="bg1"/>
              </a:solidFill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786314" y="2500306"/>
            <a:ext cx="3643338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الف) </a:t>
            </a:r>
            <a:r>
              <a:rPr lang="fa-IR" sz="3000" b="1" kern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latin typeface="+mj-lt"/>
                <a:ea typeface="+mj-ea"/>
                <a:cs typeface="B Zar" pitchFamily="2" charset="-78"/>
              </a:rPr>
              <a:t>(سر+ شار) </a:t>
            </a: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سیراب</a:t>
            </a:r>
            <a:endParaRPr kumimoji="0" lang="en-US" sz="3000" b="1" i="0" u="none" strike="noStrike" kern="0" cap="none" spc="0" normalizeH="0" baseline="0" noProof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428992" y="3357562"/>
            <a:ext cx="5000660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 eaLnBrk="0" hangingPunct="0">
              <a:spcBef>
                <a:spcPct val="50000"/>
              </a:spcBef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ب) </a:t>
            </a:r>
            <a:r>
              <a:rPr lang="fa-IR" sz="3000" b="1" kern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cs typeface="B Zar" pitchFamily="2" charset="-78"/>
              </a:rPr>
              <a:t>(سر+شار) ریختن آب از سر  </a:t>
            </a:r>
            <a:endParaRPr kumimoji="0" lang="en-US" sz="3000" b="1" i="0" u="none" strike="noStrike" kern="0" cap="none" spc="0" normalizeH="0" baseline="0" noProof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857620" y="4214818"/>
            <a:ext cx="4572032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 eaLnBrk="0" hangingPunct="0">
              <a:spcBef>
                <a:spcPct val="50000"/>
              </a:spcBef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ج) </a:t>
            </a:r>
            <a:r>
              <a:rPr lang="fa-IR" sz="3000" b="1" kern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cs typeface="B Zar" pitchFamily="2" charset="-78"/>
              </a:rPr>
              <a:t>(سر+شار) میل به آب</a:t>
            </a:r>
            <a:endParaRPr kumimoji="0" lang="en-US" sz="3000" b="1" i="0" u="none" strike="noStrike" kern="0" cap="none" spc="0" normalizeH="0" baseline="0" noProof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3428992" y="5072074"/>
            <a:ext cx="5000660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 eaLnBrk="0" hangingPunct="0">
              <a:spcBef>
                <a:spcPct val="50000"/>
              </a:spcBef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د) </a:t>
            </a:r>
            <a:r>
              <a:rPr lang="fa-IR" sz="3000" b="1" kern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cs typeface="B Zar" pitchFamily="2" charset="-78"/>
              </a:rPr>
              <a:t>(سر+شار) ریختن آب به ظرف</a:t>
            </a:r>
            <a:endParaRPr lang="en-US" sz="3000" b="1" kern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cs typeface="B Zar" pitchFamily="2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714750"/>
            <a:ext cx="33337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1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14282" y="1071546"/>
            <a:ext cx="8715404" cy="60016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300" i="0" u="none" strike="noStrike" kern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B Zar" pitchFamily="2" charset="-78"/>
              </a:rPr>
              <a:t>5- در کدام گزینه هم تشبیه و هم تشخیص وجود دارد؟</a:t>
            </a:r>
            <a:endParaRPr lang="fa-IR" sz="3300" kern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357554" y="2500306"/>
            <a:ext cx="5072098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الف) </a:t>
            </a:r>
            <a:r>
              <a:rPr lang="fa-IR" sz="3000" b="1" kern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latin typeface="+mj-lt"/>
                <a:ea typeface="+mj-ea"/>
                <a:cs typeface="B Zar" pitchFamily="2" charset="-78"/>
              </a:rPr>
              <a:t>چشمه ی معرفت</a:t>
            </a:r>
            <a:endParaRPr kumimoji="0" lang="en-US" sz="3000" b="1" i="0" u="none" strike="noStrike" kern="0" cap="none" spc="0" normalizeH="0" baseline="0" noProof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357554" y="3357562"/>
            <a:ext cx="5072098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 eaLnBrk="0" hangingPunct="0">
              <a:spcBef>
                <a:spcPct val="50000"/>
              </a:spcBef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ب) </a:t>
            </a:r>
            <a:r>
              <a:rPr lang="fa-IR" sz="3000" b="1" kern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cs typeface="B Zar" pitchFamily="2" charset="-78"/>
              </a:rPr>
              <a:t>کلاس شگفت آفرینش</a:t>
            </a:r>
            <a:endParaRPr kumimoji="0" lang="en-US" sz="3000" b="1" i="0" u="none" strike="noStrike" kern="0" cap="none" spc="0" normalizeH="0" baseline="0" noProof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357554" y="4214818"/>
            <a:ext cx="5072098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 eaLnBrk="0" hangingPunct="0">
              <a:spcBef>
                <a:spcPct val="50000"/>
              </a:spcBef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ج) </a:t>
            </a:r>
            <a:r>
              <a:rPr lang="fa-IR" sz="2400" b="1" kern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cs typeface="B Zar" pitchFamily="2" charset="-78"/>
              </a:rPr>
              <a:t>رگ های خشکیده ی جوی های مزرعه</a:t>
            </a:r>
            <a:endParaRPr kumimoji="0" lang="en-US" sz="2400" b="1" i="0" u="none" strike="noStrike" kern="0" cap="none" spc="0" normalizeH="0" baseline="0" noProof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3357554" y="5072074"/>
            <a:ext cx="5072098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 eaLnBrk="0" hangingPunct="0">
              <a:spcBef>
                <a:spcPct val="50000"/>
              </a:spcBef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د) هر برگ درخت دفتری است.  </a:t>
            </a:r>
            <a:endParaRPr lang="en-US" sz="3000" b="1" kern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cs typeface="B Zar" pitchFamily="2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714750"/>
            <a:ext cx="33337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1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14282" y="1071546"/>
            <a:ext cx="8715404" cy="13619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300" i="0" u="none" strike="noStrike" kern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B Zar" pitchFamily="2" charset="-78"/>
              </a:rPr>
              <a:t>6- بیت زیر از کیست؟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33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   </a:t>
            </a:r>
            <a:r>
              <a:rPr lang="fa-IR" sz="2800" kern="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« برگ درختان سبز در نظر هوشیار     هر ورقش دفتری است معرفت کردگار</a:t>
            </a:r>
            <a:endParaRPr lang="fa-IR" sz="3300" kern="0" dirty="0" smtClean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357554" y="2500306"/>
            <a:ext cx="5072098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الف) </a:t>
            </a:r>
            <a:r>
              <a:rPr lang="fa-IR" sz="3000" b="1" kern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latin typeface="+mj-lt"/>
                <a:ea typeface="+mj-ea"/>
                <a:cs typeface="B Zar" pitchFamily="2" charset="-78"/>
              </a:rPr>
              <a:t>دکتر علی شریعتی</a:t>
            </a:r>
            <a:endParaRPr kumimoji="0" lang="en-US" sz="3000" b="1" i="0" u="none" strike="noStrike" kern="0" cap="none" spc="0" normalizeH="0" baseline="0" noProof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357554" y="3357562"/>
            <a:ext cx="5072098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 eaLnBrk="0" hangingPunct="0">
              <a:spcBef>
                <a:spcPct val="50000"/>
              </a:spcBef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ب) </a:t>
            </a:r>
            <a:r>
              <a:rPr lang="fa-IR" sz="3000" b="1" kern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cs typeface="B Zar" pitchFamily="2" charset="-78"/>
              </a:rPr>
              <a:t>سعدی شیرازی</a:t>
            </a:r>
            <a:endParaRPr kumimoji="0" lang="en-US" sz="3000" b="1" i="0" u="none" strike="noStrike" kern="0" cap="none" spc="0" normalizeH="0" baseline="0" noProof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357554" y="4214818"/>
            <a:ext cx="5072098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 eaLnBrk="0" hangingPunct="0">
              <a:spcBef>
                <a:spcPct val="50000"/>
              </a:spcBef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ج) </a:t>
            </a:r>
            <a:r>
              <a:rPr lang="fa-IR" sz="3000" b="1" kern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cs typeface="B Zar" pitchFamily="2" charset="-78"/>
              </a:rPr>
              <a:t>غلامعلی حدّاد عادل</a:t>
            </a:r>
            <a:endParaRPr lang="en-US" sz="3000" b="1" kern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cs typeface="B Zar" pitchFamily="2" charset="-78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3357554" y="5072074"/>
            <a:ext cx="5072098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 eaLnBrk="0" hangingPunct="0">
              <a:spcBef>
                <a:spcPct val="50000"/>
              </a:spcBef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د) مولوی بلخی</a:t>
            </a:r>
            <a:endParaRPr lang="en-US" sz="3000" b="1" kern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cs typeface="B Zar" pitchFamily="2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714750"/>
            <a:ext cx="33337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1" grpId="0" animBg="1"/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14282" y="1071546"/>
            <a:ext cx="8715404" cy="13619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300" i="0" u="none" strike="noStrike" kern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B Zar" pitchFamily="2" charset="-78"/>
              </a:rPr>
              <a:t>7- بیت زیر چند جمله است و چه نوع جمله ای؟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33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   </a:t>
            </a:r>
            <a:r>
              <a:rPr lang="fa-IR" sz="2800" kern="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« برگ درختان سبز در نظر هوشیار     هر ورقش دفتری است معرفت کردگار</a:t>
            </a:r>
            <a:endParaRPr lang="fa-IR" sz="3300" kern="0" dirty="0" smtClean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357554" y="2500306"/>
            <a:ext cx="5072098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الف) </a:t>
            </a:r>
            <a:r>
              <a:rPr lang="fa-IR" sz="3000" b="1" kern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latin typeface="+mj-lt"/>
                <a:ea typeface="+mj-ea"/>
                <a:cs typeface="B Zar" pitchFamily="2" charset="-78"/>
              </a:rPr>
              <a:t>دو جمله، خبری</a:t>
            </a:r>
            <a:endParaRPr kumimoji="0" lang="en-US" sz="3000" b="1" i="0" u="none" strike="noStrike" kern="0" cap="none" spc="0" normalizeH="0" baseline="0" noProof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357554" y="3357562"/>
            <a:ext cx="5072098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 eaLnBrk="0" hangingPunct="0">
              <a:spcBef>
                <a:spcPct val="50000"/>
              </a:spcBef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ب) </a:t>
            </a:r>
            <a:r>
              <a:rPr lang="fa-IR" sz="3000" b="1" kern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cs typeface="B Zar" pitchFamily="2" charset="-78"/>
              </a:rPr>
              <a:t>دو جمله، عاطفی</a:t>
            </a:r>
            <a:endParaRPr kumimoji="0" lang="en-US" sz="3000" b="1" i="0" u="none" strike="noStrike" kern="0" cap="none" spc="0" normalizeH="0" baseline="0" noProof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357554" y="4214818"/>
            <a:ext cx="5072098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 eaLnBrk="0" hangingPunct="0">
              <a:spcBef>
                <a:spcPct val="50000"/>
              </a:spcBef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ج) </a:t>
            </a:r>
            <a:r>
              <a:rPr lang="fa-IR" sz="3000" b="1" kern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cs typeface="B Zar" pitchFamily="2" charset="-78"/>
              </a:rPr>
              <a:t>یک جمله، خبری</a:t>
            </a:r>
            <a:endParaRPr lang="en-US" sz="3000" b="1" kern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cs typeface="B Zar" pitchFamily="2" charset="-78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3357554" y="5072074"/>
            <a:ext cx="5072098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 eaLnBrk="0" hangingPunct="0">
              <a:spcBef>
                <a:spcPct val="50000"/>
              </a:spcBef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د) یک جمله ، عاطفی</a:t>
            </a:r>
            <a:endParaRPr lang="en-US" sz="3000" b="1" kern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cs typeface="B Zar" pitchFamily="2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714750"/>
            <a:ext cx="33337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1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14282" y="1071546"/>
            <a:ext cx="8715404" cy="13619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300" i="0" u="none" strike="noStrike" kern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B Zar" pitchFamily="2" charset="-78"/>
              </a:rPr>
              <a:t>8- درس</a:t>
            </a:r>
            <a:r>
              <a:rPr kumimoji="0" lang="fa-IR" sz="3300" i="0" u="none" strike="noStrike" kern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B Zar" pitchFamily="2" charset="-78"/>
              </a:rPr>
              <a:t> چشمه ی معرفت از کدام اثر دکتر علی شریعتی انتخاب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33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    </a:t>
            </a:r>
            <a:r>
              <a:rPr kumimoji="0" lang="fa-IR" sz="3300" i="0" u="none" strike="noStrike" kern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B Zar" pitchFamily="2" charset="-78"/>
              </a:rPr>
              <a:t> شده است؟</a:t>
            </a:r>
            <a:endParaRPr kumimoji="0" lang="fa-IR" sz="3300" i="0" u="none" strike="noStrike" kern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357554" y="2500306"/>
            <a:ext cx="5072098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الف) </a:t>
            </a:r>
            <a:r>
              <a:rPr lang="fa-IR" sz="3000" b="1" kern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latin typeface="+mj-lt"/>
                <a:ea typeface="+mj-ea"/>
                <a:cs typeface="B Zar" pitchFamily="2" charset="-78"/>
              </a:rPr>
              <a:t>نیایش</a:t>
            </a:r>
            <a:endParaRPr kumimoji="0" lang="en-US" sz="3000" b="1" i="0" u="none" strike="noStrike" kern="0" cap="none" spc="0" normalizeH="0" baseline="0" noProof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357554" y="3357562"/>
            <a:ext cx="5072098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 eaLnBrk="0" hangingPunct="0">
              <a:spcBef>
                <a:spcPct val="50000"/>
              </a:spcBef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ب) </a:t>
            </a:r>
            <a:r>
              <a:rPr lang="fa-IR" sz="3000" b="1" kern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cs typeface="B Zar" pitchFamily="2" charset="-78"/>
              </a:rPr>
              <a:t>با مخاطب های آشنا</a:t>
            </a:r>
            <a:endParaRPr kumimoji="0" lang="en-US" sz="3000" b="1" i="0" u="none" strike="noStrike" kern="0" cap="none" spc="0" normalizeH="0" baseline="0" noProof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357554" y="4214818"/>
            <a:ext cx="5072098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 eaLnBrk="0" hangingPunct="0">
              <a:spcBef>
                <a:spcPct val="50000"/>
              </a:spcBef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ج) </a:t>
            </a:r>
            <a:r>
              <a:rPr lang="fa-IR" sz="3000" b="1" kern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cs typeface="B Zar" pitchFamily="2" charset="-78"/>
              </a:rPr>
              <a:t>اسلام شناسی</a:t>
            </a:r>
            <a:endParaRPr lang="en-US" sz="3000" b="1" kern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cs typeface="B Zar" pitchFamily="2" charset="-78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3357554" y="5072074"/>
            <a:ext cx="5072098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 eaLnBrk="0" hangingPunct="0">
              <a:spcBef>
                <a:spcPct val="50000"/>
              </a:spcBef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د) کویر</a:t>
            </a:r>
            <a:endParaRPr lang="en-US" sz="3000" b="1" kern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cs typeface="B Zar" pitchFamily="2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714750"/>
            <a:ext cx="33337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1" grpId="0" animBg="1"/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14282" y="1071546"/>
            <a:ext cx="8715404" cy="60016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300" i="0" u="none" strike="noStrike" kern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B Zar" pitchFamily="2" charset="-78"/>
              </a:rPr>
              <a:t>9- پیام اصلی درس چیست؟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357554" y="2500306"/>
            <a:ext cx="5072098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الف) </a:t>
            </a:r>
            <a:r>
              <a:rPr lang="fa-IR" sz="3000" b="1" kern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latin typeface="+mj-lt"/>
                <a:ea typeface="+mj-ea"/>
                <a:cs typeface="B Zar" pitchFamily="2" charset="-78"/>
              </a:rPr>
              <a:t>دوستی و محبّت</a:t>
            </a:r>
            <a:endParaRPr kumimoji="0" lang="en-US" sz="3000" b="1" i="0" u="none" strike="noStrike" kern="0" cap="none" spc="0" normalizeH="0" baseline="0" noProof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357554" y="3357562"/>
            <a:ext cx="5072098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 eaLnBrk="0" hangingPunct="0">
              <a:spcBef>
                <a:spcPct val="50000"/>
              </a:spcBef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ب) </a:t>
            </a:r>
            <a:r>
              <a:rPr lang="fa-IR" sz="3000" b="1" kern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cs typeface="B Zar" pitchFamily="2" charset="-78"/>
              </a:rPr>
              <a:t>توصیف طبیعت</a:t>
            </a:r>
            <a:endParaRPr kumimoji="0" lang="en-US" sz="3000" b="1" i="0" u="none" strike="noStrike" kern="0" cap="none" spc="0" normalizeH="0" baseline="0" noProof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357554" y="4214818"/>
            <a:ext cx="5072098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 eaLnBrk="0" hangingPunct="0">
              <a:spcBef>
                <a:spcPct val="50000"/>
              </a:spcBef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ج) </a:t>
            </a:r>
            <a:r>
              <a:rPr lang="fa-IR" sz="3000" b="1" kern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cs typeface="B Zar" pitchFamily="2" charset="-78"/>
              </a:rPr>
              <a:t>خداشناسی</a:t>
            </a:r>
            <a:endParaRPr lang="en-US" sz="3000" b="1" kern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cs typeface="B Zar" pitchFamily="2" charset="-78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3357554" y="5072074"/>
            <a:ext cx="5072098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 eaLnBrk="0" hangingPunct="0">
              <a:spcBef>
                <a:spcPct val="50000"/>
              </a:spcBef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د) خودشناسی</a:t>
            </a:r>
            <a:endParaRPr lang="en-US" sz="3000" b="1" kern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cs typeface="B Zar" pitchFamily="2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714750"/>
            <a:ext cx="33337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1" grpId="0" animBg="1"/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14282" y="1071546"/>
            <a:ext cx="8715404" cy="60016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300" i="0" u="none" strike="noStrike" kern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B Zar" pitchFamily="2" charset="-78"/>
              </a:rPr>
              <a:t>10- ترکیب </a:t>
            </a:r>
            <a:r>
              <a:rPr lang="fa-IR" sz="2800" kern="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B Zar" pitchFamily="2" charset="-78"/>
              </a:rPr>
              <a:t>« گوش نسیم » </a:t>
            </a:r>
            <a:r>
              <a:rPr kumimoji="0" lang="fa-IR" sz="3300" i="0" u="none" strike="noStrike" kern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B Zar" pitchFamily="2" charset="-78"/>
              </a:rPr>
              <a:t>چه زیبایی ادبی دارد؟</a:t>
            </a:r>
            <a:endParaRPr kumimoji="0" lang="fa-IR" sz="3300" i="0" u="none" strike="noStrike" kern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357554" y="2500306"/>
            <a:ext cx="5072098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الف) </a:t>
            </a:r>
            <a:r>
              <a:rPr lang="fa-IR" sz="3000" b="1" kern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latin typeface="+mj-lt"/>
                <a:ea typeface="+mj-ea"/>
                <a:cs typeface="B Zar" pitchFamily="2" charset="-78"/>
              </a:rPr>
              <a:t>تشخیص</a:t>
            </a:r>
            <a:endParaRPr kumimoji="0" lang="en-US" sz="3000" b="1" i="0" u="none" strike="noStrike" kern="0" cap="none" spc="0" normalizeH="0" baseline="0" noProof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357554" y="3357562"/>
            <a:ext cx="5072098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 eaLnBrk="0" hangingPunct="0">
              <a:spcBef>
                <a:spcPct val="50000"/>
              </a:spcBef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ب) </a:t>
            </a:r>
            <a:r>
              <a:rPr lang="fa-IR" sz="3000" b="1" kern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cs typeface="B Zar" pitchFamily="2" charset="-78"/>
              </a:rPr>
              <a:t>موصوف و صفت</a:t>
            </a:r>
            <a:endParaRPr kumimoji="0" lang="en-US" sz="3000" b="1" i="0" u="none" strike="noStrike" kern="0" cap="none" spc="0" normalizeH="0" baseline="0" noProof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357554" y="4214818"/>
            <a:ext cx="5072098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 eaLnBrk="0" hangingPunct="0">
              <a:spcBef>
                <a:spcPct val="50000"/>
              </a:spcBef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ج) </a:t>
            </a:r>
            <a:r>
              <a:rPr lang="fa-IR" sz="3000" b="1" kern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cs typeface="B Zar" pitchFamily="2" charset="-78"/>
              </a:rPr>
              <a:t>مراعات نظیر</a:t>
            </a:r>
            <a:endParaRPr lang="en-US" sz="3000" b="1" kern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cs typeface="B Zar" pitchFamily="2" charset="-78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3357554" y="5072074"/>
            <a:ext cx="5072098" cy="55399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 eaLnBrk="0" hangingPunct="0">
              <a:spcBef>
                <a:spcPct val="50000"/>
              </a:spcBef>
              <a:defRPr/>
            </a:pPr>
            <a:r>
              <a:rPr kumimoji="0" lang="fa-IR" sz="3000" b="1" i="0" u="none" strike="noStrike" kern="0" cap="none" spc="0" normalizeH="0" noProof="0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د) تشبیه</a:t>
            </a:r>
            <a:endParaRPr lang="en-US" sz="3000" b="1" kern="0" dirty="0" smtClean="0">
              <a:ln>
                <a:solidFill>
                  <a:srgbClr val="CC00CC"/>
                </a:solidFill>
              </a:ln>
              <a:solidFill>
                <a:srgbClr val="CC00CC"/>
              </a:solidFill>
              <a:cs typeface="B Zar" pitchFamily="2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714750"/>
            <a:ext cx="33337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1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2571736" y="2285992"/>
            <a:ext cx="3714776" cy="2000264"/>
          </a:xfrm>
          <a:prstGeom prst="ellipse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3200" b="1" dirty="0" smtClean="0">
                <a:ln>
                  <a:solidFill>
                    <a:srgbClr val="006600"/>
                  </a:solidFill>
                </a:ln>
                <a:blipFill>
                  <a:blip r:embed="rId3"/>
                  <a:tile tx="0" ty="0" sx="100000" sy="100000" flip="none" algn="tl"/>
                </a:blipFill>
                <a:cs typeface="B Lotus" pitchFamily="2" charset="-78"/>
              </a:rPr>
              <a:t>فرایند</a:t>
            </a:r>
          </a:p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3200" b="1" dirty="0" smtClean="0">
                <a:ln>
                  <a:solidFill>
                    <a:srgbClr val="7030A0"/>
                  </a:solidFill>
                </a:ln>
                <a:blipFill>
                  <a:blip r:embed="rId4"/>
                  <a:tile tx="0" ty="0" sx="100000" sy="100000" flip="none" algn="tl"/>
                </a:blipFill>
                <a:cs typeface="B Lotus" pitchFamily="2" charset="-78"/>
              </a:rPr>
              <a:t>تدریس درس دوم</a:t>
            </a:r>
          </a:p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3200" b="1" i="0" u="none" strike="noStrike" cap="none" normalizeH="0" baseline="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/>
                <a:cs typeface="B Lotus" pitchFamily="2" charset="-78"/>
              </a:rPr>
              <a:t>چشمه ی معرفت</a:t>
            </a:r>
            <a:endParaRPr kumimoji="0" lang="en-US" sz="3200" b="1" i="0" u="none" strike="noStrike" cap="none" normalizeH="0" baseline="0" dirty="0" smtClean="0">
              <a:ln>
                <a:solidFill>
                  <a:srgbClr val="0000FF"/>
                </a:solidFill>
              </a:ln>
              <a:solidFill>
                <a:srgbClr val="0000FF"/>
              </a:solidFill>
              <a:effectLst/>
              <a:cs typeface="B Lotus" pitchFamily="2" charset="-78"/>
            </a:endParaRPr>
          </a:p>
        </p:txBody>
      </p:sp>
      <p:sp>
        <p:nvSpPr>
          <p:cNvPr id="8" name="Oval Callout 7"/>
          <p:cNvSpPr/>
          <p:nvPr/>
        </p:nvSpPr>
        <p:spPr bwMode="auto">
          <a:xfrm>
            <a:off x="4000496" y="428604"/>
            <a:ext cx="1643074" cy="1500198"/>
          </a:xfrm>
          <a:prstGeom prst="wedgeEllipseCallout">
            <a:avLst>
              <a:gd name="adj1" fmla="val -21761"/>
              <a:gd name="adj2" fmla="val 6859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3000" b="1" i="0" u="none" strike="noStrike" cap="none" normalizeH="0" baseline="0" dirty="0" smtClean="0">
                <a:ln>
                  <a:solidFill>
                    <a:srgbClr val="990099"/>
                  </a:solidFill>
                </a:ln>
                <a:solidFill>
                  <a:srgbClr val="990099"/>
                </a:solidFill>
                <a:effectLst/>
                <a:cs typeface="B Lotus" pitchFamily="2" charset="-78"/>
              </a:rPr>
              <a:t>اهداف درس</a:t>
            </a:r>
            <a:endParaRPr kumimoji="0" lang="en-US" sz="3000" b="1" i="0" u="none" strike="noStrike" cap="none" normalizeH="0" baseline="0" dirty="0" smtClean="0">
              <a:ln>
                <a:solidFill>
                  <a:srgbClr val="990099"/>
                </a:solidFill>
              </a:ln>
              <a:solidFill>
                <a:srgbClr val="990099"/>
              </a:solidFill>
              <a:effectLst/>
              <a:cs typeface="B Lotus" pitchFamily="2" charset="-78"/>
            </a:endParaRPr>
          </a:p>
        </p:txBody>
      </p:sp>
      <p:sp>
        <p:nvSpPr>
          <p:cNvPr id="10" name="Oval Callout 9"/>
          <p:cNvSpPr/>
          <p:nvPr/>
        </p:nvSpPr>
        <p:spPr bwMode="auto">
          <a:xfrm rot="19934893">
            <a:off x="2185341" y="811169"/>
            <a:ext cx="1706924" cy="1500198"/>
          </a:xfrm>
          <a:prstGeom prst="wedgeEllipseCallout">
            <a:avLst>
              <a:gd name="adj1" fmla="val -5394"/>
              <a:gd name="adj2" fmla="val 6759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700" b="1" i="0" u="none" strike="noStrike" cap="none" normalizeH="0" baseline="0" dirty="0" smtClean="0">
                <a:ln>
                  <a:solidFill>
                    <a:srgbClr val="990099"/>
                  </a:solidFill>
                </a:ln>
                <a:solidFill>
                  <a:srgbClr val="990099"/>
                </a:solidFill>
                <a:effectLst/>
                <a:cs typeface="B Lotus" pitchFamily="2" charset="-78"/>
              </a:rPr>
              <a:t>ارزشیابی تشخیصی</a:t>
            </a:r>
            <a:endParaRPr kumimoji="0" lang="en-US" sz="2700" b="1" i="0" u="none" strike="noStrike" cap="none" normalizeH="0" baseline="0" dirty="0" smtClean="0">
              <a:ln>
                <a:solidFill>
                  <a:srgbClr val="990099"/>
                </a:solidFill>
              </a:ln>
              <a:solidFill>
                <a:srgbClr val="990099"/>
              </a:solidFill>
              <a:effectLst/>
              <a:cs typeface="B Lotus" pitchFamily="2" charset="-78"/>
            </a:endParaRPr>
          </a:p>
        </p:txBody>
      </p:sp>
      <p:sp>
        <p:nvSpPr>
          <p:cNvPr id="11" name="Oval Callout 10"/>
          <p:cNvSpPr/>
          <p:nvPr/>
        </p:nvSpPr>
        <p:spPr bwMode="auto">
          <a:xfrm rot="17634058">
            <a:off x="758150" y="1977135"/>
            <a:ext cx="1706924" cy="1500198"/>
          </a:xfrm>
          <a:prstGeom prst="wedgeEllipseCallout">
            <a:avLst>
              <a:gd name="adj1" fmla="val 12236"/>
              <a:gd name="adj2" fmla="val 7321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700" b="1" i="0" u="none" strike="noStrike" cap="none" normalizeH="0" baseline="0" dirty="0" smtClean="0">
                <a:ln>
                  <a:solidFill>
                    <a:srgbClr val="990099"/>
                  </a:solidFill>
                </a:ln>
                <a:solidFill>
                  <a:srgbClr val="990099"/>
                </a:solidFill>
                <a:effectLst/>
                <a:cs typeface="B Lotus" pitchFamily="2" charset="-78"/>
              </a:rPr>
              <a:t>ایجاد انگیزه</a:t>
            </a:r>
            <a:endParaRPr kumimoji="0" lang="en-US" sz="2700" b="1" i="0" u="none" strike="noStrike" cap="none" normalizeH="0" baseline="0" dirty="0" smtClean="0">
              <a:ln>
                <a:solidFill>
                  <a:srgbClr val="990099"/>
                </a:solidFill>
              </a:ln>
              <a:solidFill>
                <a:srgbClr val="990099"/>
              </a:solidFill>
              <a:effectLst/>
              <a:cs typeface="B Lotus" pitchFamily="2" charset="-78"/>
            </a:endParaRPr>
          </a:p>
        </p:txBody>
      </p:sp>
      <p:sp>
        <p:nvSpPr>
          <p:cNvPr id="12" name="Oval Callout 11"/>
          <p:cNvSpPr/>
          <p:nvPr/>
        </p:nvSpPr>
        <p:spPr bwMode="auto">
          <a:xfrm rot="15675417">
            <a:off x="1089189" y="3707902"/>
            <a:ext cx="1706924" cy="1500198"/>
          </a:xfrm>
          <a:prstGeom prst="wedgeEllipseCallout">
            <a:avLst>
              <a:gd name="adj1" fmla="val 24455"/>
              <a:gd name="adj2" fmla="val 7638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700" b="1" i="0" u="none" strike="noStrike" cap="none" normalizeH="0" baseline="0" dirty="0" smtClean="0">
                <a:ln>
                  <a:solidFill>
                    <a:srgbClr val="990099"/>
                  </a:solidFill>
                </a:ln>
                <a:solidFill>
                  <a:srgbClr val="990099"/>
                </a:solidFill>
                <a:effectLst/>
                <a:cs typeface="B Lotus" pitchFamily="2" charset="-78"/>
              </a:rPr>
              <a:t>روش تدریس</a:t>
            </a:r>
            <a:endParaRPr kumimoji="0" lang="en-US" sz="2700" b="1" i="0" u="none" strike="noStrike" cap="none" normalizeH="0" baseline="0" dirty="0" smtClean="0">
              <a:ln>
                <a:solidFill>
                  <a:srgbClr val="990099"/>
                </a:solidFill>
              </a:ln>
              <a:solidFill>
                <a:srgbClr val="990099"/>
              </a:solidFill>
              <a:effectLst/>
              <a:cs typeface="B Lotus" pitchFamily="2" charset="-78"/>
            </a:endParaRPr>
          </a:p>
        </p:txBody>
      </p:sp>
      <p:sp>
        <p:nvSpPr>
          <p:cNvPr id="13" name="Oval Callout 12"/>
          <p:cNvSpPr/>
          <p:nvPr/>
        </p:nvSpPr>
        <p:spPr bwMode="auto">
          <a:xfrm rot="11010765">
            <a:off x="2686989" y="4569091"/>
            <a:ext cx="2282670" cy="1500198"/>
          </a:xfrm>
          <a:prstGeom prst="wedgeEllipseCallout">
            <a:avLst>
              <a:gd name="adj1" fmla="val -125"/>
              <a:gd name="adj2" fmla="val 7034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700" b="1" dirty="0" smtClean="0">
                <a:ln>
                  <a:solidFill>
                    <a:srgbClr val="990099"/>
                  </a:solidFill>
                </a:ln>
                <a:solidFill>
                  <a:srgbClr val="990099"/>
                </a:solidFill>
                <a:cs typeface="B Lotus" pitchFamily="2" charset="-78"/>
              </a:rPr>
              <a:t>نکات کلیدی درس</a:t>
            </a:r>
            <a:endParaRPr kumimoji="0" lang="en-US" sz="2700" b="1" i="0" u="none" strike="noStrike" cap="none" normalizeH="0" baseline="0" dirty="0" smtClean="0">
              <a:ln>
                <a:solidFill>
                  <a:srgbClr val="990099"/>
                </a:solidFill>
              </a:ln>
              <a:solidFill>
                <a:srgbClr val="990099"/>
              </a:solidFill>
              <a:effectLst/>
              <a:cs typeface="B Lotus" pitchFamily="2" charset="-78"/>
            </a:endParaRPr>
          </a:p>
        </p:txBody>
      </p:sp>
      <p:sp>
        <p:nvSpPr>
          <p:cNvPr id="14" name="Oval Callout 13"/>
          <p:cNvSpPr/>
          <p:nvPr/>
        </p:nvSpPr>
        <p:spPr bwMode="auto">
          <a:xfrm rot="8077491">
            <a:off x="5071715" y="4244296"/>
            <a:ext cx="2150303" cy="1500198"/>
          </a:xfrm>
          <a:prstGeom prst="wedgeEllipseCallout">
            <a:avLst>
              <a:gd name="adj1" fmla="val -6466"/>
              <a:gd name="adj2" fmla="val 7109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600" b="1" dirty="0" smtClean="0">
                <a:ln>
                  <a:solidFill>
                    <a:srgbClr val="990099"/>
                  </a:solidFill>
                </a:ln>
                <a:solidFill>
                  <a:srgbClr val="990099"/>
                </a:solidFill>
                <a:cs typeface="B Lotus" pitchFamily="2" charset="-78"/>
              </a:rPr>
              <a:t>دانش های زبانی و ادبی</a:t>
            </a:r>
            <a:endParaRPr kumimoji="0" lang="en-US" sz="2600" b="1" i="0" u="none" strike="noStrike" cap="none" normalizeH="0" baseline="0" dirty="0" smtClean="0">
              <a:ln>
                <a:solidFill>
                  <a:srgbClr val="990099"/>
                </a:solidFill>
              </a:ln>
              <a:solidFill>
                <a:srgbClr val="990099"/>
              </a:solidFill>
              <a:effectLst/>
              <a:cs typeface="B Lotus" pitchFamily="2" charset="-78"/>
            </a:endParaRPr>
          </a:p>
        </p:txBody>
      </p:sp>
      <p:sp>
        <p:nvSpPr>
          <p:cNvPr id="15" name="Oval Callout 14"/>
          <p:cNvSpPr/>
          <p:nvPr/>
        </p:nvSpPr>
        <p:spPr bwMode="auto">
          <a:xfrm rot="5400000">
            <a:off x="6516627" y="2587545"/>
            <a:ext cx="1611471" cy="1500198"/>
          </a:xfrm>
          <a:prstGeom prst="wedgeEllipseCallout">
            <a:avLst>
              <a:gd name="adj1" fmla="val 1930"/>
              <a:gd name="adj2" fmla="val 6720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600" b="1" dirty="0" smtClean="0">
                <a:ln>
                  <a:solidFill>
                    <a:srgbClr val="990099"/>
                  </a:solidFill>
                </a:ln>
                <a:solidFill>
                  <a:srgbClr val="990099"/>
                </a:solidFill>
                <a:cs typeface="B Lotus" pitchFamily="2" charset="-78"/>
              </a:rPr>
              <a:t>ارزشیابی تکوینی</a:t>
            </a:r>
            <a:endParaRPr kumimoji="0" lang="en-US" sz="2600" b="1" i="0" u="none" strike="noStrike" cap="none" normalizeH="0" baseline="0" dirty="0" smtClean="0">
              <a:ln>
                <a:solidFill>
                  <a:srgbClr val="990099"/>
                </a:solidFill>
              </a:ln>
              <a:solidFill>
                <a:srgbClr val="990099"/>
              </a:solidFill>
              <a:effectLst/>
              <a:cs typeface="B Lotus" pitchFamily="2" charset="-78"/>
            </a:endParaRPr>
          </a:p>
        </p:txBody>
      </p:sp>
      <p:sp>
        <p:nvSpPr>
          <p:cNvPr id="16" name="Oval Callout 15"/>
          <p:cNvSpPr/>
          <p:nvPr/>
        </p:nvSpPr>
        <p:spPr bwMode="auto">
          <a:xfrm rot="3020915">
            <a:off x="5627925" y="1112138"/>
            <a:ext cx="1660046" cy="1333502"/>
          </a:xfrm>
          <a:prstGeom prst="wedgeEllipseCallout">
            <a:avLst>
              <a:gd name="adj1" fmla="val 7186"/>
              <a:gd name="adj2" fmla="val 7249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600" b="1" dirty="0" smtClean="0">
                <a:ln>
                  <a:solidFill>
                    <a:srgbClr val="990099"/>
                  </a:solidFill>
                </a:ln>
                <a:solidFill>
                  <a:srgbClr val="990099"/>
                </a:solidFill>
                <a:cs typeface="B Lotus" pitchFamily="2" charset="-78"/>
              </a:rPr>
              <a:t>ارائه ی تکلیف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857752" y="357166"/>
            <a:ext cx="2736850" cy="646331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fa-IR" sz="3600" b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cs typeface="B Lotus" pitchFamily="2" charset="-78"/>
              </a:rPr>
              <a:t>کار گروهی</a:t>
            </a:r>
            <a:endParaRPr lang="en-US" sz="3600" b="1" dirty="0">
              <a:ln>
                <a:solidFill>
                  <a:srgbClr val="006600"/>
                </a:solidFill>
              </a:ln>
              <a:solidFill>
                <a:srgbClr val="006600"/>
              </a:solidFill>
              <a:cs typeface="B Lotus" pitchFamily="2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500430" cy="3500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714744" y="2571744"/>
            <a:ext cx="4572032" cy="646331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fa-IR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cs typeface="B Lotus" pitchFamily="2" charset="-78"/>
              </a:rPr>
              <a:t>کار گروهی امروز</a:t>
            </a:r>
            <a:endParaRPr lang="en-US" sz="3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cs typeface="B Lotus" pitchFamily="2" charset="-78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57158" y="3571876"/>
            <a:ext cx="8143932" cy="1477328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fa-IR" sz="3600" b="1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cs typeface="B Lotus" pitchFamily="2" charset="-78"/>
              </a:rPr>
              <a:t>1- دو گروه( 1 و 2) درباره ی تشبیهات درس</a:t>
            </a:r>
          </a:p>
          <a:p>
            <a:pPr algn="ctr" rtl="1">
              <a:spcBef>
                <a:spcPct val="50000"/>
              </a:spcBef>
              <a:defRPr/>
            </a:pPr>
            <a:r>
              <a:rPr lang="fa-IR" sz="3600" b="1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cs typeface="B Lotus" pitchFamily="2" charset="-78"/>
              </a:rPr>
              <a:t> گفت و گو خواهد کرد.</a:t>
            </a:r>
            <a:endParaRPr lang="en-US" sz="3600" b="1" dirty="0">
              <a:ln>
                <a:solidFill>
                  <a:srgbClr val="CC00CC"/>
                </a:solidFill>
              </a:ln>
              <a:solidFill>
                <a:srgbClr val="CC00CC"/>
              </a:solidFill>
              <a:cs typeface="B Lotus" pitchFamily="2" charset="-78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7158" y="5140123"/>
            <a:ext cx="8143932" cy="1477328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3600" b="1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cs typeface="B Lotus" pitchFamily="2" charset="-78"/>
              </a:rPr>
              <a:t>2- دو گروه دیگر گفت و گوی جویبار و درخت تشنه</a:t>
            </a:r>
          </a:p>
          <a:p>
            <a:pPr algn="r" rtl="1">
              <a:spcBef>
                <a:spcPct val="50000"/>
              </a:spcBef>
              <a:defRPr/>
            </a:pPr>
            <a:r>
              <a:rPr lang="fa-IR" sz="3600" b="1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cs typeface="B Lotus" pitchFamily="2" charset="-78"/>
              </a:rPr>
              <a:t>   را اجرا خواهند نمود. </a:t>
            </a:r>
            <a:endParaRPr lang="en-US" sz="3600" b="1" dirty="0">
              <a:ln>
                <a:solidFill>
                  <a:srgbClr val="CC00CC"/>
                </a:solidFill>
              </a:ln>
              <a:solidFill>
                <a:srgbClr val="CC00CC"/>
              </a:solidFill>
              <a:cs typeface="B Lotus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14546" y="428604"/>
            <a:ext cx="2736850" cy="52322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fa-IR" sz="2800" b="1" dirty="0" smtClean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latin typeface="Arial" pitchFamily="34" charset="0"/>
                <a:cs typeface="B Roya" pitchFamily="2" charset="-78"/>
              </a:rPr>
              <a:t>تکلیف و نوشتن</a:t>
            </a:r>
            <a:endParaRPr lang="en-US" sz="2800" b="1" dirty="0">
              <a:ln>
                <a:solidFill>
                  <a:srgbClr val="CC00CC"/>
                </a:solidFill>
              </a:ln>
              <a:solidFill>
                <a:srgbClr val="CC00CC"/>
              </a:solidFill>
              <a:cs typeface="B Roya" pitchFamily="2" charset="-78"/>
            </a:endParaRPr>
          </a:p>
        </p:txBody>
      </p:sp>
      <p:sp>
        <p:nvSpPr>
          <p:cNvPr id="5" name="Flowchart: Card 4"/>
          <p:cNvSpPr/>
          <p:nvPr/>
        </p:nvSpPr>
        <p:spPr bwMode="auto">
          <a:xfrm>
            <a:off x="285720" y="1071546"/>
            <a:ext cx="5000660" cy="4929222"/>
          </a:xfrm>
          <a:prstGeom prst="flowChartPunchedCar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tIns="180000" bIns="180000"/>
          <a:lstStyle/>
          <a:p>
            <a:pPr algn="r" rtl="1">
              <a:defRPr/>
            </a:pPr>
            <a:r>
              <a:rPr lang="fa-IR" sz="2400" b="1" dirty="0" smtClean="0">
                <a:cs typeface="B Lotus" pitchFamily="2" charset="-78"/>
                <a:hlinkClick r:id="rId3"/>
              </a:rPr>
              <a:t>بخش نوشتن را بخوانید ، ( به صورت گروهی ) این بخش تکلیف شماست ، اگر سوالی و ابهامی هست، می توانید بپرسید.</a:t>
            </a:r>
          </a:p>
          <a:p>
            <a:pPr algn="r" rtl="1">
              <a:defRPr/>
            </a:pPr>
            <a:endParaRPr lang="fa-IR" sz="2400" b="1" dirty="0" smtClean="0">
              <a:cs typeface="B Lotus" pitchFamily="2" charset="-78"/>
              <a:hlinkClick r:id="rId3"/>
            </a:endParaRPr>
          </a:p>
          <a:p>
            <a:pPr algn="r" rtl="1">
              <a:defRPr/>
            </a:pPr>
            <a:r>
              <a:rPr lang="fa-IR" sz="2400" b="1" dirty="0" smtClean="0">
                <a:cs typeface="B Lotus" pitchFamily="2" charset="-78"/>
                <a:hlinkClick r:id="rId3"/>
              </a:rPr>
              <a:t>امشب می توانید برای تکمیل آموخته هایتان ، مباحث مرتبط را از وبلاگ زیر بخوانید.</a:t>
            </a:r>
          </a:p>
          <a:p>
            <a:pPr algn="r" rtl="1">
              <a:defRPr/>
            </a:pPr>
            <a:endParaRPr lang="fa-IR" sz="2400" b="1" dirty="0" smtClean="0">
              <a:cs typeface="B Lotus" pitchFamily="2" charset="-78"/>
              <a:hlinkClick r:id="rId3"/>
            </a:endParaRPr>
          </a:p>
          <a:p>
            <a:pPr algn="r" rtl="1">
              <a:defRPr/>
            </a:pPr>
            <a:endParaRPr lang="fa-IR" sz="2800" b="1" dirty="0" smtClean="0">
              <a:cs typeface="B Lotus" pitchFamily="2" charset="-78"/>
              <a:hlinkClick r:id="rId3"/>
            </a:endParaRPr>
          </a:p>
          <a:p>
            <a:pPr rtl="1">
              <a:defRPr/>
            </a:pPr>
            <a:r>
              <a:rPr lang="en-US" sz="2400" b="1" dirty="0">
                <a:cs typeface="B Lotus" pitchFamily="2" charset="-78"/>
                <a:hlinkClick r:id="rId4"/>
              </a:rPr>
              <a:t>www.maryam</a:t>
            </a:r>
            <a:r>
              <a:rPr lang="en-US" sz="2400" b="1" dirty="0">
                <a:cs typeface="B Lotus" pitchFamily="2" charset="-78"/>
              </a:rPr>
              <a:t>habibi.b</a:t>
            </a:r>
            <a:r>
              <a:rPr lang="en-US" sz="2400" b="1" dirty="0">
                <a:cs typeface="B Lotus" pitchFamily="2" charset="-78"/>
              </a:rPr>
              <a:t>log.</a:t>
            </a:r>
            <a:r>
              <a:rPr lang="en-US" sz="2400" b="1" dirty="0">
                <a:cs typeface="B Lotus" pitchFamily="2" charset="-78"/>
              </a:rPr>
              <a:t>ir </a:t>
            </a:r>
            <a:endParaRPr lang="fa-IR" sz="2400" b="1" dirty="0">
              <a:cs typeface="B Lotus" pitchFamily="2" charset="-78"/>
            </a:endParaRPr>
          </a:p>
          <a:p>
            <a:pPr algn="r" rtl="1">
              <a:defRPr/>
            </a:pPr>
            <a:endParaRPr lang="fa-IR" sz="1600" dirty="0" smtClean="0">
              <a:cs typeface="B Roya" pitchFamily="2" charset="-78"/>
            </a:endParaRPr>
          </a:p>
          <a:p>
            <a:pPr algn="r" rtl="1">
              <a:defRPr/>
            </a:pPr>
            <a:endParaRPr lang="fa-IR" sz="1600" dirty="0">
              <a:cs typeface="B Roya" pitchFamily="2" charset="-78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00643" y="0"/>
            <a:ext cx="3843357" cy="3929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2"/>
          <p:cNvSpPr>
            <a:spLocks noGrp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2133280-E7D5-4007-A657-2D30C4EAFD5D}" type="datetime10">
              <a:rPr lang="fa-IR" smtClean="0"/>
              <a:pPr/>
              <a:t>جمعه، 22 دسامبر 2017</a:t>
            </a:fld>
            <a:endParaRPr lang="en-US" smtClean="0"/>
          </a:p>
        </p:txBody>
      </p:sp>
      <p:sp>
        <p:nvSpPr>
          <p:cNvPr id="4096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9370382-333B-46C1-9BDD-2567BFF07D20}" type="slidenum">
              <a:rPr lang="fa-IR" smtClean="0"/>
              <a:pPr/>
              <a:t>32</a:t>
            </a:fld>
            <a:endParaRPr lang="en-US" smtClean="0"/>
          </a:p>
        </p:txBody>
      </p:sp>
      <p:grpSp>
        <p:nvGrpSpPr>
          <p:cNvPr id="4096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40965" name="Picture 3" descr="DSC0310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4372" name="Rectangle 4"/>
            <p:cNvSpPr>
              <a:spLocks noChangeArrowheads="1"/>
            </p:cNvSpPr>
            <p:nvPr/>
          </p:nvSpPr>
          <p:spPr bwMode="auto">
            <a:xfrm rot="-1103537">
              <a:off x="295" y="618"/>
              <a:ext cx="3628" cy="8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fa-IR" sz="5400" b="1" dirty="0">
                  <a:solidFill>
                    <a:srgbClr val="8618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Lotus" pitchFamily="2" charset="-78"/>
                </a:rPr>
                <a:t>از توجه </a:t>
              </a:r>
              <a:r>
                <a:rPr lang="fa-IR" sz="5400" b="1">
                  <a:solidFill>
                    <a:srgbClr val="8618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Lotus" pitchFamily="2" charset="-78"/>
                </a:rPr>
                <a:t>شما </a:t>
              </a:r>
              <a:r>
                <a:rPr lang="fa-IR" sz="5400" b="1" smtClean="0">
                  <a:solidFill>
                    <a:srgbClr val="8618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Lotus" pitchFamily="2" charset="-78"/>
                </a:rPr>
                <a:t>سپاس گزاريم</a:t>
              </a:r>
              <a:r>
                <a:rPr lang="fa-IR" dirty="0">
                  <a:cs typeface="Zar" pitchFamily="2" charset="-78"/>
                </a:rPr>
                <a:t>.</a:t>
              </a:r>
              <a:endParaRPr lang="en-US" dirty="0">
                <a:cs typeface="Zar" pitchFamily="2" charset="-78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Grp="1" noChangeArrowheads="1"/>
          </p:cNvSpPr>
          <p:nvPr>
            <p:ph type="ctrTitle"/>
          </p:nvPr>
        </p:nvSpPr>
        <p:spPr>
          <a:xfrm>
            <a:off x="214314" y="285728"/>
            <a:ext cx="8715404" cy="701675"/>
          </a:xfrm>
          <a:blipFill>
            <a:blip r:embed="rId3"/>
            <a:tile tx="0" ty="0" sx="100000" sy="100000" flip="none" algn="tl"/>
          </a:blipFill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a-IR" sz="4000" dirty="0" smtClean="0">
                <a:solidFill>
                  <a:schemeClr val="bg1"/>
                </a:solidFill>
                <a:cs typeface="B Zar" pitchFamily="2" charset="-78"/>
              </a:rPr>
              <a:t>ارزشیابی تشخیصی </a:t>
            </a:r>
            <a:r>
              <a:rPr lang="fa-IR" sz="3200" dirty="0" smtClean="0">
                <a:solidFill>
                  <a:schemeClr val="bg1"/>
                </a:solidFill>
                <a:cs typeface="B Zar" pitchFamily="2" charset="-78"/>
              </a:rPr>
              <a:t>( بحث گروهی)</a:t>
            </a:r>
            <a:endParaRPr lang="en-US" sz="4000" b="1" dirty="0" smtClean="0">
              <a:solidFill>
                <a:schemeClr val="bg1"/>
              </a:solidFill>
              <a:cs typeface="B Zar" pitchFamily="2" charset="-78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14282" y="1012813"/>
            <a:ext cx="8715404" cy="132343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3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1- </a:t>
            </a:r>
            <a:r>
              <a:rPr kumimoji="0" lang="fa-IR" sz="33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با دیدن هر واژه، هر چه به ذهنتان می آید بگویید. </a:t>
            </a:r>
            <a:endParaRPr kumimoji="0" lang="fa-IR" sz="33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3000" kern="0" dirty="0" smtClean="0">
                <a:solidFill>
                  <a:srgbClr val="FFFF00"/>
                </a:solidFill>
                <a:latin typeface="+mj-lt"/>
                <a:ea typeface="+mj-ea"/>
                <a:cs typeface="B Zar" pitchFamily="2" charset="-78"/>
              </a:rPr>
              <a:t>غنچه ، فارغ ، راز و نیاز ، زائر حرم ، زنجره </a:t>
            </a:r>
            <a:endParaRPr kumimoji="0" lang="en-US" sz="3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14282" y="2357430"/>
            <a:ext cx="8715404" cy="64633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 eaLnBrk="0" hangingPunct="0">
              <a:spcBef>
                <a:spcPct val="50000"/>
              </a:spcBef>
              <a:defRPr/>
            </a:pPr>
            <a:r>
              <a:rPr kumimoji="0" lang="fa-IR" sz="33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2- آرزوهای هر یک را بگویید.</a:t>
            </a:r>
            <a:r>
              <a:rPr lang="fa-IR" sz="3600" kern="0" dirty="0" smtClean="0">
                <a:solidFill>
                  <a:srgbClr val="FFFF00"/>
                </a:solidFill>
                <a:cs typeface="B Zar" pitchFamily="2" charset="-78"/>
              </a:rPr>
              <a:t> </a:t>
            </a:r>
            <a:r>
              <a:rPr lang="fa-IR" sz="2500" kern="0" dirty="0" smtClean="0">
                <a:solidFill>
                  <a:srgbClr val="FFFF00"/>
                </a:solidFill>
                <a:cs typeface="B Zar" pitchFamily="2" charset="-78"/>
              </a:rPr>
              <a:t>شبنم ، جوجه گنجشک ، جوجه پرستو، معلّم </a:t>
            </a:r>
            <a:endParaRPr kumimoji="0" lang="fa-IR" sz="25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14314" y="2971712"/>
            <a:ext cx="8715404" cy="60016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3300" kern="0" dirty="0" smtClean="0">
                <a:solidFill>
                  <a:schemeClr val="bg1"/>
                </a:solidFill>
                <a:latin typeface="+mj-lt"/>
                <a:ea typeface="+mj-ea"/>
                <a:cs typeface="B Zar" pitchFamily="2" charset="-78"/>
              </a:rPr>
              <a:t>3- </a:t>
            </a:r>
            <a:r>
              <a:rPr lang="fa-IR" sz="3300" kern="0" dirty="0" smtClean="0">
                <a:solidFill>
                  <a:srgbClr val="FFFF00"/>
                </a:solidFill>
                <a:latin typeface="+mj-lt"/>
                <a:ea typeface="+mj-ea"/>
                <a:cs typeface="B Zar" pitchFamily="2" charset="-78"/>
              </a:rPr>
              <a:t>« می خواهم آفتاب شوم » </a:t>
            </a:r>
            <a:r>
              <a:rPr lang="fa-IR" sz="3300" kern="0" dirty="0" smtClean="0">
                <a:solidFill>
                  <a:schemeClr val="bg1"/>
                </a:solidFill>
                <a:latin typeface="+mj-lt"/>
                <a:ea typeface="+mj-ea"/>
                <a:cs typeface="B Zar" pitchFamily="2" charset="-78"/>
              </a:rPr>
              <a:t>یعنی چه؟</a:t>
            </a:r>
            <a:endParaRPr kumimoji="0" lang="en-US" sz="3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14282" y="3597594"/>
            <a:ext cx="8715404" cy="60016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3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4- </a:t>
            </a:r>
            <a:r>
              <a:rPr kumimoji="0" lang="fa-IR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آرایه ی بارز شعر </a:t>
            </a:r>
            <a:r>
              <a:rPr lang="fa-IR" sz="3300" kern="0" dirty="0" smtClean="0">
                <a:solidFill>
                  <a:srgbClr val="FFFF00"/>
                </a:solidFill>
                <a:latin typeface="+mj-lt"/>
                <a:ea typeface="+mj-ea"/>
                <a:cs typeface="B Zar" pitchFamily="2" charset="-78"/>
              </a:rPr>
              <a:t>«</a:t>
            </a:r>
            <a:r>
              <a:rPr kumimoji="0" lang="fa-IR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</a:t>
            </a:r>
            <a:r>
              <a:rPr lang="fa-IR" sz="3300" kern="0" dirty="0" smtClean="0">
                <a:solidFill>
                  <a:srgbClr val="FFFF00"/>
                </a:solidFill>
                <a:latin typeface="+mj-lt"/>
                <a:ea typeface="+mj-ea"/>
                <a:cs typeface="B Zar" pitchFamily="2" charset="-78"/>
              </a:rPr>
              <a:t>زنگ آفرینش »  </a:t>
            </a:r>
            <a:r>
              <a:rPr kumimoji="0" lang="fa-IR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چیست</a:t>
            </a:r>
            <a:r>
              <a:rPr kumimoji="0" lang="fa-IR" sz="32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؟ توضیح دهید.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14314" y="4225296"/>
            <a:ext cx="8715404" cy="210826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5- بگویید:</a:t>
            </a:r>
            <a:endParaRPr kumimoji="0" lang="fa-IR" sz="3200" b="0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sz="3300" kern="0" dirty="0">
                <a:ln>
                  <a:solidFill>
                    <a:srgbClr val="FF9900"/>
                  </a:solidFill>
                </a:ln>
                <a:solidFill>
                  <a:srgbClr val="FF9900"/>
                </a:solidFill>
                <a:latin typeface="+mj-lt"/>
                <a:ea typeface="+mj-ea"/>
                <a:cs typeface="B Zar" pitchFamily="2" charset="-78"/>
              </a:rPr>
              <a:t> </a:t>
            </a:r>
            <a:r>
              <a:rPr lang="fa-IR" sz="3300" kern="0" dirty="0" smtClean="0">
                <a:ln>
                  <a:solidFill>
                    <a:srgbClr val="FF9900"/>
                  </a:solidFill>
                </a:ln>
                <a:solidFill>
                  <a:srgbClr val="FF9900"/>
                </a:solidFill>
                <a:latin typeface="+mj-lt"/>
                <a:ea typeface="+mj-ea"/>
                <a:cs typeface="B Zar" pitchFamily="2" charset="-78"/>
              </a:rPr>
              <a:t>     نمی دانم چرا .................     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300" i="0" u="none" strike="noStrike" kern="0" cap="none" spc="0" normalizeH="0" baseline="0" noProof="0" dirty="0" smtClean="0">
                <a:ln>
                  <a:solidFill>
                    <a:srgbClr val="FF99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     مادر ای ..................</a:t>
            </a:r>
            <a:endParaRPr kumimoji="0" lang="en-US" sz="3000" i="0" u="none" strike="noStrike" kern="0" cap="none" spc="0" normalizeH="0" baseline="0" noProof="0" dirty="0" smtClean="0">
              <a:ln>
                <a:solidFill>
                  <a:srgbClr val="FF9900"/>
                </a:solidFill>
              </a:ln>
              <a:solidFill>
                <a:srgbClr val="FF9900"/>
              </a:solidFill>
              <a:effectLst/>
              <a:uLnTx/>
              <a:uFillTx/>
              <a:latin typeface="+mj-lt"/>
              <a:ea typeface="+mj-ea"/>
              <a:cs typeface="B Za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Grp="1" noChangeArrowheads="1"/>
          </p:cNvSpPr>
          <p:nvPr>
            <p:ph type="ctrTitle"/>
          </p:nvPr>
        </p:nvSpPr>
        <p:spPr>
          <a:xfrm>
            <a:off x="214314" y="358986"/>
            <a:ext cx="8715404" cy="600164"/>
          </a:xfrm>
          <a:blipFill>
            <a:blip r:embed="rId3"/>
            <a:tile tx="0" ty="0" sx="100000" sy="100000" flip="none" algn="tl"/>
          </a:blipFill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fa-IR" sz="3300" dirty="0" smtClean="0">
                <a:solidFill>
                  <a:schemeClr val="bg1"/>
                </a:solidFill>
                <a:cs typeface="B Zar" pitchFamily="2" charset="-78"/>
              </a:rPr>
              <a:t>6- کیست؟ چیست؟       </a:t>
            </a:r>
            <a:r>
              <a:rPr lang="fa-IR" sz="3300" dirty="0" smtClean="0">
                <a:solidFill>
                  <a:srgbClr val="FFFF00"/>
                </a:solidFill>
                <a:cs typeface="B Zar" pitchFamily="2" charset="-78"/>
              </a:rPr>
              <a:t>قیصر امین پور ، گلستان ، مصحف</a:t>
            </a:r>
            <a:endParaRPr lang="en-US" sz="3300" b="1" dirty="0" smtClean="0">
              <a:solidFill>
                <a:srgbClr val="FFFF00"/>
              </a:solidFill>
              <a:cs typeface="B Zar" pitchFamily="2" charset="-78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14282" y="1000108"/>
            <a:ext cx="8715404" cy="60016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3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7- </a:t>
            </a:r>
            <a:r>
              <a:rPr lang="fa-IR" sz="3300" kern="0" dirty="0" smtClean="0">
                <a:solidFill>
                  <a:schemeClr val="bg1"/>
                </a:solidFill>
                <a:latin typeface="+mj-lt"/>
                <a:ea typeface="+mj-ea"/>
                <a:cs typeface="B Zar" pitchFamily="2" charset="-78"/>
              </a:rPr>
              <a:t>نظرتان راجع به تصویر؟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39800" y="1643050"/>
            <a:ext cx="292895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1643050"/>
            <a:ext cx="271464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1643050"/>
            <a:ext cx="285750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14282" y="5000636"/>
            <a:ext cx="8715404" cy="60016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3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8- ارائه</a:t>
            </a:r>
            <a:r>
              <a:rPr kumimoji="0" lang="fa-IR" sz="33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 ی کار گروهی و بررسی تکلیف مربوط به نوشتن </a:t>
            </a:r>
            <a:r>
              <a:rPr kumimoji="0" lang="fa-IR" sz="33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B Zar" pitchFamily="2" charset="-78"/>
              </a:rPr>
              <a:t>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2124075" y="1125538"/>
            <a:ext cx="36718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endParaRPr lang="en-US">
              <a:cs typeface="B Lotus" pitchFamily="2" charset="-78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5214938" y="1314450"/>
            <a:ext cx="3643312" cy="707886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4000" b="1" cap="all" dirty="0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cs typeface="B Lotus" pitchFamily="2" charset="-78"/>
              </a:rPr>
              <a:t>اهداف آموزشی</a:t>
            </a:r>
            <a:endParaRPr lang="en-US" sz="4000" b="1" cap="all" dirty="0">
              <a:ln w="9000" cmpd="sng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reflection blurRad="12700" stA="28000" endPos="45000" dist="1000" dir="5400000" sy="-100000" algn="bl" rotWithShape="0"/>
              </a:effectLst>
              <a:cs typeface="B Lotus" pitchFamily="2" charset="-78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357188" y="2071688"/>
            <a:ext cx="8459787" cy="523220"/>
            <a:chOff x="357128" y="2071679"/>
            <a:chExt cx="8460030" cy="522328"/>
          </a:xfrm>
        </p:grpSpPr>
        <p:sp>
          <p:nvSpPr>
            <p:cNvPr id="3" name="Text Box 7"/>
            <p:cNvSpPr txBox="1">
              <a:spLocks noChangeArrowheads="1"/>
            </p:cNvSpPr>
            <p:nvPr/>
          </p:nvSpPr>
          <p:spPr bwMode="auto">
            <a:xfrm>
              <a:off x="357128" y="2071679"/>
              <a:ext cx="7929790" cy="522328"/>
            </a:xfrm>
            <a:prstGeom prst="rect">
              <a:avLst/>
            </a:prstGeom>
            <a:ln/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  <a:defRPr/>
              </a:pPr>
              <a:r>
                <a:rPr lang="fa-IR" sz="2800" b="1" dirty="0" smtClean="0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cs typeface="B Lotus" pitchFamily="2" charset="-78"/>
                </a:rPr>
                <a:t>آشنایی با نمونه ای از ستایش</a:t>
              </a:r>
              <a:endParaRPr lang="en-US" sz="2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cs typeface="B Lotus" pitchFamily="2" charset="-78"/>
              </a:endParaRPr>
            </a:p>
          </p:txBody>
        </p:sp>
        <p:sp>
          <p:nvSpPr>
            <p:cNvPr id="6167" name="desklamp"/>
            <p:cNvSpPr>
              <a:spLocks noEditPoints="1" noChangeArrowheads="1"/>
            </p:cNvSpPr>
            <p:nvPr/>
          </p:nvSpPr>
          <p:spPr bwMode="auto">
            <a:xfrm>
              <a:off x="8438221" y="2084807"/>
              <a:ext cx="378937" cy="38624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86 w 21600"/>
                <a:gd name="T13" fmla="*/ 22426 h 21600"/>
                <a:gd name="T14" fmla="*/ 19435 w 21600"/>
                <a:gd name="T15" fmla="*/ 274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1178" y="11842"/>
                  </a:moveTo>
                  <a:lnTo>
                    <a:pt x="11644" y="12206"/>
                  </a:lnTo>
                  <a:lnTo>
                    <a:pt x="12168" y="12702"/>
                  </a:lnTo>
                  <a:lnTo>
                    <a:pt x="12605" y="13000"/>
                  </a:lnTo>
                  <a:lnTo>
                    <a:pt x="13129" y="13330"/>
                  </a:lnTo>
                  <a:lnTo>
                    <a:pt x="13682" y="13529"/>
                  </a:lnTo>
                  <a:lnTo>
                    <a:pt x="14264" y="13694"/>
                  </a:lnTo>
                  <a:lnTo>
                    <a:pt x="14905" y="13794"/>
                  </a:lnTo>
                  <a:lnTo>
                    <a:pt x="15545" y="13794"/>
                  </a:lnTo>
                  <a:lnTo>
                    <a:pt x="16127" y="13794"/>
                  </a:lnTo>
                  <a:lnTo>
                    <a:pt x="16680" y="13694"/>
                  </a:lnTo>
                  <a:lnTo>
                    <a:pt x="17233" y="13529"/>
                  </a:lnTo>
                  <a:lnTo>
                    <a:pt x="17816" y="13330"/>
                  </a:lnTo>
                  <a:lnTo>
                    <a:pt x="18427" y="13033"/>
                  </a:lnTo>
                  <a:lnTo>
                    <a:pt x="18893" y="12702"/>
                  </a:lnTo>
                  <a:lnTo>
                    <a:pt x="19300" y="12305"/>
                  </a:lnTo>
                  <a:lnTo>
                    <a:pt x="19766" y="11842"/>
                  </a:lnTo>
                  <a:lnTo>
                    <a:pt x="20203" y="11379"/>
                  </a:lnTo>
                  <a:lnTo>
                    <a:pt x="20523" y="10817"/>
                  </a:lnTo>
                  <a:lnTo>
                    <a:pt x="20843" y="10287"/>
                  </a:lnTo>
                  <a:lnTo>
                    <a:pt x="21076" y="9626"/>
                  </a:lnTo>
                  <a:lnTo>
                    <a:pt x="21338" y="8997"/>
                  </a:lnTo>
                  <a:lnTo>
                    <a:pt x="21513" y="8336"/>
                  </a:lnTo>
                  <a:lnTo>
                    <a:pt x="21600" y="7608"/>
                  </a:lnTo>
                  <a:lnTo>
                    <a:pt x="21600" y="6913"/>
                  </a:lnTo>
                  <a:lnTo>
                    <a:pt x="21600" y="6219"/>
                  </a:lnTo>
                  <a:lnTo>
                    <a:pt x="21513" y="5590"/>
                  </a:lnTo>
                  <a:lnTo>
                    <a:pt x="21338" y="4896"/>
                  </a:lnTo>
                  <a:lnTo>
                    <a:pt x="21163" y="4300"/>
                  </a:lnTo>
                  <a:lnTo>
                    <a:pt x="20901" y="3705"/>
                  </a:lnTo>
                  <a:lnTo>
                    <a:pt x="20610" y="3175"/>
                  </a:lnTo>
                  <a:lnTo>
                    <a:pt x="20290" y="2613"/>
                  </a:lnTo>
                  <a:lnTo>
                    <a:pt x="19882" y="2117"/>
                  </a:lnTo>
                  <a:lnTo>
                    <a:pt x="19475" y="1687"/>
                  </a:lnTo>
                  <a:lnTo>
                    <a:pt x="18980" y="1224"/>
                  </a:lnTo>
                  <a:lnTo>
                    <a:pt x="18514" y="860"/>
                  </a:lnTo>
                  <a:lnTo>
                    <a:pt x="17903" y="595"/>
                  </a:lnTo>
                  <a:lnTo>
                    <a:pt x="17350" y="298"/>
                  </a:lnTo>
                  <a:lnTo>
                    <a:pt x="16768" y="99"/>
                  </a:lnTo>
                  <a:lnTo>
                    <a:pt x="16127" y="0"/>
                  </a:lnTo>
                  <a:lnTo>
                    <a:pt x="15545" y="0"/>
                  </a:lnTo>
                  <a:lnTo>
                    <a:pt x="14905" y="0"/>
                  </a:lnTo>
                  <a:lnTo>
                    <a:pt x="14264" y="99"/>
                  </a:lnTo>
                  <a:lnTo>
                    <a:pt x="13682" y="298"/>
                  </a:lnTo>
                  <a:lnTo>
                    <a:pt x="13129" y="496"/>
                  </a:lnTo>
                  <a:lnTo>
                    <a:pt x="12547" y="761"/>
                  </a:lnTo>
                  <a:lnTo>
                    <a:pt x="12081" y="1058"/>
                  </a:lnTo>
                  <a:lnTo>
                    <a:pt x="11586" y="1489"/>
                  </a:lnTo>
                  <a:lnTo>
                    <a:pt x="11178" y="1985"/>
                  </a:lnTo>
                  <a:lnTo>
                    <a:pt x="10800" y="2481"/>
                  </a:lnTo>
                  <a:lnTo>
                    <a:pt x="10480" y="2944"/>
                  </a:lnTo>
                  <a:lnTo>
                    <a:pt x="10130" y="3572"/>
                  </a:lnTo>
                  <a:lnTo>
                    <a:pt x="9868" y="4201"/>
                  </a:lnTo>
                  <a:lnTo>
                    <a:pt x="9723" y="4829"/>
                  </a:lnTo>
                  <a:lnTo>
                    <a:pt x="9548" y="5491"/>
                  </a:lnTo>
                  <a:lnTo>
                    <a:pt x="9461" y="6219"/>
                  </a:lnTo>
                  <a:lnTo>
                    <a:pt x="9461" y="6913"/>
                  </a:lnTo>
                  <a:lnTo>
                    <a:pt x="9461" y="7608"/>
                  </a:lnTo>
                  <a:lnTo>
                    <a:pt x="9548" y="8336"/>
                  </a:lnTo>
                  <a:lnTo>
                    <a:pt x="9723" y="8997"/>
                  </a:lnTo>
                  <a:lnTo>
                    <a:pt x="9868" y="9626"/>
                  </a:lnTo>
                  <a:lnTo>
                    <a:pt x="10130" y="10254"/>
                  </a:lnTo>
                  <a:lnTo>
                    <a:pt x="10422" y="10717"/>
                  </a:lnTo>
                  <a:lnTo>
                    <a:pt x="10858" y="11313"/>
                  </a:lnTo>
                  <a:lnTo>
                    <a:pt x="11178" y="11842"/>
                  </a:lnTo>
                  <a:close/>
                </a:path>
                <a:path w="21600" h="21600" extrusionOk="0">
                  <a:moveTo>
                    <a:pt x="15545" y="10420"/>
                  </a:moveTo>
                  <a:lnTo>
                    <a:pt x="16127" y="10387"/>
                  </a:lnTo>
                  <a:lnTo>
                    <a:pt x="16680" y="10188"/>
                  </a:lnTo>
                  <a:lnTo>
                    <a:pt x="17292" y="9824"/>
                  </a:lnTo>
                  <a:lnTo>
                    <a:pt x="17757" y="9427"/>
                  </a:lnTo>
                  <a:lnTo>
                    <a:pt x="18078" y="8898"/>
                  </a:lnTo>
                  <a:lnTo>
                    <a:pt x="18427" y="8236"/>
                  </a:lnTo>
                  <a:lnTo>
                    <a:pt x="18602" y="7608"/>
                  </a:lnTo>
                  <a:lnTo>
                    <a:pt x="18631" y="6913"/>
                  </a:lnTo>
                  <a:lnTo>
                    <a:pt x="18602" y="6219"/>
                  </a:lnTo>
                  <a:lnTo>
                    <a:pt x="18427" y="5590"/>
                  </a:lnTo>
                  <a:lnTo>
                    <a:pt x="18078" y="4896"/>
                  </a:lnTo>
                  <a:lnTo>
                    <a:pt x="17670" y="4366"/>
                  </a:lnTo>
                  <a:lnTo>
                    <a:pt x="17292" y="4002"/>
                  </a:lnTo>
                  <a:lnTo>
                    <a:pt x="16680" y="3606"/>
                  </a:lnTo>
                  <a:lnTo>
                    <a:pt x="16127" y="3407"/>
                  </a:lnTo>
                  <a:lnTo>
                    <a:pt x="15545" y="3374"/>
                  </a:lnTo>
                  <a:lnTo>
                    <a:pt x="14905" y="3407"/>
                  </a:lnTo>
                  <a:lnTo>
                    <a:pt x="14351" y="3606"/>
                  </a:lnTo>
                  <a:lnTo>
                    <a:pt x="13769" y="4002"/>
                  </a:lnTo>
                  <a:lnTo>
                    <a:pt x="13304" y="4366"/>
                  </a:lnTo>
                  <a:lnTo>
                    <a:pt x="12954" y="4896"/>
                  </a:lnTo>
                  <a:lnTo>
                    <a:pt x="12634" y="5590"/>
                  </a:lnTo>
                  <a:lnTo>
                    <a:pt x="12459" y="6219"/>
                  </a:lnTo>
                  <a:lnTo>
                    <a:pt x="12430" y="6913"/>
                  </a:lnTo>
                  <a:lnTo>
                    <a:pt x="12459" y="7608"/>
                  </a:lnTo>
                  <a:lnTo>
                    <a:pt x="12634" y="8236"/>
                  </a:lnTo>
                  <a:lnTo>
                    <a:pt x="12954" y="8898"/>
                  </a:lnTo>
                  <a:lnTo>
                    <a:pt x="13304" y="9328"/>
                  </a:lnTo>
                  <a:lnTo>
                    <a:pt x="13769" y="9824"/>
                  </a:lnTo>
                  <a:lnTo>
                    <a:pt x="14351" y="10188"/>
                  </a:lnTo>
                  <a:lnTo>
                    <a:pt x="14905" y="10387"/>
                  </a:lnTo>
                  <a:lnTo>
                    <a:pt x="15545" y="10420"/>
                  </a:lnTo>
                  <a:close/>
                </a:path>
                <a:path w="21600" h="21600" extrusionOk="0">
                  <a:moveTo>
                    <a:pt x="15545" y="8633"/>
                  </a:moveTo>
                  <a:lnTo>
                    <a:pt x="15836" y="8600"/>
                  </a:lnTo>
                  <a:lnTo>
                    <a:pt x="16098" y="8501"/>
                  </a:lnTo>
                  <a:lnTo>
                    <a:pt x="16389" y="8303"/>
                  </a:lnTo>
                  <a:lnTo>
                    <a:pt x="16622" y="8137"/>
                  </a:lnTo>
                  <a:lnTo>
                    <a:pt x="16768" y="7873"/>
                  </a:lnTo>
                  <a:lnTo>
                    <a:pt x="16942" y="7542"/>
                  </a:lnTo>
                  <a:lnTo>
                    <a:pt x="17001" y="7244"/>
                  </a:lnTo>
                  <a:lnTo>
                    <a:pt x="17030" y="6913"/>
                  </a:lnTo>
                  <a:lnTo>
                    <a:pt x="17001" y="6549"/>
                  </a:lnTo>
                  <a:lnTo>
                    <a:pt x="16942" y="6252"/>
                  </a:lnTo>
                  <a:lnTo>
                    <a:pt x="16768" y="5921"/>
                  </a:lnTo>
                  <a:lnTo>
                    <a:pt x="16564" y="5689"/>
                  </a:lnTo>
                  <a:lnTo>
                    <a:pt x="16389" y="5491"/>
                  </a:lnTo>
                  <a:lnTo>
                    <a:pt x="16098" y="5292"/>
                  </a:lnTo>
                  <a:lnTo>
                    <a:pt x="15836" y="5226"/>
                  </a:lnTo>
                  <a:lnTo>
                    <a:pt x="15545" y="5193"/>
                  </a:lnTo>
                  <a:lnTo>
                    <a:pt x="15225" y="5226"/>
                  </a:lnTo>
                  <a:lnTo>
                    <a:pt x="14963" y="5292"/>
                  </a:lnTo>
                  <a:lnTo>
                    <a:pt x="14672" y="5491"/>
                  </a:lnTo>
                  <a:lnTo>
                    <a:pt x="14439" y="5689"/>
                  </a:lnTo>
                  <a:lnTo>
                    <a:pt x="14293" y="5921"/>
                  </a:lnTo>
                  <a:lnTo>
                    <a:pt x="14119" y="6252"/>
                  </a:lnTo>
                  <a:lnTo>
                    <a:pt x="14031" y="6549"/>
                  </a:lnTo>
                  <a:lnTo>
                    <a:pt x="14002" y="6913"/>
                  </a:lnTo>
                  <a:lnTo>
                    <a:pt x="14031" y="7244"/>
                  </a:lnTo>
                  <a:lnTo>
                    <a:pt x="14119" y="7542"/>
                  </a:lnTo>
                  <a:lnTo>
                    <a:pt x="14293" y="7873"/>
                  </a:lnTo>
                  <a:lnTo>
                    <a:pt x="14439" y="8071"/>
                  </a:lnTo>
                  <a:lnTo>
                    <a:pt x="14672" y="8303"/>
                  </a:lnTo>
                  <a:lnTo>
                    <a:pt x="14963" y="8501"/>
                  </a:lnTo>
                  <a:lnTo>
                    <a:pt x="15225" y="8600"/>
                  </a:lnTo>
                  <a:lnTo>
                    <a:pt x="15545" y="8633"/>
                  </a:lnTo>
                  <a:close/>
                </a:path>
                <a:path w="21600" h="21600" extrusionOk="0">
                  <a:moveTo>
                    <a:pt x="0" y="12900"/>
                  </a:moveTo>
                  <a:lnTo>
                    <a:pt x="5036" y="12900"/>
                  </a:lnTo>
                  <a:lnTo>
                    <a:pt x="5036" y="14984"/>
                  </a:lnTo>
                  <a:lnTo>
                    <a:pt x="0" y="14984"/>
                  </a:lnTo>
                  <a:lnTo>
                    <a:pt x="0" y="12900"/>
                  </a:lnTo>
                  <a:close/>
                </a:path>
                <a:path w="21600" h="21600" extrusionOk="0">
                  <a:moveTo>
                    <a:pt x="7714" y="19681"/>
                  </a:moveTo>
                  <a:lnTo>
                    <a:pt x="8675" y="19681"/>
                  </a:lnTo>
                  <a:lnTo>
                    <a:pt x="12168" y="12669"/>
                  </a:lnTo>
                  <a:lnTo>
                    <a:pt x="13245" y="13397"/>
                  </a:lnTo>
                  <a:lnTo>
                    <a:pt x="9170" y="21600"/>
                  </a:lnTo>
                  <a:lnTo>
                    <a:pt x="7423" y="21600"/>
                  </a:lnTo>
                  <a:lnTo>
                    <a:pt x="1456" y="14984"/>
                  </a:lnTo>
                  <a:lnTo>
                    <a:pt x="3348" y="14984"/>
                  </a:lnTo>
                  <a:lnTo>
                    <a:pt x="7714" y="19681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a-IR">
                <a:cs typeface="B Lotus" pitchFamily="2" charset="-78"/>
              </a:endParaRPr>
            </a:p>
          </p:txBody>
        </p:sp>
      </p:grp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357158" y="285728"/>
            <a:ext cx="8501063" cy="584775"/>
          </a:xfrm>
          <a:prstGeom prst="rect">
            <a:avLst/>
          </a:prstGeom>
          <a:solidFill>
            <a:srgbClr val="CC00CC"/>
          </a:solidFill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fa-IR" sz="3200" b="1" dirty="0" smtClean="0">
                <a:cs typeface="B Lotus" pitchFamily="2" charset="-78"/>
              </a:rPr>
              <a:t>آشنایی با نمونه ای از نثر ادبی و: </a:t>
            </a:r>
            <a:r>
              <a:rPr lang="fa-IR" sz="3200" b="1" dirty="0" smtClean="0">
                <a:solidFill>
                  <a:srgbClr val="FFFF00"/>
                </a:solidFill>
                <a:cs typeface="B Lotus" pitchFamily="2" charset="-78"/>
              </a:rPr>
              <a:t>« چشمه ی معرفت»</a:t>
            </a:r>
            <a:endParaRPr lang="en-US" sz="3200" b="1" dirty="0">
              <a:solidFill>
                <a:srgbClr val="FFFF00"/>
              </a:solidFill>
              <a:cs typeface="B Lotus" pitchFamily="2" charset="-78"/>
            </a:endParaRPr>
          </a:p>
        </p:txBody>
      </p:sp>
      <p:grpSp>
        <p:nvGrpSpPr>
          <p:cNvPr id="24" name="Group 25"/>
          <p:cNvGrpSpPr>
            <a:grpSpLocks/>
          </p:cNvGrpSpPr>
          <p:nvPr/>
        </p:nvGrpSpPr>
        <p:grpSpPr bwMode="auto">
          <a:xfrm>
            <a:off x="357158" y="2571744"/>
            <a:ext cx="8459787" cy="620254"/>
            <a:chOff x="357128" y="2084807"/>
            <a:chExt cx="8460030" cy="619196"/>
          </a:xfrm>
        </p:grpSpPr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357128" y="2181676"/>
              <a:ext cx="7929790" cy="522327"/>
            </a:xfrm>
            <a:prstGeom prst="rect">
              <a:avLst/>
            </a:prstGeom>
            <a:ln/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  <a:defRPr/>
              </a:pPr>
              <a:r>
                <a:rPr lang="fa-IR" sz="2800" b="1" dirty="0" smtClean="0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cs typeface="B Lotus" pitchFamily="2" charset="-78"/>
                </a:rPr>
                <a:t>تقویت توجه به طبیعت و نگاه کنجکاوانه و دقیق</a:t>
              </a:r>
              <a:endParaRPr lang="en-US" sz="2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cs typeface="B Lotus" pitchFamily="2" charset="-78"/>
              </a:endParaRPr>
            </a:p>
          </p:txBody>
        </p:sp>
        <p:sp>
          <p:nvSpPr>
            <p:cNvPr id="26" name="desklamp"/>
            <p:cNvSpPr>
              <a:spLocks noEditPoints="1" noChangeArrowheads="1"/>
            </p:cNvSpPr>
            <p:nvPr/>
          </p:nvSpPr>
          <p:spPr bwMode="auto">
            <a:xfrm>
              <a:off x="8438221" y="2084807"/>
              <a:ext cx="378937" cy="38624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86 w 21600"/>
                <a:gd name="T13" fmla="*/ 22426 h 21600"/>
                <a:gd name="T14" fmla="*/ 19435 w 21600"/>
                <a:gd name="T15" fmla="*/ 274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1178" y="11842"/>
                  </a:moveTo>
                  <a:lnTo>
                    <a:pt x="11644" y="12206"/>
                  </a:lnTo>
                  <a:lnTo>
                    <a:pt x="12168" y="12702"/>
                  </a:lnTo>
                  <a:lnTo>
                    <a:pt x="12605" y="13000"/>
                  </a:lnTo>
                  <a:lnTo>
                    <a:pt x="13129" y="13330"/>
                  </a:lnTo>
                  <a:lnTo>
                    <a:pt x="13682" y="13529"/>
                  </a:lnTo>
                  <a:lnTo>
                    <a:pt x="14264" y="13694"/>
                  </a:lnTo>
                  <a:lnTo>
                    <a:pt x="14905" y="13794"/>
                  </a:lnTo>
                  <a:lnTo>
                    <a:pt x="15545" y="13794"/>
                  </a:lnTo>
                  <a:lnTo>
                    <a:pt x="16127" y="13794"/>
                  </a:lnTo>
                  <a:lnTo>
                    <a:pt x="16680" y="13694"/>
                  </a:lnTo>
                  <a:lnTo>
                    <a:pt x="17233" y="13529"/>
                  </a:lnTo>
                  <a:lnTo>
                    <a:pt x="17816" y="13330"/>
                  </a:lnTo>
                  <a:lnTo>
                    <a:pt x="18427" y="13033"/>
                  </a:lnTo>
                  <a:lnTo>
                    <a:pt x="18893" y="12702"/>
                  </a:lnTo>
                  <a:lnTo>
                    <a:pt x="19300" y="12305"/>
                  </a:lnTo>
                  <a:lnTo>
                    <a:pt x="19766" y="11842"/>
                  </a:lnTo>
                  <a:lnTo>
                    <a:pt x="20203" y="11379"/>
                  </a:lnTo>
                  <a:lnTo>
                    <a:pt x="20523" y="10817"/>
                  </a:lnTo>
                  <a:lnTo>
                    <a:pt x="20843" y="10287"/>
                  </a:lnTo>
                  <a:lnTo>
                    <a:pt x="21076" y="9626"/>
                  </a:lnTo>
                  <a:lnTo>
                    <a:pt x="21338" y="8997"/>
                  </a:lnTo>
                  <a:lnTo>
                    <a:pt x="21513" y="8336"/>
                  </a:lnTo>
                  <a:lnTo>
                    <a:pt x="21600" y="7608"/>
                  </a:lnTo>
                  <a:lnTo>
                    <a:pt x="21600" y="6913"/>
                  </a:lnTo>
                  <a:lnTo>
                    <a:pt x="21600" y="6219"/>
                  </a:lnTo>
                  <a:lnTo>
                    <a:pt x="21513" y="5590"/>
                  </a:lnTo>
                  <a:lnTo>
                    <a:pt x="21338" y="4896"/>
                  </a:lnTo>
                  <a:lnTo>
                    <a:pt x="21163" y="4300"/>
                  </a:lnTo>
                  <a:lnTo>
                    <a:pt x="20901" y="3705"/>
                  </a:lnTo>
                  <a:lnTo>
                    <a:pt x="20610" y="3175"/>
                  </a:lnTo>
                  <a:lnTo>
                    <a:pt x="20290" y="2613"/>
                  </a:lnTo>
                  <a:lnTo>
                    <a:pt x="19882" y="2117"/>
                  </a:lnTo>
                  <a:lnTo>
                    <a:pt x="19475" y="1687"/>
                  </a:lnTo>
                  <a:lnTo>
                    <a:pt x="18980" y="1224"/>
                  </a:lnTo>
                  <a:lnTo>
                    <a:pt x="18514" y="860"/>
                  </a:lnTo>
                  <a:lnTo>
                    <a:pt x="17903" y="595"/>
                  </a:lnTo>
                  <a:lnTo>
                    <a:pt x="17350" y="298"/>
                  </a:lnTo>
                  <a:lnTo>
                    <a:pt x="16768" y="99"/>
                  </a:lnTo>
                  <a:lnTo>
                    <a:pt x="16127" y="0"/>
                  </a:lnTo>
                  <a:lnTo>
                    <a:pt x="15545" y="0"/>
                  </a:lnTo>
                  <a:lnTo>
                    <a:pt x="14905" y="0"/>
                  </a:lnTo>
                  <a:lnTo>
                    <a:pt x="14264" y="99"/>
                  </a:lnTo>
                  <a:lnTo>
                    <a:pt x="13682" y="298"/>
                  </a:lnTo>
                  <a:lnTo>
                    <a:pt x="13129" y="496"/>
                  </a:lnTo>
                  <a:lnTo>
                    <a:pt x="12547" y="761"/>
                  </a:lnTo>
                  <a:lnTo>
                    <a:pt x="12081" y="1058"/>
                  </a:lnTo>
                  <a:lnTo>
                    <a:pt x="11586" y="1489"/>
                  </a:lnTo>
                  <a:lnTo>
                    <a:pt x="11178" y="1985"/>
                  </a:lnTo>
                  <a:lnTo>
                    <a:pt x="10800" y="2481"/>
                  </a:lnTo>
                  <a:lnTo>
                    <a:pt x="10480" y="2944"/>
                  </a:lnTo>
                  <a:lnTo>
                    <a:pt x="10130" y="3572"/>
                  </a:lnTo>
                  <a:lnTo>
                    <a:pt x="9868" y="4201"/>
                  </a:lnTo>
                  <a:lnTo>
                    <a:pt x="9723" y="4829"/>
                  </a:lnTo>
                  <a:lnTo>
                    <a:pt x="9548" y="5491"/>
                  </a:lnTo>
                  <a:lnTo>
                    <a:pt x="9461" y="6219"/>
                  </a:lnTo>
                  <a:lnTo>
                    <a:pt x="9461" y="6913"/>
                  </a:lnTo>
                  <a:lnTo>
                    <a:pt x="9461" y="7608"/>
                  </a:lnTo>
                  <a:lnTo>
                    <a:pt x="9548" y="8336"/>
                  </a:lnTo>
                  <a:lnTo>
                    <a:pt x="9723" y="8997"/>
                  </a:lnTo>
                  <a:lnTo>
                    <a:pt x="9868" y="9626"/>
                  </a:lnTo>
                  <a:lnTo>
                    <a:pt x="10130" y="10254"/>
                  </a:lnTo>
                  <a:lnTo>
                    <a:pt x="10422" y="10717"/>
                  </a:lnTo>
                  <a:lnTo>
                    <a:pt x="10858" y="11313"/>
                  </a:lnTo>
                  <a:lnTo>
                    <a:pt x="11178" y="11842"/>
                  </a:lnTo>
                  <a:close/>
                </a:path>
                <a:path w="21600" h="21600" extrusionOk="0">
                  <a:moveTo>
                    <a:pt x="15545" y="10420"/>
                  </a:moveTo>
                  <a:lnTo>
                    <a:pt x="16127" y="10387"/>
                  </a:lnTo>
                  <a:lnTo>
                    <a:pt x="16680" y="10188"/>
                  </a:lnTo>
                  <a:lnTo>
                    <a:pt x="17292" y="9824"/>
                  </a:lnTo>
                  <a:lnTo>
                    <a:pt x="17757" y="9427"/>
                  </a:lnTo>
                  <a:lnTo>
                    <a:pt x="18078" y="8898"/>
                  </a:lnTo>
                  <a:lnTo>
                    <a:pt x="18427" y="8236"/>
                  </a:lnTo>
                  <a:lnTo>
                    <a:pt x="18602" y="7608"/>
                  </a:lnTo>
                  <a:lnTo>
                    <a:pt x="18631" y="6913"/>
                  </a:lnTo>
                  <a:lnTo>
                    <a:pt x="18602" y="6219"/>
                  </a:lnTo>
                  <a:lnTo>
                    <a:pt x="18427" y="5590"/>
                  </a:lnTo>
                  <a:lnTo>
                    <a:pt x="18078" y="4896"/>
                  </a:lnTo>
                  <a:lnTo>
                    <a:pt x="17670" y="4366"/>
                  </a:lnTo>
                  <a:lnTo>
                    <a:pt x="17292" y="4002"/>
                  </a:lnTo>
                  <a:lnTo>
                    <a:pt x="16680" y="3606"/>
                  </a:lnTo>
                  <a:lnTo>
                    <a:pt x="16127" y="3407"/>
                  </a:lnTo>
                  <a:lnTo>
                    <a:pt x="15545" y="3374"/>
                  </a:lnTo>
                  <a:lnTo>
                    <a:pt x="14905" y="3407"/>
                  </a:lnTo>
                  <a:lnTo>
                    <a:pt x="14351" y="3606"/>
                  </a:lnTo>
                  <a:lnTo>
                    <a:pt x="13769" y="4002"/>
                  </a:lnTo>
                  <a:lnTo>
                    <a:pt x="13304" y="4366"/>
                  </a:lnTo>
                  <a:lnTo>
                    <a:pt x="12954" y="4896"/>
                  </a:lnTo>
                  <a:lnTo>
                    <a:pt x="12634" y="5590"/>
                  </a:lnTo>
                  <a:lnTo>
                    <a:pt x="12459" y="6219"/>
                  </a:lnTo>
                  <a:lnTo>
                    <a:pt x="12430" y="6913"/>
                  </a:lnTo>
                  <a:lnTo>
                    <a:pt x="12459" y="7608"/>
                  </a:lnTo>
                  <a:lnTo>
                    <a:pt x="12634" y="8236"/>
                  </a:lnTo>
                  <a:lnTo>
                    <a:pt x="12954" y="8898"/>
                  </a:lnTo>
                  <a:lnTo>
                    <a:pt x="13304" y="9328"/>
                  </a:lnTo>
                  <a:lnTo>
                    <a:pt x="13769" y="9824"/>
                  </a:lnTo>
                  <a:lnTo>
                    <a:pt x="14351" y="10188"/>
                  </a:lnTo>
                  <a:lnTo>
                    <a:pt x="14905" y="10387"/>
                  </a:lnTo>
                  <a:lnTo>
                    <a:pt x="15545" y="10420"/>
                  </a:lnTo>
                  <a:close/>
                </a:path>
                <a:path w="21600" h="21600" extrusionOk="0">
                  <a:moveTo>
                    <a:pt x="15545" y="8633"/>
                  </a:moveTo>
                  <a:lnTo>
                    <a:pt x="15836" y="8600"/>
                  </a:lnTo>
                  <a:lnTo>
                    <a:pt x="16098" y="8501"/>
                  </a:lnTo>
                  <a:lnTo>
                    <a:pt x="16389" y="8303"/>
                  </a:lnTo>
                  <a:lnTo>
                    <a:pt x="16622" y="8137"/>
                  </a:lnTo>
                  <a:lnTo>
                    <a:pt x="16768" y="7873"/>
                  </a:lnTo>
                  <a:lnTo>
                    <a:pt x="16942" y="7542"/>
                  </a:lnTo>
                  <a:lnTo>
                    <a:pt x="17001" y="7244"/>
                  </a:lnTo>
                  <a:lnTo>
                    <a:pt x="17030" y="6913"/>
                  </a:lnTo>
                  <a:lnTo>
                    <a:pt x="17001" y="6549"/>
                  </a:lnTo>
                  <a:lnTo>
                    <a:pt x="16942" y="6252"/>
                  </a:lnTo>
                  <a:lnTo>
                    <a:pt x="16768" y="5921"/>
                  </a:lnTo>
                  <a:lnTo>
                    <a:pt x="16564" y="5689"/>
                  </a:lnTo>
                  <a:lnTo>
                    <a:pt x="16389" y="5491"/>
                  </a:lnTo>
                  <a:lnTo>
                    <a:pt x="16098" y="5292"/>
                  </a:lnTo>
                  <a:lnTo>
                    <a:pt x="15836" y="5226"/>
                  </a:lnTo>
                  <a:lnTo>
                    <a:pt x="15545" y="5193"/>
                  </a:lnTo>
                  <a:lnTo>
                    <a:pt x="15225" y="5226"/>
                  </a:lnTo>
                  <a:lnTo>
                    <a:pt x="14963" y="5292"/>
                  </a:lnTo>
                  <a:lnTo>
                    <a:pt x="14672" y="5491"/>
                  </a:lnTo>
                  <a:lnTo>
                    <a:pt x="14439" y="5689"/>
                  </a:lnTo>
                  <a:lnTo>
                    <a:pt x="14293" y="5921"/>
                  </a:lnTo>
                  <a:lnTo>
                    <a:pt x="14119" y="6252"/>
                  </a:lnTo>
                  <a:lnTo>
                    <a:pt x="14031" y="6549"/>
                  </a:lnTo>
                  <a:lnTo>
                    <a:pt x="14002" y="6913"/>
                  </a:lnTo>
                  <a:lnTo>
                    <a:pt x="14031" y="7244"/>
                  </a:lnTo>
                  <a:lnTo>
                    <a:pt x="14119" y="7542"/>
                  </a:lnTo>
                  <a:lnTo>
                    <a:pt x="14293" y="7873"/>
                  </a:lnTo>
                  <a:lnTo>
                    <a:pt x="14439" y="8071"/>
                  </a:lnTo>
                  <a:lnTo>
                    <a:pt x="14672" y="8303"/>
                  </a:lnTo>
                  <a:lnTo>
                    <a:pt x="14963" y="8501"/>
                  </a:lnTo>
                  <a:lnTo>
                    <a:pt x="15225" y="8600"/>
                  </a:lnTo>
                  <a:lnTo>
                    <a:pt x="15545" y="8633"/>
                  </a:lnTo>
                  <a:close/>
                </a:path>
                <a:path w="21600" h="21600" extrusionOk="0">
                  <a:moveTo>
                    <a:pt x="0" y="12900"/>
                  </a:moveTo>
                  <a:lnTo>
                    <a:pt x="5036" y="12900"/>
                  </a:lnTo>
                  <a:lnTo>
                    <a:pt x="5036" y="14984"/>
                  </a:lnTo>
                  <a:lnTo>
                    <a:pt x="0" y="14984"/>
                  </a:lnTo>
                  <a:lnTo>
                    <a:pt x="0" y="12900"/>
                  </a:lnTo>
                  <a:close/>
                </a:path>
                <a:path w="21600" h="21600" extrusionOk="0">
                  <a:moveTo>
                    <a:pt x="7714" y="19681"/>
                  </a:moveTo>
                  <a:lnTo>
                    <a:pt x="8675" y="19681"/>
                  </a:lnTo>
                  <a:lnTo>
                    <a:pt x="12168" y="12669"/>
                  </a:lnTo>
                  <a:lnTo>
                    <a:pt x="13245" y="13397"/>
                  </a:lnTo>
                  <a:lnTo>
                    <a:pt x="9170" y="21600"/>
                  </a:lnTo>
                  <a:lnTo>
                    <a:pt x="7423" y="21600"/>
                  </a:lnTo>
                  <a:lnTo>
                    <a:pt x="1456" y="14984"/>
                  </a:lnTo>
                  <a:lnTo>
                    <a:pt x="3348" y="14984"/>
                  </a:lnTo>
                  <a:lnTo>
                    <a:pt x="7714" y="19681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a-IR">
                <a:cs typeface="B Lotus" pitchFamily="2" charset="-78"/>
              </a:endParaRPr>
            </a:p>
          </p:txBody>
        </p:sp>
      </p:grpSp>
      <p:grpSp>
        <p:nvGrpSpPr>
          <p:cNvPr id="27" name="Group 25"/>
          <p:cNvGrpSpPr>
            <a:grpSpLocks/>
          </p:cNvGrpSpPr>
          <p:nvPr/>
        </p:nvGrpSpPr>
        <p:grpSpPr bwMode="auto">
          <a:xfrm>
            <a:off x="357158" y="3184206"/>
            <a:ext cx="8459787" cy="620254"/>
            <a:chOff x="357128" y="2084807"/>
            <a:chExt cx="8460030" cy="619196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357128" y="2181676"/>
              <a:ext cx="7929790" cy="522327"/>
            </a:xfrm>
            <a:prstGeom prst="rect">
              <a:avLst/>
            </a:prstGeom>
            <a:ln/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  <a:defRPr/>
              </a:pPr>
              <a:r>
                <a:rPr lang="fa-IR" sz="2800" b="1" dirty="0" smtClean="0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cs typeface="B Lotus" pitchFamily="2" charset="-78"/>
                </a:rPr>
                <a:t>پرورش روحیه ی معرفت جویی و توجه به خالق زیبایی ها</a:t>
              </a:r>
              <a:endParaRPr lang="en-US" sz="2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cs typeface="B Lotus" pitchFamily="2" charset="-78"/>
              </a:endParaRPr>
            </a:p>
          </p:txBody>
        </p:sp>
        <p:sp>
          <p:nvSpPr>
            <p:cNvPr id="29" name="desklamp"/>
            <p:cNvSpPr>
              <a:spLocks noEditPoints="1" noChangeArrowheads="1"/>
            </p:cNvSpPr>
            <p:nvPr/>
          </p:nvSpPr>
          <p:spPr bwMode="auto">
            <a:xfrm>
              <a:off x="8438221" y="2084807"/>
              <a:ext cx="378937" cy="38624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86 w 21600"/>
                <a:gd name="T13" fmla="*/ 22426 h 21600"/>
                <a:gd name="T14" fmla="*/ 19435 w 21600"/>
                <a:gd name="T15" fmla="*/ 274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1178" y="11842"/>
                  </a:moveTo>
                  <a:lnTo>
                    <a:pt x="11644" y="12206"/>
                  </a:lnTo>
                  <a:lnTo>
                    <a:pt x="12168" y="12702"/>
                  </a:lnTo>
                  <a:lnTo>
                    <a:pt x="12605" y="13000"/>
                  </a:lnTo>
                  <a:lnTo>
                    <a:pt x="13129" y="13330"/>
                  </a:lnTo>
                  <a:lnTo>
                    <a:pt x="13682" y="13529"/>
                  </a:lnTo>
                  <a:lnTo>
                    <a:pt x="14264" y="13694"/>
                  </a:lnTo>
                  <a:lnTo>
                    <a:pt x="14905" y="13794"/>
                  </a:lnTo>
                  <a:lnTo>
                    <a:pt x="15545" y="13794"/>
                  </a:lnTo>
                  <a:lnTo>
                    <a:pt x="16127" y="13794"/>
                  </a:lnTo>
                  <a:lnTo>
                    <a:pt x="16680" y="13694"/>
                  </a:lnTo>
                  <a:lnTo>
                    <a:pt x="17233" y="13529"/>
                  </a:lnTo>
                  <a:lnTo>
                    <a:pt x="17816" y="13330"/>
                  </a:lnTo>
                  <a:lnTo>
                    <a:pt x="18427" y="13033"/>
                  </a:lnTo>
                  <a:lnTo>
                    <a:pt x="18893" y="12702"/>
                  </a:lnTo>
                  <a:lnTo>
                    <a:pt x="19300" y="12305"/>
                  </a:lnTo>
                  <a:lnTo>
                    <a:pt x="19766" y="11842"/>
                  </a:lnTo>
                  <a:lnTo>
                    <a:pt x="20203" y="11379"/>
                  </a:lnTo>
                  <a:lnTo>
                    <a:pt x="20523" y="10817"/>
                  </a:lnTo>
                  <a:lnTo>
                    <a:pt x="20843" y="10287"/>
                  </a:lnTo>
                  <a:lnTo>
                    <a:pt x="21076" y="9626"/>
                  </a:lnTo>
                  <a:lnTo>
                    <a:pt x="21338" y="8997"/>
                  </a:lnTo>
                  <a:lnTo>
                    <a:pt x="21513" y="8336"/>
                  </a:lnTo>
                  <a:lnTo>
                    <a:pt x="21600" y="7608"/>
                  </a:lnTo>
                  <a:lnTo>
                    <a:pt x="21600" y="6913"/>
                  </a:lnTo>
                  <a:lnTo>
                    <a:pt x="21600" y="6219"/>
                  </a:lnTo>
                  <a:lnTo>
                    <a:pt x="21513" y="5590"/>
                  </a:lnTo>
                  <a:lnTo>
                    <a:pt x="21338" y="4896"/>
                  </a:lnTo>
                  <a:lnTo>
                    <a:pt x="21163" y="4300"/>
                  </a:lnTo>
                  <a:lnTo>
                    <a:pt x="20901" y="3705"/>
                  </a:lnTo>
                  <a:lnTo>
                    <a:pt x="20610" y="3175"/>
                  </a:lnTo>
                  <a:lnTo>
                    <a:pt x="20290" y="2613"/>
                  </a:lnTo>
                  <a:lnTo>
                    <a:pt x="19882" y="2117"/>
                  </a:lnTo>
                  <a:lnTo>
                    <a:pt x="19475" y="1687"/>
                  </a:lnTo>
                  <a:lnTo>
                    <a:pt x="18980" y="1224"/>
                  </a:lnTo>
                  <a:lnTo>
                    <a:pt x="18514" y="860"/>
                  </a:lnTo>
                  <a:lnTo>
                    <a:pt x="17903" y="595"/>
                  </a:lnTo>
                  <a:lnTo>
                    <a:pt x="17350" y="298"/>
                  </a:lnTo>
                  <a:lnTo>
                    <a:pt x="16768" y="99"/>
                  </a:lnTo>
                  <a:lnTo>
                    <a:pt x="16127" y="0"/>
                  </a:lnTo>
                  <a:lnTo>
                    <a:pt x="15545" y="0"/>
                  </a:lnTo>
                  <a:lnTo>
                    <a:pt x="14905" y="0"/>
                  </a:lnTo>
                  <a:lnTo>
                    <a:pt x="14264" y="99"/>
                  </a:lnTo>
                  <a:lnTo>
                    <a:pt x="13682" y="298"/>
                  </a:lnTo>
                  <a:lnTo>
                    <a:pt x="13129" y="496"/>
                  </a:lnTo>
                  <a:lnTo>
                    <a:pt x="12547" y="761"/>
                  </a:lnTo>
                  <a:lnTo>
                    <a:pt x="12081" y="1058"/>
                  </a:lnTo>
                  <a:lnTo>
                    <a:pt x="11586" y="1489"/>
                  </a:lnTo>
                  <a:lnTo>
                    <a:pt x="11178" y="1985"/>
                  </a:lnTo>
                  <a:lnTo>
                    <a:pt x="10800" y="2481"/>
                  </a:lnTo>
                  <a:lnTo>
                    <a:pt x="10480" y="2944"/>
                  </a:lnTo>
                  <a:lnTo>
                    <a:pt x="10130" y="3572"/>
                  </a:lnTo>
                  <a:lnTo>
                    <a:pt x="9868" y="4201"/>
                  </a:lnTo>
                  <a:lnTo>
                    <a:pt x="9723" y="4829"/>
                  </a:lnTo>
                  <a:lnTo>
                    <a:pt x="9548" y="5491"/>
                  </a:lnTo>
                  <a:lnTo>
                    <a:pt x="9461" y="6219"/>
                  </a:lnTo>
                  <a:lnTo>
                    <a:pt x="9461" y="6913"/>
                  </a:lnTo>
                  <a:lnTo>
                    <a:pt x="9461" y="7608"/>
                  </a:lnTo>
                  <a:lnTo>
                    <a:pt x="9548" y="8336"/>
                  </a:lnTo>
                  <a:lnTo>
                    <a:pt x="9723" y="8997"/>
                  </a:lnTo>
                  <a:lnTo>
                    <a:pt x="9868" y="9626"/>
                  </a:lnTo>
                  <a:lnTo>
                    <a:pt x="10130" y="10254"/>
                  </a:lnTo>
                  <a:lnTo>
                    <a:pt x="10422" y="10717"/>
                  </a:lnTo>
                  <a:lnTo>
                    <a:pt x="10858" y="11313"/>
                  </a:lnTo>
                  <a:lnTo>
                    <a:pt x="11178" y="11842"/>
                  </a:lnTo>
                  <a:close/>
                </a:path>
                <a:path w="21600" h="21600" extrusionOk="0">
                  <a:moveTo>
                    <a:pt x="15545" y="10420"/>
                  </a:moveTo>
                  <a:lnTo>
                    <a:pt x="16127" y="10387"/>
                  </a:lnTo>
                  <a:lnTo>
                    <a:pt x="16680" y="10188"/>
                  </a:lnTo>
                  <a:lnTo>
                    <a:pt x="17292" y="9824"/>
                  </a:lnTo>
                  <a:lnTo>
                    <a:pt x="17757" y="9427"/>
                  </a:lnTo>
                  <a:lnTo>
                    <a:pt x="18078" y="8898"/>
                  </a:lnTo>
                  <a:lnTo>
                    <a:pt x="18427" y="8236"/>
                  </a:lnTo>
                  <a:lnTo>
                    <a:pt x="18602" y="7608"/>
                  </a:lnTo>
                  <a:lnTo>
                    <a:pt x="18631" y="6913"/>
                  </a:lnTo>
                  <a:lnTo>
                    <a:pt x="18602" y="6219"/>
                  </a:lnTo>
                  <a:lnTo>
                    <a:pt x="18427" y="5590"/>
                  </a:lnTo>
                  <a:lnTo>
                    <a:pt x="18078" y="4896"/>
                  </a:lnTo>
                  <a:lnTo>
                    <a:pt x="17670" y="4366"/>
                  </a:lnTo>
                  <a:lnTo>
                    <a:pt x="17292" y="4002"/>
                  </a:lnTo>
                  <a:lnTo>
                    <a:pt x="16680" y="3606"/>
                  </a:lnTo>
                  <a:lnTo>
                    <a:pt x="16127" y="3407"/>
                  </a:lnTo>
                  <a:lnTo>
                    <a:pt x="15545" y="3374"/>
                  </a:lnTo>
                  <a:lnTo>
                    <a:pt x="14905" y="3407"/>
                  </a:lnTo>
                  <a:lnTo>
                    <a:pt x="14351" y="3606"/>
                  </a:lnTo>
                  <a:lnTo>
                    <a:pt x="13769" y="4002"/>
                  </a:lnTo>
                  <a:lnTo>
                    <a:pt x="13304" y="4366"/>
                  </a:lnTo>
                  <a:lnTo>
                    <a:pt x="12954" y="4896"/>
                  </a:lnTo>
                  <a:lnTo>
                    <a:pt x="12634" y="5590"/>
                  </a:lnTo>
                  <a:lnTo>
                    <a:pt x="12459" y="6219"/>
                  </a:lnTo>
                  <a:lnTo>
                    <a:pt x="12430" y="6913"/>
                  </a:lnTo>
                  <a:lnTo>
                    <a:pt x="12459" y="7608"/>
                  </a:lnTo>
                  <a:lnTo>
                    <a:pt x="12634" y="8236"/>
                  </a:lnTo>
                  <a:lnTo>
                    <a:pt x="12954" y="8898"/>
                  </a:lnTo>
                  <a:lnTo>
                    <a:pt x="13304" y="9328"/>
                  </a:lnTo>
                  <a:lnTo>
                    <a:pt x="13769" y="9824"/>
                  </a:lnTo>
                  <a:lnTo>
                    <a:pt x="14351" y="10188"/>
                  </a:lnTo>
                  <a:lnTo>
                    <a:pt x="14905" y="10387"/>
                  </a:lnTo>
                  <a:lnTo>
                    <a:pt x="15545" y="10420"/>
                  </a:lnTo>
                  <a:close/>
                </a:path>
                <a:path w="21600" h="21600" extrusionOk="0">
                  <a:moveTo>
                    <a:pt x="15545" y="8633"/>
                  </a:moveTo>
                  <a:lnTo>
                    <a:pt x="15836" y="8600"/>
                  </a:lnTo>
                  <a:lnTo>
                    <a:pt x="16098" y="8501"/>
                  </a:lnTo>
                  <a:lnTo>
                    <a:pt x="16389" y="8303"/>
                  </a:lnTo>
                  <a:lnTo>
                    <a:pt x="16622" y="8137"/>
                  </a:lnTo>
                  <a:lnTo>
                    <a:pt x="16768" y="7873"/>
                  </a:lnTo>
                  <a:lnTo>
                    <a:pt x="16942" y="7542"/>
                  </a:lnTo>
                  <a:lnTo>
                    <a:pt x="17001" y="7244"/>
                  </a:lnTo>
                  <a:lnTo>
                    <a:pt x="17030" y="6913"/>
                  </a:lnTo>
                  <a:lnTo>
                    <a:pt x="17001" y="6549"/>
                  </a:lnTo>
                  <a:lnTo>
                    <a:pt x="16942" y="6252"/>
                  </a:lnTo>
                  <a:lnTo>
                    <a:pt x="16768" y="5921"/>
                  </a:lnTo>
                  <a:lnTo>
                    <a:pt x="16564" y="5689"/>
                  </a:lnTo>
                  <a:lnTo>
                    <a:pt x="16389" y="5491"/>
                  </a:lnTo>
                  <a:lnTo>
                    <a:pt x="16098" y="5292"/>
                  </a:lnTo>
                  <a:lnTo>
                    <a:pt x="15836" y="5226"/>
                  </a:lnTo>
                  <a:lnTo>
                    <a:pt x="15545" y="5193"/>
                  </a:lnTo>
                  <a:lnTo>
                    <a:pt x="15225" y="5226"/>
                  </a:lnTo>
                  <a:lnTo>
                    <a:pt x="14963" y="5292"/>
                  </a:lnTo>
                  <a:lnTo>
                    <a:pt x="14672" y="5491"/>
                  </a:lnTo>
                  <a:lnTo>
                    <a:pt x="14439" y="5689"/>
                  </a:lnTo>
                  <a:lnTo>
                    <a:pt x="14293" y="5921"/>
                  </a:lnTo>
                  <a:lnTo>
                    <a:pt x="14119" y="6252"/>
                  </a:lnTo>
                  <a:lnTo>
                    <a:pt x="14031" y="6549"/>
                  </a:lnTo>
                  <a:lnTo>
                    <a:pt x="14002" y="6913"/>
                  </a:lnTo>
                  <a:lnTo>
                    <a:pt x="14031" y="7244"/>
                  </a:lnTo>
                  <a:lnTo>
                    <a:pt x="14119" y="7542"/>
                  </a:lnTo>
                  <a:lnTo>
                    <a:pt x="14293" y="7873"/>
                  </a:lnTo>
                  <a:lnTo>
                    <a:pt x="14439" y="8071"/>
                  </a:lnTo>
                  <a:lnTo>
                    <a:pt x="14672" y="8303"/>
                  </a:lnTo>
                  <a:lnTo>
                    <a:pt x="14963" y="8501"/>
                  </a:lnTo>
                  <a:lnTo>
                    <a:pt x="15225" y="8600"/>
                  </a:lnTo>
                  <a:lnTo>
                    <a:pt x="15545" y="8633"/>
                  </a:lnTo>
                  <a:close/>
                </a:path>
                <a:path w="21600" h="21600" extrusionOk="0">
                  <a:moveTo>
                    <a:pt x="0" y="12900"/>
                  </a:moveTo>
                  <a:lnTo>
                    <a:pt x="5036" y="12900"/>
                  </a:lnTo>
                  <a:lnTo>
                    <a:pt x="5036" y="14984"/>
                  </a:lnTo>
                  <a:lnTo>
                    <a:pt x="0" y="14984"/>
                  </a:lnTo>
                  <a:lnTo>
                    <a:pt x="0" y="12900"/>
                  </a:lnTo>
                  <a:close/>
                </a:path>
                <a:path w="21600" h="21600" extrusionOk="0">
                  <a:moveTo>
                    <a:pt x="7714" y="19681"/>
                  </a:moveTo>
                  <a:lnTo>
                    <a:pt x="8675" y="19681"/>
                  </a:lnTo>
                  <a:lnTo>
                    <a:pt x="12168" y="12669"/>
                  </a:lnTo>
                  <a:lnTo>
                    <a:pt x="13245" y="13397"/>
                  </a:lnTo>
                  <a:lnTo>
                    <a:pt x="9170" y="21600"/>
                  </a:lnTo>
                  <a:lnTo>
                    <a:pt x="7423" y="21600"/>
                  </a:lnTo>
                  <a:lnTo>
                    <a:pt x="1456" y="14984"/>
                  </a:lnTo>
                  <a:lnTo>
                    <a:pt x="3348" y="14984"/>
                  </a:lnTo>
                  <a:lnTo>
                    <a:pt x="7714" y="19681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a-IR">
                <a:cs typeface="B Lotus" pitchFamily="2" charset="-78"/>
              </a:endParaRPr>
            </a:p>
          </p:txBody>
        </p:sp>
      </p:grpSp>
      <p:grpSp>
        <p:nvGrpSpPr>
          <p:cNvPr id="30" name="Group 25"/>
          <p:cNvGrpSpPr>
            <a:grpSpLocks/>
          </p:cNvGrpSpPr>
          <p:nvPr/>
        </p:nvGrpSpPr>
        <p:grpSpPr bwMode="auto">
          <a:xfrm>
            <a:off x="357158" y="3786190"/>
            <a:ext cx="8459787" cy="620254"/>
            <a:chOff x="357128" y="2084807"/>
            <a:chExt cx="8460030" cy="619196"/>
          </a:xfrm>
        </p:grpSpPr>
        <p:sp>
          <p:nvSpPr>
            <p:cNvPr id="31" name="Text Box 7"/>
            <p:cNvSpPr txBox="1">
              <a:spLocks noChangeArrowheads="1"/>
            </p:cNvSpPr>
            <p:nvPr/>
          </p:nvSpPr>
          <p:spPr bwMode="auto">
            <a:xfrm>
              <a:off x="357128" y="2181676"/>
              <a:ext cx="7929790" cy="522327"/>
            </a:xfrm>
            <a:prstGeom prst="rect">
              <a:avLst/>
            </a:prstGeom>
            <a:ln/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  <a:defRPr/>
              </a:pPr>
              <a:r>
                <a:rPr lang="fa-IR" sz="2800" b="1" dirty="0" smtClean="0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cs typeface="B Lotus" pitchFamily="2" charset="-78"/>
                </a:rPr>
                <a:t>آشنایی با انواع جمله ها با توجه به آهنگ و لحن آن ها</a:t>
              </a:r>
              <a:endParaRPr lang="en-US" sz="2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cs typeface="B Lotus" pitchFamily="2" charset="-78"/>
              </a:endParaRPr>
            </a:p>
          </p:txBody>
        </p:sp>
        <p:sp>
          <p:nvSpPr>
            <p:cNvPr id="32" name="desklamp"/>
            <p:cNvSpPr>
              <a:spLocks noEditPoints="1" noChangeArrowheads="1"/>
            </p:cNvSpPr>
            <p:nvPr/>
          </p:nvSpPr>
          <p:spPr bwMode="auto">
            <a:xfrm>
              <a:off x="8438221" y="2084807"/>
              <a:ext cx="378937" cy="38624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86 w 21600"/>
                <a:gd name="T13" fmla="*/ 22426 h 21600"/>
                <a:gd name="T14" fmla="*/ 19435 w 21600"/>
                <a:gd name="T15" fmla="*/ 274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1178" y="11842"/>
                  </a:moveTo>
                  <a:lnTo>
                    <a:pt x="11644" y="12206"/>
                  </a:lnTo>
                  <a:lnTo>
                    <a:pt x="12168" y="12702"/>
                  </a:lnTo>
                  <a:lnTo>
                    <a:pt x="12605" y="13000"/>
                  </a:lnTo>
                  <a:lnTo>
                    <a:pt x="13129" y="13330"/>
                  </a:lnTo>
                  <a:lnTo>
                    <a:pt x="13682" y="13529"/>
                  </a:lnTo>
                  <a:lnTo>
                    <a:pt x="14264" y="13694"/>
                  </a:lnTo>
                  <a:lnTo>
                    <a:pt x="14905" y="13794"/>
                  </a:lnTo>
                  <a:lnTo>
                    <a:pt x="15545" y="13794"/>
                  </a:lnTo>
                  <a:lnTo>
                    <a:pt x="16127" y="13794"/>
                  </a:lnTo>
                  <a:lnTo>
                    <a:pt x="16680" y="13694"/>
                  </a:lnTo>
                  <a:lnTo>
                    <a:pt x="17233" y="13529"/>
                  </a:lnTo>
                  <a:lnTo>
                    <a:pt x="17816" y="13330"/>
                  </a:lnTo>
                  <a:lnTo>
                    <a:pt x="18427" y="13033"/>
                  </a:lnTo>
                  <a:lnTo>
                    <a:pt x="18893" y="12702"/>
                  </a:lnTo>
                  <a:lnTo>
                    <a:pt x="19300" y="12305"/>
                  </a:lnTo>
                  <a:lnTo>
                    <a:pt x="19766" y="11842"/>
                  </a:lnTo>
                  <a:lnTo>
                    <a:pt x="20203" y="11379"/>
                  </a:lnTo>
                  <a:lnTo>
                    <a:pt x="20523" y="10817"/>
                  </a:lnTo>
                  <a:lnTo>
                    <a:pt x="20843" y="10287"/>
                  </a:lnTo>
                  <a:lnTo>
                    <a:pt x="21076" y="9626"/>
                  </a:lnTo>
                  <a:lnTo>
                    <a:pt x="21338" y="8997"/>
                  </a:lnTo>
                  <a:lnTo>
                    <a:pt x="21513" y="8336"/>
                  </a:lnTo>
                  <a:lnTo>
                    <a:pt x="21600" y="7608"/>
                  </a:lnTo>
                  <a:lnTo>
                    <a:pt x="21600" y="6913"/>
                  </a:lnTo>
                  <a:lnTo>
                    <a:pt x="21600" y="6219"/>
                  </a:lnTo>
                  <a:lnTo>
                    <a:pt x="21513" y="5590"/>
                  </a:lnTo>
                  <a:lnTo>
                    <a:pt x="21338" y="4896"/>
                  </a:lnTo>
                  <a:lnTo>
                    <a:pt x="21163" y="4300"/>
                  </a:lnTo>
                  <a:lnTo>
                    <a:pt x="20901" y="3705"/>
                  </a:lnTo>
                  <a:lnTo>
                    <a:pt x="20610" y="3175"/>
                  </a:lnTo>
                  <a:lnTo>
                    <a:pt x="20290" y="2613"/>
                  </a:lnTo>
                  <a:lnTo>
                    <a:pt x="19882" y="2117"/>
                  </a:lnTo>
                  <a:lnTo>
                    <a:pt x="19475" y="1687"/>
                  </a:lnTo>
                  <a:lnTo>
                    <a:pt x="18980" y="1224"/>
                  </a:lnTo>
                  <a:lnTo>
                    <a:pt x="18514" y="860"/>
                  </a:lnTo>
                  <a:lnTo>
                    <a:pt x="17903" y="595"/>
                  </a:lnTo>
                  <a:lnTo>
                    <a:pt x="17350" y="298"/>
                  </a:lnTo>
                  <a:lnTo>
                    <a:pt x="16768" y="99"/>
                  </a:lnTo>
                  <a:lnTo>
                    <a:pt x="16127" y="0"/>
                  </a:lnTo>
                  <a:lnTo>
                    <a:pt x="15545" y="0"/>
                  </a:lnTo>
                  <a:lnTo>
                    <a:pt x="14905" y="0"/>
                  </a:lnTo>
                  <a:lnTo>
                    <a:pt x="14264" y="99"/>
                  </a:lnTo>
                  <a:lnTo>
                    <a:pt x="13682" y="298"/>
                  </a:lnTo>
                  <a:lnTo>
                    <a:pt x="13129" y="496"/>
                  </a:lnTo>
                  <a:lnTo>
                    <a:pt x="12547" y="761"/>
                  </a:lnTo>
                  <a:lnTo>
                    <a:pt x="12081" y="1058"/>
                  </a:lnTo>
                  <a:lnTo>
                    <a:pt x="11586" y="1489"/>
                  </a:lnTo>
                  <a:lnTo>
                    <a:pt x="11178" y="1985"/>
                  </a:lnTo>
                  <a:lnTo>
                    <a:pt x="10800" y="2481"/>
                  </a:lnTo>
                  <a:lnTo>
                    <a:pt x="10480" y="2944"/>
                  </a:lnTo>
                  <a:lnTo>
                    <a:pt x="10130" y="3572"/>
                  </a:lnTo>
                  <a:lnTo>
                    <a:pt x="9868" y="4201"/>
                  </a:lnTo>
                  <a:lnTo>
                    <a:pt x="9723" y="4829"/>
                  </a:lnTo>
                  <a:lnTo>
                    <a:pt x="9548" y="5491"/>
                  </a:lnTo>
                  <a:lnTo>
                    <a:pt x="9461" y="6219"/>
                  </a:lnTo>
                  <a:lnTo>
                    <a:pt x="9461" y="6913"/>
                  </a:lnTo>
                  <a:lnTo>
                    <a:pt x="9461" y="7608"/>
                  </a:lnTo>
                  <a:lnTo>
                    <a:pt x="9548" y="8336"/>
                  </a:lnTo>
                  <a:lnTo>
                    <a:pt x="9723" y="8997"/>
                  </a:lnTo>
                  <a:lnTo>
                    <a:pt x="9868" y="9626"/>
                  </a:lnTo>
                  <a:lnTo>
                    <a:pt x="10130" y="10254"/>
                  </a:lnTo>
                  <a:lnTo>
                    <a:pt x="10422" y="10717"/>
                  </a:lnTo>
                  <a:lnTo>
                    <a:pt x="10858" y="11313"/>
                  </a:lnTo>
                  <a:lnTo>
                    <a:pt x="11178" y="11842"/>
                  </a:lnTo>
                  <a:close/>
                </a:path>
                <a:path w="21600" h="21600" extrusionOk="0">
                  <a:moveTo>
                    <a:pt x="15545" y="10420"/>
                  </a:moveTo>
                  <a:lnTo>
                    <a:pt x="16127" y="10387"/>
                  </a:lnTo>
                  <a:lnTo>
                    <a:pt x="16680" y="10188"/>
                  </a:lnTo>
                  <a:lnTo>
                    <a:pt x="17292" y="9824"/>
                  </a:lnTo>
                  <a:lnTo>
                    <a:pt x="17757" y="9427"/>
                  </a:lnTo>
                  <a:lnTo>
                    <a:pt x="18078" y="8898"/>
                  </a:lnTo>
                  <a:lnTo>
                    <a:pt x="18427" y="8236"/>
                  </a:lnTo>
                  <a:lnTo>
                    <a:pt x="18602" y="7608"/>
                  </a:lnTo>
                  <a:lnTo>
                    <a:pt x="18631" y="6913"/>
                  </a:lnTo>
                  <a:lnTo>
                    <a:pt x="18602" y="6219"/>
                  </a:lnTo>
                  <a:lnTo>
                    <a:pt x="18427" y="5590"/>
                  </a:lnTo>
                  <a:lnTo>
                    <a:pt x="18078" y="4896"/>
                  </a:lnTo>
                  <a:lnTo>
                    <a:pt x="17670" y="4366"/>
                  </a:lnTo>
                  <a:lnTo>
                    <a:pt x="17292" y="4002"/>
                  </a:lnTo>
                  <a:lnTo>
                    <a:pt x="16680" y="3606"/>
                  </a:lnTo>
                  <a:lnTo>
                    <a:pt x="16127" y="3407"/>
                  </a:lnTo>
                  <a:lnTo>
                    <a:pt x="15545" y="3374"/>
                  </a:lnTo>
                  <a:lnTo>
                    <a:pt x="14905" y="3407"/>
                  </a:lnTo>
                  <a:lnTo>
                    <a:pt x="14351" y="3606"/>
                  </a:lnTo>
                  <a:lnTo>
                    <a:pt x="13769" y="4002"/>
                  </a:lnTo>
                  <a:lnTo>
                    <a:pt x="13304" y="4366"/>
                  </a:lnTo>
                  <a:lnTo>
                    <a:pt x="12954" y="4896"/>
                  </a:lnTo>
                  <a:lnTo>
                    <a:pt x="12634" y="5590"/>
                  </a:lnTo>
                  <a:lnTo>
                    <a:pt x="12459" y="6219"/>
                  </a:lnTo>
                  <a:lnTo>
                    <a:pt x="12430" y="6913"/>
                  </a:lnTo>
                  <a:lnTo>
                    <a:pt x="12459" y="7608"/>
                  </a:lnTo>
                  <a:lnTo>
                    <a:pt x="12634" y="8236"/>
                  </a:lnTo>
                  <a:lnTo>
                    <a:pt x="12954" y="8898"/>
                  </a:lnTo>
                  <a:lnTo>
                    <a:pt x="13304" y="9328"/>
                  </a:lnTo>
                  <a:lnTo>
                    <a:pt x="13769" y="9824"/>
                  </a:lnTo>
                  <a:lnTo>
                    <a:pt x="14351" y="10188"/>
                  </a:lnTo>
                  <a:lnTo>
                    <a:pt x="14905" y="10387"/>
                  </a:lnTo>
                  <a:lnTo>
                    <a:pt x="15545" y="10420"/>
                  </a:lnTo>
                  <a:close/>
                </a:path>
                <a:path w="21600" h="21600" extrusionOk="0">
                  <a:moveTo>
                    <a:pt x="15545" y="8633"/>
                  </a:moveTo>
                  <a:lnTo>
                    <a:pt x="15836" y="8600"/>
                  </a:lnTo>
                  <a:lnTo>
                    <a:pt x="16098" y="8501"/>
                  </a:lnTo>
                  <a:lnTo>
                    <a:pt x="16389" y="8303"/>
                  </a:lnTo>
                  <a:lnTo>
                    <a:pt x="16622" y="8137"/>
                  </a:lnTo>
                  <a:lnTo>
                    <a:pt x="16768" y="7873"/>
                  </a:lnTo>
                  <a:lnTo>
                    <a:pt x="16942" y="7542"/>
                  </a:lnTo>
                  <a:lnTo>
                    <a:pt x="17001" y="7244"/>
                  </a:lnTo>
                  <a:lnTo>
                    <a:pt x="17030" y="6913"/>
                  </a:lnTo>
                  <a:lnTo>
                    <a:pt x="17001" y="6549"/>
                  </a:lnTo>
                  <a:lnTo>
                    <a:pt x="16942" y="6252"/>
                  </a:lnTo>
                  <a:lnTo>
                    <a:pt x="16768" y="5921"/>
                  </a:lnTo>
                  <a:lnTo>
                    <a:pt x="16564" y="5689"/>
                  </a:lnTo>
                  <a:lnTo>
                    <a:pt x="16389" y="5491"/>
                  </a:lnTo>
                  <a:lnTo>
                    <a:pt x="16098" y="5292"/>
                  </a:lnTo>
                  <a:lnTo>
                    <a:pt x="15836" y="5226"/>
                  </a:lnTo>
                  <a:lnTo>
                    <a:pt x="15545" y="5193"/>
                  </a:lnTo>
                  <a:lnTo>
                    <a:pt x="15225" y="5226"/>
                  </a:lnTo>
                  <a:lnTo>
                    <a:pt x="14963" y="5292"/>
                  </a:lnTo>
                  <a:lnTo>
                    <a:pt x="14672" y="5491"/>
                  </a:lnTo>
                  <a:lnTo>
                    <a:pt x="14439" y="5689"/>
                  </a:lnTo>
                  <a:lnTo>
                    <a:pt x="14293" y="5921"/>
                  </a:lnTo>
                  <a:lnTo>
                    <a:pt x="14119" y="6252"/>
                  </a:lnTo>
                  <a:lnTo>
                    <a:pt x="14031" y="6549"/>
                  </a:lnTo>
                  <a:lnTo>
                    <a:pt x="14002" y="6913"/>
                  </a:lnTo>
                  <a:lnTo>
                    <a:pt x="14031" y="7244"/>
                  </a:lnTo>
                  <a:lnTo>
                    <a:pt x="14119" y="7542"/>
                  </a:lnTo>
                  <a:lnTo>
                    <a:pt x="14293" y="7873"/>
                  </a:lnTo>
                  <a:lnTo>
                    <a:pt x="14439" y="8071"/>
                  </a:lnTo>
                  <a:lnTo>
                    <a:pt x="14672" y="8303"/>
                  </a:lnTo>
                  <a:lnTo>
                    <a:pt x="14963" y="8501"/>
                  </a:lnTo>
                  <a:lnTo>
                    <a:pt x="15225" y="8600"/>
                  </a:lnTo>
                  <a:lnTo>
                    <a:pt x="15545" y="8633"/>
                  </a:lnTo>
                  <a:close/>
                </a:path>
                <a:path w="21600" h="21600" extrusionOk="0">
                  <a:moveTo>
                    <a:pt x="0" y="12900"/>
                  </a:moveTo>
                  <a:lnTo>
                    <a:pt x="5036" y="12900"/>
                  </a:lnTo>
                  <a:lnTo>
                    <a:pt x="5036" y="14984"/>
                  </a:lnTo>
                  <a:lnTo>
                    <a:pt x="0" y="14984"/>
                  </a:lnTo>
                  <a:lnTo>
                    <a:pt x="0" y="12900"/>
                  </a:lnTo>
                  <a:close/>
                </a:path>
                <a:path w="21600" h="21600" extrusionOk="0">
                  <a:moveTo>
                    <a:pt x="7714" y="19681"/>
                  </a:moveTo>
                  <a:lnTo>
                    <a:pt x="8675" y="19681"/>
                  </a:lnTo>
                  <a:lnTo>
                    <a:pt x="12168" y="12669"/>
                  </a:lnTo>
                  <a:lnTo>
                    <a:pt x="13245" y="13397"/>
                  </a:lnTo>
                  <a:lnTo>
                    <a:pt x="9170" y="21600"/>
                  </a:lnTo>
                  <a:lnTo>
                    <a:pt x="7423" y="21600"/>
                  </a:lnTo>
                  <a:lnTo>
                    <a:pt x="1456" y="14984"/>
                  </a:lnTo>
                  <a:lnTo>
                    <a:pt x="3348" y="14984"/>
                  </a:lnTo>
                  <a:lnTo>
                    <a:pt x="7714" y="19681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a-IR">
                <a:cs typeface="B Lotus" pitchFamily="2" charset="-78"/>
              </a:endParaRPr>
            </a:p>
          </p:txBody>
        </p:sp>
      </p:grpSp>
      <p:grpSp>
        <p:nvGrpSpPr>
          <p:cNvPr id="33" name="Group 25"/>
          <p:cNvGrpSpPr>
            <a:grpSpLocks/>
          </p:cNvGrpSpPr>
          <p:nvPr/>
        </p:nvGrpSpPr>
        <p:grpSpPr bwMode="auto">
          <a:xfrm>
            <a:off x="357158" y="4413892"/>
            <a:ext cx="8459787" cy="620254"/>
            <a:chOff x="357128" y="2084807"/>
            <a:chExt cx="8460030" cy="619196"/>
          </a:xfrm>
        </p:grpSpPr>
        <p:sp>
          <p:nvSpPr>
            <p:cNvPr id="34" name="Text Box 7"/>
            <p:cNvSpPr txBox="1">
              <a:spLocks noChangeArrowheads="1"/>
            </p:cNvSpPr>
            <p:nvPr/>
          </p:nvSpPr>
          <p:spPr bwMode="auto">
            <a:xfrm>
              <a:off x="357128" y="2181676"/>
              <a:ext cx="7929790" cy="522327"/>
            </a:xfrm>
            <a:prstGeom prst="rect">
              <a:avLst/>
            </a:prstGeom>
            <a:ln/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  <a:defRPr/>
              </a:pPr>
              <a:r>
                <a:rPr lang="fa-IR" sz="2800" b="1" dirty="0" smtClean="0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cs typeface="B Lotus" pitchFamily="2" charset="-78"/>
                </a:rPr>
                <a:t>آشنایی با آرایه ی تشبیه</a:t>
              </a:r>
              <a:r>
                <a:rPr lang="en-US" sz="2800" b="1" dirty="0" smtClean="0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cs typeface="B Lotus" pitchFamily="2" charset="-78"/>
                </a:rPr>
                <a:t> Simile </a:t>
              </a:r>
              <a:endParaRPr lang="en-US" sz="2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cs typeface="B Lotus" pitchFamily="2" charset="-78"/>
              </a:endParaRPr>
            </a:p>
          </p:txBody>
        </p:sp>
        <p:sp>
          <p:nvSpPr>
            <p:cNvPr id="35" name="desklamp"/>
            <p:cNvSpPr>
              <a:spLocks noEditPoints="1" noChangeArrowheads="1"/>
            </p:cNvSpPr>
            <p:nvPr/>
          </p:nvSpPr>
          <p:spPr bwMode="auto">
            <a:xfrm>
              <a:off x="8438221" y="2084807"/>
              <a:ext cx="378937" cy="38624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86 w 21600"/>
                <a:gd name="T13" fmla="*/ 22426 h 21600"/>
                <a:gd name="T14" fmla="*/ 19435 w 21600"/>
                <a:gd name="T15" fmla="*/ 274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1178" y="11842"/>
                  </a:moveTo>
                  <a:lnTo>
                    <a:pt x="11644" y="12206"/>
                  </a:lnTo>
                  <a:lnTo>
                    <a:pt x="12168" y="12702"/>
                  </a:lnTo>
                  <a:lnTo>
                    <a:pt x="12605" y="13000"/>
                  </a:lnTo>
                  <a:lnTo>
                    <a:pt x="13129" y="13330"/>
                  </a:lnTo>
                  <a:lnTo>
                    <a:pt x="13682" y="13529"/>
                  </a:lnTo>
                  <a:lnTo>
                    <a:pt x="14264" y="13694"/>
                  </a:lnTo>
                  <a:lnTo>
                    <a:pt x="14905" y="13794"/>
                  </a:lnTo>
                  <a:lnTo>
                    <a:pt x="15545" y="13794"/>
                  </a:lnTo>
                  <a:lnTo>
                    <a:pt x="16127" y="13794"/>
                  </a:lnTo>
                  <a:lnTo>
                    <a:pt x="16680" y="13694"/>
                  </a:lnTo>
                  <a:lnTo>
                    <a:pt x="17233" y="13529"/>
                  </a:lnTo>
                  <a:lnTo>
                    <a:pt x="17816" y="13330"/>
                  </a:lnTo>
                  <a:lnTo>
                    <a:pt x="18427" y="13033"/>
                  </a:lnTo>
                  <a:lnTo>
                    <a:pt x="18893" y="12702"/>
                  </a:lnTo>
                  <a:lnTo>
                    <a:pt x="19300" y="12305"/>
                  </a:lnTo>
                  <a:lnTo>
                    <a:pt x="19766" y="11842"/>
                  </a:lnTo>
                  <a:lnTo>
                    <a:pt x="20203" y="11379"/>
                  </a:lnTo>
                  <a:lnTo>
                    <a:pt x="20523" y="10817"/>
                  </a:lnTo>
                  <a:lnTo>
                    <a:pt x="20843" y="10287"/>
                  </a:lnTo>
                  <a:lnTo>
                    <a:pt x="21076" y="9626"/>
                  </a:lnTo>
                  <a:lnTo>
                    <a:pt x="21338" y="8997"/>
                  </a:lnTo>
                  <a:lnTo>
                    <a:pt x="21513" y="8336"/>
                  </a:lnTo>
                  <a:lnTo>
                    <a:pt x="21600" y="7608"/>
                  </a:lnTo>
                  <a:lnTo>
                    <a:pt x="21600" y="6913"/>
                  </a:lnTo>
                  <a:lnTo>
                    <a:pt x="21600" y="6219"/>
                  </a:lnTo>
                  <a:lnTo>
                    <a:pt x="21513" y="5590"/>
                  </a:lnTo>
                  <a:lnTo>
                    <a:pt x="21338" y="4896"/>
                  </a:lnTo>
                  <a:lnTo>
                    <a:pt x="21163" y="4300"/>
                  </a:lnTo>
                  <a:lnTo>
                    <a:pt x="20901" y="3705"/>
                  </a:lnTo>
                  <a:lnTo>
                    <a:pt x="20610" y="3175"/>
                  </a:lnTo>
                  <a:lnTo>
                    <a:pt x="20290" y="2613"/>
                  </a:lnTo>
                  <a:lnTo>
                    <a:pt x="19882" y="2117"/>
                  </a:lnTo>
                  <a:lnTo>
                    <a:pt x="19475" y="1687"/>
                  </a:lnTo>
                  <a:lnTo>
                    <a:pt x="18980" y="1224"/>
                  </a:lnTo>
                  <a:lnTo>
                    <a:pt x="18514" y="860"/>
                  </a:lnTo>
                  <a:lnTo>
                    <a:pt x="17903" y="595"/>
                  </a:lnTo>
                  <a:lnTo>
                    <a:pt x="17350" y="298"/>
                  </a:lnTo>
                  <a:lnTo>
                    <a:pt x="16768" y="99"/>
                  </a:lnTo>
                  <a:lnTo>
                    <a:pt x="16127" y="0"/>
                  </a:lnTo>
                  <a:lnTo>
                    <a:pt x="15545" y="0"/>
                  </a:lnTo>
                  <a:lnTo>
                    <a:pt x="14905" y="0"/>
                  </a:lnTo>
                  <a:lnTo>
                    <a:pt x="14264" y="99"/>
                  </a:lnTo>
                  <a:lnTo>
                    <a:pt x="13682" y="298"/>
                  </a:lnTo>
                  <a:lnTo>
                    <a:pt x="13129" y="496"/>
                  </a:lnTo>
                  <a:lnTo>
                    <a:pt x="12547" y="761"/>
                  </a:lnTo>
                  <a:lnTo>
                    <a:pt x="12081" y="1058"/>
                  </a:lnTo>
                  <a:lnTo>
                    <a:pt x="11586" y="1489"/>
                  </a:lnTo>
                  <a:lnTo>
                    <a:pt x="11178" y="1985"/>
                  </a:lnTo>
                  <a:lnTo>
                    <a:pt x="10800" y="2481"/>
                  </a:lnTo>
                  <a:lnTo>
                    <a:pt x="10480" y="2944"/>
                  </a:lnTo>
                  <a:lnTo>
                    <a:pt x="10130" y="3572"/>
                  </a:lnTo>
                  <a:lnTo>
                    <a:pt x="9868" y="4201"/>
                  </a:lnTo>
                  <a:lnTo>
                    <a:pt x="9723" y="4829"/>
                  </a:lnTo>
                  <a:lnTo>
                    <a:pt x="9548" y="5491"/>
                  </a:lnTo>
                  <a:lnTo>
                    <a:pt x="9461" y="6219"/>
                  </a:lnTo>
                  <a:lnTo>
                    <a:pt x="9461" y="6913"/>
                  </a:lnTo>
                  <a:lnTo>
                    <a:pt x="9461" y="7608"/>
                  </a:lnTo>
                  <a:lnTo>
                    <a:pt x="9548" y="8336"/>
                  </a:lnTo>
                  <a:lnTo>
                    <a:pt x="9723" y="8997"/>
                  </a:lnTo>
                  <a:lnTo>
                    <a:pt x="9868" y="9626"/>
                  </a:lnTo>
                  <a:lnTo>
                    <a:pt x="10130" y="10254"/>
                  </a:lnTo>
                  <a:lnTo>
                    <a:pt x="10422" y="10717"/>
                  </a:lnTo>
                  <a:lnTo>
                    <a:pt x="10858" y="11313"/>
                  </a:lnTo>
                  <a:lnTo>
                    <a:pt x="11178" y="11842"/>
                  </a:lnTo>
                  <a:close/>
                </a:path>
                <a:path w="21600" h="21600" extrusionOk="0">
                  <a:moveTo>
                    <a:pt x="15545" y="10420"/>
                  </a:moveTo>
                  <a:lnTo>
                    <a:pt x="16127" y="10387"/>
                  </a:lnTo>
                  <a:lnTo>
                    <a:pt x="16680" y="10188"/>
                  </a:lnTo>
                  <a:lnTo>
                    <a:pt x="17292" y="9824"/>
                  </a:lnTo>
                  <a:lnTo>
                    <a:pt x="17757" y="9427"/>
                  </a:lnTo>
                  <a:lnTo>
                    <a:pt x="18078" y="8898"/>
                  </a:lnTo>
                  <a:lnTo>
                    <a:pt x="18427" y="8236"/>
                  </a:lnTo>
                  <a:lnTo>
                    <a:pt x="18602" y="7608"/>
                  </a:lnTo>
                  <a:lnTo>
                    <a:pt x="18631" y="6913"/>
                  </a:lnTo>
                  <a:lnTo>
                    <a:pt x="18602" y="6219"/>
                  </a:lnTo>
                  <a:lnTo>
                    <a:pt x="18427" y="5590"/>
                  </a:lnTo>
                  <a:lnTo>
                    <a:pt x="18078" y="4896"/>
                  </a:lnTo>
                  <a:lnTo>
                    <a:pt x="17670" y="4366"/>
                  </a:lnTo>
                  <a:lnTo>
                    <a:pt x="17292" y="4002"/>
                  </a:lnTo>
                  <a:lnTo>
                    <a:pt x="16680" y="3606"/>
                  </a:lnTo>
                  <a:lnTo>
                    <a:pt x="16127" y="3407"/>
                  </a:lnTo>
                  <a:lnTo>
                    <a:pt x="15545" y="3374"/>
                  </a:lnTo>
                  <a:lnTo>
                    <a:pt x="14905" y="3407"/>
                  </a:lnTo>
                  <a:lnTo>
                    <a:pt x="14351" y="3606"/>
                  </a:lnTo>
                  <a:lnTo>
                    <a:pt x="13769" y="4002"/>
                  </a:lnTo>
                  <a:lnTo>
                    <a:pt x="13304" y="4366"/>
                  </a:lnTo>
                  <a:lnTo>
                    <a:pt x="12954" y="4896"/>
                  </a:lnTo>
                  <a:lnTo>
                    <a:pt x="12634" y="5590"/>
                  </a:lnTo>
                  <a:lnTo>
                    <a:pt x="12459" y="6219"/>
                  </a:lnTo>
                  <a:lnTo>
                    <a:pt x="12430" y="6913"/>
                  </a:lnTo>
                  <a:lnTo>
                    <a:pt x="12459" y="7608"/>
                  </a:lnTo>
                  <a:lnTo>
                    <a:pt x="12634" y="8236"/>
                  </a:lnTo>
                  <a:lnTo>
                    <a:pt x="12954" y="8898"/>
                  </a:lnTo>
                  <a:lnTo>
                    <a:pt x="13304" y="9328"/>
                  </a:lnTo>
                  <a:lnTo>
                    <a:pt x="13769" y="9824"/>
                  </a:lnTo>
                  <a:lnTo>
                    <a:pt x="14351" y="10188"/>
                  </a:lnTo>
                  <a:lnTo>
                    <a:pt x="14905" y="10387"/>
                  </a:lnTo>
                  <a:lnTo>
                    <a:pt x="15545" y="10420"/>
                  </a:lnTo>
                  <a:close/>
                </a:path>
                <a:path w="21600" h="21600" extrusionOk="0">
                  <a:moveTo>
                    <a:pt x="15545" y="8633"/>
                  </a:moveTo>
                  <a:lnTo>
                    <a:pt x="15836" y="8600"/>
                  </a:lnTo>
                  <a:lnTo>
                    <a:pt x="16098" y="8501"/>
                  </a:lnTo>
                  <a:lnTo>
                    <a:pt x="16389" y="8303"/>
                  </a:lnTo>
                  <a:lnTo>
                    <a:pt x="16622" y="8137"/>
                  </a:lnTo>
                  <a:lnTo>
                    <a:pt x="16768" y="7873"/>
                  </a:lnTo>
                  <a:lnTo>
                    <a:pt x="16942" y="7542"/>
                  </a:lnTo>
                  <a:lnTo>
                    <a:pt x="17001" y="7244"/>
                  </a:lnTo>
                  <a:lnTo>
                    <a:pt x="17030" y="6913"/>
                  </a:lnTo>
                  <a:lnTo>
                    <a:pt x="17001" y="6549"/>
                  </a:lnTo>
                  <a:lnTo>
                    <a:pt x="16942" y="6252"/>
                  </a:lnTo>
                  <a:lnTo>
                    <a:pt x="16768" y="5921"/>
                  </a:lnTo>
                  <a:lnTo>
                    <a:pt x="16564" y="5689"/>
                  </a:lnTo>
                  <a:lnTo>
                    <a:pt x="16389" y="5491"/>
                  </a:lnTo>
                  <a:lnTo>
                    <a:pt x="16098" y="5292"/>
                  </a:lnTo>
                  <a:lnTo>
                    <a:pt x="15836" y="5226"/>
                  </a:lnTo>
                  <a:lnTo>
                    <a:pt x="15545" y="5193"/>
                  </a:lnTo>
                  <a:lnTo>
                    <a:pt x="15225" y="5226"/>
                  </a:lnTo>
                  <a:lnTo>
                    <a:pt x="14963" y="5292"/>
                  </a:lnTo>
                  <a:lnTo>
                    <a:pt x="14672" y="5491"/>
                  </a:lnTo>
                  <a:lnTo>
                    <a:pt x="14439" y="5689"/>
                  </a:lnTo>
                  <a:lnTo>
                    <a:pt x="14293" y="5921"/>
                  </a:lnTo>
                  <a:lnTo>
                    <a:pt x="14119" y="6252"/>
                  </a:lnTo>
                  <a:lnTo>
                    <a:pt x="14031" y="6549"/>
                  </a:lnTo>
                  <a:lnTo>
                    <a:pt x="14002" y="6913"/>
                  </a:lnTo>
                  <a:lnTo>
                    <a:pt x="14031" y="7244"/>
                  </a:lnTo>
                  <a:lnTo>
                    <a:pt x="14119" y="7542"/>
                  </a:lnTo>
                  <a:lnTo>
                    <a:pt x="14293" y="7873"/>
                  </a:lnTo>
                  <a:lnTo>
                    <a:pt x="14439" y="8071"/>
                  </a:lnTo>
                  <a:lnTo>
                    <a:pt x="14672" y="8303"/>
                  </a:lnTo>
                  <a:lnTo>
                    <a:pt x="14963" y="8501"/>
                  </a:lnTo>
                  <a:lnTo>
                    <a:pt x="15225" y="8600"/>
                  </a:lnTo>
                  <a:lnTo>
                    <a:pt x="15545" y="8633"/>
                  </a:lnTo>
                  <a:close/>
                </a:path>
                <a:path w="21600" h="21600" extrusionOk="0">
                  <a:moveTo>
                    <a:pt x="0" y="12900"/>
                  </a:moveTo>
                  <a:lnTo>
                    <a:pt x="5036" y="12900"/>
                  </a:lnTo>
                  <a:lnTo>
                    <a:pt x="5036" y="14984"/>
                  </a:lnTo>
                  <a:lnTo>
                    <a:pt x="0" y="14984"/>
                  </a:lnTo>
                  <a:lnTo>
                    <a:pt x="0" y="12900"/>
                  </a:lnTo>
                  <a:close/>
                </a:path>
                <a:path w="21600" h="21600" extrusionOk="0">
                  <a:moveTo>
                    <a:pt x="7714" y="19681"/>
                  </a:moveTo>
                  <a:lnTo>
                    <a:pt x="8675" y="19681"/>
                  </a:lnTo>
                  <a:lnTo>
                    <a:pt x="12168" y="12669"/>
                  </a:lnTo>
                  <a:lnTo>
                    <a:pt x="13245" y="13397"/>
                  </a:lnTo>
                  <a:lnTo>
                    <a:pt x="9170" y="21600"/>
                  </a:lnTo>
                  <a:lnTo>
                    <a:pt x="7423" y="21600"/>
                  </a:lnTo>
                  <a:lnTo>
                    <a:pt x="1456" y="14984"/>
                  </a:lnTo>
                  <a:lnTo>
                    <a:pt x="3348" y="14984"/>
                  </a:lnTo>
                  <a:lnTo>
                    <a:pt x="7714" y="19681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a-IR">
                <a:cs typeface="B Lotus" pitchFamily="2" charset="-78"/>
              </a:endParaRPr>
            </a:p>
          </p:txBody>
        </p:sp>
      </p:grpSp>
      <p:grpSp>
        <p:nvGrpSpPr>
          <p:cNvPr id="36" name="Group 25"/>
          <p:cNvGrpSpPr>
            <a:grpSpLocks/>
          </p:cNvGrpSpPr>
          <p:nvPr/>
        </p:nvGrpSpPr>
        <p:grpSpPr bwMode="auto">
          <a:xfrm>
            <a:off x="368013" y="5023324"/>
            <a:ext cx="8459787" cy="620254"/>
            <a:chOff x="357128" y="2084807"/>
            <a:chExt cx="8460030" cy="619196"/>
          </a:xfrm>
        </p:grpSpPr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>
              <a:off x="357128" y="2181676"/>
              <a:ext cx="7929790" cy="522327"/>
            </a:xfrm>
            <a:prstGeom prst="rect">
              <a:avLst/>
            </a:prstGeom>
            <a:ln/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  <a:defRPr/>
              </a:pPr>
              <a:r>
                <a:rPr lang="fa-IR" sz="2800" b="1" dirty="0" smtClean="0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cs typeface="B Lotus" pitchFamily="2" charset="-78"/>
                </a:rPr>
                <a:t>آشنایی با دکتر علی شریعتی و کویر</a:t>
              </a:r>
              <a:endParaRPr lang="en-US" sz="2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cs typeface="B Lotus" pitchFamily="2" charset="-78"/>
              </a:endParaRPr>
            </a:p>
          </p:txBody>
        </p:sp>
        <p:sp>
          <p:nvSpPr>
            <p:cNvPr id="38" name="desklamp"/>
            <p:cNvSpPr>
              <a:spLocks noEditPoints="1" noChangeArrowheads="1"/>
            </p:cNvSpPr>
            <p:nvPr/>
          </p:nvSpPr>
          <p:spPr bwMode="auto">
            <a:xfrm>
              <a:off x="8438221" y="2084807"/>
              <a:ext cx="378937" cy="38624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86 w 21600"/>
                <a:gd name="T13" fmla="*/ 22426 h 21600"/>
                <a:gd name="T14" fmla="*/ 19435 w 21600"/>
                <a:gd name="T15" fmla="*/ 274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1178" y="11842"/>
                  </a:moveTo>
                  <a:lnTo>
                    <a:pt x="11644" y="12206"/>
                  </a:lnTo>
                  <a:lnTo>
                    <a:pt x="12168" y="12702"/>
                  </a:lnTo>
                  <a:lnTo>
                    <a:pt x="12605" y="13000"/>
                  </a:lnTo>
                  <a:lnTo>
                    <a:pt x="13129" y="13330"/>
                  </a:lnTo>
                  <a:lnTo>
                    <a:pt x="13682" y="13529"/>
                  </a:lnTo>
                  <a:lnTo>
                    <a:pt x="14264" y="13694"/>
                  </a:lnTo>
                  <a:lnTo>
                    <a:pt x="14905" y="13794"/>
                  </a:lnTo>
                  <a:lnTo>
                    <a:pt x="15545" y="13794"/>
                  </a:lnTo>
                  <a:lnTo>
                    <a:pt x="16127" y="13794"/>
                  </a:lnTo>
                  <a:lnTo>
                    <a:pt x="16680" y="13694"/>
                  </a:lnTo>
                  <a:lnTo>
                    <a:pt x="17233" y="13529"/>
                  </a:lnTo>
                  <a:lnTo>
                    <a:pt x="17816" y="13330"/>
                  </a:lnTo>
                  <a:lnTo>
                    <a:pt x="18427" y="13033"/>
                  </a:lnTo>
                  <a:lnTo>
                    <a:pt x="18893" y="12702"/>
                  </a:lnTo>
                  <a:lnTo>
                    <a:pt x="19300" y="12305"/>
                  </a:lnTo>
                  <a:lnTo>
                    <a:pt x="19766" y="11842"/>
                  </a:lnTo>
                  <a:lnTo>
                    <a:pt x="20203" y="11379"/>
                  </a:lnTo>
                  <a:lnTo>
                    <a:pt x="20523" y="10817"/>
                  </a:lnTo>
                  <a:lnTo>
                    <a:pt x="20843" y="10287"/>
                  </a:lnTo>
                  <a:lnTo>
                    <a:pt x="21076" y="9626"/>
                  </a:lnTo>
                  <a:lnTo>
                    <a:pt x="21338" y="8997"/>
                  </a:lnTo>
                  <a:lnTo>
                    <a:pt x="21513" y="8336"/>
                  </a:lnTo>
                  <a:lnTo>
                    <a:pt x="21600" y="7608"/>
                  </a:lnTo>
                  <a:lnTo>
                    <a:pt x="21600" y="6913"/>
                  </a:lnTo>
                  <a:lnTo>
                    <a:pt x="21600" y="6219"/>
                  </a:lnTo>
                  <a:lnTo>
                    <a:pt x="21513" y="5590"/>
                  </a:lnTo>
                  <a:lnTo>
                    <a:pt x="21338" y="4896"/>
                  </a:lnTo>
                  <a:lnTo>
                    <a:pt x="21163" y="4300"/>
                  </a:lnTo>
                  <a:lnTo>
                    <a:pt x="20901" y="3705"/>
                  </a:lnTo>
                  <a:lnTo>
                    <a:pt x="20610" y="3175"/>
                  </a:lnTo>
                  <a:lnTo>
                    <a:pt x="20290" y="2613"/>
                  </a:lnTo>
                  <a:lnTo>
                    <a:pt x="19882" y="2117"/>
                  </a:lnTo>
                  <a:lnTo>
                    <a:pt x="19475" y="1687"/>
                  </a:lnTo>
                  <a:lnTo>
                    <a:pt x="18980" y="1224"/>
                  </a:lnTo>
                  <a:lnTo>
                    <a:pt x="18514" y="860"/>
                  </a:lnTo>
                  <a:lnTo>
                    <a:pt x="17903" y="595"/>
                  </a:lnTo>
                  <a:lnTo>
                    <a:pt x="17350" y="298"/>
                  </a:lnTo>
                  <a:lnTo>
                    <a:pt x="16768" y="99"/>
                  </a:lnTo>
                  <a:lnTo>
                    <a:pt x="16127" y="0"/>
                  </a:lnTo>
                  <a:lnTo>
                    <a:pt x="15545" y="0"/>
                  </a:lnTo>
                  <a:lnTo>
                    <a:pt x="14905" y="0"/>
                  </a:lnTo>
                  <a:lnTo>
                    <a:pt x="14264" y="99"/>
                  </a:lnTo>
                  <a:lnTo>
                    <a:pt x="13682" y="298"/>
                  </a:lnTo>
                  <a:lnTo>
                    <a:pt x="13129" y="496"/>
                  </a:lnTo>
                  <a:lnTo>
                    <a:pt x="12547" y="761"/>
                  </a:lnTo>
                  <a:lnTo>
                    <a:pt x="12081" y="1058"/>
                  </a:lnTo>
                  <a:lnTo>
                    <a:pt x="11586" y="1489"/>
                  </a:lnTo>
                  <a:lnTo>
                    <a:pt x="11178" y="1985"/>
                  </a:lnTo>
                  <a:lnTo>
                    <a:pt x="10800" y="2481"/>
                  </a:lnTo>
                  <a:lnTo>
                    <a:pt x="10480" y="2944"/>
                  </a:lnTo>
                  <a:lnTo>
                    <a:pt x="10130" y="3572"/>
                  </a:lnTo>
                  <a:lnTo>
                    <a:pt x="9868" y="4201"/>
                  </a:lnTo>
                  <a:lnTo>
                    <a:pt x="9723" y="4829"/>
                  </a:lnTo>
                  <a:lnTo>
                    <a:pt x="9548" y="5491"/>
                  </a:lnTo>
                  <a:lnTo>
                    <a:pt x="9461" y="6219"/>
                  </a:lnTo>
                  <a:lnTo>
                    <a:pt x="9461" y="6913"/>
                  </a:lnTo>
                  <a:lnTo>
                    <a:pt x="9461" y="7608"/>
                  </a:lnTo>
                  <a:lnTo>
                    <a:pt x="9548" y="8336"/>
                  </a:lnTo>
                  <a:lnTo>
                    <a:pt x="9723" y="8997"/>
                  </a:lnTo>
                  <a:lnTo>
                    <a:pt x="9868" y="9626"/>
                  </a:lnTo>
                  <a:lnTo>
                    <a:pt x="10130" y="10254"/>
                  </a:lnTo>
                  <a:lnTo>
                    <a:pt x="10422" y="10717"/>
                  </a:lnTo>
                  <a:lnTo>
                    <a:pt x="10858" y="11313"/>
                  </a:lnTo>
                  <a:lnTo>
                    <a:pt x="11178" y="11842"/>
                  </a:lnTo>
                  <a:close/>
                </a:path>
                <a:path w="21600" h="21600" extrusionOk="0">
                  <a:moveTo>
                    <a:pt x="15545" y="10420"/>
                  </a:moveTo>
                  <a:lnTo>
                    <a:pt x="16127" y="10387"/>
                  </a:lnTo>
                  <a:lnTo>
                    <a:pt x="16680" y="10188"/>
                  </a:lnTo>
                  <a:lnTo>
                    <a:pt x="17292" y="9824"/>
                  </a:lnTo>
                  <a:lnTo>
                    <a:pt x="17757" y="9427"/>
                  </a:lnTo>
                  <a:lnTo>
                    <a:pt x="18078" y="8898"/>
                  </a:lnTo>
                  <a:lnTo>
                    <a:pt x="18427" y="8236"/>
                  </a:lnTo>
                  <a:lnTo>
                    <a:pt x="18602" y="7608"/>
                  </a:lnTo>
                  <a:lnTo>
                    <a:pt x="18631" y="6913"/>
                  </a:lnTo>
                  <a:lnTo>
                    <a:pt x="18602" y="6219"/>
                  </a:lnTo>
                  <a:lnTo>
                    <a:pt x="18427" y="5590"/>
                  </a:lnTo>
                  <a:lnTo>
                    <a:pt x="18078" y="4896"/>
                  </a:lnTo>
                  <a:lnTo>
                    <a:pt x="17670" y="4366"/>
                  </a:lnTo>
                  <a:lnTo>
                    <a:pt x="17292" y="4002"/>
                  </a:lnTo>
                  <a:lnTo>
                    <a:pt x="16680" y="3606"/>
                  </a:lnTo>
                  <a:lnTo>
                    <a:pt x="16127" y="3407"/>
                  </a:lnTo>
                  <a:lnTo>
                    <a:pt x="15545" y="3374"/>
                  </a:lnTo>
                  <a:lnTo>
                    <a:pt x="14905" y="3407"/>
                  </a:lnTo>
                  <a:lnTo>
                    <a:pt x="14351" y="3606"/>
                  </a:lnTo>
                  <a:lnTo>
                    <a:pt x="13769" y="4002"/>
                  </a:lnTo>
                  <a:lnTo>
                    <a:pt x="13304" y="4366"/>
                  </a:lnTo>
                  <a:lnTo>
                    <a:pt x="12954" y="4896"/>
                  </a:lnTo>
                  <a:lnTo>
                    <a:pt x="12634" y="5590"/>
                  </a:lnTo>
                  <a:lnTo>
                    <a:pt x="12459" y="6219"/>
                  </a:lnTo>
                  <a:lnTo>
                    <a:pt x="12430" y="6913"/>
                  </a:lnTo>
                  <a:lnTo>
                    <a:pt x="12459" y="7608"/>
                  </a:lnTo>
                  <a:lnTo>
                    <a:pt x="12634" y="8236"/>
                  </a:lnTo>
                  <a:lnTo>
                    <a:pt x="12954" y="8898"/>
                  </a:lnTo>
                  <a:lnTo>
                    <a:pt x="13304" y="9328"/>
                  </a:lnTo>
                  <a:lnTo>
                    <a:pt x="13769" y="9824"/>
                  </a:lnTo>
                  <a:lnTo>
                    <a:pt x="14351" y="10188"/>
                  </a:lnTo>
                  <a:lnTo>
                    <a:pt x="14905" y="10387"/>
                  </a:lnTo>
                  <a:lnTo>
                    <a:pt x="15545" y="10420"/>
                  </a:lnTo>
                  <a:close/>
                </a:path>
                <a:path w="21600" h="21600" extrusionOk="0">
                  <a:moveTo>
                    <a:pt x="15545" y="8633"/>
                  </a:moveTo>
                  <a:lnTo>
                    <a:pt x="15836" y="8600"/>
                  </a:lnTo>
                  <a:lnTo>
                    <a:pt x="16098" y="8501"/>
                  </a:lnTo>
                  <a:lnTo>
                    <a:pt x="16389" y="8303"/>
                  </a:lnTo>
                  <a:lnTo>
                    <a:pt x="16622" y="8137"/>
                  </a:lnTo>
                  <a:lnTo>
                    <a:pt x="16768" y="7873"/>
                  </a:lnTo>
                  <a:lnTo>
                    <a:pt x="16942" y="7542"/>
                  </a:lnTo>
                  <a:lnTo>
                    <a:pt x="17001" y="7244"/>
                  </a:lnTo>
                  <a:lnTo>
                    <a:pt x="17030" y="6913"/>
                  </a:lnTo>
                  <a:lnTo>
                    <a:pt x="17001" y="6549"/>
                  </a:lnTo>
                  <a:lnTo>
                    <a:pt x="16942" y="6252"/>
                  </a:lnTo>
                  <a:lnTo>
                    <a:pt x="16768" y="5921"/>
                  </a:lnTo>
                  <a:lnTo>
                    <a:pt x="16564" y="5689"/>
                  </a:lnTo>
                  <a:lnTo>
                    <a:pt x="16389" y="5491"/>
                  </a:lnTo>
                  <a:lnTo>
                    <a:pt x="16098" y="5292"/>
                  </a:lnTo>
                  <a:lnTo>
                    <a:pt x="15836" y="5226"/>
                  </a:lnTo>
                  <a:lnTo>
                    <a:pt x="15545" y="5193"/>
                  </a:lnTo>
                  <a:lnTo>
                    <a:pt x="15225" y="5226"/>
                  </a:lnTo>
                  <a:lnTo>
                    <a:pt x="14963" y="5292"/>
                  </a:lnTo>
                  <a:lnTo>
                    <a:pt x="14672" y="5491"/>
                  </a:lnTo>
                  <a:lnTo>
                    <a:pt x="14439" y="5689"/>
                  </a:lnTo>
                  <a:lnTo>
                    <a:pt x="14293" y="5921"/>
                  </a:lnTo>
                  <a:lnTo>
                    <a:pt x="14119" y="6252"/>
                  </a:lnTo>
                  <a:lnTo>
                    <a:pt x="14031" y="6549"/>
                  </a:lnTo>
                  <a:lnTo>
                    <a:pt x="14002" y="6913"/>
                  </a:lnTo>
                  <a:lnTo>
                    <a:pt x="14031" y="7244"/>
                  </a:lnTo>
                  <a:lnTo>
                    <a:pt x="14119" y="7542"/>
                  </a:lnTo>
                  <a:lnTo>
                    <a:pt x="14293" y="7873"/>
                  </a:lnTo>
                  <a:lnTo>
                    <a:pt x="14439" y="8071"/>
                  </a:lnTo>
                  <a:lnTo>
                    <a:pt x="14672" y="8303"/>
                  </a:lnTo>
                  <a:lnTo>
                    <a:pt x="14963" y="8501"/>
                  </a:lnTo>
                  <a:lnTo>
                    <a:pt x="15225" y="8600"/>
                  </a:lnTo>
                  <a:lnTo>
                    <a:pt x="15545" y="8633"/>
                  </a:lnTo>
                  <a:close/>
                </a:path>
                <a:path w="21600" h="21600" extrusionOk="0">
                  <a:moveTo>
                    <a:pt x="0" y="12900"/>
                  </a:moveTo>
                  <a:lnTo>
                    <a:pt x="5036" y="12900"/>
                  </a:lnTo>
                  <a:lnTo>
                    <a:pt x="5036" y="14984"/>
                  </a:lnTo>
                  <a:lnTo>
                    <a:pt x="0" y="14984"/>
                  </a:lnTo>
                  <a:lnTo>
                    <a:pt x="0" y="12900"/>
                  </a:lnTo>
                  <a:close/>
                </a:path>
                <a:path w="21600" h="21600" extrusionOk="0">
                  <a:moveTo>
                    <a:pt x="7714" y="19681"/>
                  </a:moveTo>
                  <a:lnTo>
                    <a:pt x="8675" y="19681"/>
                  </a:lnTo>
                  <a:lnTo>
                    <a:pt x="12168" y="12669"/>
                  </a:lnTo>
                  <a:lnTo>
                    <a:pt x="13245" y="13397"/>
                  </a:lnTo>
                  <a:lnTo>
                    <a:pt x="9170" y="21600"/>
                  </a:lnTo>
                  <a:lnTo>
                    <a:pt x="7423" y="21600"/>
                  </a:lnTo>
                  <a:lnTo>
                    <a:pt x="1456" y="14984"/>
                  </a:lnTo>
                  <a:lnTo>
                    <a:pt x="3348" y="14984"/>
                  </a:lnTo>
                  <a:lnTo>
                    <a:pt x="7714" y="19681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a-IR">
                <a:cs typeface="B Lotus" pitchFamily="2" charset="-7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929190" y="571480"/>
            <a:ext cx="3286119" cy="707886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4000" b="1" dirty="0" smtClean="0">
                <a:solidFill>
                  <a:srgbClr val="D60093"/>
                </a:solidFill>
                <a:cs typeface="B Homa" pitchFamily="2" charset="-78"/>
              </a:rPr>
              <a:t>روش تدریس</a:t>
            </a:r>
            <a:endParaRPr lang="fa-IR" sz="4000" b="1" dirty="0">
              <a:solidFill>
                <a:srgbClr val="D60093"/>
              </a:solidFill>
              <a:cs typeface="B Homa" pitchFamily="2" charset="-78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143504" y="1773238"/>
            <a:ext cx="2640009" cy="46166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24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cs typeface="B Lotus" pitchFamily="2" charset="-78"/>
              </a:rPr>
              <a:t>روش های پیشنهادی:</a:t>
            </a:r>
            <a:endParaRPr lang="fa-IR" sz="2400" b="1" dirty="0">
              <a:ln>
                <a:solidFill>
                  <a:srgbClr val="0000FF"/>
                </a:solidFill>
              </a:ln>
              <a:solidFill>
                <a:srgbClr val="0000FF"/>
              </a:solidFill>
              <a:cs typeface="B Lotus" pitchFamily="2" charset="-78"/>
            </a:endParaRPr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714744" y="2571744"/>
            <a:ext cx="2717800" cy="524807"/>
            <a:chOff x="5572139" y="2285992"/>
            <a:chExt cx="2717809" cy="524022"/>
          </a:xfrm>
        </p:grpSpPr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5572139" y="2287577"/>
              <a:ext cx="2211395" cy="522437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  <a:defRPr/>
              </a:pPr>
              <a:r>
                <a:rPr lang="fa-IR" sz="2800" b="1" dirty="0" smtClean="0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  <a:cs typeface="B Lotus" pitchFamily="2" charset="-78"/>
                </a:rPr>
                <a:t>کارایی تیم</a:t>
              </a:r>
              <a:endParaRPr lang="fa-IR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B Lotus" pitchFamily="2" charset="-78"/>
              </a:endParaRPr>
            </a:p>
          </p:txBody>
        </p:sp>
        <p:sp>
          <p:nvSpPr>
            <p:cNvPr id="8204" name="desklamp"/>
            <p:cNvSpPr>
              <a:spLocks noEditPoints="1" noChangeArrowheads="1"/>
            </p:cNvSpPr>
            <p:nvPr/>
          </p:nvSpPr>
          <p:spPr bwMode="auto">
            <a:xfrm>
              <a:off x="7929586" y="2285992"/>
              <a:ext cx="360362" cy="360362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86 w 21600"/>
                <a:gd name="T13" fmla="*/ 22426 h 21600"/>
                <a:gd name="T14" fmla="*/ 19435 w 21600"/>
                <a:gd name="T15" fmla="*/ 274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1178" y="11842"/>
                  </a:moveTo>
                  <a:lnTo>
                    <a:pt x="11644" y="12206"/>
                  </a:lnTo>
                  <a:lnTo>
                    <a:pt x="12168" y="12702"/>
                  </a:lnTo>
                  <a:lnTo>
                    <a:pt x="12605" y="13000"/>
                  </a:lnTo>
                  <a:lnTo>
                    <a:pt x="13129" y="13330"/>
                  </a:lnTo>
                  <a:lnTo>
                    <a:pt x="13682" y="13529"/>
                  </a:lnTo>
                  <a:lnTo>
                    <a:pt x="14264" y="13694"/>
                  </a:lnTo>
                  <a:lnTo>
                    <a:pt x="14905" y="13794"/>
                  </a:lnTo>
                  <a:lnTo>
                    <a:pt x="15545" y="13794"/>
                  </a:lnTo>
                  <a:lnTo>
                    <a:pt x="16127" y="13794"/>
                  </a:lnTo>
                  <a:lnTo>
                    <a:pt x="16680" y="13694"/>
                  </a:lnTo>
                  <a:lnTo>
                    <a:pt x="17233" y="13529"/>
                  </a:lnTo>
                  <a:lnTo>
                    <a:pt x="17816" y="13330"/>
                  </a:lnTo>
                  <a:lnTo>
                    <a:pt x="18427" y="13033"/>
                  </a:lnTo>
                  <a:lnTo>
                    <a:pt x="18893" y="12702"/>
                  </a:lnTo>
                  <a:lnTo>
                    <a:pt x="19300" y="12305"/>
                  </a:lnTo>
                  <a:lnTo>
                    <a:pt x="19766" y="11842"/>
                  </a:lnTo>
                  <a:lnTo>
                    <a:pt x="20203" y="11379"/>
                  </a:lnTo>
                  <a:lnTo>
                    <a:pt x="20523" y="10817"/>
                  </a:lnTo>
                  <a:lnTo>
                    <a:pt x="20843" y="10287"/>
                  </a:lnTo>
                  <a:lnTo>
                    <a:pt x="21076" y="9626"/>
                  </a:lnTo>
                  <a:lnTo>
                    <a:pt x="21338" y="8997"/>
                  </a:lnTo>
                  <a:lnTo>
                    <a:pt x="21513" y="8336"/>
                  </a:lnTo>
                  <a:lnTo>
                    <a:pt x="21600" y="7608"/>
                  </a:lnTo>
                  <a:lnTo>
                    <a:pt x="21600" y="6913"/>
                  </a:lnTo>
                  <a:lnTo>
                    <a:pt x="21600" y="6219"/>
                  </a:lnTo>
                  <a:lnTo>
                    <a:pt x="21513" y="5590"/>
                  </a:lnTo>
                  <a:lnTo>
                    <a:pt x="21338" y="4896"/>
                  </a:lnTo>
                  <a:lnTo>
                    <a:pt x="21163" y="4300"/>
                  </a:lnTo>
                  <a:lnTo>
                    <a:pt x="20901" y="3705"/>
                  </a:lnTo>
                  <a:lnTo>
                    <a:pt x="20610" y="3175"/>
                  </a:lnTo>
                  <a:lnTo>
                    <a:pt x="20290" y="2613"/>
                  </a:lnTo>
                  <a:lnTo>
                    <a:pt x="19882" y="2117"/>
                  </a:lnTo>
                  <a:lnTo>
                    <a:pt x="19475" y="1687"/>
                  </a:lnTo>
                  <a:lnTo>
                    <a:pt x="18980" y="1224"/>
                  </a:lnTo>
                  <a:lnTo>
                    <a:pt x="18514" y="860"/>
                  </a:lnTo>
                  <a:lnTo>
                    <a:pt x="17903" y="595"/>
                  </a:lnTo>
                  <a:lnTo>
                    <a:pt x="17350" y="298"/>
                  </a:lnTo>
                  <a:lnTo>
                    <a:pt x="16768" y="99"/>
                  </a:lnTo>
                  <a:lnTo>
                    <a:pt x="16127" y="0"/>
                  </a:lnTo>
                  <a:lnTo>
                    <a:pt x="15545" y="0"/>
                  </a:lnTo>
                  <a:lnTo>
                    <a:pt x="14905" y="0"/>
                  </a:lnTo>
                  <a:lnTo>
                    <a:pt x="14264" y="99"/>
                  </a:lnTo>
                  <a:lnTo>
                    <a:pt x="13682" y="298"/>
                  </a:lnTo>
                  <a:lnTo>
                    <a:pt x="13129" y="496"/>
                  </a:lnTo>
                  <a:lnTo>
                    <a:pt x="12547" y="761"/>
                  </a:lnTo>
                  <a:lnTo>
                    <a:pt x="12081" y="1058"/>
                  </a:lnTo>
                  <a:lnTo>
                    <a:pt x="11586" y="1489"/>
                  </a:lnTo>
                  <a:lnTo>
                    <a:pt x="11178" y="1985"/>
                  </a:lnTo>
                  <a:lnTo>
                    <a:pt x="10800" y="2481"/>
                  </a:lnTo>
                  <a:lnTo>
                    <a:pt x="10480" y="2944"/>
                  </a:lnTo>
                  <a:lnTo>
                    <a:pt x="10130" y="3572"/>
                  </a:lnTo>
                  <a:lnTo>
                    <a:pt x="9868" y="4201"/>
                  </a:lnTo>
                  <a:lnTo>
                    <a:pt x="9723" y="4829"/>
                  </a:lnTo>
                  <a:lnTo>
                    <a:pt x="9548" y="5491"/>
                  </a:lnTo>
                  <a:lnTo>
                    <a:pt x="9461" y="6219"/>
                  </a:lnTo>
                  <a:lnTo>
                    <a:pt x="9461" y="6913"/>
                  </a:lnTo>
                  <a:lnTo>
                    <a:pt x="9461" y="7608"/>
                  </a:lnTo>
                  <a:lnTo>
                    <a:pt x="9548" y="8336"/>
                  </a:lnTo>
                  <a:lnTo>
                    <a:pt x="9723" y="8997"/>
                  </a:lnTo>
                  <a:lnTo>
                    <a:pt x="9868" y="9626"/>
                  </a:lnTo>
                  <a:lnTo>
                    <a:pt x="10130" y="10254"/>
                  </a:lnTo>
                  <a:lnTo>
                    <a:pt x="10422" y="10717"/>
                  </a:lnTo>
                  <a:lnTo>
                    <a:pt x="10858" y="11313"/>
                  </a:lnTo>
                  <a:lnTo>
                    <a:pt x="11178" y="11842"/>
                  </a:lnTo>
                  <a:close/>
                </a:path>
                <a:path w="21600" h="21600" extrusionOk="0">
                  <a:moveTo>
                    <a:pt x="15545" y="10420"/>
                  </a:moveTo>
                  <a:lnTo>
                    <a:pt x="16127" y="10387"/>
                  </a:lnTo>
                  <a:lnTo>
                    <a:pt x="16680" y="10188"/>
                  </a:lnTo>
                  <a:lnTo>
                    <a:pt x="17292" y="9824"/>
                  </a:lnTo>
                  <a:lnTo>
                    <a:pt x="17757" y="9427"/>
                  </a:lnTo>
                  <a:lnTo>
                    <a:pt x="18078" y="8898"/>
                  </a:lnTo>
                  <a:lnTo>
                    <a:pt x="18427" y="8236"/>
                  </a:lnTo>
                  <a:lnTo>
                    <a:pt x="18602" y="7608"/>
                  </a:lnTo>
                  <a:lnTo>
                    <a:pt x="18631" y="6913"/>
                  </a:lnTo>
                  <a:lnTo>
                    <a:pt x="18602" y="6219"/>
                  </a:lnTo>
                  <a:lnTo>
                    <a:pt x="18427" y="5590"/>
                  </a:lnTo>
                  <a:lnTo>
                    <a:pt x="18078" y="4896"/>
                  </a:lnTo>
                  <a:lnTo>
                    <a:pt x="17670" y="4366"/>
                  </a:lnTo>
                  <a:lnTo>
                    <a:pt x="17292" y="4002"/>
                  </a:lnTo>
                  <a:lnTo>
                    <a:pt x="16680" y="3606"/>
                  </a:lnTo>
                  <a:lnTo>
                    <a:pt x="16127" y="3407"/>
                  </a:lnTo>
                  <a:lnTo>
                    <a:pt x="15545" y="3374"/>
                  </a:lnTo>
                  <a:lnTo>
                    <a:pt x="14905" y="3407"/>
                  </a:lnTo>
                  <a:lnTo>
                    <a:pt x="14351" y="3606"/>
                  </a:lnTo>
                  <a:lnTo>
                    <a:pt x="13769" y="4002"/>
                  </a:lnTo>
                  <a:lnTo>
                    <a:pt x="13304" y="4366"/>
                  </a:lnTo>
                  <a:lnTo>
                    <a:pt x="12954" y="4896"/>
                  </a:lnTo>
                  <a:lnTo>
                    <a:pt x="12634" y="5590"/>
                  </a:lnTo>
                  <a:lnTo>
                    <a:pt x="12459" y="6219"/>
                  </a:lnTo>
                  <a:lnTo>
                    <a:pt x="12430" y="6913"/>
                  </a:lnTo>
                  <a:lnTo>
                    <a:pt x="12459" y="7608"/>
                  </a:lnTo>
                  <a:lnTo>
                    <a:pt x="12634" y="8236"/>
                  </a:lnTo>
                  <a:lnTo>
                    <a:pt x="12954" y="8898"/>
                  </a:lnTo>
                  <a:lnTo>
                    <a:pt x="13304" y="9328"/>
                  </a:lnTo>
                  <a:lnTo>
                    <a:pt x="13769" y="9824"/>
                  </a:lnTo>
                  <a:lnTo>
                    <a:pt x="14351" y="10188"/>
                  </a:lnTo>
                  <a:lnTo>
                    <a:pt x="14905" y="10387"/>
                  </a:lnTo>
                  <a:lnTo>
                    <a:pt x="15545" y="10420"/>
                  </a:lnTo>
                  <a:close/>
                </a:path>
                <a:path w="21600" h="21600" extrusionOk="0">
                  <a:moveTo>
                    <a:pt x="15545" y="8633"/>
                  </a:moveTo>
                  <a:lnTo>
                    <a:pt x="15836" y="8600"/>
                  </a:lnTo>
                  <a:lnTo>
                    <a:pt x="16098" y="8501"/>
                  </a:lnTo>
                  <a:lnTo>
                    <a:pt x="16389" y="8303"/>
                  </a:lnTo>
                  <a:lnTo>
                    <a:pt x="16622" y="8137"/>
                  </a:lnTo>
                  <a:lnTo>
                    <a:pt x="16768" y="7873"/>
                  </a:lnTo>
                  <a:lnTo>
                    <a:pt x="16942" y="7542"/>
                  </a:lnTo>
                  <a:lnTo>
                    <a:pt x="17001" y="7244"/>
                  </a:lnTo>
                  <a:lnTo>
                    <a:pt x="17030" y="6913"/>
                  </a:lnTo>
                  <a:lnTo>
                    <a:pt x="17001" y="6549"/>
                  </a:lnTo>
                  <a:lnTo>
                    <a:pt x="16942" y="6252"/>
                  </a:lnTo>
                  <a:lnTo>
                    <a:pt x="16768" y="5921"/>
                  </a:lnTo>
                  <a:lnTo>
                    <a:pt x="16564" y="5689"/>
                  </a:lnTo>
                  <a:lnTo>
                    <a:pt x="16389" y="5491"/>
                  </a:lnTo>
                  <a:lnTo>
                    <a:pt x="16098" y="5292"/>
                  </a:lnTo>
                  <a:lnTo>
                    <a:pt x="15836" y="5226"/>
                  </a:lnTo>
                  <a:lnTo>
                    <a:pt x="15545" y="5193"/>
                  </a:lnTo>
                  <a:lnTo>
                    <a:pt x="15225" y="5226"/>
                  </a:lnTo>
                  <a:lnTo>
                    <a:pt x="14963" y="5292"/>
                  </a:lnTo>
                  <a:lnTo>
                    <a:pt x="14672" y="5491"/>
                  </a:lnTo>
                  <a:lnTo>
                    <a:pt x="14439" y="5689"/>
                  </a:lnTo>
                  <a:lnTo>
                    <a:pt x="14293" y="5921"/>
                  </a:lnTo>
                  <a:lnTo>
                    <a:pt x="14119" y="6252"/>
                  </a:lnTo>
                  <a:lnTo>
                    <a:pt x="14031" y="6549"/>
                  </a:lnTo>
                  <a:lnTo>
                    <a:pt x="14002" y="6913"/>
                  </a:lnTo>
                  <a:lnTo>
                    <a:pt x="14031" y="7244"/>
                  </a:lnTo>
                  <a:lnTo>
                    <a:pt x="14119" y="7542"/>
                  </a:lnTo>
                  <a:lnTo>
                    <a:pt x="14293" y="7873"/>
                  </a:lnTo>
                  <a:lnTo>
                    <a:pt x="14439" y="8071"/>
                  </a:lnTo>
                  <a:lnTo>
                    <a:pt x="14672" y="8303"/>
                  </a:lnTo>
                  <a:lnTo>
                    <a:pt x="14963" y="8501"/>
                  </a:lnTo>
                  <a:lnTo>
                    <a:pt x="15225" y="8600"/>
                  </a:lnTo>
                  <a:lnTo>
                    <a:pt x="15545" y="8633"/>
                  </a:lnTo>
                  <a:close/>
                </a:path>
                <a:path w="21600" h="21600" extrusionOk="0">
                  <a:moveTo>
                    <a:pt x="0" y="12900"/>
                  </a:moveTo>
                  <a:lnTo>
                    <a:pt x="5036" y="12900"/>
                  </a:lnTo>
                  <a:lnTo>
                    <a:pt x="5036" y="14984"/>
                  </a:lnTo>
                  <a:lnTo>
                    <a:pt x="0" y="14984"/>
                  </a:lnTo>
                  <a:lnTo>
                    <a:pt x="0" y="12900"/>
                  </a:lnTo>
                  <a:close/>
                </a:path>
                <a:path w="21600" h="21600" extrusionOk="0">
                  <a:moveTo>
                    <a:pt x="7714" y="19681"/>
                  </a:moveTo>
                  <a:lnTo>
                    <a:pt x="8675" y="19681"/>
                  </a:lnTo>
                  <a:lnTo>
                    <a:pt x="12168" y="12669"/>
                  </a:lnTo>
                  <a:lnTo>
                    <a:pt x="13245" y="13397"/>
                  </a:lnTo>
                  <a:lnTo>
                    <a:pt x="9170" y="21600"/>
                  </a:lnTo>
                  <a:lnTo>
                    <a:pt x="7423" y="21600"/>
                  </a:lnTo>
                  <a:lnTo>
                    <a:pt x="1456" y="14984"/>
                  </a:lnTo>
                  <a:lnTo>
                    <a:pt x="3348" y="14984"/>
                  </a:lnTo>
                  <a:lnTo>
                    <a:pt x="7714" y="19681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a-IR">
                <a:cs typeface="B Lotus" pitchFamily="2" charset="-78"/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571736" y="3286124"/>
            <a:ext cx="3802069" cy="542268"/>
            <a:chOff x="4487564" y="2857496"/>
            <a:chExt cx="3802384" cy="541200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4487564" y="2876507"/>
              <a:ext cx="3283230" cy="522189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  <a:defRPr/>
              </a:pPr>
              <a:r>
                <a:rPr lang="fa-IR" sz="2800" b="1" dirty="0" smtClean="0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  <a:cs typeface="B Lotus" pitchFamily="2" charset="-78"/>
                </a:rPr>
                <a:t>روشن سازی طرز تلقّی</a:t>
              </a:r>
              <a:endParaRPr lang="fa-IR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B Lotus" pitchFamily="2" charset="-78"/>
              </a:endParaRPr>
            </a:p>
          </p:txBody>
        </p:sp>
        <p:sp>
          <p:nvSpPr>
            <p:cNvPr id="8202" name="desklamp"/>
            <p:cNvSpPr>
              <a:spLocks noEditPoints="1" noChangeArrowheads="1"/>
            </p:cNvSpPr>
            <p:nvPr/>
          </p:nvSpPr>
          <p:spPr bwMode="auto">
            <a:xfrm>
              <a:off x="7929586" y="2857496"/>
              <a:ext cx="360362" cy="360362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86 w 21600"/>
                <a:gd name="T13" fmla="*/ 22426 h 21600"/>
                <a:gd name="T14" fmla="*/ 19435 w 21600"/>
                <a:gd name="T15" fmla="*/ 274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1178" y="11842"/>
                  </a:moveTo>
                  <a:lnTo>
                    <a:pt x="11644" y="12206"/>
                  </a:lnTo>
                  <a:lnTo>
                    <a:pt x="12168" y="12702"/>
                  </a:lnTo>
                  <a:lnTo>
                    <a:pt x="12605" y="13000"/>
                  </a:lnTo>
                  <a:lnTo>
                    <a:pt x="13129" y="13330"/>
                  </a:lnTo>
                  <a:lnTo>
                    <a:pt x="13682" y="13529"/>
                  </a:lnTo>
                  <a:lnTo>
                    <a:pt x="14264" y="13694"/>
                  </a:lnTo>
                  <a:lnTo>
                    <a:pt x="14905" y="13794"/>
                  </a:lnTo>
                  <a:lnTo>
                    <a:pt x="15545" y="13794"/>
                  </a:lnTo>
                  <a:lnTo>
                    <a:pt x="16127" y="13794"/>
                  </a:lnTo>
                  <a:lnTo>
                    <a:pt x="16680" y="13694"/>
                  </a:lnTo>
                  <a:lnTo>
                    <a:pt x="17233" y="13529"/>
                  </a:lnTo>
                  <a:lnTo>
                    <a:pt x="17816" y="13330"/>
                  </a:lnTo>
                  <a:lnTo>
                    <a:pt x="18427" y="13033"/>
                  </a:lnTo>
                  <a:lnTo>
                    <a:pt x="18893" y="12702"/>
                  </a:lnTo>
                  <a:lnTo>
                    <a:pt x="19300" y="12305"/>
                  </a:lnTo>
                  <a:lnTo>
                    <a:pt x="19766" y="11842"/>
                  </a:lnTo>
                  <a:lnTo>
                    <a:pt x="20203" y="11379"/>
                  </a:lnTo>
                  <a:lnTo>
                    <a:pt x="20523" y="10817"/>
                  </a:lnTo>
                  <a:lnTo>
                    <a:pt x="20843" y="10287"/>
                  </a:lnTo>
                  <a:lnTo>
                    <a:pt x="21076" y="9626"/>
                  </a:lnTo>
                  <a:lnTo>
                    <a:pt x="21338" y="8997"/>
                  </a:lnTo>
                  <a:lnTo>
                    <a:pt x="21513" y="8336"/>
                  </a:lnTo>
                  <a:lnTo>
                    <a:pt x="21600" y="7608"/>
                  </a:lnTo>
                  <a:lnTo>
                    <a:pt x="21600" y="6913"/>
                  </a:lnTo>
                  <a:lnTo>
                    <a:pt x="21600" y="6219"/>
                  </a:lnTo>
                  <a:lnTo>
                    <a:pt x="21513" y="5590"/>
                  </a:lnTo>
                  <a:lnTo>
                    <a:pt x="21338" y="4896"/>
                  </a:lnTo>
                  <a:lnTo>
                    <a:pt x="21163" y="4300"/>
                  </a:lnTo>
                  <a:lnTo>
                    <a:pt x="20901" y="3705"/>
                  </a:lnTo>
                  <a:lnTo>
                    <a:pt x="20610" y="3175"/>
                  </a:lnTo>
                  <a:lnTo>
                    <a:pt x="20290" y="2613"/>
                  </a:lnTo>
                  <a:lnTo>
                    <a:pt x="19882" y="2117"/>
                  </a:lnTo>
                  <a:lnTo>
                    <a:pt x="19475" y="1687"/>
                  </a:lnTo>
                  <a:lnTo>
                    <a:pt x="18980" y="1224"/>
                  </a:lnTo>
                  <a:lnTo>
                    <a:pt x="18514" y="860"/>
                  </a:lnTo>
                  <a:lnTo>
                    <a:pt x="17903" y="595"/>
                  </a:lnTo>
                  <a:lnTo>
                    <a:pt x="17350" y="298"/>
                  </a:lnTo>
                  <a:lnTo>
                    <a:pt x="16768" y="99"/>
                  </a:lnTo>
                  <a:lnTo>
                    <a:pt x="16127" y="0"/>
                  </a:lnTo>
                  <a:lnTo>
                    <a:pt x="15545" y="0"/>
                  </a:lnTo>
                  <a:lnTo>
                    <a:pt x="14905" y="0"/>
                  </a:lnTo>
                  <a:lnTo>
                    <a:pt x="14264" y="99"/>
                  </a:lnTo>
                  <a:lnTo>
                    <a:pt x="13682" y="298"/>
                  </a:lnTo>
                  <a:lnTo>
                    <a:pt x="13129" y="496"/>
                  </a:lnTo>
                  <a:lnTo>
                    <a:pt x="12547" y="761"/>
                  </a:lnTo>
                  <a:lnTo>
                    <a:pt x="12081" y="1058"/>
                  </a:lnTo>
                  <a:lnTo>
                    <a:pt x="11586" y="1489"/>
                  </a:lnTo>
                  <a:lnTo>
                    <a:pt x="11178" y="1985"/>
                  </a:lnTo>
                  <a:lnTo>
                    <a:pt x="10800" y="2481"/>
                  </a:lnTo>
                  <a:lnTo>
                    <a:pt x="10480" y="2944"/>
                  </a:lnTo>
                  <a:lnTo>
                    <a:pt x="10130" y="3572"/>
                  </a:lnTo>
                  <a:lnTo>
                    <a:pt x="9868" y="4201"/>
                  </a:lnTo>
                  <a:lnTo>
                    <a:pt x="9723" y="4829"/>
                  </a:lnTo>
                  <a:lnTo>
                    <a:pt x="9548" y="5491"/>
                  </a:lnTo>
                  <a:lnTo>
                    <a:pt x="9461" y="6219"/>
                  </a:lnTo>
                  <a:lnTo>
                    <a:pt x="9461" y="6913"/>
                  </a:lnTo>
                  <a:lnTo>
                    <a:pt x="9461" y="7608"/>
                  </a:lnTo>
                  <a:lnTo>
                    <a:pt x="9548" y="8336"/>
                  </a:lnTo>
                  <a:lnTo>
                    <a:pt x="9723" y="8997"/>
                  </a:lnTo>
                  <a:lnTo>
                    <a:pt x="9868" y="9626"/>
                  </a:lnTo>
                  <a:lnTo>
                    <a:pt x="10130" y="10254"/>
                  </a:lnTo>
                  <a:lnTo>
                    <a:pt x="10422" y="10717"/>
                  </a:lnTo>
                  <a:lnTo>
                    <a:pt x="10858" y="11313"/>
                  </a:lnTo>
                  <a:lnTo>
                    <a:pt x="11178" y="11842"/>
                  </a:lnTo>
                  <a:close/>
                </a:path>
                <a:path w="21600" h="21600" extrusionOk="0">
                  <a:moveTo>
                    <a:pt x="15545" y="10420"/>
                  </a:moveTo>
                  <a:lnTo>
                    <a:pt x="16127" y="10387"/>
                  </a:lnTo>
                  <a:lnTo>
                    <a:pt x="16680" y="10188"/>
                  </a:lnTo>
                  <a:lnTo>
                    <a:pt x="17292" y="9824"/>
                  </a:lnTo>
                  <a:lnTo>
                    <a:pt x="17757" y="9427"/>
                  </a:lnTo>
                  <a:lnTo>
                    <a:pt x="18078" y="8898"/>
                  </a:lnTo>
                  <a:lnTo>
                    <a:pt x="18427" y="8236"/>
                  </a:lnTo>
                  <a:lnTo>
                    <a:pt x="18602" y="7608"/>
                  </a:lnTo>
                  <a:lnTo>
                    <a:pt x="18631" y="6913"/>
                  </a:lnTo>
                  <a:lnTo>
                    <a:pt x="18602" y="6219"/>
                  </a:lnTo>
                  <a:lnTo>
                    <a:pt x="18427" y="5590"/>
                  </a:lnTo>
                  <a:lnTo>
                    <a:pt x="18078" y="4896"/>
                  </a:lnTo>
                  <a:lnTo>
                    <a:pt x="17670" y="4366"/>
                  </a:lnTo>
                  <a:lnTo>
                    <a:pt x="17292" y="4002"/>
                  </a:lnTo>
                  <a:lnTo>
                    <a:pt x="16680" y="3606"/>
                  </a:lnTo>
                  <a:lnTo>
                    <a:pt x="16127" y="3407"/>
                  </a:lnTo>
                  <a:lnTo>
                    <a:pt x="15545" y="3374"/>
                  </a:lnTo>
                  <a:lnTo>
                    <a:pt x="14905" y="3407"/>
                  </a:lnTo>
                  <a:lnTo>
                    <a:pt x="14351" y="3606"/>
                  </a:lnTo>
                  <a:lnTo>
                    <a:pt x="13769" y="4002"/>
                  </a:lnTo>
                  <a:lnTo>
                    <a:pt x="13304" y="4366"/>
                  </a:lnTo>
                  <a:lnTo>
                    <a:pt x="12954" y="4896"/>
                  </a:lnTo>
                  <a:lnTo>
                    <a:pt x="12634" y="5590"/>
                  </a:lnTo>
                  <a:lnTo>
                    <a:pt x="12459" y="6219"/>
                  </a:lnTo>
                  <a:lnTo>
                    <a:pt x="12430" y="6913"/>
                  </a:lnTo>
                  <a:lnTo>
                    <a:pt x="12459" y="7608"/>
                  </a:lnTo>
                  <a:lnTo>
                    <a:pt x="12634" y="8236"/>
                  </a:lnTo>
                  <a:lnTo>
                    <a:pt x="12954" y="8898"/>
                  </a:lnTo>
                  <a:lnTo>
                    <a:pt x="13304" y="9328"/>
                  </a:lnTo>
                  <a:lnTo>
                    <a:pt x="13769" y="9824"/>
                  </a:lnTo>
                  <a:lnTo>
                    <a:pt x="14351" y="10188"/>
                  </a:lnTo>
                  <a:lnTo>
                    <a:pt x="14905" y="10387"/>
                  </a:lnTo>
                  <a:lnTo>
                    <a:pt x="15545" y="10420"/>
                  </a:lnTo>
                  <a:close/>
                </a:path>
                <a:path w="21600" h="21600" extrusionOk="0">
                  <a:moveTo>
                    <a:pt x="15545" y="8633"/>
                  </a:moveTo>
                  <a:lnTo>
                    <a:pt x="15836" y="8600"/>
                  </a:lnTo>
                  <a:lnTo>
                    <a:pt x="16098" y="8501"/>
                  </a:lnTo>
                  <a:lnTo>
                    <a:pt x="16389" y="8303"/>
                  </a:lnTo>
                  <a:lnTo>
                    <a:pt x="16622" y="8137"/>
                  </a:lnTo>
                  <a:lnTo>
                    <a:pt x="16768" y="7873"/>
                  </a:lnTo>
                  <a:lnTo>
                    <a:pt x="16942" y="7542"/>
                  </a:lnTo>
                  <a:lnTo>
                    <a:pt x="17001" y="7244"/>
                  </a:lnTo>
                  <a:lnTo>
                    <a:pt x="17030" y="6913"/>
                  </a:lnTo>
                  <a:lnTo>
                    <a:pt x="17001" y="6549"/>
                  </a:lnTo>
                  <a:lnTo>
                    <a:pt x="16942" y="6252"/>
                  </a:lnTo>
                  <a:lnTo>
                    <a:pt x="16768" y="5921"/>
                  </a:lnTo>
                  <a:lnTo>
                    <a:pt x="16564" y="5689"/>
                  </a:lnTo>
                  <a:lnTo>
                    <a:pt x="16389" y="5491"/>
                  </a:lnTo>
                  <a:lnTo>
                    <a:pt x="16098" y="5292"/>
                  </a:lnTo>
                  <a:lnTo>
                    <a:pt x="15836" y="5226"/>
                  </a:lnTo>
                  <a:lnTo>
                    <a:pt x="15545" y="5193"/>
                  </a:lnTo>
                  <a:lnTo>
                    <a:pt x="15225" y="5226"/>
                  </a:lnTo>
                  <a:lnTo>
                    <a:pt x="14963" y="5292"/>
                  </a:lnTo>
                  <a:lnTo>
                    <a:pt x="14672" y="5491"/>
                  </a:lnTo>
                  <a:lnTo>
                    <a:pt x="14439" y="5689"/>
                  </a:lnTo>
                  <a:lnTo>
                    <a:pt x="14293" y="5921"/>
                  </a:lnTo>
                  <a:lnTo>
                    <a:pt x="14119" y="6252"/>
                  </a:lnTo>
                  <a:lnTo>
                    <a:pt x="14031" y="6549"/>
                  </a:lnTo>
                  <a:lnTo>
                    <a:pt x="14002" y="6913"/>
                  </a:lnTo>
                  <a:lnTo>
                    <a:pt x="14031" y="7244"/>
                  </a:lnTo>
                  <a:lnTo>
                    <a:pt x="14119" y="7542"/>
                  </a:lnTo>
                  <a:lnTo>
                    <a:pt x="14293" y="7873"/>
                  </a:lnTo>
                  <a:lnTo>
                    <a:pt x="14439" y="8071"/>
                  </a:lnTo>
                  <a:lnTo>
                    <a:pt x="14672" y="8303"/>
                  </a:lnTo>
                  <a:lnTo>
                    <a:pt x="14963" y="8501"/>
                  </a:lnTo>
                  <a:lnTo>
                    <a:pt x="15225" y="8600"/>
                  </a:lnTo>
                  <a:lnTo>
                    <a:pt x="15545" y="8633"/>
                  </a:lnTo>
                  <a:close/>
                </a:path>
                <a:path w="21600" h="21600" extrusionOk="0">
                  <a:moveTo>
                    <a:pt x="0" y="12900"/>
                  </a:moveTo>
                  <a:lnTo>
                    <a:pt x="5036" y="12900"/>
                  </a:lnTo>
                  <a:lnTo>
                    <a:pt x="5036" y="14984"/>
                  </a:lnTo>
                  <a:lnTo>
                    <a:pt x="0" y="14984"/>
                  </a:lnTo>
                  <a:lnTo>
                    <a:pt x="0" y="12900"/>
                  </a:lnTo>
                  <a:close/>
                </a:path>
                <a:path w="21600" h="21600" extrusionOk="0">
                  <a:moveTo>
                    <a:pt x="7714" y="19681"/>
                  </a:moveTo>
                  <a:lnTo>
                    <a:pt x="8675" y="19681"/>
                  </a:lnTo>
                  <a:lnTo>
                    <a:pt x="12168" y="12669"/>
                  </a:lnTo>
                  <a:lnTo>
                    <a:pt x="13245" y="13397"/>
                  </a:lnTo>
                  <a:lnTo>
                    <a:pt x="9170" y="21600"/>
                  </a:lnTo>
                  <a:lnTo>
                    <a:pt x="7423" y="21600"/>
                  </a:lnTo>
                  <a:lnTo>
                    <a:pt x="1456" y="14984"/>
                  </a:lnTo>
                  <a:lnTo>
                    <a:pt x="3348" y="14984"/>
                  </a:lnTo>
                  <a:lnTo>
                    <a:pt x="7714" y="19681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a-IR">
                <a:cs typeface="B Lotus" pitchFamily="2" charset="-78"/>
              </a:endParaRPr>
            </a:p>
          </p:txBody>
        </p:sp>
      </p:grp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2571736" y="4071945"/>
            <a:ext cx="3786213" cy="531158"/>
            <a:chOff x="4503722" y="3480756"/>
            <a:chExt cx="3786226" cy="532054"/>
          </a:xfrm>
        </p:grpSpPr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4503722" y="3488707"/>
              <a:ext cx="3279813" cy="524103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  <a:defRPr/>
              </a:pPr>
              <a:r>
                <a:rPr lang="fa-IR" sz="2800" b="1" dirty="0" smtClean="0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  <a:cs typeface="B Lotus" pitchFamily="2" charset="-78"/>
                </a:rPr>
                <a:t>الگوی پیش سازمان دهنده</a:t>
              </a:r>
              <a:endParaRPr lang="fa-IR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B Lotus" pitchFamily="2" charset="-78"/>
              </a:endParaRPr>
            </a:p>
          </p:txBody>
        </p:sp>
        <p:sp>
          <p:nvSpPr>
            <p:cNvPr id="8200" name="desklamp"/>
            <p:cNvSpPr>
              <a:spLocks noEditPoints="1" noChangeArrowheads="1"/>
            </p:cNvSpPr>
            <p:nvPr/>
          </p:nvSpPr>
          <p:spPr bwMode="auto">
            <a:xfrm>
              <a:off x="7929586" y="3480756"/>
              <a:ext cx="360362" cy="360362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86 w 21600"/>
                <a:gd name="T13" fmla="*/ 22426 h 21600"/>
                <a:gd name="T14" fmla="*/ 19435 w 21600"/>
                <a:gd name="T15" fmla="*/ 274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1178" y="11842"/>
                  </a:moveTo>
                  <a:lnTo>
                    <a:pt x="11644" y="12206"/>
                  </a:lnTo>
                  <a:lnTo>
                    <a:pt x="12168" y="12702"/>
                  </a:lnTo>
                  <a:lnTo>
                    <a:pt x="12605" y="13000"/>
                  </a:lnTo>
                  <a:lnTo>
                    <a:pt x="13129" y="13330"/>
                  </a:lnTo>
                  <a:lnTo>
                    <a:pt x="13682" y="13529"/>
                  </a:lnTo>
                  <a:lnTo>
                    <a:pt x="14264" y="13694"/>
                  </a:lnTo>
                  <a:lnTo>
                    <a:pt x="14905" y="13794"/>
                  </a:lnTo>
                  <a:lnTo>
                    <a:pt x="15545" y="13794"/>
                  </a:lnTo>
                  <a:lnTo>
                    <a:pt x="16127" y="13794"/>
                  </a:lnTo>
                  <a:lnTo>
                    <a:pt x="16680" y="13694"/>
                  </a:lnTo>
                  <a:lnTo>
                    <a:pt x="17233" y="13529"/>
                  </a:lnTo>
                  <a:lnTo>
                    <a:pt x="17816" y="13330"/>
                  </a:lnTo>
                  <a:lnTo>
                    <a:pt x="18427" y="13033"/>
                  </a:lnTo>
                  <a:lnTo>
                    <a:pt x="18893" y="12702"/>
                  </a:lnTo>
                  <a:lnTo>
                    <a:pt x="19300" y="12305"/>
                  </a:lnTo>
                  <a:lnTo>
                    <a:pt x="19766" y="11842"/>
                  </a:lnTo>
                  <a:lnTo>
                    <a:pt x="20203" y="11379"/>
                  </a:lnTo>
                  <a:lnTo>
                    <a:pt x="20523" y="10817"/>
                  </a:lnTo>
                  <a:lnTo>
                    <a:pt x="20843" y="10287"/>
                  </a:lnTo>
                  <a:lnTo>
                    <a:pt x="21076" y="9626"/>
                  </a:lnTo>
                  <a:lnTo>
                    <a:pt x="21338" y="8997"/>
                  </a:lnTo>
                  <a:lnTo>
                    <a:pt x="21513" y="8336"/>
                  </a:lnTo>
                  <a:lnTo>
                    <a:pt x="21600" y="7608"/>
                  </a:lnTo>
                  <a:lnTo>
                    <a:pt x="21600" y="6913"/>
                  </a:lnTo>
                  <a:lnTo>
                    <a:pt x="21600" y="6219"/>
                  </a:lnTo>
                  <a:lnTo>
                    <a:pt x="21513" y="5590"/>
                  </a:lnTo>
                  <a:lnTo>
                    <a:pt x="21338" y="4896"/>
                  </a:lnTo>
                  <a:lnTo>
                    <a:pt x="21163" y="4300"/>
                  </a:lnTo>
                  <a:lnTo>
                    <a:pt x="20901" y="3705"/>
                  </a:lnTo>
                  <a:lnTo>
                    <a:pt x="20610" y="3175"/>
                  </a:lnTo>
                  <a:lnTo>
                    <a:pt x="20290" y="2613"/>
                  </a:lnTo>
                  <a:lnTo>
                    <a:pt x="19882" y="2117"/>
                  </a:lnTo>
                  <a:lnTo>
                    <a:pt x="19475" y="1687"/>
                  </a:lnTo>
                  <a:lnTo>
                    <a:pt x="18980" y="1224"/>
                  </a:lnTo>
                  <a:lnTo>
                    <a:pt x="18514" y="860"/>
                  </a:lnTo>
                  <a:lnTo>
                    <a:pt x="17903" y="595"/>
                  </a:lnTo>
                  <a:lnTo>
                    <a:pt x="17350" y="298"/>
                  </a:lnTo>
                  <a:lnTo>
                    <a:pt x="16768" y="99"/>
                  </a:lnTo>
                  <a:lnTo>
                    <a:pt x="16127" y="0"/>
                  </a:lnTo>
                  <a:lnTo>
                    <a:pt x="15545" y="0"/>
                  </a:lnTo>
                  <a:lnTo>
                    <a:pt x="14905" y="0"/>
                  </a:lnTo>
                  <a:lnTo>
                    <a:pt x="14264" y="99"/>
                  </a:lnTo>
                  <a:lnTo>
                    <a:pt x="13682" y="298"/>
                  </a:lnTo>
                  <a:lnTo>
                    <a:pt x="13129" y="496"/>
                  </a:lnTo>
                  <a:lnTo>
                    <a:pt x="12547" y="761"/>
                  </a:lnTo>
                  <a:lnTo>
                    <a:pt x="12081" y="1058"/>
                  </a:lnTo>
                  <a:lnTo>
                    <a:pt x="11586" y="1489"/>
                  </a:lnTo>
                  <a:lnTo>
                    <a:pt x="11178" y="1985"/>
                  </a:lnTo>
                  <a:lnTo>
                    <a:pt x="10800" y="2481"/>
                  </a:lnTo>
                  <a:lnTo>
                    <a:pt x="10480" y="2944"/>
                  </a:lnTo>
                  <a:lnTo>
                    <a:pt x="10130" y="3572"/>
                  </a:lnTo>
                  <a:lnTo>
                    <a:pt x="9868" y="4201"/>
                  </a:lnTo>
                  <a:lnTo>
                    <a:pt x="9723" y="4829"/>
                  </a:lnTo>
                  <a:lnTo>
                    <a:pt x="9548" y="5491"/>
                  </a:lnTo>
                  <a:lnTo>
                    <a:pt x="9461" y="6219"/>
                  </a:lnTo>
                  <a:lnTo>
                    <a:pt x="9461" y="6913"/>
                  </a:lnTo>
                  <a:lnTo>
                    <a:pt x="9461" y="7608"/>
                  </a:lnTo>
                  <a:lnTo>
                    <a:pt x="9548" y="8336"/>
                  </a:lnTo>
                  <a:lnTo>
                    <a:pt x="9723" y="8997"/>
                  </a:lnTo>
                  <a:lnTo>
                    <a:pt x="9868" y="9626"/>
                  </a:lnTo>
                  <a:lnTo>
                    <a:pt x="10130" y="10254"/>
                  </a:lnTo>
                  <a:lnTo>
                    <a:pt x="10422" y="10717"/>
                  </a:lnTo>
                  <a:lnTo>
                    <a:pt x="10858" y="11313"/>
                  </a:lnTo>
                  <a:lnTo>
                    <a:pt x="11178" y="11842"/>
                  </a:lnTo>
                  <a:close/>
                </a:path>
                <a:path w="21600" h="21600" extrusionOk="0">
                  <a:moveTo>
                    <a:pt x="15545" y="10420"/>
                  </a:moveTo>
                  <a:lnTo>
                    <a:pt x="16127" y="10387"/>
                  </a:lnTo>
                  <a:lnTo>
                    <a:pt x="16680" y="10188"/>
                  </a:lnTo>
                  <a:lnTo>
                    <a:pt x="17292" y="9824"/>
                  </a:lnTo>
                  <a:lnTo>
                    <a:pt x="17757" y="9427"/>
                  </a:lnTo>
                  <a:lnTo>
                    <a:pt x="18078" y="8898"/>
                  </a:lnTo>
                  <a:lnTo>
                    <a:pt x="18427" y="8236"/>
                  </a:lnTo>
                  <a:lnTo>
                    <a:pt x="18602" y="7608"/>
                  </a:lnTo>
                  <a:lnTo>
                    <a:pt x="18631" y="6913"/>
                  </a:lnTo>
                  <a:lnTo>
                    <a:pt x="18602" y="6219"/>
                  </a:lnTo>
                  <a:lnTo>
                    <a:pt x="18427" y="5590"/>
                  </a:lnTo>
                  <a:lnTo>
                    <a:pt x="18078" y="4896"/>
                  </a:lnTo>
                  <a:lnTo>
                    <a:pt x="17670" y="4366"/>
                  </a:lnTo>
                  <a:lnTo>
                    <a:pt x="17292" y="4002"/>
                  </a:lnTo>
                  <a:lnTo>
                    <a:pt x="16680" y="3606"/>
                  </a:lnTo>
                  <a:lnTo>
                    <a:pt x="16127" y="3407"/>
                  </a:lnTo>
                  <a:lnTo>
                    <a:pt x="15545" y="3374"/>
                  </a:lnTo>
                  <a:lnTo>
                    <a:pt x="14905" y="3407"/>
                  </a:lnTo>
                  <a:lnTo>
                    <a:pt x="14351" y="3606"/>
                  </a:lnTo>
                  <a:lnTo>
                    <a:pt x="13769" y="4002"/>
                  </a:lnTo>
                  <a:lnTo>
                    <a:pt x="13304" y="4366"/>
                  </a:lnTo>
                  <a:lnTo>
                    <a:pt x="12954" y="4896"/>
                  </a:lnTo>
                  <a:lnTo>
                    <a:pt x="12634" y="5590"/>
                  </a:lnTo>
                  <a:lnTo>
                    <a:pt x="12459" y="6219"/>
                  </a:lnTo>
                  <a:lnTo>
                    <a:pt x="12430" y="6913"/>
                  </a:lnTo>
                  <a:lnTo>
                    <a:pt x="12459" y="7608"/>
                  </a:lnTo>
                  <a:lnTo>
                    <a:pt x="12634" y="8236"/>
                  </a:lnTo>
                  <a:lnTo>
                    <a:pt x="12954" y="8898"/>
                  </a:lnTo>
                  <a:lnTo>
                    <a:pt x="13304" y="9328"/>
                  </a:lnTo>
                  <a:lnTo>
                    <a:pt x="13769" y="9824"/>
                  </a:lnTo>
                  <a:lnTo>
                    <a:pt x="14351" y="10188"/>
                  </a:lnTo>
                  <a:lnTo>
                    <a:pt x="14905" y="10387"/>
                  </a:lnTo>
                  <a:lnTo>
                    <a:pt x="15545" y="10420"/>
                  </a:lnTo>
                  <a:close/>
                </a:path>
                <a:path w="21600" h="21600" extrusionOk="0">
                  <a:moveTo>
                    <a:pt x="15545" y="8633"/>
                  </a:moveTo>
                  <a:lnTo>
                    <a:pt x="15836" y="8600"/>
                  </a:lnTo>
                  <a:lnTo>
                    <a:pt x="16098" y="8501"/>
                  </a:lnTo>
                  <a:lnTo>
                    <a:pt x="16389" y="8303"/>
                  </a:lnTo>
                  <a:lnTo>
                    <a:pt x="16622" y="8137"/>
                  </a:lnTo>
                  <a:lnTo>
                    <a:pt x="16768" y="7873"/>
                  </a:lnTo>
                  <a:lnTo>
                    <a:pt x="16942" y="7542"/>
                  </a:lnTo>
                  <a:lnTo>
                    <a:pt x="17001" y="7244"/>
                  </a:lnTo>
                  <a:lnTo>
                    <a:pt x="17030" y="6913"/>
                  </a:lnTo>
                  <a:lnTo>
                    <a:pt x="17001" y="6549"/>
                  </a:lnTo>
                  <a:lnTo>
                    <a:pt x="16942" y="6252"/>
                  </a:lnTo>
                  <a:lnTo>
                    <a:pt x="16768" y="5921"/>
                  </a:lnTo>
                  <a:lnTo>
                    <a:pt x="16564" y="5689"/>
                  </a:lnTo>
                  <a:lnTo>
                    <a:pt x="16389" y="5491"/>
                  </a:lnTo>
                  <a:lnTo>
                    <a:pt x="16098" y="5292"/>
                  </a:lnTo>
                  <a:lnTo>
                    <a:pt x="15836" y="5226"/>
                  </a:lnTo>
                  <a:lnTo>
                    <a:pt x="15545" y="5193"/>
                  </a:lnTo>
                  <a:lnTo>
                    <a:pt x="15225" y="5226"/>
                  </a:lnTo>
                  <a:lnTo>
                    <a:pt x="14963" y="5292"/>
                  </a:lnTo>
                  <a:lnTo>
                    <a:pt x="14672" y="5491"/>
                  </a:lnTo>
                  <a:lnTo>
                    <a:pt x="14439" y="5689"/>
                  </a:lnTo>
                  <a:lnTo>
                    <a:pt x="14293" y="5921"/>
                  </a:lnTo>
                  <a:lnTo>
                    <a:pt x="14119" y="6252"/>
                  </a:lnTo>
                  <a:lnTo>
                    <a:pt x="14031" y="6549"/>
                  </a:lnTo>
                  <a:lnTo>
                    <a:pt x="14002" y="6913"/>
                  </a:lnTo>
                  <a:lnTo>
                    <a:pt x="14031" y="7244"/>
                  </a:lnTo>
                  <a:lnTo>
                    <a:pt x="14119" y="7542"/>
                  </a:lnTo>
                  <a:lnTo>
                    <a:pt x="14293" y="7873"/>
                  </a:lnTo>
                  <a:lnTo>
                    <a:pt x="14439" y="8071"/>
                  </a:lnTo>
                  <a:lnTo>
                    <a:pt x="14672" y="8303"/>
                  </a:lnTo>
                  <a:lnTo>
                    <a:pt x="14963" y="8501"/>
                  </a:lnTo>
                  <a:lnTo>
                    <a:pt x="15225" y="8600"/>
                  </a:lnTo>
                  <a:lnTo>
                    <a:pt x="15545" y="8633"/>
                  </a:lnTo>
                  <a:close/>
                </a:path>
                <a:path w="21600" h="21600" extrusionOk="0">
                  <a:moveTo>
                    <a:pt x="0" y="12900"/>
                  </a:moveTo>
                  <a:lnTo>
                    <a:pt x="5036" y="12900"/>
                  </a:lnTo>
                  <a:lnTo>
                    <a:pt x="5036" y="14984"/>
                  </a:lnTo>
                  <a:lnTo>
                    <a:pt x="0" y="14984"/>
                  </a:lnTo>
                  <a:lnTo>
                    <a:pt x="0" y="12900"/>
                  </a:lnTo>
                  <a:close/>
                </a:path>
                <a:path w="21600" h="21600" extrusionOk="0">
                  <a:moveTo>
                    <a:pt x="7714" y="19681"/>
                  </a:moveTo>
                  <a:lnTo>
                    <a:pt x="8675" y="19681"/>
                  </a:lnTo>
                  <a:lnTo>
                    <a:pt x="12168" y="12669"/>
                  </a:lnTo>
                  <a:lnTo>
                    <a:pt x="13245" y="13397"/>
                  </a:lnTo>
                  <a:lnTo>
                    <a:pt x="9170" y="21600"/>
                  </a:lnTo>
                  <a:lnTo>
                    <a:pt x="7423" y="21600"/>
                  </a:lnTo>
                  <a:lnTo>
                    <a:pt x="1456" y="14984"/>
                  </a:lnTo>
                  <a:lnTo>
                    <a:pt x="3348" y="14984"/>
                  </a:lnTo>
                  <a:lnTo>
                    <a:pt x="7714" y="19681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a-IR">
                <a:cs typeface="B Lotus" pitchFamily="2" charset="-7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143240" y="142852"/>
            <a:ext cx="5643573" cy="707886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4000" b="1" dirty="0" smtClean="0">
                <a:solidFill>
                  <a:srgbClr val="D60093"/>
                </a:solidFill>
                <a:cs typeface="B Homa" pitchFamily="2" charset="-78"/>
              </a:rPr>
              <a:t>روش مشارکتی کارایی تیم</a:t>
            </a:r>
            <a:endParaRPr lang="fa-IR" sz="4000" b="1" dirty="0">
              <a:solidFill>
                <a:srgbClr val="D60093"/>
              </a:solidFill>
              <a:cs typeface="B Homa" pitchFamily="2" charset="-78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00034" y="1071546"/>
            <a:ext cx="8072494" cy="427809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3200" b="1" dirty="0" smtClean="0">
                <a:ln>
                  <a:solidFill>
                    <a:srgbClr val="006600"/>
                  </a:solidFill>
                </a:ln>
                <a:blipFill>
                  <a:blip r:embed="rId4"/>
                  <a:tile tx="0" ty="0" sx="100000" sy="100000" flip="none" algn="tl"/>
                </a:blipFill>
                <a:cs typeface="B Lotus" pitchFamily="2" charset="-78"/>
              </a:rPr>
              <a:t>۱- تشكيل تيم ها </a:t>
            </a:r>
          </a:p>
          <a:p>
            <a:pPr algn="r" rtl="1">
              <a:spcBef>
                <a:spcPct val="50000"/>
              </a:spcBef>
              <a:defRPr/>
            </a:pPr>
            <a:r>
              <a:rPr lang="fa-IR" sz="3200" b="1" dirty="0" smtClean="0">
                <a:ln>
                  <a:solidFill>
                    <a:srgbClr val="006600"/>
                  </a:solidFill>
                </a:ln>
                <a:blipFill>
                  <a:blip r:embed="rId4"/>
                  <a:tile tx="0" ty="0" sx="100000" sy="100000" flip="none" algn="tl"/>
                </a:blipFill>
                <a:cs typeface="B Lotus" pitchFamily="2" charset="-78"/>
              </a:rPr>
              <a:t>۲- مطالعه‎ي فردي قسمت تعيين شده </a:t>
            </a:r>
          </a:p>
          <a:p>
            <a:pPr algn="r" rtl="1">
              <a:spcBef>
                <a:spcPct val="50000"/>
              </a:spcBef>
              <a:defRPr/>
            </a:pPr>
            <a:r>
              <a:rPr lang="fa-IR" sz="3200" b="1" dirty="0" smtClean="0">
                <a:ln>
                  <a:solidFill>
                    <a:srgbClr val="006600"/>
                  </a:solidFill>
                </a:ln>
                <a:blipFill>
                  <a:blip r:embed="rId4"/>
                  <a:tile tx="0" ty="0" sx="100000" sy="100000" flip="none" algn="tl"/>
                </a:blipFill>
                <a:cs typeface="B Lotus" pitchFamily="2" charset="-78"/>
              </a:rPr>
              <a:t>۳- اجراي آزمون به صورت فردي </a:t>
            </a:r>
          </a:p>
          <a:p>
            <a:pPr algn="r" rtl="1">
              <a:spcBef>
                <a:spcPct val="50000"/>
              </a:spcBef>
              <a:defRPr/>
            </a:pPr>
            <a:r>
              <a:rPr lang="fa-IR" sz="3200" b="1" dirty="0" smtClean="0">
                <a:ln>
                  <a:solidFill>
                    <a:srgbClr val="006600"/>
                  </a:solidFill>
                </a:ln>
                <a:blipFill>
                  <a:blip r:embed="rId4"/>
                  <a:tile tx="0" ty="0" sx="100000" sy="100000" flip="none" algn="tl"/>
                </a:blipFill>
                <a:cs typeface="B Lotus" pitchFamily="2" charset="-78"/>
              </a:rPr>
              <a:t>۴- اجراي آزمون به صورت تيمي </a:t>
            </a:r>
          </a:p>
          <a:p>
            <a:pPr algn="r" rtl="1">
              <a:spcBef>
                <a:spcPct val="50000"/>
              </a:spcBef>
              <a:defRPr/>
            </a:pPr>
            <a:r>
              <a:rPr lang="fa-IR" sz="3200" b="1" dirty="0" smtClean="0">
                <a:ln>
                  <a:solidFill>
                    <a:srgbClr val="006600"/>
                  </a:solidFill>
                </a:ln>
                <a:blipFill>
                  <a:blip r:embed="rId4"/>
                  <a:tile tx="0" ty="0" sx="100000" sy="100000" flip="none" algn="tl"/>
                </a:blipFill>
                <a:cs typeface="B Lotus" pitchFamily="2" charset="-78"/>
              </a:rPr>
              <a:t>۵- تصحيح و نمره گذاري پاسخ فردي و تيمي </a:t>
            </a:r>
          </a:p>
          <a:p>
            <a:pPr algn="r" rtl="1">
              <a:spcBef>
                <a:spcPct val="50000"/>
              </a:spcBef>
              <a:defRPr/>
            </a:pPr>
            <a:r>
              <a:rPr lang="fa-IR" sz="3200" b="1" dirty="0" smtClean="0">
                <a:ln>
                  <a:solidFill>
                    <a:srgbClr val="006600"/>
                  </a:solidFill>
                </a:ln>
                <a:blipFill>
                  <a:blip r:embed="rId4"/>
                  <a:tile tx="0" ty="0" sx="100000" sy="100000" flip="none" algn="tl"/>
                </a:blipFill>
                <a:cs typeface="B Lotus" pitchFamily="2" charset="-78"/>
              </a:rPr>
              <a:t>6- رفع اشكال وجمع بندي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928926" y="142852"/>
            <a:ext cx="5857887" cy="707886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4000" b="1" dirty="0" smtClean="0">
                <a:solidFill>
                  <a:srgbClr val="D60093"/>
                </a:solidFill>
                <a:cs typeface="B Homa" pitchFamily="2" charset="-78"/>
              </a:rPr>
              <a:t>ایجاد انگیزه با صدای طبیعت</a:t>
            </a:r>
            <a:endParaRPr lang="fa-IR" sz="4000" b="1" dirty="0">
              <a:solidFill>
                <a:srgbClr val="D60093"/>
              </a:solidFill>
              <a:cs typeface="B Homa" pitchFamily="2" charset="-78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714480" y="142852"/>
            <a:ext cx="7072333" cy="707886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fa-IR" sz="4000" b="1" dirty="0" smtClean="0">
                <a:solidFill>
                  <a:srgbClr val="D60093"/>
                </a:solidFill>
                <a:cs typeface="B Homa" pitchFamily="2" charset="-78"/>
              </a:rPr>
              <a:t>انتقال مفاهیم درس با زبان  تصاویر</a:t>
            </a:r>
            <a:endParaRPr lang="fa-IR" sz="4000" b="1" dirty="0">
              <a:solidFill>
                <a:srgbClr val="D60093"/>
              </a:solidFill>
              <a:cs typeface="B Homa" pitchFamily="2" charset="-7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874550"/>
            <a:ext cx="8501122" cy="5554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857232"/>
            <a:ext cx="850112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857232"/>
            <a:ext cx="8572560" cy="562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857232"/>
            <a:ext cx="8501122" cy="5618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857232"/>
            <a:ext cx="8572560" cy="564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20" y="857231"/>
            <a:ext cx="8572560" cy="5572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20" y="857231"/>
            <a:ext cx="8572560" cy="567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7158" y="928670"/>
            <a:ext cx="8429684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928670"/>
            <a:ext cx="8501122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85720" y="857232"/>
            <a:ext cx="8572560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57158" y="857232"/>
            <a:ext cx="8501122" cy="5636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4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2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6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5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2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20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7" grpId="0" animBg="1"/>
    </p:bldLst>
  </p:timing>
</p:sld>
</file>

<file path=ppt/theme/theme1.xml><?xml version="1.0" encoding="utf-8"?>
<a:theme xmlns:a="http://schemas.openxmlformats.org/drawingml/2006/main" name="فرآیند تدریس درس 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فرآیند تدریس درس 2</Template>
  <TotalTime>6</TotalTime>
  <Words>1741</Words>
  <Application>Microsoft Office PowerPoint</Application>
  <PresentationFormat>On-screen Show (4:3)</PresentationFormat>
  <Paragraphs>267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2  Lotus</vt:lpstr>
      <vt:lpstr>Arial</vt:lpstr>
      <vt:lpstr>B Homa</vt:lpstr>
      <vt:lpstr>B Lotus</vt:lpstr>
      <vt:lpstr>B Roya</vt:lpstr>
      <vt:lpstr>B Zar</vt:lpstr>
      <vt:lpstr>Calibri</vt:lpstr>
      <vt:lpstr>IranNastaliq</vt:lpstr>
      <vt:lpstr>Lotus</vt:lpstr>
      <vt:lpstr>Zar</vt:lpstr>
      <vt:lpstr>فرآیند تدریس درس 2</vt:lpstr>
      <vt:lpstr>PowerPoint Presentation</vt:lpstr>
      <vt:lpstr>PowerPoint Presentation</vt:lpstr>
      <vt:lpstr>PowerPoint Presentation</vt:lpstr>
      <vt:lpstr>ارزشیابی تشخیصی ( بحث گروهی)</vt:lpstr>
      <vt:lpstr>6- کیست؟ چیست؟       قیصر امین پور ، گلستان ، مصحف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ارزشیابی تکوینی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Novin Pendar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01</dc:creator>
  <cp:lastModifiedBy>reza habibi</cp:lastModifiedBy>
  <cp:revision>3</cp:revision>
  <dcterms:created xsi:type="dcterms:W3CDTF">2016-08-22T14:17:55Z</dcterms:created>
  <dcterms:modified xsi:type="dcterms:W3CDTF">2017-12-22T10:10:49Z</dcterms:modified>
</cp:coreProperties>
</file>