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39" autoAdjust="0"/>
    <p:restoredTop sz="94660"/>
  </p:normalViewPr>
  <p:slideViewPr>
    <p:cSldViewPr snapToGrid="0">
      <p:cViewPr varScale="1">
        <p:scale>
          <a:sx n="61" d="100"/>
          <a:sy n="61" d="100"/>
        </p:scale>
        <p:origin x="36" y="60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4/29/2017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4/29/2017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rtl="1"/>
            <a:r>
              <a:rPr lang="fa-IR" sz="7200" dirty="0" smtClean="0">
                <a:latin typeface="Arial" panose="020B0604020202020204" pitchFamily="34" charset="0"/>
                <a:cs typeface="Arial" panose="020B0604020202020204" pitchFamily="34" charset="0"/>
              </a:rPr>
              <a:t>بسمه تعالی </a:t>
            </a:r>
            <a:r>
              <a:rPr lang="fa-IR" sz="3600" dirty="0" smtClean="0">
                <a:latin typeface="Arial" panose="020B0604020202020204" pitchFamily="34" charset="0"/>
                <a:cs typeface="Arial" panose="020B0604020202020204" pitchFamily="34" charset="0"/>
              </a:rPr>
              <a:t/>
            </a:r>
            <a:br>
              <a:rPr lang="fa-IR" sz="3600" dirty="0" smtClean="0">
                <a:latin typeface="Arial" panose="020B0604020202020204" pitchFamily="34" charset="0"/>
                <a:cs typeface="Arial" panose="020B0604020202020204" pitchFamily="34" charset="0"/>
              </a:rPr>
            </a:br>
            <a:r>
              <a:rPr lang="fa-IR" sz="7200" dirty="0" smtClean="0">
                <a:latin typeface="Arial" panose="020B0604020202020204" pitchFamily="34" charset="0"/>
                <a:cs typeface="Arial" panose="020B0604020202020204" pitchFamily="34" charset="0"/>
              </a:rPr>
              <a:t>فصل 5- حسابداری </a:t>
            </a:r>
            <a:r>
              <a:rPr lang="fa-IR" sz="7200" dirty="0" smtClean="0">
                <a:latin typeface="Arial" panose="020B0604020202020204" pitchFamily="34" charset="0"/>
                <a:cs typeface="Arial" panose="020B0604020202020204" pitchFamily="34" charset="0"/>
              </a:rPr>
              <a:t>تکمیلی </a:t>
            </a:r>
            <a:br>
              <a:rPr lang="fa-IR" sz="7200" dirty="0" smtClean="0">
                <a:latin typeface="Arial" panose="020B0604020202020204" pitchFamily="34" charset="0"/>
                <a:cs typeface="Arial" panose="020B0604020202020204" pitchFamily="34" charset="0"/>
              </a:rPr>
            </a:br>
            <a:endParaRPr lang="en-US" sz="3200"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ln>
            <a:solidFill>
              <a:schemeClr val="accent2">
                <a:lumMod val="75000"/>
              </a:schemeClr>
            </a:solidFill>
          </a:ln>
        </p:spPr>
        <p:txBody>
          <a:bodyPr>
            <a:normAutofit fontScale="55000" lnSpcReduction="20000"/>
          </a:bodyPr>
          <a:lstStyle/>
          <a:p>
            <a:pPr algn="ctr"/>
            <a:r>
              <a:rPr lang="fa-IR" sz="6000" dirty="0" smtClean="0">
                <a:latin typeface="Arial" panose="020B0604020202020204" pitchFamily="34" charset="0"/>
                <a:cs typeface="Arial" panose="020B0604020202020204" pitchFamily="34" charset="0"/>
              </a:rPr>
              <a:t>داراییهای </a:t>
            </a:r>
            <a:r>
              <a:rPr lang="fa-IR" sz="6000" smtClean="0">
                <a:latin typeface="Arial" panose="020B0604020202020204" pitchFamily="34" charset="0"/>
                <a:cs typeface="Arial" panose="020B0604020202020204" pitchFamily="34" charset="0"/>
              </a:rPr>
              <a:t>ثابت </a:t>
            </a:r>
            <a:r>
              <a:rPr lang="fa-IR" sz="6000" smtClean="0">
                <a:latin typeface="Arial" panose="020B0604020202020204" pitchFamily="34" charset="0"/>
                <a:cs typeface="Arial" panose="020B0604020202020204" pitchFamily="34" charset="0"/>
              </a:rPr>
              <a:t>مشهود</a:t>
            </a:r>
          </a:p>
          <a:p>
            <a:pPr algn="ctr"/>
            <a:r>
              <a:rPr lang="fa-IR" sz="6000" smtClean="0">
                <a:latin typeface="Arial" panose="020B0604020202020204" pitchFamily="34" charset="0"/>
                <a:cs typeface="Arial" panose="020B0604020202020204" pitchFamily="34" charset="0"/>
              </a:rPr>
              <a:t> </a:t>
            </a:r>
            <a:r>
              <a:rPr lang="fa-IR" sz="4500" dirty="0">
                <a:latin typeface="Arial" panose="020B0604020202020204" pitchFamily="34" charset="0"/>
                <a:cs typeface="Arial" panose="020B0604020202020204" pitchFamily="34" charset="0"/>
              </a:rPr>
              <a:t>تهیه وتنظیم:آزیتا کفاشان سرگروه حسابداری ناحیه یک ارومیه</a:t>
            </a:r>
            <a:endParaRPr lang="en-US" sz="4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47415618"/>
      </p:ext>
    </p:extLst>
  </p:cSld>
  <p:clrMapOvr>
    <a:masterClrMapping/>
  </p:clrMapOvr>
  <p:transition advTm="3000">
    <p:pull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rtl="1"/>
            <a:r>
              <a:rPr lang="fa-IR" dirty="0" smtClean="0">
                <a:latin typeface="Arial" panose="020B0604020202020204" pitchFamily="34" charset="0"/>
                <a:cs typeface="Arial" panose="020B0604020202020204" pitchFamily="34" charset="0"/>
              </a:rPr>
              <a:t>روشهای استهلاک</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r>
              <a:rPr lang="fa-IR" sz="2800" dirty="0" smtClean="0">
                <a:latin typeface="Arial" panose="020B0604020202020204" pitchFamily="34" charset="0"/>
                <a:cs typeface="Arial" panose="020B0604020202020204" pitchFamily="34" charset="0"/>
              </a:rPr>
              <a:t>خط مستقیم</a:t>
            </a:r>
          </a:p>
          <a:p>
            <a:pPr algn="r" rtl="1"/>
            <a:r>
              <a:rPr lang="fa-IR" sz="2800" dirty="0" smtClean="0">
                <a:latin typeface="Arial" panose="020B0604020202020204" pitchFamily="34" charset="0"/>
                <a:cs typeface="Arial" panose="020B0604020202020204" pitchFamily="34" charset="0"/>
              </a:rPr>
              <a:t>واحدهای فعالیت</a:t>
            </a:r>
          </a:p>
          <a:p>
            <a:pPr algn="r" rtl="1"/>
            <a:r>
              <a:rPr lang="fa-IR" sz="2800" dirty="0" smtClean="0">
                <a:latin typeface="Arial" panose="020B0604020202020204" pitchFamily="34" charset="0"/>
                <a:cs typeface="Arial" panose="020B0604020202020204" pitchFamily="34" charset="0"/>
              </a:rPr>
              <a:t>مانده نزولی</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851834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روش خط مستقیم</a:t>
            </a:r>
            <a:endParaRPr lang="en-US" sz="28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ln>
                <a:solidFill>
                  <a:schemeClr val="tx1">
                    <a:lumMod val="75000"/>
                    <a:lumOff val="25000"/>
                  </a:schemeClr>
                </a:solidFill>
              </a:ln>
            </p:spPr>
            <p:txBody>
              <a:bodyPr>
                <a:normAutofit/>
              </a:bodyPr>
              <a:lstStyle/>
              <a:p>
                <a:pPr marL="0" indent="0">
                  <a:buNone/>
                </a:pPr>
                <a:r>
                  <a:rPr lang="fa-IR" sz="2400" dirty="0" smtClean="0">
                    <a:latin typeface="Arial" panose="020B0604020202020204" pitchFamily="34" charset="0"/>
                    <a:cs typeface="Arial" panose="020B0604020202020204" pitchFamily="34" charset="0"/>
                  </a:rPr>
                  <a:t>ارزش اسقاط   –   بهای تمام شده    = بهای تمام شده استهلاک پذیر</a:t>
                </a:r>
              </a:p>
              <a:p>
                <a:pPr marL="0" indent="0">
                  <a:buNone/>
                </a:pPr>
                <a:endParaRPr lang="fa-IR" dirty="0"/>
              </a:p>
              <a:p>
                <a:pPr marL="0" indent="0">
                  <a:buNone/>
                </a:pPr>
                <a:r>
                  <a:rPr lang="fa-IR" sz="2400" dirty="0" smtClean="0">
                    <a:latin typeface="Arial" panose="020B0604020202020204" pitchFamily="34" charset="0"/>
                    <a:cs typeface="Arial" panose="020B0604020202020204" pitchFamily="34" charset="0"/>
                  </a:rPr>
                  <a:t>  هزینه استهلاک سالانه</a:t>
                </a:r>
                <a14:m>
                  <m:oMath xmlns:m="http://schemas.openxmlformats.org/officeDocument/2006/math">
                    <m:r>
                      <a:rPr lang="fa-IR" sz="2400" i="1" smtClean="0">
                        <a:latin typeface="Cambria Math" panose="02040503050406030204" pitchFamily="18" charset="0"/>
                        <a:ea typeface="Cambria Math" panose="02040503050406030204" pitchFamily="18" charset="0"/>
                        <a:cs typeface="Arial" panose="020B0604020202020204" pitchFamily="34" charset="0"/>
                      </a:rPr>
                      <m:t>=</m:t>
                    </m:r>
                  </m:oMath>
                </a14:m>
                <a:r>
                  <a:rPr lang="fa-IR" sz="2400" dirty="0" smtClean="0">
                    <a:latin typeface="Arial" panose="020B0604020202020204" pitchFamily="34" charset="0"/>
                    <a:cs typeface="Arial" panose="020B0604020202020204" pitchFamily="34" charset="0"/>
                  </a:rPr>
                  <a:t>بهای تمام شده استهلاک پذیر  </a:t>
                </a:r>
                <a14:m>
                  <m:oMath xmlns:m="http://schemas.openxmlformats.org/officeDocument/2006/math">
                    <m:r>
                      <a:rPr lang="fa-IR" sz="2400" b="0" i="0" smtClean="0">
                        <a:latin typeface="Cambria Math" panose="02040503050406030204" pitchFamily="18" charset="0"/>
                        <a:ea typeface="Cambria Math" panose="02040503050406030204" pitchFamily="18" charset="0"/>
                        <a:cs typeface="Arial" panose="020B0604020202020204" pitchFamily="34" charset="0"/>
                      </a:rPr>
                      <m:t>  </m:t>
                    </m:r>
                    <m:r>
                      <a:rPr lang="fa-IR" sz="2400" i="1" smtClean="0">
                        <a:latin typeface="Cambria Math" panose="02040503050406030204" pitchFamily="18" charset="0"/>
                        <a:ea typeface="Cambria Math" panose="02040503050406030204" pitchFamily="18" charset="0"/>
                        <a:cs typeface="Arial" panose="020B0604020202020204" pitchFamily="34" charset="0"/>
                      </a:rPr>
                      <m:t>÷</m:t>
                    </m:r>
                    <m:r>
                      <a:rPr lang="fa-IR" sz="2400" b="0" i="1" smtClean="0">
                        <a:latin typeface="Cambria Math" panose="02040503050406030204" pitchFamily="18" charset="0"/>
                        <a:ea typeface="Cambria Math" panose="02040503050406030204" pitchFamily="18" charset="0"/>
                        <a:cs typeface="Arial" panose="020B0604020202020204" pitchFamily="34" charset="0"/>
                      </a:rPr>
                      <m:t>   </m:t>
                    </m:r>
                  </m:oMath>
                </a14:m>
                <a:r>
                  <a:rPr lang="fa-IR" sz="2400" dirty="0" smtClean="0">
                    <a:latin typeface="Arial" panose="020B0604020202020204" pitchFamily="34" charset="0"/>
                    <a:cs typeface="Arial" panose="020B0604020202020204" pitchFamily="34" charset="0"/>
                  </a:rPr>
                  <a:t>عمر مفید  (سال)</a:t>
                </a:r>
                <a:endParaRPr lang="fa-IR" sz="2400"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062" t="-939"/>
                </a:stretch>
              </a:blipFill>
              <a:ln>
                <a:solidFill>
                  <a:schemeClr val="tx1">
                    <a:lumMod val="75000"/>
                    <a:lumOff val="25000"/>
                  </a:schemeClr>
                </a:solidFill>
              </a:ln>
            </p:spPr>
            <p:txBody>
              <a:bodyPr/>
              <a:lstStyle/>
              <a:p>
                <a:r>
                  <a:rPr lang="en-US">
                    <a:noFill/>
                  </a:rPr>
                  <a:t> </a:t>
                </a:r>
              </a:p>
            </p:txBody>
          </p:sp>
        </mc:Fallback>
      </mc:AlternateContent>
    </p:spTree>
    <p:extLst>
      <p:ext uri="{BB962C8B-B14F-4D97-AF65-F5344CB8AC3E}">
        <p14:creationId xmlns:p14="http://schemas.microsoft.com/office/powerpoint/2010/main" val="7397205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2800" dirty="0" smtClean="0">
                <a:latin typeface="Arial" panose="020B0604020202020204" pitchFamily="34" charset="0"/>
                <a:cs typeface="Arial" panose="020B0604020202020204" pitchFamily="34" charset="0"/>
              </a:rPr>
              <a:t>واحدهای فعالیت</a:t>
            </a:r>
            <a:endParaRPr lang="en-US" sz="28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fa-IR" sz="2000" b="1" dirty="0" smtClean="0">
                    <a:latin typeface="Arial" panose="020B0604020202020204" pitchFamily="34" charset="0"/>
                    <a:cs typeface="Arial" panose="020B0604020202020204" pitchFamily="34" charset="0"/>
                  </a:rPr>
                  <a:t>  بهای تمام شده استهلاک هر واحد</a:t>
                </a:r>
                <a14:m>
                  <m:oMath xmlns:m="http://schemas.openxmlformats.org/officeDocument/2006/math">
                    <m:r>
                      <a:rPr lang="fa-IR" sz="2000" b="1" i="1" smtClean="0">
                        <a:latin typeface="Cambria Math" panose="02040503050406030204" pitchFamily="18" charset="0"/>
                        <a:ea typeface="Cambria Math" panose="02040503050406030204" pitchFamily="18" charset="0"/>
                        <a:cs typeface="Arial" panose="020B0604020202020204" pitchFamily="34" charset="0"/>
                      </a:rPr>
                      <m:t>=  </m:t>
                    </m:r>
                  </m:oMath>
                </a14:m>
                <a:r>
                  <a:rPr lang="fa-IR" sz="2000" b="1" dirty="0" smtClean="0">
                    <a:latin typeface="Arial" panose="020B0604020202020204" pitchFamily="34" charset="0"/>
                    <a:cs typeface="Arial" panose="020B0604020202020204" pitchFamily="34" charset="0"/>
                  </a:rPr>
                  <a:t>  بهای تمام شده استهلاک پذیر</a:t>
                </a:r>
                <a14:m>
                  <m:oMath xmlns:m="http://schemas.openxmlformats.org/officeDocument/2006/math">
                    <m:r>
                      <a:rPr lang="fa-IR" sz="2000" b="1" i="1" smtClean="0">
                        <a:latin typeface="Cambria Math" panose="02040503050406030204" pitchFamily="18" charset="0"/>
                        <a:ea typeface="Cambria Math" panose="02040503050406030204" pitchFamily="18" charset="0"/>
                        <a:cs typeface="Arial" panose="020B0604020202020204" pitchFamily="34" charset="0"/>
                      </a:rPr>
                      <m:t>÷  </m:t>
                    </m:r>
                  </m:oMath>
                </a14:m>
                <a:r>
                  <a:rPr lang="fa-IR" sz="2000" b="1" dirty="0" smtClean="0">
                    <a:latin typeface="Arial" panose="020B0604020202020204" pitchFamily="34" charset="0"/>
                    <a:cs typeface="Arial" panose="020B0604020202020204" pitchFamily="34" charset="0"/>
                  </a:rPr>
                  <a:t>مجموع واحدهای فعالیت</a:t>
                </a:r>
              </a:p>
              <a:p>
                <a:pPr marL="0" indent="0">
                  <a:buNone/>
                </a:pPr>
                <a:endParaRPr lang="fa-IR" sz="2000" b="1" dirty="0">
                  <a:latin typeface="Arial" panose="020B0604020202020204" pitchFamily="34" charset="0"/>
                  <a:cs typeface="Arial" panose="020B0604020202020204" pitchFamily="34" charset="0"/>
                </a:endParaRPr>
              </a:p>
              <a:p>
                <a:pPr marL="0" indent="0">
                  <a:buNone/>
                </a:pPr>
                <a:r>
                  <a:rPr lang="fa-IR" sz="2000" b="1" dirty="0" smtClean="0">
                    <a:latin typeface="Arial" panose="020B0604020202020204" pitchFamily="34" charset="0"/>
                    <a:cs typeface="Arial" panose="020B0604020202020204" pitchFamily="34" charset="0"/>
                  </a:rPr>
                  <a:t>هزینه استهلاک سالانه </a:t>
                </a:r>
                <a14:m>
                  <m:oMath xmlns:m="http://schemas.openxmlformats.org/officeDocument/2006/math">
                    <m:r>
                      <a:rPr lang="fa-IR" sz="2000" b="1" i="1" smtClean="0">
                        <a:latin typeface="Cambria Math" panose="02040503050406030204" pitchFamily="18" charset="0"/>
                        <a:ea typeface="Cambria Math" panose="02040503050406030204" pitchFamily="18" charset="0"/>
                        <a:cs typeface="Arial" panose="020B0604020202020204" pitchFamily="34" charset="0"/>
                      </a:rPr>
                      <m:t>=    </m:t>
                    </m:r>
                  </m:oMath>
                </a14:m>
                <a:r>
                  <a:rPr lang="fa-IR" sz="2000" b="1" dirty="0" smtClean="0">
                    <a:latin typeface="Arial" panose="020B0604020202020204" pitchFamily="34" charset="0"/>
                    <a:cs typeface="Arial" panose="020B0604020202020204" pitchFamily="34" charset="0"/>
                  </a:rPr>
                  <a:t>   واحدهای فعالیت طی سال</a:t>
                </a:r>
                <a14:m>
                  <m:oMath xmlns:m="http://schemas.openxmlformats.org/officeDocument/2006/math">
                    <m:r>
                      <a:rPr lang="fa-IR" sz="2000" b="1" i="1" smtClean="0">
                        <a:latin typeface="Cambria Math" panose="02040503050406030204" pitchFamily="18" charset="0"/>
                        <a:ea typeface="Cambria Math" panose="02040503050406030204" pitchFamily="18" charset="0"/>
                        <a:cs typeface="Arial" panose="020B0604020202020204" pitchFamily="34" charset="0"/>
                      </a:rPr>
                      <m:t>×</m:t>
                    </m:r>
                  </m:oMath>
                </a14:m>
                <a:r>
                  <a:rPr lang="fa-IR" sz="2000" b="1" dirty="0" smtClean="0">
                    <a:latin typeface="Arial" panose="020B0604020202020204" pitchFamily="34" charset="0"/>
                    <a:cs typeface="Arial" panose="020B0604020202020204" pitchFamily="34" charset="0"/>
                  </a:rPr>
                  <a:t>بهای تمام شده استهلاک هر واحد  </a:t>
                </a:r>
                <a:endParaRPr lang="en-US" sz="2000" b="1"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780" t="-628"/>
                </a:stretch>
              </a:blipFill>
            </p:spPr>
            <p:txBody>
              <a:bodyPr/>
              <a:lstStyle/>
              <a:p>
                <a:r>
                  <a:rPr lang="en-US">
                    <a:noFill/>
                  </a:rPr>
                  <a:t> </a:t>
                </a:r>
              </a:p>
            </p:txBody>
          </p:sp>
        </mc:Fallback>
      </mc:AlternateContent>
    </p:spTree>
    <p:extLst>
      <p:ext uri="{BB962C8B-B14F-4D97-AF65-F5344CB8AC3E}">
        <p14:creationId xmlns:p14="http://schemas.microsoft.com/office/powerpoint/2010/main" val="32580303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334" y="563105"/>
            <a:ext cx="8596668" cy="1320800"/>
          </a:xfrm>
        </p:spPr>
        <p:txBody>
          <a:bodyPr>
            <a:normAutofit/>
          </a:bodyPr>
          <a:lstStyle/>
          <a:p>
            <a:pPr algn="ctr" rtl="1"/>
            <a:r>
              <a:rPr lang="fa-IR" dirty="0" smtClean="0">
                <a:latin typeface="Arial" panose="020B0604020202020204" pitchFamily="34" charset="0"/>
                <a:cs typeface="Arial" panose="020B0604020202020204" pitchFamily="34" charset="0"/>
              </a:rPr>
              <a:t>مانده نزولی</a:t>
            </a:r>
            <a:endParaRPr lang="en-US"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buNone/>
                </a:pPr>
                <a:r>
                  <a:rPr lang="fa-IR" sz="2400" dirty="0" smtClean="0">
                    <a:latin typeface="Arial" panose="020B0604020202020204" pitchFamily="34" charset="0"/>
                    <a:cs typeface="Arial" panose="020B0604020202020204" pitchFamily="34" charset="0"/>
                  </a:rPr>
                  <a:t>   هزینه استهلاک سالانه </a:t>
                </a:r>
                <a14:m>
                  <m:oMath xmlns:m="http://schemas.openxmlformats.org/officeDocument/2006/math">
                    <m:r>
                      <a:rPr lang="fa-IR" sz="2400" i="1" smtClean="0">
                        <a:latin typeface="Cambria Math" panose="02040503050406030204" pitchFamily="18" charset="0"/>
                        <a:ea typeface="Cambria Math" panose="02040503050406030204" pitchFamily="18" charset="0"/>
                        <a:cs typeface="Arial" panose="020B0604020202020204" pitchFamily="34" charset="0"/>
                      </a:rPr>
                      <m:t>=</m:t>
                    </m:r>
                  </m:oMath>
                </a14:m>
                <a:r>
                  <a:rPr lang="fa-IR" sz="2400" dirty="0" smtClean="0">
                    <a:latin typeface="Arial" panose="020B0604020202020204" pitchFamily="34" charset="0"/>
                    <a:cs typeface="Arial" panose="020B0604020202020204" pitchFamily="34" charset="0"/>
                  </a:rPr>
                  <a:t>    نرخ مانده نزولی   </a:t>
                </a:r>
                <a14:m>
                  <m:oMath xmlns:m="http://schemas.openxmlformats.org/officeDocument/2006/math">
                    <m:r>
                      <a:rPr lang="fa-IR" sz="2400" i="1" smtClean="0">
                        <a:latin typeface="Cambria Math" panose="02040503050406030204" pitchFamily="18" charset="0"/>
                        <a:ea typeface="Cambria Math" panose="02040503050406030204" pitchFamily="18" charset="0"/>
                        <a:cs typeface="Arial" panose="020B0604020202020204" pitchFamily="34" charset="0"/>
                      </a:rPr>
                      <m:t>×</m:t>
                    </m:r>
                  </m:oMath>
                </a14:m>
                <a:r>
                  <a:rPr lang="fa-IR" sz="2400" dirty="0" smtClean="0">
                    <a:latin typeface="Arial" panose="020B0604020202020204" pitchFamily="34" charset="0"/>
                    <a:cs typeface="Arial" panose="020B0604020202020204" pitchFamily="34" charset="0"/>
                  </a:rPr>
                  <a:t>ارزش دفتری     </a:t>
                </a:r>
                <a:endParaRPr lang="fa-IR" sz="2400" dirty="0">
                  <a:latin typeface="Arial" panose="020B0604020202020204" pitchFamily="34" charset="0"/>
                  <a:cs typeface="Arial" panose="020B0604020202020204" pitchFamily="34" charset="0"/>
                </a:endParaRPr>
              </a:p>
              <a:p>
                <a:pPr marL="0" indent="0">
                  <a:buNone/>
                </a:pPr>
                <a:endParaRPr lang="fa-IR" sz="2400" dirty="0" smtClean="0">
                  <a:latin typeface="Arial" panose="020B0604020202020204" pitchFamily="34" charset="0"/>
                  <a:cs typeface="Arial" panose="020B0604020202020204" pitchFamily="34" charset="0"/>
                </a:endParaRPr>
              </a:p>
              <a:p>
                <a:pPr marL="0" indent="0">
                  <a:buNone/>
                </a:pPr>
                <a:r>
                  <a:rPr lang="fa-IR" sz="2400" dirty="0" smtClean="0">
                    <a:latin typeface="Arial" panose="020B0604020202020204" pitchFamily="34" charset="0"/>
                    <a:cs typeface="Arial" panose="020B0604020202020204" pitchFamily="34" charset="0"/>
                  </a:rPr>
                  <a:t>  ارزش دفتری     </a:t>
                </a:r>
                <a14:m>
                  <m:oMath xmlns:m="http://schemas.openxmlformats.org/officeDocument/2006/math">
                    <m:r>
                      <a:rPr lang="fa-IR" sz="2400" i="1" smtClean="0">
                        <a:latin typeface="Cambria Math" panose="02040503050406030204" pitchFamily="18" charset="0"/>
                        <a:ea typeface="Cambria Math" panose="02040503050406030204" pitchFamily="18" charset="0"/>
                        <a:cs typeface="Arial" panose="020B0604020202020204" pitchFamily="34" charset="0"/>
                      </a:rPr>
                      <m:t>=</m:t>
                    </m:r>
                    <m:r>
                      <a:rPr lang="fa-IR" sz="2400" b="0" i="1" smtClean="0">
                        <a:latin typeface="Cambria Math" panose="02040503050406030204" pitchFamily="18" charset="0"/>
                        <a:ea typeface="Cambria Math" panose="02040503050406030204" pitchFamily="18" charset="0"/>
                        <a:cs typeface="Arial" panose="020B0604020202020204" pitchFamily="34" charset="0"/>
                      </a:rPr>
                      <m:t>   </m:t>
                    </m:r>
                  </m:oMath>
                </a14:m>
                <a:r>
                  <a:rPr lang="fa-IR" sz="2400" dirty="0" smtClean="0">
                    <a:latin typeface="Arial" panose="020B0604020202020204" pitchFamily="34" charset="0"/>
                    <a:cs typeface="Arial" panose="020B0604020202020204" pitchFamily="34" charset="0"/>
                  </a:rPr>
                  <a:t>   بهای تمام شده دارایی ثابت</a:t>
                </a:r>
                <a14:m>
                  <m:oMath xmlns:m="http://schemas.openxmlformats.org/officeDocument/2006/math">
                    <m:r>
                      <a:rPr lang="fa-IR" sz="2400" b="0" i="1" smtClean="0">
                        <a:latin typeface="Cambria Math" panose="02040503050406030204" pitchFamily="18" charset="0"/>
                        <a:cs typeface="Arial" panose="020B0604020202020204" pitchFamily="34" charset="0"/>
                      </a:rPr>
                      <m:t>−</m:t>
                    </m:r>
                  </m:oMath>
                </a14:m>
                <a:r>
                  <a:rPr lang="fa-IR" sz="2400" dirty="0" smtClean="0">
                    <a:latin typeface="Arial" panose="020B0604020202020204" pitchFamily="34" charset="0"/>
                    <a:cs typeface="Arial" panose="020B0604020202020204" pitchFamily="34" charset="0"/>
                  </a:rPr>
                  <a:t>استهلاک انباشته دارایی  </a:t>
                </a:r>
                <a:endParaRPr lang="en-US" sz="2400"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l="-1135" t="-1099"/>
                </a:stretch>
              </a:blipFill>
            </p:spPr>
            <p:txBody>
              <a:bodyPr/>
              <a:lstStyle/>
              <a:p>
                <a:r>
                  <a:rPr lang="en-US">
                    <a:noFill/>
                  </a:rPr>
                  <a:t> </a:t>
                </a:r>
              </a:p>
            </p:txBody>
          </p:sp>
        </mc:Fallback>
      </mc:AlternateContent>
    </p:spTree>
    <p:extLst>
      <p:ext uri="{BB962C8B-B14F-4D97-AF65-F5344CB8AC3E}">
        <p14:creationId xmlns:p14="http://schemas.microsoft.com/office/powerpoint/2010/main" val="172667899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latin typeface="Arial" panose="020B0604020202020204" pitchFamily="34" charset="0"/>
                <a:cs typeface="Arial" panose="020B0604020202020204" pitchFamily="34" charset="0"/>
              </a:rPr>
              <a:t>بازنگری در استهلاک دوره</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2800" dirty="0" smtClean="0">
                <a:latin typeface="Arial" panose="020B0604020202020204" pitchFamily="34" charset="0"/>
                <a:cs typeface="Arial" panose="020B0604020202020204" pitchFamily="34" charset="0"/>
              </a:rPr>
              <a:t>هنگامی که تغییر در برآورد ضروری باشد ،شرکت این تغییر را در مبلغ استهلاک سال جاری و سالهای آینده اعمال خواهد کرد.</a:t>
            </a:r>
          </a:p>
          <a:p>
            <a:pPr algn="r" rtl="1">
              <a:buFont typeface="Wingdings" panose="05000000000000000000" pitchFamily="2" charset="2"/>
              <a:buChar char="v"/>
            </a:pPr>
            <a:r>
              <a:rPr lang="fa-IR" sz="2800" dirty="0" smtClean="0">
                <a:latin typeface="Arial" panose="020B0604020202020204" pitchFamily="34" charset="0"/>
                <a:cs typeface="Arial" panose="020B0604020202020204" pitchFamily="34" charset="0"/>
              </a:rPr>
              <a:t>برای اندازه گیری هزینه جدید استهلاک سالانه ،ابتدا بهای تمام شده استهلاک پذیر دارایی در هنگام بازبینی محاسبه میشود سپس بهای تمام شده استهلاک پذیر بازبینی شده را به عمر مفید باقی مانده تخصیص میدهیم.</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3470841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latin typeface="Arial" panose="020B0604020202020204" pitchFamily="34" charset="0"/>
                <a:cs typeface="Arial" panose="020B0604020202020204" pitchFamily="34" charset="0"/>
              </a:rPr>
              <a:t>مخارج بعد  از تحصیل  داراییها </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r>
              <a:rPr lang="fa-IR" sz="2800" dirty="0" smtClean="0">
                <a:latin typeface="Arial" panose="020B0604020202020204" pitchFamily="34" charset="0"/>
                <a:cs typeface="Arial" panose="020B0604020202020204" pitchFamily="34" charset="0"/>
              </a:rPr>
              <a:t>مخارج بعد از تحصیل دارایی به دو نوع تقسیم میشود</a:t>
            </a:r>
          </a:p>
          <a:p>
            <a:pPr marL="0" indent="0" algn="r" rtl="1">
              <a:buNone/>
            </a:pPr>
            <a:r>
              <a:rPr lang="fa-IR" sz="2800" dirty="0" smtClean="0">
                <a:latin typeface="Arial" panose="020B0604020202020204" pitchFamily="34" charset="0"/>
                <a:cs typeface="Arial" panose="020B0604020202020204" pitchFamily="34" charset="0"/>
              </a:rPr>
              <a:t>1- مخارج جاری:مانند تعمیرات عادی که جهت حفظ کارایی عملیاتی است و به حساب هزینه تعمیرات بدهکار میشود</a:t>
            </a:r>
          </a:p>
          <a:p>
            <a:pPr marL="0" indent="0" algn="r" rtl="1">
              <a:buNone/>
            </a:pPr>
            <a:r>
              <a:rPr lang="fa-IR" sz="2800" dirty="0" smtClean="0">
                <a:latin typeface="Arial" panose="020B0604020202020204" pitchFamily="34" charset="0"/>
                <a:cs typeface="Arial" panose="020B0604020202020204" pitchFamily="34" charset="0"/>
              </a:rPr>
              <a:t>2- مخارج سرمایهای :مانندالحاقات(اضافات)یا بهسازی که کارایی،ظرفیت</a:t>
            </a:r>
          </a:p>
          <a:p>
            <a:pPr marL="0" indent="0" algn="r" rtl="1">
              <a:buNone/>
            </a:pPr>
            <a:r>
              <a:rPr lang="fa-IR" sz="2800" dirty="0" smtClean="0">
                <a:latin typeface="Arial" panose="020B0604020202020204" pitchFamily="34" charset="0"/>
                <a:cs typeface="Arial" panose="020B0604020202020204" pitchFamily="34" charset="0"/>
              </a:rPr>
              <a:t>تولیدی ویا عمر مفید دارایی ثابت مشهود راافزایش میدهند واین مبالغ به حساب دارایی ثابت مشهود مربوطه بدهکار میشود</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303325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Arial" panose="020B0604020202020204" pitchFamily="34" charset="0"/>
                <a:cs typeface="Arial" panose="020B0604020202020204" pitchFamily="34" charset="0"/>
              </a:rPr>
              <a:t>کنارگذاری دارایی های ثابت مشهود</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224367"/>
            <a:ext cx="8596668" cy="4816996"/>
          </a:xfrm>
        </p:spPr>
        <p:txBody>
          <a:bodyPr>
            <a:normAutofit/>
          </a:bodyPr>
          <a:lstStyle/>
          <a:p>
            <a:pPr marL="0" indent="0" algn="r" rtl="1">
              <a:buNone/>
            </a:pPr>
            <a:r>
              <a:rPr lang="fa-IR" sz="2400" dirty="0" smtClean="0">
                <a:latin typeface="Arial" panose="020B0604020202020204" pitchFamily="34" charset="0"/>
                <a:cs typeface="Arial" panose="020B0604020202020204" pitchFamily="34" charset="0"/>
              </a:rPr>
              <a:t>شرکتها داراییهای ثابت مشهود خود را به سه روش از حسابها خارج میکنند:</a:t>
            </a:r>
          </a:p>
          <a:p>
            <a:pPr algn="r" rtl="1">
              <a:buFont typeface="Wingdings" panose="05000000000000000000" pitchFamily="2" charset="2"/>
              <a:buChar char="v"/>
            </a:pPr>
            <a:r>
              <a:rPr lang="fa-IR" sz="2400" dirty="0" smtClean="0">
                <a:latin typeface="Arial" panose="020B0604020202020204" pitchFamily="34" charset="0"/>
                <a:cs typeface="Arial" panose="020B0604020202020204" pitchFamily="34" charset="0"/>
              </a:rPr>
              <a:t>کنارگذاری (از دور خارج کردن)</a:t>
            </a:r>
          </a:p>
          <a:p>
            <a:pPr algn="r" rtl="1">
              <a:buFont typeface="Wingdings" panose="05000000000000000000" pitchFamily="2" charset="2"/>
              <a:buChar char="v"/>
            </a:pPr>
            <a:r>
              <a:rPr lang="fa-IR" sz="2400" dirty="0" smtClean="0">
                <a:latin typeface="Arial" panose="020B0604020202020204" pitchFamily="34" charset="0"/>
                <a:cs typeface="Arial" panose="020B0604020202020204" pitchFamily="34" charset="0"/>
              </a:rPr>
              <a:t>فروش</a:t>
            </a:r>
          </a:p>
          <a:p>
            <a:pPr algn="r" rtl="1">
              <a:buFont typeface="Wingdings" panose="05000000000000000000" pitchFamily="2" charset="2"/>
              <a:buChar char="v"/>
            </a:pPr>
            <a:r>
              <a:rPr lang="fa-IR" sz="2400" dirty="0" smtClean="0">
                <a:latin typeface="Arial" panose="020B0604020202020204" pitchFamily="34" charset="0"/>
                <a:cs typeface="Arial" panose="020B0604020202020204" pitchFamily="34" charset="0"/>
              </a:rPr>
              <a:t>معاوضه</a:t>
            </a:r>
          </a:p>
          <a:p>
            <a:pPr marL="0" indent="0" algn="r" rtl="1">
              <a:buNone/>
            </a:pPr>
            <a:r>
              <a:rPr lang="fa-IR" sz="2400" dirty="0" smtClean="0">
                <a:latin typeface="Arial" panose="020B0604020202020204" pitchFamily="34" charset="0"/>
                <a:cs typeface="Arial" panose="020B0604020202020204" pitchFamily="34" charset="0"/>
              </a:rPr>
              <a:t>روش استهلاک هرچه باشد در زمان کنارگذاری شرکت میبایستی ارزش دفتری دارایی ثابت را اندازه گیری کندوبوسیله:</a:t>
            </a:r>
          </a:p>
          <a:p>
            <a:pPr marL="0" indent="0" algn="r" rtl="1">
              <a:buNone/>
            </a:pPr>
            <a:r>
              <a:rPr lang="fa-IR" sz="2400" dirty="0" smtClean="0">
                <a:latin typeface="Arial" panose="020B0604020202020204" pitchFamily="34" charset="0"/>
                <a:cs typeface="Arial" panose="020B0604020202020204" pitchFamily="34" charset="0"/>
              </a:rPr>
              <a:t>1-بدهکار کردن استهلاک انباشته به میزان کل استهلاک تا تاریخ مورد نظر</a:t>
            </a:r>
          </a:p>
          <a:p>
            <a:pPr marL="0" indent="0" algn="r" rtl="1">
              <a:buNone/>
            </a:pPr>
            <a:r>
              <a:rPr lang="fa-IR" sz="2400" dirty="0" smtClean="0">
                <a:latin typeface="Arial" panose="020B0604020202020204" pitchFamily="34" charset="0"/>
                <a:cs typeface="Arial" panose="020B0604020202020204" pitchFamily="34" charset="0"/>
              </a:rPr>
              <a:t>2- بستانکار کردن حساب دارایی به مبلغ بهای تمام شده دارایی </a:t>
            </a:r>
          </a:p>
          <a:p>
            <a:pPr marL="0" indent="0" algn="r" rtl="1">
              <a:buNone/>
            </a:pPr>
            <a:r>
              <a:rPr lang="fa-IR" sz="2400" dirty="0" smtClean="0">
                <a:latin typeface="Arial" panose="020B0604020202020204" pitchFamily="34" charset="0"/>
                <a:cs typeface="Arial" panose="020B0604020202020204" pitchFamily="34" charset="0"/>
              </a:rPr>
              <a:t>حذف میشود</a:t>
            </a:r>
          </a:p>
          <a:p>
            <a:pPr marL="0" indent="0" algn="r" rtl="1">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6959581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3200" dirty="0" smtClean="0">
                <a:latin typeface="Arial" panose="020B0604020202020204" pitchFamily="34" charset="0"/>
                <a:cs typeface="Arial" panose="020B0604020202020204" pitchFamily="34" charset="0"/>
              </a:rPr>
              <a:t>فروش داراییهای ثابت مشهود</a:t>
            </a:r>
            <a:endParaRPr lang="en-US" sz="3200" dirty="0">
              <a:latin typeface="Arial" panose="020B0604020202020204" pitchFamily="34" charset="0"/>
              <a:cs typeface="Arial" panose="020B0604020202020204" pitchFamily="34" charset="0"/>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a:bodyPr>
              <a:lstStyle/>
              <a:p>
                <a:pPr marL="0" indent="0" algn="r" rtl="1">
                  <a:buNone/>
                </a:pPr>
                <a:r>
                  <a:rPr lang="fa-IR" sz="2400" dirty="0" smtClean="0">
                    <a:latin typeface="Arial" panose="020B0604020202020204" pitchFamily="34" charset="0"/>
                    <a:cs typeface="Arial" panose="020B0604020202020204" pitchFamily="34" charset="0"/>
                  </a:rPr>
                  <a:t>هنگامی که شرکت داراییهای ثابت خود را میفروشد ،ارزش دفتری دارایی را با عایدات حاصل از فروش آن دارایی مقایسه میکنند اگر</a:t>
                </a:r>
              </a:p>
              <a:p>
                <a:pPr marL="0" indent="0" algn="r" rtl="1">
                  <a:buNone/>
                </a:pPr>
                <a:r>
                  <a:rPr lang="fa-IR" sz="2400" dirty="0" smtClean="0">
                    <a:latin typeface="Arial" panose="020B0604020202020204" pitchFamily="34" charset="0"/>
                    <a:cs typeface="Arial" panose="020B0604020202020204" pitchFamily="34" charset="0"/>
                  </a:rPr>
                  <a:t>ارزش دفتری </a:t>
                </a:r>
                <a14:m>
                  <m:oMath xmlns:m="http://schemas.openxmlformats.org/officeDocument/2006/math">
                    <m:r>
                      <a:rPr lang="fa-IR" sz="2400" i="1" smtClean="0">
                        <a:latin typeface="Cambria Math" panose="02040503050406030204" pitchFamily="18" charset="0"/>
                        <a:ea typeface="Cambria Math" panose="02040503050406030204" pitchFamily="18" charset="0"/>
                        <a:cs typeface="Arial" panose="020B0604020202020204" pitchFamily="34" charset="0"/>
                      </a:rPr>
                      <m:t>&gt;</m:t>
                    </m:r>
                  </m:oMath>
                </a14:m>
                <a:r>
                  <a:rPr lang="fa-IR" sz="2400" dirty="0" smtClean="0">
                    <a:latin typeface="Arial" panose="020B0604020202020204" pitchFamily="34" charset="0"/>
                    <a:cs typeface="Arial" panose="020B0604020202020204" pitchFamily="34" charset="0"/>
                  </a:rPr>
                  <a:t> عایدات فروش            سود</a:t>
                </a:r>
              </a:p>
              <a:p>
                <a:pPr marL="0" indent="0" algn="r" rtl="1">
                  <a:buNone/>
                </a:pPr>
                <a:endParaRPr lang="fa-IR" sz="2400" dirty="0">
                  <a:latin typeface="Arial" panose="020B0604020202020204" pitchFamily="34" charset="0"/>
                  <a:cs typeface="Arial" panose="020B0604020202020204" pitchFamily="34" charset="0"/>
                </a:endParaRPr>
              </a:p>
              <a:p>
                <a:pPr marL="0" indent="0" algn="r" rtl="1">
                  <a:buNone/>
                </a:pPr>
                <a:r>
                  <a:rPr lang="fa-IR" sz="2400" dirty="0" smtClean="0">
                    <a:latin typeface="Arial" panose="020B0604020202020204" pitchFamily="34" charset="0"/>
                    <a:cs typeface="Arial" panose="020B0604020202020204" pitchFamily="34" charset="0"/>
                  </a:rPr>
                  <a:t>ارزش دفتری ˂  عایدات فروش             زیان</a:t>
                </a:r>
                <a:endParaRPr lang="en-US" sz="2400" dirty="0">
                  <a:latin typeface="Arial" panose="020B0604020202020204" pitchFamily="34" charset="0"/>
                  <a:cs typeface="Arial" panose="020B0604020202020204" pitchFamily="34" charset="0"/>
                </a:endParaRP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rotWithShape="0">
                <a:blip r:embed="rId2"/>
                <a:stretch>
                  <a:fillRect t="-1099" r="-1135"/>
                </a:stretch>
              </a:blipFill>
            </p:spPr>
            <p:txBody>
              <a:bodyPr/>
              <a:lstStyle/>
              <a:p>
                <a:r>
                  <a:rPr lang="en-US">
                    <a:noFill/>
                  </a:rPr>
                  <a:t> </a:t>
                </a:r>
              </a:p>
            </p:txBody>
          </p:sp>
        </mc:Fallback>
      </mc:AlternateContent>
      <p:sp>
        <p:nvSpPr>
          <p:cNvPr id="5" name="Left Arrow 4"/>
          <p:cNvSpPr/>
          <p:nvPr/>
        </p:nvSpPr>
        <p:spPr>
          <a:xfrm>
            <a:off x="5176434" y="3099661"/>
            <a:ext cx="898902" cy="38745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Left Arrow 5"/>
          <p:cNvSpPr/>
          <p:nvPr/>
        </p:nvSpPr>
        <p:spPr>
          <a:xfrm>
            <a:off x="5176434" y="4153546"/>
            <a:ext cx="898901" cy="272645"/>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191380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3200" dirty="0" smtClean="0">
                <a:latin typeface="Arial" panose="020B0604020202020204" pitchFamily="34" charset="0"/>
                <a:cs typeface="Arial" panose="020B0604020202020204" pitchFamily="34" charset="0"/>
              </a:rPr>
              <a:t>معاوضه دارایی های ثابت</a:t>
            </a:r>
            <a:endParaRPr lang="en-US" sz="32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r>
              <a:rPr lang="fa-IR" sz="2400" dirty="0" smtClean="0">
                <a:latin typeface="Arial" panose="020B0604020202020204" pitchFamily="34" charset="0"/>
                <a:cs typeface="Arial" panose="020B0604020202020204" pitchFamily="34" charset="0"/>
              </a:rPr>
              <a:t>معاوضه به دلایل زیر زیر انجام میگیرد:</a:t>
            </a:r>
          </a:p>
          <a:p>
            <a:pPr marL="0" indent="0" algn="r" rtl="1">
              <a:buNone/>
            </a:pPr>
            <a:r>
              <a:rPr lang="fa-IR" sz="2400" dirty="0" smtClean="0">
                <a:latin typeface="Arial" panose="020B0604020202020204" pitchFamily="34" charset="0"/>
                <a:cs typeface="Arial" panose="020B0604020202020204" pitchFamily="34" charset="0"/>
              </a:rPr>
              <a:t>1- افزایش تعداد تولید</a:t>
            </a:r>
          </a:p>
          <a:p>
            <a:pPr marL="0" indent="0" algn="r" rtl="1">
              <a:buNone/>
            </a:pPr>
            <a:r>
              <a:rPr lang="fa-IR" sz="2400" dirty="0" smtClean="0">
                <a:latin typeface="Arial" panose="020B0604020202020204" pitchFamily="34" charset="0"/>
                <a:cs typeface="Arial" panose="020B0604020202020204" pitchFamily="34" charset="0"/>
              </a:rPr>
              <a:t>2- بهبود کیفیت محصولات تولید شده</a:t>
            </a:r>
          </a:p>
          <a:p>
            <a:pPr marL="0" indent="0" algn="r" rtl="1">
              <a:buNone/>
            </a:pPr>
            <a:r>
              <a:rPr lang="fa-IR" sz="2400" dirty="0" smtClean="0">
                <a:latin typeface="Arial" panose="020B0604020202020204" pitchFamily="34" charset="0"/>
                <a:cs typeface="Arial" panose="020B0604020202020204" pitchFamily="34" charset="0"/>
              </a:rPr>
              <a:t>3- کاهش هزینه های تولید</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60631610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2800" dirty="0" smtClean="0">
                <a:latin typeface="Arial" panose="020B0604020202020204" pitchFamily="34" charset="0"/>
                <a:cs typeface="Arial" panose="020B0604020202020204" pitchFamily="34" charset="0"/>
              </a:rPr>
              <a:t>مراحل معاوضه:</a:t>
            </a:r>
            <a:endParaRPr lang="en-US" sz="28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77334" y="1177871"/>
            <a:ext cx="8596668" cy="4863491"/>
          </a:xfrm>
        </p:spPr>
        <p:txBody>
          <a:bodyPr>
            <a:normAutofit/>
          </a:bodyPr>
          <a:lstStyle/>
          <a:p>
            <a:pPr algn="r" rtl="1">
              <a:buFont typeface="Wingdings" panose="05000000000000000000" pitchFamily="2" charset="2"/>
              <a:buChar char="v"/>
            </a:pPr>
            <a:r>
              <a:rPr lang="fa-IR" sz="2400" dirty="0" smtClean="0">
                <a:latin typeface="Arial" panose="020B0604020202020204" pitchFamily="34" charset="0"/>
                <a:cs typeface="Arial" panose="020B0604020202020204" pitchFamily="34" charset="0"/>
              </a:rPr>
              <a:t>   بهای دارایی جدید از فرمول زیر محاسبه و بدهکار میشود</a:t>
            </a:r>
          </a:p>
          <a:p>
            <a:pPr marL="0" indent="0" algn="r" rtl="1">
              <a:buNone/>
            </a:pPr>
            <a:r>
              <a:rPr lang="fa-IR" sz="2400" dirty="0" smtClean="0">
                <a:latin typeface="Arial" panose="020B0604020202020204" pitchFamily="34" charset="0"/>
                <a:cs typeface="Arial" panose="020B0604020202020204" pitchFamily="34" charset="0"/>
              </a:rPr>
              <a:t>         بهای دارایی جدید = سرک نقدی پرداختی + ارزش بازار دارایی قدیم</a:t>
            </a:r>
          </a:p>
          <a:p>
            <a:pPr algn="r" rtl="1">
              <a:buFont typeface="Wingdings" panose="05000000000000000000" pitchFamily="2" charset="2"/>
              <a:buChar char="v"/>
            </a:pPr>
            <a:r>
              <a:rPr lang="fa-IR" sz="2400" dirty="0" smtClean="0">
                <a:latin typeface="Arial" panose="020B0604020202020204" pitchFamily="34" charset="0"/>
                <a:cs typeface="Arial" panose="020B0604020202020204" pitchFamily="34" charset="0"/>
              </a:rPr>
              <a:t>   استهلاک انباشته دارایی تا زمان معاوضه محاسبه و بدهکار میشود</a:t>
            </a:r>
          </a:p>
          <a:p>
            <a:pPr algn="r" rtl="1">
              <a:buFont typeface="Wingdings" panose="05000000000000000000" pitchFamily="2" charset="2"/>
              <a:buChar char="v"/>
            </a:pPr>
            <a:r>
              <a:rPr lang="fa-IR" sz="2400" dirty="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  بهای تمام شده دارایی قدیم بستانکار میشود</a:t>
            </a:r>
          </a:p>
          <a:p>
            <a:pPr algn="r" rtl="1">
              <a:buFont typeface="Wingdings" panose="05000000000000000000" pitchFamily="2" charset="2"/>
              <a:buChar char="v"/>
            </a:pPr>
            <a:r>
              <a:rPr lang="fa-IR" sz="2400" dirty="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  سرک نقدی پرداختی بستانکار میشود</a:t>
            </a:r>
          </a:p>
          <a:p>
            <a:pPr algn="r" rtl="1">
              <a:buFont typeface="Wingdings" panose="05000000000000000000" pitchFamily="2" charset="2"/>
              <a:buChar char="v"/>
            </a:pPr>
            <a:r>
              <a:rPr lang="fa-IR" sz="2400" dirty="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  سود یا زیان شناسایی میشود(زیان بدهکار و سود بستانکار )</a:t>
            </a:r>
          </a:p>
          <a:p>
            <a:pPr marL="0" indent="0" algn="r" rtl="1">
              <a:buNone/>
            </a:pPr>
            <a:r>
              <a:rPr lang="fa-IR" sz="2400" dirty="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       ارزش بازار دارایی قدیم &lt; ارزش دفتری دارایی قدیم                  زیان</a:t>
            </a:r>
          </a:p>
          <a:p>
            <a:pPr marL="0" indent="0" algn="r" rtl="1">
              <a:buNone/>
            </a:pPr>
            <a:r>
              <a:rPr lang="fa-IR" sz="2400" dirty="0">
                <a:latin typeface="Arial" panose="020B0604020202020204" pitchFamily="34" charset="0"/>
                <a:cs typeface="Arial" panose="020B0604020202020204" pitchFamily="34" charset="0"/>
              </a:rPr>
              <a:t> </a:t>
            </a:r>
            <a:r>
              <a:rPr lang="fa-IR" sz="2400" dirty="0" smtClean="0">
                <a:latin typeface="Arial" panose="020B0604020202020204" pitchFamily="34" charset="0"/>
                <a:cs typeface="Arial" panose="020B0604020202020204" pitchFamily="34" charset="0"/>
              </a:rPr>
              <a:t>       ارزش بازار دارایی قدیم &gt; ارزش دفتری دارایی قدیم                  سود</a:t>
            </a:r>
          </a:p>
          <a:p>
            <a:pPr marL="0" indent="0" algn="r" rtl="1">
              <a:buNone/>
            </a:pPr>
            <a:endParaRPr lang="en-US" sz="2400" dirty="0">
              <a:latin typeface="Arial" panose="020B0604020202020204" pitchFamily="34" charset="0"/>
              <a:cs typeface="Arial" panose="020B0604020202020204" pitchFamily="34" charset="0"/>
            </a:endParaRPr>
          </a:p>
        </p:txBody>
      </p:sp>
      <p:sp>
        <p:nvSpPr>
          <p:cNvPr id="4" name="Left Arrow 3"/>
          <p:cNvSpPr/>
          <p:nvPr/>
        </p:nvSpPr>
        <p:spPr>
          <a:xfrm>
            <a:off x="2154264" y="4200041"/>
            <a:ext cx="929899" cy="3564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Left Arrow 4"/>
          <p:cNvSpPr/>
          <p:nvPr/>
        </p:nvSpPr>
        <p:spPr>
          <a:xfrm flipV="1">
            <a:off x="2154264" y="4708901"/>
            <a:ext cx="929899" cy="41587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857037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6000" dirty="0" smtClean="0">
                <a:latin typeface="Arial" panose="020B0604020202020204" pitchFamily="34" charset="0"/>
                <a:cs typeface="Arial" panose="020B0604020202020204" pitchFamily="34" charset="0"/>
              </a:rPr>
              <a:t>مقدمه</a:t>
            </a:r>
            <a:endParaRPr lang="en-US" sz="6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r>
              <a:rPr lang="fa-IR" sz="3200" b="1" dirty="0" smtClean="0">
                <a:latin typeface="Arial" panose="020B0604020202020204" pitchFamily="34" charset="0"/>
                <a:cs typeface="Arial" panose="020B0604020202020204" pitchFamily="34" charset="0"/>
              </a:rPr>
              <a:t>حسابداری داراییهای ثابت مشهود پیامدهای با اهمیتی بر نتایج گزارشگری مالی شرکتها دارد به همین دلیل در این فصل کاربرد اصل بهای تمام شده در حسابداری داراییهای ثابت مشهود توضیح داده میشود سپس نحوه استهلاک این داراییها به روشهای مختلف و در انتها معاوضه داراییهای ثابت مورد بحث قرار میگیرئ</a:t>
            </a:r>
            <a:endParaRPr lang="en-US" sz="32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590203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lumMod val="20000"/>
              <a:lumOff val="80000"/>
            </a:schemeClr>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sz="4400" dirty="0" smtClean="0">
                <a:latin typeface="Arial" panose="020B0604020202020204" pitchFamily="34" charset="0"/>
                <a:cs typeface="Arial" panose="020B0604020202020204" pitchFamily="34" charset="0"/>
              </a:rPr>
              <a:t>مفهوم و ویژگیهای دارییهای ثابت مشهود</a:t>
            </a:r>
            <a:endParaRPr lang="en-US" sz="4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r>
              <a:rPr lang="fa-IR" sz="3200" dirty="0" smtClean="0">
                <a:latin typeface="Arial" panose="020B0604020202020204" pitchFamily="34" charset="0"/>
                <a:cs typeface="Arial" panose="020B0604020202020204" pitchFamily="34" charset="0"/>
              </a:rPr>
              <a:t>داراییهای ثابت مشهود منابع اقتصادی هستند که از سه ویژگی برخوردارند:</a:t>
            </a:r>
          </a:p>
          <a:p>
            <a:pPr marL="0" indent="0" algn="r" rtl="1">
              <a:buNone/>
            </a:pPr>
            <a:r>
              <a:rPr lang="fa-IR" sz="2800" dirty="0" smtClean="0">
                <a:latin typeface="Arial" panose="020B0604020202020204" pitchFamily="34" charset="0"/>
                <a:cs typeface="Arial" panose="020B0604020202020204" pitchFamily="34" charset="0"/>
              </a:rPr>
              <a:t>1- دارای ماهیت فیزیکی هستند</a:t>
            </a:r>
          </a:p>
          <a:p>
            <a:pPr marL="0" indent="0" algn="r" rtl="1">
              <a:buNone/>
            </a:pPr>
            <a:r>
              <a:rPr lang="fa-IR" sz="2800" dirty="0" smtClean="0">
                <a:latin typeface="Arial" panose="020B0604020202020204" pitchFamily="34" charset="0"/>
                <a:cs typeface="Arial" panose="020B0604020202020204" pitchFamily="34" charset="0"/>
              </a:rPr>
              <a:t>2- در عملیات واحد تجاری به کار میروند و شرکت قصد</a:t>
            </a:r>
            <a:r>
              <a:rPr lang="fa-IR" sz="3200" dirty="0" smtClean="0">
                <a:latin typeface="Arial" panose="020B0604020202020204" pitchFamily="34" charset="0"/>
                <a:cs typeface="Arial" panose="020B0604020202020204" pitchFamily="34" charset="0"/>
              </a:rPr>
              <a:t> فروش آنها </a:t>
            </a:r>
            <a:r>
              <a:rPr lang="fa-IR" sz="2800" dirty="0" smtClean="0">
                <a:latin typeface="Arial" panose="020B0604020202020204" pitchFamily="34" charset="0"/>
                <a:cs typeface="Arial" panose="020B0604020202020204" pitchFamily="34" charset="0"/>
              </a:rPr>
              <a:t>را ندارد</a:t>
            </a:r>
          </a:p>
          <a:p>
            <a:pPr marL="0" indent="0" algn="r" rtl="1">
              <a:buNone/>
            </a:pPr>
            <a:r>
              <a:rPr lang="fa-IR" sz="2800" dirty="0" smtClean="0">
                <a:latin typeface="Arial" panose="020B0604020202020204" pitchFamily="34" charset="0"/>
                <a:cs typeface="Arial" panose="020B0604020202020204" pitchFamily="34" charset="0"/>
              </a:rPr>
              <a:t>3-اتتظار میرود که این داراییها برای چندین سال به شرکت خدمات ارایه کنند</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12544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smtClean="0">
                <a:latin typeface="Arial" panose="020B0604020202020204" pitchFamily="34" charset="0"/>
                <a:cs typeface="Arial" panose="020B0604020202020204" pitchFamily="34" charset="0"/>
              </a:rPr>
              <a:t>اندازه گیری بهای تمام شده داراییهای ثابت مشهود</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2800" dirty="0" smtClean="0">
                <a:latin typeface="Arial" panose="020B0604020202020204" pitchFamily="34" charset="0"/>
                <a:cs typeface="Arial" panose="020B0604020202020204" pitchFamily="34" charset="0"/>
              </a:rPr>
              <a:t> دارایی های ثابت مشهود طبق اصل بهای تمام شده به بهای تمام شده ثبت میشود</a:t>
            </a:r>
          </a:p>
          <a:p>
            <a:pPr algn="r" rtl="1">
              <a:buFont typeface="Wingdings" panose="05000000000000000000" pitchFamily="2" charset="2"/>
              <a:buChar char="v"/>
            </a:pPr>
            <a:r>
              <a:rPr lang="fa-IR" sz="2800" dirty="0" smtClean="0">
                <a:latin typeface="Arial" panose="020B0604020202020204" pitchFamily="34" charset="0"/>
                <a:cs typeface="Arial" panose="020B0604020202020204" pitchFamily="34" charset="0"/>
              </a:rPr>
              <a:t>بهای تمام شده در برگیرنده تمام مخارج ضروری جهت تحصیل دارایی و آماده سازی آن برای استفاده مورد نظر است</a:t>
            </a:r>
          </a:p>
          <a:p>
            <a:pPr marL="0" indent="0" algn="r" rtl="1">
              <a:buNone/>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011079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latin typeface="Arial" panose="020B0604020202020204" pitchFamily="34" charset="0"/>
                <a:cs typeface="Arial" panose="020B0604020202020204" pitchFamily="34" charset="0"/>
              </a:rPr>
              <a:t>کاربرد اصل بهای تمام شده در دارایی ثابت زمین:</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r>
              <a:rPr lang="fa-IR" sz="2400" dirty="0" smtClean="0">
                <a:latin typeface="Arial" panose="020B0604020202020204" pitchFamily="34" charset="0"/>
                <a:cs typeface="Arial" panose="020B0604020202020204" pitchFamily="34" charset="0"/>
              </a:rPr>
              <a:t>بهای تمام شده زمین در بردارنده موارد زیر است:</a:t>
            </a:r>
          </a:p>
          <a:p>
            <a:pPr marL="0" indent="0" algn="r" rtl="1">
              <a:buNone/>
            </a:pPr>
            <a:r>
              <a:rPr lang="fa-IR" sz="2400" dirty="0" smtClean="0">
                <a:latin typeface="Arial" panose="020B0604020202020204" pitchFamily="34" charset="0"/>
                <a:cs typeface="Arial" panose="020B0604020202020204" pitchFamily="34" charset="0"/>
              </a:rPr>
              <a:t>1- قیمت خرید نقدی</a:t>
            </a:r>
          </a:p>
          <a:p>
            <a:pPr marL="0" indent="0" algn="r" rtl="1">
              <a:buNone/>
            </a:pPr>
            <a:r>
              <a:rPr lang="fa-IR" sz="2400" dirty="0" smtClean="0">
                <a:latin typeface="Arial" panose="020B0604020202020204" pitchFamily="34" charset="0"/>
                <a:cs typeface="Arial" panose="020B0604020202020204" pitchFamily="34" charset="0"/>
              </a:rPr>
              <a:t>2- هزینه های نقل وانتقال مانند حق ثبت دفترخانه</a:t>
            </a:r>
          </a:p>
          <a:p>
            <a:pPr marL="0" indent="0" algn="r" rtl="1">
              <a:buNone/>
            </a:pPr>
            <a:r>
              <a:rPr lang="fa-IR" sz="2400" dirty="0" smtClean="0">
                <a:latin typeface="Arial" panose="020B0604020202020204" pitchFamily="34" charset="0"/>
                <a:cs typeface="Arial" panose="020B0604020202020204" pitchFamily="34" charset="0"/>
              </a:rPr>
              <a:t>3- کمسیونهای معاملات املاک</a:t>
            </a:r>
          </a:p>
          <a:p>
            <a:pPr marL="0" indent="0" algn="r" rtl="1">
              <a:buNone/>
            </a:pPr>
            <a:r>
              <a:rPr lang="fa-IR" sz="2400" dirty="0" smtClean="0">
                <a:latin typeface="Arial" panose="020B0604020202020204" pitchFamily="34" charset="0"/>
                <a:cs typeface="Arial" panose="020B0604020202020204" pitchFamily="34" charset="0"/>
              </a:rPr>
              <a:t>4- مالیات بر اموال و عوارض شهرداری و سایر هزینه های مربوط به تصرف ملک توسط خریدار</a:t>
            </a:r>
          </a:p>
          <a:p>
            <a:pPr marL="0" indent="0" rtl="1">
              <a:buNone/>
            </a:pPr>
            <a:r>
              <a:rPr lang="fa-IR" sz="2000" dirty="0" smtClean="0">
                <a:solidFill>
                  <a:srgbClr val="FF0000"/>
                </a:solidFill>
                <a:latin typeface="Arial" panose="020B0604020202020204" pitchFamily="34" charset="0"/>
                <a:cs typeface="Arial" panose="020B0604020202020204" pitchFamily="34" charset="0"/>
              </a:rPr>
              <a:t>+ کمسیون معاملات املاک  +  هزینه های نقل وانتقال  +  قیمت خرید نقدی  =  بهای تمام شده زمین </a:t>
            </a:r>
          </a:p>
          <a:p>
            <a:pPr marL="0" indent="0" rtl="1">
              <a:buNone/>
            </a:pPr>
            <a:r>
              <a:rPr lang="fa-IR" sz="2000" dirty="0" smtClean="0">
                <a:solidFill>
                  <a:srgbClr val="FF0000"/>
                </a:solidFill>
                <a:latin typeface="Arial" panose="020B0604020202020204" pitchFamily="34" charset="0"/>
                <a:cs typeface="Arial" panose="020B0604020202020204" pitchFamily="34" charset="0"/>
              </a:rPr>
              <a:t>(عوایدحاصل ازفروش مصالح + هزینه تخریب ساختمان قدیمی) + عوارض </a:t>
            </a:r>
            <a:r>
              <a:rPr lang="fa-IR" sz="2000" dirty="0">
                <a:solidFill>
                  <a:srgbClr val="FF0000"/>
                </a:solidFill>
                <a:latin typeface="Arial" panose="020B0604020202020204" pitchFamily="34" charset="0"/>
                <a:cs typeface="Arial" panose="020B0604020202020204" pitchFamily="34" charset="0"/>
              </a:rPr>
              <a:t>و </a:t>
            </a:r>
            <a:r>
              <a:rPr lang="fa-IR" sz="2000" dirty="0" smtClean="0">
                <a:solidFill>
                  <a:srgbClr val="FF0000"/>
                </a:solidFill>
                <a:latin typeface="Arial" panose="020B0604020202020204" pitchFamily="34" charset="0"/>
                <a:cs typeface="Arial" panose="020B0604020202020204" pitchFamily="34" charset="0"/>
              </a:rPr>
              <a:t>مالیات</a:t>
            </a:r>
            <a:endParaRPr lang="en-US" sz="2400" dirty="0">
              <a:solidFill>
                <a:srgbClr val="FF0000"/>
              </a:solidFill>
              <a:latin typeface="Arial" panose="020B0604020202020204" pitchFamily="34" charset="0"/>
              <a:cs typeface="Arial" panose="020B0604020202020204" pitchFamily="34" charset="0"/>
            </a:endParaRPr>
          </a:p>
          <a:p>
            <a:pPr marL="0" indent="0" rtl="1">
              <a:buNone/>
            </a:pPr>
            <a:endParaRPr lang="fa-IR" sz="2400" dirty="0" smtClean="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357365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rgbClr val="90C226"/>
                </a:solidFill>
                <a:latin typeface="Arial" panose="020B0604020202020204" pitchFamily="34" charset="0"/>
                <a:cs typeface="Arial" panose="020B0604020202020204" pitchFamily="34" charset="0"/>
              </a:rPr>
              <a:t>کاربرد اصل بهای تمام شده در دارایی ثابت </a:t>
            </a:r>
            <a:r>
              <a:rPr lang="fa-IR" dirty="0" smtClean="0">
                <a:solidFill>
                  <a:srgbClr val="90C226"/>
                </a:solidFill>
                <a:latin typeface="Arial" panose="020B0604020202020204" pitchFamily="34" charset="0"/>
                <a:cs typeface="Arial" panose="020B0604020202020204" pitchFamily="34" charset="0"/>
              </a:rPr>
              <a:t>ساختمان:</a:t>
            </a:r>
            <a:endParaRPr lang="en-US" dirty="0"/>
          </a:p>
        </p:txBody>
      </p:sp>
      <p:sp>
        <p:nvSpPr>
          <p:cNvPr id="3" name="Content Placeholder 2"/>
          <p:cNvSpPr>
            <a:spLocks noGrp="1"/>
          </p:cNvSpPr>
          <p:nvPr>
            <p:ph idx="1"/>
          </p:nvPr>
        </p:nvSpPr>
        <p:spPr>
          <a:xfrm>
            <a:off x="677334" y="1441342"/>
            <a:ext cx="8596668" cy="4974956"/>
          </a:xfrm>
        </p:spPr>
        <p:txBody>
          <a:bodyPr>
            <a:normAutofit lnSpcReduction="10000"/>
          </a:bodyPr>
          <a:lstStyle/>
          <a:p>
            <a:pPr marL="0" indent="0" algn="r" rtl="1">
              <a:buNone/>
            </a:pPr>
            <a:r>
              <a:rPr lang="fa-IR" sz="2800" dirty="0" smtClean="0">
                <a:latin typeface="Arial" panose="020B0604020202020204" pitchFamily="34" charset="0"/>
                <a:cs typeface="Arial" panose="020B0604020202020204" pitchFamily="34" charset="0"/>
              </a:rPr>
              <a:t>بهای ساختمان خریداری شده شامل موارد زیر است :</a:t>
            </a:r>
          </a:p>
          <a:p>
            <a:pPr algn="r" rtl="1">
              <a:buFontTx/>
              <a:buChar char="-"/>
            </a:pPr>
            <a:r>
              <a:rPr lang="fa-IR" sz="2800" dirty="0" smtClean="0">
                <a:latin typeface="Arial" panose="020B0604020202020204" pitchFamily="34" charset="0"/>
                <a:cs typeface="Arial" panose="020B0604020202020204" pitchFamily="34" charset="0"/>
              </a:rPr>
              <a:t>قیمت خرید </a:t>
            </a:r>
          </a:p>
          <a:p>
            <a:pPr algn="r" rtl="1">
              <a:buFontTx/>
              <a:buChar char="-"/>
            </a:pPr>
            <a:r>
              <a:rPr lang="fa-IR" sz="2800" dirty="0" smtClean="0">
                <a:latin typeface="Arial" panose="020B0604020202020204" pitchFamily="34" charset="0"/>
                <a:cs typeface="Arial" panose="020B0604020202020204" pitchFamily="34" charset="0"/>
              </a:rPr>
              <a:t>هزینه های جانبی (حق الزحمه وکیل وبیمه وانتقال مالکیت و ...)</a:t>
            </a:r>
          </a:p>
          <a:p>
            <a:pPr algn="r" rtl="1">
              <a:buFontTx/>
              <a:buChar char="-"/>
            </a:pPr>
            <a:r>
              <a:rPr lang="fa-IR" sz="2800" dirty="0" smtClean="0">
                <a:latin typeface="Arial" panose="020B0604020202020204" pitchFamily="34" charset="0"/>
                <a:cs typeface="Arial" panose="020B0604020202020204" pitchFamily="34" charset="0"/>
              </a:rPr>
              <a:t>کمسیون معاملات املاک</a:t>
            </a:r>
          </a:p>
          <a:p>
            <a:pPr algn="r" rtl="1">
              <a:buFont typeface="Wingdings" panose="05000000000000000000" pitchFamily="2" charset="2"/>
              <a:buChar char="v"/>
            </a:pPr>
            <a:r>
              <a:rPr lang="fa-IR" sz="2800" dirty="0" smtClean="0">
                <a:latin typeface="Arial" panose="020B0604020202020204" pitchFamily="34" charset="0"/>
                <a:cs typeface="Arial" panose="020B0604020202020204" pitchFamily="34" charset="0"/>
              </a:rPr>
              <a:t>هزینه هایی که ساختمان را جهت استفاده مورد نطر آماده میسازند شامل:مخارج مربوط به تعمیر پشت بام وکفپوشها وسیم کشی ولوله کشی </a:t>
            </a:r>
          </a:p>
          <a:p>
            <a:pPr algn="r" rtl="1">
              <a:buFont typeface="Wingdings" panose="05000000000000000000" pitchFamily="2" charset="2"/>
              <a:buChar char="v"/>
            </a:pPr>
            <a:r>
              <a:rPr lang="fa-IR" sz="2800" dirty="0" smtClean="0">
                <a:latin typeface="Arial" panose="020B0604020202020204" pitchFamily="34" charset="0"/>
                <a:cs typeface="Arial" panose="020B0604020202020204" pitchFamily="34" charset="0"/>
              </a:rPr>
              <a:t>زمانی که مدت زمان قابل ملاحظه ای برای احداث ساختمان مورد نیاز است هزینه های سود تضمین شده تحقق یافته مربوط به تامین مالی پروژه جزو بهای تمام شده ساختمان محسوب میشوند</a:t>
            </a:r>
          </a:p>
          <a:p>
            <a:pPr marL="0" indent="0" algn="r" rtl="1">
              <a:buNone/>
            </a:pPr>
            <a:endParaRPr lang="fa-IR" sz="2800" dirty="0" smtClean="0">
              <a:latin typeface="Arial" panose="020B0604020202020204" pitchFamily="34" charset="0"/>
              <a:cs typeface="Arial" panose="020B0604020202020204" pitchFamily="34" charset="0"/>
            </a:endParaRPr>
          </a:p>
          <a:p>
            <a:pPr algn="r" rtl="1">
              <a:buFontTx/>
              <a:buChar char="-"/>
            </a:pP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689834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rtl="1"/>
            <a:r>
              <a:rPr lang="fa-IR" dirty="0">
                <a:solidFill>
                  <a:srgbClr val="90C226"/>
                </a:solidFill>
                <a:latin typeface="Arial" panose="020B0604020202020204" pitchFamily="34" charset="0"/>
                <a:cs typeface="Arial" panose="020B0604020202020204" pitchFamily="34" charset="0"/>
              </a:rPr>
              <a:t>کاربرد اصل بهای تمام شده در دارایی ثابت </a:t>
            </a:r>
            <a:r>
              <a:rPr lang="fa-IR" dirty="0" smtClean="0">
                <a:solidFill>
                  <a:srgbClr val="90C226"/>
                </a:solidFill>
                <a:latin typeface="Arial" panose="020B0604020202020204" pitchFamily="34" charset="0"/>
                <a:cs typeface="Arial" panose="020B0604020202020204" pitchFamily="34" charset="0"/>
              </a:rPr>
              <a:t>تجهیزات:</a:t>
            </a:r>
            <a:endParaRPr lang="en-US" dirty="0"/>
          </a:p>
        </p:txBody>
      </p:sp>
      <p:sp>
        <p:nvSpPr>
          <p:cNvPr id="3" name="Content Placeholder 2"/>
          <p:cNvSpPr>
            <a:spLocks noGrp="1"/>
          </p:cNvSpPr>
          <p:nvPr>
            <p:ph idx="1"/>
          </p:nvPr>
        </p:nvSpPr>
        <p:spPr/>
        <p:txBody>
          <a:bodyPr>
            <a:normAutofit/>
          </a:bodyPr>
          <a:lstStyle/>
          <a:p>
            <a:pPr algn="r" rtl="1">
              <a:buFont typeface="Wingdings" panose="05000000000000000000" pitchFamily="2" charset="2"/>
              <a:buChar char="v"/>
            </a:pPr>
            <a:r>
              <a:rPr lang="fa-IR" sz="2400" dirty="0" smtClean="0">
                <a:latin typeface="Arial" panose="020B0604020202020204" pitchFamily="34" charset="0"/>
                <a:cs typeface="Arial" panose="020B0604020202020204" pitchFamily="34" charset="0"/>
              </a:rPr>
              <a:t>تجهیزات شامل داراییهای مانند:دستگاه پول شمار ،تجهیزات اداری ،ماشین آلات کارخانه،کامیون های تحویل دهنده کالا وهواپیماها است.</a:t>
            </a:r>
          </a:p>
          <a:p>
            <a:pPr marL="0" indent="0" algn="r" rtl="1">
              <a:buNone/>
            </a:pPr>
            <a:r>
              <a:rPr lang="fa-IR" sz="2400" dirty="0" smtClean="0">
                <a:latin typeface="Arial" panose="020B0604020202020204" pitchFamily="34" charset="0"/>
                <a:cs typeface="Arial" panose="020B0604020202020204" pitchFamily="34" charset="0"/>
              </a:rPr>
              <a:t>بهای تمام شده تجهیزات شامل:</a:t>
            </a:r>
          </a:p>
          <a:p>
            <a:pPr algn="r" rtl="1">
              <a:buFontTx/>
              <a:buChar char="-"/>
            </a:pPr>
            <a:r>
              <a:rPr lang="fa-IR" sz="2400" dirty="0" smtClean="0">
                <a:latin typeface="Arial" panose="020B0604020202020204" pitchFamily="34" charset="0"/>
                <a:cs typeface="Arial" panose="020B0604020202020204" pitchFamily="34" charset="0"/>
              </a:rPr>
              <a:t>قیمت خرید نقدی</a:t>
            </a:r>
          </a:p>
          <a:p>
            <a:pPr algn="r" rtl="1">
              <a:buFontTx/>
              <a:buChar char="-"/>
            </a:pPr>
            <a:r>
              <a:rPr lang="fa-IR" sz="2400" dirty="0" smtClean="0">
                <a:latin typeface="Arial" panose="020B0604020202020204" pitchFamily="34" charset="0"/>
                <a:cs typeface="Arial" panose="020B0604020202020204" pitchFamily="34" charset="0"/>
              </a:rPr>
              <a:t>مالیات خرید</a:t>
            </a:r>
          </a:p>
          <a:p>
            <a:pPr algn="r" rtl="1">
              <a:buFontTx/>
              <a:buChar char="-"/>
            </a:pPr>
            <a:r>
              <a:rPr lang="fa-IR" sz="2400" dirty="0" smtClean="0">
                <a:latin typeface="Arial" panose="020B0604020202020204" pitchFamily="34" charset="0"/>
                <a:cs typeface="Arial" panose="020B0604020202020204" pitchFamily="34" charset="0"/>
              </a:rPr>
              <a:t>هزینه های حمل و بیمه حمل کالا که توسط خریدار پرداخت میشود</a:t>
            </a:r>
          </a:p>
          <a:p>
            <a:pPr algn="r" rtl="1">
              <a:buFontTx/>
              <a:buChar char="-"/>
            </a:pPr>
            <a:r>
              <a:rPr lang="fa-IR" sz="2400" dirty="0" smtClean="0">
                <a:latin typeface="Arial" panose="020B0604020202020204" pitchFamily="34" charset="0"/>
                <a:cs typeface="Arial" panose="020B0604020202020204" pitchFamily="34" charset="0"/>
              </a:rPr>
              <a:t>مخارج لازم برای مونتاژکردن اجزا،نصب دستگاهها وآزمون آنها</a:t>
            </a:r>
          </a:p>
          <a:p>
            <a:pPr marL="0" indent="0" algn="r" rtl="1">
              <a:buNone/>
            </a:pPr>
            <a:endParaRPr lang="fa-IR" sz="2400" dirty="0" smtClean="0">
              <a:latin typeface="Arial" panose="020B0604020202020204" pitchFamily="34" charset="0"/>
              <a:cs typeface="Arial" panose="020B0604020202020204" pitchFamily="34" charset="0"/>
            </a:endParaRPr>
          </a:p>
          <a:p>
            <a:pPr marL="0" indent="0" algn="r" rtl="1">
              <a:buNone/>
            </a:pP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03837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rtl="1"/>
            <a:r>
              <a:rPr lang="fa-IR" sz="4000" dirty="0" smtClean="0">
                <a:latin typeface="Arial" panose="020B0604020202020204" pitchFamily="34" charset="0"/>
                <a:cs typeface="Arial" panose="020B0604020202020204" pitchFamily="34" charset="0"/>
              </a:rPr>
              <a:t>استهلاک</a:t>
            </a:r>
            <a:endParaRPr lang="en-US" sz="40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r>
              <a:rPr lang="fa-IR" sz="2400" dirty="0" smtClean="0">
                <a:latin typeface="Arial" panose="020B0604020202020204" pitchFamily="34" charset="0"/>
                <a:cs typeface="Arial" panose="020B0604020202020204" pitchFamily="34" charset="0"/>
              </a:rPr>
              <a:t>تعاریف:</a:t>
            </a:r>
          </a:p>
          <a:p>
            <a:pPr algn="r" rtl="1">
              <a:buFontTx/>
              <a:buChar char="-"/>
            </a:pPr>
            <a:r>
              <a:rPr lang="fa-IR" sz="2400" dirty="0" smtClean="0">
                <a:latin typeface="Arial" panose="020B0604020202020204" pitchFamily="34" charset="0"/>
                <a:cs typeface="Arial" panose="020B0604020202020204" pitchFamily="34" charset="0"/>
              </a:rPr>
              <a:t>استهلاک:فرآیند تخصیص منطقی وسیستماتیک بهای تمام شده داراییهای ثابت به هزینه ،در طی عمر مفید آن داراییها است.</a:t>
            </a:r>
          </a:p>
          <a:p>
            <a:pPr algn="r" rtl="1">
              <a:buFontTx/>
              <a:buChar char="-"/>
            </a:pPr>
            <a:r>
              <a:rPr lang="fa-IR" sz="2400" dirty="0" smtClean="0">
                <a:latin typeface="Arial" panose="020B0604020202020204" pitchFamily="34" charset="0"/>
                <a:cs typeface="Arial" panose="020B0604020202020204" pitchFamily="34" charset="0"/>
              </a:rPr>
              <a:t>ارزش دفتری:بهای تمام شده دارایی منهای استهلاک انباشته</a:t>
            </a:r>
          </a:p>
          <a:p>
            <a:pPr marL="0" indent="0" algn="r" rtl="1">
              <a:buNone/>
            </a:pPr>
            <a:r>
              <a:rPr lang="fa-IR" sz="2400" dirty="0" smtClean="0">
                <a:latin typeface="Arial" panose="020B0604020202020204" pitchFamily="34" charset="0"/>
                <a:cs typeface="Arial" panose="020B0604020202020204" pitchFamily="34" charset="0"/>
              </a:rPr>
              <a:t>استهلاک درکدام داراییهای ثابت مورد استفاده قرار میگیرد؟</a:t>
            </a:r>
          </a:p>
          <a:p>
            <a:pPr marL="0" indent="0" algn="r" rtl="1">
              <a:buNone/>
            </a:pPr>
            <a:r>
              <a:rPr lang="fa-IR" sz="2400" dirty="0" smtClean="0">
                <a:latin typeface="Arial" panose="020B0604020202020204" pitchFamily="34" charset="0"/>
                <a:cs typeface="Arial" panose="020B0604020202020204" pitchFamily="34" charset="0"/>
              </a:rPr>
              <a:t>یهسازی زمین ،ساختمان و تجهیزات (شامل اثاثه)</a:t>
            </a:r>
          </a:p>
          <a:p>
            <a:pPr marL="0" indent="0" algn="r" rtl="1">
              <a:buNone/>
            </a:pPr>
            <a:r>
              <a:rPr lang="fa-IR" sz="2400" dirty="0" smtClean="0">
                <a:latin typeface="Arial" panose="020B0604020202020204" pitchFamily="34" charset="0"/>
                <a:cs typeface="Arial" panose="020B0604020202020204" pitchFamily="34" charset="0"/>
              </a:rPr>
              <a:t>-استهلاک در مورد زمین کاربرد ندارد زیرا سودمندی وتوان درآمدزایی آن با گذشت زمان دست نخورده و بی نقص باقی میماند</a:t>
            </a:r>
          </a:p>
        </p:txBody>
      </p:sp>
    </p:spTree>
    <p:extLst>
      <p:ext uri="{BB962C8B-B14F-4D97-AF65-F5344CB8AC3E}">
        <p14:creationId xmlns:p14="http://schemas.microsoft.com/office/powerpoint/2010/main" val="41859353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rtl="1"/>
            <a:r>
              <a:rPr lang="fa-IR" dirty="0" smtClean="0">
                <a:latin typeface="Arial" panose="020B0604020202020204" pitchFamily="34" charset="0"/>
                <a:cs typeface="Arial" panose="020B0604020202020204" pitchFamily="34" charset="0"/>
              </a:rPr>
              <a:t>عوامل موثر بر محاسبه استهلاک:</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a:bodyPr>
          <a:lstStyle/>
          <a:p>
            <a:pPr marL="0" indent="0" algn="r" rtl="1">
              <a:buNone/>
            </a:pPr>
            <a:r>
              <a:rPr lang="fa-IR" sz="2800" dirty="0" smtClean="0">
                <a:latin typeface="Arial" panose="020B0604020202020204" pitchFamily="34" charset="0"/>
                <a:cs typeface="Arial" panose="020B0604020202020204" pitchFamily="34" charset="0"/>
              </a:rPr>
              <a:t>1- بهای تمام شده: که قبلا عوامل موثر بر بهای تمام شده داراییهای استهلاک پذیر ذکر شد</a:t>
            </a:r>
          </a:p>
          <a:p>
            <a:pPr marL="0" indent="0" algn="r" rtl="1">
              <a:buNone/>
            </a:pPr>
            <a:r>
              <a:rPr lang="fa-IR" sz="2800" dirty="0" smtClean="0">
                <a:latin typeface="Arial" panose="020B0604020202020204" pitchFamily="34" charset="0"/>
                <a:cs typeface="Arial" panose="020B0604020202020204" pitchFamily="34" charset="0"/>
              </a:rPr>
              <a:t>2- عمر مفید :برآوردی از مدت زمان درآمدزابودن یک دارایی است</a:t>
            </a:r>
          </a:p>
          <a:p>
            <a:pPr marL="0" indent="0" algn="r" rtl="1">
              <a:buNone/>
            </a:pPr>
            <a:r>
              <a:rPr lang="fa-IR" sz="2800" dirty="0" smtClean="0">
                <a:latin typeface="Arial" panose="020B0604020202020204" pitchFamily="34" charset="0"/>
                <a:cs typeface="Arial" panose="020B0604020202020204" pitchFamily="34" charset="0"/>
              </a:rPr>
              <a:t>3- ارزش اسقاط:برآورد ارزش دارایی در انتهای عمر مفید آن است</a:t>
            </a:r>
            <a:endParaRPr lang="en-US" sz="2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32102609"/>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305</TotalTime>
  <Words>958</Words>
  <Application>Microsoft Office PowerPoint</Application>
  <PresentationFormat>Widescreen</PresentationFormat>
  <Paragraphs>98</Paragraphs>
  <Slides>19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Cambria Math</vt:lpstr>
      <vt:lpstr>Tahoma</vt:lpstr>
      <vt:lpstr>Trebuchet MS</vt:lpstr>
      <vt:lpstr>Wingdings</vt:lpstr>
      <vt:lpstr>Wingdings 3</vt:lpstr>
      <vt:lpstr>Facet</vt:lpstr>
      <vt:lpstr>بسمه تعالی  فصل 5- حسابداری تکمیلی  </vt:lpstr>
      <vt:lpstr>مقدمه</vt:lpstr>
      <vt:lpstr>مفهوم و ویژگیهای دارییهای ثابت مشهود</vt:lpstr>
      <vt:lpstr>اندازه گیری بهای تمام شده داراییهای ثابت مشهود</vt:lpstr>
      <vt:lpstr>کاربرد اصل بهای تمام شده در دارایی ثابت زمین:</vt:lpstr>
      <vt:lpstr>کاربرد اصل بهای تمام شده در دارایی ثابت ساختمان:</vt:lpstr>
      <vt:lpstr>کاربرد اصل بهای تمام شده در دارایی ثابت تجهیزات:</vt:lpstr>
      <vt:lpstr>استهلاک</vt:lpstr>
      <vt:lpstr>عوامل موثر بر محاسبه استهلاک:</vt:lpstr>
      <vt:lpstr>روشهای استهلاک</vt:lpstr>
      <vt:lpstr>روش خط مستقیم</vt:lpstr>
      <vt:lpstr>واحدهای فعالیت</vt:lpstr>
      <vt:lpstr>مانده نزولی</vt:lpstr>
      <vt:lpstr>بازنگری در استهلاک دوره</vt:lpstr>
      <vt:lpstr>مخارج بعد  از تحصیل  داراییها </vt:lpstr>
      <vt:lpstr>کنارگذاری دارایی های ثابت مشهود</vt:lpstr>
      <vt:lpstr>فروش داراییهای ثابت مشهود</vt:lpstr>
      <vt:lpstr>معاوضه دارایی های ثابت</vt:lpstr>
      <vt:lpstr>مراحل معاوضه:</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بسمه تعالی  فصل 5- حسابداری تکمیلی</dc:title>
  <dc:creator>MRT www.Win2Farsi.com</dc:creator>
  <cp:lastModifiedBy>MRT www.Win2Farsi.com</cp:lastModifiedBy>
  <cp:revision>39</cp:revision>
  <dcterms:created xsi:type="dcterms:W3CDTF">2017-04-13T04:16:19Z</dcterms:created>
  <dcterms:modified xsi:type="dcterms:W3CDTF">2017-04-29T17:34:28Z</dcterms:modified>
</cp:coreProperties>
</file>