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6084" r:id="rId1"/>
  </p:sldMasterIdLst>
  <p:notesMasterIdLst>
    <p:notesMasterId r:id="rId23"/>
  </p:notesMasterIdLst>
  <p:sldIdLst>
    <p:sldId id="303" r:id="rId2"/>
    <p:sldId id="278" r:id="rId3"/>
    <p:sldId id="279" r:id="rId4"/>
    <p:sldId id="266" r:id="rId5"/>
    <p:sldId id="268" r:id="rId6"/>
    <p:sldId id="269" r:id="rId7"/>
    <p:sldId id="270" r:id="rId8"/>
    <p:sldId id="271" r:id="rId9"/>
    <p:sldId id="280" r:id="rId10"/>
    <p:sldId id="281" r:id="rId11"/>
    <p:sldId id="282" r:id="rId12"/>
    <p:sldId id="294" r:id="rId13"/>
    <p:sldId id="296" r:id="rId14"/>
    <p:sldId id="293" r:id="rId15"/>
    <p:sldId id="297" r:id="rId16"/>
    <p:sldId id="285" r:id="rId17"/>
    <p:sldId id="298" r:id="rId18"/>
    <p:sldId id="301" r:id="rId19"/>
    <p:sldId id="308" r:id="rId20"/>
    <p:sldId id="305" r:id="rId21"/>
    <p:sldId id="30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0" y="-77"/>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0C8838-E45A-4CAC-87F2-64DBBD91053E}" type="datetimeFigureOut">
              <a:rPr lang="en-US" smtClean="0"/>
              <a:pPr/>
              <a:t>4/25/2014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BCF284-88A8-46AE-A36B-E68DDC1F49FE}" type="slidenum">
              <a:rPr lang="en-US" smtClean="0"/>
              <a:pPr/>
              <a:t>‹#›</a:t>
            </a:fld>
            <a:endParaRPr lang="en-US"/>
          </a:p>
        </p:txBody>
      </p:sp>
    </p:spTree>
    <p:extLst>
      <p:ext uri="{BB962C8B-B14F-4D97-AF65-F5344CB8AC3E}">
        <p14:creationId xmlns:p14="http://schemas.microsoft.com/office/powerpoint/2010/main" xmlns="" val="4290854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miter lim="800000"/>
            <a:headEnd/>
            <a:tailEnd/>
          </a:ln>
        </p:spPr>
        <p:txBody>
          <a:bodyPr/>
          <a:lstStyle/>
          <a:p>
            <a:fld id="{10350383-31BB-448C-9A6D-E6386A928FE6}" type="slidenum">
              <a:rPr lang="fa-IR">
                <a:latin typeface="Arial" pitchFamily="34" charset="0"/>
                <a:cs typeface="Arial" pitchFamily="34" charset="0"/>
              </a:rPr>
              <a:pPr/>
              <a:t>1</a:t>
            </a:fld>
            <a:endParaRPr lang="en-US">
              <a:latin typeface="Arial" pitchFamily="34" charset="0"/>
              <a:cs typeface="Arial" pitchFamily="34"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fa-IR"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BB2CD44B-0011-430F-A006-E53F8502245E}" type="datetimeFigureOut">
              <a:rPr lang="en-US" smtClean="0"/>
              <a:pPr/>
              <a:t>4/25/2014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4DC59138-F6DF-417C-A435-91D21097FE49}"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2CD44B-0011-430F-A006-E53F8502245E}" type="datetimeFigureOut">
              <a:rPr lang="en-US" smtClean="0"/>
              <a:pPr/>
              <a:t>4/25/2014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C59138-F6DF-417C-A435-91D21097FE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2CD44B-0011-430F-A006-E53F8502245E}" type="datetimeFigureOut">
              <a:rPr lang="en-US" smtClean="0"/>
              <a:pPr/>
              <a:t>4/25/2014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C59138-F6DF-417C-A435-91D21097FE4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B2CD44B-0011-430F-A006-E53F8502245E}" type="datetimeFigureOut">
              <a:rPr lang="en-US" smtClean="0"/>
              <a:pPr/>
              <a:t>4/25/2014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C59138-F6DF-417C-A435-91D21097FE4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B2CD44B-0011-430F-A006-E53F8502245E}" type="datetimeFigureOut">
              <a:rPr lang="en-US" smtClean="0"/>
              <a:pPr/>
              <a:t>4/25/2014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DC59138-F6DF-417C-A435-91D21097FE49}"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B2CD44B-0011-430F-A006-E53F8502245E}" type="datetimeFigureOut">
              <a:rPr lang="en-US" smtClean="0"/>
              <a:pPr/>
              <a:t>4/25/2014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DC59138-F6DF-417C-A435-91D21097FE4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B2CD44B-0011-430F-A006-E53F8502245E}" type="datetimeFigureOut">
              <a:rPr lang="en-US" smtClean="0"/>
              <a:pPr/>
              <a:t>4/25/2014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DC59138-F6DF-417C-A435-91D21097FE4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B2CD44B-0011-430F-A006-E53F8502245E}" type="datetimeFigureOut">
              <a:rPr lang="en-US" smtClean="0"/>
              <a:pPr/>
              <a:t>4/25/2014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DC59138-F6DF-417C-A435-91D21097FE4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B2CD44B-0011-430F-A006-E53F8502245E}" type="datetimeFigureOut">
              <a:rPr lang="en-US" smtClean="0"/>
              <a:pPr/>
              <a:t>4/25/2014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DC59138-F6DF-417C-A435-91D21097FE49}"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B2CD44B-0011-430F-A006-E53F8502245E}" type="datetimeFigureOut">
              <a:rPr lang="en-US" smtClean="0"/>
              <a:pPr/>
              <a:t>4/25/2014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DC59138-F6DF-417C-A435-91D21097FE4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BB2CD44B-0011-430F-A006-E53F8502245E}" type="datetimeFigureOut">
              <a:rPr lang="en-US" smtClean="0"/>
              <a:pPr/>
              <a:t>4/25/2014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DC59138-F6DF-417C-A435-91D21097FE49}"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B2CD44B-0011-430F-A006-E53F8502245E}" type="datetimeFigureOut">
              <a:rPr lang="en-US" smtClean="0"/>
              <a:pPr/>
              <a:t>4/25/2014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DC59138-F6DF-417C-A435-91D21097FE49}"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6085" r:id="rId1"/>
    <p:sldLayoutId id="2147486086" r:id="rId2"/>
    <p:sldLayoutId id="2147486087" r:id="rId3"/>
    <p:sldLayoutId id="2147486088" r:id="rId4"/>
    <p:sldLayoutId id="2147486089" r:id="rId5"/>
    <p:sldLayoutId id="2147486090" r:id="rId6"/>
    <p:sldLayoutId id="2147486091" r:id="rId7"/>
    <p:sldLayoutId id="2147486092" r:id="rId8"/>
    <p:sldLayoutId id="2147486093" r:id="rId9"/>
    <p:sldLayoutId id="2147486094" r:id="rId10"/>
    <p:sldLayoutId id="21474860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4"/>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fld id="{12C07D65-6491-4D96-92E8-031B0E885C55}" type="slidenum">
              <a:rPr lang="fa-IR"/>
              <a:pPr>
                <a:defRPr/>
              </a:pPr>
              <a:t>1</a:t>
            </a:fld>
            <a:endParaRPr lang="en-US"/>
          </a:p>
        </p:txBody>
      </p:sp>
      <p:sp>
        <p:nvSpPr>
          <p:cNvPr id="7173" name="Rectangle 2"/>
          <p:cNvSpPr>
            <a:spLocks noChangeArrowheads="1"/>
          </p:cNvSpPr>
          <p:nvPr/>
        </p:nvSpPr>
        <p:spPr bwMode="ltGray">
          <a:xfrm>
            <a:off x="986923" y="0"/>
            <a:ext cx="8157077" cy="6781800"/>
          </a:xfrm>
          <a:prstGeom prst="rect">
            <a:avLst/>
          </a:prstGeom>
          <a:solidFill>
            <a:schemeClr val="bg2"/>
          </a:solidFill>
          <a:ln w="12700" algn="ctr">
            <a:noFill/>
            <a:miter lim="800000"/>
            <a:headEnd/>
            <a:tailEnd/>
          </a:ln>
          <a:effectLst/>
        </p:spPr>
        <p:txBody>
          <a:bodyPr wrap="none" anchor="ctr"/>
          <a:lstStyle/>
          <a:p>
            <a:endParaRPr lang="fa-IR"/>
          </a:p>
        </p:txBody>
      </p:sp>
      <p:sp>
        <p:nvSpPr>
          <p:cNvPr id="4099" name="Freeform 3"/>
          <p:cNvSpPr>
            <a:spLocks/>
          </p:cNvSpPr>
          <p:nvPr/>
        </p:nvSpPr>
        <p:spPr bwMode="ltGray">
          <a:xfrm>
            <a:off x="4414838" y="1485900"/>
            <a:ext cx="3630612" cy="3289300"/>
          </a:xfrm>
          <a:custGeom>
            <a:avLst/>
            <a:gdLst>
              <a:gd name="T0" fmla="*/ 3622675 w 2287"/>
              <a:gd name="T1" fmla="*/ 7938 h 2072"/>
              <a:gd name="T2" fmla="*/ 3487737 w 2287"/>
              <a:gd name="T3" fmla="*/ 322263 h 2072"/>
              <a:gd name="T4" fmla="*/ 3217862 w 2287"/>
              <a:gd name="T5" fmla="*/ 682625 h 2072"/>
              <a:gd name="T6" fmla="*/ 2543175 w 2287"/>
              <a:gd name="T7" fmla="*/ 1133475 h 2072"/>
              <a:gd name="T8" fmla="*/ 1687512 w 2287"/>
              <a:gd name="T9" fmla="*/ 1357313 h 2072"/>
              <a:gd name="T10" fmla="*/ 1012825 w 2287"/>
              <a:gd name="T11" fmla="*/ 1403350 h 2072"/>
              <a:gd name="T12" fmla="*/ 606425 w 2287"/>
              <a:gd name="T13" fmla="*/ 1357313 h 2072"/>
              <a:gd name="T14" fmla="*/ 517525 w 2287"/>
              <a:gd name="T15" fmla="*/ 1268413 h 2072"/>
              <a:gd name="T16" fmla="*/ 427037 w 2287"/>
              <a:gd name="T17" fmla="*/ 1357313 h 2072"/>
              <a:gd name="T18" fmla="*/ 247650 w 2287"/>
              <a:gd name="T19" fmla="*/ 1493838 h 2072"/>
              <a:gd name="T20" fmla="*/ 112712 w 2287"/>
              <a:gd name="T21" fmla="*/ 1717675 h 2072"/>
              <a:gd name="T22" fmla="*/ 22225 w 2287"/>
              <a:gd name="T23" fmla="*/ 2033588 h 2072"/>
              <a:gd name="T24" fmla="*/ 4762 w 2287"/>
              <a:gd name="T25" fmla="*/ 2406650 h 2072"/>
              <a:gd name="T26" fmla="*/ 11112 w 2287"/>
              <a:gd name="T27" fmla="*/ 3276600 h 2072"/>
              <a:gd name="T28" fmla="*/ 66675 w 2287"/>
              <a:gd name="T29" fmla="*/ 2482850 h 2072"/>
              <a:gd name="T30" fmla="*/ 112712 w 2287"/>
              <a:gd name="T31" fmla="*/ 2033588 h 2072"/>
              <a:gd name="T32" fmla="*/ 157162 w 2287"/>
              <a:gd name="T33" fmla="*/ 1763713 h 2072"/>
              <a:gd name="T34" fmla="*/ 247650 w 2287"/>
              <a:gd name="T35" fmla="*/ 1673225 h 2072"/>
              <a:gd name="T36" fmla="*/ 382587 w 2287"/>
              <a:gd name="T37" fmla="*/ 1628775 h 2072"/>
              <a:gd name="T38" fmla="*/ 517525 w 2287"/>
              <a:gd name="T39" fmla="*/ 1673225 h 2072"/>
              <a:gd name="T40" fmla="*/ 561975 w 2287"/>
              <a:gd name="T41" fmla="*/ 1717675 h 2072"/>
              <a:gd name="T42" fmla="*/ 652462 w 2287"/>
              <a:gd name="T43" fmla="*/ 1628775 h 2072"/>
              <a:gd name="T44" fmla="*/ 831850 w 2287"/>
              <a:gd name="T45" fmla="*/ 1673225 h 2072"/>
              <a:gd name="T46" fmla="*/ 1371600 w 2287"/>
              <a:gd name="T47" fmla="*/ 1673225 h 2072"/>
              <a:gd name="T48" fmla="*/ 1866900 w 2287"/>
              <a:gd name="T49" fmla="*/ 1582738 h 2072"/>
              <a:gd name="T50" fmla="*/ 2587625 w 2287"/>
              <a:gd name="T51" fmla="*/ 1312863 h 2072"/>
              <a:gd name="T52" fmla="*/ 2954337 w 2287"/>
              <a:gd name="T53" fmla="*/ 1074738 h 2072"/>
              <a:gd name="T54" fmla="*/ 3217862 w 2287"/>
              <a:gd name="T55" fmla="*/ 863600 h 2072"/>
              <a:gd name="T56" fmla="*/ 3397250 w 2287"/>
              <a:gd name="T57" fmla="*/ 638175 h 2072"/>
              <a:gd name="T58" fmla="*/ 3532187 w 2287"/>
              <a:gd name="T59" fmla="*/ 368300 h 2072"/>
              <a:gd name="T60" fmla="*/ 3622675 w 2287"/>
              <a:gd name="T61" fmla="*/ 7938 h 207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287" h="2072">
                <a:moveTo>
                  <a:pt x="2282" y="5"/>
                </a:moveTo>
                <a:cubicBezTo>
                  <a:pt x="2277" y="0"/>
                  <a:pt x="2239" y="132"/>
                  <a:pt x="2197" y="203"/>
                </a:cubicBezTo>
                <a:cubicBezTo>
                  <a:pt x="2155" y="274"/>
                  <a:pt x="2126" y="345"/>
                  <a:pt x="2027" y="430"/>
                </a:cubicBezTo>
                <a:cubicBezTo>
                  <a:pt x="1928" y="515"/>
                  <a:pt x="1762" y="643"/>
                  <a:pt x="1602" y="714"/>
                </a:cubicBezTo>
                <a:cubicBezTo>
                  <a:pt x="1442" y="785"/>
                  <a:pt x="1224" y="827"/>
                  <a:pt x="1063" y="855"/>
                </a:cubicBezTo>
                <a:cubicBezTo>
                  <a:pt x="902" y="883"/>
                  <a:pt x="751" y="884"/>
                  <a:pt x="638" y="884"/>
                </a:cubicBezTo>
                <a:cubicBezTo>
                  <a:pt x="525" y="884"/>
                  <a:pt x="434" y="869"/>
                  <a:pt x="382" y="855"/>
                </a:cubicBezTo>
                <a:cubicBezTo>
                  <a:pt x="330" y="841"/>
                  <a:pt x="345" y="799"/>
                  <a:pt x="326" y="799"/>
                </a:cubicBezTo>
                <a:cubicBezTo>
                  <a:pt x="307" y="799"/>
                  <a:pt x="297" y="831"/>
                  <a:pt x="269" y="855"/>
                </a:cubicBezTo>
                <a:cubicBezTo>
                  <a:pt x="241" y="879"/>
                  <a:pt x="189" y="903"/>
                  <a:pt x="156" y="941"/>
                </a:cubicBezTo>
                <a:cubicBezTo>
                  <a:pt x="123" y="979"/>
                  <a:pt x="95" y="1025"/>
                  <a:pt x="71" y="1082"/>
                </a:cubicBezTo>
                <a:cubicBezTo>
                  <a:pt x="47" y="1139"/>
                  <a:pt x="25" y="1209"/>
                  <a:pt x="14" y="1281"/>
                </a:cubicBezTo>
                <a:cubicBezTo>
                  <a:pt x="3" y="1353"/>
                  <a:pt x="4" y="1386"/>
                  <a:pt x="3" y="1516"/>
                </a:cubicBezTo>
                <a:cubicBezTo>
                  <a:pt x="2" y="1646"/>
                  <a:pt x="0" y="2056"/>
                  <a:pt x="7" y="2064"/>
                </a:cubicBezTo>
                <a:cubicBezTo>
                  <a:pt x="14" y="2072"/>
                  <a:pt x="31" y="1694"/>
                  <a:pt x="42" y="1564"/>
                </a:cubicBezTo>
                <a:cubicBezTo>
                  <a:pt x="53" y="1434"/>
                  <a:pt x="62" y="1356"/>
                  <a:pt x="71" y="1281"/>
                </a:cubicBezTo>
                <a:cubicBezTo>
                  <a:pt x="80" y="1206"/>
                  <a:pt x="85" y="1149"/>
                  <a:pt x="99" y="1111"/>
                </a:cubicBezTo>
                <a:cubicBezTo>
                  <a:pt x="113" y="1073"/>
                  <a:pt x="132" y="1068"/>
                  <a:pt x="156" y="1054"/>
                </a:cubicBezTo>
                <a:cubicBezTo>
                  <a:pt x="180" y="1040"/>
                  <a:pt x="213" y="1026"/>
                  <a:pt x="241" y="1026"/>
                </a:cubicBezTo>
                <a:cubicBezTo>
                  <a:pt x="269" y="1026"/>
                  <a:pt x="307" y="1045"/>
                  <a:pt x="326" y="1054"/>
                </a:cubicBezTo>
                <a:cubicBezTo>
                  <a:pt x="345" y="1063"/>
                  <a:pt x="340" y="1087"/>
                  <a:pt x="354" y="1082"/>
                </a:cubicBezTo>
                <a:cubicBezTo>
                  <a:pt x="368" y="1077"/>
                  <a:pt x="383" y="1031"/>
                  <a:pt x="411" y="1026"/>
                </a:cubicBezTo>
                <a:cubicBezTo>
                  <a:pt x="439" y="1021"/>
                  <a:pt x="449" y="1049"/>
                  <a:pt x="524" y="1054"/>
                </a:cubicBezTo>
                <a:cubicBezTo>
                  <a:pt x="599" y="1059"/>
                  <a:pt x="755" y="1064"/>
                  <a:pt x="864" y="1054"/>
                </a:cubicBezTo>
                <a:cubicBezTo>
                  <a:pt x="973" y="1044"/>
                  <a:pt x="1048" y="1035"/>
                  <a:pt x="1176" y="997"/>
                </a:cubicBezTo>
                <a:cubicBezTo>
                  <a:pt x="1304" y="959"/>
                  <a:pt x="1516" y="880"/>
                  <a:pt x="1630" y="827"/>
                </a:cubicBezTo>
                <a:cubicBezTo>
                  <a:pt x="1744" y="774"/>
                  <a:pt x="1795" y="724"/>
                  <a:pt x="1861" y="677"/>
                </a:cubicBezTo>
                <a:cubicBezTo>
                  <a:pt x="1927" y="630"/>
                  <a:pt x="1981" y="590"/>
                  <a:pt x="2027" y="544"/>
                </a:cubicBezTo>
                <a:cubicBezTo>
                  <a:pt x="2073" y="498"/>
                  <a:pt x="2107" y="454"/>
                  <a:pt x="2140" y="402"/>
                </a:cubicBezTo>
                <a:cubicBezTo>
                  <a:pt x="2173" y="350"/>
                  <a:pt x="2201" y="298"/>
                  <a:pt x="2225" y="232"/>
                </a:cubicBezTo>
                <a:cubicBezTo>
                  <a:pt x="2249" y="166"/>
                  <a:pt x="2287" y="10"/>
                  <a:pt x="2282" y="5"/>
                </a:cubicBezTo>
                <a:close/>
              </a:path>
            </a:pathLst>
          </a:custGeom>
          <a:gradFill rotWithShape="0">
            <a:gsLst>
              <a:gs pos="0">
                <a:schemeClr val="bg1"/>
              </a:gs>
              <a:gs pos="100000">
                <a:schemeClr val="accent1"/>
              </a:gs>
            </a:gsLst>
            <a:lin ang="5400000" scaled="1"/>
          </a:gradFill>
          <a:ln w="12700" cap="flat" cmpd="sng">
            <a:noFill/>
            <a:prstDash val="solid"/>
            <a:round/>
            <a:headEnd/>
            <a:tailEnd/>
          </a:ln>
          <a:effectLst/>
        </p:spPr>
        <p:txBody>
          <a:bodyPr wrap="none" anchor="ctr"/>
          <a:lstStyle/>
          <a:p>
            <a:endParaRPr lang="fa-IR"/>
          </a:p>
        </p:txBody>
      </p:sp>
      <p:sp>
        <p:nvSpPr>
          <p:cNvPr id="4100" name="Freeform 4"/>
          <p:cNvSpPr>
            <a:spLocks/>
          </p:cNvSpPr>
          <p:nvPr/>
        </p:nvSpPr>
        <p:spPr bwMode="ltGray">
          <a:xfrm>
            <a:off x="7227888" y="2776538"/>
            <a:ext cx="284162" cy="352425"/>
          </a:xfrm>
          <a:custGeom>
            <a:avLst/>
            <a:gdLst>
              <a:gd name="T0" fmla="*/ 88900 w 179"/>
              <a:gd name="T1" fmla="*/ 22225 h 222"/>
              <a:gd name="T2" fmla="*/ 0 w 179"/>
              <a:gd name="T3" fmla="*/ 247650 h 222"/>
              <a:gd name="T4" fmla="*/ 88900 w 179"/>
              <a:gd name="T5" fmla="*/ 292100 h 222"/>
              <a:gd name="T6" fmla="*/ 134937 w 179"/>
              <a:gd name="T7" fmla="*/ 338138 h 222"/>
              <a:gd name="T8" fmla="*/ 269875 w 179"/>
              <a:gd name="T9" fmla="*/ 203200 h 222"/>
              <a:gd name="T10" fmla="*/ 223837 w 179"/>
              <a:gd name="T11" fmla="*/ 112713 h 222"/>
              <a:gd name="T12" fmla="*/ 88900 w 179"/>
              <a:gd name="T13" fmla="*/ 22225 h 2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gradFill rotWithShape="0">
            <a:gsLst>
              <a:gs pos="0">
                <a:schemeClr val="bg1"/>
              </a:gs>
              <a:gs pos="100000">
                <a:schemeClr val="accent1"/>
              </a:gs>
            </a:gsLst>
            <a:lin ang="5400000" scaled="1"/>
          </a:gradFill>
          <a:ln w="12700" cap="flat" cmpd="sng">
            <a:noFill/>
            <a:prstDash val="solid"/>
            <a:round/>
            <a:headEnd/>
            <a:tailEnd/>
          </a:ln>
          <a:effectLst/>
        </p:spPr>
        <p:txBody>
          <a:bodyPr wrap="none" anchor="ctr"/>
          <a:lstStyle/>
          <a:p>
            <a:endParaRPr lang="fa-IR"/>
          </a:p>
        </p:txBody>
      </p:sp>
      <p:sp>
        <p:nvSpPr>
          <p:cNvPr id="4101" name="Freeform 5"/>
          <p:cNvSpPr>
            <a:spLocks/>
          </p:cNvSpPr>
          <p:nvPr/>
        </p:nvSpPr>
        <p:spPr bwMode="ltGray">
          <a:xfrm>
            <a:off x="2898775" y="969963"/>
            <a:ext cx="3162300" cy="2762250"/>
          </a:xfrm>
          <a:custGeom>
            <a:avLst/>
            <a:gdLst>
              <a:gd name="T0" fmla="*/ 3025775 w 1992"/>
              <a:gd name="T1" fmla="*/ 325438 h 1740"/>
              <a:gd name="T2" fmla="*/ 3159125 w 1992"/>
              <a:gd name="T3" fmla="*/ 28575 h 1740"/>
              <a:gd name="T4" fmla="*/ 3127375 w 1992"/>
              <a:gd name="T5" fmla="*/ 566738 h 1740"/>
              <a:gd name="T6" fmla="*/ 3092450 w 1992"/>
              <a:gd name="T7" fmla="*/ 1192213 h 1740"/>
              <a:gd name="T8" fmla="*/ 2952750 w 1992"/>
              <a:gd name="T9" fmla="*/ 1525588 h 1740"/>
              <a:gd name="T10" fmla="*/ 2752725 w 1992"/>
              <a:gd name="T11" fmla="*/ 1738313 h 1740"/>
              <a:gd name="T12" fmla="*/ 2492375 w 1992"/>
              <a:gd name="T13" fmla="*/ 1677988 h 1740"/>
              <a:gd name="T14" fmla="*/ 2378075 w 1992"/>
              <a:gd name="T15" fmla="*/ 1482725 h 1740"/>
              <a:gd name="T16" fmla="*/ 2490788 w 1992"/>
              <a:gd name="T17" fmla="*/ 1041400 h 1740"/>
              <a:gd name="T18" fmla="*/ 2843213 w 1992"/>
              <a:gd name="T19" fmla="*/ 703263 h 1740"/>
              <a:gd name="T20" fmla="*/ 2932113 w 1992"/>
              <a:gd name="T21" fmla="*/ 869950 h 1740"/>
              <a:gd name="T22" fmla="*/ 2887663 w 1992"/>
              <a:gd name="T23" fmla="*/ 1244600 h 1740"/>
              <a:gd name="T24" fmla="*/ 2695575 w 1992"/>
              <a:gd name="T25" fmla="*/ 1589088 h 1740"/>
              <a:gd name="T26" fmla="*/ 2528888 w 1992"/>
              <a:gd name="T27" fmla="*/ 1558925 h 1740"/>
              <a:gd name="T28" fmla="*/ 2347913 w 1992"/>
              <a:gd name="T29" fmla="*/ 1738313 h 1740"/>
              <a:gd name="T30" fmla="*/ 2168525 w 1992"/>
              <a:gd name="T31" fmla="*/ 1693863 h 1740"/>
              <a:gd name="T32" fmla="*/ 1876425 w 1992"/>
              <a:gd name="T33" fmla="*/ 1722438 h 1740"/>
              <a:gd name="T34" fmla="*/ 1641475 w 1992"/>
              <a:gd name="T35" fmla="*/ 1931988 h 1740"/>
              <a:gd name="T36" fmla="*/ 1308100 w 1992"/>
              <a:gd name="T37" fmla="*/ 2332038 h 1740"/>
              <a:gd name="T38" fmla="*/ 863600 w 1992"/>
              <a:gd name="T39" fmla="*/ 2684463 h 1740"/>
              <a:gd name="T40" fmla="*/ 187325 w 1992"/>
              <a:gd name="T41" fmla="*/ 2684463 h 1740"/>
              <a:gd name="T42" fmla="*/ 7938 w 1992"/>
              <a:gd name="T43" fmla="*/ 2233613 h 1740"/>
              <a:gd name="T44" fmla="*/ 142875 w 1992"/>
              <a:gd name="T45" fmla="*/ 1963738 h 1740"/>
              <a:gd name="T46" fmla="*/ 52388 w 1992"/>
              <a:gd name="T47" fmla="*/ 2324100 h 1740"/>
              <a:gd name="T48" fmla="*/ 339725 w 1992"/>
              <a:gd name="T49" fmla="*/ 2655888 h 1740"/>
              <a:gd name="T50" fmla="*/ 625475 w 1992"/>
              <a:gd name="T51" fmla="*/ 2687638 h 1740"/>
              <a:gd name="T52" fmla="*/ 944563 w 1992"/>
              <a:gd name="T53" fmla="*/ 2554288 h 1740"/>
              <a:gd name="T54" fmla="*/ 1254125 w 1992"/>
              <a:gd name="T55" fmla="*/ 2278063 h 1740"/>
              <a:gd name="T56" fmla="*/ 1673225 w 1992"/>
              <a:gd name="T57" fmla="*/ 1738313 h 1740"/>
              <a:gd name="T58" fmla="*/ 1958975 w 1992"/>
              <a:gd name="T59" fmla="*/ 1500188 h 1740"/>
              <a:gd name="T60" fmla="*/ 2212975 w 1992"/>
              <a:gd name="T61" fmla="*/ 1449388 h 1740"/>
              <a:gd name="T62" fmla="*/ 2482850 w 1992"/>
              <a:gd name="T63" fmla="*/ 1514475 h 1740"/>
              <a:gd name="T64" fmla="*/ 2573338 w 1992"/>
              <a:gd name="T65" fmla="*/ 1333500 h 1740"/>
              <a:gd name="T66" fmla="*/ 2663825 w 1992"/>
              <a:gd name="T67" fmla="*/ 1333500 h 1740"/>
              <a:gd name="T68" fmla="*/ 2824163 w 1992"/>
              <a:gd name="T69" fmla="*/ 1277938 h 1740"/>
              <a:gd name="T70" fmla="*/ 2847975 w 1992"/>
              <a:gd name="T71" fmla="*/ 909638 h 1740"/>
              <a:gd name="T72" fmla="*/ 2771775 w 1992"/>
              <a:gd name="T73" fmla="*/ 801688 h 1740"/>
              <a:gd name="T74" fmla="*/ 2438400 w 1992"/>
              <a:gd name="T75" fmla="*/ 1333500 h 1740"/>
              <a:gd name="T76" fmla="*/ 2617788 w 1992"/>
              <a:gd name="T77" fmla="*/ 1693863 h 1740"/>
              <a:gd name="T78" fmla="*/ 2997200 w 1992"/>
              <a:gd name="T79" fmla="*/ 1300163 h 1740"/>
              <a:gd name="T80" fmla="*/ 3051175 w 1992"/>
              <a:gd name="T81" fmla="*/ 604838 h 1740"/>
              <a:gd name="T82" fmla="*/ 3076575 w 1992"/>
              <a:gd name="T83" fmla="*/ 338138 h 1740"/>
              <a:gd name="T84" fmla="*/ 2933700 w 1992"/>
              <a:gd name="T85" fmla="*/ 568325 h 1740"/>
              <a:gd name="T86" fmla="*/ 2798763 w 1992"/>
              <a:gd name="T87" fmla="*/ 568325 h 174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992" h="1740">
                <a:moveTo>
                  <a:pt x="1763" y="358"/>
                </a:moveTo>
                <a:cubicBezTo>
                  <a:pt x="1782" y="337"/>
                  <a:pt x="1873" y="252"/>
                  <a:pt x="1906" y="205"/>
                </a:cubicBezTo>
                <a:cubicBezTo>
                  <a:pt x="1939" y="158"/>
                  <a:pt x="1947" y="106"/>
                  <a:pt x="1961" y="75"/>
                </a:cubicBezTo>
                <a:cubicBezTo>
                  <a:pt x="1975" y="44"/>
                  <a:pt x="1988" y="0"/>
                  <a:pt x="1990" y="18"/>
                </a:cubicBezTo>
                <a:cubicBezTo>
                  <a:pt x="1992" y="36"/>
                  <a:pt x="1973" y="125"/>
                  <a:pt x="1970" y="181"/>
                </a:cubicBezTo>
                <a:cubicBezTo>
                  <a:pt x="1967" y="237"/>
                  <a:pt x="1971" y="300"/>
                  <a:pt x="1970" y="357"/>
                </a:cubicBezTo>
                <a:cubicBezTo>
                  <a:pt x="1969" y="414"/>
                  <a:pt x="1966" y="455"/>
                  <a:pt x="1962" y="521"/>
                </a:cubicBezTo>
                <a:cubicBezTo>
                  <a:pt x="1958" y="587"/>
                  <a:pt x="1958" y="688"/>
                  <a:pt x="1948" y="751"/>
                </a:cubicBezTo>
                <a:cubicBezTo>
                  <a:pt x="1938" y="814"/>
                  <a:pt x="1919" y="862"/>
                  <a:pt x="1904" y="897"/>
                </a:cubicBezTo>
                <a:cubicBezTo>
                  <a:pt x="1889" y="932"/>
                  <a:pt x="1874" y="942"/>
                  <a:pt x="1860" y="961"/>
                </a:cubicBezTo>
                <a:cubicBezTo>
                  <a:pt x="1846" y="980"/>
                  <a:pt x="1840" y="988"/>
                  <a:pt x="1819" y="1010"/>
                </a:cubicBezTo>
                <a:cubicBezTo>
                  <a:pt x="1798" y="1032"/>
                  <a:pt x="1767" y="1081"/>
                  <a:pt x="1734" y="1095"/>
                </a:cubicBezTo>
                <a:cubicBezTo>
                  <a:pt x="1701" y="1109"/>
                  <a:pt x="1648" y="1101"/>
                  <a:pt x="1621" y="1095"/>
                </a:cubicBezTo>
                <a:cubicBezTo>
                  <a:pt x="1594" y="1089"/>
                  <a:pt x="1585" y="1071"/>
                  <a:pt x="1570" y="1057"/>
                </a:cubicBezTo>
                <a:cubicBezTo>
                  <a:pt x="1555" y="1043"/>
                  <a:pt x="1542" y="1033"/>
                  <a:pt x="1530" y="1013"/>
                </a:cubicBezTo>
                <a:cubicBezTo>
                  <a:pt x="1518" y="993"/>
                  <a:pt x="1503" y="960"/>
                  <a:pt x="1498" y="934"/>
                </a:cubicBezTo>
                <a:cubicBezTo>
                  <a:pt x="1493" y="908"/>
                  <a:pt x="1489" y="905"/>
                  <a:pt x="1501" y="859"/>
                </a:cubicBezTo>
                <a:cubicBezTo>
                  <a:pt x="1513" y="813"/>
                  <a:pt x="1540" y="714"/>
                  <a:pt x="1569" y="656"/>
                </a:cubicBezTo>
                <a:cubicBezTo>
                  <a:pt x="1598" y="598"/>
                  <a:pt x="1641" y="545"/>
                  <a:pt x="1678" y="509"/>
                </a:cubicBezTo>
                <a:cubicBezTo>
                  <a:pt x="1715" y="473"/>
                  <a:pt x="1763" y="459"/>
                  <a:pt x="1791" y="443"/>
                </a:cubicBezTo>
                <a:cubicBezTo>
                  <a:pt x="1819" y="427"/>
                  <a:pt x="1839" y="398"/>
                  <a:pt x="1848" y="415"/>
                </a:cubicBezTo>
                <a:cubicBezTo>
                  <a:pt x="1857" y="432"/>
                  <a:pt x="1847" y="515"/>
                  <a:pt x="1847" y="548"/>
                </a:cubicBezTo>
                <a:cubicBezTo>
                  <a:pt x="1847" y="581"/>
                  <a:pt x="1853" y="574"/>
                  <a:pt x="1848" y="613"/>
                </a:cubicBezTo>
                <a:cubicBezTo>
                  <a:pt x="1843" y="652"/>
                  <a:pt x="1833" y="727"/>
                  <a:pt x="1819" y="784"/>
                </a:cubicBezTo>
                <a:cubicBezTo>
                  <a:pt x="1805" y="841"/>
                  <a:pt x="1783" y="918"/>
                  <a:pt x="1763" y="954"/>
                </a:cubicBezTo>
                <a:cubicBezTo>
                  <a:pt x="1743" y="990"/>
                  <a:pt x="1718" y="992"/>
                  <a:pt x="1698" y="1001"/>
                </a:cubicBezTo>
                <a:cubicBezTo>
                  <a:pt x="1678" y="1010"/>
                  <a:pt x="1659" y="1012"/>
                  <a:pt x="1642" y="1009"/>
                </a:cubicBezTo>
                <a:cubicBezTo>
                  <a:pt x="1625" y="1006"/>
                  <a:pt x="1611" y="972"/>
                  <a:pt x="1593" y="982"/>
                </a:cubicBezTo>
                <a:cubicBezTo>
                  <a:pt x="1575" y="992"/>
                  <a:pt x="1555" y="1048"/>
                  <a:pt x="1536" y="1067"/>
                </a:cubicBezTo>
                <a:cubicBezTo>
                  <a:pt x="1517" y="1086"/>
                  <a:pt x="1498" y="1090"/>
                  <a:pt x="1479" y="1095"/>
                </a:cubicBezTo>
                <a:cubicBezTo>
                  <a:pt x="1460" y="1100"/>
                  <a:pt x="1442" y="1100"/>
                  <a:pt x="1423" y="1095"/>
                </a:cubicBezTo>
                <a:cubicBezTo>
                  <a:pt x="1404" y="1090"/>
                  <a:pt x="1387" y="1075"/>
                  <a:pt x="1366" y="1067"/>
                </a:cubicBezTo>
                <a:cubicBezTo>
                  <a:pt x="1345" y="1059"/>
                  <a:pt x="1329" y="1046"/>
                  <a:pt x="1298" y="1049"/>
                </a:cubicBezTo>
                <a:cubicBezTo>
                  <a:pt x="1267" y="1052"/>
                  <a:pt x="1213" y="1068"/>
                  <a:pt x="1182" y="1085"/>
                </a:cubicBezTo>
                <a:cubicBezTo>
                  <a:pt x="1151" y="1102"/>
                  <a:pt x="1136" y="1130"/>
                  <a:pt x="1111" y="1152"/>
                </a:cubicBezTo>
                <a:cubicBezTo>
                  <a:pt x="1086" y="1174"/>
                  <a:pt x="1062" y="1189"/>
                  <a:pt x="1034" y="1217"/>
                </a:cubicBezTo>
                <a:cubicBezTo>
                  <a:pt x="1006" y="1245"/>
                  <a:pt x="976" y="1280"/>
                  <a:pt x="941" y="1322"/>
                </a:cubicBezTo>
                <a:cubicBezTo>
                  <a:pt x="906" y="1364"/>
                  <a:pt x="862" y="1427"/>
                  <a:pt x="824" y="1469"/>
                </a:cubicBezTo>
                <a:cubicBezTo>
                  <a:pt x="786" y="1511"/>
                  <a:pt x="761" y="1540"/>
                  <a:pt x="714" y="1577"/>
                </a:cubicBezTo>
                <a:cubicBezTo>
                  <a:pt x="667" y="1614"/>
                  <a:pt x="609" y="1664"/>
                  <a:pt x="544" y="1691"/>
                </a:cubicBezTo>
                <a:cubicBezTo>
                  <a:pt x="479" y="1718"/>
                  <a:pt x="393" y="1740"/>
                  <a:pt x="322" y="1740"/>
                </a:cubicBezTo>
                <a:cubicBezTo>
                  <a:pt x="251" y="1740"/>
                  <a:pt x="166" y="1718"/>
                  <a:pt x="118" y="1691"/>
                </a:cubicBezTo>
                <a:cubicBezTo>
                  <a:pt x="70" y="1664"/>
                  <a:pt x="52" y="1624"/>
                  <a:pt x="33" y="1577"/>
                </a:cubicBezTo>
                <a:cubicBezTo>
                  <a:pt x="14" y="1530"/>
                  <a:pt x="0" y="1454"/>
                  <a:pt x="5" y="1407"/>
                </a:cubicBezTo>
                <a:cubicBezTo>
                  <a:pt x="10" y="1360"/>
                  <a:pt x="48" y="1322"/>
                  <a:pt x="62" y="1294"/>
                </a:cubicBezTo>
                <a:cubicBezTo>
                  <a:pt x="76" y="1266"/>
                  <a:pt x="95" y="1227"/>
                  <a:pt x="90" y="1237"/>
                </a:cubicBezTo>
                <a:cubicBezTo>
                  <a:pt x="85" y="1247"/>
                  <a:pt x="43" y="1315"/>
                  <a:pt x="34" y="1353"/>
                </a:cubicBezTo>
                <a:cubicBezTo>
                  <a:pt x="25" y="1391"/>
                  <a:pt x="24" y="1422"/>
                  <a:pt x="33" y="1464"/>
                </a:cubicBezTo>
                <a:cubicBezTo>
                  <a:pt x="42" y="1506"/>
                  <a:pt x="60" y="1571"/>
                  <a:pt x="90" y="1606"/>
                </a:cubicBezTo>
                <a:cubicBezTo>
                  <a:pt x="120" y="1641"/>
                  <a:pt x="176" y="1659"/>
                  <a:pt x="214" y="1673"/>
                </a:cubicBezTo>
                <a:cubicBezTo>
                  <a:pt x="252" y="1687"/>
                  <a:pt x="286" y="1687"/>
                  <a:pt x="316" y="1690"/>
                </a:cubicBezTo>
                <a:cubicBezTo>
                  <a:pt x="346" y="1693"/>
                  <a:pt x="371" y="1695"/>
                  <a:pt x="394" y="1693"/>
                </a:cubicBezTo>
                <a:cubicBezTo>
                  <a:pt x="417" y="1691"/>
                  <a:pt x="421" y="1695"/>
                  <a:pt x="454" y="1681"/>
                </a:cubicBezTo>
                <a:cubicBezTo>
                  <a:pt x="487" y="1667"/>
                  <a:pt x="550" y="1637"/>
                  <a:pt x="595" y="1609"/>
                </a:cubicBezTo>
                <a:cubicBezTo>
                  <a:pt x="640" y="1581"/>
                  <a:pt x="690" y="1539"/>
                  <a:pt x="722" y="1510"/>
                </a:cubicBezTo>
                <a:cubicBezTo>
                  <a:pt x="754" y="1481"/>
                  <a:pt x="754" y="1480"/>
                  <a:pt x="790" y="1435"/>
                </a:cubicBezTo>
                <a:cubicBezTo>
                  <a:pt x="826" y="1390"/>
                  <a:pt x="897" y="1294"/>
                  <a:pt x="941" y="1237"/>
                </a:cubicBezTo>
                <a:cubicBezTo>
                  <a:pt x="985" y="1180"/>
                  <a:pt x="1022" y="1134"/>
                  <a:pt x="1054" y="1095"/>
                </a:cubicBezTo>
                <a:cubicBezTo>
                  <a:pt x="1086" y="1056"/>
                  <a:pt x="1104" y="1026"/>
                  <a:pt x="1134" y="1001"/>
                </a:cubicBezTo>
                <a:cubicBezTo>
                  <a:pt x="1164" y="976"/>
                  <a:pt x="1210" y="958"/>
                  <a:pt x="1234" y="945"/>
                </a:cubicBezTo>
                <a:cubicBezTo>
                  <a:pt x="1258" y="932"/>
                  <a:pt x="1254" y="930"/>
                  <a:pt x="1281" y="925"/>
                </a:cubicBezTo>
                <a:cubicBezTo>
                  <a:pt x="1308" y="920"/>
                  <a:pt x="1356" y="908"/>
                  <a:pt x="1394" y="913"/>
                </a:cubicBezTo>
                <a:cubicBezTo>
                  <a:pt x="1432" y="918"/>
                  <a:pt x="1480" y="947"/>
                  <a:pt x="1508" y="954"/>
                </a:cubicBezTo>
                <a:cubicBezTo>
                  <a:pt x="1536" y="961"/>
                  <a:pt x="1550" y="963"/>
                  <a:pt x="1564" y="954"/>
                </a:cubicBezTo>
                <a:cubicBezTo>
                  <a:pt x="1578" y="945"/>
                  <a:pt x="1584" y="916"/>
                  <a:pt x="1593" y="897"/>
                </a:cubicBezTo>
                <a:cubicBezTo>
                  <a:pt x="1602" y="878"/>
                  <a:pt x="1612" y="854"/>
                  <a:pt x="1621" y="840"/>
                </a:cubicBezTo>
                <a:cubicBezTo>
                  <a:pt x="1630" y="826"/>
                  <a:pt x="1640" y="812"/>
                  <a:pt x="1649" y="812"/>
                </a:cubicBezTo>
                <a:cubicBezTo>
                  <a:pt x="1658" y="812"/>
                  <a:pt x="1664" y="831"/>
                  <a:pt x="1678" y="840"/>
                </a:cubicBezTo>
                <a:cubicBezTo>
                  <a:pt x="1692" y="849"/>
                  <a:pt x="1717" y="875"/>
                  <a:pt x="1734" y="869"/>
                </a:cubicBezTo>
                <a:cubicBezTo>
                  <a:pt x="1751" y="863"/>
                  <a:pt x="1772" y="837"/>
                  <a:pt x="1779" y="805"/>
                </a:cubicBezTo>
                <a:cubicBezTo>
                  <a:pt x="1786" y="773"/>
                  <a:pt x="1776" y="716"/>
                  <a:pt x="1779" y="677"/>
                </a:cubicBezTo>
                <a:cubicBezTo>
                  <a:pt x="1782" y="638"/>
                  <a:pt x="1787" y="607"/>
                  <a:pt x="1794" y="573"/>
                </a:cubicBezTo>
                <a:cubicBezTo>
                  <a:pt x="1801" y="539"/>
                  <a:pt x="1827" y="483"/>
                  <a:pt x="1819" y="472"/>
                </a:cubicBezTo>
                <a:cubicBezTo>
                  <a:pt x="1811" y="461"/>
                  <a:pt x="1779" y="478"/>
                  <a:pt x="1746" y="505"/>
                </a:cubicBezTo>
                <a:cubicBezTo>
                  <a:pt x="1713" y="532"/>
                  <a:pt x="1658" y="580"/>
                  <a:pt x="1623" y="636"/>
                </a:cubicBezTo>
                <a:cubicBezTo>
                  <a:pt x="1588" y="692"/>
                  <a:pt x="1548" y="780"/>
                  <a:pt x="1536" y="840"/>
                </a:cubicBezTo>
                <a:cubicBezTo>
                  <a:pt x="1524" y="900"/>
                  <a:pt x="1531" y="959"/>
                  <a:pt x="1550" y="997"/>
                </a:cubicBezTo>
                <a:cubicBezTo>
                  <a:pt x="1569" y="1035"/>
                  <a:pt x="1609" y="1069"/>
                  <a:pt x="1649" y="1067"/>
                </a:cubicBezTo>
                <a:cubicBezTo>
                  <a:pt x="1689" y="1065"/>
                  <a:pt x="1751" y="1023"/>
                  <a:pt x="1791" y="982"/>
                </a:cubicBezTo>
                <a:cubicBezTo>
                  <a:pt x="1831" y="941"/>
                  <a:pt x="1866" y="891"/>
                  <a:pt x="1888" y="819"/>
                </a:cubicBezTo>
                <a:cubicBezTo>
                  <a:pt x="1910" y="747"/>
                  <a:pt x="1915" y="621"/>
                  <a:pt x="1921" y="548"/>
                </a:cubicBezTo>
                <a:cubicBezTo>
                  <a:pt x="1927" y="475"/>
                  <a:pt x="1920" y="422"/>
                  <a:pt x="1922" y="381"/>
                </a:cubicBezTo>
                <a:cubicBezTo>
                  <a:pt x="1924" y="340"/>
                  <a:pt x="1930" y="330"/>
                  <a:pt x="1933" y="302"/>
                </a:cubicBezTo>
                <a:cubicBezTo>
                  <a:pt x="1936" y="274"/>
                  <a:pt x="1947" y="208"/>
                  <a:pt x="1938" y="213"/>
                </a:cubicBezTo>
                <a:cubicBezTo>
                  <a:pt x="1929" y="218"/>
                  <a:pt x="1891" y="306"/>
                  <a:pt x="1876" y="330"/>
                </a:cubicBezTo>
                <a:cubicBezTo>
                  <a:pt x="1861" y="354"/>
                  <a:pt x="1861" y="355"/>
                  <a:pt x="1848" y="358"/>
                </a:cubicBezTo>
                <a:cubicBezTo>
                  <a:pt x="1835" y="361"/>
                  <a:pt x="1811" y="346"/>
                  <a:pt x="1797" y="346"/>
                </a:cubicBezTo>
                <a:cubicBezTo>
                  <a:pt x="1783" y="346"/>
                  <a:pt x="1770" y="356"/>
                  <a:pt x="1763" y="358"/>
                </a:cubicBezTo>
                <a:close/>
              </a:path>
            </a:pathLst>
          </a:custGeom>
          <a:gradFill rotWithShape="0">
            <a:gsLst>
              <a:gs pos="0">
                <a:schemeClr val="bg1"/>
              </a:gs>
              <a:gs pos="100000">
                <a:schemeClr val="accent1"/>
              </a:gs>
            </a:gsLst>
            <a:lin ang="5400000" scaled="1"/>
          </a:gradFill>
          <a:ln w="12700" cap="flat" cmpd="sng">
            <a:noFill/>
            <a:prstDash val="solid"/>
            <a:round/>
            <a:headEnd/>
            <a:tailEnd/>
          </a:ln>
          <a:effectLst/>
        </p:spPr>
        <p:txBody>
          <a:bodyPr wrap="none" anchor="ctr"/>
          <a:lstStyle/>
          <a:p>
            <a:endParaRPr lang="fa-IR"/>
          </a:p>
        </p:txBody>
      </p:sp>
      <p:sp>
        <p:nvSpPr>
          <p:cNvPr id="4102" name="Freeform 6"/>
          <p:cNvSpPr>
            <a:spLocks/>
          </p:cNvSpPr>
          <p:nvPr/>
        </p:nvSpPr>
        <p:spPr bwMode="ltGray">
          <a:xfrm>
            <a:off x="5380038" y="1254125"/>
            <a:ext cx="100012" cy="295275"/>
          </a:xfrm>
          <a:custGeom>
            <a:avLst/>
            <a:gdLst>
              <a:gd name="T0" fmla="*/ 92075 w 63"/>
              <a:gd name="T1" fmla="*/ 14288 h 186"/>
              <a:gd name="T2" fmla="*/ 47625 w 63"/>
              <a:gd name="T3" fmla="*/ 60325 h 186"/>
              <a:gd name="T4" fmla="*/ 30162 w 63"/>
              <a:gd name="T5" fmla="*/ 207963 h 186"/>
              <a:gd name="T6" fmla="*/ 4762 w 63"/>
              <a:gd name="T7" fmla="*/ 292100 h 186"/>
              <a:gd name="T8" fmla="*/ 57150 w 63"/>
              <a:gd name="T9" fmla="*/ 231775 h 186"/>
              <a:gd name="T10" fmla="*/ 92075 w 63"/>
              <a:gd name="T11" fmla="*/ 149225 h 186"/>
              <a:gd name="T12" fmla="*/ 92075 w 63"/>
              <a:gd name="T13" fmla="*/ 14288 h 1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 h="186">
                <a:moveTo>
                  <a:pt x="58" y="9"/>
                </a:moveTo>
                <a:cubicBezTo>
                  <a:pt x="53" y="0"/>
                  <a:pt x="37" y="18"/>
                  <a:pt x="30" y="38"/>
                </a:cubicBezTo>
                <a:cubicBezTo>
                  <a:pt x="23" y="58"/>
                  <a:pt x="23" y="107"/>
                  <a:pt x="19" y="131"/>
                </a:cubicBezTo>
                <a:cubicBezTo>
                  <a:pt x="15" y="155"/>
                  <a:pt x="0" y="182"/>
                  <a:pt x="3" y="184"/>
                </a:cubicBezTo>
                <a:cubicBezTo>
                  <a:pt x="6" y="186"/>
                  <a:pt x="27" y="161"/>
                  <a:pt x="36" y="146"/>
                </a:cubicBezTo>
                <a:cubicBezTo>
                  <a:pt x="45" y="131"/>
                  <a:pt x="54" y="117"/>
                  <a:pt x="58" y="94"/>
                </a:cubicBezTo>
                <a:cubicBezTo>
                  <a:pt x="62" y="71"/>
                  <a:pt x="63" y="18"/>
                  <a:pt x="58" y="9"/>
                </a:cubicBezTo>
                <a:close/>
              </a:path>
            </a:pathLst>
          </a:custGeom>
          <a:gradFill rotWithShape="0">
            <a:gsLst>
              <a:gs pos="0">
                <a:schemeClr val="bg1"/>
              </a:gs>
              <a:gs pos="100000">
                <a:schemeClr val="accent1"/>
              </a:gs>
            </a:gsLst>
            <a:lin ang="5400000" scaled="1"/>
          </a:gradFill>
          <a:ln w="12700" cap="flat" cmpd="sng">
            <a:noFill/>
            <a:prstDash val="solid"/>
            <a:round/>
            <a:headEnd/>
            <a:tailEnd/>
          </a:ln>
          <a:effectLst/>
        </p:spPr>
        <p:txBody>
          <a:bodyPr wrap="none" anchor="ctr"/>
          <a:lstStyle/>
          <a:p>
            <a:endParaRPr lang="fa-IR"/>
          </a:p>
        </p:txBody>
      </p:sp>
      <p:sp>
        <p:nvSpPr>
          <p:cNvPr id="4103" name="Freeform 7"/>
          <p:cNvSpPr>
            <a:spLocks/>
          </p:cNvSpPr>
          <p:nvPr/>
        </p:nvSpPr>
        <p:spPr bwMode="ltGray">
          <a:xfrm>
            <a:off x="5334000" y="1581150"/>
            <a:ext cx="182563" cy="228600"/>
          </a:xfrm>
          <a:custGeom>
            <a:avLst/>
            <a:gdLst>
              <a:gd name="T0" fmla="*/ 138113 w 115"/>
              <a:gd name="T1" fmla="*/ 3175 h 144"/>
              <a:gd name="T2" fmla="*/ 146050 w 115"/>
              <a:gd name="T3" fmla="*/ 71438 h 144"/>
              <a:gd name="T4" fmla="*/ 136525 w 115"/>
              <a:gd name="T5" fmla="*/ 117475 h 144"/>
              <a:gd name="T6" fmla="*/ 95250 w 115"/>
              <a:gd name="T7" fmla="*/ 119063 h 144"/>
              <a:gd name="T8" fmla="*/ 66675 w 115"/>
              <a:gd name="T9" fmla="*/ 150813 h 144"/>
              <a:gd name="T10" fmla="*/ 47625 w 115"/>
              <a:gd name="T11" fmla="*/ 182563 h 144"/>
              <a:gd name="T12" fmla="*/ 23813 w 115"/>
              <a:gd name="T13" fmla="*/ 136525 h 144"/>
              <a:gd name="T14" fmla="*/ 33338 w 115"/>
              <a:gd name="T15" fmla="*/ 80963 h 144"/>
              <a:gd name="T16" fmla="*/ 3175 w 115"/>
              <a:gd name="T17" fmla="*/ 138113 h 144"/>
              <a:gd name="T18" fmla="*/ 12700 w 115"/>
              <a:gd name="T19" fmla="*/ 200025 h 144"/>
              <a:gd name="T20" fmla="*/ 47625 w 115"/>
              <a:gd name="T21" fmla="*/ 227013 h 144"/>
              <a:gd name="T22" fmla="*/ 80963 w 115"/>
              <a:gd name="T23" fmla="*/ 185738 h 144"/>
              <a:gd name="T24" fmla="*/ 104775 w 115"/>
              <a:gd name="T25" fmla="*/ 150813 h 144"/>
              <a:gd name="T26" fmla="*/ 138113 w 115"/>
              <a:gd name="T27" fmla="*/ 182563 h 144"/>
              <a:gd name="T28" fmla="*/ 182563 w 115"/>
              <a:gd name="T29" fmla="*/ 92075 h 144"/>
              <a:gd name="T30" fmla="*/ 138113 w 115"/>
              <a:gd name="T31" fmla="*/ 3175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gradFill rotWithShape="0">
            <a:gsLst>
              <a:gs pos="0">
                <a:schemeClr val="bg1"/>
              </a:gs>
              <a:gs pos="100000">
                <a:schemeClr val="accent1"/>
              </a:gs>
            </a:gsLst>
            <a:lin ang="5400000" scaled="1"/>
          </a:gradFill>
          <a:ln w="12700" cap="flat" cmpd="sng">
            <a:noFill/>
            <a:prstDash val="solid"/>
            <a:round/>
            <a:headEnd/>
            <a:tailEnd/>
          </a:ln>
          <a:effectLst/>
        </p:spPr>
        <p:txBody>
          <a:bodyPr wrap="none" anchor="ctr"/>
          <a:lstStyle/>
          <a:p>
            <a:endParaRPr lang="fa-IR"/>
          </a:p>
        </p:txBody>
      </p:sp>
      <p:sp>
        <p:nvSpPr>
          <p:cNvPr id="4104" name="Freeform 8"/>
          <p:cNvSpPr>
            <a:spLocks/>
          </p:cNvSpPr>
          <p:nvPr/>
        </p:nvSpPr>
        <p:spPr bwMode="ltGray">
          <a:xfrm>
            <a:off x="3824288" y="925513"/>
            <a:ext cx="1377950" cy="1974850"/>
          </a:xfrm>
          <a:custGeom>
            <a:avLst/>
            <a:gdLst>
              <a:gd name="T0" fmla="*/ 882650 w 868"/>
              <a:gd name="T1" fmla="*/ 658813 h 1244"/>
              <a:gd name="T2" fmla="*/ 1062038 w 868"/>
              <a:gd name="T3" fmla="*/ 523875 h 1244"/>
              <a:gd name="T4" fmla="*/ 1192213 w 868"/>
              <a:gd name="T5" fmla="*/ 401638 h 1244"/>
              <a:gd name="T6" fmla="*/ 1287463 w 868"/>
              <a:gd name="T7" fmla="*/ 207963 h 1244"/>
              <a:gd name="T8" fmla="*/ 1333500 w 868"/>
              <a:gd name="T9" fmla="*/ 73025 h 1244"/>
              <a:gd name="T10" fmla="*/ 1377950 w 868"/>
              <a:gd name="T11" fmla="*/ 28575 h 1244"/>
              <a:gd name="T12" fmla="*/ 1338263 w 868"/>
              <a:gd name="T13" fmla="*/ 249238 h 1244"/>
              <a:gd name="T14" fmla="*/ 1333500 w 868"/>
              <a:gd name="T15" fmla="*/ 568325 h 1244"/>
              <a:gd name="T16" fmla="*/ 1287463 w 868"/>
              <a:gd name="T17" fmla="*/ 882650 h 1244"/>
              <a:gd name="T18" fmla="*/ 1152525 w 868"/>
              <a:gd name="T19" fmla="*/ 1243013 h 1244"/>
              <a:gd name="T20" fmla="*/ 985838 w 868"/>
              <a:gd name="T21" fmla="*/ 1425575 h 1244"/>
              <a:gd name="T22" fmla="*/ 960438 w 868"/>
              <a:gd name="T23" fmla="*/ 1439863 h 1244"/>
              <a:gd name="T24" fmla="*/ 931863 w 868"/>
              <a:gd name="T25" fmla="*/ 1443038 h 1244"/>
              <a:gd name="T26" fmla="*/ 857250 w 868"/>
              <a:gd name="T27" fmla="*/ 1412875 h 1244"/>
              <a:gd name="T28" fmla="*/ 785813 w 868"/>
              <a:gd name="T29" fmla="*/ 1358900 h 1244"/>
              <a:gd name="T30" fmla="*/ 709613 w 868"/>
              <a:gd name="T31" fmla="*/ 1258888 h 1244"/>
              <a:gd name="T32" fmla="*/ 693738 w 868"/>
              <a:gd name="T33" fmla="*/ 1225550 h 1244"/>
              <a:gd name="T34" fmla="*/ 682625 w 868"/>
              <a:gd name="T35" fmla="*/ 1171575 h 1244"/>
              <a:gd name="T36" fmla="*/ 704850 w 868"/>
              <a:gd name="T37" fmla="*/ 871538 h 1244"/>
              <a:gd name="T38" fmla="*/ 838200 w 868"/>
              <a:gd name="T39" fmla="*/ 568325 h 1244"/>
              <a:gd name="T40" fmla="*/ 927100 w 868"/>
              <a:gd name="T41" fmla="*/ 388938 h 1244"/>
              <a:gd name="T42" fmla="*/ 1108075 w 868"/>
              <a:gd name="T43" fmla="*/ 207963 h 1244"/>
              <a:gd name="T44" fmla="*/ 1071563 w 868"/>
              <a:gd name="T45" fmla="*/ 668338 h 1244"/>
              <a:gd name="T46" fmla="*/ 1062038 w 868"/>
              <a:gd name="T47" fmla="*/ 928688 h 1244"/>
              <a:gd name="T48" fmla="*/ 973138 w 868"/>
              <a:gd name="T49" fmla="*/ 1204913 h 1244"/>
              <a:gd name="T50" fmla="*/ 927100 w 868"/>
              <a:gd name="T51" fmla="*/ 1289050 h 1244"/>
              <a:gd name="T52" fmla="*/ 898525 w 868"/>
              <a:gd name="T53" fmla="*/ 1333500 h 1244"/>
              <a:gd name="T54" fmla="*/ 709613 w 868"/>
              <a:gd name="T55" fmla="*/ 1487488 h 1244"/>
              <a:gd name="T56" fmla="*/ 582613 w 868"/>
              <a:gd name="T57" fmla="*/ 1557338 h 1244"/>
              <a:gd name="T58" fmla="*/ 477838 w 868"/>
              <a:gd name="T59" fmla="*/ 1738313 h 1244"/>
              <a:gd name="T60" fmla="*/ 347663 w 868"/>
              <a:gd name="T61" fmla="*/ 1887538 h 1244"/>
              <a:gd name="T62" fmla="*/ 207963 w 868"/>
              <a:gd name="T63" fmla="*/ 1963738 h 1244"/>
              <a:gd name="T64" fmla="*/ 17463 w 868"/>
              <a:gd name="T65" fmla="*/ 1951038 h 1244"/>
              <a:gd name="T66" fmla="*/ 101600 w 868"/>
              <a:gd name="T67" fmla="*/ 1903413 h 1244"/>
              <a:gd name="T68" fmla="*/ 252413 w 868"/>
              <a:gd name="T69" fmla="*/ 1811338 h 1244"/>
              <a:gd name="T70" fmla="*/ 433388 w 868"/>
              <a:gd name="T71" fmla="*/ 1603375 h 1244"/>
              <a:gd name="T72" fmla="*/ 595313 w 868"/>
              <a:gd name="T73" fmla="*/ 1417638 h 1244"/>
              <a:gd name="T74" fmla="*/ 754063 w 868"/>
              <a:gd name="T75" fmla="*/ 1309688 h 1244"/>
              <a:gd name="T76" fmla="*/ 842963 w 868"/>
              <a:gd name="T77" fmla="*/ 1277938 h 1244"/>
              <a:gd name="T78" fmla="*/ 952500 w 868"/>
              <a:gd name="T79" fmla="*/ 1119188 h 1244"/>
              <a:gd name="T80" fmla="*/ 1001713 w 868"/>
              <a:gd name="T81" fmla="*/ 795338 h 1244"/>
              <a:gd name="T82" fmla="*/ 1017588 w 868"/>
              <a:gd name="T83" fmla="*/ 568325 h 1244"/>
              <a:gd name="T84" fmla="*/ 1046163 w 868"/>
              <a:gd name="T85" fmla="*/ 376238 h 1244"/>
              <a:gd name="T86" fmla="*/ 982663 w 868"/>
              <a:gd name="T87" fmla="*/ 407988 h 1244"/>
              <a:gd name="T88" fmla="*/ 812800 w 868"/>
              <a:gd name="T89" fmla="*/ 741363 h 1244"/>
              <a:gd name="T90" fmla="*/ 747713 w 868"/>
              <a:gd name="T91" fmla="*/ 1017588 h 1244"/>
              <a:gd name="T92" fmla="*/ 760413 w 868"/>
              <a:gd name="T93" fmla="*/ 1233488 h 1244"/>
              <a:gd name="T94" fmla="*/ 804863 w 868"/>
              <a:gd name="T95" fmla="*/ 1346200 h 1244"/>
              <a:gd name="T96" fmla="*/ 822325 w 868"/>
              <a:gd name="T97" fmla="*/ 1358900 h 1244"/>
              <a:gd name="T98" fmla="*/ 844550 w 868"/>
              <a:gd name="T99" fmla="*/ 1355725 h 1244"/>
              <a:gd name="T100" fmla="*/ 1017588 w 868"/>
              <a:gd name="T101" fmla="*/ 1289050 h 1244"/>
              <a:gd name="T102" fmla="*/ 1152525 w 868"/>
              <a:gd name="T103" fmla="*/ 1063625 h 1244"/>
              <a:gd name="T104" fmla="*/ 1243013 w 868"/>
              <a:gd name="T105" fmla="*/ 793750 h 1244"/>
              <a:gd name="T106" fmla="*/ 1255713 w 868"/>
              <a:gd name="T107" fmla="*/ 515938 h 1244"/>
              <a:gd name="T108" fmla="*/ 1249363 w 868"/>
              <a:gd name="T109" fmla="*/ 395288 h 1244"/>
              <a:gd name="T110" fmla="*/ 1185863 w 868"/>
              <a:gd name="T111" fmla="*/ 515938 h 1244"/>
              <a:gd name="T112" fmla="*/ 1116013 w 868"/>
              <a:gd name="T113" fmla="*/ 566738 h 1244"/>
              <a:gd name="T114" fmla="*/ 882650 w 868"/>
              <a:gd name="T115" fmla="*/ 658813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gradFill rotWithShape="0">
            <a:gsLst>
              <a:gs pos="0">
                <a:schemeClr val="bg1"/>
              </a:gs>
              <a:gs pos="100000">
                <a:schemeClr val="accent1"/>
              </a:gs>
            </a:gsLst>
            <a:lin ang="5400000" scaled="1"/>
          </a:gradFill>
          <a:ln w="12700" cap="flat" cmpd="sng">
            <a:noFill/>
            <a:prstDash val="solid"/>
            <a:round/>
            <a:headEnd/>
            <a:tailEnd/>
          </a:ln>
          <a:effectLst/>
        </p:spPr>
        <p:txBody>
          <a:bodyPr wrap="none" anchor="ctr"/>
          <a:lstStyle/>
          <a:p>
            <a:endParaRPr lang="fa-IR"/>
          </a:p>
        </p:txBody>
      </p:sp>
      <p:sp>
        <p:nvSpPr>
          <p:cNvPr id="4105" name="Freeform 9"/>
          <p:cNvSpPr>
            <a:spLocks/>
          </p:cNvSpPr>
          <p:nvPr/>
        </p:nvSpPr>
        <p:spPr bwMode="ltGray">
          <a:xfrm>
            <a:off x="1289050" y="1755775"/>
            <a:ext cx="3252788" cy="4760913"/>
          </a:xfrm>
          <a:custGeom>
            <a:avLst/>
            <a:gdLst>
              <a:gd name="T0" fmla="*/ 2608263 w 2049"/>
              <a:gd name="T1" fmla="*/ 233363 h 2999"/>
              <a:gd name="T2" fmla="*/ 2652713 w 2049"/>
              <a:gd name="T3" fmla="*/ 142875 h 2999"/>
              <a:gd name="T4" fmla="*/ 2743200 w 2049"/>
              <a:gd name="T5" fmla="*/ 52388 h 2999"/>
              <a:gd name="T6" fmla="*/ 2878138 w 2049"/>
              <a:gd name="T7" fmla="*/ 7938 h 2999"/>
              <a:gd name="T8" fmla="*/ 3103563 w 2049"/>
              <a:gd name="T9" fmla="*/ 7938 h 2999"/>
              <a:gd name="T10" fmla="*/ 3238500 w 2049"/>
              <a:gd name="T11" fmla="*/ 52388 h 2999"/>
              <a:gd name="T12" fmla="*/ 3192463 w 2049"/>
              <a:gd name="T13" fmla="*/ 142875 h 2999"/>
              <a:gd name="T14" fmla="*/ 3103563 w 2049"/>
              <a:gd name="T15" fmla="*/ 233363 h 2999"/>
              <a:gd name="T16" fmla="*/ 2922588 w 2049"/>
              <a:gd name="T17" fmla="*/ 323850 h 2999"/>
              <a:gd name="T18" fmla="*/ 2787650 w 2049"/>
              <a:gd name="T19" fmla="*/ 368300 h 2999"/>
              <a:gd name="T20" fmla="*/ 2743200 w 2049"/>
              <a:gd name="T21" fmla="*/ 458788 h 2999"/>
              <a:gd name="T22" fmla="*/ 2833688 w 2049"/>
              <a:gd name="T23" fmla="*/ 458788 h 2999"/>
              <a:gd name="T24" fmla="*/ 2878138 w 2049"/>
              <a:gd name="T25" fmla="*/ 547688 h 2999"/>
              <a:gd name="T26" fmla="*/ 2832100 w 2049"/>
              <a:gd name="T27" fmla="*/ 650875 h 2999"/>
              <a:gd name="T28" fmla="*/ 2787650 w 2049"/>
              <a:gd name="T29" fmla="*/ 728663 h 2999"/>
              <a:gd name="T30" fmla="*/ 2697163 w 2049"/>
              <a:gd name="T31" fmla="*/ 773113 h 2999"/>
              <a:gd name="T32" fmla="*/ 2338388 w 2049"/>
              <a:gd name="T33" fmla="*/ 908050 h 2999"/>
              <a:gd name="T34" fmla="*/ 2022475 w 2049"/>
              <a:gd name="T35" fmla="*/ 1087438 h 2999"/>
              <a:gd name="T36" fmla="*/ 1617663 w 2049"/>
              <a:gd name="T37" fmla="*/ 1312863 h 2999"/>
              <a:gd name="T38" fmla="*/ 1392238 w 2049"/>
              <a:gd name="T39" fmla="*/ 1447800 h 2999"/>
              <a:gd name="T40" fmla="*/ 942975 w 2049"/>
              <a:gd name="T41" fmla="*/ 1717675 h 2999"/>
              <a:gd name="T42" fmla="*/ 508000 w 2049"/>
              <a:gd name="T43" fmla="*/ 2149475 h 2999"/>
              <a:gd name="T44" fmla="*/ 171450 w 2049"/>
              <a:gd name="T45" fmla="*/ 2682875 h 2999"/>
              <a:gd name="T46" fmla="*/ 114300 w 2049"/>
              <a:gd name="T47" fmla="*/ 2879725 h 2999"/>
              <a:gd name="T48" fmla="*/ 88900 w 2049"/>
              <a:gd name="T49" fmla="*/ 3038475 h 2999"/>
              <a:gd name="T50" fmla="*/ 87313 w 2049"/>
              <a:gd name="T51" fmla="*/ 3294063 h 2999"/>
              <a:gd name="T52" fmla="*/ 260350 w 2049"/>
              <a:gd name="T53" fmla="*/ 3889375 h 2999"/>
              <a:gd name="T54" fmla="*/ 628650 w 2049"/>
              <a:gd name="T55" fmla="*/ 4346575 h 2999"/>
              <a:gd name="T56" fmla="*/ 825500 w 2049"/>
              <a:gd name="T57" fmla="*/ 4486275 h 2999"/>
              <a:gd name="T58" fmla="*/ 850900 w 2049"/>
              <a:gd name="T59" fmla="*/ 4645025 h 2999"/>
              <a:gd name="T60" fmla="*/ 831850 w 2049"/>
              <a:gd name="T61" fmla="*/ 4721225 h 2999"/>
              <a:gd name="T62" fmla="*/ 381000 w 2049"/>
              <a:gd name="T63" fmla="*/ 4403725 h 2999"/>
              <a:gd name="T64" fmla="*/ 101600 w 2049"/>
              <a:gd name="T65" fmla="*/ 3971925 h 2999"/>
              <a:gd name="T66" fmla="*/ 12700 w 2049"/>
              <a:gd name="T67" fmla="*/ 3387725 h 2999"/>
              <a:gd name="T68" fmla="*/ 25400 w 2049"/>
              <a:gd name="T69" fmla="*/ 2981325 h 2999"/>
              <a:gd name="T70" fmla="*/ 114300 w 2049"/>
              <a:gd name="T71" fmla="*/ 2619375 h 2999"/>
              <a:gd name="T72" fmla="*/ 538163 w 2049"/>
              <a:gd name="T73" fmla="*/ 1898650 h 2999"/>
              <a:gd name="T74" fmla="*/ 1303338 w 2049"/>
              <a:gd name="T75" fmla="*/ 1312863 h 2999"/>
              <a:gd name="T76" fmla="*/ 2112963 w 2049"/>
              <a:gd name="T77" fmla="*/ 863600 h 2999"/>
              <a:gd name="T78" fmla="*/ 2470150 w 2049"/>
              <a:gd name="T79" fmla="*/ 695325 h 2999"/>
              <a:gd name="T80" fmla="*/ 2489200 w 2049"/>
              <a:gd name="T81" fmla="*/ 638175 h 2999"/>
              <a:gd name="T82" fmla="*/ 2562225 w 2049"/>
              <a:gd name="T83" fmla="*/ 458788 h 2999"/>
              <a:gd name="T84" fmla="*/ 2697163 w 2049"/>
              <a:gd name="T85" fmla="*/ 323850 h 2999"/>
              <a:gd name="T86" fmla="*/ 3013075 w 2049"/>
              <a:gd name="T87" fmla="*/ 187325 h 2999"/>
              <a:gd name="T88" fmla="*/ 3057525 w 2049"/>
              <a:gd name="T89" fmla="*/ 142875 h 2999"/>
              <a:gd name="T90" fmla="*/ 2968625 w 2049"/>
              <a:gd name="T91" fmla="*/ 142875 h 2999"/>
              <a:gd name="T92" fmla="*/ 2833688 w 2049"/>
              <a:gd name="T93" fmla="*/ 98425 h 2999"/>
              <a:gd name="T94" fmla="*/ 2743200 w 2049"/>
              <a:gd name="T95" fmla="*/ 142875 h 2999"/>
              <a:gd name="T96" fmla="*/ 2697163 w 2049"/>
              <a:gd name="T97" fmla="*/ 187325 h 2999"/>
              <a:gd name="T98" fmla="*/ 2608263 w 2049"/>
              <a:gd name="T99" fmla="*/ 233363 h 299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049" h="2999">
                <a:moveTo>
                  <a:pt x="1643" y="147"/>
                </a:moveTo>
                <a:cubicBezTo>
                  <a:pt x="1638" y="142"/>
                  <a:pt x="1657" y="109"/>
                  <a:pt x="1671" y="90"/>
                </a:cubicBezTo>
                <a:cubicBezTo>
                  <a:pt x="1685" y="71"/>
                  <a:pt x="1704" y="47"/>
                  <a:pt x="1728" y="33"/>
                </a:cubicBezTo>
                <a:cubicBezTo>
                  <a:pt x="1752" y="19"/>
                  <a:pt x="1775" y="10"/>
                  <a:pt x="1813" y="5"/>
                </a:cubicBezTo>
                <a:cubicBezTo>
                  <a:pt x="1851" y="0"/>
                  <a:pt x="1917" y="0"/>
                  <a:pt x="1955" y="5"/>
                </a:cubicBezTo>
                <a:cubicBezTo>
                  <a:pt x="1993" y="10"/>
                  <a:pt x="2031" y="19"/>
                  <a:pt x="2040" y="33"/>
                </a:cubicBezTo>
                <a:cubicBezTo>
                  <a:pt x="2049" y="47"/>
                  <a:pt x="2025" y="71"/>
                  <a:pt x="2011" y="90"/>
                </a:cubicBezTo>
                <a:cubicBezTo>
                  <a:pt x="1997" y="109"/>
                  <a:pt x="1983" y="128"/>
                  <a:pt x="1955" y="147"/>
                </a:cubicBezTo>
                <a:cubicBezTo>
                  <a:pt x="1927" y="166"/>
                  <a:pt x="1874" y="190"/>
                  <a:pt x="1841" y="204"/>
                </a:cubicBezTo>
                <a:cubicBezTo>
                  <a:pt x="1808" y="218"/>
                  <a:pt x="1775" y="218"/>
                  <a:pt x="1756" y="232"/>
                </a:cubicBezTo>
                <a:cubicBezTo>
                  <a:pt x="1737" y="246"/>
                  <a:pt x="1723" y="280"/>
                  <a:pt x="1728" y="289"/>
                </a:cubicBezTo>
                <a:cubicBezTo>
                  <a:pt x="1733" y="298"/>
                  <a:pt x="1771" y="280"/>
                  <a:pt x="1785" y="289"/>
                </a:cubicBezTo>
                <a:cubicBezTo>
                  <a:pt x="1799" y="298"/>
                  <a:pt x="1813" y="325"/>
                  <a:pt x="1813" y="345"/>
                </a:cubicBezTo>
                <a:cubicBezTo>
                  <a:pt x="1813" y="365"/>
                  <a:pt x="1794" y="391"/>
                  <a:pt x="1784" y="410"/>
                </a:cubicBezTo>
                <a:cubicBezTo>
                  <a:pt x="1774" y="429"/>
                  <a:pt x="1770" y="446"/>
                  <a:pt x="1756" y="459"/>
                </a:cubicBezTo>
                <a:cubicBezTo>
                  <a:pt x="1742" y="472"/>
                  <a:pt x="1746" y="468"/>
                  <a:pt x="1699" y="487"/>
                </a:cubicBezTo>
                <a:cubicBezTo>
                  <a:pt x="1652" y="506"/>
                  <a:pt x="1544" y="539"/>
                  <a:pt x="1473" y="572"/>
                </a:cubicBezTo>
                <a:cubicBezTo>
                  <a:pt x="1402" y="605"/>
                  <a:pt x="1350" y="642"/>
                  <a:pt x="1274" y="685"/>
                </a:cubicBezTo>
                <a:cubicBezTo>
                  <a:pt x="1198" y="728"/>
                  <a:pt x="1085" y="789"/>
                  <a:pt x="1019" y="827"/>
                </a:cubicBezTo>
                <a:cubicBezTo>
                  <a:pt x="953" y="865"/>
                  <a:pt x="948" y="870"/>
                  <a:pt x="877" y="912"/>
                </a:cubicBezTo>
                <a:cubicBezTo>
                  <a:pt x="806" y="954"/>
                  <a:pt x="687" y="1008"/>
                  <a:pt x="594" y="1082"/>
                </a:cubicBezTo>
                <a:cubicBezTo>
                  <a:pt x="501" y="1156"/>
                  <a:pt x="401" y="1253"/>
                  <a:pt x="320" y="1354"/>
                </a:cubicBezTo>
                <a:cubicBezTo>
                  <a:pt x="239" y="1455"/>
                  <a:pt x="149" y="1613"/>
                  <a:pt x="108" y="1690"/>
                </a:cubicBezTo>
                <a:cubicBezTo>
                  <a:pt x="67" y="1767"/>
                  <a:pt x="81" y="1777"/>
                  <a:pt x="72" y="1814"/>
                </a:cubicBezTo>
                <a:cubicBezTo>
                  <a:pt x="63" y="1851"/>
                  <a:pt x="59" y="1871"/>
                  <a:pt x="56" y="1914"/>
                </a:cubicBezTo>
                <a:cubicBezTo>
                  <a:pt x="53" y="1957"/>
                  <a:pt x="37" y="1986"/>
                  <a:pt x="55" y="2075"/>
                </a:cubicBezTo>
                <a:cubicBezTo>
                  <a:pt x="73" y="2164"/>
                  <a:pt x="107" y="2340"/>
                  <a:pt x="164" y="2450"/>
                </a:cubicBezTo>
                <a:cubicBezTo>
                  <a:pt x="221" y="2560"/>
                  <a:pt x="337" y="2675"/>
                  <a:pt x="396" y="2738"/>
                </a:cubicBezTo>
                <a:cubicBezTo>
                  <a:pt x="455" y="2801"/>
                  <a:pt x="497" y="2795"/>
                  <a:pt x="520" y="2826"/>
                </a:cubicBezTo>
                <a:cubicBezTo>
                  <a:pt x="543" y="2857"/>
                  <a:pt x="535" y="2901"/>
                  <a:pt x="536" y="2926"/>
                </a:cubicBezTo>
                <a:cubicBezTo>
                  <a:pt x="537" y="2951"/>
                  <a:pt x="573" y="2999"/>
                  <a:pt x="524" y="2974"/>
                </a:cubicBezTo>
                <a:cubicBezTo>
                  <a:pt x="475" y="2949"/>
                  <a:pt x="317" y="2853"/>
                  <a:pt x="240" y="2774"/>
                </a:cubicBezTo>
                <a:cubicBezTo>
                  <a:pt x="163" y="2695"/>
                  <a:pt x="103" y="2609"/>
                  <a:pt x="64" y="2502"/>
                </a:cubicBezTo>
                <a:cubicBezTo>
                  <a:pt x="25" y="2395"/>
                  <a:pt x="16" y="2238"/>
                  <a:pt x="8" y="2134"/>
                </a:cubicBezTo>
                <a:cubicBezTo>
                  <a:pt x="0" y="2030"/>
                  <a:pt x="5" y="1959"/>
                  <a:pt x="16" y="1878"/>
                </a:cubicBezTo>
                <a:cubicBezTo>
                  <a:pt x="27" y="1797"/>
                  <a:pt x="18" y="1764"/>
                  <a:pt x="72" y="1650"/>
                </a:cubicBezTo>
                <a:cubicBezTo>
                  <a:pt x="126" y="1536"/>
                  <a:pt x="214" y="1333"/>
                  <a:pt x="339" y="1196"/>
                </a:cubicBezTo>
                <a:cubicBezTo>
                  <a:pt x="464" y="1059"/>
                  <a:pt x="656" y="936"/>
                  <a:pt x="821" y="827"/>
                </a:cubicBezTo>
                <a:cubicBezTo>
                  <a:pt x="986" y="718"/>
                  <a:pt x="1209" y="609"/>
                  <a:pt x="1331" y="544"/>
                </a:cubicBezTo>
                <a:cubicBezTo>
                  <a:pt x="1453" y="479"/>
                  <a:pt x="1516" y="462"/>
                  <a:pt x="1556" y="438"/>
                </a:cubicBezTo>
                <a:cubicBezTo>
                  <a:pt x="1596" y="414"/>
                  <a:pt x="1558" y="427"/>
                  <a:pt x="1568" y="402"/>
                </a:cubicBezTo>
                <a:cubicBezTo>
                  <a:pt x="1578" y="377"/>
                  <a:pt x="1592" y="322"/>
                  <a:pt x="1614" y="289"/>
                </a:cubicBezTo>
                <a:cubicBezTo>
                  <a:pt x="1636" y="256"/>
                  <a:pt x="1652" y="232"/>
                  <a:pt x="1699" y="204"/>
                </a:cubicBezTo>
                <a:cubicBezTo>
                  <a:pt x="1746" y="176"/>
                  <a:pt x="1860" y="137"/>
                  <a:pt x="1898" y="118"/>
                </a:cubicBezTo>
                <a:cubicBezTo>
                  <a:pt x="1936" y="99"/>
                  <a:pt x="1931" y="95"/>
                  <a:pt x="1926" y="90"/>
                </a:cubicBezTo>
                <a:cubicBezTo>
                  <a:pt x="1921" y="85"/>
                  <a:pt x="1893" y="95"/>
                  <a:pt x="1870" y="90"/>
                </a:cubicBezTo>
                <a:cubicBezTo>
                  <a:pt x="1847" y="85"/>
                  <a:pt x="1809" y="62"/>
                  <a:pt x="1785" y="62"/>
                </a:cubicBezTo>
                <a:cubicBezTo>
                  <a:pt x="1761" y="62"/>
                  <a:pt x="1742" y="81"/>
                  <a:pt x="1728" y="90"/>
                </a:cubicBezTo>
                <a:cubicBezTo>
                  <a:pt x="1714" y="99"/>
                  <a:pt x="1713" y="108"/>
                  <a:pt x="1699" y="118"/>
                </a:cubicBezTo>
                <a:cubicBezTo>
                  <a:pt x="1685" y="128"/>
                  <a:pt x="1648" y="152"/>
                  <a:pt x="1643" y="147"/>
                </a:cubicBezTo>
                <a:close/>
              </a:path>
            </a:pathLst>
          </a:custGeom>
          <a:gradFill rotWithShape="0">
            <a:gsLst>
              <a:gs pos="0">
                <a:schemeClr val="bg1"/>
              </a:gs>
              <a:gs pos="100000">
                <a:schemeClr val="accent1"/>
              </a:gs>
            </a:gsLst>
            <a:lin ang="5400000" scaled="1"/>
          </a:gradFill>
          <a:ln w="12700" cap="flat" cmpd="sng">
            <a:noFill/>
            <a:prstDash val="solid"/>
            <a:round/>
            <a:headEnd/>
            <a:tailEnd/>
          </a:ln>
          <a:effectLst/>
        </p:spPr>
        <p:txBody>
          <a:bodyPr wrap="none" anchor="ctr"/>
          <a:lstStyle/>
          <a:p>
            <a:endParaRPr lang="fa-IR"/>
          </a:p>
        </p:txBody>
      </p:sp>
      <p:sp>
        <p:nvSpPr>
          <p:cNvPr id="4106" name="Freeform 10"/>
          <p:cNvSpPr>
            <a:spLocks/>
          </p:cNvSpPr>
          <p:nvPr/>
        </p:nvSpPr>
        <p:spPr bwMode="ltGray">
          <a:xfrm>
            <a:off x="3311525" y="2168525"/>
            <a:ext cx="269875" cy="314325"/>
          </a:xfrm>
          <a:custGeom>
            <a:avLst/>
            <a:gdLst>
              <a:gd name="T0" fmla="*/ 84430 w 179"/>
              <a:gd name="T1" fmla="*/ 19822 h 222"/>
              <a:gd name="T2" fmla="*/ 0 w 179"/>
              <a:gd name="T3" fmla="*/ 220877 h 222"/>
              <a:gd name="T4" fmla="*/ 84430 w 179"/>
              <a:gd name="T5" fmla="*/ 260522 h 222"/>
              <a:gd name="T6" fmla="*/ 128153 w 179"/>
              <a:gd name="T7" fmla="*/ 301582 h 222"/>
              <a:gd name="T8" fmla="*/ 256306 w 179"/>
              <a:gd name="T9" fmla="*/ 181232 h 222"/>
              <a:gd name="T10" fmla="*/ 212583 w 179"/>
              <a:gd name="T11" fmla="*/ 100527 h 222"/>
              <a:gd name="T12" fmla="*/ 84430 w 179"/>
              <a:gd name="T13" fmla="*/ 19822 h 2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gradFill rotWithShape="0">
            <a:gsLst>
              <a:gs pos="0">
                <a:schemeClr val="bg1"/>
              </a:gs>
              <a:gs pos="100000">
                <a:schemeClr val="accent1"/>
              </a:gs>
            </a:gsLst>
            <a:lin ang="5400000" scaled="1"/>
          </a:gradFill>
          <a:ln w="12700" cap="flat" cmpd="sng">
            <a:noFill/>
            <a:prstDash val="solid"/>
            <a:round/>
            <a:headEnd/>
            <a:tailEnd/>
          </a:ln>
          <a:effectLst/>
        </p:spPr>
        <p:txBody>
          <a:bodyPr wrap="none" anchor="ctr"/>
          <a:lstStyle/>
          <a:p>
            <a:endParaRPr lang="fa-IR"/>
          </a:p>
        </p:txBody>
      </p:sp>
      <p:sp>
        <p:nvSpPr>
          <p:cNvPr id="4107" name="Freeform 11"/>
          <p:cNvSpPr>
            <a:spLocks/>
          </p:cNvSpPr>
          <p:nvPr/>
        </p:nvSpPr>
        <p:spPr bwMode="ltGray">
          <a:xfrm>
            <a:off x="1376363" y="571500"/>
            <a:ext cx="4000500" cy="3217863"/>
          </a:xfrm>
          <a:custGeom>
            <a:avLst/>
            <a:gdLst>
              <a:gd name="T0" fmla="*/ 3297238 w 2520"/>
              <a:gd name="T1" fmla="*/ 142875 h 2027"/>
              <a:gd name="T2" fmla="*/ 3341688 w 2520"/>
              <a:gd name="T3" fmla="*/ 98425 h 2027"/>
              <a:gd name="T4" fmla="*/ 3386138 w 2520"/>
              <a:gd name="T5" fmla="*/ 52388 h 2027"/>
              <a:gd name="T6" fmla="*/ 3432175 w 2520"/>
              <a:gd name="T7" fmla="*/ 7938 h 2027"/>
              <a:gd name="T8" fmla="*/ 3567113 w 2520"/>
              <a:gd name="T9" fmla="*/ 7938 h 2027"/>
              <a:gd name="T10" fmla="*/ 3743325 w 2520"/>
              <a:gd name="T11" fmla="*/ 55563 h 2027"/>
              <a:gd name="T12" fmla="*/ 3829050 w 2520"/>
              <a:gd name="T13" fmla="*/ 95250 h 2027"/>
              <a:gd name="T14" fmla="*/ 3937000 w 2520"/>
              <a:gd name="T15" fmla="*/ 125413 h 2027"/>
              <a:gd name="T16" fmla="*/ 3994150 w 2520"/>
              <a:gd name="T17" fmla="*/ 106363 h 2027"/>
              <a:gd name="T18" fmla="*/ 3975100 w 2520"/>
              <a:gd name="T19" fmla="*/ 195263 h 2027"/>
              <a:gd name="T20" fmla="*/ 3881438 w 2520"/>
              <a:gd name="T21" fmla="*/ 277813 h 2027"/>
              <a:gd name="T22" fmla="*/ 3792538 w 2520"/>
              <a:gd name="T23" fmla="*/ 322263 h 2027"/>
              <a:gd name="T24" fmla="*/ 3441700 w 2520"/>
              <a:gd name="T25" fmla="*/ 550863 h 2027"/>
              <a:gd name="T26" fmla="*/ 3333750 w 2520"/>
              <a:gd name="T27" fmla="*/ 633413 h 2027"/>
              <a:gd name="T28" fmla="*/ 3219450 w 2520"/>
              <a:gd name="T29" fmla="*/ 709613 h 2027"/>
              <a:gd name="T30" fmla="*/ 2892425 w 2520"/>
              <a:gd name="T31" fmla="*/ 908050 h 2027"/>
              <a:gd name="T32" fmla="*/ 2397125 w 2520"/>
              <a:gd name="T33" fmla="*/ 1133475 h 2027"/>
              <a:gd name="T34" fmla="*/ 1631950 w 2520"/>
              <a:gd name="T35" fmla="*/ 1268413 h 2027"/>
              <a:gd name="T36" fmla="*/ 1181100 w 2520"/>
              <a:gd name="T37" fmla="*/ 1222375 h 2027"/>
              <a:gd name="T38" fmla="*/ 990600 w 2520"/>
              <a:gd name="T39" fmla="*/ 1098550 h 2027"/>
              <a:gd name="T40" fmla="*/ 952500 w 2520"/>
              <a:gd name="T41" fmla="*/ 1033463 h 2027"/>
              <a:gd name="T42" fmla="*/ 850900 w 2520"/>
              <a:gd name="T43" fmla="*/ 1046163 h 2027"/>
              <a:gd name="T44" fmla="*/ 768350 w 2520"/>
              <a:gd name="T45" fmla="*/ 1071563 h 2027"/>
              <a:gd name="T46" fmla="*/ 731838 w 2520"/>
              <a:gd name="T47" fmla="*/ 1133475 h 2027"/>
              <a:gd name="T48" fmla="*/ 776288 w 2520"/>
              <a:gd name="T49" fmla="*/ 1177925 h 2027"/>
              <a:gd name="T50" fmla="*/ 866775 w 2520"/>
              <a:gd name="T51" fmla="*/ 1222375 h 2027"/>
              <a:gd name="T52" fmla="*/ 911225 w 2520"/>
              <a:gd name="T53" fmla="*/ 1268413 h 2027"/>
              <a:gd name="T54" fmla="*/ 820738 w 2520"/>
              <a:gd name="T55" fmla="*/ 1403350 h 2027"/>
              <a:gd name="T56" fmla="*/ 749300 w 2520"/>
              <a:gd name="T57" fmla="*/ 1490663 h 2027"/>
              <a:gd name="T58" fmla="*/ 635000 w 2520"/>
              <a:gd name="T59" fmla="*/ 1528763 h 2027"/>
              <a:gd name="T60" fmla="*/ 419100 w 2520"/>
              <a:gd name="T61" fmla="*/ 1560513 h 2027"/>
              <a:gd name="T62" fmla="*/ 236538 w 2520"/>
              <a:gd name="T63" fmla="*/ 1673225 h 2027"/>
              <a:gd name="T64" fmla="*/ 101600 w 2520"/>
              <a:gd name="T65" fmla="*/ 1916113 h 2027"/>
              <a:gd name="T66" fmla="*/ 57150 w 2520"/>
              <a:gd name="T67" fmla="*/ 2347913 h 2027"/>
              <a:gd name="T68" fmla="*/ 31750 w 2520"/>
              <a:gd name="T69" fmla="*/ 3135313 h 2027"/>
              <a:gd name="T70" fmla="*/ 11113 w 2520"/>
              <a:gd name="T71" fmla="*/ 2843213 h 2027"/>
              <a:gd name="T72" fmla="*/ 0 w 2520"/>
              <a:gd name="T73" fmla="*/ 2341563 h 2027"/>
              <a:gd name="T74" fmla="*/ 11113 w 2520"/>
              <a:gd name="T75" fmla="*/ 2122488 h 2027"/>
              <a:gd name="T76" fmla="*/ 44450 w 2520"/>
              <a:gd name="T77" fmla="*/ 1936750 h 2027"/>
              <a:gd name="T78" fmla="*/ 101600 w 2520"/>
              <a:gd name="T79" fmla="*/ 1757363 h 2027"/>
              <a:gd name="T80" fmla="*/ 236538 w 2520"/>
              <a:gd name="T81" fmla="*/ 1538288 h 2027"/>
              <a:gd name="T82" fmla="*/ 415925 w 2520"/>
              <a:gd name="T83" fmla="*/ 1403350 h 2027"/>
              <a:gd name="T84" fmla="*/ 539750 w 2520"/>
              <a:gd name="T85" fmla="*/ 1357313 h 2027"/>
              <a:gd name="T86" fmla="*/ 590550 w 2520"/>
              <a:gd name="T87" fmla="*/ 1268413 h 2027"/>
              <a:gd name="T88" fmla="*/ 641350 w 2520"/>
              <a:gd name="T89" fmla="*/ 1133475 h 2027"/>
              <a:gd name="T90" fmla="*/ 762000 w 2520"/>
              <a:gd name="T91" fmla="*/ 989013 h 2027"/>
              <a:gd name="T92" fmla="*/ 819150 w 2520"/>
              <a:gd name="T93" fmla="*/ 944563 h 2027"/>
              <a:gd name="T94" fmla="*/ 1001713 w 2520"/>
              <a:gd name="T95" fmla="*/ 863600 h 2027"/>
              <a:gd name="T96" fmla="*/ 1054100 w 2520"/>
              <a:gd name="T97" fmla="*/ 893763 h 2027"/>
              <a:gd name="T98" fmla="*/ 1497013 w 2520"/>
              <a:gd name="T99" fmla="*/ 998538 h 2027"/>
              <a:gd name="T100" fmla="*/ 2262188 w 2520"/>
              <a:gd name="T101" fmla="*/ 952500 h 2027"/>
              <a:gd name="T102" fmla="*/ 3003550 w 2520"/>
              <a:gd name="T103" fmla="*/ 677863 h 2027"/>
              <a:gd name="T104" fmla="*/ 3297238 w 2520"/>
              <a:gd name="T105" fmla="*/ 504825 h 2027"/>
              <a:gd name="T106" fmla="*/ 3476625 w 2520"/>
              <a:gd name="T107" fmla="*/ 368300 h 2027"/>
              <a:gd name="T108" fmla="*/ 3702050 w 2520"/>
              <a:gd name="T109" fmla="*/ 233363 h 2027"/>
              <a:gd name="T110" fmla="*/ 3656013 w 2520"/>
              <a:gd name="T111" fmla="*/ 187325 h 2027"/>
              <a:gd name="T112" fmla="*/ 3476625 w 2520"/>
              <a:gd name="T113" fmla="*/ 98425 h 2027"/>
              <a:gd name="T114" fmla="*/ 3432175 w 2520"/>
              <a:gd name="T115" fmla="*/ 98425 h 2027"/>
              <a:gd name="T116" fmla="*/ 3344863 w 2520"/>
              <a:gd name="T117" fmla="*/ 146050 h 2027"/>
              <a:gd name="T118" fmla="*/ 3297238 w 2520"/>
              <a:gd name="T119" fmla="*/ 187325 h 2027"/>
              <a:gd name="T120" fmla="*/ 3297238 w 2520"/>
              <a:gd name="T121" fmla="*/ 142875 h 202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520" h="2027">
                <a:moveTo>
                  <a:pt x="2077" y="90"/>
                </a:moveTo>
                <a:cubicBezTo>
                  <a:pt x="2082" y="81"/>
                  <a:pt x="2096" y="71"/>
                  <a:pt x="2105" y="62"/>
                </a:cubicBezTo>
                <a:cubicBezTo>
                  <a:pt x="2114" y="53"/>
                  <a:pt x="2124" y="42"/>
                  <a:pt x="2133" y="33"/>
                </a:cubicBezTo>
                <a:cubicBezTo>
                  <a:pt x="2142" y="24"/>
                  <a:pt x="2143" y="10"/>
                  <a:pt x="2162" y="5"/>
                </a:cubicBezTo>
                <a:cubicBezTo>
                  <a:pt x="2181" y="0"/>
                  <a:pt x="2214" y="0"/>
                  <a:pt x="2247" y="5"/>
                </a:cubicBezTo>
                <a:cubicBezTo>
                  <a:pt x="2280" y="10"/>
                  <a:pt x="2331" y="26"/>
                  <a:pt x="2358" y="35"/>
                </a:cubicBezTo>
                <a:cubicBezTo>
                  <a:pt x="2385" y="44"/>
                  <a:pt x="2392" y="53"/>
                  <a:pt x="2412" y="60"/>
                </a:cubicBezTo>
                <a:cubicBezTo>
                  <a:pt x="2432" y="67"/>
                  <a:pt x="2463" y="78"/>
                  <a:pt x="2480" y="79"/>
                </a:cubicBezTo>
                <a:cubicBezTo>
                  <a:pt x="2497" y="80"/>
                  <a:pt x="2512" y="60"/>
                  <a:pt x="2516" y="67"/>
                </a:cubicBezTo>
                <a:cubicBezTo>
                  <a:pt x="2520" y="74"/>
                  <a:pt x="2516" y="105"/>
                  <a:pt x="2504" y="123"/>
                </a:cubicBezTo>
                <a:cubicBezTo>
                  <a:pt x="2492" y="141"/>
                  <a:pt x="2464" y="162"/>
                  <a:pt x="2445" y="175"/>
                </a:cubicBezTo>
                <a:cubicBezTo>
                  <a:pt x="2426" y="188"/>
                  <a:pt x="2435" y="174"/>
                  <a:pt x="2389" y="203"/>
                </a:cubicBezTo>
                <a:cubicBezTo>
                  <a:pt x="2343" y="232"/>
                  <a:pt x="2216" y="314"/>
                  <a:pt x="2168" y="347"/>
                </a:cubicBezTo>
                <a:cubicBezTo>
                  <a:pt x="2120" y="380"/>
                  <a:pt x="2123" y="382"/>
                  <a:pt x="2100" y="399"/>
                </a:cubicBezTo>
                <a:cubicBezTo>
                  <a:pt x="2077" y="416"/>
                  <a:pt x="2074" y="418"/>
                  <a:pt x="2028" y="447"/>
                </a:cubicBezTo>
                <a:cubicBezTo>
                  <a:pt x="1982" y="476"/>
                  <a:pt x="1908" y="528"/>
                  <a:pt x="1822" y="572"/>
                </a:cubicBezTo>
                <a:cubicBezTo>
                  <a:pt x="1736" y="616"/>
                  <a:pt x="1642" y="676"/>
                  <a:pt x="1510" y="714"/>
                </a:cubicBezTo>
                <a:cubicBezTo>
                  <a:pt x="1378" y="752"/>
                  <a:pt x="1156" y="790"/>
                  <a:pt x="1028" y="799"/>
                </a:cubicBezTo>
                <a:cubicBezTo>
                  <a:pt x="900" y="808"/>
                  <a:pt x="811" y="788"/>
                  <a:pt x="744" y="770"/>
                </a:cubicBezTo>
                <a:cubicBezTo>
                  <a:pt x="677" y="752"/>
                  <a:pt x="648" y="712"/>
                  <a:pt x="624" y="692"/>
                </a:cubicBezTo>
                <a:cubicBezTo>
                  <a:pt x="600" y="672"/>
                  <a:pt x="615" y="657"/>
                  <a:pt x="600" y="651"/>
                </a:cubicBezTo>
                <a:cubicBezTo>
                  <a:pt x="585" y="645"/>
                  <a:pt x="555" y="655"/>
                  <a:pt x="536" y="659"/>
                </a:cubicBezTo>
                <a:cubicBezTo>
                  <a:pt x="517" y="663"/>
                  <a:pt x="496" y="666"/>
                  <a:pt x="484" y="675"/>
                </a:cubicBezTo>
                <a:cubicBezTo>
                  <a:pt x="472" y="684"/>
                  <a:pt x="460" y="703"/>
                  <a:pt x="461" y="714"/>
                </a:cubicBezTo>
                <a:cubicBezTo>
                  <a:pt x="462" y="725"/>
                  <a:pt x="475" y="733"/>
                  <a:pt x="489" y="742"/>
                </a:cubicBezTo>
                <a:cubicBezTo>
                  <a:pt x="503" y="751"/>
                  <a:pt x="532" y="761"/>
                  <a:pt x="546" y="770"/>
                </a:cubicBezTo>
                <a:cubicBezTo>
                  <a:pt x="560" y="779"/>
                  <a:pt x="579" y="780"/>
                  <a:pt x="574" y="799"/>
                </a:cubicBezTo>
                <a:cubicBezTo>
                  <a:pt x="569" y="818"/>
                  <a:pt x="534" y="861"/>
                  <a:pt x="517" y="884"/>
                </a:cubicBezTo>
                <a:cubicBezTo>
                  <a:pt x="500" y="907"/>
                  <a:pt x="492" y="926"/>
                  <a:pt x="472" y="939"/>
                </a:cubicBezTo>
                <a:cubicBezTo>
                  <a:pt x="452" y="952"/>
                  <a:pt x="435" y="956"/>
                  <a:pt x="400" y="963"/>
                </a:cubicBezTo>
                <a:cubicBezTo>
                  <a:pt x="365" y="970"/>
                  <a:pt x="306" y="968"/>
                  <a:pt x="264" y="983"/>
                </a:cubicBezTo>
                <a:cubicBezTo>
                  <a:pt x="222" y="998"/>
                  <a:pt x="182" y="1017"/>
                  <a:pt x="149" y="1054"/>
                </a:cubicBezTo>
                <a:cubicBezTo>
                  <a:pt x="116" y="1091"/>
                  <a:pt x="83" y="1136"/>
                  <a:pt x="64" y="1207"/>
                </a:cubicBezTo>
                <a:cubicBezTo>
                  <a:pt x="45" y="1278"/>
                  <a:pt x="43" y="1351"/>
                  <a:pt x="36" y="1479"/>
                </a:cubicBezTo>
                <a:cubicBezTo>
                  <a:pt x="29" y="1607"/>
                  <a:pt x="25" y="1923"/>
                  <a:pt x="20" y="1975"/>
                </a:cubicBezTo>
                <a:cubicBezTo>
                  <a:pt x="15" y="2027"/>
                  <a:pt x="10" y="1874"/>
                  <a:pt x="7" y="1791"/>
                </a:cubicBezTo>
                <a:cubicBezTo>
                  <a:pt x="4" y="1708"/>
                  <a:pt x="0" y="1551"/>
                  <a:pt x="0" y="1475"/>
                </a:cubicBezTo>
                <a:cubicBezTo>
                  <a:pt x="0" y="1399"/>
                  <a:pt x="2" y="1379"/>
                  <a:pt x="7" y="1337"/>
                </a:cubicBezTo>
                <a:cubicBezTo>
                  <a:pt x="12" y="1295"/>
                  <a:pt x="19" y="1258"/>
                  <a:pt x="28" y="1220"/>
                </a:cubicBezTo>
                <a:cubicBezTo>
                  <a:pt x="37" y="1182"/>
                  <a:pt x="44" y="1149"/>
                  <a:pt x="64" y="1107"/>
                </a:cubicBezTo>
                <a:cubicBezTo>
                  <a:pt x="84" y="1065"/>
                  <a:pt x="116" y="1006"/>
                  <a:pt x="149" y="969"/>
                </a:cubicBezTo>
                <a:cubicBezTo>
                  <a:pt x="182" y="932"/>
                  <a:pt x="230" y="903"/>
                  <a:pt x="262" y="884"/>
                </a:cubicBezTo>
                <a:cubicBezTo>
                  <a:pt x="294" y="865"/>
                  <a:pt x="322" y="869"/>
                  <a:pt x="340" y="855"/>
                </a:cubicBezTo>
                <a:cubicBezTo>
                  <a:pt x="358" y="841"/>
                  <a:pt x="361" y="822"/>
                  <a:pt x="372" y="799"/>
                </a:cubicBezTo>
                <a:cubicBezTo>
                  <a:pt x="383" y="776"/>
                  <a:pt x="386" y="743"/>
                  <a:pt x="404" y="714"/>
                </a:cubicBezTo>
                <a:cubicBezTo>
                  <a:pt x="422" y="685"/>
                  <a:pt x="461" y="643"/>
                  <a:pt x="480" y="623"/>
                </a:cubicBezTo>
                <a:cubicBezTo>
                  <a:pt x="499" y="603"/>
                  <a:pt x="491" y="608"/>
                  <a:pt x="516" y="595"/>
                </a:cubicBezTo>
                <a:cubicBezTo>
                  <a:pt x="541" y="582"/>
                  <a:pt x="606" y="549"/>
                  <a:pt x="631" y="544"/>
                </a:cubicBezTo>
                <a:cubicBezTo>
                  <a:pt x="656" y="539"/>
                  <a:pt x="612" y="549"/>
                  <a:pt x="664" y="563"/>
                </a:cubicBezTo>
                <a:cubicBezTo>
                  <a:pt x="716" y="577"/>
                  <a:pt x="816" y="623"/>
                  <a:pt x="943" y="629"/>
                </a:cubicBezTo>
                <a:cubicBezTo>
                  <a:pt x="1070" y="635"/>
                  <a:pt x="1267" y="634"/>
                  <a:pt x="1425" y="600"/>
                </a:cubicBezTo>
                <a:cubicBezTo>
                  <a:pt x="1583" y="566"/>
                  <a:pt x="1783" y="474"/>
                  <a:pt x="1892" y="427"/>
                </a:cubicBezTo>
                <a:cubicBezTo>
                  <a:pt x="2001" y="380"/>
                  <a:pt x="2027" y="350"/>
                  <a:pt x="2077" y="318"/>
                </a:cubicBezTo>
                <a:cubicBezTo>
                  <a:pt x="2127" y="286"/>
                  <a:pt x="2148" y="260"/>
                  <a:pt x="2190" y="232"/>
                </a:cubicBezTo>
                <a:cubicBezTo>
                  <a:pt x="2232" y="204"/>
                  <a:pt x="2313" y="166"/>
                  <a:pt x="2332" y="147"/>
                </a:cubicBezTo>
                <a:cubicBezTo>
                  <a:pt x="2351" y="128"/>
                  <a:pt x="2327" y="132"/>
                  <a:pt x="2303" y="118"/>
                </a:cubicBezTo>
                <a:cubicBezTo>
                  <a:pt x="2279" y="104"/>
                  <a:pt x="2213" y="71"/>
                  <a:pt x="2190" y="62"/>
                </a:cubicBezTo>
                <a:cubicBezTo>
                  <a:pt x="2167" y="53"/>
                  <a:pt x="2176" y="57"/>
                  <a:pt x="2162" y="62"/>
                </a:cubicBezTo>
                <a:cubicBezTo>
                  <a:pt x="2148" y="67"/>
                  <a:pt x="2121" y="83"/>
                  <a:pt x="2107" y="92"/>
                </a:cubicBezTo>
                <a:cubicBezTo>
                  <a:pt x="2093" y="101"/>
                  <a:pt x="2082" y="118"/>
                  <a:pt x="2077" y="118"/>
                </a:cubicBezTo>
                <a:cubicBezTo>
                  <a:pt x="2072" y="118"/>
                  <a:pt x="2072" y="99"/>
                  <a:pt x="2077" y="90"/>
                </a:cubicBezTo>
                <a:close/>
              </a:path>
            </a:pathLst>
          </a:custGeom>
          <a:gradFill rotWithShape="0">
            <a:gsLst>
              <a:gs pos="0">
                <a:schemeClr val="bg1"/>
              </a:gs>
              <a:gs pos="100000">
                <a:schemeClr val="accent1"/>
              </a:gs>
            </a:gsLst>
            <a:lin ang="5400000" scaled="1"/>
          </a:gradFill>
          <a:ln w="12700" cap="flat" cmpd="sng">
            <a:noFill/>
            <a:prstDash val="solid"/>
            <a:round/>
            <a:headEnd/>
            <a:tailEnd/>
          </a:ln>
          <a:effectLst/>
        </p:spPr>
        <p:txBody>
          <a:bodyPr wrap="none" anchor="ctr"/>
          <a:lstStyle/>
          <a:p>
            <a:endParaRPr lang="fa-IR"/>
          </a:p>
        </p:txBody>
      </p:sp>
      <p:sp>
        <p:nvSpPr>
          <p:cNvPr id="4108" name="Freeform 12"/>
          <p:cNvSpPr>
            <a:spLocks/>
          </p:cNvSpPr>
          <p:nvPr/>
        </p:nvSpPr>
        <p:spPr bwMode="ltGray">
          <a:xfrm>
            <a:off x="2262188" y="2071688"/>
            <a:ext cx="531812" cy="323850"/>
          </a:xfrm>
          <a:custGeom>
            <a:avLst/>
            <a:gdLst>
              <a:gd name="T0" fmla="*/ 14287 w 335"/>
              <a:gd name="T1" fmla="*/ 277813 h 204"/>
              <a:gd name="T2" fmla="*/ 104775 w 335"/>
              <a:gd name="T3" fmla="*/ 322263 h 204"/>
              <a:gd name="T4" fmla="*/ 163512 w 335"/>
              <a:gd name="T5" fmla="*/ 284163 h 204"/>
              <a:gd name="T6" fmla="*/ 220662 w 335"/>
              <a:gd name="T7" fmla="*/ 233363 h 204"/>
              <a:gd name="T8" fmla="*/ 271462 w 335"/>
              <a:gd name="T9" fmla="*/ 220663 h 204"/>
              <a:gd name="T10" fmla="*/ 374650 w 335"/>
              <a:gd name="T11" fmla="*/ 277813 h 204"/>
              <a:gd name="T12" fmla="*/ 509587 w 335"/>
              <a:gd name="T13" fmla="*/ 96838 h 204"/>
              <a:gd name="T14" fmla="*/ 509587 w 335"/>
              <a:gd name="T15" fmla="*/ 52388 h 204"/>
              <a:gd name="T16" fmla="*/ 374650 w 335"/>
              <a:gd name="T17" fmla="*/ 7938 h 204"/>
              <a:gd name="T18" fmla="*/ 284162 w 335"/>
              <a:gd name="T19" fmla="*/ 96838 h 204"/>
              <a:gd name="T20" fmla="*/ 149225 w 335"/>
              <a:gd name="T21" fmla="*/ 52388 h 204"/>
              <a:gd name="T22" fmla="*/ 14287 w 335"/>
              <a:gd name="T23" fmla="*/ 231775 h 204"/>
              <a:gd name="T24" fmla="*/ 60325 w 335"/>
              <a:gd name="T25" fmla="*/ 322263 h 2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5" h="204">
                <a:moveTo>
                  <a:pt x="9" y="175"/>
                </a:moveTo>
                <a:cubicBezTo>
                  <a:pt x="28" y="189"/>
                  <a:pt x="50" y="202"/>
                  <a:pt x="66" y="203"/>
                </a:cubicBezTo>
                <a:cubicBezTo>
                  <a:pt x="82" y="204"/>
                  <a:pt x="91" y="188"/>
                  <a:pt x="103" y="179"/>
                </a:cubicBezTo>
                <a:cubicBezTo>
                  <a:pt x="115" y="170"/>
                  <a:pt x="128" y="154"/>
                  <a:pt x="139" y="147"/>
                </a:cubicBezTo>
                <a:cubicBezTo>
                  <a:pt x="150" y="140"/>
                  <a:pt x="155" y="134"/>
                  <a:pt x="171" y="139"/>
                </a:cubicBezTo>
                <a:cubicBezTo>
                  <a:pt x="187" y="144"/>
                  <a:pt x="211" y="188"/>
                  <a:pt x="236" y="175"/>
                </a:cubicBezTo>
                <a:cubicBezTo>
                  <a:pt x="261" y="162"/>
                  <a:pt x="307" y="85"/>
                  <a:pt x="321" y="61"/>
                </a:cubicBezTo>
                <a:cubicBezTo>
                  <a:pt x="335" y="37"/>
                  <a:pt x="335" y="42"/>
                  <a:pt x="321" y="33"/>
                </a:cubicBezTo>
                <a:cubicBezTo>
                  <a:pt x="307" y="24"/>
                  <a:pt x="260" y="0"/>
                  <a:pt x="236" y="5"/>
                </a:cubicBezTo>
                <a:cubicBezTo>
                  <a:pt x="212" y="10"/>
                  <a:pt x="203" y="56"/>
                  <a:pt x="179" y="61"/>
                </a:cubicBezTo>
                <a:cubicBezTo>
                  <a:pt x="155" y="66"/>
                  <a:pt x="122" y="19"/>
                  <a:pt x="94" y="33"/>
                </a:cubicBezTo>
                <a:cubicBezTo>
                  <a:pt x="66" y="47"/>
                  <a:pt x="18" y="118"/>
                  <a:pt x="9" y="146"/>
                </a:cubicBezTo>
                <a:cubicBezTo>
                  <a:pt x="0" y="174"/>
                  <a:pt x="19" y="188"/>
                  <a:pt x="38" y="203"/>
                </a:cubicBezTo>
              </a:path>
            </a:pathLst>
          </a:custGeom>
          <a:gradFill rotWithShape="1">
            <a:gsLst>
              <a:gs pos="0">
                <a:schemeClr val="bg1"/>
              </a:gs>
              <a:gs pos="100000">
                <a:schemeClr val="accent1"/>
              </a:gs>
            </a:gsLst>
            <a:lin ang="5400000" scaled="1"/>
          </a:gradFill>
          <a:ln w="12700" cap="flat" cmpd="sng">
            <a:noFill/>
            <a:prstDash val="solid"/>
            <a:round/>
            <a:headEnd/>
            <a:tailEnd/>
          </a:ln>
          <a:effectLst/>
        </p:spPr>
        <p:txBody>
          <a:bodyPr wrap="none" anchor="ctr"/>
          <a:lstStyle/>
          <a:p>
            <a:endParaRPr lang="fa-IR"/>
          </a:p>
        </p:txBody>
      </p:sp>
      <p:sp>
        <p:nvSpPr>
          <p:cNvPr id="4109" name="Freeform 13"/>
          <p:cNvSpPr>
            <a:spLocks/>
          </p:cNvSpPr>
          <p:nvPr/>
        </p:nvSpPr>
        <p:spPr bwMode="ltGray">
          <a:xfrm>
            <a:off x="2636838" y="549275"/>
            <a:ext cx="1377950" cy="1974850"/>
          </a:xfrm>
          <a:custGeom>
            <a:avLst/>
            <a:gdLst>
              <a:gd name="T0" fmla="*/ 882650 w 868"/>
              <a:gd name="T1" fmla="*/ 658813 h 1244"/>
              <a:gd name="T2" fmla="*/ 1062038 w 868"/>
              <a:gd name="T3" fmla="*/ 523875 h 1244"/>
              <a:gd name="T4" fmla="*/ 1192213 w 868"/>
              <a:gd name="T5" fmla="*/ 401638 h 1244"/>
              <a:gd name="T6" fmla="*/ 1287463 w 868"/>
              <a:gd name="T7" fmla="*/ 207963 h 1244"/>
              <a:gd name="T8" fmla="*/ 1333500 w 868"/>
              <a:gd name="T9" fmla="*/ 73025 h 1244"/>
              <a:gd name="T10" fmla="*/ 1377950 w 868"/>
              <a:gd name="T11" fmla="*/ 28575 h 1244"/>
              <a:gd name="T12" fmla="*/ 1338263 w 868"/>
              <a:gd name="T13" fmla="*/ 249238 h 1244"/>
              <a:gd name="T14" fmla="*/ 1333500 w 868"/>
              <a:gd name="T15" fmla="*/ 568325 h 1244"/>
              <a:gd name="T16" fmla="*/ 1287463 w 868"/>
              <a:gd name="T17" fmla="*/ 882650 h 1244"/>
              <a:gd name="T18" fmla="*/ 1152525 w 868"/>
              <a:gd name="T19" fmla="*/ 1243013 h 1244"/>
              <a:gd name="T20" fmla="*/ 985838 w 868"/>
              <a:gd name="T21" fmla="*/ 1425575 h 1244"/>
              <a:gd name="T22" fmla="*/ 960438 w 868"/>
              <a:gd name="T23" fmla="*/ 1439863 h 1244"/>
              <a:gd name="T24" fmla="*/ 931863 w 868"/>
              <a:gd name="T25" fmla="*/ 1443038 h 1244"/>
              <a:gd name="T26" fmla="*/ 857250 w 868"/>
              <a:gd name="T27" fmla="*/ 1412875 h 1244"/>
              <a:gd name="T28" fmla="*/ 785813 w 868"/>
              <a:gd name="T29" fmla="*/ 1358900 h 1244"/>
              <a:gd name="T30" fmla="*/ 709613 w 868"/>
              <a:gd name="T31" fmla="*/ 1258888 h 1244"/>
              <a:gd name="T32" fmla="*/ 693738 w 868"/>
              <a:gd name="T33" fmla="*/ 1225550 h 1244"/>
              <a:gd name="T34" fmla="*/ 682625 w 868"/>
              <a:gd name="T35" fmla="*/ 1171575 h 1244"/>
              <a:gd name="T36" fmla="*/ 704850 w 868"/>
              <a:gd name="T37" fmla="*/ 871538 h 1244"/>
              <a:gd name="T38" fmla="*/ 838200 w 868"/>
              <a:gd name="T39" fmla="*/ 568325 h 1244"/>
              <a:gd name="T40" fmla="*/ 927100 w 868"/>
              <a:gd name="T41" fmla="*/ 388938 h 1244"/>
              <a:gd name="T42" fmla="*/ 1108075 w 868"/>
              <a:gd name="T43" fmla="*/ 207963 h 1244"/>
              <a:gd name="T44" fmla="*/ 1071563 w 868"/>
              <a:gd name="T45" fmla="*/ 668338 h 1244"/>
              <a:gd name="T46" fmla="*/ 1062038 w 868"/>
              <a:gd name="T47" fmla="*/ 928688 h 1244"/>
              <a:gd name="T48" fmla="*/ 973138 w 868"/>
              <a:gd name="T49" fmla="*/ 1204913 h 1244"/>
              <a:gd name="T50" fmla="*/ 927100 w 868"/>
              <a:gd name="T51" fmla="*/ 1289050 h 1244"/>
              <a:gd name="T52" fmla="*/ 898525 w 868"/>
              <a:gd name="T53" fmla="*/ 1333500 h 1244"/>
              <a:gd name="T54" fmla="*/ 709613 w 868"/>
              <a:gd name="T55" fmla="*/ 1487488 h 1244"/>
              <a:gd name="T56" fmla="*/ 582613 w 868"/>
              <a:gd name="T57" fmla="*/ 1557338 h 1244"/>
              <a:gd name="T58" fmla="*/ 477838 w 868"/>
              <a:gd name="T59" fmla="*/ 1738313 h 1244"/>
              <a:gd name="T60" fmla="*/ 347663 w 868"/>
              <a:gd name="T61" fmla="*/ 1887538 h 1244"/>
              <a:gd name="T62" fmla="*/ 207963 w 868"/>
              <a:gd name="T63" fmla="*/ 1963738 h 1244"/>
              <a:gd name="T64" fmla="*/ 17463 w 868"/>
              <a:gd name="T65" fmla="*/ 1951038 h 1244"/>
              <a:gd name="T66" fmla="*/ 101600 w 868"/>
              <a:gd name="T67" fmla="*/ 1903413 h 1244"/>
              <a:gd name="T68" fmla="*/ 252413 w 868"/>
              <a:gd name="T69" fmla="*/ 1811338 h 1244"/>
              <a:gd name="T70" fmla="*/ 433388 w 868"/>
              <a:gd name="T71" fmla="*/ 1603375 h 1244"/>
              <a:gd name="T72" fmla="*/ 595313 w 868"/>
              <a:gd name="T73" fmla="*/ 1417638 h 1244"/>
              <a:gd name="T74" fmla="*/ 754063 w 868"/>
              <a:gd name="T75" fmla="*/ 1309688 h 1244"/>
              <a:gd name="T76" fmla="*/ 842963 w 868"/>
              <a:gd name="T77" fmla="*/ 1277938 h 1244"/>
              <a:gd name="T78" fmla="*/ 952500 w 868"/>
              <a:gd name="T79" fmla="*/ 1119188 h 1244"/>
              <a:gd name="T80" fmla="*/ 1001713 w 868"/>
              <a:gd name="T81" fmla="*/ 795338 h 1244"/>
              <a:gd name="T82" fmla="*/ 1017588 w 868"/>
              <a:gd name="T83" fmla="*/ 568325 h 1244"/>
              <a:gd name="T84" fmla="*/ 1046163 w 868"/>
              <a:gd name="T85" fmla="*/ 376238 h 1244"/>
              <a:gd name="T86" fmla="*/ 982663 w 868"/>
              <a:gd name="T87" fmla="*/ 407988 h 1244"/>
              <a:gd name="T88" fmla="*/ 812800 w 868"/>
              <a:gd name="T89" fmla="*/ 741363 h 1244"/>
              <a:gd name="T90" fmla="*/ 747713 w 868"/>
              <a:gd name="T91" fmla="*/ 1017588 h 1244"/>
              <a:gd name="T92" fmla="*/ 760413 w 868"/>
              <a:gd name="T93" fmla="*/ 1233488 h 1244"/>
              <a:gd name="T94" fmla="*/ 804863 w 868"/>
              <a:gd name="T95" fmla="*/ 1346200 h 1244"/>
              <a:gd name="T96" fmla="*/ 822325 w 868"/>
              <a:gd name="T97" fmla="*/ 1358900 h 1244"/>
              <a:gd name="T98" fmla="*/ 844550 w 868"/>
              <a:gd name="T99" fmla="*/ 1355725 h 1244"/>
              <a:gd name="T100" fmla="*/ 1017588 w 868"/>
              <a:gd name="T101" fmla="*/ 1289050 h 1244"/>
              <a:gd name="T102" fmla="*/ 1152525 w 868"/>
              <a:gd name="T103" fmla="*/ 1063625 h 1244"/>
              <a:gd name="T104" fmla="*/ 1243013 w 868"/>
              <a:gd name="T105" fmla="*/ 793750 h 1244"/>
              <a:gd name="T106" fmla="*/ 1255713 w 868"/>
              <a:gd name="T107" fmla="*/ 515938 h 1244"/>
              <a:gd name="T108" fmla="*/ 1249363 w 868"/>
              <a:gd name="T109" fmla="*/ 395288 h 1244"/>
              <a:gd name="T110" fmla="*/ 1185863 w 868"/>
              <a:gd name="T111" fmla="*/ 515938 h 1244"/>
              <a:gd name="T112" fmla="*/ 1116013 w 868"/>
              <a:gd name="T113" fmla="*/ 566738 h 1244"/>
              <a:gd name="T114" fmla="*/ 882650 w 868"/>
              <a:gd name="T115" fmla="*/ 658813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gradFill rotWithShape="0">
            <a:gsLst>
              <a:gs pos="0">
                <a:schemeClr val="bg1"/>
              </a:gs>
              <a:gs pos="100000">
                <a:schemeClr val="accent1"/>
              </a:gs>
            </a:gsLst>
            <a:lin ang="5400000" scaled="1"/>
          </a:gradFill>
          <a:ln w="12700" cap="flat" cmpd="sng">
            <a:noFill/>
            <a:prstDash val="solid"/>
            <a:round/>
            <a:headEnd/>
            <a:tailEnd/>
          </a:ln>
          <a:effectLst/>
        </p:spPr>
        <p:txBody>
          <a:bodyPr wrap="none" anchor="ctr"/>
          <a:lstStyle/>
          <a:p>
            <a:endParaRPr lang="fa-IR"/>
          </a:p>
        </p:txBody>
      </p:sp>
      <p:sp>
        <p:nvSpPr>
          <p:cNvPr id="4110" name="Freeform 14"/>
          <p:cNvSpPr>
            <a:spLocks/>
          </p:cNvSpPr>
          <p:nvPr/>
        </p:nvSpPr>
        <p:spPr bwMode="ltGray">
          <a:xfrm>
            <a:off x="4437063" y="1403350"/>
            <a:ext cx="182562" cy="228600"/>
          </a:xfrm>
          <a:custGeom>
            <a:avLst/>
            <a:gdLst>
              <a:gd name="T0" fmla="*/ 138112 w 115"/>
              <a:gd name="T1" fmla="*/ 3175 h 144"/>
              <a:gd name="T2" fmla="*/ 146050 w 115"/>
              <a:gd name="T3" fmla="*/ 71438 h 144"/>
              <a:gd name="T4" fmla="*/ 136525 w 115"/>
              <a:gd name="T5" fmla="*/ 117475 h 144"/>
              <a:gd name="T6" fmla="*/ 95250 w 115"/>
              <a:gd name="T7" fmla="*/ 119063 h 144"/>
              <a:gd name="T8" fmla="*/ 66675 w 115"/>
              <a:gd name="T9" fmla="*/ 150813 h 144"/>
              <a:gd name="T10" fmla="*/ 47625 w 115"/>
              <a:gd name="T11" fmla="*/ 182563 h 144"/>
              <a:gd name="T12" fmla="*/ 23812 w 115"/>
              <a:gd name="T13" fmla="*/ 136525 h 144"/>
              <a:gd name="T14" fmla="*/ 33337 w 115"/>
              <a:gd name="T15" fmla="*/ 80963 h 144"/>
              <a:gd name="T16" fmla="*/ 3175 w 115"/>
              <a:gd name="T17" fmla="*/ 138113 h 144"/>
              <a:gd name="T18" fmla="*/ 12700 w 115"/>
              <a:gd name="T19" fmla="*/ 200025 h 144"/>
              <a:gd name="T20" fmla="*/ 47625 w 115"/>
              <a:gd name="T21" fmla="*/ 227013 h 144"/>
              <a:gd name="T22" fmla="*/ 80962 w 115"/>
              <a:gd name="T23" fmla="*/ 185738 h 144"/>
              <a:gd name="T24" fmla="*/ 104775 w 115"/>
              <a:gd name="T25" fmla="*/ 150813 h 144"/>
              <a:gd name="T26" fmla="*/ 138112 w 115"/>
              <a:gd name="T27" fmla="*/ 182563 h 144"/>
              <a:gd name="T28" fmla="*/ 182562 w 115"/>
              <a:gd name="T29" fmla="*/ 92075 h 144"/>
              <a:gd name="T30" fmla="*/ 138112 w 115"/>
              <a:gd name="T31" fmla="*/ 3175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gradFill rotWithShape="0">
            <a:gsLst>
              <a:gs pos="0">
                <a:schemeClr val="bg1"/>
              </a:gs>
              <a:gs pos="100000">
                <a:schemeClr val="accent1"/>
              </a:gs>
            </a:gsLst>
            <a:lin ang="5400000" scaled="1"/>
          </a:gradFill>
          <a:ln w="12700" cap="flat" cmpd="sng">
            <a:noFill/>
            <a:prstDash val="solid"/>
            <a:round/>
            <a:headEnd/>
            <a:tailEnd/>
          </a:ln>
          <a:effectLst/>
        </p:spPr>
        <p:txBody>
          <a:bodyPr wrap="none" anchor="ctr"/>
          <a:lstStyle/>
          <a:p>
            <a:endParaRPr lang="fa-IR"/>
          </a:p>
        </p:txBody>
      </p:sp>
      <p:sp>
        <p:nvSpPr>
          <p:cNvPr id="4111" name="Freeform 15"/>
          <p:cNvSpPr>
            <a:spLocks/>
          </p:cNvSpPr>
          <p:nvPr/>
        </p:nvSpPr>
        <p:spPr bwMode="ltGray">
          <a:xfrm>
            <a:off x="3446463" y="638175"/>
            <a:ext cx="182562" cy="228600"/>
          </a:xfrm>
          <a:custGeom>
            <a:avLst/>
            <a:gdLst>
              <a:gd name="T0" fmla="*/ 138112 w 115"/>
              <a:gd name="T1" fmla="*/ 3175 h 144"/>
              <a:gd name="T2" fmla="*/ 146050 w 115"/>
              <a:gd name="T3" fmla="*/ 71438 h 144"/>
              <a:gd name="T4" fmla="*/ 136525 w 115"/>
              <a:gd name="T5" fmla="*/ 117475 h 144"/>
              <a:gd name="T6" fmla="*/ 95250 w 115"/>
              <a:gd name="T7" fmla="*/ 119063 h 144"/>
              <a:gd name="T8" fmla="*/ 66675 w 115"/>
              <a:gd name="T9" fmla="*/ 150813 h 144"/>
              <a:gd name="T10" fmla="*/ 47625 w 115"/>
              <a:gd name="T11" fmla="*/ 182563 h 144"/>
              <a:gd name="T12" fmla="*/ 23812 w 115"/>
              <a:gd name="T13" fmla="*/ 136525 h 144"/>
              <a:gd name="T14" fmla="*/ 33337 w 115"/>
              <a:gd name="T15" fmla="*/ 80963 h 144"/>
              <a:gd name="T16" fmla="*/ 3175 w 115"/>
              <a:gd name="T17" fmla="*/ 138113 h 144"/>
              <a:gd name="T18" fmla="*/ 12700 w 115"/>
              <a:gd name="T19" fmla="*/ 200025 h 144"/>
              <a:gd name="T20" fmla="*/ 47625 w 115"/>
              <a:gd name="T21" fmla="*/ 227013 h 144"/>
              <a:gd name="T22" fmla="*/ 80962 w 115"/>
              <a:gd name="T23" fmla="*/ 185738 h 144"/>
              <a:gd name="T24" fmla="*/ 104775 w 115"/>
              <a:gd name="T25" fmla="*/ 150813 h 144"/>
              <a:gd name="T26" fmla="*/ 138112 w 115"/>
              <a:gd name="T27" fmla="*/ 182563 h 144"/>
              <a:gd name="T28" fmla="*/ 182562 w 115"/>
              <a:gd name="T29" fmla="*/ 92075 h 144"/>
              <a:gd name="T30" fmla="*/ 138112 w 115"/>
              <a:gd name="T31" fmla="*/ 3175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gradFill rotWithShape="0">
            <a:gsLst>
              <a:gs pos="0">
                <a:schemeClr val="bg1"/>
              </a:gs>
              <a:gs pos="100000">
                <a:schemeClr val="accent1"/>
              </a:gs>
            </a:gsLst>
            <a:lin ang="5400000" scaled="1"/>
          </a:gradFill>
          <a:ln w="12700" cap="flat" cmpd="sng">
            <a:noFill/>
            <a:prstDash val="solid"/>
            <a:round/>
            <a:headEnd/>
            <a:tailEnd/>
          </a:ln>
          <a:effectLst/>
        </p:spPr>
        <p:txBody>
          <a:bodyPr wrap="none" anchor="ctr"/>
          <a:lstStyle/>
          <a:p>
            <a:endParaRPr lang="fa-IR"/>
          </a:p>
        </p:txBody>
      </p:sp>
      <p:sp>
        <p:nvSpPr>
          <p:cNvPr id="4112" name="Freeform 16"/>
          <p:cNvSpPr>
            <a:spLocks/>
          </p:cNvSpPr>
          <p:nvPr/>
        </p:nvSpPr>
        <p:spPr bwMode="ltGray">
          <a:xfrm>
            <a:off x="2478088" y="2406650"/>
            <a:ext cx="74612" cy="501650"/>
          </a:xfrm>
          <a:custGeom>
            <a:avLst/>
            <a:gdLst>
              <a:gd name="T0" fmla="*/ 23812 w 47"/>
              <a:gd name="T1" fmla="*/ 31750 h 316"/>
              <a:gd name="T2" fmla="*/ 63500 w 47"/>
              <a:gd name="T3" fmla="*/ 234950 h 316"/>
              <a:gd name="T4" fmla="*/ 68262 w 47"/>
              <a:gd name="T5" fmla="*/ 347663 h 316"/>
              <a:gd name="T6" fmla="*/ 20637 w 47"/>
              <a:gd name="T7" fmla="*/ 501650 h 316"/>
              <a:gd name="T8" fmla="*/ 39687 w 47"/>
              <a:gd name="T9" fmla="*/ 350838 h 316"/>
              <a:gd name="T10" fmla="*/ 34925 w 47"/>
              <a:gd name="T11" fmla="*/ 260350 h 316"/>
              <a:gd name="T12" fmla="*/ 1587 w 47"/>
              <a:gd name="T13" fmla="*/ 77788 h 316"/>
              <a:gd name="T14" fmla="*/ 23812 w 47"/>
              <a:gd name="T15" fmla="*/ 31750 h 3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7" h="316">
                <a:moveTo>
                  <a:pt x="15" y="20"/>
                </a:moveTo>
                <a:cubicBezTo>
                  <a:pt x="21" y="36"/>
                  <a:pt x="35" y="115"/>
                  <a:pt x="40" y="148"/>
                </a:cubicBezTo>
                <a:cubicBezTo>
                  <a:pt x="45" y="181"/>
                  <a:pt x="47" y="191"/>
                  <a:pt x="43" y="219"/>
                </a:cubicBezTo>
                <a:cubicBezTo>
                  <a:pt x="39" y="247"/>
                  <a:pt x="16" y="316"/>
                  <a:pt x="13" y="316"/>
                </a:cubicBezTo>
                <a:cubicBezTo>
                  <a:pt x="10" y="316"/>
                  <a:pt x="23" y="246"/>
                  <a:pt x="25" y="221"/>
                </a:cubicBezTo>
                <a:cubicBezTo>
                  <a:pt x="27" y="196"/>
                  <a:pt x="26" y="193"/>
                  <a:pt x="22" y="164"/>
                </a:cubicBezTo>
                <a:cubicBezTo>
                  <a:pt x="18" y="135"/>
                  <a:pt x="2" y="73"/>
                  <a:pt x="1" y="49"/>
                </a:cubicBezTo>
                <a:cubicBezTo>
                  <a:pt x="0" y="25"/>
                  <a:pt x="9" y="0"/>
                  <a:pt x="15" y="20"/>
                </a:cubicBezTo>
                <a:close/>
              </a:path>
            </a:pathLst>
          </a:custGeom>
          <a:gradFill rotWithShape="0">
            <a:gsLst>
              <a:gs pos="0">
                <a:schemeClr val="bg1"/>
              </a:gs>
              <a:gs pos="100000">
                <a:schemeClr val="accent1"/>
              </a:gs>
            </a:gsLst>
            <a:lin ang="5400000" scaled="1"/>
          </a:gradFill>
          <a:ln w="12700" cap="flat" cmpd="sng">
            <a:noFill/>
            <a:prstDash val="solid"/>
            <a:round/>
            <a:headEnd/>
            <a:tailEnd/>
          </a:ln>
          <a:effectLst/>
        </p:spPr>
        <p:txBody>
          <a:bodyPr wrap="none" anchor="ctr"/>
          <a:lstStyle/>
          <a:p>
            <a:endParaRPr lang="fa-IR"/>
          </a:p>
        </p:txBody>
      </p:sp>
      <p:grpSp>
        <p:nvGrpSpPr>
          <p:cNvPr id="2" name="Group 17"/>
          <p:cNvGrpSpPr>
            <a:grpSpLocks/>
          </p:cNvGrpSpPr>
          <p:nvPr/>
        </p:nvGrpSpPr>
        <p:grpSpPr bwMode="auto">
          <a:xfrm>
            <a:off x="4302125" y="4598988"/>
            <a:ext cx="1065213" cy="887412"/>
            <a:chOff x="493" y="1555"/>
            <a:chExt cx="525" cy="480"/>
          </a:xfrm>
        </p:grpSpPr>
        <p:sp>
          <p:nvSpPr>
            <p:cNvPr id="7200" name="Freeform 18"/>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2"/>
                </a:gs>
              </a:gsLst>
              <a:path path="rect">
                <a:fillToRect l="50000" t="50000" r="50000" b="50000"/>
              </a:path>
            </a:gradFill>
            <a:ln w="9525">
              <a:noFill/>
              <a:round/>
              <a:headEnd type="none" w="sm" len="sm"/>
              <a:tailEnd type="none" w="sm" len="sm"/>
            </a:ln>
            <a:effectLst/>
          </p:spPr>
          <p:txBody>
            <a:bodyPr/>
            <a:lstStyle/>
            <a:p>
              <a:endParaRPr lang="fa-IR"/>
            </a:p>
          </p:txBody>
        </p:sp>
        <p:sp>
          <p:nvSpPr>
            <p:cNvPr id="7201" name="Freeform 19"/>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bg2"/>
                </a:gs>
              </a:gsLst>
              <a:path path="rect">
                <a:fillToRect l="50000" t="50000" r="50000" b="50000"/>
              </a:path>
            </a:gradFill>
            <a:ln w="9525">
              <a:noFill/>
              <a:round/>
              <a:headEnd type="none" w="sm" len="sm"/>
              <a:tailEnd type="none" w="sm" len="sm"/>
            </a:ln>
            <a:effectLst/>
          </p:spPr>
          <p:txBody>
            <a:bodyPr/>
            <a:lstStyle/>
            <a:p>
              <a:endParaRPr lang="fa-IR"/>
            </a:p>
          </p:txBody>
        </p:sp>
        <p:sp>
          <p:nvSpPr>
            <p:cNvPr id="7202" name="Freeform 20"/>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2"/>
                </a:gs>
              </a:gsLst>
              <a:path path="rect">
                <a:fillToRect l="50000" t="50000" r="50000" b="50000"/>
              </a:path>
            </a:gradFill>
            <a:ln w="9525">
              <a:noFill/>
              <a:round/>
              <a:headEnd type="none" w="sm" len="sm"/>
              <a:tailEnd type="none" w="sm" len="sm"/>
            </a:ln>
            <a:effectLst/>
          </p:spPr>
          <p:txBody>
            <a:bodyPr/>
            <a:lstStyle/>
            <a:p>
              <a:endParaRPr lang="fa-IR"/>
            </a:p>
          </p:txBody>
        </p:sp>
        <p:sp>
          <p:nvSpPr>
            <p:cNvPr id="7203" name="Freeform 21"/>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w="9525">
              <a:noFill/>
              <a:round/>
              <a:headEnd type="none" w="sm" len="sm"/>
              <a:tailEnd type="none" w="sm" len="sm"/>
            </a:ln>
            <a:effectLst/>
          </p:spPr>
          <p:txBody>
            <a:bodyPr/>
            <a:lstStyle/>
            <a:p>
              <a:endParaRPr lang="fa-IR"/>
            </a:p>
          </p:txBody>
        </p:sp>
      </p:grpSp>
      <p:grpSp>
        <p:nvGrpSpPr>
          <p:cNvPr id="3" name="Group 22"/>
          <p:cNvGrpSpPr>
            <a:grpSpLocks/>
          </p:cNvGrpSpPr>
          <p:nvPr/>
        </p:nvGrpSpPr>
        <p:grpSpPr bwMode="auto">
          <a:xfrm>
            <a:off x="522288" y="2573338"/>
            <a:ext cx="1065212" cy="887412"/>
            <a:chOff x="493" y="1555"/>
            <a:chExt cx="525" cy="480"/>
          </a:xfrm>
        </p:grpSpPr>
        <p:sp>
          <p:nvSpPr>
            <p:cNvPr id="7196" name="Freeform 23"/>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2"/>
                </a:gs>
              </a:gsLst>
              <a:path path="rect">
                <a:fillToRect l="50000" t="50000" r="50000" b="50000"/>
              </a:path>
            </a:gradFill>
            <a:ln w="9525">
              <a:noFill/>
              <a:round/>
              <a:headEnd type="none" w="sm" len="sm"/>
              <a:tailEnd type="none" w="sm" len="sm"/>
            </a:ln>
            <a:effectLst/>
          </p:spPr>
          <p:txBody>
            <a:bodyPr/>
            <a:lstStyle/>
            <a:p>
              <a:endParaRPr lang="fa-IR"/>
            </a:p>
          </p:txBody>
        </p:sp>
        <p:sp>
          <p:nvSpPr>
            <p:cNvPr id="7197" name="Freeform 24"/>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bg2"/>
                </a:gs>
              </a:gsLst>
              <a:path path="rect">
                <a:fillToRect l="50000" t="50000" r="50000" b="50000"/>
              </a:path>
            </a:gradFill>
            <a:ln w="9525">
              <a:noFill/>
              <a:round/>
              <a:headEnd type="none" w="sm" len="sm"/>
              <a:tailEnd type="none" w="sm" len="sm"/>
            </a:ln>
            <a:effectLst/>
          </p:spPr>
          <p:txBody>
            <a:bodyPr/>
            <a:lstStyle/>
            <a:p>
              <a:endParaRPr lang="fa-IR"/>
            </a:p>
          </p:txBody>
        </p:sp>
        <p:sp>
          <p:nvSpPr>
            <p:cNvPr id="7198" name="Freeform 25"/>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2"/>
                </a:gs>
              </a:gsLst>
              <a:path path="rect">
                <a:fillToRect l="50000" t="50000" r="50000" b="50000"/>
              </a:path>
            </a:gradFill>
            <a:ln w="9525">
              <a:noFill/>
              <a:round/>
              <a:headEnd type="none" w="sm" len="sm"/>
              <a:tailEnd type="none" w="sm" len="sm"/>
            </a:ln>
            <a:effectLst/>
          </p:spPr>
          <p:txBody>
            <a:bodyPr/>
            <a:lstStyle/>
            <a:p>
              <a:endParaRPr lang="fa-IR"/>
            </a:p>
          </p:txBody>
        </p:sp>
        <p:sp>
          <p:nvSpPr>
            <p:cNvPr id="7199" name="Freeform 26"/>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w="9525">
              <a:noFill/>
              <a:round/>
              <a:headEnd type="none" w="sm" len="sm"/>
              <a:tailEnd type="none" w="sm" len="sm"/>
            </a:ln>
            <a:effectLst/>
          </p:spPr>
          <p:txBody>
            <a:bodyPr/>
            <a:lstStyle/>
            <a:p>
              <a:endParaRPr lang="fa-IR"/>
            </a:p>
          </p:txBody>
        </p:sp>
      </p:grpSp>
      <p:grpSp>
        <p:nvGrpSpPr>
          <p:cNvPr id="4" name="Group 27"/>
          <p:cNvGrpSpPr>
            <a:grpSpLocks/>
          </p:cNvGrpSpPr>
          <p:nvPr/>
        </p:nvGrpSpPr>
        <p:grpSpPr bwMode="auto">
          <a:xfrm>
            <a:off x="6057900" y="1628775"/>
            <a:ext cx="1065213" cy="887413"/>
            <a:chOff x="493" y="1555"/>
            <a:chExt cx="525" cy="480"/>
          </a:xfrm>
        </p:grpSpPr>
        <p:sp>
          <p:nvSpPr>
            <p:cNvPr id="7192" name="Freeform 28"/>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2"/>
                </a:gs>
              </a:gsLst>
              <a:path path="rect">
                <a:fillToRect l="50000" t="50000" r="50000" b="50000"/>
              </a:path>
            </a:gradFill>
            <a:ln w="9525">
              <a:noFill/>
              <a:round/>
              <a:headEnd type="none" w="sm" len="sm"/>
              <a:tailEnd type="none" w="sm" len="sm"/>
            </a:ln>
            <a:effectLst/>
          </p:spPr>
          <p:txBody>
            <a:bodyPr/>
            <a:lstStyle/>
            <a:p>
              <a:endParaRPr lang="fa-IR"/>
            </a:p>
          </p:txBody>
        </p:sp>
        <p:sp>
          <p:nvSpPr>
            <p:cNvPr id="7193" name="Freeform 29"/>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bg2"/>
                </a:gs>
              </a:gsLst>
              <a:path path="rect">
                <a:fillToRect l="50000" t="50000" r="50000" b="50000"/>
              </a:path>
            </a:gradFill>
            <a:ln w="9525">
              <a:noFill/>
              <a:round/>
              <a:headEnd type="none" w="sm" len="sm"/>
              <a:tailEnd type="none" w="sm" len="sm"/>
            </a:ln>
            <a:effectLst/>
          </p:spPr>
          <p:txBody>
            <a:bodyPr/>
            <a:lstStyle/>
            <a:p>
              <a:endParaRPr lang="fa-IR"/>
            </a:p>
          </p:txBody>
        </p:sp>
        <p:sp>
          <p:nvSpPr>
            <p:cNvPr id="7194" name="Freeform 30"/>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2"/>
                </a:gs>
              </a:gsLst>
              <a:path path="rect">
                <a:fillToRect l="50000" t="50000" r="50000" b="50000"/>
              </a:path>
            </a:gradFill>
            <a:ln w="9525">
              <a:noFill/>
              <a:round/>
              <a:headEnd type="none" w="sm" len="sm"/>
              <a:tailEnd type="none" w="sm" len="sm"/>
            </a:ln>
            <a:effectLst/>
          </p:spPr>
          <p:txBody>
            <a:bodyPr/>
            <a:lstStyle/>
            <a:p>
              <a:endParaRPr lang="fa-IR"/>
            </a:p>
          </p:txBody>
        </p:sp>
        <p:sp>
          <p:nvSpPr>
            <p:cNvPr id="7195" name="Freeform 31"/>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w="9525">
              <a:noFill/>
              <a:round/>
              <a:headEnd type="none" w="sm" len="sm"/>
              <a:tailEnd type="none" w="sm" len="sm"/>
            </a:ln>
            <a:effectLst/>
          </p:spPr>
          <p:txBody>
            <a:bodyPr/>
            <a:lstStyle/>
            <a:p>
              <a:endParaRPr lang="fa-IR"/>
            </a:p>
          </p:txBody>
        </p:sp>
      </p:grpSp>
    </p:spTree>
    <p:extLst>
      <p:ext uri="{BB962C8B-B14F-4D97-AF65-F5344CB8AC3E}">
        <p14:creationId xmlns:p14="http://schemas.microsoft.com/office/powerpoint/2010/main" xmlns="" val="4244104940"/>
      </p:ext>
    </p:extLst>
  </p:cSld>
  <p:clrMapOvr>
    <a:masterClrMapping/>
  </p:clrMapOvr>
  <p:transition advClick="0" advTm="2000">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strips(downLeft)">
                                      <p:cBhvr>
                                        <p:cTn id="7" dur="1000"/>
                                        <p:tgtEl>
                                          <p:spTgt spid="4099"/>
                                        </p:tgtEl>
                                      </p:cBhvr>
                                    </p:animEffect>
                                  </p:childTnLst>
                                </p:cTn>
                              </p:par>
                              <p:par>
                                <p:cTn id="8" presetID="0" presetClass="path" presetSubtype="0" accel="50000" decel="50000" fill="remove" nodeType="withEffect">
                                  <p:stCondLst>
                                    <p:cond delay="0"/>
                                  </p:stCondLst>
                                  <p:iterate type="lt">
                                    <p:tmPct val="0"/>
                                  </p:iterate>
                                  <p:childTnLst>
                                    <p:animMotion origin="layout" path="M 0.1599 -0.07615 C 0.15538 -0.03449 0.15087 0.00718 0.12101 0.04236 C 0.09115 0.07755 0.03281 0.11991 -0.01927 0.13496 C -0.07135 0.15 -0.15625 0.12107 -0.19149 0.13311 C -0.22674 0.14514 -0.22292 0.17176 -0.23038 0.20718 C -0.23785 0.24236 -0.23472 0.31459 -0.23594 0.34422 C -0.23715 0.37385 -0.23715 0.37963 -0.23733 0.38496 " pathEditMode="relative" ptsTypes="aaaaaaA">
                                      <p:cBhvr>
                                        <p:cTn id="9" dur="1000" fill="hold"/>
                                        <p:tgtEl>
                                          <p:spTgt spid="4"/>
                                        </p:tgtEl>
                                        <p:attrNameLst>
                                          <p:attrName>ppt_x</p:attrName>
                                          <p:attrName>ppt_y</p:attrName>
                                        </p:attrNameLst>
                                      </p:cBhvr>
                                    </p:animMotion>
                                  </p:childTnLst>
                                </p:cTn>
                              </p:par>
                            </p:childTnLst>
                          </p:cTn>
                        </p:par>
                        <p:par>
                          <p:cTn id="10" fill="hold" nodeType="afterGroup">
                            <p:stCondLst>
                              <p:cond delay="1000"/>
                            </p:stCondLst>
                            <p:childTnLst>
                              <p:par>
                                <p:cTn id="11" presetID="18" presetClass="entr" presetSubtype="12" fill="hold" grpId="0" nodeType="afterEffect">
                                  <p:stCondLst>
                                    <p:cond delay="0"/>
                                  </p:stCondLst>
                                  <p:childTnLst>
                                    <p:set>
                                      <p:cBhvr>
                                        <p:cTn id="12" dur="1" fill="hold">
                                          <p:stCondLst>
                                            <p:cond delay="0"/>
                                          </p:stCondLst>
                                        </p:cTn>
                                        <p:tgtEl>
                                          <p:spTgt spid="4100"/>
                                        </p:tgtEl>
                                        <p:attrNameLst>
                                          <p:attrName>style.visibility</p:attrName>
                                        </p:attrNameLst>
                                      </p:cBhvr>
                                      <p:to>
                                        <p:strVal val="visible"/>
                                      </p:to>
                                    </p:set>
                                    <p:animEffect transition="in" filter="strips(downLeft)">
                                      <p:cBhvr>
                                        <p:cTn id="13" dur="500"/>
                                        <p:tgtEl>
                                          <p:spTgt spid="4100"/>
                                        </p:tgtEl>
                                      </p:cBhvr>
                                    </p:animEffect>
                                  </p:childTnLst>
                                </p:cTn>
                              </p:par>
                              <p:par>
                                <p:cTn id="14" presetID="42" presetClass="path" presetSubtype="0" accel="50000" decel="50000" fill="remove" nodeType="withEffect">
                                  <p:stCondLst>
                                    <p:cond delay="0"/>
                                  </p:stCondLst>
                                  <p:iterate type="lt">
                                    <p:tmPct val="0"/>
                                  </p:iterate>
                                  <p:childTnLst>
                                    <p:animMotion origin="layout" path="M 0.08455 0.11922 L 0.08455 0.15857 " pathEditMode="relative" rAng="0" ptsTypes="AA">
                                      <p:cBhvr>
                                        <p:cTn id="15" dur="500" fill="hold"/>
                                        <p:tgtEl>
                                          <p:spTgt spid="4"/>
                                        </p:tgtEl>
                                        <p:attrNameLst>
                                          <p:attrName>ppt_x</p:attrName>
                                          <p:attrName>ppt_y</p:attrName>
                                        </p:attrNameLst>
                                      </p:cBhvr>
                                      <p:rCtr x="0" y="20"/>
                                    </p:animMotion>
                                  </p:childTnLst>
                                </p:cTn>
                              </p:par>
                            </p:childTnLst>
                          </p:cTn>
                        </p:par>
                        <p:par>
                          <p:cTn id="16" fill="hold" nodeType="afterGroup">
                            <p:stCondLst>
                              <p:cond delay="1500"/>
                            </p:stCondLst>
                            <p:childTnLst>
                              <p:par>
                                <p:cTn id="17" presetID="18" presetClass="entr" presetSubtype="12" fill="hold" grpId="0" nodeType="afterEffect">
                                  <p:stCondLst>
                                    <p:cond delay="0"/>
                                  </p:stCondLst>
                                  <p:childTnLst>
                                    <p:set>
                                      <p:cBhvr>
                                        <p:cTn id="18" dur="1" fill="hold">
                                          <p:stCondLst>
                                            <p:cond delay="0"/>
                                          </p:stCondLst>
                                        </p:cTn>
                                        <p:tgtEl>
                                          <p:spTgt spid="4101"/>
                                        </p:tgtEl>
                                        <p:attrNameLst>
                                          <p:attrName>style.visibility</p:attrName>
                                        </p:attrNameLst>
                                      </p:cBhvr>
                                      <p:to>
                                        <p:strVal val="visible"/>
                                      </p:to>
                                    </p:set>
                                    <p:animEffect transition="in" filter="strips(downLeft)">
                                      <p:cBhvr>
                                        <p:cTn id="19" dur="1000"/>
                                        <p:tgtEl>
                                          <p:spTgt spid="4101"/>
                                        </p:tgtEl>
                                      </p:cBhvr>
                                    </p:animEffect>
                                  </p:childTnLst>
                                </p:cTn>
                              </p:par>
                              <p:par>
                                <p:cTn id="20" presetID="0" presetClass="path" presetSubtype="0" accel="50000" decel="50000" fill="remove" nodeType="withEffect">
                                  <p:stCondLst>
                                    <p:cond delay="0"/>
                                  </p:stCondLst>
                                  <p:iterate type="lt">
                                    <p:tmPct val="0"/>
                                  </p:iterate>
                                  <p:childTnLst>
                                    <p:animMotion origin="layout" path="M -0.06233 -0.14097 C -0.06406 -0.08564 -0.06563 -0.03009 -0.07205 -0.00023 C -0.07847 0.02963 -0.08177 0.02639 -0.10122 0.03866 C -0.12066 0.05093 -0.16042 0.04861 -0.18872 0.07385 C -0.21701 0.09908 -0.2408 0.16389 -0.27066 0.19051 C -0.30052 0.21713 -0.34688 0.23102 -0.36788 0.23311 C -0.38889 0.23519 -0.39167 0.21621 -0.39705 0.20348 C -0.40243 0.19074 -0.39931 0.16482 -0.39983 0.15718 " pathEditMode="fixed" ptsTypes="aaaaaaaA">
                                      <p:cBhvr>
                                        <p:cTn id="21" dur="1000" fill="hold"/>
                                        <p:tgtEl>
                                          <p:spTgt spid="4"/>
                                        </p:tgtEl>
                                        <p:attrNameLst>
                                          <p:attrName>ppt_x</p:attrName>
                                          <p:attrName>ppt_y</p:attrName>
                                        </p:attrNameLst>
                                      </p:cBhvr>
                                    </p:animMotion>
                                  </p:childTnLst>
                                </p:cTn>
                              </p:par>
                            </p:childTnLst>
                          </p:cTn>
                        </p:par>
                        <p:par>
                          <p:cTn id="22" fill="hold" nodeType="afterGroup">
                            <p:stCondLst>
                              <p:cond delay="2500"/>
                            </p:stCondLst>
                            <p:childTnLst>
                              <p:par>
                                <p:cTn id="23" presetID="18" presetClass="entr" presetSubtype="12" fill="hold" grpId="0" nodeType="afterEffect">
                                  <p:stCondLst>
                                    <p:cond delay="0"/>
                                  </p:stCondLst>
                                  <p:childTnLst>
                                    <p:set>
                                      <p:cBhvr>
                                        <p:cTn id="24" dur="1" fill="hold">
                                          <p:stCondLst>
                                            <p:cond delay="0"/>
                                          </p:stCondLst>
                                        </p:cTn>
                                        <p:tgtEl>
                                          <p:spTgt spid="4103"/>
                                        </p:tgtEl>
                                        <p:attrNameLst>
                                          <p:attrName>style.visibility</p:attrName>
                                        </p:attrNameLst>
                                      </p:cBhvr>
                                      <p:to>
                                        <p:strVal val="visible"/>
                                      </p:to>
                                    </p:set>
                                    <p:animEffect transition="in" filter="strips(downLeft)">
                                      <p:cBhvr>
                                        <p:cTn id="25" dur="500"/>
                                        <p:tgtEl>
                                          <p:spTgt spid="4103"/>
                                        </p:tgtEl>
                                      </p:cBhvr>
                                    </p:animEffect>
                                  </p:childTnLst>
                                </p:cTn>
                              </p:par>
                              <p:par>
                                <p:cTn id="26" presetID="0" presetClass="path" presetSubtype="0" accel="50000" decel="50000" fill="remove" nodeType="withEffect">
                                  <p:stCondLst>
                                    <p:cond delay="0"/>
                                  </p:stCondLst>
                                  <p:iterate type="lt">
                                    <p:tmPct val="0"/>
                                  </p:iterate>
                                  <p:childTnLst>
                                    <p:animMotion origin="layout" path="M -0.11927 -0.05949 C -0.12622 -0.05301 -0.13299 -0.04652 -0.13455 -0.04467 " pathEditMode="relative" ptsTypes="aA">
                                      <p:cBhvr>
                                        <p:cTn id="27" dur="500" fill="hold"/>
                                        <p:tgtEl>
                                          <p:spTgt spid="4"/>
                                        </p:tgtEl>
                                        <p:attrNameLst>
                                          <p:attrName>ppt_x</p:attrName>
                                          <p:attrName>ppt_y</p:attrName>
                                        </p:attrNameLst>
                                      </p:cBhvr>
                                    </p:animMotion>
                                  </p:childTnLst>
                                </p:cTn>
                              </p:par>
                            </p:childTnLst>
                          </p:cTn>
                        </p:par>
                        <p:par>
                          <p:cTn id="28" fill="hold" nodeType="afterGroup">
                            <p:stCondLst>
                              <p:cond delay="3000"/>
                            </p:stCondLst>
                            <p:childTnLst>
                              <p:par>
                                <p:cTn id="29" presetID="18" presetClass="entr" presetSubtype="12" fill="hold" grpId="0" nodeType="afterEffect">
                                  <p:stCondLst>
                                    <p:cond delay="0"/>
                                  </p:stCondLst>
                                  <p:childTnLst>
                                    <p:set>
                                      <p:cBhvr>
                                        <p:cTn id="30" dur="1" fill="hold">
                                          <p:stCondLst>
                                            <p:cond delay="0"/>
                                          </p:stCondLst>
                                        </p:cTn>
                                        <p:tgtEl>
                                          <p:spTgt spid="4102"/>
                                        </p:tgtEl>
                                        <p:attrNameLst>
                                          <p:attrName>style.visibility</p:attrName>
                                        </p:attrNameLst>
                                      </p:cBhvr>
                                      <p:to>
                                        <p:strVal val="visible"/>
                                      </p:to>
                                    </p:set>
                                    <p:animEffect transition="in" filter="strips(downLeft)">
                                      <p:cBhvr>
                                        <p:cTn id="31" dur="500"/>
                                        <p:tgtEl>
                                          <p:spTgt spid="4102"/>
                                        </p:tgtEl>
                                      </p:cBhvr>
                                    </p:animEffect>
                                  </p:childTnLst>
                                </p:cTn>
                              </p:par>
                              <p:par>
                                <p:cTn id="32" presetID="42" presetClass="path" presetSubtype="0" accel="50000" decel="50000" fill="remove" nodeType="withEffect">
                                  <p:stCondLst>
                                    <p:cond delay="0"/>
                                  </p:stCondLst>
                                  <p:iterate type="lt">
                                    <p:tmPct val="0"/>
                                  </p:iterate>
                                  <p:childTnLst>
                                    <p:animMotion origin="layout" path="M -0.12708 -0.10416 L -0.12708 -0.07777 " pathEditMode="relative" rAng="0" ptsTypes="AA">
                                      <p:cBhvr>
                                        <p:cTn id="33" dur="500" fill="hold"/>
                                        <p:tgtEl>
                                          <p:spTgt spid="4"/>
                                        </p:tgtEl>
                                        <p:attrNameLst>
                                          <p:attrName>ppt_x</p:attrName>
                                          <p:attrName>ppt_y</p:attrName>
                                        </p:attrNameLst>
                                      </p:cBhvr>
                                      <p:rCtr x="0" y="13"/>
                                    </p:animMotion>
                                  </p:childTnLst>
                                </p:cTn>
                              </p:par>
                            </p:childTnLst>
                          </p:cTn>
                        </p:par>
                        <p:par>
                          <p:cTn id="34" fill="hold" nodeType="afterGroup">
                            <p:stCondLst>
                              <p:cond delay="3500"/>
                            </p:stCondLst>
                            <p:childTnLst>
                              <p:par>
                                <p:cTn id="35" presetID="18" presetClass="entr" presetSubtype="12" fill="hold" grpId="0" nodeType="afterEffect">
                                  <p:stCondLst>
                                    <p:cond delay="0"/>
                                  </p:stCondLst>
                                  <p:childTnLst>
                                    <p:set>
                                      <p:cBhvr>
                                        <p:cTn id="36" dur="1" fill="hold">
                                          <p:stCondLst>
                                            <p:cond delay="0"/>
                                          </p:stCondLst>
                                        </p:cTn>
                                        <p:tgtEl>
                                          <p:spTgt spid="4104"/>
                                        </p:tgtEl>
                                        <p:attrNameLst>
                                          <p:attrName>style.visibility</p:attrName>
                                        </p:attrNameLst>
                                      </p:cBhvr>
                                      <p:to>
                                        <p:strVal val="visible"/>
                                      </p:to>
                                    </p:set>
                                    <p:animEffect transition="in" filter="strips(downLeft)">
                                      <p:cBhvr>
                                        <p:cTn id="37" dur="1000"/>
                                        <p:tgtEl>
                                          <p:spTgt spid="4104"/>
                                        </p:tgtEl>
                                      </p:cBhvr>
                                    </p:animEffect>
                                  </p:childTnLst>
                                </p:cTn>
                              </p:par>
                              <p:par>
                                <p:cTn id="38" presetID="0" presetClass="path" presetSubtype="0" accel="50000" decel="50000" fill="remove" nodeType="withEffect">
                                  <p:stCondLst>
                                    <p:cond delay="0"/>
                                  </p:stCondLst>
                                  <p:iterate type="lt">
                                    <p:tmPct val="0"/>
                                  </p:iterate>
                                  <p:childTnLst>
                                    <p:animMotion origin="layout" path="M -0.15399 -0.15578 C -0.15573 -0.11736 -0.15729 -0.0787 -0.16094 -0.05393 C -0.16458 -0.02916 -0.1651 -0.02129 -0.17622 -0.00764 C -0.18733 0.00602 -0.21424 0.01389 -0.2276 0.02755 C -0.24097 0.04121 -0.24722 0.05926 -0.25677 0.07385 C -0.26632 0.0882 -0.2776 0.10764 -0.28455 0.11459 C -0.29149 0.1213 -0.29497 0.11783 -0.29844 0.11459 " pathEditMode="relative" ptsTypes="aaaaaaA">
                                      <p:cBhvr>
                                        <p:cTn id="39" dur="1000" fill="hold"/>
                                        <p:tgtEl>
                                          <p:spTgt spid="4"/>
                                        </p:tgtEl>
                                        <p:attrNameLst>
                                          <p:attrName>ppt_x</p:attrName>
                                          <p:attrName>ppt_y</p:attrName>
                                        </p:attrNameLst>
                                      </p:cBhvr>
                                    </p:animMotion>
                                  </p:childTnLst>
                                </p:cTn>
                              </p:par>
                            </p:childTnLst>
                          </p:cTn>
                        </p:par>
                        <p:par>
                          <p:cTn id="40" fill="hold" nodeType="afterGroup">
                            <p:stCondLst>
                              <p:cond delay="4500"/>
                            </p:stCondLst>
                            <p:childTnLst>
                              <p:par>
                                <p:cTn id="41" presetID="18" presetClass="entr" presetSubtype="12" fill="hold" grpId="0" nodeType="afterEffect">
                                  <p:stCondLst>
                                    <p:cond delay="0"/>
                                  </p:stCondLst>
                                  <p:childTnLst>
                                    <p:set>
                                      <p:cBhvr>
                                        <p:cTn id="42" dur="1" fill="hold">
                                          <p:stCondLst>
                                            <p:cond delay="0"/>
                                          </p:stCondLst>
                                        </p:cTn>
                                        <p:tgtEl>
                                          <p:spTgt spid="4110"/>
                                        </p:tgtEl>
                                        <p:attrNameLst>
                                          <p:attrName>style.visibility</p:attrName>
                                        </p:attrNameLst>
                                      </p:cBhvr>
                                      <p:to>
                                        <p:strVal val="visible"/>
                                      </p:to>
                                    </p:set>
                                    <p:animEffect transition="in" filter="strips(downLeft)">
                                      <p:cBhvr>
                                        <p:cTn id="43" dur="500"/>
                                        <p:tgtEl>
                                          <p:spTgt spid="4110"/>
                                        </p:tgtEl>
                                      </p:cBhvr>
                                    </p:animEffect>
                                  </p:childTnLst>
                                </p:cTn>
                              </p:par>
                              <p:par>
                                <p:cTn id="44" presetID="35" presetClass="path" presetSubtype="0" accel="50000" decel="50000" fill="remove" nodeType="withEffect">
                                  <p:stCondLst>
                                    <p:cond delay="0"/>
                                  </p:stCondLst>
                                  <p:iterate type="lt">
                                    <p:tmPct val="0"/>
                                  </p:iterate>
                                  <p:childTnLst>
                                    <p:animMotion origin="layout" path="M -0.21649 -0.07777 L -0.23542 -0.07662 " pathEditMode="relative" rAng="0" ptsTypes="AA">
                                      <p:cBhvr>
                                        <p:cTn id="45" dur="500" fill="hold"/>
                                        <p:tgtEl>
                                          <p:spTgt spid="4"/>
                                        </p:tgtEl>
                                        <p:attrNameLst>
                                          <p:attrName>ppt_x</p:attrName>
                                          <p:attrName>ppt_y</p:attrName>
                                        </p:attrNameLst>
                                      </p:cBhvr>
                                      <p:rCtr x="-10" y="0"/>
                                    </p:animMotion>
                                  </p:childTnLst>
                                </p:cTn>
                              </p:par>
                            </p:childTnLst>
                          </p:cTn>
                        </p:par>
                        <p:par>
                          <p:cTn id="46" fill="hold" nodeType="afterGroup">
                            <p:stCondLst>
                              <p:cond delay="5000"/>
                            </p:stCondLst>
                            <p:childTnLst>
                              <p:par>
                                <p:cTn id="47" presetID="18" presetClass="entr" presetSubtype="12" fill="hold" grpId="0" nodeType="afterEffect">
                                  <p:stCondLst>
                                    <p:cond delay="0"/>
                                  </p:stCondLst>
                                  <p:childTnLst>
                                    <p:set>
                                      <p:cBhvr>
                                        <p:cTn id="48" dur="1" fill="hold">
                                          <p:stCondLst>
                                            <p:cond delay="0"/>
                                          </p:stCondLst>
                                        </p:cTn>
                                        <p:tgtEl>
                                          <p:spTgt spid="4105"/>
                                        </p:tgtEl>
                                        <p:attrNameLst>
                                          <p:attrName>style.visibility</p:attrName>
                                        </p:attrNameLst>
                                      </p:cBhvr>
                                      <p:to>
                                        <p:strVal val="visible"/>
                                      </p:to>
                                    </p:set>
                                    <p:animEffect transition="in" filter="strips(downLeft)">
                                      <p:cBhvr>
                                        <p:cTn id="49" dur="1000"/>
                                        <p:tgtEl>
                                          <p:spTgt spid="4105"/>
                                        </p:tgtEl>
                                      </p:cBhvr>
                                    </p:animEffect>
                                  </p:childTnLst>
                                </p:cTn>
                              </p:par>
                              <p:par>
                                <p:cTn id="50" presetID="0" presetClass="path" presetSubtype="0" accel="50000" decel="50000" fill="remove" nodeType="withEffect">
                                  <p:stCondLst>
                                    <p:cond delay="0"/>
                                  </p:stCondLst>
                                  <p:iterate type="lt">
                                    <p:tmPct val="0"/>
                                  </p:iterate>
                                  <p:childTnLst>
                                    <p:animMotion origin="layout" path="M -0.29358 -0.01319 C -0.28628 -0.02477 -0.27899 -0.03611 -0.26927 -0.03912 C -0.25955 -0.04213 -0.23333 -0.03935 -0.23524 -0.03171 C -0.23715 -0.02407 -0.27118 -0.00648 -0.28108 0.00625 C -0.29097 0.01898 -0.29306 0.03658 -0.29497 0.04422 C -0.29688 0.05186 -0.29375 0.05047 -0.29219 0.05162 C -0.29063 0.05278 -0.26858 0.04005 -0.28524 0.05162 C -0.30191 0.0632 -0.35295 0.08959 -0.39219 0.12107 C -0.43142 0.15255 -0.49028 0.19769 -0.52066 0.24051 C -0.55104 0.28334 -0.56684 0.33172 -0.57413 0.37848 C -0.58142 0.42523 -0.57865 0.4801 -0.56441 0.52107 C -0.55017 0.56204 -0.50104 0.60718 -0.48872 0.62477 " pathEditMode="relative" ptsTypes="aaaaaaaaaaaA">
                                      <p:cBhvr>
                                        <p:cTn id="51" dur="1000" fill="hold"/>
                                        <p:tgtEl>
                                          <p:spTgt spid="4"/>
                                        </p:tgtEl>
                                        <p:attrNameLst>
                                          <p:attrName>ppt_x</p:attrName>
                                          <p:attrName>ppt_y</p:attrName>
                                        </p:attrNameLst>
                                      </p:cBhvr>
                                    </p:animMotion>
                                  </p:childTnLst>
                                </p:cTn>
                              </p:par>
                            </p:childTnLst>
                          </p:cTn>
                        </p:par>
                        <p:par>
                          <p:cTn id="52" fill="hold" nodeType="afterGroup">
                            <p:stCondLst>
                              <p:cond delay="6000"/>
                            </p:stCondLst>
                            <p:childTnLst>
                              <p:par>
                                <p:cTn id="53" presetID="18" presetClass="entr" presetSubtype="12" fill="hold" grpId="0" nodeType="afterEffect">
                                  <p:stCondLst>
                                    <p:cond delay="0"/>
                                  </p:stCondLst>
                                  <p:childTnLst>
                                    <p:set>
                                      <p:cBhvr>
                                        <p:cTn id="54" dur="1" fill="hold">
                                          <p:stCondLst>
                                            <p:cond delay="0"/>
                                          </p:stCondLst>
                                        </p:cTn>
                                        <p:tgtEl>
                                          <p:spTgt spid="4106"/>
                                        </p:tgtEl>
                                        <p:attrNameLst>
                                          <p:attrName>style.visibility</p:attrName>
                                        </p:attrNameLst>
                                      </p:cBhvr>
                                      <p:to>
                                        <p:strVal val="visible"/>
                                      </p:to>
                                    </p:set>
                                    <p:animEffect transition="in" filter="strips(downLeft)">
                                      <p:cBhvr>
                                        <p:cTn id="55" dur="500"/>
                                        <p:tgtEl>
                                          <p:spTgt spid="4106"/>
                                        </p:tgtEl>
                                      </p:cBhvr>
                                    </p:animEffect>
                                  </p:childTnLst>
                                </p:cTn>
                              </p:par>
                              <p:par>
                                <p:cTn id="56" presetID="0" presetClass="path" presetSubtype="0" accel="50000" decel="50000" fill="remove" nodeType="withEffect">
                                  <p:stCondLst>
                                    <p:cond delay="0"/>
                                  </p:stCondLst>
                                  <p:iterate type="lt">
                                    <p:tmPct val="0"/>
                                  </p:iterate>
                                  <p:childTnLst>
                                    <p:animMotion origin="layout" path="M -0.3276 0.04051 C -0.33663 0.03773 -0.34531 0.03473 -0.34861 0.0338 " pathEditMode="relative" rAng="0" ptsTypes="aA">
                                      <p:cBhvr>
                                        <p:cTn id="57" dur="500" fill="hold"/>
                                        <p:tgtEl>
                                          <p:spTgt spid="4"/>
                                        </p:tgtEl>
                                        <p:attrNameLst>
                                          <p:attrName>ppt_x</p:attrName>
                                          <p:attrName>ppt_y</p:attrName>
                                        </p:attrNameLst>
                                      </p:cBhvr>
                                      <p:rCtr x="-11" y="-3"/>
                                    </p:animMotion>
                                  </p:childTnLst>
                                </p:cTn>
                              </p:par>
                            </p:childTnLst>
                          </p:cTn>
                        </p:par>
                        <p:par>
                          <p:cTn id="58" fill="hold" nodeType="afterGroup">
                            <p:stCondLst>
                              <p:cond delay="6500"/>
                            </p:stCondLst>
                            <p:childTnLst>
                              <p:par>
                                <p:cTn id="59" presetID="18" presetClass="entr" presetSubtype="12" fill="hold" grpId="0" nodeType="afterEffect">
                                  <p:stCondLst>
                                    <p:cond delay="0"/>
                                  </p:stCondLst>
                                  <p:childTnLst>
                                    <p:set>
                                      <p:cBhvr>
                                        <p:cTn id="60" dur="1" fill="hold">
                                          <p:stCondLst>
                                            <p:cond delay="0"/>
                                          </p:stCondLst>
                                        </p:cTn>
                                        <p:tgtEl>
                                          <p:spTgt spid="4109"/>
                                        </p:tgtEl>
                                        <p:attrNameLst>
                                          <p:attrName>style.visibility</p:attrName>
                                        </p:attrNameLst>
                                      </p:cBhvr>
                                      <p:to>
                                        <p:strVal val="visible"/>
                                      </p:to>
                                    </p:set>
                                    <p:animEffect transition="in" filter="strips(downLeft)">
                                      <p:cBhvr>
                                        <p:cTn id="61" dur="1000"/>
                                        <p:tgtEl>
                                          <p:spTgt spid="4109"/>
                                        </p:tgtEl>
                                      </p:cBhvr>
                                    </p:animEffect>
                                  </p:childTnLst>
                                </p:cTn>
                              </p:par>
                              <p:par>
                                <p:cTn id="62" presetID="0" presetClass="path" presetSubtype="0" accel="50000" decel="50000" fill="remove" nodeType="withEffect">
                                  <p:stCondLst>
                                    <p:cond delay="0"/>
                                  </p:stCondLst>
                                  <p:iterate type="lt">
                                    <p:tmPct val="0"/>
                                  </p:iterate>
                                  <p:childTnLst>
                                    <p:animMotion origin="layout" path="M -0.30816 -0.18541 C -0.31111 -0.16412 -0.31441 -0.08796 -0.32622 -0.05625 C -0.33802 -0.02453 -0.36563 -0.01319 -0.37899 0.00486 C -0.39236 0.02292 -0.39896 0.04352 -0.40608 0.05209 C -0.41319 0.06065 -0.4184 0.05533 -0.4217 0.05625 " pathEditMode="relative" rAng="0" ptsTypes="aaaaa">
                                      <p:cBhvr>
                                        <p:cTn id="63" dur="1000" fill="hold"/>
                                        <p:tgtEl>
                                          <p:spTgt spid="4"/>
                                        </p:tgtEl>
                                        <p:attrNameLst>
                                          <p:attrName>ppt_x</p:attrName>
                                          <p:attrName>ppt_y</p:attrName>
                                        </p:attrNameLst>
                                      </p:cBhvr>
                                      <p:rCtr x="-57" y="123"/>
                                    </p:animMotion>
                                  </p:childTnLst>
                                </p:cTn>
                              </p:par>
                            </p:childTnLst>
                          </p:cTn>
                        </p:par>
                        <p:par>
                          <p:cTn id="64" fill="hold" nodeType="afterGroup">
                            <p:stCondLst>
                              <p:cond delay="7500"/>
                            </p:stCondLst>
                            <p:childTnLst>
                              <p:par>
                                <p:cTn id="65" presetID="18" presetClass="entr" presetSubtype="12" fill="hold" grpId="0" nodeType="afterEffect">
                                  <p:stCondLst>
                                    <p:cond delay="0"/>
                                  </p:stCondLst>
                                  <p:childTnLst>
                                    <p:set>
                                      <p:cBhvr>
                                        <p:cTn id="66" dur="1" fill="hold">
                                          <p:stCondLst>
                                            <p:cond delay="0"/>
                                          </p:stCondLst>
                                        </p:cTn>
                                        <p:tgtEl>
                                          <p:spTgt spid="4111"/>
                                        </p:tgtEl>
                                        <p:attrNameLst>
                                          <p:attrName>style.visibility</p:attrName>
                                        </p:attrNameLst>
                                      </p:cBhvr>
                                      <p:to>
                                        <p:strVal val="visible"/>
                                      </p:to>
                                    </p:set>
                                    <p:animEffect transition="in" filter="strips(downLeft)">
                                      <p:cBhvr>
                                        <p:cTn id="67" dur="500"/>
                                        <p:tgtEl>
                                          <p:spTgt spid="4111"/>
                                        </p:tgtEl>
                                      </p:cBhvr>
                                    </p:animEffect>
                                  </p:childTnLst>
                                </p:cTn>
                              </p:par>
                              <p:par>
                                <p:cTn id="68" presetID="0" presetClass="path" presetSubtype="0" accel="50000" decel="50000" fill="remove" nodeType="withEffect">
                                  <p:stCondLst>
                                    <p:cond delay="0"/>
                                  </p:stCondLst>
                                  <p:iterate type="lt">
                                    <p:tmPct val="0"/>
                                  </p:iterate>
                                  <p:childTnLst>
                                    <p:animMotion origin="layout" path="M -0.32795 -0.20069 C -0.33021 -0.19953 -0.33924 -0.1949 -0.34149 -0.19375 " pathEditMode="relative" rAng="0" ptsTypes="aa">
                                      <p:cBhvr>
                                        <p:cTn id="69" dur="500" fill="hold"/>
                                        <p:tgtEl>
                                          <p:spTgt spid="4"/>
                                        </p:tgtEl>
                                        <p:attrNameLst>
                                          <p:attrName>ppt_x</p:attrName>
                                          <p:attrName>ppt_y</p:attrName>
                                        </p:attrNameLst>
                                      </p:cBhvr>
                                      <p:rCtr x="-7" y="3"/>
                                    </p:animMotion>
                                  </p:childTnLst>
                                </p:cTn>
                              </p:par>
                            </p:childTnLst>
                          </p:cTn>
                        </p:par>
                        <p:par>
                          <p:cTn id="70" fill="hold" nodeType="afterGroup">
                            <p:stCondLst>
                              <p:cond delay="8000"/>
                            </p:stCondLst>
                            <p:childTnLst>
                              <p:par>
                                <p:cTn id="71" presetID="18" presetClass="entr" presetSubtype="12" fill="hold" grpId="0" nodeType="afterEffect">
                                  <p:stCondLst>
                                    <p:cond delay="0"/>
                                  </p:stCondLst>
                                  <p:childTnLst>
                                    <p:set>
                                      <p:cBhvr>
                                        <p:cTn id="72" dur="1" fill="hold">
                                          <p:stCondLst>
                                            <p:cond delay="0"/>
                                          </p:stCondLst>
                                        </p:cTn>
                                        <p:tgtEl>
                                          <p:spTgt spid="4107"/>
                                        </p:tgtEl>
                                        <p:attrNameLst>
                                          <p:attrName>style.visibility</p:attrName>
                                        </p:attrNameLst>
                                      </p:cBhvr>
                                      <p:to>
                                        <p:strVal val="visible"/>
                                      </p:to>
                                    </p:set>
                                    <p:animEffect transition="in" filter="strips(downLeft)">
                                      <p:cBhvr>
                                        <p:cTn id="73" dur="1000"/>
                                        <p:tgtEl>
                                          <p:spTgt spid="4107"/>
                                        </p:tgtEl>
                                      </p:cBhvr>
                                    </p:animEffect>
                                  </p:childTnLst>
                                </p:cTn>
                              </p:par>
                              <p:par>
                                <p:cTn id="74" presetID="0" presetClass="path" presetSubtype="0" accel="50000" decel="50000" fill="remove" nodeType="withEffect">
                                  <p:stCondLst>
                                    <p:cond delay="0"/>
                                  </p:stCondLst>
                                  <p:iterate type="lt">
                                    <p:tmPct val="0"/>
                                  </p:iterate>
                                  <p:childTnLst>
                                    <p:animMotion origin="layout" path="M -0.2092 -0.19375 C -0.20382 -0.2037 -0.19844 -0.21365 -0.18733 -0.21319 C -0.17622 -0.21273 -0.12292 -0.21551 -0.14253 -0.19097 C -0.16215 -0.16643 -0.25122 -0.08588 -0.30503 -0.06597 C -0.35885 -0.04606 -0.4349 -0.07152 -0.46545 -0.07176 C -0.49601 -0.07199 -0.48333 -0.07662 -0.48837 -0.06736 C -0.4934 -0.0581 -0.48576 -0.02916 -0.49566 -0.01597 C -0.50556 -0.00277 -0.53542 -0.02986 -0.54774 0.01181 C -0.56007 0.05324 -0.56493 0.14375 -0.56962 0.23403 " pathEditMode="relative" ptsTypes="aaaaaaaaA">
                                      <p:cBhvr>
                                        <p:cTn id="75" dur="1000" fill="hold"/>
                                        <p:tgtEl>
                                          <p:spTgt spid="4"/>
                                        </p:tgtEl>
                                        <p:attrNameLst>
                                          <p:attrName>ppt_x</p:attrName>
                                          <p:attrName>ppt_y</p:attrName>
                                        </p:attrNameLst>
                                      </p:cBhvr>
                                    </p:animMotion>
                                  </p:childTnLst>
                                </p:cTn>
                              </p:par>
                            </p:childTnLst>
                          </p:cTn>
                        </p:par>
                        <p:par>
                          <p:cTn id="76" fill="hold" nodeType="afterGroup">
                            <p:stCondLst>
                              <p:cond delay="9000"/>
                            </p:stCondLst>
                            <p:childTnLst>
                              <p:par>
                                <p:cTn id="77" presetID="18" presetClass="entr" presetSubtype="12" fill="hold" grpId="0" nodeType="afterEffect">
                                  <p:stCondLst>
                                    <p:cond delay="0"/>
                                  </p:stCondLst>
                                  <p:childTnLst>
                                    <p:set>
                                      <p:cBhvr>
                                        <p:cTn id="78" dur="1" fill="hold">
                                          <p:stCondLst>
                                            <p:cond delay="0"/>
                                          </p:stCondLst>
                                        </p:cTn>
                                        <p:tgtEl>
                                          <p:spTgt spid="4108"/>
                                        </p:tgtEl>
                                        <p:attrNameLst>
                                          <p:attrName>style.visibility</p:attrName>
                                        </p:attrNameLst>
                                      </p:cBhvr>
                                      <p:to>
                                        <p:strVal val="visible"/>
                                      </p:to>
                                    </p:set>
                                    <p:animEffect transition="in" filter="strips(downLeft)">
                                      <p:cBhvr>
                                        <p:cTn id="79" dur="500"/>
                                        <p:tgtEl>
                                          <p:spTgt spid="4108"/>
                                        </p:tgtEl>
                                      </p:cBhvr>
                                    </p:animEffect>
                                  </p:childTnLst>
                                </p:cTn>
                              </p:par>
                              <p:par>
                                <p:cTn id="80" presetID="0" presetClass="path" presetSubtype="0" accel="50000" decel="50000" fill="remove" nodeType="withEffect">
                                  <p:stCondLst>
                                    <p:cond delay="0"/>
                                  </p:stCondLst>
                                  <p:iterate type="lt">
                                    <p:tmPct val="0"/>
                                  </p:iterate>
                                  <p:childTnLst>
                                    <p:animMotion origin="layout" path="M -0.42483 0.0132 C -0.44045 0.01945 -0.45608 0.02593 -0.46233 0.02848 " pathEditMode="relative" ptsTypes="aA">
                                      <p:cBhvr>
                                        <p:cTn id="81" dur="500" fill="hold"/>
                                        <p:tgtEl>
                                          <p:spTgt spid="4"/>
                                        </p:tgtEl>
                                        <p:attrNameLst>
                                          <p:attrName>ppt_x</p:attrName>
                                          <p:attrName>ppt_y</p:attrName>
                                        </p:attrNameLst>
                                      </p:cBhvr>
                                    </p:animMotion>
                                  </p:childTnLst>
                                </p:cTn>
                              </p:par>
                            </p:childTnLst>
                          </p:cTn>
                        </p:par>
                        <p:par>
                          <p:cTn id="82" fill="hold" nodeType="afterGroup">
                            <p:stCondLst>
                              <p:cond delay="9500"/>
                            </p:stCondLst>
                            <p:childTnLst>
                              <p:par>
                                <p:cTn id="83" presetID="18" presetClass="entr" presetSubtype="12" fill="hold" grpId="0" nodeType="afterEffect">
                                  <p:stCondLst>
                                    <p:cond delay="0"/>
                                  </p:stCondLst>
                                  <p:childTnLst>
                                    <p:set>
                                      <p:cBhvr>
                                        <p:cTn id="84" dur="1" fill="hold">
                                          <p:stCondLst>
                                            <p:cond delay="0"/>
                                          </p:stCondLst>
                                        </p:cTn>
                                        <p:tgtEl>
                                          <p:spTgt spid="4112"/>
                                        </p:tgtEl>
                                        <p:attrNameLst>
                                          <p:attrName>style.visibility</p:attrName>
                                        </p:attrNameLst>
                                      </p:cBhvr>
                                      <p:to>
                                        <p:strVal val="visible"/>
                                      </p:to>
                                    </p:set>
                                    <p:animEffect transition="in" filter="strips(downLeft)">
                                      <p:cBhvr>
                                        <p:cTn id="85" dur="500"/>
                                        <p:tgtEl>
                                          <p:spTgt spid="4112"/>
                                        </p:tgtEl>
                                      </p:cBhvr>
                                    </p:animEffect>
                                  </p:childTnLst>
                                </p:cTn>
                              </p:par>
                              <p:par>
                                <p:cTn id="86" presetID="0" presetClass="path" presetSubtype="0" accel="50000" decel="50000" fill="remove" nodeType="withEffect">
                                  <p:stCondLst>
                                    <p:cond delay="0"/>
                                  </p:stCondLst>
                                  <p:iterate type="lt">
                                    <p:tmPct val="0"/>
                                  </p:iterate>
                                  <p:childTnLst>
                                    <p:animMotion origin="layout" path="M -0.44705 0.06459 C -0.44705 0.08264 -0.44688 0.10093 -0.44705 0.10903 " pathEditMode="relative" rAng="0" ptsTypes="aA">
                                      <p:cBhvr>
                                        <p:cTn id="87" dur="500" fill="hold"/>
                                        <p:tgtEl>
                                          <p:spTgt spid="4"/>
                                        </p:tgtEl>
                                        <p:attrNameLst>
                                          <p:attrName>ppt_x</p:attrName>
                                          <p:attrName>ppt_y</p:attrName>
                                        </p:attrNameLst>
                                      </p:cBhvr>
                                      <p:rCtr x="0" y="22"/>
                                    </p:animMotion>
                                  </p:childTnLst>
                                </p:cTn>
                              </p:par>
                            </p:childTnLst>
                          </p:cTn>
                        </p:par>
                        <p:par>
                          <p:cTn id="88" fill="hold" nodeType="afterGroup">
                            <p:stCondLst>
                              <p:cond delay="10000"/>
                            </p:stCondLst>
                            <p:childTnLst>
                              <p:par>
                                <p:cTn id="89" presetID="31" presetClass="entr" presetSubtype="0" fill="remove" nodeType="afterEffect">
                                  <p:stCondLst>
                                    <p:cond delay="0"/>
                                  </p:stCondLst>
                                  <p:iterate type="lt">
                                    <p:tmPct val="5000"/>
                                  </p:iterate>
                                  <p:childTnLst>
                                    <p:set>
                                      <p:cBhvr>
                                        <p:cTn id="90" dur="1" fill="hold">
                                          <p:stCondLst>
                                            <p:cond delay="0"/>
                                          </p:stCondLst>
                                        </p:cTn>
                                        <p:tgtEl>
                                          <p:spTgt spid="4"/>
                                        </p:tgtEl>
                                        <p:attrNameLst>
                                          <p:attrName>style.visibility</p:attrName>
                                        </p:attrNameLst>
                                      </p:cBhvr>
                                      <p:to>
                                        <p:strVal val="visible"/>
                                      </p:to>
                                    </p:set>
                                    <p:anim calcmode="lin" valueType="num">
                                      <p:cBhvr>
                                        <p:cTn id="91" dur="1000" fill="hold"/>
                                        <p:tgtEl>
                                          <p:spTgt spid="4"/>
                                        </p:tgtEl>
                                        <p:attrNameLst>
                                          <p:attrName>ppt_w</p:attrName>
                                        </p:attrNameLst>
                                      </p:cBhvr>
                                      <p:tavLst>
                                        <p:tav tm="0">
                                          <p:val>
                                            <p:fltVal val="0"/>
                                          </p:val>
                                        </p:tav>
                                        <p:tav tm="100000">
                                          <p:val>
                                            <p:strVal val="#ppt_w"/>
                                          </p:val>
                                        </p:tav>
                                      </p:tavLst>
                                    </p:anim>
                                    <p:anim calcmode="lin" valueType="num">
                                      <p:cBhvr>
                                        <p:cTn id="92" dur="1000" fill="hold"/>
                                        <p:tgtEl>
                                          <p:spTgt spid="4"/>
                                        </p:tgtEl>
                                        <p:attrNameLst>
                                          <p:attrName>ppt_h</p:attrName>
                                        </p:attrNameLst>
                                      </p:cBhvr>
                                      <p:tavLst>
                                        <p:tav tm="0">
                                          <p:val>
                                            <p:fltVal val="0"/>
                                          </p:val>
                                        </p:tav>
                                        <p:tav tm="100000">
                                          <p:val>
                                            <p:strVal val="#ppt_h"/>
                                          </p:val>
                                        </p:tav>
                                      </p:tavLst>
                                    </p:anim>
                                    <p:anim calcmode="lin" valueType="num">
                                      <p:cBhvr>
                                        <p:cTn id="93" dur="1000" fill="hold"/>
                                        <p:tgtEl>
                                          <p:spTgt spid="4"/>
                                        </p:tgtEl>
                                        <p:attrNameLst>
                                          <p:attrName>style.rotation</p:attrName>
                                        </p:attrNameLst>
                                      </p:cBhvr>
                                      <p:tavLst>
                                        <p:tav tm="0">
                                          <p:val>
                                            <p:fltVal val="90"/>
                                          </p:val>
                                        </p:tav>
                                        <p:tav tm="100000">
                                          <p:val>
                                            <p:fltVal val="0"/>
                                          </p:val>
                                        </p:tav>
                                      </p:tavLst>
                                    </p:anim>
                                    <p:animEffect transition="in" filter="fade">
                                      <p:cBhvr>
                                        <p:cTn id="94" dur="1000"/>
                                        <p:tgtEl>
                                          <p:spTgt spid="4"/>
                                        </p:tgtEl>
                                      </p:cBhvr>
                                    </p:animEffect>
                                  </p:childTnLst>
                                  <p:subTnLst>
                                    <p:set>
                                      <p:cBhvr override="childStyle">
                                        <p:cTn dur="1" fill="hold" display="0" masterRel="sameClick" afterEffect="1">
                                          <p:stCondLst>
                                            <p:cond evt="end" delay="0">
                                              <p:tn val="89"/>
                                            </p:cond>
                                          </p:stCondLst>
                                        </p:cTn>
                                        <p:tgtEl>
                                          <p:spTgt spid="4"/>
                                        </p:tgtEl>
                                        <p:attrNameLst>
                                          <p:attrName>style.visibility</p:attrName>
                                        </p:attrNameLst>
                                      </p:cBhvr>
                                      <p:to>
                                        <p:strVal val="hidden"/>
                                      </p:to>
                                    </p:set>
                                  </p:subTnLst>
                                </p:cTn>
                              </p:par>
                            </p:childTnLst>
                          </p:cTn>
                        </p:par>
                        <p:par>
                          <p:cTn id="95" fill="hold" nodeType="afterGroup">
                            <p:stCondLst>
                              <p:cond delay="11000"/>
                            </p:stCondLst>
                            <p:childTnLst>
                              <p:par>
                                <p:cTn id="96" presetID="31" presetClass="entr" presetSubtype="0" fill="hold" nodeType="afterEffect">
                                  <p:stCondLst>
                                    <p:cond delay="0"/>
                                  </p:stCondLst>
                                  <p:iterate type="lt">
                                    <p:tmPct val="5000"/>
                                  </p:iterate>
                                  <p:childTnLst>
                                    <p:set>
                                      <p:cBhvr>
                                        <p:cTn id="97" dur="1" fill="hold">
                                          <p:stCondLst>
                                            <p:cond delay="0"/>
                                          </p:stCondLst>
                                        </p:cTn>
                                        <p:tgtEl>
                                          <p:spTgt spid="3"/>
                                        </p:tgtEl>
                                        <p:attrNameLst>
                                          <p:attrName>style.visibility</p:attrName>
                                        </p:attrNameLst>
                                      </p:cBhvr>
                                      <p:to>
                                        <p:strVal val="visible"/>
                                      </p:to>
                                    </p:set>
                                    <p:anim calcmode="lin" valueType="num">
                                      <p:cBhvr>
                                        <p:cTn id="98" dur="1000" fill="hold"/>
                                        <p:tgtEl>
                                          <p:spTgt spid="3"/>
                                        </p:tgtEl>
                                        <p:attrNameLst>
                                          <p:attrName>ppt_w</p:attrName>
                                        </p:attrNameLst>
                                      </p:cBhvr>
                                      <p:tavLst>
                                        <p:tav tm="0">
                                          <p:val>
                                            <p:fltVal val="0"/>
                                          </p:val>
                                        </p:tav>
                                        <p:tav tm="100000">
                                          <p:val>
                                            <p:strVal val="#ppt_w"/>
                                          </p:val>
                                        </p:tav>
                                      </p:tavLst>
                                    </p:anim>
                                    <p:anim calcmode="lin" valueType="num">
                                      <p:cBhvr>
                                        <p:cTn id="99" dur="1000" fill="hold"/>
                                        <p:tgtEl>
                                          <p:spTgt spid="3"/>
                                        </p:tgtEl>
                                        <p:attrNameLst>
                                          <p:attrName>ppt_h</p:attrName>
                                        </p:attrNameLst>
                                      </p:cBhvr>
                                      <p:tavLst>
                                        <p:tav tm="0">
                                          <p:val>
                                            <p:fltVal val="0"/>
                                          </p:val>
                                        </p:tav>
                                        <p:tav tm="100000">
                                          <p:val>
                                            <p:strVal val="#ppt_h"/>
                                          </p:val>
                                        </p:tav>
                                      </p:tavLst>
                                    </p:anim>
                                    <p:anim calcmode="lin" valueType="num">
                                      <p:cBhvr>
                                        <p:cTn id="100" dur="1000" fill="hold"/>
                                        <p:tgtEl>
                                          <p:spTgt spid="3"/>
                                        </p:tgtEl>
                                        <p:attrNameLst>
                                          <p:attrName>style.rotation</p:attrName>
                                        </p:attrNameLst>
                                      </p:cBhvr>
                                      <p:tavLst>
                                        <p:tav tm="0">
                                          <p:val>
                                            <p:fltVal val="90"/>
                                          </p:val>
                                        </p:tav>
                                        <p:tav tm="100000">
                                          <p:val>
                                            <p:fltVal val="0"/>
                                          </p:val>
                                        </p:tav>
                                      </p:tavLst>
                                    </p:anim>
                                    <p:animEffect transition="in" filter="fade">
                                      <p:cBhvr>
                                        <p:cTn id="101" dur="1000"/>
                                        <p:tgtEl>
                                          <p:spTgt spid="3"/>
                                        </p:tgtEl>
                                      </p:cBhvr>
                                    </p:animEffect>
                                  </p:childTnLst>
                                  <p:subTnLst>
                                    <p:set>
                                      <p:cBhvr override="childStyle">
                                        <p:cTn dur="1" fill="hold" display="0" masterRel="sameClick" afterEffect="1">
                                          <p:stCondLst>
                                            <p:cond evt="end" delay="0">
                                              <p:tn val="96"/>
                                            </p:cond>
                                          </p:stCondLst>
                                        </p:cTn>
                                        <p:tgtEl>
                                          <p:spTgt spid="3"/>
                                        </p:tgtEl>
                                        <p:attrNameLst>
                                          <p:attrName>style.visibility</p:attrName>
                                        </p:attrNameLst>
                                      </p:cBhvr>
                                      <p:to>
                                        <p:strVal val="hidden"/>
                                      </p:to>
                                    </p:set>
                                  </p:subTnLst>
                                </p:cTn>
                              </p:par>
                            </p:childTnLst>
                          </p:cTn>
                        </p:par>
                        <p:par>
                          <p:cTn id="102" fill="hold" nodeType="afterGroup">
                            <p:stCondLst>
                              <p:cond delay="12000"/>
                            </p:stCondLst>
                            <p:childTnLst>
                              <p:par>
                                <p:cTn id="103" presetID="31" presetClass="entr" presetSubtype="0" fill="hold" nodeType="afterEffect">
                                  <p:stCondLst>
                                    <p:cond delay="0"/>
                                  </p:stCondLst>
                                  <p:iterate type="lt">
                                    <p:tmPct val="5000"/>
                                  </p:iterate>
                                  <p:childTnLst>
                                    <p:set>
                                      <p:cBhvr>
                                        <p:cTn id="104" dur="1" fill="hold">
                                          <p:stCondLst>
                                            <p:cond delay="0"/>
                                          </p:stCondLst>
                                        </p:cTn>
                                        <p:tgtEl>
                                          <p:spTgt spid="2"/>
                                        </p:tgtEl>
                                        <p:attrNameLst>
                                          <p:attrName>style.visibility</p:attrName>
                                        </p:attrNameLst>
                                      </p:cBhvr>
                                      <p:to>
                                        <p:strVal val="visible"/>
                                      </p:to>
                                    </p:set>
                                    <p:anim calcmode="lin" valueType="num">
                                      <p:cBhvr>
                                        <p:cTn id="105" dur="1000" fill="hold"/>
                                        <p:tgtEl>
                                          <p:spTgt spid="2"/>
                                        </p:tgtEl>
                                        <p:attrNameLst>
                                          <p:attrName>ppt_w</p:attrName>
                                        </p:attrNameLst>
                                      </p:cBhvr>
                                      <p:tavLst>
                                        <p:tav tm="0">
                                          <p:val>
                                            <p:fltVal val="0"/>
                                          </p:val>
                                        </p:tav>
                                        <p:tav tm="100000">
                                          <p:val>
                                            <p:strVal val="#ppt_w"/>
                                          </p:val>
                                        </p:tav>
                                      </p:tavLst>
                                    </p:anim>
                                    <p:anim calcmode="lin" valueType="num">
                                      <p:cBhvr>
                                        <p:cTn id="106" dur="1000" fill="hold"/>
                                        <p:tgtEl>
                                          <p:spTgt spid="2"/>
                                        </p:tgtEl>
                                        <p:attrNameLst>
                                          <p:attrName>ppt_h</p:attrName>
                                        </p:attrNameLst>
                                      </p:cBhvr>
                                      <p:tavLst>
                                        <p:tav tm="0">
                                          <p:val>
                                            <p:fltVal val="0"/>
                                          </p:val>
                                        </p:tav>
                                        <p:tav tm="100000">
                                          <p:val>
                                            <p:strVal val="#ppt_h"/>
                                          </p:val>
                                        </p:tav>
                                      </p:tavLst>
                                    </p:anim>
                                    <p:anim calcmode="lin" valueType="num">
                                      <p:cBhvr>
                                        <p:cTn id="107" dur="1000" fill="hold"/>
                                        <p:tgtEl>
                                          <p:spTgt spid="2"/>
                                        </p:tgtEl>
                                        <p:attrNameLst>
                                          <p:attrName>style.rotation</p:attrName>
                                        </p:attrNameLst>
                                      </p:cBhvr>
                                      <p:tavLst>
                                        <p:tav tm="0">
                                          <p:val>
                                            <p:fltVal val="90"/>
                                          </p:val>
                                        </p:tav>
                                        <p:tav tm="100000">
                                          <p:val>
                                            <p:fltVal val="0"/>
                                          </p:val>
                                        </p:tav>
                                      </p:tavLst>
                                    </p:anim>
                                    <p:animEffect transition="in" filter="fade">
                                      <p:cBhvr>
                                        <p:cTn id="108" dur="1000"/>
                                        <p:tgtEl>
                                          <p:spTgt spid="2"/>
                                        </p:tgtEl>
                                      </p:cBhvr>
                                    </p:animEffect>
                                  </p:childTnLst>
                                  <p:subTnLst>
                                    <p:set>
                                      <p:cBhvr override="childStyle">
                                        <p:cTn dur="1" fill="hold" display="0" masterRel="sameClick" afterEffect="1">
                                          <p:stCondLst>
                                            <p:cond evt="end" delay="0">
                                              <p:tn val="103"/>
                                            </p:cond>
                                          </p:stCondLst>
                                        </p:cTn>
                                        <p:tgtEl>
                                          <p:spTgt spid="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animBg="1"/>
      <p:bldP spid="4100" grpId="0" animBg="1"/>
      <p:bldP spid="4101" grpId="0" animBg="1"/>
      <p:bldP spid="4102" grpId="0" animBg="1"/>
      <p:bldP spid="4103" grpId="0" animBg="1"/>
      <p:bldP spid="4104" grpId="0" animBg="1"/>
      <p:bldP spid="4105" grpId="0" animBg="1"/>
      <p:bldP spid="4106" grpId="0" animBg="1"/>
      <p:bldP spid="4107" grpId="0" animBg="1"/>
      <p:bldP spid="4108" grpId="0" animBg="1"/>
      <p:bldP spid="4109" grpId="0" animBg="1"/>
      <p:bldP spid="4110" grpId="0" animBg="1"/>
      <p:bldP spid="4111" grpId="0" animBg="1"/>
      <p:bldP spid="41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1357298"/>
            <a:ext cx="6629400" cy="5195902"/>
          </a:xfrm>
        </p:spPr>
        <p:txBody>
          <a:bodyPr>
            <a:normAutofit fontScale="90000"/>
          </a:bodyPr>
          <a:lstStyle/>
          <a:p>
            <a:pPr algn="r"/>
            <a:r>
              <a:rPr lang="fa-IR" sz="2000" dirty="0" smtClean="0">
                <a:cs typeface="B Yekan" pitchFamily="2" charset="-78"/>
              </a:rPr>
              <a:t>در سال 1996کمیته اخلاق حرفه ای فدراسیون بین المللی حسابداران آیین رفتار حرفه ای را تدوین نمود و اصلی ترین هدف حرفه تامین منافع عمومی است و تخلف آن مستلزم حرفه ای بودن رعایت کیفیت و اطمینان از کلیه خدمات ارائه شده است .اصول بنیادی در آیین رفتارحرفه ای حسابدارن عبارت اند از :.</a:t>
            </a:r>
            <a:br>
              <a:rPr lang="fa-IR" sz="2000" dirty="0" smtClean="0">
                <a:cs typeface="B Yekan" pitchFamily="2" charset="-78"/>
              </a:rPr>
            </a:br>
            <a:r>
              <a:rPr lang="fa-IR" sz="2000" dirty="0" smtClean="0">
                <a:cs typeface="B Yekan" pitchFamily="2" charset="-78"/>
              </a:rPr>
              <a:t>بی طرفی و استقلال:بی طرفی در آیین بنیادی ،به معنای دوری از اصطکاک و تضاد منافع است به منظور حصول بی طرفی ،حسابدار حرفه ای باید از روابطی که موجب اعمال نفوذ دیگران می شود پرهیز نمایدو اطمینان یابد که همکاران تحت نظر نیز به اصل بی طرفی پایبند هستند.</a:t>
            </a:r>
            <a:endParaRPr lang="en-US" sz="2000" dirty="0">
              <a:cs typeface="B Yekan" pitchFamily="2" charset="-78"/>
            </a:endParaRPr>
          </a:p>
        </p:txBody>
      </p:sp>
      <p:sp>
        <p:nvSpPr>
          <p:cNvPr id="3" name="Text Placeholder 2"/>
          <p:cNvSpPr>
            <a:spLocks noGrp="1"/>
          </p:cNvSpPr>
          <p:nvPr>
            <p:ph type="body" idx="1"/>
          </p:nvPr>
        </p:nvSpPr>
        <p:spPr>
          <a:xfrm>
            <a:off x="914400" y="533401"/>
            <a:ext cx="7772400" cy="457200"/>
          </a:xfrm>
        </p:spPr>
        <p:txBody>
          <a:bodyPr>
            <a:noAutofit/>
          </a:bodyPr>
          <a:lstStyle/>
          <a:p>
            <a:pPr algn="r"/>
            <a:r>
              <a:rPr lang="fa-IR" sz="3200" dirty="0" smtClean="0">
                <a:cs typeface="B Yekan" pitchFamily="2" charset="-78"/>
              </a:rPr>
              <a:t>آیین رفتارحرفه ای </a:t>
            </a:r>
            <a:endParaRPr lang="en-US" sz="3200" dirty="0">
              <a:cs typeface="B Yekan" pitchFamily="2" charset="-78"/>
            </a:endParaRPr>
          </a:p>
        </p:txBody>
      </p:sp>
    </p:spTree>
    <p:extLst>
      <p:ext uri="{BB962C8B-B14F-4D97-AF65-F5344CB8AC3E}">
        <p14:creationId xmlns:p14="http://schemas.microsoft.com/office/powerpoint/2010/main" xmlns="" val="23738531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924800" cy="4267200"/>
          </a:xfrm>
        </p:spPr>
        <p:txBody>
          <a:bodyPr>
            <a:normAutofit/>
          </a:bodyPr>
          <a:lstStyle/>
          <a:p>
            <a:pPr algn="r"/>
            <a:r>
              <a:rPr lang="fa-IR" sz="2000" dirty="0" smtClean="0">
                <a:cs typeface="B Yekan" pitchFamily="2" charset="-78"/>
              </a:rPr>
              <a:t>صلاحیت و مراقبت حرفه ای :به مفهوم درک عمیق از فرایند کار حرفه ای و موضوع رسیدگی </a:t>
            </a:r>
            <a:br>
              <a:rPr lang="fa-IR" sz="2000" dirty="0" smtClean="0">
                <a:cs typeface="B Yekan" pitchFamily="2" charset="-78"/>
              </a:rPr>
            </a:br>
            <a:r>
              <a:rPr lang="fa-IR" sz="2000" dirty="0" smtClean="0">
                <a:cs typeface="B Yekan" pitchFamily="2" charset="-78"/>
              </a:rPr>
              <a:t>است .حسابدار حرفه ای باید سطح مناسبی از دانش،مهارت و تجربه حرفه ای </a:t>
            </a:r>
            <a:br>
              <a:rPr lang="fa-IR" sz="2000" dirty="0" smtClean="0">
                <a:cs typeface="B Yekan" pitchFamily="2" charset="-78"/>
              </a:rPr>
            </a:br>
            <a:r>
              <a:rPr lang="fa-IR" sz="2000" dirty="0" smtClean="0">
                <a:cs typeface="B Yekan" pitchFamily="2" charset="-78"/>
              </a:rPr>
              <a:t>برخوردار بوده و همچنین صلاحیت اخلاقی لازم را دارا باشد.</a:t>
            </a:r>
            <a:br>
              <a:rPr lang="fa-IR" sz="2000" dirty="0" smtClean="0">
                <a:cs typeface="B Yekan" pitchFamily="2" charset="-78"/>
              </a:rPr>
            </a:br>
            <a:r>
              <a:rPr lang="fa-IR" sz="2000" dirty="0" smtClean="0">
                <a:cs typeface="B Yekan" pitchFamily="2" charset="-78"/>
              </a:rPr>
              <a:t/>
            </a:r>
            <a:br>
              <a:rPr lang="fa-IR" sz="2000" dirty="0" smtClean="0">
                <a:cs typeface="B Yekan" pitchFamily="2" charset="-78"/>
              </a:rPr>
            </a:br>
            <a:r>
              <a:rPr lang="fa-IR" sz="2000" dirty="0" smtClean="0">
                <a:cs typeface="B Yekan" pitchFamily="2" charset="-78"/>
              </a:rPr>
              <a:t>اصول و ضوابط حرفه ای :عبارت از رعایت استانداردهاو ضوابط .حسابدار حرفه ای </a:t>
            </a:r>
            <a:r>
              <a:rPr lang="en-US" sz="2000" dirty="0" smtClean="0">
                <a:cs typeface="B Yekan" pitchFamily="2" charset="-78"/>
              </a:rPr>
              <a:t/>
            </a:r>
            <a:br>
              <a:rPr lang="en-US" sz="2000" dirty="0" smtClean="0">
                <a:cs typeface="B Yekan" pitchFamily="2" charset="-78"/>
              </a:rPr>
            </a:br>
            <a:r>
              <a:rPr lang="fa-IR" sz="2000" dirty="0" smtClean="0">
                <a:cs typeface="B Yekan" pitchFamily="2" charset="-78"/>
              </a:rPr>
              <a:t>باید درخواست های صاحب کار را با مهارت و دقت انجام دهد.</a:t>
            </a:r>
            <a:r>
              <a:rPr lang="en-US" sz="2000" dirty="0" smtClean="0">
                <a:cs typeface="B Yekan" pitchFamily="2" charset="-78"/>
              </a:rPr>
              <a:t/>
            </a:r>
            <a:br>
              <a:rPr lang="en-US" sz="2000" dirty="0" smtClean="0">
                <a:cs typeface="B Yekan" pitchFamily="2" charset="-78"/>
              </a:rPr>
            </a:br>
            <a:r>
              <a:rPr lang="en-US" sz="2000" dirty="0">
                <a:cs typeface="B Yekan" pitchFamily="2" charset="-78"/>
              </a:rPr>
              <a:t/>
            </a:r>
            <a:br>
              <a:rPr lang="en-US" sz="2000" dirty="0">
                <a:cs typeface="B Yekan" pitchFamily="2" charset="-78"/>
              </a:rPr>
            </a:br>
            <a:r>
              <a:rPr lang="fa-IR" sz="2000" dirty="0" smtClean="0">
                <a:cs typeface="B Yekan" pitchFamily="2" charset="-78"/>
              </a:rPr>
              <a:t>درستکاری :پایبندی حسابدار به اخلاق عمومی و داشتن برخورد منصفانه و صادقانه در کار حرفه ای است. </a:t>
            </a:r>
            <a:endParaRPr lang="en-US" sz="2000" dirty="0">
              <a:cs typeface="B Yekan" pitchFamily="2" charset="-78"/>
            </a:endParaRPr>
          </a:p>
        </p:txBody>
      </p:sp>
    </p:spTree>
    <p:extLst>
      <p:ext uri="{BB962C8B-B14F-4D97-AF65-F5344CB8AC3E}">
        <p14:creationId xmlns:p14="http://schemas.microsoft.com/office/powerpoint/2010/main" xmlns="" val="42762016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7744" y="1295401"/>
            <a:ext cx="6768752" cy="5333999"/>
          </a:xfrm>
        </p:spPr>
        <p:txBody>
          <a:bodyPr>
            <a:noAutofit/>
          </a:bodyPr>
          <a:lstStyle/>
          <a:p>
            <a:pPr algn="r"/>
            <a:r>
              <a:rPr lang="fa-IR" sz="1400" b="0" dirty="0" smtClean="0">
                <a:cs typeface="B Yekan" pitchFamily="2" charset="-78"/>
              </a:rPr>
              <a:t>اعتقاد بر این است که باید یک درک واقعی و هدفی والاتر از تعلیم و تربیت در نتیجه تحصیل اصول راهبردی اخلاق (که به آن اصول اخلاقی می گویند)وجود داشته باشد .با در نظر گرفتن این موضوع که به چه کسی باید تعلیم و تربیت داده شود و هدف از این تعلیم و تربیت چیست ،ضرورت دارد که شفافیت تفکر و ذهن نیز وجود داشته باشد .زمانی می توان به این اصل دست پیدا کرد که مفهوم اصول اخلاقی به گونه ای درک شود که بتوان چارچوبی در زمینه تعلیم و تربیت طراحی کرد که اجرا پذیری داشته باشد.نکته بسیار مهم که ممکن است مطرح شود این است که چون اصول اخلاقی به میزان بالایی انتزاعی بوده و ریشه در اعتقادهای بشری و علم فلسفه دارد،ضروری است یک برنامه تحصیلی در این مورد طراحی شود.و هدف از آموزش ،فقط درک مفاهیم و توسعه مهارت ها نبوده ،بلکه هدفی والاتر را دنبال می کندو آن ایجاد شخصیت است.</a:t>
            </a:r>
            <a:endParaRPr lang="en-US" sz="1400" b="0" dirty="0">
              <a:cs typeface="B Yekan" pitchFamily="2" charset="-78"/>
            </a:endParaRPr>
          </a:p>
        </p:txBody>
      </p:sp>
      <p:sp>
        <p:nvSpPr>
          <p:cNvPr id="3" name="Text Placeholder 2"/>
          <p:cNvSpPr>
            <a:spLocks noGrp="1"/>
          </p:cNvSpPr>
          <p:nvPr>
            <p:ph type="body" idx="1"/>
          </p:nvPr>
        </p:nvSpPr>
        <p:spPr>
          <a:xfrm>
            <a:off x="761999" y="76200"/>
            <a:ext cx="7732713" cy="914400"/>
          </a:xfrm>
        </p:spPr>
        <p:txBody>
          <a:bodyPr>
            <a:normAutofit/>
          </a:bodyPr>
          <a:lstStyle/>
          <a:p>
            <a:pPr algn="r"/>
            <a:r>
              <a:rPr lang="fa-IR" sz="4000" dirty="0" smtClean="0">
                <a:cs typeface="B Yekan" pitchFamily="2" charset="-78"/>
              </a:rPr>
              <a:t>هدف تعلیم و تربیت </a:t>
            </a:r>
            <a:endParaRPr lang="en-US" sz="4000" dirty="0">
              <a:cs typeface="B Yekan" pitchFamily="2" charset="-78"/>
            </a:endParaRPr>
          </a:p>
        </p:txBody>
      </p:sp>
    </p:spTree>
    <p:extLst>
      <p:ext uri="{BB962C8B-B14F-4D97-AF65-F5344CB8AC3E}">
        <p14:creationId xmlns:p14="http://schemas.microsoft.com/office/powerpoint/2010/main" xmlns="" val="1631201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1905000"/>
            <a:ext cx="6496079" cy="4724400"/>
          </a:xfrm>
        </p:spPr>
        <p:txBody>
          <a:bodyPr>
            <a:normAutofit fontScale="90000"/>
          </a:bodyPr>
          <a:lstStyle/>
          <a:p>
            <a:pPr algn="r"/>
            <a:r>
              <a:rPr lang="fa-IR" sz="2000" dirty="0" smtClean="0">
                <a:cs typeface="B Yekan" pitchFamily="2" charset="-78"/>
              </a:rPr>
              <a:t>مسئله ای که در این جا مطرح می شود ،این است که نحو آموزش حسابداری امروزی بر پایه منطق ،الگوی مطلوب تعلیم و تربیت تلقی می شود ،الگویی که شخصیت سازی را جدا از صلاحیت بخشی و آموزش روش ها موردتاکید قرار می دهد .فدراسیون بین المللی حسابداران از یک آموزش بر پایه اصول اخلاقی ،صلاحیت حرفه ای و درستکاری فردی پشتیبانی می کند.قواعد اخلاقی فدراسیون بین المللی حسابداران ،اصول بنیادی اخلاق حرفه ای را برای حسابداران حرفه ای ایجاد و چارچوبی مفهومی برای بکارگیری این اصول ارائه می کند.</a:t>
            </a:r>
            <a:r>
              <a:rPr lang="fa-IR" sz="2000" b="0" dirty="0" smtClean="0">
                <a:cs typeface="B Yekan" pitchFamily="2" charset="-78"/>
              </a:rPr>
              <a:t/>
            </a:r>
            <a:br>
              <a:rPr lang="fa-IR" sz="2000" b="0" dirty="0" smtClean="0">
                <a:cs typeface="B Yekan" pitchFamily="2" charset="-78"/>
              </a:rPr>
            </a:br>
            <a:r>
              <a:rPr lang="fa-IR" sz="2000" dirty="0">
                <a:cs typeface="B Yekan" pitchFamily="2" charset="-78"/>
              </a:rPr>
              <a:t/>
            </a:r>
            <a:br>
              <a:rPr lang="fa-IR" sz="2000" dirty="0">
                <a:cs typeface="B Yekan" pitchFamily="2" charset="-78"/>
              </a:rPr>
            </a:br>
            <a:endParaRPr lang="en-US" sz="2000" dirty="0">
              <a:cs typeface="B Yekan" pitchFamily="2" charset="-78"/>
            </a:endParaRPr>
          </a:p>
        </p:txBody>
      </p:sp>
      <p:sp>
        <p:nvSpPr>
          <p:cNvPr id="3" name="Text Placeholder 2"/>
          <p:cNvSpPr>
            <a:spLocks noGrp="1"/>
          </p:cNvSpPr>
          <p:nvPr>
            <p:ph type="body" idx="1"/>
          </p:nvPr>
        </p:nvSpPr>
        <p:spPr>
          <a:xfrm>
            <a:off x="2786049" y="457201"/>
            <a:ext cx="5708663" cy="1142999"/>
          </a:xfrm>
        </p:spPr>
        <p:txBody>
          <a:bodyPr>
            <a:normAutofit fontScale="92500"/>
          </a:bodyPr>
          <a:lstStyle/>
          <a:p>
            <a:pPr algn="r">
              <a:lnSpc>
                <a:spcPct val="100000"/>
              </a:lnSpc>
            </a:pPr>
            <a:r>
              <a:rPr lang="fa-IR" sz="2800" dirty="0" smtClean="0">
                <a:cs typeface="B Yekan" pitchFamily="2" charset="-78"/>
              </a:rPr>
              <a:t>نقش تعلیم و تربیت در آموزش حسابداری از دیدگاه فدراسیون بین المللی حسابداران </a:t>
            </a:r>
            <a:endParaRPr lang="en-US" sz="2800" dirty="0">
              <a:cs typeface="B Yekan" pitchFamily="2" charset="-78"/>
            </a:endParaRPr>
          </a:p>
        </p:txBody>
      </p:sp>
    </p:spTree>
    <p:extLst>
      <p:ext uri="{BB962C8B-B14F-4D97-AF65-F5344CB8AC3E}">
        <p14:creationId xmlns:p14="http://schemas.microsoft.com/office/powerpoint/2010/main" xmlns="" val="855988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1447800"/>
            <a:ext cx="6553199" cy="4321175"/>
          </a:xfrm>
        </p:spPr>
        <p:txBody>
          <a:bodyPr>
            <a:normAutofit/>
          </a:bodyPr>
          <a:lstStyle/>
          <a:p>
            <a:pPr algn="r"/>
            <a:r>
              <a:rPr lang="fa-IR" sz="2000" dirty="0" smtClean="0">
                <a:cs typeface="B Yekan" pitchFamily="2" charset="-78"/>
              </a:rPr>
              <a:t>ضمانت اجرای احکام اخلاقی ،بایددر اساسنامه تشکل حرفه ای لحاظ گرددمسائل اخلاقی باید به گونه مسالمت آمیز حل شود .چنانچه موضوع قابل حل نباشد ،احکام تنبیهی زیر بنا به سطح تخلف صادر می شود .اخطار(شفاهی یا کتبی)توبیخ ،آموزش،جریمه جبران هزینه و استرداد حق الزحمه .جلوگیری از فعالیت حرفه ای ،تعلیق عضویت،و اخراج از تشکل حرفه ای </a:t>
            </a:r>
            <a:endParaRPr lang="en-US" sz="2000" dirty="0">
              <a:cs typeface="B Yekan" pitchFamily="2" charset="-78"/>
            </a:endParaRPr>
          </a:p>
        </p:txBody>
      </p:sp>
      <p:sp>
        <p:nvSpPr>
          <p:cNvPr id="3" name="Text Placeholder 2"/>
          <p:cNvSpPr>
            <a:spLocks noGrp="1"/>
          </p:cNvSpPr>
          <p:nvPr>
            <p:ph type="body" idx="1"/>
          </p:nvPr>
        </p:nvSpPr>
        <p:spPr>
          <a:xfrm>
            <a:off x="722313" y="762001"/>
            <a:ext cx="7772400" cy="533399"/>
          </a:xfrm>
        </p:spPr>
        <p:txBody>
          <a:bodyPr/>
          <a:lstStyle/>
          <a:p>
            <a:pPr algn="r"/>
            <a:r>
              <a:rPr lang="fa-IR" dirty="0" smtClean="0">
                <a:cs typeface="B Yekan" pitchFamily="2" charset="-78"/>
              </a:rPr>
              <a:t>ضمانت اجرای آیین رفتار حرفه ای </a:t>
            </a:r>
            <a:endParaRPr lang="en-US" dirty="0">
              <a:cs typeface="B Yekan" pitchFamily="2" charset="-78"/>
            </a:endParaRPr>
          </a:p>
        </p:txBody>
      </p:sp>
    </p:spTree>
    <p:extLst>
      <p:ext uri="{BB962C8B-B14F-4D97-AF65-F5344CB8AC3E}">
        <p14:creationId xmlns:p14="http://schemas.microsoft.com/office/powerpoint/2010/main" xmlns="" val="31375027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1052736"/>
            <a:ext cx="6298976" cy="5805264"/>
          </a:xfrm>
        </p:spPr>
        <p:txBody>
          <a:bodyPr>
            <a:noAutofit/>
          </a:bodyPr>
          <a:lstStyle/>
          <a:p>
            <a:pPr algn="r"/>
            <a:r>
              <a:rPr lang="fa-IR" sz="1800" dirty="0" smtClean="0"/>
              <a:t>بونک و اسمیت در یک بررسی ادعا کردند که نظام آموزش حسابداری به منظور بالا بردن مهارت های تفکر انتقادی و خلاق برای رویارویی با مسائل اقتصادی جهان در قرن 21،نیاز به بازنگری دارد.به نظر آن ها ارائه دروس به صورت دانشجو محور و نیز ارائه مطالبی که فنون تفکر خلاق و انتقادی را تقویت می کند،باید مورد توجه قرار گیرد.</a:t>
            </a:r>
            <a:endParaRPr lang="en-US" sz="1800" dirty="0"/>
          </a:p>
        </p:txBody>
      </p:sp>
      <p:sp>
        <p:nvSpPr>
          <p:cNvPr id="3" name="Text Placeholder 2"/>
          <p:cNvSpPr>
            <a:spLocks noGrp="1"/>
          </p:cNvSpPr>
          <p:nvPr>
            <p:ph type="body" idx="1"/>
          </p:nvPr>
        </p:nvSpPr>
        <p:spPr>
          <a:xfrm>
            <a:off x="2362199" y="260649"/>
            <a:ext cx="6132513" cy="720079"/>
          </a:xfrm>
        </p:spPr>
        <p:txBody>
          <a:bodyPr>
            <a:normAutofit/>
          </a:bodyPr>
          <a:lstStyle/>
          <a:p>
            <a:pPr algn="r"/>
            <a:r>
              <a:rPr lang="fa-IR" sz="3600" dirty="0" smtClean="0"/>
              <a:t>کاستیهای برنامه آموزش موجود</a:t>
            </a:r>
            <a:endParaRPr lang="en-US" sz="3600" dirty="0"/>
          </a:p>
        </p:txBody>
      </p:sp>
    </p:spTree>
    <p:extLst>
      <p:ext uri="{BB962C8B-B14F-4D97-AF65-F5344CB8AC3E}">
        <p14:creationId xmlns:p14="http://schemas.microsoft.com/office/powerpoint/2010/main" xmlns="" val="3497918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8392" y="1600200"/>
            <a:ext cx="6400800" cy="3286125"/>
          </a:xfrm>
        </p:spPr>
        <p:txBody>
          <a:bodyPr>
            <a:normAutofit/>
          </a:bodyPr>
          <a:lstStyle/>
          <a:p>
            <a:pPr algn="r"/>
            <a:r>
              <a:rPr lang="fa-IR" sz="2000" b="0" dirty="0" smtClean="0">
                <a:effectLst/>
              </a:rPr>
              <a:t>جانستون و بیگز :نیز طراحی آموزش حسابداری مبتنی بر مشکل را که از آموزش پزشکی الهام گرفته شده است ،پیشنهاد می کنند .به طور خلاصه آموزش مبتنی بر مشکل رویکردی است که به افزایش تخصص تاکید دارد.</a:t>
            </a:r>
            <a:endParaRPr lang="en-US" sz="2000" b="0" dirty="0">
              <a:effectLst/>
            </a:endParaRPr>
          </a:p>
        </p:txBody>
      </p:sp>
      <p:sp>
        <p:nvSpPr>
          <p:cNvPr id="3" name="Text Placeholder 2"/>
          <p:cNvSpPr>
            <a:spLocks noGrp="1"/>
          </p:cNvSpPr>
          <p:nvPr>
            <p:ph type="body" idx="1"/>
          </p:nvPr>
        </p:nvSpPr>
        <p:spPr>
          <a:xfrm>
            <a:off x="2578392" y="1066800"/>
            <a:ext cx="6400800" cy="533400"/>
          </a:xfrm>
        </p:spPr>
        <p:txBody>
          <a:bodyPr>
            <a:normAutofit/>
          </a:bodyPr>
          <a:lstStyle/>
          <a:p>
            <a:pPr algn="r"/>
            <a:r>
              <a:rPr lang="fa-IR" dirty="0" smtClean="0"/>
              <a:t>ادامه کاستیهای برنامه اموزش موجود</a:t>
            </a:r>
            <a:endParaRPr lang="en-US" dirty="0"/>
          </a:p>
        </p:txBody>
      </p:sp>
    </p:spTree>
    <p:extLst>
      <p:ext uri="{BB962C8B-B14F-4D97-AF65-F5344CB8AC3E}">
        <p14:creationId xmlns:p14="http://schemas.microsoft.com/office/powerpoint/2010/main" xmlns="" val="10373455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066800"/>
            <a:ext cx="6648479" cy="5105400"/>
          </a:xfrm>
        </p:spPr>
        <p:txBody>
          <a:bodyPr>
            <a:normAutofit fontScale="90000"/>
          </a:bodyPr>
          <a:lstStyle/>
          <a:p>
            <a:pPr algn="r"/>
            <a:r>
              <a:rPr lang="fa-IR" sz="2000" b="0" dirty="0" smtClean="0">
                <a:cs typeface="B Yekan" pitchFamily="2" charset="-78"/>
              </a:rPr>
              <a:t>1-آیا اخلاقیات باید از طریق برنامه تحصیلی ارائه شود 2آن چه را که مسئله باید تشکیل دهد </a:t>
            </a:r>
            <a:br>
              <a:rPr lang="fa-IR" sz="2000" b="0" dirty="0" smtClean="0">
                <a:cs typeface="B Yekan" pitchFamily="2" charset="-78"/>
              </a:rPr>
            </a:br>
            <a:r>
              <a:rPr lang="fa-IR" sz="2000" b="0" dirty="0" smtClean="0">
                <a:cs typeface="B Yekan" pitchFamily="2" charset="-78"/>
              </a:rPr>
              <a:t>تقریبا این همراهی و توافق وجود داردکه اخلاقیات از اهمیت پایمال شده ای برخوردار است .چون دانشجویان در طول دوره تحصیل در این تفکر خواهند بود که آن را به عنوان واحد درسی بگذارنند و مدرک مربوط را دریافت کنند پس ماهیت اصلی مسئله که هدف مهمی است ،بدست نخواهد آمد پس پیشنهاد ایجادیک نیمسال واحد برای موضوع اخلاقیات ،با توجه به اهمیت موضوع شاید دور از انتظار نباشد .برای مثال در دانشگاه مالزی طرحی در این زمینه ارائه شده و این موضوع در این طرح مورد تاکید قرار گرفته است .</a:t>
            </a:r>
            <a:endParaRPr lang="en-US" sz="2000" b="0" dirty="0">
              <a:cs typeface="B Yekan" pitchFamily="2" charset="-78"/>
            </a:endParaRPr>
          </a:p>
        </p:txBody>
      </p:sp>
      <p:sp>
        <p:nvSpPr>
          <p:cNvPr id="3" name="Text Placeholder 2"/>
          <p:cNvSpPr>
            <a:spLocks noGrp="1"/>
          </p:cNvSpPr>
          <p:nvPr>
            <p:ph type="body" idx="1"/>
          </p:nvPr>
        </p:nvSpPr>
        <p:spPr>
          <a:xfrm>
            <a:off x="2286000" y="152401"/>
            <a:ext cx="6705599" cy="761999"/>
          </a:xfrm>
        </p:spPr>
        <p:txBody>
          <a:bodyPr/>
          <a:lstStyle/>
          <a:p>
            <a:pPr algn="r"/>
            <a:r>
              <a:rPr lang="fa-IR" dirty="0" smtClean="0">
                <a:cs typeface="B Yekan" pitchFamily="2" charset="-78"/>
              </a:rPr>
              <a:t>دومسئله وجود دارد که علاقه به انجام تعلیم و تربیت اصول اخلاقی را تحت تسلط قرار داده است </a:t>
            </a:r>
            <a:endParaRPr lang="en-US" dirty="0">
              <a:cs typeface="B Yekan" pitchFamily="2" charset="-78"/>
            </a:endParaRPr>
          </a:p>
        </p:txBody>
      </p:sp>
    </p:spTree>
    <p:extLst>
      <p:ext uri="{BB962C8B-B14F-4D97-AF65-F5344CB8AC3E}">
        <p14:creationId xmlns:p14="http://schemas.microsoft.com/office/powerpoint/2010/main" xmlns="" val="24438580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6934200" cy="6400800"/>
          </a:xfrm>
        </p:spPr>
        <p:txBody>
          <a:bodyPr>
            <a:normAutofit fontScale="90000"/>
          </a:bodyPr>
          <a:lstStyle/>
          <a:p>
            <a:pPr algn="r"/>
            <a:r>
              <a:rPr lang="fa-IR" sz="2000" b="0" dirty="0" smtClean="0">
                <a:effectLst/>
                <a:cs typeface="B Yekan" pitchFamily="2" charset="-78"/>
              </a:rPr>
              <a:t>اخلاق ،ریشه در سرشت (عقل و احساس )دارد .معنویت انسان ،واقعیتی فطری و لا یتناهی و رعایت اخلاق ،یکی ازمظاهر این معنویت ومبنای اولیه زندگی اجتماعی است .در حرفه حسابداری و حسابرسی،اخلاق حرفه ای شاخص اندازه گیری رفتار مناسب و ابزاری جهت تعیین روابط درست و نادرست است.</a:t>
            </a:r>
            <a:br>
              <a:rPr lang="fa-IR" sz="2000" b="0" dirty="0" smtClean="0">
                <a:effectLst/>
                <a:cs typeface="B Yekan" pitchFamily="2" charset="-78"/>
              </a:rPr>
            </a:br>
            <a:r>
              <a:rPr lang="fa-IR" sz="2000" b="0" dirty="0" smtClean="0">
                <a:effectLst/>
                <a:cs typeface="B Yekan" pitchFamily="2" charset="-78"/>
              </a:rPr>
              <a:t>واقعیت این است که دردنیای امروز،بدون اخلاق نمی توان به دیگران اعتماد کرد و با آن زیست.همچنین نمی توان برخورد مناسبی با محیط زیست و کل هستی داشت .به بیان دیگر چه هنگامی که ما مشغول کارهای جزئی و کوچک هستیم ،چه وقتی که در یک گفتگوی ساده شرکت می کنیم وچه زمانی که به زندگی اجتماعی و مسئولیت های حرفه ای می پردازیم ،به اصول و اندیشه های اخلاقی نیاز داریم .اخلاق و آیین رفتار حرفه ای در حسابداری و حسابرسی تلاشی است در این راه و پاسخی است مقدماتی به این نیاز  </a:t>
            </a:r>
            <a:endParaRPr lang="en-US" sz="2000" b="0" dirty="0">
              <a:effectLst/>
              <a:cs typeface="B Yekan" pitchFamily="2" charset="-78"/>
            </a:endParaRPr>
          </a:p>
        </p:txBody>
      </p:sp>
      <p:sp>
        <p:nvSpPr>
          <p:cNvPr id="3" name="Text Placeholder 2"/>
          <p:cNvSpPr>
            <a:spLocks noGrp="1"/>
          </p:cNvSpPr>
          <p:nvPr>
            <p:ph type="body" idx="1"/>
          </p:nvPr>
        </p:nvSpPr>
        <p:spPr>
          <a:xfrm>
            <a:off x="2286000" y="228600"/>
            <a:ext cx="6477000" cy="609600"/>
          </a:xfrm>
        </p:spPr>
        <p:txBody>
          <a:bodyPr>
            <a:noAutofit/>
          </a:bodyPr>
          <a:lstStyle/>
          <a:p>
            <a:pPr algn="ctr"/>
            <a:r>
              <a:rPr lang="fa-IR" sz="3600" dirty="0" smtClean="0"/>
              <a:t>نتیجه گیری </a:t>
            </a:r>
            <a:endParaRPr lang="en-US" sz="3600" dirty="0"/>
          </a:p>
        </p:txBody>
      </p:sp>
    </p:spTree>
    <p:extLst>
      <p:ext uri="{BB962C8B-B14F-4D97-AF65-F5344CB8AC3E}">
        <p14:creationId xmlns:p14="http://schemas.microsoft.com/office/powerpoint/2010/main" xmlns="" val="35804448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8392" y="2057400"/>
            <a:ext cx="6400800" cy="2895599"/>
          </a:xfrm>
        </p:spPr>
        <p:txBody>
          <a:bodyPr>
            <a:noAutofit/>
          </a:bodyPr>
          <a:lstStyle/>
          <a:p>
            <a:pPr algn="r"/>
            <a:r>
              <a:rPr lang="fa-IR" sz="2000" b="0" dirty="0" smtClean="0">
                <a:effectLst/>
                <a:cs typeface="B Nazanin" pitchFamily="2" charset="-78"/>
              </a:rPr>
              <a:t>چارچوب حرفه ای آموزش اخلاق در حسابداری .پذیرفته شده در کنفرانس ملی حسابداری .</a:t>
            </a:r>
            <a:r>
              <a:rPr lang="fa-IR" sz="2000" dirty="0">
                <a:cs typeface="B Nazanin" pitchFamily="2" charset="-78"/>
              </a:rPr>
              <a:t/>
            </a:r>
            <a:br>
              <a:rPr lang="fa-IR" sz="2000" dirty="0">
                <a:cs typeface="B Nazanin" pitchFamily="2" charset="-78"/>
              </a:rPr>
            </a:br>
            <a:r>
              <a:rPr lang="fa-IR" sz="2000" dirty="0" smtClean="0">
                <a:cs typeface="B Nazanin" pitchFamily="2" charset="-78"/>
              </a:rPr>
              <a:t>اخلاق حرفه ای در حسابداری و حسابرسی .دکتر غلامرضا بیات </a:t>
            </a:r>
            <a:br>
              <a:rPr lang="fa-IR" sz="2000" dirty="0" smtClean="0">
                <a:cs typeface="B Nazanin" pitchFamily="2" charset="-78"/>
              </a:rPr>
            </a:br>
            <a:r>
              <a:rPr lang="fa-IR" sz="2000" dirty="0" smtClean="0">
                <a:cs typeface="B Nazanin" pitchFamily="2" charset="-78"/>
              </a:rPr>
              <a:t>آموزش اخلاق در حسابداری .بررسی علمی و جهانی تعلیم اصول راهبردی اخلاق در حسابداری .دکتر مهدی علی نژاد سارو کلائی .شماره 66شهریور 1392.</a:t>
            </a:r>
            <a:endParaRPr lang="en-US" sz="2000" dirty="0">
              <a:cs typeface="B Nazanin" pitchFamily="2" charset="-78"/>
            </a:endParaRPr>
          </a:p>
        </p:txBody>
      </p:sp>
      <p:sp>
        <p:nvSpPr>
          <p:cNvPr id="3" name="Text Placeholder 2"/>
          <p:cNvSpPr>
            <a:spLocks noGrp="1"/>
          </p:cNvSpPr>
          <p:nvPr>
            <p:ph type="body" idx="1"/>
          </p:nvPr>
        </p:nvSpPr>
        <p:spPr>
          <a:xfrm>
            <a:off x="2514600" y="1143000"/>
            <a:ext cx="6400800" cy="609600"/>
          </a:xfrm>
        </p:spPr>
        <p:txBody>
          <a:bodyPr>
            <a:normAutofit/>
          </a:bodyPr>
          <a:lstStyle/>
          <a:p>
            <a:pPr algn="ctr"/>
            <a:r>
              <a:rPr lang="fa-IR" sz="4000" dirty="0" smtClean="0"/>
              <a:t>منابع</a:t>
            </a:r>
            <a:endParaRPr lang="en-US" sz="4000" dirty="0"/>
          </a:p>
        </p:txBody>
      </p:sp>
    </p:spTree>
    <p:extLst>
      <p:ext uri="{BB962C8B-B14F-4D97-AF65-F5344CB8AC3E}">
        <p14:creationId xmlns:p14="http://schemas.microsoft.com/office/powerpoint/2010/main" xmlns="" val="148086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noFill/>
          </a:ln>
        </p:spPr>
        <p:style>
          <a:lnRef idx="2">
            <a:schemeClr val="dk1"/>
          </a:lnRef>
          <a:fillRef idx="1">
            <a:schemeClr val="lt1"/>
          </a:fillRef>
          <a:effectRef idx="0">
            <a:schemeClr val="dk1"/>
          </a:effectRef>
          <a:fontRef idx="minor">
            <a:schemeClr val="dk1"/>
          </a:fontRef>
        </p:style>
        <p:txBody>
          <a:bodyPr anchor="ct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fa-IR" b="1" dirty="0" smtClean="0">
                <a:ln/>
                <a:solidFill>
                  <a:schemeClr val="accent3"/>
                </a:solidFill>
                <a:effectLst/>
              </a:rPr>
              <a:t>مقدمه </a:t>
            </a:r>
            <a:endParaRPr lang="en-US" b="1" dirty="0">
              <a:ln/>
              <a:solidFill>
                <a:schemeClr val="accent3"/>
              </a:solidFill>
              <a:effectLst/>
            </a:endParaRPr>
          </a:p>
        </p:txBody>
      </p:sp>
      <p:sp>
        <p:nvSpPr>
          <p:cNvPr id="3" name="Subtitle 2"/>
          <p:cNvSpPr>
            <a:spLocks noGrp="1"/>
          </p:cNvSpPr>
          <p:nvPr>
            <p:ph type="subTitle" idx="1"/>
          </p:nvPr>
        </p:nvSpPr>
        <p:spPr>
          <a:xfrm>
            <a:off x="1357290" y="1850064"/>
            <a:ext cx="7406640" cy="4387248"/>
          </a:xfrm>
        </p:spPr>
        <p:txBody>
          <a:bodyPr>
            <a:noAutofit/>
          </a:bodyPr>
          <a:lstStyle/>
          <a:p>
            <a:pPr algn="r"/>
            <a:r>
              <a:rPr lang="fa-IR" sz="2000" dirty="0" smtClean="0">
                <a:cs typeface="B Yekan" pitchFamily="2" charset="-78"/>
              </a:rPr>
              <a:t>برنامه آموزش حسابداری به طور سنتی بر روی آموزش مهارت های فنی محاسبات عملکرد حسابداری استانداردها و تئوری های حسابداری تمرکز دارد و نقش اخلاق و اصول ارزشی تا حدی در این برنامه محو مانده و نادیده انگاشته شده است .افزایش میزان رسوایی های حسابداری در طی دهه گذشته و قوانین تصویب شده در رابطه با حاکمیت شرکتی از جمله قانون ساربن اکسلی باعث افزایش اهمیت اخلاق درآموزش حسابداری شده است.با توجه به تاکید و تمرکز مذهب و از جمله اسلام بر روی ارزش ها و علوم اخلاقی این نیاز احساس می شود که علوم اخلاقی به عنوان جزئی از برنامه آموزش حسابداری بود و به دانشجویان آموزش داده شود.</a:t>
            </a:r>
          </a:p>
          <a:p>
            <a:pPr algn="r"/>
            <a:r>
              <a:rPr lang="fa-IR" sz="2000" dirty="0" smtClean="0">
                <a:cs typeface="B Yekan" pitchFamily="2" charset="-78"/>
              </a:rPr>
              <a:t>در حال حاضربه دلیل عدم آموزش اخلاق حرفه ای در چارچوب حسابداری حرفه ای با تجارت جهانی با مشکلات بسیاری مواجه شده است.تقلب جعل اغراق عمدی در حسابداری شرکت ها منجر به افزایش موسسات مالی در حال ورشکستگی شده است .فروپاشی شرکت های بزرگی چون انرون وردکام ....همگی اعتبار گزارش های مالی و پاسخگویی را به شدت پایین آورده است . </a:t>
            </a:r>
            <a:endParaRPr lang="en-US" sz="2000" dirty="0">
              <a:cs typeface="B Yekan" pitchFamily="2" charset="-78"/>
            </a:endParaRPr>
          </a:p>
        </p:txBody>
      </p:sp>
    </p:spTree>
    <p:extLst>
      <p:ext uri="{BB962C8B-B14F-4D97-AF65-F5344CB8AC3E}">
        <p14:creationId xmlns:p14="http://schemas.microsoft.com/office/powerpoint/2010/main" xmlns="" val="4069167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6"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ChangeArrowheads="1"/>
          </p:cNvSpPr>
          <p:nvPr/>
        </p:nvSpPr>
        <p:spPr bwMode="auto">
          <a:xfrm>
            <a:off x="-28575" y="4763"/>
            <a:ext cx="9144000" cy="6858000"/>
          </a:xfrm>
          <a:prstGeom prst="rect">
            <a:avLst/>
          </a:prstGeom>
          <a:blipFill dpi="0" rotWithShape="1">
            <a:blip r:embed="rId2"/>
            <a:srcRect/>
            <a:stretch>
              <a:fillRect/>
            </a:stretch>
          </a:blipFill>
          <a:ln w="9525" algn="ctr">
            <a:solidFill>
              <a:schemeClr val="tx1"/>
            </a:solidFill>
            <a:round/>
            <a:headEnd/>
            <a:tailEnd/>
          </a:ln>
        </p:spPr>
        <p:txBody>
          <a:bodyPr/>
          <a:lstStyle/>
          <a:p>
            <a:pPr algn="r" rtl="1" eaLnBrk="1" hangingPunct="1"/>
            <a:endParaRPr lang="en-US"/>
          </a:p>
        </p:txBody>
      </p:sp>
      <p:sp>
        <p:nvSpPr>
          <p:cNvPr id="4" name="TextBox 3"/>
          <p:cNvSpPr txBox="1"/>
          <p:nvPr/>
        </p:nvSpPr>
        <p:spPr>
          <a:xfrm>
            <a:off x="1676400" y="762000"/>
            <a:ext cx="6715172" cy="3046988"/>
          </a:xfrm>
          <a:prstGeom prst="rect">
            <a:avLst/>
          </a:prstGeom>
          <a:noFill/>
        </p:spPr>
        <p:txBody>
          <a:bodyPr wrap="square" rtlCol="1">
            <a:spAutoFit/>
          </a:bodyPr>
          <a:lstStyle/>
          <a:p>
            <a:pPr algn="r"/>
            <a:r>
              <a:rPr lang="fa-IR" sz="3200" dirty="0" smtClean="0"/>
              <a:t/>
            </a:r>
            <a:br>
              <a:rPr lang="fa-IR" sz="3200" dirty="0" smtClean="0"/>
            </a:br>
            <a:r>
              <a:rPr lang="fa-IR" sz="3200" dirty="0" smtClean="0"/>
              <a:t> </a:t>
            </a:r>
            <a:r>
              <a:rPr lang="fa-IR" sz="3200" b="1" dirty="0" smtClean="0">
                <a:solidFill>
                  <a:srgbClr val="FF0000"/>
                </a:solidFill>
              </a:rPr>
              <a:t/>
            </a:r>
            <a:br>
              <a:rPr lang="fa-IR" sz="3200" b="1" dirty="0" smtClean="0">
                <a:solidFill>
                  <a:srgbClr val="FF0000"/>
                </a:solidFill>
              </a:rPr>
            </a:br>
            <a:r>
              <a:rPr lang="fa-IR" sz="3200" b="1" dirty="0" smtClean="0">
                <a:solidFill>
                  <a:srgbClr val="FF0000"/>
                </a:solidFill>
              </a:rPr>
              <a:t/>
            </a:r>
            <a:br>
              <a:rPr lang="fa-IR" sz="3200" b="1" dirty="0" smtClean="0">
                <a:solidFill>
                  <a:srgbClr val="FF0000"/>
                </a:solidFill>
              </a:rPr>
            </a:br>
            <a:r>
              <a:rPr lang="fa-IR" sz="3200" dirty="0" smtClean="0"/>
              <a:t>در مجالی که برایم باقیست باز همراه شما مدرسه ای می سازیم که در آن آخر وقت مهر تدریس کنند و بگویند که تا فردا صبح خالق عشق نگهدار شما.</a:t>
            </a:r>
            <a:endParaRPr lang="fa-IR" sz="3200" dirty="0"/>
          </a:p>
        </p:txBody>
      </p:sp>
    </p:spTree>
    <p:extLst>
      <p:ext uri="{BB962C8B-B14F-4D97-AF65-F5344CB8AC3E}">
        <p14:creationId xmlns:p14="http://schemas.microsoft.com/office/powerpoint/2010/main" xmlns="" val="912677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50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4"/>
                                        </p:tgtEl>
                                        <p:attrNameLst>
                                          <p:attrName>fillcolor</p:attrName>
                                        </p:attrNameLst>
                                      </p:cBhvr>
                                      <p:tavLst>
                                        <p:tav tm="0">
                                          <p:val>
                                            <p:clrVal>
                                              <a:schemeClr val="accent2"/>
                                            </p:clrVal>
                                          </p:val>
                                        </p:tav>
                                        <p:tav tm="50000">
                                          <p:val>
                                            <p:clrVal>
                                              <a:schemeClr val="hlink"/>
                                            </p:clrVal>
                                          </p:val>
                                        </p:tav>
                                      </p:tavLst>
                                    </p:anim>
                                    <p:set>
                                      <p:cBhvr>
                                        <p:cTn id="9" dur="500"/>
                                        <p:tgtEl>
                                          <p:spTgt spid="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ChangeArrowheads="1"/>
          </p:cNvSpPr>
          <p:nvPr/>
        </p:nvSpPr>
        <p:spPr bwMode="auto">
          <a:xfrm>
            <a:off x="-28575" y="4763"/>
            <a:ext cx="9144000" cy="6858000"/>
          </a:xfrm>
          <a:prstGeom prst="rect">
            <a:avLst/>
          </a:prstGeom>
          <a:blipFill dpi="0" rotWithShape="1">
            <a:blip r:embed="rId2"/>
            <a:srcRect/>
            <a:stretch>
              <a:fillRect/>
            </a:stretch>
          </a:blipFill>
          <a:ln w="9525" algn="ctr">
            <a:solidFill>
              <a:schemeClr val="tx1"/>
            </a:solidFill>
            <a:round/>
            <a:headEnd/>
            <a:tailEnd/>
          </a:ln>
        </p:spPr>
        <p:txBody>
          <a:bodyPr/>
          <a:lstStyle/>
          <a:p>
            <a:pPr algn="r" rtl="1" eaLnBrk="1" hangingPunct="1"/>
            <a:endParaRPr lang="en-US"/>
          </a:p>
        </p:txBody>
      </p:sp>
      <p:sp>
        <p:nvSpPr>
          <p:cNvPr id="4" name="TextBox 3"/>
          <p:cNvSpPr txBox="1"/>
          <p:nvPr/>
        </p:nvSpPr>
        <p:spPr>
          <a:xfrm>
            <a:off x="1207175" y="2667000"/>
            <a:ext cx="6715172" cy="923330"/>
          </a:xfrm>
          <a:prstGeom prst="rect">
            <a:avLst/>
          </a:prstGeom>
          <a:noFill/>
        </p:spPr>
        <p:txBody>
          <a:bodyPr wrap="square" rtlCol="1">
            <a:spAutoFit/>
          </a:bodyPr>
          <a:lstStyle/>
          <a:p>
            <a:pPr algn="ctr"/>
            <a:r>
              <a:rPr lang="fa-IR"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با تشکر از توجه شما </a:t>
            </a:r>
            <a:endParaRPr lang="fa-IR"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extLst>
      <p:ext uri="{BB962C8B-B14F-4D97-AF65-F5344CB8AC3E}">
        <p14:creationId xmlns:p14="http://schemas.microsoft.com/office/powerpoint/2010/main" xmlns="" val="2163300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50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4"/>
                                        </p:tgtEl>
                                        <p:attrNameLst>
                                          <p:attrName>fillcolor</p:attrName>
                                        </p:attrNameLst>
                                      </p:cBhvr>
                                      <p:tavLst>
                                        <p:tav tm="0">
                                          <p:val>
                                            <p:clrVal>
                                              <a:schemeClr val="accent2"/>
                                            </p:clrVal>
                                          </p:val>
                                        </p:tav>
                                        <p:tav tm="50000">
                                          <p:val>
                                            <p:clrVal>
                                              <a:schemeClr val="hlink"/>
                                            </p:clrVal>
                                          </p:val>
                                        </p:tav>
                                      </p:tavLst>
                                    </p:anim>
                                    <p:set>
                                      <p:cBhvr>
                                        <p:cTn id="9" dur="500"/>
                                        <p:tgtEl>
                                          <p:spTgt spid="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688975"/>
          </a:xfrm>
        </p:spPr>
        <p:txBody>
          <a:bodyPr>
            <a:normAutofit fontScale="90000"/>
          </a:bodyPr>
          <a:lstStyle/>
          <a:p>
            <a:pPr algn="r"/>
            <a:r>
              <a:rPr lang="fa-IR"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B Yekan" pitchFamily="2" charset="-78"/>
              </a:rPr>
              <a:t>اخلاق حرفه ای  </a:t>
            </a:r>
            <a:endParaRPr lang="en-US"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B Yekan" pitchFamily="2" charset="-78"/>
            </a:endParaRPr>
          </a:p>
        </p:txBody>
      </p:sp>
      <p:sp>
        <p:nvSpPr>
          <p:cNvPr id="3" name="Subtitle 2"/>
          <p:cNvSpPr>
            <a:spLocks noGrp="1"/>
          </p:cNvSpPr>
          <p:nvPr>
            <p:ph type="subTitle" idx="1"/>
          </p:nvPr>
        </p:nvSpPr>
        <p:spPr>
          <a:xfrm>
            <a:off x="1371600" y="2971800"/>
            <a:ext cx="7010400" cy="2667000"/>
          </a:xfrm>
        </p:spPr>
        <p:txBody>
          <a:bodyPr>
            <a:normAutofit fontScale="92500" lnSpcReduction="10000"/>
          </a:bodyPr>
          <a:lstStyle/>
          <a:p>
            <a:pPr algn="r">
              <a:lnSpc>
                <a:spcPct val="120000"/>
              </a:lnSpc>
            </a:pPr>
            <a:r>
              <a:rPr lang="fa-IR" sz="1600" dirty="0" smtClean="0">
                <a:cs typeface="B Yekan" pitchFamily="2" charset="-78"/>
              </a:rPr>
              <a:t>اخلاق جمع خلق است که در قران هم آمده است .واژه اخلاق همانند دو واژه دو کاربرد متمایزدارد گاهی اخلاق به معنای خلق و خوی رفتار عادت شده مزاج است .وگاهی نیز به عنوان دانشی است که از حسن و قبح وخوبی و بدی رفتار بحث می کند.</a:t>
            </a:r>
            <a:endParaRPr lang="fa-IR" sz="4000" dirty="0" smtClean="0">
              <a:cs typeface="B Yekan" pitchFamily="2" charset="-78"/>
            </a:endParaRPr>
          </a:p>
          <a:p>
            <a:pPr algn="r">
              <a:lnSpc>
                <a:spcPct val="120000"/>
              </a:lnSpc>
            </a:pPr>
            <a:r>
              <a:rPr lang="fa-IR" sz="4000" dirty="0" smtClean="0">
                <a:cs typeface="B Yekan" pitchFamily="2" charset="-78"/>
              </a:rPr>
              <a:t>تعریف اخلاق</a:t>
            </a:r>
          </a:p>
          <a:p>
            <a:pPr algn="r">
              <a:lnSpc>
                <a:spcPct val="120000"/>
              </a:lnSpc>
            </a:pPr>
            <a:r>
              <a:rPr lang="fa-IR" sz="2000" dirty="0" smtClean="0">
                <a:cs typeface="B Yekan" pitchFamily="2" charset="-78"/>
              </a:rPr>
              <a:t>اخلاق حرفه ای مجموعه قواعدی است که باید افراد داوطلبانه و بر اساس ندای وجدان و فطرت خویش در انجام کار حرفه ای رعایت کنند.بدون آنکه الزام خارجی داشته باشند یا در صورت تخلف به مجازات های قانونی دچار شوند.</a:t>
            </a:r>
          </a:p>
        </p:txBody>
      </p:sp>
    </p:spTree>
    <p:extLst>
      <p:ext uri="{BB962C8B-B14F-4D97-AF65-F5344CB8AC3E}">
        <p14:creationId xmlns:p14="http://schemas.microsoft.com/office/powerpoint/2010/main" xmlns="" val="3703708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8392" y="1676400"/>
            <a:ext cx="6400800" cy="4800600"/>
          </a:xfrm>
        </p:spPr>
        <p:txBody>
          <a:bodyPr>
            <a:normAutofit/>
          </a:bodyPr>
          <a:lstStyle/>
          <a:p>
            <a:pPr algn="r"/>
            <a:r>
              <a:rPr lang="fa-IR" sz="2000" dirty="0" smtClean="0">
                <a:cs typeface="B Yekan" pitchFamily="2" charset="-78"/>
              </a:rPr>
              <a:t>بخش اول :اصول بنیادی اخلاق حرفه ای را برای حسابداران حرفه ای ایجاد و چارچوبی مفهومی برای بکارگیری این اصول ارائه می کند.</a:t>
            </a:r>
            <a:br>
              <a:rPr lang="fa-IR" sz="2000" dirty="0" smtClean="0">
                <a:cs typeface="B Yekan" pitchFamily="2" charset="-78"/>
              </a:rPr>
            </a:br>
            <a:r>
              <a:rPr lang="fa-IR" sz="2000" dirty="0" smtClean="0">
                <a:cs typeface="B Yekan" pitchFamily="2" charset="-78"/>
              </a:rPr>
              <a:t>بخش دوم:این بخش چگونگی بکارگیری چارچوب مفهومی را در شرایط خاص </a:t>
            </a:r>
            <a:br>
              <a:rPr lang="fa-IR" sz="2000" dirty="0" smtClean="0">
                <a:cs typeface="B Yekan" pitchFamily="2" charset="-78"/>
              </a:rPr>
            </a:br>
            <a:r>
              <a:rPr lang="fa-IR" sz="2000" dirty="0" smtClean="0">
                <a:cs typeface="B Yekan" pitchFamily="2" charset="-78"/>
              </a:rPr>
              <a:t>برای حسابداران حرفه ای تشریح می کند.</a:t>
            </a:r>
            <a:br>
              <a:rPr lang="fa-IR" sz="2000" dirty="0" smtClean="0">
                <a:cs typeface="B Yekan" pitchFamily="2" charset="-78"/>
              </a:rPr>
            </a:br>
            <a:r>
              <a:rPr lang="fa-IR" sz="2000" dirty="0" smtClean="0">
                <a:cs typeface="B Yekan" pitchFamily="2" charset="-78"/>
              </a:rPr>
              <a:t>بخش سوم:این بخش استفاده از تخصص حسابداران حرفه ای در امور تجاری را شامل می شود.</a:t>
            </a:r>
            <a:endParaRPr lang="en-US" sz="2000" dirty="0">
              <a:cs typeface="B Yekan" pitchFamily="2" charset="-78"/>
            </a:endParaRPr>
          </a:p>
        </p:txBody>
      </p:sp>
      <p:sp>
        <p:nvSpPr>
          <p:cNvPr id="3" name="Text Placeholder 2"/>
          <p:cNvSpPr>
            <a:spLocks noGrp="1"/>
          </p:cNvSpPr>
          <p:nvPr>
            <p:ph type="body" idx="1"/>
          </p:nvPr>
        </p:nvSpPr>
        <p:spPr>
          <a:xfrm>
            <a:off x="2578392" y="304800"/>
            <a:ext cx="6400800" cy="685800"/>
          </a:xfrm>
          <a:ln>
            <a:noFill/>
          </a:ln>
        </p:spPr>
        <p:style>
          <a:lnRef idx="2">
            <a:schemeClr val="dk1"/>
          </a:lnRef>
          <a:fillRef idx="1">
            <a:schemeClr val="lt1"/>
          </a:fillRef>
          <a:effectRef idx="0">
            <a:schemeClr val="dk1"/>
          </a:effectRef>
          <a:fontRef idx="minor">
            <a:schemeClr val="dk1"/>
          </a:fontRef>
        </p:style>
        <p:txBody>
          <a:bodyPr>
            <a:normAutofit/>
          </a:bodyPr>
          <a:lstStyle/>
          <a:p>
            <a:pPr algn="r"/>
            <a:r>
              <a:rPr lang="fa-IR"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B Yekan" pitchFamily="2" charset="-78"/>
              </a:rPr>
              <a:t>قواعد اخلاقی فدراسیون بین المللی حسابداران </a:t>
            </a:r>
            <a:endParaRPr lang="en-US" sz="32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B Yekan" pitchFamily="2" charset="-78"/>
            </a:endParaRPr>
          </a:p>
        </p:txBody>
      </p:sp>
    </p:spTree>
    <p:extLst>
      <p:ext uri="{BB962C8B-B14F-4D97-AF65-F5344CB8AC3E}">
        <p14:creationId xmlns:p14="http://schemas.microsoft.com/office/powerpoint/2010/main" xmlns="" val="3087776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8392" y="1600200"/>
            <a:ext cx="6400800" cy="4572000"/>
          </a:xfrm>
        </p:spPr>
        <p:txBody>
          <a:bodyPr>
            <a:normAutofit/>
          </a:bodyPr>
          <a:lstStyle/>
          <a:p>
            <a:pPr algn="r"/>
            <a:r>
              <a:rPr lang="fa-IR" sz="2000" b="0" dirty="0" smtClean="0">
                <a:effectLst/>
                <a:cs typeface="B Yekan" pitchFamily="2" charset="-78"/>
              </a:rPr>
              <a:t>لوارد و فیشر در تحقیقات خود به این نتیجه دست یافتند که اساتید حسابداری برای تدریس مناسب نیستند چرا که هنگام تدریس این دروس احساس عدم صلاحیت می کنند.آن ها همچنین ازتمرکز محدود بر روی آموزش دستور العمل های رفتارحرفه ای انتقاده نموده و نقطه ضعف آموزش اخلاق را در این نکته می دانند که یک مبنای علمی اخلاقی دقیق وجود ندارد و دانشجویان دانش و مهارت های لازم جهت تفکر انتقادی را ندارند.</a:t>
            </a:r>
            <a:endParaRPr lang="en-US" sz="2000" b="0" dirty="0">
              <a:effectLst/>
              <a:cs typeface="B Yekan" pitchFamily="2" charset="-78"/>
            </a:endParaRPr>
          </a:p>
        </p:txBody>
      </p:sp>
      <p:sp>
        <p:nvSpPr>
          <p:cNvPr id="3" name="Text Placeholder 2"/>
          <p:cNvSpPr>
            <a:spLocks noGrp="1"/>
          </p:cNvSpPr>
          <p:nvPr>
            <p:ph type="body" idx="1"/>
          </p:nvPr>
        </p:nvSpPr>
        <p:spPr>
          <a:xfrm>
            <a:off x="2578392" y="304800"/>
            <a:ext cx="6400800" cy="1066800"/>
          </a:xfrm>
        </p:spPr>
        <p:txBody>
          <a:bodyPr>
            <a:normAutofit/>
          </a:bodyPr>
          <a:lstStyle/>
          <a:p>
            <a:pPr algn="r"/>
            <a:r>
              <a:rPr lang="fa-IR" sz="3600" dirty="0" smtClean="0"/>
              <a:t>پژوهش های پیشین </a:t>
            </a:r>
            <a:endParaRPr lang="en-US" sz="3600" dirty="0"/>
          </a:p>
        </p:txBody>
      </p:sp>
    </p:spTree>
    <p:extLst>
      <p:ext uri="{BB962C8B-B14F-4D97-AF65-F5344CB8AC3E}">
        <p14:creationId xmlns:p14="http://schemas.microsoft.com/office/powerpoint/2010/main" xmlns="" val="1521267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8392" y="1828800"/>
            <a:ext cx="6400800" cy="4800600"/>
          </a:xfrm>
        </p:spPr>
        <p:txBody>
          <a:bodyPr>
            <a:normAutofit/>
          </a:bodyPr>
          <a:lstStyle/>
          <a:p>
            <a:pPr algn="r"/>
            <a:r>
              <a:rPr lang="fa-IR" sz="2000" dirty="0" smtClean="0">
                <a:effectLst/>
                <a:cs typeface="B Yekan" pitchFamily="2" charset="-78"/>
              </a:rPr>
              <a:t>برکس ،جیسن ،مالدین و ویتنی مطالعه ای را بر روی حسابداران جدید استخدام شده شرکت ها انجام دادند و مشخص شدبهترین روش برای آموزش علوم اخلاقی به حسابداران در کلاس های تدریس و دانشگاه نیست بلکه آموزش در حین کار می باشد.</a:t>
            </a:r>
            <a:br>
              <a:rPr lang="fa-IR" sz="2000" dirty="0" smtClean="0">
                <a:effectLst/>
                <a:cs typeface="B Yekan" pitchFamily="2" charset="-78"/>
              </a:rPr>
            </a:br>
            <a:r>
              <a:rPr lang="fa-IR" sz="2000" dirty="0" smtClean="0">
                <a:effectLst/>
                <a:cs typeface="B Yekan" pitchFamily="2" charset="-78"/>
              </a:rPr>
              <a:t>مسی و وان در رابطه با مزایای آموزش اخلاقی در برنامه حسابداری مطالعه کردند و منابع محدود پذیرفته شده در این زمینه را از مشکلات اساتید حسابداری عنوان کردند.</a:t>
            </a:r>
            <a:endParaRPr lang="en-US" sz="2000" dirty="0">
              <a:effectLst/>
              <a:cs typeface="B Yekan" pitchFamily="2" charset="-78"/>
            </a:endParaRPr>
          </a:p>
        </p:txBody>
      </p:sp>
      <p:sp>
        <p:nvSpPr>
          <p:cNvPr id="3" name="Text Placeholder 2"/>
          <p:cNvSpPr>
            <a:spLocks noGrp="1"/>
          </p:cNvSpPr>
          <p:nvPr>
            <p:ph type="body" idx="1"/>
          </p:nvPr>
        </p:nvSpPr>
        <p:spPr>
          <a:xfrm>
            <a:off x="2578392" y="1066800"/>
            <a:ext cx="6400800" cy="457200"/>
          </a:xfrm>
        </p:spPr>
        <p:txBody>
          <a:bodyPr/>
          <a:lstStyle/>
          <a:p>
            <a:pPr algn="r"/>
            <a:r>
              <a:rPr lang="fa-IR" dirty="0" smtClean="0"/>
              <a:t>ادامه پژوهش های پیشین </a:t>
            </a:r>
            <a:endParaRPr lang="en-US" dirty="0"/>
          </a:p>
        </p:txBody>
      </p:sp>
    </p:spTree>
    <p:extLst>
      <p:ext uri="{BB962C8B-B14F-4D97-AF65-F5344CB8AC3E}">
        <p14:creationId xmlns:p14="http://schemas.microsoft.com/office/powerpoint/2010/main" xmlns="" val="3574419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8392" y="1676400"/>
            <a:ext cx="6400800" cy="4495800"/>
          </a:xfrm>
        </p:spPr>
        <p:txBody>
          <a:bodyPr>
            <a:normAutofit fontScale="90000"/>
          </a:bodyPr>
          <a:lstStyle/>
          <a:p>
            <a:pPr algn="r"/>
            <a:r>
              <a:rPr lang="fa-IR" sz="2000" b="0" dirty="0" smtClean="0">
                <a:effectLst/>
              </a:rPr>
              <a:t>رسوایی های ناشی از تقلب های مالی و فروپاشی شرکت های بزرگی همچون انرون و ورلدکام و پارمالات نشان داد که رعایت استانداردها و ضوابط فنی در انجام مسئولیت های حرفه ای کافی نیست.حسابداران حرفه ای باید علاوه بر رعایت استاندارد ها و ضوابط فنی ،به رعایت اخلاق حرفه ای نیز متعهد باشند.انرون یکی از بزرگترین شرکت ها ی فعال در زمینه انرژی ،به علت تقلب ،حساب سازی و فروش پروژهای زیان ده به شرکت های کاغذی و ثبت مطالبات واهی در دفاتر و صورت های مالی ،ورشکست و نود میلیارد دلار زیان به سهامداران این شرکت وارد شد.</a:t>
            </a:r>
            <a:endParaRPr lang="en-US" sz="2000" b="0" dirty="0">
              <a:effectLst/>
            </a:endParaRPr>
          </a:p>
        </p:txBody>
      </p:sp>
      <p:sp>
        <p:nvSpPr>
          <p:cNvPr id="3" name="Text Placeholder 2"/>
          <p:cNvSpPr>
            <a:spLocks noGrp="1"/>
          </p:cNvSpPr>
          <p:nvPr>
            <p:ph type="body" idx="1"/>
          </p:nvPr>
        </p:nvSpPr>
        <p:spPr>
          <a:xfrm>
            <a:off x="2578392" y="1066800"/>
            <a:ext cx="6400800" cy="533400"/>
          </a:xfrm>
        </p:spPr>
        <p:txBody>
          <a:bodyPr>
            <a:normAutofit/>
          </a:bodyPr>
          <a:lstStyle/>
          <a:p>
            <a:pPr algn="r"/>
            <a:r>
              <a:rPr lang="fa-IR" sz="2800" dirty="0" smtClean="0"/>
              <a:t>مسائل اخلاقی در حرفه حسابداری و حسابرسی </a:t>
            </a:r>
            <a:endParaRPr lang="en-US" sz="2800" dirty="0"/>
          </a:p>
        </p:txBody>
      </p:sp>
    </p:spTree>
    <p:extLst>
      <p:ext uri="{BB962C8B-B14F-4D97-AF65-F5344CB8AC3E}">
        <p14:creationId xmlns:p14="http://schemas.microsoft.com/office/powerpoint/2010/main" xmlns="" val="3473745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8392" y="1524000"/>
            <a:ext cx="6400800" cy="4800600"/>
          </a:xfrm>
        </p:spPr>
        <p:txBody>
          <a:bodyPr>
            <a:normAutofit fontScale="90000"/>
          </a:bodyPr>
          <a:lstStyle/>
          <a:p>
            <a:pPr algn="r"/>
            <a:r>
              <a:rPr lang="fa-IR" sz="2000" b="0" dirty="0" smtClean="0">
                <a:effectLst/>
                <a:cs typeface="B Yekan" pitchFamily="2" charset="-78"/>
              </a:rPr>
              <a:t>خبر دیگری که در ژوئیه سال 2002بازار سرمایه آمریکا را لرزاند .شرکت ورلدکام ورشکست و موسس آن به اتهام کلاهبرداری به 85سال زندان محکوم شد .شرکت ورلدکام در سال 1983با نام ال دی دی اس تاسیس و با سیاست «قرض کن توسعه بده «و با خرید و ادغام شرکت های کوچکتر تا آن جا رشد کردکه به دومین شرکت مخابرات راه دور آمریکا با هشتاد هزار کارمند و بیست میلیون مشترک در سراسر جهان تبدیل گردید.بعد مشخص .شد تقاضا به اندازه ظرفیت وجود ندارد .حتی امروزه نیز در حدود 90درصداز مجموع فایل فیبر نوری بلااستفاده مانده است.</a:t>
            </a:r>
            <a:endParaRPr lang="en-US" sz="2000" b="0" dirty="0">
              <a:effectLst/>
              <a:cs typeface="B Yekan" pitchFamily="2" charset="-78"/>
            </a:endParaRPr>
          </a:p>
        </p:txBody>
      </p:sp>
      <p:sp>
        <p:nvSpPr>
          <p:cNvPr id="3" name="Text Placeholder 2"/>
          <p:cNvSpPr>
            <a:spLocks noGrp="1"/>
          </p:cNvSpPr>
          <p:nvPr>
            <p:ph type="body" idx="1"/>
          </p:nvPr>
        </p:nvSpPr>
        <p:spPr>
          <a:xfrm>
            <a:off x="2667000" y="304800"/>
            <a:ext cx="6400800" cy="914400"/>
          </a:xfrm>
        </p:spPr>
        <p:txBody>
          <a:bodyPr>
            <a:normAutofit fontScale="62500" lnSpcReduction="20000"/>
          </a:bodyPr>
          <a:lstStyle/>
          <a:p>
            <a:pPr algn="r"/>
            <a:r>
              <a:rPr lang="fa-IR" dirty="0" smtClean="0"/>
              <a:t>موسسه حسابرسی آرتور اندرسن نیز با تسلیم شدن در برابر خواسته مدیران شرکت انرون و نادیده گرفتن شواهد حسابرسی و تلقی نادرست از «انحراف با اهمیت»موجب خدشه دار شدن وجهه حسابرسی نز دسرمایه گذاران گردید.</a:t>
            </a:r>
            <a:endParaRPr lang="en-US" dirty="0"/>
          </a:p>
        </p:txBody>
      </p:sp>
    </p:spTree>
    <p:extLst>
      <p:ext uri="{BB962C8B-B14F-4D97-AF65-F5344CB8AC3E}">
        <p14:creationId xmlns:p14="http://schemas.microsoft.com/office/powerpoint/2010/main" xmlns="" val="2844172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1295401"/>
            <a:ext cx="6553199" cy="3810000"/>
          </a:xfrm>
        </p:spPr>
        <p:txBody>
          <a:bodyPr>
            <a:normAutofit fontScale="90000"/>
          </a:bodyPr>
          <a:lstStyle/>
          <a:p>
            <a:pPr algn="r"/>
            <a:r>
              <a:rPr lang="fa-IR" sz="2000" dirty="0" smtClean="0">
                <a:cs typeface="B Yekan" pitchFamily="2" charset="-78"/>
              </a:rPr>
              <a:t>1-تقلب :منظور از تقلب اقدام عمدی یک یا چند نفر از مدیران ،کارکنان و اشخاص ثالث است که با ارائه صورت های مالی نادرست صورت می پذیرد .</a:t>
            </a:r>
            <a:br>
              <a:rPr lang="fa-IR" sz="2000" dirty="0" smtClean="0">
                <a:cs typeface="B Yekan" pitchFamily="2" charset="-78"/>
              </a:rPr>
            </a:br>
            <a:r>
              <a:rPr lang="fa-IR" sz="2000" dirty="0" smtClean="0">
                <a:cs typeface="B Yekan" pitchFamily="2" charset="-78"/>
              </a:rPr>
              <a:t>2-سوئ استفاده از دارایی ها </a:t>
            </a:r>
            <a:br>
              <a:rPr lang="fa-IR" sz="2000" dirty="0" smtClean="0">
                <a:cs typeface="B Yekan" pitchFamily="2" charset="-78"/>
              </a:rPr>
            </a:br>
            <a:r>
              <a:rPr lang="fa-IR" sz="2000" dirty="0" smtClean="0">
                <a:cs typeface="B Yekan" pitchFamily="2" charset="-78"/>
              </a:rPr>
              <a:t>3-وادار کردن زیر دستان به ثبت نا درست تخلفات مالی </a:t>
            </a:r>
            <a:br>
              <a:rPr lang="fa-IR" sz="2000" dirty="0" smtClean="0">
                <a:cs typeface="B Yekan" pitchFamily="2" charset="-78"/>
              </a:rPr>
            </a:br>
            <a:r>
              <a:rPr lang="fa-IR" sz="2000" dirty="0" smtClean="0">
                <a:cs typeface="B Yekan" pitchFamily="2" charset="-78"/>
              </a:rPr>
              <a:t>4-تبانی با حسابرس به منظورعدم افشای تخلفات مالی </a:t>
            </a:r>
            <a:br>
              <a:rPr lang="fa-IR" sz="2000" dirty="0" smtClean="0">
                <a:cs typeface="B Yekan" pitchFamily="2" charset="-78"/>
              </a:rPr>
            </a:br>
            <a:r>
              <a:rPr lang="fa-IR" sz="2000" dirty="0" smtClean="0">
                <a:cs typeface="B Yekan" pitchFamily="2" charset="-78"/>
              </a:rPr>
              <a:t>5-نتیجه گیری غلط به منظور پنهان نمودن اشتباه یا تحریفی با اهمیت </a:t>
            </a:r>
            <a:endParaRPr lang="en-US" sz="2000" dirty="0">
              <a:cs typeface="B Yekan" pitchFamily="2" charset="-78"/>
            </a:endParaRPr>
          </a:p>
        </p:txBody>
      </p:sp>
      <p:sp>
        <p:nvSpPr>
          <p:cNvPr id="3" name="Text Placeholder 2"/>
          <p:cNvSpPr>
            <a:spLocks noGrp="1"/>
          </p:cNvSpPr>
          <p:nvPr>
            <p:ph type="body" idx="1"/>
          </p:nvPr>
        </p:nvSpPr>
        <p:spPr>
          <a:xfrm>
            <a:off x="722313" y="381001"/>
            <a:ext cx="7772400" cy="533399"/>
          </a:xfrm>
        </p:spPr>
        <p:txBody>
          <a:bodyPr/>
          <a:lstStyle/>
          <a:p>
            <a:pPr algn="r"/>
            <a:r>
              <a:rPr lang="fa-IR" dirty="0" smtClean="0">
                <a:cs typeface="B Yekan" pitchFamily="2" charset="-78"/>
              </a:rPr>
              <a:t>علل مسائل اخلاقی در حرفه حسابداری </a:t>
            </a:r>
            <a:endParaRPr lang="en-US" dirty="0">
              <a:cs typeface="B Yekan" pitchFamily="2" charset="-78"/>
            </a:endParaRPr>
          </a:p>
        </p:txBody>
      </p:sp>
    </p:spTree>
    <p:extLst>
      <p:ext uri="{BB962C8B-B14F-4D97-AF65-F5344CB8AC3E}">
        <p14:creationId xmlns:p14="http://schemas.microsoft.com/office/powerpoint/2010/main" xmlns="" val="38775614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318</TotalTime>
  <Words>1370</Words>
  <Application>Microsoft Office PowerPoint</Application>
  <PresentationFormat>On-screen Show (4:3)</PresentationFormat>
  <Paragraphs>42</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Solstice</vt:lpstr>
      <vt:lpstr>Slide 1</vt:lpstr>
      <vt:lpstr>مقدمه </vt:lpstr>
      <vt:lpstr>اخلاق حرفه ای  </vt:lpstr>
      <vt:lpstr>بخش اول :اصول بنیادی اخلاق حرفه ای را برای حسابداران حرفه ای ایجاد و چارچوبی مفهومی برای بکارگیری این اصول ارائه می کند. بخش دوم:این بخش چگونگی بکارگیری چارچوب مفهومی را در شرایط خاص  برای حسابداران حرفه ای تشریح می کند. بخش سوم:این بخش استفاده از تخصص حسابداران حرفه ای در امور تجاری را شامل می شود.</vt:lpstr>
      <vt:lpstr>لوارد و فیشر در تحقیقات خود به این نتیجه دست یافتند که اساتید حسابداری برای تدریس مناسب نیستند چرا که هنگام تدریس این دروس احساس عدم صلاحیت می کنند.آن ها همچنین ازتمرکز محدود بر روی آموزش دستور العمل های رفتارحرفه ای انتقاده نموده و نقطه ضعف آموزش اخلاق را در این نکته می دانند که یک مبنای علمی اخلاقی دقیق وجود ندارد و دانشجویان دانش و مهارت های لازم جهت تفکر انتقادی را ندارند.</vt:lpstr>
      <vt:lpstr>برکس ،جیسن ،مالدین و ویتنی مطالعه ای را بر روی حسابداران جدید استخدام شده شرکت ها انجام دادند و مشخص شدبهترین روش برای آموزش علوم اخلاقی به حسابداران در کلاس های تدریس و دانشگاه نیست بلکه آموزش در حین کار می باشد. مسی و وان در رابطه با مزایای آموزش اخلاقی در برنامه حسابداری مطالعه کردند و منابع محدود پذیرفته شده در این زمینه را از مشکلات اساتید حسابداری عنوان کردند.</vt:lpstr>
      <vt:lpstr>رسوایی های ناشی از تقلب های مالی و فروپاشی شرکت های بزرگی همچون انرون و ورلدکام و پارمالات نشان داد که رعایت استانداردها و ضوابط فنی در انجام مسئولیت های حرفه ای کافی نیست.حسابداران حرفه ای باید علاوه بر رعایت استاندارد ها و ضوابط فنی ،به رعایت اخلاق حرفه ای نیز متعهد باشند.انرون یکی از بزرگترین شرکت ها ی فعال در زمینه انرژی ،به علت تقلب ،حساب سازی و فروش پروژهای زیان ده به شرکت های کاغذی و ثبت مطالبات واهی در دفاتر و صورت های مالی ،ورشکست و نود میلیارد دلار زیان به سهامداران این شرکت وارد شد.</vt:lpstr>
      <vt:lpstr>خبر دیگری که در ژوئیه سال 2002بازار سرمایه آمریکا را لرزاند .شرکت ورلدکام ورشکست و موسس آن به اتهام کلاهبرداری به 85سال زندان محکوم شد .شرکت ورلدکام در سال 1983با نام ال دی دی اس تاسیس و با سیاست «قرض کن توسعه بده «و با خرید و ادغام شرکت های کوچکتر تا آن جا رشد کردکه به دومین شرکت مخابرات راه دور آمریکا با هشتاد هزار کارمند و بیست میلیون مشترک در سراسر جهان تبدیل گردید.بعد مشخص .شد تقاضا به اندازه ظرفیت وجود ندارد .حتی امروزه نیز در حدود 90درصداز مجموع فایل فیبر نوری بلااستفاده مانده است.</vt:lpstr>
      <vt:lpstr>1-تقلب :منظور از تقلب اقدام عمدی یک یا چند نفر از مدیران ،کارکنان و اشخاص ثالث است که با ارائه صورت های مالی نادرست صورت می پذیرد . 2-سوئ استفاده از دارایی ها  3-وادار کردن زیر دستان به ثبت نا درست تخلفات مالی  4-تبانی با حسابرس به منظورعدم افشای تخلفات مالی  5-نتیجه گیری غلط به منظور پنهان نمودن اشتباه یا تحریفی با اهمیت </vt:lpstr>
      <vt:lpstr>در سال 1996کمیته اخلاق حرفه ای فدراسیون بین المللی حسابداران آیین رفتار حرفه ای را تدوین نمود و اصلی ترین هدف حرفه تامین منافع عمومی است و تخلف آن مستلزم حرفه ای بودن رعایت کیفیت و اطمینان از کلیه خدمات ارائه شده است .اصول بنیادی در آیین رفتارحرفه ای حسابدارن عبارت اند از :. بی طرفی و استقلال:بی طرفی در آیین بنیادی ،به معنای دوری از اصطکاک و تضاد منافع است به منظور حصول بی طرفی ،حسابدار حرفه ای باید از روابطی که موجب اعمال نفوذ دیگران می شود پرهیز نمایدو اطمینان یابد که همکاران تحت نظر نیز به اصل بی طرفی پایبند هستند.</vt:lpstr>
      <vt:lpstr>صلاحیت و مراقبت حرفه ای :به مفهوم درک عمیق از فرایند کار حرفه ای و موضوع رسیدگی  است .حسابدار حرفه ای باید سطح مناسبی از دانش،مهارت و تجربه حرفه ای  برخوردار بوده و همچنین صلاحیت اخلاقی لازم را دارا باشد.  اصول و ضوابط حرفه ای :عبارت از رعایت استانداردهاو ضوابط .حسابدار حرفه ای  باید درخواست های صاحب کار را با مهارت و دقت انجام دهد.  درستکاری :پایبندی حسابدار به اخلاق عمومی و داشتن برخورد منصفانه و صادقانه در کار حرفه ای است. </vt:lpstr>
      <vt:lpstr>اعتقاد بر این است که باید یک درک واقعی و هدفی والاتر از تعلیم و تربیت در نتیجه تحصیل اصول راهبردی اخلاق (که به آن اصول اخلاقی می گویند)وجود داشته باشد .با در نظر گرفتن این موضوع که به چه کسی باید تعلیم و تربیت داده شود و هدف از این تعلیم و تربیت چیست ،ضرورت دارد که شفافیت تفکر و ذهن نیز وجود داشته باشد .زمانی می توان به این اصل دست پیدا کرد که مفهوم اصول اخلاقی به گونه ای درک شود که بتوان چارچوبی در زمینه تعلیم و تربیت طراحی کرد که اجرا پذیری داشته باشد.نکته بسیار مهم که ممکن است مطرح شود این است که چون اصول اخلاقی به میزان بالایی انتزاعی بوده و ریشه در اعتقادهای بشری و علم فلسفه دارد،ضروری است یک برنامه تحصیلی در این مورد طراحی شود.و هدف از آموزش ،فقط درک مفاهیم و توسعه مهارت ها نبوده ،بلکه هدفی والاتر را دنبال می کندو آن ایجاد شخصیت است.</vt:lpstr>
      <vt:lpstr>مسئله ای که در این جا مطرح می شود ،این است که نحو آموزش حسابداری امروزی بر پایه منطق ،الگوی مطلوب تعلیم و تربیت تلقی می شود ،الگویی که شخصیت سازی را جدا از صلاحیت بخشی و آموزش روش ها موردتاکید قرار می دهد .فدراسیون بین المللی حسابداران از یک آموزش بر پایه اصول اخلاقی ،صلاحیت حرفه ای و درستکاری فردی پشتیبانی می کند.قواعد اخلاقی فدراسیون بین المللی حسابداران ،اصول بنیادی اخلاق حرفه ای را برای حسابداران حرفه ای ایجاد و چارچوبی مفهومی برای بکارگیری این اصول ارائه می کند.  </vt:lpstr>
      <vt:lpstr>ضمانت اجرای احکام اخلاقی ،بایددر اساسنامه تشکل حرفه ای لحاظ گرددمسائل اخلاقی باید به گونه مسالمت آمیز حل شود .چنانچه موضوع قابل حل نباشد ،احکام تنبیهی زیر بنا به سطح تخلف صادر می شود .اخطار(شفاهی یا کتبی)توبیخ ،آموزش،جریمه جبران هزینه و استرداد حق الزحمه .جلوگیری از فعالیت حرفه ای ،تعلیق عضویت،و اخراج از تشکل حرفه ای </vt:lpstr>
      <vt:lpstr>بونک و اسمیت در یک بررسی ادعا کردند که نظام آموزش حسابداری به منظور بالا بردن مهارت های تفکر انتقادی و خلاق برای رویارویی با مسائل اقتصادی جهان در قرن 21،نیاز به بازنگری دارد.به نظر آن ها ارائه دروس به صورت دانشجو محور و نیز ارائه مطالبی که فنون تفکر خلاق و انتقادی را تقویت می کند،باید مورد توجه قرار گیرد.</vt:lpstr>
      <vt:lpstr>جانستون و بیگز :نیز طراحی آموزش حسابداری مبتنی بر مشکل را که از آموزش پزشکی الهام گرفته شده است ،پیشنهاد می کنند .به طور خلاصه آموزش مبتنی بر مشکل رویکردی است که به افزایش تخصص تاکید دارد.</vt:lpstr>
      <vt:lpstr>1-آیا اخلاقیات باید از طریق برنامه تحصیلی ارائه شود 2آن چه را که مسئله باید تشکیل دهد  تقریبا این همراهی و توافق وجود داردکه اخلاقیات از اهمیت پایمال شده ای برخوردار است .چون دانشجویان در طول دوره تحصیل در این تفکر خواهند بود که آن را به عنوان واحد درسی بگذارنند و مدرک مربوط را دریافت کنند پس ماهیت اصلی مسئله که هدف مهمی است ،بدست نخواهد آمد پس پیشنهاد ایجادیک نیمسال واحد برای موضوع اخلاقیات ،با توجه به اهمیت موضوع شاید دور از انتظار نباشد .برای مثال در دانشگاه مالزی طرحی در این زمینه ارائه شده و این موضوع در این طرح مورد تاکید قرار گرفته است .</vt:lpstr>
      <vt:lpstr>اخلاق ،ریشه در سرشت (عقل و احساس )دارد .معنویت انسان ،واقعیتی فطری و لا یتناهی و رعایت اخلاق ،یکی ازمظاهر این معنویت ومبنای اولیه زندگی اجتماعی است .در حرفه حسابداری و حسابرسی،اخلاق حرفه ای شاخص اندازه گیری رفتار مناسب و ابزاری جهت تعیین روابط درست و نادرست است. واقعیت این است که دردنیای امروز،بدون اخلاق نمی توان به دیگران اعتماد کرد و با آن زیست.همچنین نمی توان برخورد مناسبی با محیط زیست و کل هستی داشت .به بیان دیگر چه هنگامی که ما مشغول کارهای جزئی و کوچک هستیم ،چه وقتی که در یک گفتگوی ساده شرکت می کنیم وچه زمانی که به زندگی اجتماعی و مسئولیت های حرفه ای می پردازیم ،به اصول و اندیشه های اخلاقی نیاز داریم .اخلاق و آیین رفتار حرفه ای در حسابداری و حسابرسی تلاشی است در این راه و پاسخی است مقدماتی به این نیاز  </vt:lpstr>
      <vt:lpstr>چارچوب حرفه ای آموزش اخلاق در حسابداری .پذیرفته شده در کنفرانس ملی حسابداری . اخلاق حرفه ای در حسابداری و حسابرسی .دکتر غلامرضا بیات  آموزش اخلاق در حسابداری .بررسی علمی و جهانی تعلیم اصول راهبردی اخلاق در حسابداری .دکتر مهدی علی نژاد سارو کلائی .شماره 66شهریور 1392.</vt:lpstr>
      <vt:lpstr>Slide 20</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Novin Computer</dc:creator>
  <cp:lastModifiedBy>hp</cp:lastModifiedBy>
  <cp:revision>27</cp:revision>
  <dcterms:created xsi:type="dcterms:W3CDTF">2014-04-09T08:55:48Z</dcterms:created>
  <dcterms:modified xsi:type="dcterms:W3CDTF">2014-04-25T13:32:29Z</dcterms:modified>
</cp:coreProperties>
</file>