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084" r:id="rId1"/>
  </p:sldMasterIdLst>
  <p:notesMasterIdLst>
    <p:notesMasterId r:id="rId23"/>
  </p:notesMasterIdLst>
  <p:sldIdLst>
    <p:sldId id="303" r:id="rId2"/>
    <p:sldId id="278" r:id="rId3"/>
    <p:sldId id="279" r:id="rId4"/>
    <p:sldId id="266" r:id="rId5"/>
    <p:sldId id="268" r:id="rId6"/>
    <p:sldId id="269" r:id="rId7"/>
    <p:sldId id="270" r:id="rId8"/>
    <p:sldId id="271" r:id="rId9"/>
    <p:sldId id="280" r:id="rId10"/>
    <p:sldId id="281" r:id="rId11"/>
    <p:sldId id="282" r:id="rId12"/>
    <p:sldId id="294" r:id="rId13"/>
    <p:sldId id="296" r:id="rId14"/>
    <p:sldId id="293" r:id="rId15"/>
    <p:sldId id="297" r:id="rId16"/>
    <p:sldId id="285" r:id="rId17"/>
    <p:sldId id="298" r:id="rId18"/>
    <p:sldId id="301" r:id="rId19"/>
    <p:sldId id="308" r:id="rId20"/>
    <p:sldId id="305" r:id="rId21"/>
    <p:sldId id="30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C8838-E45A-4CAC-87F2-64DBBD91053E}" type="datetimeFigureOut">
              <a:rPr lang="en-US" smtClean="0"/>
              <a:pPr/>
              <a:t>4/25/2014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BCF284-88A8-46AE-A36B-E68DDC1F49FE}" type="slidenum">
              <a:rPr lang="en-US" smtClean="0"/>
              <a:pPr/>
              <a:t>‹#›</a:t>
            </a:fld>
            <a:endParaRPr lang="en-US"/>
          </a:p>
        </p:txBody>
      </p:sp>
    </p:spTree>
    <p:extLst>
      <p:ext uri="{BB962C8B-B14F-4D97-AF65-F5344CB8AC3E}">
        <p14:creationId xmlns:p14="http://schemas.microsoft.com/office/powerpoint/2010/main" xmlns="" val="4290854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10350383-31BB-448C-9A6D-E6386A928FE6}" type="slidenum">
              <a:rPr lang="fa-IR">
                <a:latin typeface="Arial" pitchFamily="34" charset="0"/>
                <a:cs typeface="Arial" pitchFamily="34" charset="0"/>
              </a:rPr>
              <a:pPr/>
              <a:t>1</a:t>
            </a:fld>
            <a:endParaRPr lang="en-US">
              <a:latin typeface="Arial" pitchFamily="34" charset="0"/>
              <a:cs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fa-I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DC59138-F6DF-417C-A435-91D21097FE49}"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C59138-F6DF-417C-A435-91D21097FE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C59138-F6DF-417C-A435-91D21097FE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C59138-F6DF-417C-A435-91D21097FE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C59138-F6DF-417C-A435-91D21097FE49}"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C59138-F6DF-417C-A435-91D21097FE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DC59138-F6DF-417C-A435-91D21097FE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DC59138-F6DF-417C-A435-91D21097FE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DC59138-F6DF-417C-A435-91D21097FE49}"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C59138-F6DF-417C-A435-91D21097FE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B2CD44B-0011-430F-A006-E53F8502245E}" type="datetimeFigureOut">
              <a:rPr lang="en-US" smtClean="0"/>
              <a:pPr/>
              <a:t>4/25/2014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C59138-F6DF-417C-A435-91D21097FE49}"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B2CD44B-0011-430F-A006-E53F8502245E}" type="datetimeFigureOut">
              <a:rPr lang="en-US" smtClean="0"/>
              <a:pPr/>
              <a:t>4/25/2014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DC59138-F6DF-417C-A435-91D21097FE49}"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6085" r:id="rId1"/>
    <p:sldLayoutId id="2147486086" r:id="rId2"/>
    <p:sldLayoutId id="2147486087" r:id="rId3"/>
    <p:sldLayoutId id="2147486088" r:id="rId4"/>
    <p:sldLayoutId id="2147486089" r:id="rId5"/>
    <p:sldLayoutId id="2147486090" r:id="rId6"/>
    <p:sldLayoutId id="2147486091" r:id="rId7"/>
    <p:sldLayoutId id="2147486092" r:id="rId8"/>
    <p:sldLayoutId id="2147486093" r:id="rId9"/>
    <p:sldLayoutId id="2147486094" r:id="rId10"/>
    <p:sldLayoutId id="21474860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4"/>
          <p:cNvSpPr>
            <a:spLocks noGrp="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a:defRPr/>
            </a:pPr>
            <a:fld id="{12C07D65-6491-4D96-92E8-031B0E885C55}" type="slidenum">
              <a:rPr lang="fa-IR"/>
              <a:pPr>
                <a:defRPr/>
              </a:pPr>
              <a:t>1</a:t>
            </a:fld>
            <a:endParaRPr lang="en-US"/>
          </a:p>
        </p:txBody>
      </p:sp>
      <p:sp>
        <p:nvSpPr>
          <p:cNvPr id="7173" name="Rectangle 2"/>
          <p:cNvSpPr>
            <a:spLocks noChangeArrowheads="1"/>
          </p:cNvSpPr>
          <p:nvPr/>
        </p:nvSpPr>
        <p:spPr bwMode="ltGray">
          <a:xfrm>
            <a:off x="986923" y="0"/>
            <a:ext cx="8157077" cy="6781800"/>
          </a:xfrm>
          <a:prstGeom prst="rect">
            <a:avLst/>
          </a:prstGeom>
          <a:solidFill>
            <a:schemeClr val="bg2"/>
          </a:solidFill>
          <a:ln w="12700" algn="ctr">
            <a:noFill/>
            <a:miter lim="800000"/>
            <a:headEnd/>
            <a:tailEnd/>
          </a:ln>
          <a:effectLst/>
        </p:spPr>
        <p:txBody>
          <a:bodyPr wrap="none" anchor="ctr"/>
          <a:lstStyle/>
          <a:p>
            <a:endParaRPr lang="fa-IR"/>
          </a:p>
        </p:txBody>
      </p:sp>
      <p:sp>
        <p:nvSpPr>
          <p:cNvPr id="4099" name="Freeform 3"/>
          <p:cNvSpPr>
            <a:spLocks/>
          </p:cNvSpPr>
          <p:nvPr/>
        </p:nvSpPr>
        <p:spPr bwMode="ltGray">
          <a:xfrm>
            <a:off x="4414838" y="1485900"/>
            <a:ext cx="3630612" cy="3289300"/>
          </a:xfrm>
          <a:custGeom>
            <a:avLst/>
            <a:gdLst>
              <a:gd name="T0" fmla="*/ 3622675 w 2287"/>
              <a:gd name="T1" fmla="*/ 7938 h 2072"/>
              <a:gd name="T2" fmla="*/ 3487737 w 2287"/>
              <a:gd name="T3" fmla="*/ 322263 h 2072"/>
              <a:gd name="T4" fmla="*/ 3217862 w 2287"/>
              <a:gd name="T5" fmla="*/ 682625 h 2072"/>
              <a:gd name="T6" fmla="*/ 2543175 w 2287"/>
              <a:gd name="T7" fmla="*/ 1133475 h 2072"/>
              <a:gd name="T8" fmla="*/ 1687512 w 2287"/>
              <a:gd name="T9" fmla="*/ 1357313 h 2072"/>
              <a:gd name="T10" fmla="*/ 1012825 w 2287"/>
              <a:gd name="T11" fmla="*/ 1403350 h 2072"/>
              <a:gd name="T12" fmla="*/ 606425 w 2287"/>
              <a:gd name="T13" fmla="*/ 1357313 h 2072"/>
              <a:gd name="T14" fmla="*/ 517525 w 2287"/>
              <a:gd name="T15" fmla="*/ 1268413 h 2072"/>
              <a:gd name="T16" fmla="*/ 427037 w 2287"/>
              <a:gd name="T17" fmla="*/ 1357313 h 2072"/>
              <a:gd name="T18" fmla="*/ 247650 w 2287"/>
              <a:gd name="T19" fmla="*/ 1493838 h 2072"/>
              <a:gd name="T20" fmla="*/ 112712 w 2287"/>
              <a:gd name="T21" fmla="*/ 1717675 h 2072"/>
              <a:gd name="T22" fmla="*/ 22225 w 2287"/>
              <a:gd name="T23" fmla="*/ 2033588 h 2072"/>
              <a:gd name="T24" fmla="*/ 4762 w 2287"/>
              <a:gd name="T25" fmla="*/ 2406650 h 2072"/>
              <a:gd name="T26" fmla="*/ 11112 w 2287"/>
              <a:gd name="T27" fmla="*/ 3276600 h 2072"/>
              <a:gd name="T28" fmla="*/ 66675 w 2287"/>
              <a:gd name="T29" fmla="*/ 2482850 h 2072"/>
              <a:gd name="T30" fmla="*/ 112712 w 2287"/>
              <a:gd name="T31" fmla="*/ 2033588 h 2072"/>
              <a:gd name="T32" fmla="*/ 157162 w 2287"/>
              <a:gd name="T33" fmla="*/ 1763713 h 2072"/>
              <a:gd name="T34" fmla="*/ 247650 w 2287"/>
              <a:gd name="T35" fmla="*/ 1673225 h 2072"/>
              <a:gd name="T36" fmla="*/ 382587 w 2287"/>
              <a:gd name="T37" fmla="*/ 1628775 h 2072"/>
              <a:gd name="T38" fmla="*/ 517525 w 2287"/>
              <a:gd name="T39" fmla="*/ 1673225 h 2072"/>
              <a:gd name="T40" fmla="*/ 561975 w 2287"/>
              <a:gd name="T41" fmla="*/ 1717675 h 2072"/>
              <a:gd name="T42" fmla="*/ 652462 w 2287"/>
              <a:gd name="T43" fmla="*/ 1628775 h 2072"/>
              <a:gd name="T44" fmla="*/ 831850 w 2287"/>
              <a:gd name="T45" fmla="*/ 1673225 h 2072"/>
              <a:gd name="T46" fmla="*/ 1371600 w 2287"/>
              <a:gd name="T47" fmla="*/ 1673225 h 2072"/>
              <a:gd name="T48" fmla="*/ 1866900 w 2287"/>
              <a:gd name="T49" fmla="*/ 1582738 h 2072"/>
              <a:gd name="T50" fmla="*/ 2587625 w 2287"/>
              <a:gd name="T51" fmla="*/ 1312863 h 2072"/>
              <a:gd name="T52" fmla="*/ 2954337 w 2287"/>
              <a:gd name="T53" fmla="*/ 1074738 h 2072"/>
              <a:gd name="T54" fmla="*/ 3217862 w 2287"/>
              <a:gd name="T55" fmla="*/ 863600 h 2072"/>
              <a:gd name="T56" fmla="*/ 3397250 w 2287"/>
              <a:gd name="T57" fmla="*/ 638175 h 2072"/>
              <a:gd name="T58" fmla="*/ 3532187 w 2287"/>
              <a:gd name="T59" fmla="*/ 368300 h 2072"/>
              <a:gd name="T60" fmla="*/ 3622675 w 2287"/>
              <a:gd name="T61" fmla="*/ 7938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0" name="Freeform 4"/>
          <p:cNvSpPr>
            <a:spLocks/>
          </p:cNvSpPr>
          <p:nvPr/>
        </p:nvSpPr>
        <p:spPr bwMode="ltGray">
          <a:xfrm>
            <a:off x="7227888" y="2776538"/>
            <a:ext cx="284162" cy="352425"/>
          </a:xfrm>
          <a:custGeom>
            <a:avLst/>
            <a:gdLst>
              <a:gd name="T0" fmla="*/ 88900 w 179"/>
              <a:gd name="T1" fmla="*/ 22225 h 222"/>
              <a:gd name="T2" fmla="*/ 0 w 179"/>
              <a:gd name="T3" fmla="*/ 247650 h 222"/>
              <a:gd name="T4" fmla="*/ 88900 w 179"/>
              <a:gd name="T5" fmla="*/ 292100 h 222"/>
              <a:gd name="T6" fmla="*/ 134937 w 179"/>
              <a:gd name="T7" fmla="*/ 338138 h 222"/>
              <a:gd name="T8" fmla="*/ 269875 w 179"/>
              <a:gd name="T9" fmla="*/ 203200 h 222"/>
              <a:gd name="T10" fmla="*/ 223837 w 179"/>
              <a:gd name="T11" fmla="*/ 112713 h 222"/>
              <a:gd name="T12" fmla="*/ 88900 w 179"/>
              <a:gd name="T13" fmla="*/ 22225 h 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1" name="Freeform 5"/>
          <p:cNvSpPr>
            <a:spLocks/>
          </p:cNvSpPr>
          <p:nvPr/>
        </p:nvSpPr>
        <p:spPr bwMode="ltGray">
          <a:xfrm>
            <a:off x="2898775" y="969963"/>
            <a:ext cx="3162300" cy="2762250"/>
          </a:xfrm>
          <a:custGeom>
            <a:avLst/>
            <a:gdLst>
              <a:gd name="T0" fmla="*/ 3025775 w 1992"/>
              <a:gd name="T1" fmla="*/ 325438 h 1740"/>
              <a:gd name="T2" fmla="*/ 3159125 w 1992"/>
              <a:gd name="T3" fmla="*/ 28575 h 1740"/>
              <a:gd name="T4" fmla="*/ 3127375 w 1992"/>
              <a:gd name="T5" fmla="*/ 566738 h 1740"/>
              <a:gd name="T6" fmla="*/ 3092450 w 1992"/>
              <a:gd name="T7" fmla="*/ 1192213 h 1740"/>
              <a:gd name="T8" fmla="*/ 2952750 w 1992"/>
              <a:gd name="T9" fmla="*/ 1525588 h 1740"/>
              <a:gd name="T10" fmla="*/ 2752725 w 1992"/>
              <a:gd name="T11" fmla="*/ 1738313 h 1740"/>
              <a:gd name="T12" fmla="*/ 2492375 w 1992"/>
              <a:gd name="T13" fmla="*/ 1677988 h 1740"/>
              <a:gd name="T14" fmla="*/ 2378075 w 1992"/>
              <a:gd name="T15" fmla="*/ 1482725 h 1740"/>
              <a:gd name="T16" fmla="*/ 2490788 w 1992"/>
              <a:gd name="T17" fmla="*/ 1041400 h 1740"/>
              <a:gd name="T18" fmla="*/ 2843213 w 1992"/>
              <a:gd name="T19" fmla="*/ 703263 h 1740"/>
              <a:gd name="T20" fmla="*/ 2932113 w 1992"/>
              <a:gd name="T21" fmla="*/ 869950 h 1740"/>
              <a:gd name="T22" fmla="*/ 2887663 w 1992"/>
              <a:gd name="T23" fmla="*/ 1244600 h 1740"/>
              <a:gd name="T24" fmla="*/ 2695575 w 1992"/>
              <a:gd name="T25" fmla="*/ 1589088 h 1740"/>
              <a:gd name="T26" fmla="*/ 2528888 w 1992"/>
              <a:gd name="T27" fmla="*/ 1558925 h 1740"/>
              <a:gd name="T28" fmla="*/ 2347913 w 1992"/>
              <a:gd name="T29" fmla="*/ 1738313 h 1740"/>
              <a:gd name="T30" fmla="*/ 2168525 w 1992"/>
              <a:gd name="T31" fmla="*/ 1693863 h 1740"/>
              <a:gd name="T32" fmla="*/ 1876425 w 1992"/>
              <a:gd name="T33" fmla="*/ 1722438 h 1740"/>
              <a:gd name="T34" fmla="*/ 1641475 w 1992"/>
              <a:gd name="T35" fmla="*/ 1931988 h 1740"/>
              <a:gd name="T36" fmla="*/ 1308100 w 1992"/>
              <a:gd name="T37" fmla="*/ 2332038 h 1740"/>
              <a:gd name="T38" fmla="*/ 863600 w 1992"/>
              <a:gd name="T39" fmla="*/ 2684463 h 1740"/>
              <a:gd name="T40" fmla="*/ 187325 w 1992"/>
              <a:gd name="T41" fmla="*/ 2684463 h 1740"/>
              <a:gd name="T42" fmla="*/ 7938 w 1992"/>
              <a:gd name="T43" fmla="*/ 2233613 h 1740"/>
              <a:gd name="T44" fmla="*/ 142875 w 1992"/>
              <a:gd name="T45" fmla="*/ 1963738 h 1740"/>
              <a:gd name="T46" fmla="*/ 52388 w 1992"/>
              <a:gd name="T47" fmla="*/ 2324100 h 1740"/>
              <a:gd name="T48" fmla="*/ 339725 w 1992"/>
              <a:gd name="T49" fmla="*/ 2655888 h 1740"/>
              <a:gd name="T50" fmla="*/ 625475 w 1992"/>
              <a:gd name="T51" fmla="*/ 2687638 h 1740"/>
              <a:gd name="T52" fmla="*/ 944563 w 1992"/>
              <a:gd name="T53" fmla="*/ 2554288 h 1740"/>
              <a:gd name="T54" fmla="*/ 1254125 w 1992"/>
              <a:gd name="T55" fmla="*/ 2278063 h 1740"/>
              <a:gd name="T56" fmla="*/ 1673225 w 1992"/>
              <a:gd name="T57" fmla="*/ 1738313 h 1740"/>
              <a:gd name="T58" fmla="*/ 1958975 w 1992"/>
              <a:gd name="T59" fmla="*/ 1500188 h 1740"/>
              <a:gd name="T60" fmla="*/ 2212975 w 1992"/>
              <a:gd name="T61" fmla="*/ 1449388 h 1740"/>
              <a:gd name="T62" fmla="*/ 2482850 w 1992"/>
              <a:gd name="T63" fmla="*/ 1514475 h 1740"/>
              <a:gd name="T64" fmla="*/ 2573338 w 1992"/>
              <a:gd name="T65" fmla="*/ 1333500 h 1740"/>
              <a:gd name="T66" fmla="*/ 2663825 w 1992"/>
              <a:gd name="T67" fmla="*/ 1333500 h 1740"/>
              <a:gd name="T68" fmla="*/ 2824163 w 1992"/>
              <a:gd name="T69" fmla="*/ 1277938 h 1740"/>
              <a:gd name="T70" fmla="*/ 2847975 w 1992"/>
              <a:gd name="T71" fmla="*/ 909638 h 1740"/>
              <a:gd name="T72" fmla="*/ 2771775 w 1992"/>
              <a:gd name="T73" fmla="*/ 801688 h 1740"/>
              <a:gd name="T74" fmla="*/ 2438400 w 1992"/>
              <a:gd name="T75" fmla="*/ 1333500 h 1740"/>
              <a:gd name="T76" fmla="*/ 2617788 w 1992"/>
              <a:gd name="T77" fmla="*/ 1693863 h 1740"/>
              <a:gd name="T78" fmla="*/ 2997200 w 1992"/>
              <a:gd name="T79" fmla="*/ 1300163 h 1740"/>
              <a:gd name="T80" fmla="*/ 3051175 w 1992"/>
              <a:gd name="T81" fmla="*/ 604838 h 1740"/>
              <a:gd name="T82" fmla="*/ 3076575 w 1992"/>
              <a:gd name="T83" fmla="*/ 338138 h 1740"/>
              <a:gd name="T84" fmla="*/ 2933700 w 1992"/>
              <a:gd name="T85" fmla="*/ 568325 h 1740"/>
              <a:gd name="T86" fmla="*/ 2798763 w 1992"/>
              <a:gd name="T87" fmla="*/ 568325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2" name="Freeform 6"/>
          <p:cNvSpPr>
            <a:spLocks/>
          </p:cNvSpPr>
          <p:nvPr/>
        </p:nvSpPr>
        <p:spPr bwMode="ltGray">
          <a:xfrm>
            <a:off x="5380038" y="1254125"/>
            <a:ext cx="100012" cy="295275"/>
          </a:xfrm>
          <a:custGeom>
            <a:avLst/>
            <a:gdLst>
              <a:gd name="T0" fmla="*/ 92075 w 63"/>
              <a:gd name="T1" fmla="*/ 14288 h 186"/>
              <a:gd name="T2" fmla="*/ 47625 w 63"/>
              <a:gd name="T3" fmla="*/ 60325 h 186"/>
              <a:gd name="T4" fmla="*/ 30162 w 63"/>
              <a:gd name="T5" fmla="*/ 207963 h 186"/>
              <a:gd name="T6" fmla="*/ 4762 w 63"/>
              <a:gd name="T7" fmla="*/ 292100 h 186"/>
              <a:gd name="T8" fmla="*/ 57150 w 63"/>
              <a:gd name="T9" fmla="*/ 231775 h 186"/>
              <a:gd name="T10" fmla="*/ 92075 w 63"/>
              <a:gd name="T11" fmla="*/ 149225 h 186"/>
              <a:gd name="T12" fmla="*/ 92075 w 63"/>
              <a:gd name="T13" fmla="*/ 14288 h 1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3" name="Freeform 7"/>
          <p:cNvSpPr>
            <a:spLocks/>
          </p:cNvSpPr>
          <p:nvPr/>
        </p:nvSpPr>
        <p:spPr bwMode="ltGray">
          <a:xfrm>
            <a:off x="5334000" y="1581150"/>
            <a:ext cx="182563" cy="228600"/>
          </a:xfrm>
          <a:custGeom>
            <a:avLst/>
            <a:gdLst>
              <a:gd name="T0" fmla="*/ 138113 w 115"/>
              <a:gd name="T1" fmla="*/ 3175 h 144"/>
              <a:gd name="T2" fmla="*/ 146050 w 115"/>
              <a:gd name="T3" fmla="*/ 71438 h 144"/>
              <a:gd name="T4" fmla="*/ 136525 w 115"/>
              <a:gd name="T5" fmla="*/ 117475 h 144"/>
              <a:gd name="T6" fmla="*/ 95250 w 115"/>
              <a:gd name="T7" fmla="*/ 119063 h 144"/>
              <a:gd name="T8" fmla="*/ 66675 w 115"/>
              <a:gd name="T9" fmla="*/ 150813 h 144"/>
              <a:gd name="T10" fmla="*/ 47625 w 115"/>
              <a:gd name="T11" fmla="*/ 182563 h 144"/>
              <a:gd name="T12" fmla="*/ 23813 w 115"/>
              <a:gd name="T13" fmla="*/ 136525 h 144"/>
              <a:gd name="T14" fmla="*/ 33338 w 115"/>
              <a:gd name="T15" fmla="*/ 80963 h 144"/>
              <a:gd name="T16" fmla="*/ 3175 w 115"/>
              <a:gd name="T17" fmla="*/ 138113 h 144"/>
              <a:gd name="T18" fmla="*/ 12700 w 115"/>
              <a:gd name="T19" fmla="*/ 200025 h 144"/>
              <a:gd name="T20" fmla="*/ 47625 w 115"/>
              <a:gd name="T21" fmla="*/ 227013 h 144"/>
              <a:gd name="T22" fmla="*/ 80963 w 115"/>
              <a:gd name="T23" fmla="*/ 185738 h 144"/>
              <a:gd name="T24" fmla="*/ 104775 w 115"/>
              <a:gd name="T25" fmla="*/ 150813 h 144"/>
              <a:gd name="T26" fmla="*/ 138113 w 115"/>
              <a:gd name="T27" fmla="*/ 182563 h 144"/>
              <a:gd name="T28" fmla="*/ 182563 w 115"/>
              <a:gd name="T29" fmla="*/ 92075 h 144"/>
              <a:gd name="T30" fmla="*/ 138113 w 115"/>
              <a:gd name="T31" fmla="*/ 3175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4" name="Freeform 8"/>
          <p:cNvSpPr>
            <a:spLocks/>
          </p:cNvSpPr>
          <p:nvPr/>
        </p:nvSpPr>
        <p:spPr bwMode="ltGray">
          <a:xfrm>
            <a:off x="3824288" y="925513"/>
            <a:ext cx="1377950" cy="1974850"/>
          </a:xfrm>
          <a:custGeom>
            <a:avLst/>
            <a:gdLst>
              <a:gd name="T0" fmla="*/ 882650 w 868"/>
              <a:gd name="T1" fmla="*/ 658813 h 1244"/>
              <a:gd name="T2" fmla="*/ 1062038 w 868"/>
              <a:gd name="T3" fmla="*/ 523875 h 1244"/>
              <a:gd name="T4" fmla="*/ 1192213 w 868"/>
              <a:gd name="T5" fmla="*/ 401638 h 1244"/>
              <a:gd name="T6" fmla="*/ 1287463 w 868"/>
              <a:gd name="T7" fmla="*/ 207963 h 1244"/>
              <a:gd name="T8" fmla="*/ 1333500 w 868"/>
              <a:gd name="T9" fmla="*/ 73025 h 1244"/>
              <a:gd name="T10" fmla="*/ 1377950 w 868"/>
              <a:gd name="T11" fmla="*/ 28575 h 1244"/>
              <a:gd name="T12" fmla="*/ 1338263 w 868"/>
              <a:gd name="T13" fmla="*/ 249238 h 1244"/>
              <a:gd name="T14" fmla="*/ 1333500 w 868"/>
              <a:gd name="T15" fmla="*/ 568325 h 1244"/>
              <a:gd name="T16" fmla="*/ 1287463 w 868"/>
              <a:gd name="T17" fmla="*/ 882650 h 1244"/>
              <a:gd name="T18" fmla="*/ 1152525 w 868"/>
              <a:gd name="T19" fmla="*/ 1243013 h 1244"/>
              <a:gd name="T20" fmla="*/ 985838 w 868"/>
              <a:gd name="T21" fmla="*/ 1425575 h 1244"/>
              <a:gd name="T22" fmla="*/ 960438 w 868"/>
              <a:gd name="T23" fmla="*/ 1439863 h 1244"/>
              <a:gd name="T24" fmla="*/ 931863 w 868"/>
              <a:gd name="T25" fmla="*/ 1443038 h 1244"/>
              <a:gd name="T26" fmla="*/ 857250 w 868"/>
              <a:gd name="T27" fmla="*/ 1412875 h 1244"/>
              <a:gd name="T28" fmla="*/ 785813 w 868"/>
              <a:gd name="T29" fmla="*/ 1358900 h 1244"/>
              <a:gd name="T30" fmla="*/ 709613 w 868"/>
              <a:gd name="T31" fmla="*/ 1258888 h 1244"/>
              <a:gd name="T32" fmla="*/ 693738 w 868"/>
              <a:gd name="T33" fmla="*/ 1225550 h 1244"/>
              <a:gd name="T34" fmla="*/ 682625 w 868"/>
              <a:gd name="T35" fmla="*/ 1171575 h 1244"/>
              <a:gd name="T36" fmla="*/ 704850 w 868"/>
              <a:gd name="T37" fmla="*/ 871538 h 1244"/>
              <a:gd name="T38" fmla="*/ 838200 w 868"/>
              <a:gd name="T39" fmla="*/ 568325 h 1244"/>
              <a:gd name="T40" fmla="*/ 927100 w 868"/>
              <a:gd name="T41" fmla="*/ 388938 h 1244"/>
              <a:gd name="T42" fmla="*/ 1108075 w 868"/>
              <a:gd name="T43" fmla="*/ 207963 h 1244"/>
              <a:gd name="T44" fmla="*/ 1071563 w 868"/>
              <a:gd name="T45" fmla="*/ 668338 h 1244"/>
              <a:gd name="T46" fmla="*/ 1062038 w 868"/>
              <a:gd name="T47" fmla="*/ 928688 h 1244"/>
              <a:gd name="T48" fmla="*/ 973138 w 868"/>
              <a:gd name="T49" fmla="*/ 1204913 h 1244"/>
              <a:gd name="T50" fmla="*/ 927100 w 868"/>
              <a:gd name="T51" fmla="*/ 1289050 h 1244"/>
              <a:gd name="T52" fmla="*/ 898525 w 868"/>
              <a:gd name="T53" fmla="*/ 1333500 h 1244"/>
              <a:gd name="T54" fmla="*/ 709613 w 868"/>
              <a:gd name="T55" fmla="*/ 1487488 h 1244"/>
              <a:gd name="T56" fmla="*/ 582613 w 868"/>
              <a:gd name="T57" fmla="*/ 1557338 h 1244"/>
              <a:gd name="T58" fmla="*/ 477838 w 868"/>
              <a:gd name="T59" fmla="*/ 1738313 h 1244"/>
              <a:gd name="T60" fmla="*/ 347663 w 868"/>
              <a:gd name="T61" fmla="*/ 1887538 h 1244"/>
              <a:gd name="T62" fmla="*/ 207963 w 868"/>
              <a:gd name="T63" fmla="*/ 1963738 h 1244"/>
              <a:gd name="T64" fmla="*/ 17463 w 868"/>
              <a:gd name="T65" fmla="*/ 1951038 h 1244"/>
              <a:gd name="T66" fmla="*/ 101600 w 868"/>
              <a:gd name="T67" fmla="*/ 1903413 h 1244"/>
              <a:gd name="T68" fmla="*/ 252413 w 868"/>
              <a:gd name="T69" fmla="*/ 1811338 h 1244"/>
              <a:gd name="T70" fmla="*/ 433388 w 868"/>
              <a:gd name="T71" fmla="*/ 1603375 h 1244"/>
              <a:gd name="T72" fmla="*/ 595313 w 868"/>
              <a:gd name="T73" fmla="*/ 1417638 h 1244"/>
              <a:gd name="T74" fmla="*/ 754063 w 868"/>
              <a:gd name="T75" fmla="*/ 1309688 h 1244"/>
              <a:gd name="T76" fmla="*/ 842963 w 868"/>
              <a:gd name="T77" fmla="*/ 1277938 h 1244"/>
              <a:gd name="T78" fmla="*/ 952500 w 868"/>
              <a:gd name="T79" fmla="*/ 1119188 h 1244"/>
              <a:gd name="T80" fmla="*/ 1001713 w 868"/>
              <a:gd name="T81" fmla="*/ 795338 h 1244"/>
              <a:gd name="T82" fmla="*/ 1017588 w 868"/>
              <a:gd name="T83" fmla="*/ 568325 h 1244"/>
              <a:gd name="T84" fmla="*/ 1046163 w 868"/>
              <a:gd name="T85" fmla="*/ 376238 h 1244"/>
              <a:gd name="T86" fmla="*/ 982663 w 868"/>
              <a:gd name="T87" fmla="*/ 407988 h 1244"/>
              <a:gd name="T88" fmla="*/ 812800 w 868"/>
              <a:gd name="T89" fmla="*/ 741363 h 1244"/>
              <a:gd name="T90" fmla="*/ 747713 w 868"/>
              <a:gd name="T91" fmla="*/ 1017588 h 1244"/>
              <a:gd name="T92" fmla="*/ 760413 w 868"/>
              <a:gd name="T93" fmla="*/ 1233488 h 1244"/>
              <a:gd name="T94" fmla="*/ 804863 w 868"/>
              <a:gd name="T95" fmla="*/ 1346200 h 1244"/>
              <a:gd name="T96" fmla="*/ 822325 w 868"/>
              <a:gd name="T97" fmla="*/ 1358900 h 1244"/>
              <a:gd name="T98" fmla="*/ 844550 w 868"/>
              <a:gd name="T99" fmla="*/ 1355725 h 1244"/>
              <a:gd name="T100" fmla="*/ 1017588 w 868"/>
              <a:gd name="T101" fmla="*/ 1289050 h 1244"/>
              <a:gd name="T102" fmla="*/ 1152525 w 868"/>
              <a:gd name="T103" fmla="*/ 1063625 h 1244"/>
              <a:gd name="T104" fmla="*/ 1243013 w 868"/>
              <a:gd name="T105" fmla="*/ 793750 h 1244"/>
              <a:gd name="T106" fmla="*/ 1255713 w 868"/>
              <a:gd name="T107" fmla="*/ 515938 h 1244"/>
              <a:gd name="T108" fmla="*/ 1249363 w 868"/>
              <a:gd name="T109" fmla="*/ 395288 h 1244"/>
              <a:gd name="T110" fmla="*/ 1185863 w 868"/>
              <a:gd name="T111" fmla="*/ 515938 h 1244"/>
              <a:gd name="T112" fmla="*/ 1116013 w 868"/>
              <a:gd name="T113" fmla="*/ 566738 h 1244"/>
              <a:gd name="T114" fmla="*/ 882650 w 868"/>
              <a:gd name="T115" fmla="*/ 658813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5" name="Freeform 9"/>
          <p:cNvSpPr>
            <a:spLocks/>
          </p:cNvSpPr>
          <p:nvPr/>
        </p:nvSpPr>
        <p:spPr bwMode="ltGray">
          <a:xfrm>
            <a:off x="1289050" y="1755775"/>
            <a:ext cx="3252788" cy="4760913"/>
          </a:xfrm>
          <a:custGeom>
            <a:avLst/>
            <a:gdLst>
              <a:gd name="T0" fmla="*/ 2608263 w 2049"/>
              <a:gd name="T1" fmla="*/ 233363 h 2999"/>
              <a:gd name="T2" fmla="*/ 2652713 w 2049"/>
              <a:gd name="T3" fmla="*/ 142875 h 2999"/>
              <a:gd name="T4" fmla="*/ 2743200 w 2049"/>
              <a:gd name="T5" fmla="*/ 52388 h 2999"/>
              <a:gd name="T6" fmla="*/ 2878138 w 2049"/>
              <a:gd name="T7" fmla="*/ 7938 h 2999"/>
              <a:gd name="T8" fmla="*/ 3103563 w 2049"/>
              <a:gd name="T9" fmla="*/ 7938 h 2999"/>
              <a:gd name="T10" fmla="*/ 3238500 w 2049"/>
              <a:gd name="T11" fmla="*/ 52388 h 2999"/>
              <a:gd name="T12" fmla="*/ 3192463 w 2049"/>
              <a:gd name="T13" fmla="*/ 142875 h 2999"/>
              <a:gd name="T14" fmla="*/ 3103563 w 2049"/>
              <a:gd name="T15" fmla="*/ 233363 h 2999"/>
              <a:gd name="T16" fmla="*/ 2922588 w 2049"/>
              <a:gd name="T17" fmla="*/ 323850 h 2999"/>
              <a:gd name="T18" fmla="*/ 2787650 w 2049"/>
              <a:gd name="T19" fmla="*/ 368300 h 2999"/>
              <a:gd name="T20" fmla="*/ 2743200 w 2049"/>
              <a:gd name="T21" fmla="*/ 458788 h 2999"/>
              <a:gd name="T22" fmla="*/ 2833688 w 2049"/>
              <a:gd name="T23" fmla="*/ 458788 h 2999"/>
              <a:gd name="T24" fmla="*/ 2878138 w 2049"/>
              <a:gd name="T25" fmla="*/ 547688 h 2999"/>
              <a:gd name="T26" fmla="*/ 2832100 w 2049"/>
              <a:gd name="T27" fmla="*/ 650875 h 2999"/>
              <a:gd name="T28" fmla="*/ 2787650 w 2049"/>
              <a:gd name="T29" fmla="*/ 728663 h 2999"/>
              <a:gd name="T30" fmla="*/ 2697163 w 2049"/>
              <a:gd name="T31" fmla="*/ 773113 h 2999"/>
              <a:gd name="T32" fmla="*/ 2338388 w 2049"/>
              <a:gd name="T33" fmla="*/ 908050 h 2999"/>
              <a:gd name="T34" fmla="*/ 2022475 w 2049"/>
              <a:gd name="T35" fmla="*/ 1087438 h 2999"/>
              <a:gd name="T36" fmla="*/ 1617663 w 2049"/>
              <a:gd name="T37" fmla="*/ 1312863 h 2999"/>
              <a:gd name="T38" fmla="*/ 1392238 w 2049"/>
              <a:gd name="T39" fmla="*/ 1447800 h 2999"/>
              <a:gd name="T40" fmla="*/ 942975 w 2049"/>
              <a:gd name="T41" fmla="*/ 1717675 h 2999"/>
              <a:gd name="T42" fmla="*/ 508000 w 2049"/>
              <a:gd name="T43" fmla="*/ 2149475 h 2999"/>
              <a:gd name="T44" fmla="*/ 171450 w 2049"/>
              <a:gd name="T45" fmla="*/ 2682875 h 2999"/>
              <a:gd name="T46" fmla="*/ 114300 w 2049"/>
              <a:gd name="T47" fmla="*/ 2879725 h 2999"/>
              <a:gd name="T48" fmla="*/ 88900 w 2049"/>
              <a:gd name="T49" fmla="*/ 3038475 h 2999"/>
              <a:gd name="T50" fmla="*/ 87313 w 2049"/>
              <a:gd name="T51" fmla="*/ 3294063 h 2999"/>
              <a:gd name="T52" fmla="*/ 260350 w 2049"/>
              <a:gd name="T53" fmla="*/ 3889375 h 2999"/>
              <a:gd name="T54" fmla="*/ 628650 w 2049"/>
              <a:gd name="T55" fmla="*/ 4346575 h 2999"/>
              <a:gd name="T56" fmla="*/ 825500 w 2049"/>
              <a:gd name="T57" fmla="*/ 4486275 h 2999"/>
              <a:gd name="T58" fmla="*/ 850900 w 2049"/>
              <a:gd name="T59" fmla="*/ 4645025 h 2999"/>
              <a:gd name="T60" fmla="*/ 831850 w 2049"/>
              <a:gd name="T61" fmla="*/ 4721225 h 2999"/>
              <a:gd name="T62" fmla="*/ 381000 w 2049"/>
              <a:gd name="T63" fmla="*/ 4403725 h 2999"/>
              <a:gd name="T64" fmla="*/ 101600 w 2049"/>
              <a:gd name="T65" fmla="*/ 3971925 h 2999"/>
              <a:gd name="T66" fmla="*/ 12700 w 2049"/>
              <a:gd name="T67" fmla="*/ 3387725 h 2999"/>
              <a:gd name="T68" fmla="*/ 25400 w 2049"/>
              <a:gd name="T69" fmla="*/ 2981325 h 2999"/>
              <a:gd name="T70" fmla="*/ 114300 w 2049"/>
              <a:gd name="T71" fmla="*/ 2619375 h 2999"/>
              <a:gd name="T72" fmla="*/ 538163 w 2049"/>
              <a:gd name="T73" fmla="*/ 1898650 h 2999"/>
              <a:gd name="T74" fmla="*/ 1303338 w 2049"/>
              <a:gd name="T75" fmla="*/ 1312863 h 2999"/>
              <a:gd name="T76" fmla="*/ 2112963 w 2049"/>
              <a:gd name="T77" fmla="*/ 863600 h 2999"/>
              <a:gd name="T78" fmla="*/ 2470150 w 2049"/>
              <a:gd name="T79" fmla="*/ 695325 h 2999"/>
              <a:gd name="T80" fmla="*/ 2489200 w 2049"/>
              <a:gd name="T81" fmla="*/ 638175 h 2999"/>
              <a:gd name="T82" fmla="*/ 2562225 w 2049"/>
              <a:gd name="T83" fmla="*/ 458788 h 2999"/>
              <a:gd name="T84" fmla="*/ 2697163 w 2049"/>
              <a:gd name="T85" fmla="*/ 323850 h 2999"/>
              <a:gd name="T86" fmla="*/ 3013075 w 2049"/>
              <a:gd name="T87" fmla="*/ 187325 h 2999"/>
              <a:gd name="T88" fmla="*/ 3057525 w 2049"/>
              <a:gd name="T89" fmla="*/ 142875 h 2999"/>
              <a:gd name="T90" fmla="*/ 2968625 w 2049"/>
              <a:gd name="T91" fmla="*/ 142875 h 2999"/>
              <a:gd name="T92" fmla="*/ 2833688 w 2049"/>
              <a:gd name="T93" fmla="*/ 98425 h 2999"/>
              <a:gd name="T94" fmla="*/ 2743200 w 2049"/>
              <a:gd name="T95" fmla="*/ 142875 h 2999"/>
              <a:gd name="T96" fmla="*/ 2697163 w 2049"/>
              <a:gd name="T97" fmla="*/ 187325 h 2999"/>
              <a:gd name="T98" fmla="*/ 2608263 w 2049"/>
              <a:gd name="T99" fmla="*/ 233363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6" name="Freeform 10"/>
          <p:cNvSpPr>
            <a:spLocks/>
          </p:cNvSpPr>
          <p:nvPr/>
        </p:nvSpPr>
        <p:spPr bwMode="ltGray">
          <a:xfrm>
            <a:off x="3311525" y="2168525"/>
            <a:ext cx="269875" cy="314325"/>
          </a:xfrm>
          <a:custGeom>
            <a:avLst/>
            <a:gdLst>
              <a:gd name="T0" fmla="*/ 84430 w 179"/>
              <a:gd name="T1" fmla="*/ 19822 h 222"/>
              <a:gd name="T2" fmla="*/ 0 w 179"/>
              <a:gd name="T3" fmla="*/ 220877 h 222"/>
              <a:gd name="T4" fmla="*/ 84430 w 179"/>
              <a:gd name="T5" fmla="*/ 260522 h 222"/>
              <a:gd name="T6" fmla="*/ 128153 w 179"/>
              <a:gd name="T7" fmla="*/ 301582 h 222"/>
              <a:gd name="T8" fmla="*/ 256306 w 179"/>
              <a:gd name="T9" fmla="*/ 181232 h 222"/>
              <a:gd name="T10" fmla="*/ 212583 w 179"/>
              <a:gd name="T11" fmla="*/ 100527 h 222"/>
              <a:gd name="T12" fmla="*/ 84430 w 179"/>
              <a:gd name="T13" fmla="*/ 19822 h 2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7" name="Freeform 11"/>
          <p:cNvSpPr>
            <a:spLocks/>
          </p:cNvSpPr>
          <p:nvPr/>
        </p:nvSpPr>
        <p:spPr bwMode="ltGray">
          <a:xfrm>
            <a:off x="1376363" y="571500"/>
            <a:ext cx="4000500" cy="3217863"/>
          </a:xfrm>
          <a:custGeom>
            <a:avLst/>
            <a:gdLst>
              <a:gd name="T0" fmla="*/ 3297238 w 2520"/>
              <a:gd name="T1" fmla="*/ 142875 h 2027"/>
              <a:gd name="T2" fmla="*/ 3341688 w 2520"/>
              <a:gd name="T3" fmla="*/ 98425 h 2027"/>
              <a:gd name="T4" fmla="*/ 3386138 w 2520"/>
              <a:gd name="T5" fmla="*/ 52388 h 2027"/>
              <a:gd name="T6" fmla="*/ 3432175 w 2520"/>
              <a:gd name="T7" fmla="*/ 7938 h 2027"/>
              <a:gd name="T8" fmla="*/ 3567113 w 2520"/>
              <a:gd name="T9" fmla="*/ 7938 h 2027"/>
              <a:gd name="T10" fmla="*/ 3743325 w 2520"/>
              <a:gd name="T11" fmla="*/ 55563 h 2027"/>
              <a:gd name="T12" fmla="*/ 3829050 w 2520"/>
              <a:gd name="T13" fmla="*/ 95250 h 2027"/>
              <a:gd name="T14" fmla="*/ 3937000 w 2520"/>
              <a:gd name="T15" fmla="*/ 125413 h 2027"/>
              <a:gd name="T16" fmla="*/ 3994150 w 2520"/>
              <a:gd name="T17" fmla="*/ 106363 h 2027"/>
              <a:gd name="T18" fmla="*/ 3975100 w 2520"/>
              <a:gd name="T19" fmla="*/ 195263 h 2027"/>
              <a:gd name="T20" fmla="*/ 3881438 w 2520"/>
              <a:gd name="T21" fmla="*/ 277813 h 2027"/>
              <a:gd name="T22" fmla="*/ 3792538 w 2520"/>
              <a:gd name="T23" fmla="*/ 322263 h 2027"/>
              <a:gd name="T24" fmla="*/ 3441700 w 2520"/>
              <a:gd name="T25" fmla="*/ 550863 h 2027"/>
              <a:gd name="T26" fmla="*/ 3333750 w 2520"/>
              <a:gd name="T27" fmla="*/ 633413 h 2027"/>
              <a:gd name="T28" fmla="*/ 3219450 w 2520"/>
              <a:gd name="T29" fmla="*/ 709613 h 2027"/>
              <a:gd name="T30" fmla="*/ 2892425 w 2520"/>
              <a:gd name="T31" fmla="*/ 908050 h 2027"/>
              <a:gd name="T32" fmla="*/ 2397125 w 2520"/>
              <a:gd name="T33" fmla="*/ 1133475 h 2027"/>
              <a:gd name="T34" fmla="*/ 1631950 w 2520"/>
              <a:gd name="T35" fmla="*/ 1268413 h 2027"/>
              <a:gd name="T36" fmla="*/ 1181100 w 2520"/>
              <a:gd name="T37" fmla="*/ 1222375 h 2027"/>
              <a:gd name="T38" fmla="*/ 990600 w 2520"/>
              <a:gd name="T39" fmla="*/ 1098550 h 2027"/>
              <a:gd name="T40" fmla="*/ 952500 w 2520"/>
              <a:gd name="T41" fmla="*/ 1033463 h 2027"/>
              <a:gd name="T42" fmla="*/ 850900 w 2520"/>
              <a:gd name="T43" fmla="*/ 1046163 h 2027"/>
              <a:gd name="T44" fmla="*/ 768350 w 2520"/>
              <a:gd name="T45" fmla="*/ 1071563 h 2027"/>
              <a:gd name="T46" fmla="*/ 731838 w 2520"/>
              <a:gd name="T47" fmla="*/ 1133475 h 2027"/>
              <a:gd name="T48" fmla="*/ 776288 w 2520"/>
              <a:gd name="T49" fmla="*/ 1177925 h 2027"/>
              <a:gd name="T50" fmla="*/ 866775 w 2520"/>
              <a:gd name="T51" fmla="*/ 1222375 h 2027"/>
              <a:gd name="T52" fmla="*/ 911225 w 2520"/>
              <a:gd name="T53" fmla="*/ 1268413 h 2027"/>
              <a:gd name="T54" fmla="*/ 820738 w 2520"/>
              <a:gd name="T55" fmla="*/ 1403350 h 2027"/>
              <a:gd name="T56" fmla="*/ 749300 w 2520"/>
              <a:gd name="T57" fmla="*/ 1490663 h 2027"/>
              <a:gd name="T58" fmla="*/ 635000 w 2520"/>
              <a:gd name="T59" fmla="*/ 1528763 h 2027"/>
              <a:gd name="T60" fmla="*/ 419100 w 2520"/>
              <a:gd name="T61" fmla="*/ 1560513 h 2027"/>
              <a:gd name="T62" fmla="*/ 236538 w 2520"/>
              <a:gd name="T63" fmla="*/ 1673225 h 2027"/>
              <a:gd name="T64" fmla="*/ 101600 w 2520"/>
              <a:gd name="T65" fmla="*/ 1916113 h 2027"/>
              <a:gd name="T66" fmla="*/ 57150 w 2520"/>
              <a:gd name="T67" fmla="*/ 2347913 h 2027"/>
              <a:gd name="T68" fmla="*/ 31750 w 2520"/>
              <a:gd name="T69" fmla="*/ 3135313 h 2027"/>
              <a:gd name="T70" fmla="*/ 11113 w 2520"/>
              <a:gd name="T71" fmla="*/ 2843213 h 2027"/>
              <a:gd name="T72" fmla="*/ 0 w 2520"/>
              <a:gd name="T73" fmla="*/ 2341563 h 2027"/>
              <a:gd name="T74" fmla="*/ 11113 w 2520"/>
              <a:gd name="T75" fmla="*/ 2122488 h 2027"/>
              <a:gd name="T76" fmla="*/ 44450 w 2520"/>
              <a:gd name="T77" fmla="*/ 1936750 h 2027"/>
              <a:gd name="T78" fmla="*/ 101600 w 2520"/>
              <a:gd name="T79" fmla="*/ 1757363 h 2027"/>
              <a:gd name="T80" fmla="*/ 236538 w 2520"/>
              <a:gd name="T81" fmla="*/ 1538288 h 2027"/>
              <a:gd name="T82" fmla="*/ 415925 w 2520"/>
              <a:gd name="T83" fmla="*/ 1403350 h 2027"/>
              <a:gd name="T84" fmla="*/ 539750 w 2520"/>
              <a:gd name="T85" fmla="*/ 1357313 h 2027"/>
              <a:gd name="T86" fmla="*/ 590550 w 2520"/>
              <a:gd name="T87" fmla="*/ 1268413 h 2027"/>
              <a:gd name="T88" fmla="*/ 641350 w 2520"/>
              <a:gd name="T89" fmla="*/ 1133475 h 2027"/>
              <a:gd name="T90" fmla="*/ 762000 w 2520"/>
              <a:gd name="T91" fmla="*/ 989013 h 2027"/>
              <a:gd name="T92" fmla="*/ 819150 w 2520"/>
              <a:gd name="T93" fmla="*/ 944563 h 2027"/>
              <a:gd name="T94" fmla="*/ 1001713 w 2520"/>
              <a:gd name="T95" fmla="*/ 863600 h 2027"/>
              <a:gd name="T96" fmla="*/ 1054100 w 2520"/>
              <a:gd name="T97" fmla="*/ 893763 h 2027"/>
              <a:gd name="T98" fmla="*/ 1497013 w 2520"/>
              <a:gd name="T99" fmla="*/ 998538 h 2027"/>
              <a:gd name="T100" fmla="*/ 2262188 w 2520"/>
              <a:gd name="T101" fmla="*/ 952500 h 2027"/>
              <a:gd name="T102" fmla="*/ 3003550 w 2520"/>
              <a:gd name="T103" fmla="*/ 677863 h 2027"/>
              <a:gd name="T104" fmla="*/ 3297238 w 2520"/>
              <a:gd name="T105" fmla="*/ 504825 h 2027"/>
              <a:gd name="T106" fmla="*/ 3476625 w 2520"/>
              <a:gd name="T107" fmla="*/ 368300 h 2027"/>
              <a:gd name="T108" fmla="*/ 3702050 w 2520"/>
              <a:gd name="T109" fmla="*/ 233363 h 2027"/>
              <a:gd name="T110" fmla="*/ 3656013 w 2520"/>
              <a:gd name="T111" fmla="*/ 187325 h 2027"/>
              <a:gd name="T112" fmla="*/ 3476625 w 2520"/>
              <a:gd name="T113" fmla="*/ 98425 h 2027"/>
              <a:gd name="T114" fmla="*/ 3432175 w 2520"/>
              <a:gd name="T115" fmla="*/ 98425 h 2027"/>
              <a:gd name="T116" fmla="*/ 3344863 w 2520"/>
              <a:gd name="T117" fmla="*/ 146050 h 2027"/>
              <a:gd name="T118" fmla="*/ 3297238 w 2520"/>
              <a:gd name="T119" fmla="*/ 187325 h 2027"/>
              <a:gd name="T120" fmla="*/ 3297238 w 2520"/>
              <a:gd name="T121" fmla="*/ 142875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8" name="Freeform 12"/>
          <p:cNvSpPr>
            <a:spLocks/>
          </p:cNvSpPr>
          <p:nvPr/>
        </p:nvSpPr>
        <p:spPr bwMode="ltGray">
          <a:xfrm>
            <a:off x="2262188" y="2071688"/>
            <a:ext cx="531812" cy="323850"/>
          </a:xfrm>
          <a:custGeom>
            <a:avLst/>
            <a:gdLst>
              <a:gd name="T0" fmla="*/ 14287 w 335"/>
              <a:gd name="T1" fmla="*/ 277813 h 204"/>
              <a:gd name="T2" fmla="*/ 104775 w 335"/>
              <a:gd name="T3" fmla="*/ 322263 h 204"/>
              <a:gd name="T4" fmla="*/ 163512 w 335"/>
              <a:gd name="T5" fmla="*/ 284163 h 204"/>
              <a:gd name="T6" fmla="*/ 220662 w 335"/>
              <a:gd name="T7" fmla="*/ 233363 h 204"/>
              <a:gd name="T8" fmla="*/ 271462 w 335"/>
              <a:gd name="T9" fmla="*/ 220663 h 204"/>
              <a:gd name="T10" fmla="*/ 374650 w 335"/>
              <a:gd name="T11" fmla="*/ 277813 h 204"/>
              <a:gd name="T12" fmla="*/ 509587 w 335"/>
              <a:gd name="T13" fmla="*/ 96838 h 204"/>
              <a:gd name="T14" fmla="*/ 509587 w 335"/>
              <a:gd name="T15" fmla="*/ 52388 h 204"/>
              <a:gd name="T16" fmla="*/ 374650 w 335"/>
              <a:gd name="T17" fmla="*/ 7938 h 204"/>
              <a:gd name="T18" fmla="*/ 284162 w 335"/>
              <a:gd name="T19" fmla="*/ 96838 h 204"/>
              <a:gd name="T20" fmla="*/ 149225 w 335"/>
              <a:gd name="T21" fmla="*/ 52388 h 204"/>
              <a:gd name="T22" fmla="*/ 14287 w 335"/>
              <a:gd name="T23" fmla="*/ 231775 h 204"/>
              <a:gd name="T24" fmla="*/ 60325 w 335"/>
              <a:gd name="T25" fmla="*/ 322263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gradFill rotWithShape="1">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09" name="Freeform 13"/>
          <p:cNvSpPr>
            <a:spLocks/>
          </p:cNvSpPr>
          <p:nvPr/>
        </p:nvSpPr>
        <p:spPr bwMode="ltGray">
          <a:xfrm>
            <a:off x="2636838" y="549275"/>
            <a:ext cx="1377950" cy="1974850"/>
          </a:xfrm>
          <a:custGeom>
            <a:avLst/>
            <a:gdLst>
              <a:gd name="T0" fmla="*/ 882650 w 868"/>
              <a:gd name="T1" fmla="*/ 658813 h 1244"/>
              <a:gd name="T2" fmla="*/ 1062038 w 868"/>
              <a:gd name="T3" fmla="*/ 523875 h 1244"/>
              <a:gd name="T4" fmla="*/ 1192213 w 868"/>
              <a:gd name="T5" fmla="*/ 401638 h 1244"/>
              <a:gd name="T6" fmla="*/ 1287463 w 868"/>
              <a:gd name="T7" fmla="*/ 207963 h 1244"/>
              <a:gd name="T8" fmla="*/ 1333500 w 868"/>
              <a:gd name="T9" fmla="*/ 73025 h 1244"/>
              <a:gd name="T10" fmla="*/ 1377950 w 868"/>
              <a:gd name="T11" fmla="*/ 28575 h 1244"/>
              <a:gd name="T12" fmla="*/ 1338263 w 868"/>
              <a:gd name="T13" fmla="*/ 249238 h 1244"/>
              <a:gd name="T14" fmla="*/ 1333500 w 868"/>
              <a:gd name="T15" fmla="*/ 568325 h 1244"/>
              <a:gd name="T16" fmla="*/ 1287463 w 868"/>
              <a:gd name="T17" fmla="*/ 882650 h 1244"/>
              <a:gd name="T18" fmla="*/ 1152525 w 868"/>
              <a:gd name="T19" fmla="*/ 1243013 h 1244"/>
              <a:gd name="T20" fmla="*/ 985838 w 868"/>
              <a:gd name="T21" fmla="*/ 1425575 h 1244"/>
              <a:gd name="T22" fmla="*/ 960438 w 868"/>
              <a:gd name="T23" fmla="*/ 1439863 h 1244"/>
              <a:gd name="T24" fmla="*/ 931863 w 868"/>
              <a:gd name="T25" fmla="*/ 1443038 h 1244"/>
              <a:gd name="T26" fmla="*/ 857250 w 868"/>
              <a:gd name="T27" fmla="*/ 1412875 h 1244"/>
              <a:gd name="T28" fmla="*/ 785813 w 868"/>
              <a:gd name="T29" fmla="*/ 1358900 h 1244"/>
              <a:gd name="T30" fmla="*/ 709613 w 868"/>
              <a:gd name="T31" fmla="*/ 1258888 h 1244"/>
              <a:gd name="T32" fmla="*/ 693738 w 868"/>
              <a:gd name="T33" fmla="*/ 1225550 h 1244"/>
              <a:gd name="T34" fmla="*/ 682625 w 868"/>
              <a:gd name="T35" fmla="*/ 1171575 h 1244"/>
              <a:gd name="T36" fmla="*/ 704850 w 868"/>
              <a:gd name="T37" fmla="*/ 871538 h 1244"/>
              <a:gd name="T38" fmla="*/ 838200 w 868"/>
              <a:gd name="T39" fmla="*/ 568325 h 1244"/>
              <a:gd name="T40" fmla="*/ 927100 w 868"/>
              <a:gd name="T41" fmla="*/ 388938 h 1244"/>
              <a:gd name="T42" fmla="*/ 1108075 w 868"/>
              <a:gd name="T43" fmla="*/ 207963 h 1244"/>
              <a:gd name="T44" fmla="*/ 1071563 w 868"/>
              <a:gd name="T45" fmla="*/ 668338 h 1244"/>
              <a:gd name="T46" fmla="*/ 1062038 w 868"/>
              <a:gd name="T47" fmla="*/ 928688 h 1244"/>
              <a:gd name="T48" fmla="*/ 973138 w 868"/>
              <a:gd name="T49" fmla="*/ 1204913 h 1244"/>
              <a:gd name="T50" fmla="*/ 927100 w 868"/>
              <a:gd name="T51" fmla="*/ 1289050 h 1244"/>
              <a:gd name="T52" fmla="*/ 898525 w 868"/>
              <a:gd name="T53" fmla="*/ 1333500 h 1244"/>
              <a:gd name="T54" fmla="*/ 709613 w 868"/>
              <a:gd name="T55" fmla="*/ 1487488 h 1244"/>
              <a:gd name="T56" fmla="*/ 582613 w 868"/>
              <a:gd name="T57" fmla="*/ 1557338 h 1244"/>
              <a:gd name="T58" fmla="*/ 477838 w 868"/>
              <a:gd name="T59" fmla="*/ 1738313 h 1244"/>
              <a:gd name="T60" fmla="*/ 347663 w 868"/>
              <a:gd name="T61" fmla="*/ 1887538 h 1244"/>
              <a:gd name="T62" fmla="*/ 207963 w 868"/>
              <a:gd name="T63" fmla="*/ 1963738 h 1244"/>
              <a:gd name="T64" fmla="*/ 17463 w 868"/>
              <a:gd name="T65" fmla="*/ 1951038 h 1244"/>
              <a:gd name="T66" fmla="*/ 101600 w 868"/>
              <a:gd name="T67" fmla="*/ 1903413 h 1244"/>
              <a:gd name="T68" fmla="*/ 252413 w 868"/>
              <a:gd name="T69" fmla="*/ 1811338 h 1244"/>
              <a:gd name="T70" fmla="*/ 433388 w 868"/>
              <a:gd name="T71" fmla="*/ 1603375 h 1244"/>
              <a:gd name="T72" fmla="*/ 595313 w 868"/>
              <a:gd name="T73" fmla="*/ 1417638 h 1244"/>
              <a:gd name="T74" fmla="*/ 754063 w 868"/>
              <a:gd name="T75" fmla="*/ 1309688 h 1244"/>
              <a:gd name="T76" fmla="*/ 842963 w 868"/>
              <a:gd name="T77" fmla="*/ 1277938 h 1244"/>
              <a:gd name="T78" fmla="*/ 952500 w 868"/>
              <a:gd name="T79" fmla="*/ 1119188 h 1244"/>
              <a:gd name="T80" fmla="*/ 1001713 w 868"/>
              <a:gd name="T81" fmla="*/ 795338 h 1244"/>
              <a:gd name="T82" fmla="*/ 1017588 w 868"/>
              <a:gd name="T83" fmla="*/ 568325 h 1244"/>
              <a:gd name="T84" fmla="*/ 1046163 w 868"/>
              <a:gd name="T85" fmla="*/ 376238 h 1244"/>
              <a:gd name="T86" fmla="*/ 982663 w 868"/>
              <a:gd name="T87" fmla="*/ 407988 h 1244"/>
              <a:gd name="T88" fmla="*/ 812800 w 868"/>
              <a:gd name="T89" fmla="*/ 741363 h 1244"/>
              <a:gd name="T90" fmla="*/ 747713 w 868"/>
              <a:gd name="T91" fmla="*/ 1017588 h 1244"/>
              <a:gd name="T92" fmla="*/ 760413 w 868"/>
              <a:gd name="T93" fmla="*/ 1233488 h 1244"/>
              <a:gd name="T94" fmla="*/ 804863 w 868"/>
              <a:gd name="T95" fmla="*/ 1346200 h 1244"/>
              <a:gd name="T96" fmla="*/ 822325 w 868"/>
              <a:gd name="T97" fmla="*/ 1358900 h 1244"/>
              <a:gd name="T98" fmla="*/ 844550 w 868"/>
              <a:gd name="T99" fmla="*/ 1355725 h 1244"/>
              <a:gd name="T100" fmla="*/ 1017588 w 868"/>
              <a:gd name="T101" fmla="*/ 1289050 h 1244"/>
              <a:gd name="T102" fmla="*/ 1152525 w 868"/>
              <a:gd name="T103" fmla="*/ 1063625 h 1244"/>
              <a:gd name="T104" fmla="*/ 1243013 w 868"/>
              <a:gd name="T105" fmla="*/ 793750 h 1244"/>
              <a:gd name="T106" fmla="*/ 1255713 w 868"/>
              <a:gd name="T107" fmla="*/ 515938 h 1244"/>
              <a:gd name="T108" fmla="*/ 1249363 w 868"/>
              <a:gd name="T109" fmla="*/ 395288 h 1244"/>
              <a:gd name="T110" fmla="*/ 1185863 w 868"/>
              <a:gd name="T111" fmla="*/ 515938 h 1244"/>
              <a:gd name="T112" fmla="*/ 1116013 w 868"/>
              <a:gd name="T113" fmla="*/ 566738 h 1244"/>
              <a:gd name="T114" fmla="*/ 882650 w 868"/>
              <a:gd name="T115" fmla="*/ 658813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10" name="Freeform 14"/>
          <p:cNvSpPr>
            <a:spLocks/>
          </p:cNvSpPr>
          <p:nvPr/>
        </p:nvSpPr>
        <p:spPr bwMode="ltGray">
          <a:xfrm>
            <a:off x="4437063" y="1403350"/>
            <a:ext cx="182562" cy="228600"/>
          </a:xfrm>
          <a:custGeom>
            <a:avLst/>
            <a:gdLst>
              <a:gd name="T0" fmla="*/ 138112 w 115"/>
              <a:gd name="T1" fmla="*/ 3175 h 144"/>
              <a:gd name="T2" fmla="*/ 146050 w 115"/>
              <a:gd name="T3" fmla="*/ 71438 h 144"/>
              <a:gd name="T4" fmla="*/ 136525 w 115"/>
              <a:gd name="T5" fmla="*/ 117475 h 144"/>
              <a:gd name="T6" fmla="*/ 95250 w 115"/>
              <a:gd name="T7" fmla="*/ 119063 h 144"/>
              <a:gd name="T8" fmla="*/ 66675 w 115"/>
              <a:gd name="T9" fmla="*/ 150813 h 144"/>
              <a:gd name="T10" fmla="*/ 47625 w 115"/>
              <a:gd name="T11" fmla="*/ 182563 h 144"/>
              <a:gd name="T12" fmla="*/ 23812 w 115"/>
              <a:gd name="T13" fmla="*/ 136525 h 144"/>
              <a:gd name="T14" fmla="*/ 33337 w 115"/>
              <a:gd name="T15" fmla="*/ 80963 h 144"/>
              <a:gd name="T16" fmla="*/ 3175 w 115"/>
              <a:gd name="T17" fmla="*/ 138113 h 144"/>
              <a:gd name="T18" fmla="*/ 12700 w 115"/>
              <a:gd name="T19" fmla="*/ 200025 h 144"/>
              <a:gd name="T20" fmla="*/ 47625 w 115"/>
              <a:gd name="T21" fmla="*/ 227013 h 144"/>
              <a:gd name="T22" fmla="*/ 80962 w 115"/>
              <a:gd name="T23" fmla="*/ 185738 h 144"/>
              <a:gd name="T24" fmla="*/ 104775 w 115"/>
              <a:gd name="T25" fmla="*/ 150813 h 144"/>
              <a:gd name="T26" fmla="*/ 138112 w 115"/>
              <a:gd name="T27" fmla="*/ 182563 h 144"/>
              <a:gd name="T28" fmla="*/ 182562 w 115"/>
              <a:gd name="T29" fmla="*/ 92075 h 144"/>
              <a:gd name="T30" fmla="*/ 138112 w 115"/>
              <a:gd name="T31" fmla="*/ 3175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11" name="Freeform 15"/>
          <p:cNvSpPr>
            <a:spLocks/>
          </p:cNvSpPr>
          <p:nvPr/>
        </p:nvSpPr>
        <p:spPr bwMode="ltGray">
          <a:xfrm>
            <a:off x="3446463" y="638175"/>
            <a:ext cx="182562" cy="228600"/>
          </a:xfrm>
          <a:custGeom>
            <a:avLst/>
            <a:gdLst>
              <a:gd name="T0" fmla="*/ 138112 w 115"/>
              <a:gd name="T1" fmla="*/ 3175 h 144"/>
              <a:gd name="T2" fmla="*/ 146050 w 115"/>
              <a:gd name="T3" fmla="*/ 71438 h 144"/>
              <a:gd name="T4" fmla="*/ 136525 w 115"/>
              <a:gd name="T5" fmla="*/ 117475 h 144"/>
              <a:gd name="T6" fmla="*/ 95250 w 115"/>
              <a:gd name="T7" fmla="*/ 119063 h 144"/>
              <a:gd name="T8" fmla="*/ 66675 w 115"/>
              <a:gd name="T9" fmla="*/ 150813 h 144"/>
              <a:gd name="T10" fmla="*/ 47625 w 115"/>
              <a:gd name="T11" fmla="*/ 182563 h 144"/>
              <a:gd name="T12" fmla="*/ 23812 w 115"/>
              <a:gd name="T13" fmla="*/ 136525 h 144"/>
              <a:gd name="T14" fmla="*/ 33337 w 115"/>
              <a:gd name="T15" fmla="*/ 80963 h 144"/>
              <a:gd name="T16" fmla="*/ 3175 w 115"/>
              <a:gd name="T17" fmla="*/ 138113 h 144"/>
              <a:gd name="T18" fmla="*/ 12700 w 115"/>
              <a:gd name="T19" fmla="*/ 200025 h 144"/>
              <a:gd name="T20" fmla="*/ 47625 w 115"/>
              <a:gd name="T21" fmla="*/ 227013 h 144"/>
              <a:gd name="T22" fmla="*/ 80962 w 115"/>
              <a:gd name="T23" fmla="*/ 185738 h 144"/>
              <a:gd name="T24" fmla="*/ 104775 w 115"/>
              <a:gd name="T25" fmla="*/ 150813 h 144"/>
              <a:gd name="T26" fmla="*/ 138112 w 115"/>
              <a:gd name="T27" fmla="*/ 182563 h 144"/>
              <a:gd name="T28" fmla="*/ 182562 w 115"/>
              <a:gd name="T29" fmla="*/ 92075 h 144"/>
              <a:gd name="T30" fmla="*/ 138112 w 115"/>
              <a:gd name="T31" fmla="*/ 3175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sp>
        <p:nvSpPr>
          <p:cNvPr id="4112" name="Freeform 16"/>
          <p:cNvSpPr>
            <a:spLocks/>
          </p:cNvSpPr>
          <p:nvPr/>
        </p:nvSpPr>
        <p:spPr bwMode="ltGray">
          <a:xfrm>
            <a:off x="2478088" y="2406650"/>
            <a:ext cx="74612" cy="501650"/>
          </a:xfrm>
          <a:custGeom>
            <a:avLst/>
            <a:gdLst>
              <a:gd name="T0" fmla="*/ 23812 w 47"/>
              <a:gd name="T1" fmla="*/ 31750 h 316"/>
              <a:gd name="T2" fmla="*/ 63500 w 47"/>
              <a:gd name="T3" fmla="*/ 234950 h 316"/>
              <a:gd name="T4" fmla="*/ 68262 w 47"/>
              <a:gd name="T5" fmla="*/ 347663 h 316"/>
              <a:gd name="T6" fmla="*/ 20637 w 47"/>
              <a:gd name="T7" fmla="*/ 501650 h 316"/>
              <a:gd name="T8" fmla="*/ 39687 w 47"/>
              <a:gd name="T9" fmla="*/ 350838 h 316"/>
              <a:gd name="T10" fmla="*/ 34925 w 47"/>
              <a:gd name="T11" fmla="*/ 260350 h 316"/>
              <a:gd name="T12" fmla="*/ 1587 w 47"/>
              <a:gd name="T13" fmla="*/ 77788 h 316"/>
              <a:gd name="T14" fmla="*/ 23812 w 47"/>
              <a:gd name="T15" fmla="*/ 31750 h 3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gradFill rotWithShape="0">
            <a:gsLst>
              <a:gs pos="0">
                <a:schemeClr val="bg1"/>
              </a:gs>
              <a:gs pos="100000">
                <a:schemeClr val="accent1"/>
              </a:gs>
            </a:gsLst>
            <a:lin ang="5400000" scaled="1"/>
          </a:gradFill>
          <a:ln w="12700" cap="flat" cmpd="sng">
            <a:noFill/>
            <a:prstDash val="solid"/>
            <a:round/>
            <a:headEnd/>
            <a:tailEnd/>
          </a:ln>
          <a:effectLst/>
        </p:spPr>
        <p:txBody>
          <a:bodyPr wrap="none" anchor="ctr"/>
          <a:lstStyle/>
          <a:p>
            <a:endParaRPr lang="fa-IR"/>
          </a:p>
        </p:txBody>
      </p:sp>
      <p:grpSp>
        <p:nvGrpSpPr>
          <p:cNvPr id="2" name="Group 17"/>
          <p:cNvGrpSpPr>
            <a:grpSpLocks/>
          </p:cNvGrpSpPr>
          <p:nvPr/>
        </p:nvGrpSpPr>
        <p:grpSpPr bwMode="auto">
          <a:xfrm>
            <a:off x="4302125" y="4598988"/>
            <a:ext cx="1065213" cy="887412"/>
            <a:chOff x="493" y="1555"/>
            <a:chExt cx="525" cy="480"/>
          </a:xfrm>
        </p:grpSpPr>
        <p:sp>
          <p:nvSpPr>
            <p:cNvPr id="7200" name="Freeform 1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201" name="Freeform 1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202" name="Freeform 2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203" name="Freeform 2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a:noFill/>
              <a:round/>
              <a:headEnd type="none" w="sm" len="sm"/>
              <a:tailEnd type="none" w="sm" len="sm"/>
            </a:ln>
            <a:effectLst/>
          </p:spPr>
          <p:txBody>
            <a:bodyPr/>
            <a:lstStyle/>
            <a:p>
              <a:endParaRPr lang="fa-IR"/>
            </a:p>
          </p:txBody>
        </p:sp>
      </p:grpSp>
      <p:grpSp>
        <p:nvGrpSpPr>
          <p:cNvPr id="3" name="Group 22"/>
          <p:cNvGrpSpPr>
            <a:grpSpLocks/>
          </p:cNvGrpSpPr>
          <p:nvPr/>
        </p:nvGrpSpPr>
        <p:grpSpPr bwMode="auto">
          <a:xfrm>
            <a:off x="522288" y="2573338"/>
            <a:ext cx="1065212" cy="887412"/>
            <a:chOff x="493" y="1555"/>
            <a:chExt cx="525" cy="480"/>
          </a:xfrm>
        </p:grpSpPr>
        <p:sp>
          <p:nvSpPr>
            <p:cNvPr id="7196" name="Freeform 23"/>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197" name="Freeform 24"/>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198" name="Freeform 25"/>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199" name="Freeform 26"/>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a:noFill/>
              <a:round/>
              <a:headEnd type="none" w="sm" len="sm"/>
              <a:tailEnd type="none" w="sm" len="sm"/>
            </a:ln>
            <a:effectLst/>
          </p:spPr>
          <p:txBody>
            <a:bodyPr/>
            <a:lstStyle/>
            <a:p>
              <a:endParaRPr lang="fa-IR"/>
            </a:p>
          </p:txBody>
        </p:sp>
      </p:grpSp>
      <p:grpSp>
        <p:nvGrpSpPr>
          <p:cNvPr id="4" name="Group 27"/>
          <p:cNvGrpSpPr>
            <a:grpSpLocks/>
          </p:cNvGrpSpPr>
          <p:nvPr/>
        </p:nvGrpSpPr>
        <p:grpSpPr bwMode="auto">
          <a:xfrm>
            <a:off x="6057900" y="1628775"/>
            <a:ext cx="1065213" cy="887413"/>
            <a:chOff x="493" y="1555"/>
            <a:chExt cx="525" cy="480"/>
          </a:xfrm>
        </p:grpSpPr>
        <p:sp>
          <p:nvSpPr>
            <p:cNvPr id="7192"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193"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194"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adFill rotWithShape="0">
              <a:gsLst>
                <a:gs pos="0">
                  <a:srgbClr val="FFFFFF"/>
                </a:gs>
                <a:gs pos="100000">
                  <a:schemeClr val="bg2"/>
                </a:gs>
              </a:gsLst>
              <a:path path="rect">
                <a:fillToRect l="50000" t="50000" r="50000" b="50000"/>
              </a:path>
            </a:gradFill>
            <a:ln w="9525">
              <a:noFill/>
              <a:round/>
              <a:headEnd type="none" w="sm" len="sm"/>
              <a:tailEnd type="none" w="sm" len="sm"/>
            </a:ln>
            <a:effectLst/>
          </p:spPr>
          <p:txBody>
            <a:bodyPr/>
            <a:lstStyle/>
            <a:p>
              <a:endParaRPr lang="fa-IR"/>
            </a:p>
          </p:txBody>
        </p:sp>
        <p:sp>
          <p:nvSpPr>
            <p:cNvPr id="7195"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solidFill>
              <a:srgbClr val="F9F9F9"/>
            </a:solidFill>
            <a:ln w="9525">
              <a:noFill/>
              <a:round/>
              <a:headEnd type="none" w="sm" len="sm"/>
              <a:tailEnd type="none" w="sm" len="sm"/>
            </a:ln>
            <a:effectLst/>
          </p:spPr>
          <p:txBody>
            <a:bodyPr/>
            <a:lstStyle/>
            <a:p>
              <a:endParaRPr lang="fa-IR"/>
            </a:p>
          </p:txBody>
        </p:sp>
      </p:grpSp>
    </p:spTree>
    <p:extLst>
      <p:ext uri="{BB962C8B-B14F-4D97-AF65-F5344CB8AC3E}">
        <p14:creationId xmlns:p14="http://schemas.microsoft.com/office/powerpoint/2010/main" xmlns="" val="4244104940"/>
      </p:ext>
    </p:extLst>
  </p:cSld>
  <p:clrMapOvr>
    <a:masterClrMapping/>
  </p:clrMapOvr>
  <p:transition advClick="0" advTm="200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strips(downLeft)">
                                      <p:cBhvr>
                                        <p:cTn id="7" dur="1000"/>
                                        <p:tgtEl>
                                          <p:spTgt spid="4099"/>
                                        </p:tgtEl>
                                      </p:cBhvr>
                                    </p:animEffect>
                                  </p:childTnLst>
                                </p:cTn>
                              </p:par>
                              <p:par>
                                <p:cTn id="8" presetID="0" presetClass="path" presetSubtype="0" accel="50000" decel="50000" fill="remove" nodeType="withEffect">
                                  <p:stCondLst>
                                    <p:cond delay="0"/>
                                  </p:stCondLst>
                                  <p:iterate type="lt">
                                    <p:tmPct val="0"/>
                                  </p:iterate>
                                  <p:childTnLst>
                                    <p:animMotion origin="layout" path="M 0.1599 -0.07615 C 0.15538 -0.03449 0.15087 0.00718 0.12101 0.04236 C 0.09115 0.07755 0.03281 0.11991 -0.01927 0.13496 C -0.07135 0.15 -0.15625 0.12107 -0.19149 0.13311 C -0.22674 0.14514 -0.22292 0.17176 -0.23038 0.20718 C -0.23785 0.24236 -0.23472 0.31459 -0.23594 0.34422 C -0.23715 0.37385 -0.23715 0.37963 -0.23733 0.38496 " pathEditMode="relative" ptsTypes="aaaaaaA">
                                      <p:cBhvr>
                                        <p:cTn id="9" dur="1000" fill="hold"/>
                                        <p:tgtEl>
                                          <p:spTgt spid="4"/>
                                        </p:tgtEl>
                                        <p:attrNameLst>
                                          <p:attrName>ppt_x</p:attrName>
                                          <p:attrName>ppt_y</p:attrName>
                                        </p:attrNameLst>
                                      </p:cBhvr>
                                    </p:animMotion>
                                  </p:childTnLst>
                                </p:cTn>
                              </p:par>
                            </p:childTnLst>
                          </p:cTn>
                        </p:par>
                        <p:par>
                          <p:cTn id="10" fill="hold" nodeType="afterGroup">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4100"/>
                                        </p:tgtEl>
                                        <p:attrNameLst>
                                          <p:attrName>style.visibility</p:attrName>
                                        </p:attrNameLst>
                                      </p:cBhvr>
                                      <p:to>
                                        <p:strVal val="visible"/>
                                      </p:to>
                                    </p:set>
                                    <p:animEffect transition="in" filter="strips(downLeft)">
                                      <p:cBhvr>
                                        <p:cTn id="13" dur="500"/>
                                        <p:tgtEl>
                                          <p:spTgt spid="4100"/>
                                        </p:tgtEl>
                                      </p:cBhvr>
                                    </p:animEffect>
                                  </p:childTnLst>
                                </p:cTn>
                              </p:par>
                              <p:par>
                                <p:cTn id="14" presetID="42" presetClass="path" presetSubtype="0" accel="50000" decel="50000" fill="remove" nodeType="withEffect">
                                  <p:stCondLst>
                                    <p:cond delay="0"/>
                                  </p:stCondLst>
                                  <p:iterate type="lt">
                                    <p:tmPct val="0"/>
                                  </p:iterate>
                                  <p:childTnLst>
                                    <p:animMotion origin="layout" path="M 0.08455 0.11922 L 0.08455 0.15857 " pathEditMode="relative" rAng="0" ptsTypes="AA">
                                      <p:cBhvr>
                                        <p:cTn id="15" dur="500" fill="hold"/>
                                        <p:tgtEl>
                                          <p:spTgt spid="4"/>
                                        </p:tgtEl>
                                        <p:attrNameLst>
                                          <p:attrName>ppt_x</p:attrName>
                                          <p:attrName>ppt_y</p:attrName>
                                        </p:attrNameLst>
                                      </p:cBhvr>
                                      <p:rCtr x="0" y="20"/>
                                    </p:animMotion>
                                  </p:childTnLst>
                                </p:cTn>
                              </p:par>
                            </p:childTnLst>
                          </p:cTn>
                        </p:par>
                        <p:par>
                          <p:cTn id="16" fill="hold" nodeType="afterGroup">
                            <p:stCondLst>
                              <p:cond delay="1500"/>
                            </p:stCondLst>
                            <p:childTnLst>
                              <p:par>
                                <p:cTn id="17" presetID="18" presetClass="entr" presetSubtype="12" fill="hold" grpId="0" nodeType="afterEffect">
                                  <p:stCondLst>
                                    <p:cond delay="0"/>
                                  </p:stCondLst>
                                  <p:childTnLst>
                                    <p:set>
                                      <p:cBhvr>
                                        <p:cTn id="18" dur="1" fill="hold">
                                          <p:stCondLst>
                                            <p:cond delay="0"/>
                                          </p:stCondLst>
                                        </p:cTn>
                                        <p:tgtEl>
                                          <p:spTgt spid="4101"/>
                                        </p:tgtEl>
                                        <p:attrNameLst>
                                          <p:attrName>style.visibility</p:attrName>
                                        </p:attrNameLst>
                                      </p:cBhvr>
                                      <p:to>
                                        <p:strVal val="visible"/>
                                      </p:to>
                                    </p:set>
                                    <p:animEffect transition="in" filter="strips(downLeft)">
                                      <p:cBhvr>
                                        <p:cTn id="19" dur="1000"/>
                                        <p:tgtEl>
                                          <p:spTgt spid="4101"/>
                                        </p:tgtEl>
                                      </p:cBhvr>
                                    </p:animEffect>
                                  </p:childTnLst>
                                </p:cTn>
                              </p:par>
                              <p:par>
                                <p:cTn id="20" presetID="0" presetClass="path" presetSubtype="0" accel="50000" decel="50000" fill="remove" nodeType="withEffect">
                                  <p:stCondLst>
                                    <p:cond delay="0"/>
                                  </p:stCondLst>
                                  <p:iterate type="lt">
                                    <p:tmPct val="0"/>
                                  </p:iterate>
                                  <p:childTnLst>
                                    <p:animMotion origin="layout" path="M -0.06233 -0.14097 C -0.06406 -0.08564 -0.06563 -0.03009 -0.07205 -0.00023 C -0.07847 0.02963 -0.08177 0.02639 -0.10122 0.03866 C -0.12066 0.05093 -0.16042 0.04861 -0.18872 0.07385 C -0.21701 0.09908 -0.2408 0.16389 -0.27066 0.19051 C -0.30052 0.21713 -0.34688 0.23102 -0.36788 0.23311 C -0.38889 0.23519 -0.39167 0.21621 -0.39705 0.20348 C -0.40243 0.19074 -0.39931 0.16482 -0.39983 0.15718 " pathEditMode="fixed" ptsTypes="aaaaaaaA">
                                      <p:cBhvr>
                                        <p:cTn id="21" dur="1000" fill="hold"/>
                                        <p:tgtEl>
                                          <p:spTgt spid="4"/>
                                        </p:tgtEl>
                                        <p:attrNameLst>
                                          <p:attrName>ppt_x</p:attrName>
                                          <p:attrName>ppt_y</p:attrName>
                                        </p:attrNameLst>
                                      </p:cBhvr>
                                    </p:animMotion>
                                  </p:childTnLst>
                                </p:cTn>
                              </p:par>
                            </p:childTnLst>
                          </p:cTn>
                        </p:par>
                        <p:par>
                          <p:cTn id="22" fill="hold" nodeType="afterGroup">
                            <p:stCondLst>
                              <p:cond delay="2500"/>
                            </p:stCondLst>
                            <p:childTnLst>
                              <p:par>
                                <p:cTn id="23" presetID="18" presetClass="entr" presetSubtype="12" fill="hold" grpId="0" nodeType="afterEffect">
                                  <p:stCondLst>
                                    <p:cond delay="0"/>
                                  </p:stCondLst>
                                  <p:childTnLst>
                                    <p:set>
                                      <p:cBhvr>
                                        <p:cTn id="24" dur="1" fill="hold">
                                          <p:stCondLst>
                                            <p:cond delay="0"/>
                                          </p:stCondLst>
                                        </p:cTn>
                                        <p:tgtEl>
                                          <p:spTgt spid="4103"/>
                                        </p:tgtEl>
                                        <p:attrNameLst>
                                          <p:attrName>style.visibility</p:attrName>
                                        </p:attrNameLst>
                                      </p:cBhvr>
                                      <p:to>
                                        <p:strVal val="visible"/>
                                      </p:to>
                                    </p:set>
                                    <p:animEffect transition="in" filter="strips(downLeft)">
                                      <p:cBhvr>
                                        <p:cTn id="25" dur="500"/>
                                        <p:tgtEl>
                                          <p:spTgt spid="4103"/>
                                        </p:tgtEl>
                                      </p:cBhvr>
                                    </p:animEffect>
                                  </p:childTnLst>
                                </p:cTn>
                              </p:par>
                              <p:par>
                                <p:cTn id="26" presetID="0" presetClass="path" presetSubtype="0" accel="50000" decel="50000" fill="remove" nodeType="withEffect">
                                  <p:stCondLst>
                                    <p:cond delay="0"/>
                                  </p:stCondLst>
                                  <p:iterate type="lt">
                                    <p:tmPct val="0"/>
                                  </p:iterate>
                                  <p:childTnLst>
                                    <p:animMotion origin="layout" path="M -0.11927 -0.05949 C -0.12622 -0.05301 -0.13299 -0.04652 -0.13455 -0.04467 " pathEditMode="relative" ptsTypes="aA">
                                      <p:cBhvr>
                                        <p:cTn id="27" dur="500" fill="hold"/>
                                        <p:tgtEl>
                                          <p:spTgt spid="4"/>
                                        </p:tgtEl>
                                        <p:attrNameLst>
                                          <p:attrName>ppt_x</p:attrName>
                                          <p:attrName>ppt_y</p:attrName>
                                        </p:attrNameLst>
                                      </p:cBhvr>
                                    </p:animMotion>
                                  </p:childTnLst>
                                </p:cTn>
                              </p:par>
                            </p:childTnLst>
                          </p:cTn>
                        </p:par>
                        <p:par>
                          <p:cTn id="28" fill="hold" nodeType="afterGroup">
                            <p:stCondLst>
                              <p:cond delay="3000"/>
                            </p:stCondLst>
                            <p:childTnLst>
                              <p:par>
                                <p:cTn id="29" presetID="18" presetClass="entr" presetSubtype="12" fill="hold" grpId="0" nodeType="afterEffect">
                                  <p:stCondLst>
                                    <p:cond delay="0"/>
                                  </p:stCondLst>
                                  <p:childTnLst>
                                    <p:set>
                                      <p:cBhvr>
                                        <p:cTn id="30" dur="1" fill="hold">
                                          <p:stCondLst>
                                            <p:cond delay="0"/>
                                          </p:stCondLst>
                                        </p:cTn>
                                        <p:tgtEl>
                                          <p:spTgt spid="4102"/>
                                        </p:tgtEl>
                                        <p:attrNameLst>
                                          <p:attrName>style.visibility</p:attrName>
                                        </p:attrNameLst>
                                      </p:cBhvr>
                                      <p:to>
                                        <p:strVal val="visible"/>
                                      </p:to>
                                    </p:set>
                                    <p:animEffect transition="in" filter="strips(downLeft)">
                                      <p:cBhvr>
                                        <p:cTn id="31" dur="500"/>
                                        <p:tgtEl>
                                          <p:spTgt spid="4102"/>
                                        </p:tgtEl>
                                      </p:cBhvr>
                                    </p:animEffect>
                                  </p:childTnLst>
                                </p:cTn>
                              </p:par>
                              <p:par>
                                <p:cTn id="32" presetID="42" presetClass="path" presetSubtype="0" accel="50000" decel="50000" fill="remove" nodeType="withEffect">
                                  <p:stCondLst>
                                    <p:cond delay="0"/>
                                  </p:stCondLst>
                                  <p:iterate type="lt">
                                    <p:tmPct val="0"/>
                                  </p:iterate>
                                  <p:childTnLst>
                                    <p:animMotion origin="layout" path="M -0.12708 -0.10416 L -0.12708 -0.07777 " pathEditMode="relative" rAng="0" ptsTypes="AA">
                                      <p:cBhvr>
                                        <p:cTn id="33" dur="500" fill="hold"/>
                                        <p:tgtEl>
                                          <p:spTgt spid="4"/>
                                        </p:tgtEl>
                                        <p:attrNameLst>
                                          <p:attrName>ppt_x</p:attrName>
                                          <p:attrName>ppt_y</p:attrName>
                                        </p:attrNameLst>
                                      </p:cBhvr>
                                      <p:rCtr x="0" y="13"/>
                                    </p:animMotion>
                                  </p:childTnLst>
                                </p:cTn>
                              </p:par>
                            </p:childTnLst>
                          </p:cTn>
                        </p:par>
                        <p:par>
                          <p:cTn id="34" fill="hold" nodeType="afterGroup">
                            <p:stCondLst>
                              <p:cond delay="3500"/>
                            </p:stCondLst>
                            <p:childTnLst>
                              <p:par>
                                <p:cTn id="35" presetID="18" presetClass="entr" presetSubtype="12" fill="hold" grpId="0" nodeType="afterEffect">
                                  <p:stCondLst>
                                    <p:cond delay="0"/>
                                  </p:stCondLst>
                                  <p:childTnLst>
                                    <p:set>
                                      <p:cBhvr>
                                        <p:cTn id="36" dur="1" fill="hold">
                                          <p:stCondLst>
                                            <p:cond delay="0"/>
                                          </p:stCondLst>
                                        </p:cTn>
                                        <p:tgtEl>
                                          <p:spTgt spid="4104"/>
                                        </p:tgtEl>
                                        <p:attrNameLst>
                                          <p:attrName>style.visibility</p:attrName>
                                        </p:attrNameLst>
                                      </p:cBhvr>
                                      <p:to>
                                        <p:strVal val="visible"/>
                                      </p:to>
                                    </p:set>
                                    <p:animEffect transition="in" filter="strips(downLeft)">
                                      <p:cBhvr>
                                        <p:cTn id="37" dur="1000"/>
                                        <p:tgtEl>
                                          <p:spTgt spid="4104"/>
                                        </p:tgtEl>
                                      </p:cBhvr>
                                    </p:animEffect>
                                  </p:childTnLst>
                                </p:cTn>
                              </p:par>
                              <p:par>
                                <p:cTn id="38" presetID="0" presetClass="path" presetSubtype="0" accel="50000" decel="50000" fill="remove" nodeType="withEffect">
                                  <p:stCondLst>
                                    <p:cond delay="0"/>
                                  </p:stCondLst>
                                  <p:iterate type="lt">
                                    <p:tmPct val="0"/>
                                  </p:iterate>
                                  <p:childTnLst>
                                    <p:animMotion origin="layout" path="M -0.15399 -0.15578 C -0.15573 -0.11736 -0.15729 -0.0787 -0.16094 -0.05393 C -0.16458 -0.02916 -0.1651 -0.02129 -0.17622 -0.00764 C -0.18733 0.00602 -0.21424 0.01389 -0.2276 0.02755 C -0.24097 0.04121 -0.24722 0.05926 -0.25677 0.07385 C -0.26632 0.0882 -0.2776 0.10764 -0.28455 0.11459 C -0.29149 0.1213 -0.29497 0.11783 -0.29844 0.11459 " pathEditMode="relative" ptsTypes="aaaaaaA">
                                      <p:cBhvr>
                                        <p:cTn id="39" dur="1000" fill="hold"/>
                                        <p:tgtEl>
                                          <p:spTgt spid="4"/>
                                        </p:tgtEl>
                                        <p:attrNameLst>
                                          <p:attrName>ppt_x</p:attrName>
                                          <p:attrName>ppt_y</p:attrName>
                                        </p:attrNameLst>
                                      </p:cBhvr>
                                    </p:animMotion>
                                  </p:childTnLst>
                                </p:cTn>
                              </p:par>
                            </p:childTnLst>
                          </p:cTn>
                        </p:par>
                        <p:par>
                          <p:cTn id="40" fill="hold" nodeType="afterGroup">
                            <p:stCondLst>
                              <p:cond delay="4500"/>
                            </p:stCondLst>
                            <p:childTnLst>
                              <p:par>
                                <p:cTn id="41" presetID="18" presetClass="entr" presetSubtype="12" fill="hold" grpId="0" nodeType="afterEffect">
                                  <p:stCondLst>
                                    <p:cond delay="0"/>
                                  </p:stCondLst>
                                  <p:childTnLst>
                                    <p:set>
                                      <p:cBhvr>
                                        <p:cTn id="42" dur="1" fill="hold">
                                          <p:stCondLst>
                                            <p:cond delay="0"/>
                                          </p:stCondLst>
                                        </p:cTn>
                                        <p:tgtEl>
                                          <p:spTgt spid="4110"/>
                                        </p:tgtEl>
                                        <p:attrNameLst>
                                          <p:attrName>style.visibility</p:attrName>
                                        </p:attrNameLst>
                                      </p:cBhvr>
                                      <p:to>
                                        <p:strVal val="visible"/>
                                      </p:to>
                                    </p:set>
                                    <p:animEffect transition="in" filter="strips(downLeft)">
                                      <p:cBhvr>
                                        <p:cTn id="43" dur="500"/>
                                        <p:tgtEl>
                                          <p:spTgt spid="4110"/>
                                        </p:tgtEl>
                                      </p:cBhvr>
                                    </p:animEffect>
                                  </p:childTnLst>
                                </p:cTn>
                              </p:par>
                              <p:par>
                                <p:cTn id="44" presetID="35" presetClass="path" presetSubtype="0" accel="50000" decel="50000" fill="remove" nodeType="withEffect">
                                  <p:stCondLst>
                                    <p:cond delay="0"/>
                                  </p:stCondLst>
                                  <p:iterate type="lt">
                                    <p:tmPct val="0"/>
                                  </p:iterate>
                                  <p:childTnLst>
                                    <p:animMotion origin="layout" path="M -0.21649 -0.07777 L -0.23542 -0.07662 " pathEditMode="relative" rAng="0" ptsTypes="AA">
                                      <p:cBhvr>
                                        <p:cTn id="45" dur="500" fill="hold"/>
                                        <p:tgtEl>
                                          <p:spTgt spid="4"/>
                                        </p:tgtEl>
                                        <p:attrNameLst>
                                          <p:attrName>ppt_x</p:attrName>
                                          <p:attrName>ppt_y</p:attrName>
                                        </p:attrNameLst>
                                      </p:cBhvr>
                                      <p:rCtr x="-10" y="0"/>
                                    </p:animMotion>
                                  </p:childTnLst>
                                </p:cTn>
                              </p:par>
                            </p:childTnLst>
                          </p:cTn>
                        </p:par>
                        <p:par>
                          <p:cTn id="46" fill="hold" nodeType="afterGroup">
                            <p:stCondLst>
                              <p:cond delay="5000"/>
                            </p:stCondLst>
                            <p:childTnLst>
                              <p:par>
                                <p:cTn id="47" presetID="18" presetClass="entr" presetSubtype="12" fill="hold" grpId="0" nodeType="afterEffect">
                                  <p:stCondLst>
                                    <p:cond delay="0"/>
                                  </p:stCondLst>
                                  <p:childTnLst>
                                    <p:set>
                                      <p:cBhvr>
                                        <p:cTn id="48" dur="1" fill="hold">
                                          <p:stCondLst>
                                            <p:cond delay="0"/>
                                          </p:stCondLst>
                                        </p:cTn>
                                        <p:tgtEl>
                                          <p:spTgt spid="4105"/>
                                        </p:tgtEl>
                                        <p:attrNameLst>
                                          <p:attrName>style.visibility</p:attrName>
                                        </p:attrNameLst>
                                      </p:cBhvr>
                                      <p:to>
                                        <p:strVal val="visible"/>
                                      </p:to>
                                    </p:set>
                                    <p:animEffect transition="in" filter="strips(downLeft)">
                                      <p:cBhvr>
                                        <p:cTn id="49" dur="1000"/>
                                        <p:tgtEl>
                                          <p:spTgt spid="4105"/>
                                        </p:tgtEl>
                                      </p:cBhvr>
                                    </p:animEffect>
                                  </p:childTnLst>
                                </p:cTn>
                              </p:par>
                              <p:par>
                                <p:cTn id="50" presetID="0" presetClass="path" presetSubtype="0" accel="50000" decel="50000" fill="remove" nodeType="withEffect">
                                  <p:stCondLst>
                                    <p:cond delay="0"/>
                                  </p:stCondLst>
                                  <p:iterate type="lt">
                                    <p:tmPct val="0"/>
                                  </p:iterate>
                                  <p:childTnLst>
                                    <p:animMotion origin="layout" path="M -0.29358 -0.01319 C -0.28628 -0.02477 -0.27899 -0.03611 -0.26927 -0.03912 C -0.25955 -0.04213 -0.23333 -0.03935 -0.23524 -0.03171 C -0.23715 -0.02407 -0.27118 -0.00648 -0.28108 0.00625 C -0.29097 0.01898 -0.29306 0.03658 -0.29497 0.04422 C -0.29688 0.05186 -0.29375 0.05047 -0.29219 0.05162 C -0.29063 0.05278 -0.26858 0.04005 -0.28524 0.05162 C -0.30191 0.0632 -0.35295 0.08959 -0.39219 0.12107 C -0.43142 0.15255 -0.49028 0.19769 -0.52066 0.24051 C -0.55104 0.28334 -0.56684 0.33172 -0.57413 0.37848 C -0.58142 0.42523 -0.57865 0.4801 -0.56441 0.52107 C -0.55017 0.56204 -0.50104 0.60718 -0.48872 0.62477 " pathEditMode="relative" ptsTypes="aaaaaaaaaaaA">
                                      <p:cBhvr>
                                        <p:cTn id="51" dur="1000" fill="hold"/>
                                        <p:tgtEl>
                                          <p:spTgt spid="4"/>
                                        </p:tgtEl>
                                        <p:attrNameLst>
                                          <p:attrName>ppt_x</p:attrName>
                                          <p:attrName>ppt_y</p:attrName>
                                        </p:attrNameLst>
                                      </p:cBhvr>
                                    </p:animMotion>
                                  </p:childTnLst>
                                </p:cTn>
                              </p:par>
                            </p:childTnLst>
                          </p:cTn>
                        </p:par>
                        <p:par>
                          <p:cTn id="52" fill="hold" nodeType="afterGroup">
                            <p:stCondLst>
                              <p:cond delay="6000"/>
                            </p:stCondLst>
                            <p:childTnLst>
                              <p:par>
                                <p:cTn id="53" presetID="18" presetClass="entr" presetSubtype="12" fill="hold" grpId="0" nodeType="afterEffect">
                                  <p:stCondLst>
                                    <p:cond delay="0"/>
                                  </p:stCondLst>
                                  <p:childTnLst>
                                    <p:set>
                                      <p:cBhvr>
                                        <p:cTn id="54" dur="1" fill="hold">
                                          <p:stCondLst>
                                            <p:cond delay="0"/>
                                          </p:stCondLst>
                                        </p:cTn>
                                        <p:tgtEl>
                                          <p:spTgt spid="4106"/>
                                        </p:tgtEl>
                                        <p:attrNameLst>
                                          <p:attrName>style.visibility</p:attrName>
                                        </p:attrNameLst>
                                      </p:cBhvr>
                                      <p:to>
                                        <p:strVal val="visible"/>
                                      </p:to>
                                    </p:set>
                                    <p:animEffect transition="in" filter="strips(downLeft)">
                                      <p:cBhvr>
                                        <p:cTn id="55" dur="500"/>
                                        <p:tgtEl>
                                          <p:spTgt spid="4106"/>
                                        </p:tgtEl>
                                      </p:cBhvr>
                                    </p:animEffect>
                                  </p:childTnLst>
                                </p:cTn>
                              </p:par>
                              <p:par>
                                <p:cTn id="56" presetID="0" presetClass="path" presetSubtype="0" accel="50000" decel="50000" fill="remove" nodeType="withEffect">
                                  <p:stCondLst>
                                    <p:cond delay="0"/>
                                  </p:stCondLst>
                                  <p:iterate type="lt">
                                    <p:tmPct val="0"/>
                                  </p:iterate>
                                  <p:childTnLst>
                                    <p:animMotion origin="layout" path="M -0.3276 0.04051 C -0.33663 0.03773 -0.34531 0.03473 -0.34861 0.0338 " pathEditMode="relative" rAng="0" ptsTypes="aA">
                                      <p:cBhvr>
                                        <p:cTn id="57" dur="500" fill="hold"/>
                                        <p:tgtEl>
                                          <p:spTgt spid="4"/>
                                        </p:tgtEl>
                                        <p:attrNameLst>
                                          <p:attrName>ppt_x</p:attrName>
                                          <p:attrName>ppt_y</p:attrName>
                                        </p:attrNameLst>
                                      </p:cBhvr>
                                      <p:rCtr x="-11" y="-3"/>
                                    </p:animMotion>
                                  </p:childTnLst>
                                </p:cTn>
                              </p:par>
                            </p:childTnLst>
                          </p:cTn>
                        </p:par>
                        <p:par>
                          <p:cTn id="58" fill="hold" nodeType="afterGroup">
                            <p:stCondLst>
                              <p:cond delay="6500"/>
                            </p:stCondLst>
                            <p:childTnLst>
                              <p:par>
                                <p:cTn id="59" presetID="18" presetClass="entr" presetSubtype="12" fill="hold" grpId="0" nodeType="afterEffect">
                                  <p:stCondLst>
                                    <p:cond delay="0"/>
                                  </p:stCondLst>
                                  <p:childTnLst>
                                    <p:set>
                                      <p:cBhvr>
                                        <p:cTn id="60" dur="1" fill="hold">
                                          <p:stCondLst>
                                            <p:cond delay="0"/>
                                          </p:stCondLst>
                                        </p:cTn>
                                        <p:tgtEl>
                                          <p:spTgt spid="4109"/>
                                        </p:tgtEl>
                                        <p:attrNameLst>
                                          <p:attrName>style.visibility</p:attrName>
                                        </p:attrNameLst>
                                      </p:cBhvr>
                                      <p:to>
                                        <p:strVal val="visible"/>
                                      </p:to>
                                    </p:set>
                                    <p:animEffect transition="in" filter="strips(downLeft)">
                                      <p:cBhvr>
                                        <p:cTn id="61" dur="1000"/>
                                        <p:tgtEl>
                                          <p:spTgt spid="4109"/>
                                        </p:tgtEl>
                                      </p:cBhvr>
                                    </p:animEffect>
                                  </p:childTnLst>
                                </p:cTn>
                              </p:par>
                              <p:par>
                                <p:cTn id="62" presetID="0" presetClass="path" presetSubtype="0" accel="50000" decel="50000" fill="remove" nodeType="withEffect">
                                  <p:stCondLst>
                                    <p:cond delay="0"/>
                                  </p:stCondLst>
                                  <p:iterate type="lt">
                                    <p:tmPct val="0"/>
                                  </p:iterate>
                                  <p:childTnLst>
                                    <p:animMotion origin="layout" path="M -0.30816 -0.18541 C -0.31111 -0.16412 -0.31441 -0.08796 -0.32622 -0.05625 C -0.33802 -0.02453 -0.36563 -0.01319 -0.37899 0.00486 C -0.39236 0.02292 -0.39896 0.04352 -0.40608 0.05209 C -0.41319 0.06065 -0.4184 0.05533 -0.4217 0.05625 " pathEditMode="relative" rAng="0" ptsTypes="aaaaa">
                                      <p:cBhvr>
                                        <p:cTn id="63" dur="1000" fill="hold"/>
                                        <p:tgtEl>
                                          <p:spTgt spid="4"/>
                                        </p:tgtEl>
                                        <p:attrNameLst>
                                          <p:attrName>ppt_x</p:attrName>
                                          <p:attrName>ppt_y</p:attrName>
                                        </p:attrNameLst>
                                      </p:cBhvr>
                                      <p:rCtr x="-57" y="123"/>
                                    </p:animMotion>
                                  </p:childTnLst>
                                </p:cTn>
                              </p:par>
                            </p:childTnLst>
                          </p:cTn>
                        </p:par>
                        <p:par>
                          <p:cTn id="64" fill="hold" nodeType="afterGroup">
                            <p:stCondLst>
                              <p:cond delay="7500"/>
                            </p:stCondLst>
                            <p:childTnLst>
                              <p:par>
                                <p:cTn id="65" presetID="18" presetClass="entr" presetSubtype="12" fill="hold" grpId="0" nodeType="afterEffect">
                                  <p:stCondLst>
                                    <p:cond delay="0"/>
                                  </p:stCondLst>
                                  <p:childTnLst>
                                    <p:set>
                                      <p:cBhvr>
                                        <p:cTn id="66" dur="1" fill="hold">
                                          <p:stCondLst>
                                            <p:cond delay="0"/>
                                          </p:stCondLst>
                                        </p:cTn>
                                        <p:tgtEl>
                                          <p:spTgt spid="4111"/>
                                        </p:tgtEl>
                                        <p:attrNameLst>
                                          <p:attrName>style.visibility</p:attrName>
                                        </p:attrNameLst>
                                      </p:cBhvr>
                                      <p:to>
                                        <p:strVal val="visible"/>
                                      </p:to>
                                    </p:set>
                                    <p:animEffect transition="in" filter="strips(downLeft)">
                                      <p:cBhvr>
                                        <p:cTn id="67" dur="500"/>
                                        <p:tgtEl>
                                          <p:spTgt spid="4111"/>
                                        </p:tgtEl>
                                      </p:cBhvr>
                                    </p:animEffect>
                                  </p:childTnLst>
                                </p:cTn>
                              </p:par>
                              <p:par>
                                <p:cTn id="68" presetID="0" presetClass="path" presetSubtype="0" accel="50000" decel="50000" fill="remove" nodeType="withEffect">
                                  <p:stCondLst>
                                    <p:cond delay="0"/>
                                  </p:stCondLst>
                                  <p:iterate type="lt">
                                    <p:tmPct val="0"/>
                                  </p:iterate>
                                  <p:childTnLst>
                                    <p:animMotion origin="layout" path="M -0.32795 -0.20069 C -0.33021 -0.19953 -0.33924 -0.1949 -0.34149 -0.19375 " pathEditMode="relative" rAng="0" ptsTypes="aa">
                                      <p:cBhvr>
                                        <p:cTn id="69" dur="500" fill="hold"/>
                                        <p:tgtEl>
                                          <p:spTgt spid="4"/>
                                        </p:tgtEl>
                                        <p:attrNameLst>
                                          <p:attrName>ppt_x</p:attrName>
                                          <p:attrName>ppt_y</p:attrName>
                                        </p:attrNameLst>
                                      </p:cBhvr>
                                      <p:rCtr x="-7" y="3"/>
                                    </p:animMotion>
                                  </p:childTnLst>
                                </p:cTn>
                              </p:par>
                            </p:childTnLst>
                          </p:cTn>
                        </p:par>
                        <p:par>
                          <p:cTn id="70" fill="hold" nodeType="afterGroup">
                            <p:stCondLst>
                              <p:cond delay="8000"/>
                            </p:stCondLst>
                            <p:childTnLst>
                              <p:par>
                                <p:cTn id="71" presetID="18" presetClass="entr" presetSubtype="12" fill="hold" grpId="0" nodeType="afterEffect">
                                  <p:stCondLst>
                                    <p:cond delay="0"/>
                                  </p:stCondLst>
                                  <p:childTnLst>
                                    <p:set>
                                      <p:cBhvr>
                                        <p:cTn id="72" dur="1" fill="hold">
                                          <p:stCondLst>
                                            <p:cond delay="0"/>
                                          </p:stCondLst>
                                        </p:cTn>
                                        <p:tgtEl>
                                          <p:spTgt spid="4107"/>
                                        </p:tgtEl>
                                        <p:attrNameLst>
                                          <p:attrName>style.visibility</p:attrName>
                                        </p:attrNameLst>
                                      </p:cBhvr>
                                      <p:to>
                                        <p:strVal val="visible"/>
                                      </p:to>
                                    </p:set>
                                    <p:animEffect transition="in" filter="strips(downLeft)">
                                      <p:cBhvr>
                                        <p:cTn id="73" dur="1000"/>
                                        <p:tgtEl>
                                          <p:spTgt spid="4107"/>
                                        </p:tgtEl>
                                      </p:cBhvr>
                                    </p:animEffect>
                                  </p:childTnLst>
                                </p:cTn>
                              </p:par>
                              <p:par>
                                <p:cTn id="74" presetID="0" presetClass="path" presetSubtype="0" accel="50000" decel="50000" fill="remove" nodeType="withEffect">
                                  <p:stCondLst>
                                    <p:cond delay="0"/>
                                  </p:stCondLst>
                                  <p:iterate type="lt">
                                    <p:tmPct val="0"/>
                                  </p:iterate>
                                  <p:childTnLst>
                                    <p:animMotion origin="layout" path="M -0.2092 -0.19375 C -0.20382 -0.2037 -0.19844 -0.21365 -0.18733 -0.21319 C -0.17622 -0.21273 -0.12292 -0.21551 -0.14253 -0.19097 C -0.16215 -0.16643 -0.25122 -0.08588 -0.30503 -0.06597 C -0.35885 -0.04606 -0.4349 -0.07152 -0.46545 -0.07176 C -0.49601 -0.07199 -0.48333 -0.07662 -0.48837 -0.06736 C -0.4934 -0.0581 -0.48576 -0.02916 -0.49566 -0.01597 C -0.50556 -0.00277 -0.53542 -0.02986 -0.54774 0.01181 C -0.56007 0.05324 -0.56493 0.14375 -0.56962 0.23403 " pathEditMode="relative" ptsTypes="aaaaaaaaA">
                                      <p:cBhvr>
                                        <p:cTn id="75" dur="1000" fill="hold"/>
                                        <p:tgtEl>
                                          <p:spTgt spid="4"/>
                                        </p:tgtEl>
                                        <p:attrNameLst>
                                          <p:attrName>ppt_x</p:attrName>
                                          <p:attrName>ppt_y</p:attrName>
                                        </p:attrNameLst>
                                      </p:cBhvr>
                                    </p:animMotion>
                                  </p:childTnLst>
                                </p:cTn>
                              </p:par>
                            </p:childTnLst>
                          </p:cTn>
                        </p:par>
                        <p:par>
                          <p:cTn id="76" fill="hold" nodeType="afterGroup">
                            <p:stCondLst>
                              <p:cond delay="9000"/>
                            </p:stCondLst>
                            <p:childTnLst>
                              <p:par>
                                <p:cTn id="77" presetID="18" presetClass="entr" presetSubtype="12" fill="hold" grpId="0" nodeType="afterEffect">
                                  <p:stCondLst>
                                    <p:cond delay="0"/>
                                  </p:stCondLst>
                                  <p:childTnLst>
                                    <p:set>
                                      <p:cBhvr>
                                        <p:cTn id="78" dur="1" fill="hold">
                                          <p:stCondLst>
                                            <p:cond delay="0"/>
                                          </p:stCondLst>
                                        </p:cTn>
                                        <p:tgtEl>
                                          <p:spTgt spid="4108"/>
                                        </p:tgtEl>
                                        <p:attrNameLst>
                                          <p:attrName>style.visibility</p:attrName>
                                        </p:attrNameLst>
                                      </p:cBhvr>
                                      <p:to>
                                        <p:strVal val="visible"/>
                                      </p:to>
                                    </p:set>
                                    <p:animEffect transition="in" filter="strips(downLeft)">
                                      <p:cBhvr>
                                        <p:cTn id="79" dur="500"/>
                                        <p:tgtEl>
                                          <p:spTgt spid="4108"/>
                                        </p:tgtEl>
                                      </p:cBhvr>
                                    </p:animEffect>
                                  </p:childTnLst>
                                </p:cTn>
                              </p:par>
                              <p:par>
                                <p:cTn id="80" presetID="0" presetClass="path" presetSubtype="0" accel="50000" decel="50000" fill="remove" nodeType="withEffect">
                                  <p:stCondLst>
                                    <p:cond delay="0"/>
                                  </p:stCondLst>
                                  <p:iterate type="lt">
                                    <p:tmPct val="0"/>
                                  </p:iterate>
                                  <p:childTnLst>
                                    <p:animMotion origin="layout" path="M -0.42483 0.0132 C -0.44045 0.01945 -0.45608 0.02593 -0.46233 0.02848 " pathEditMode="relative" ptsTypes="aA">
                                      <p:cBhvr>
                                        <p:cTn id="81" dur="500" fill="hold"/>
                                        <p:tgtEl>
                                          <p:spTgt spid="4"/>
                                        </p:tgtEl>
                                        <p:attrNameLst>
                                          <p:attrName>ppt_x</p:attrName>
                                          <p:attrName>ppt_y</p:attrName>
                                        </p:attrNameLst>
                                      </p:cBhvr>
                                    </p:animMotion>
                                  </p:childTnLst>
                                </p:cTn>
                              </p:par>
                            </p:childTnLst>
                          </p:cTn>
                        </p:par>
                        <p:par>
                          <p:cTn id="82" fill="hold" nodeType="afterGroup">
                            <p:stCondLst>
                              <p:cond delay="9500"/>
                            </p:stCondLst>
                            <p:childTnLst>
                              <p:par>
                                <p:cTn id="83" presetID="18" presetClass="entr" presetSubtype="12" fill="hold" grpId="0" nodeType="afterEffect">
                                  <p:stCondLst>
                                    <p:cond delay="0"/>
                                  </p:stCondLst>
                                  <p:childTnLst>
                                    <p:set>
                                      <p:cBhvr>
                                        <p:cTn id="84" dur="1" fill="hold">
                                          <p:stCondLst>
                                            <p:cond delay="0"/>
                                          </p:stCondLst>
                                        </p:cTn>
                                        <p:tgtEl>
                                          <p:spTgt spid="4112"/>
                                        </p:tgtEl>
                                        <p:attrNameLst>
                                          <p:attrName>style.visibility</p:attrName>
                                        </p:attrNameLst>
                                      </p:cBhvr>
                                      <p:to>
                                        <p:strVal val="visible"/>
                                      </p:to>
                                    </p:set>
                                    <p:animEffect transition="in" filter="strips(downLeft)">
                                      <p:cBhvr>
                                        <p:cTn id="85" dur="500"/>
                                        <p:tgtEl>
                                          <p:spTgt spid="4112"/>
                                        </p:tgtEl>
                                      </p:cBhvr>
                                    </p:animEffect>
                                  </p:childTnLst>
                                </p:cTn>
                              </p:par>
                              <p:par>
                                <p:cTn id="86" presetID="0" presetClass="path" presetSubtype="0" accel="50000" decel="50000" fill="remove" nodeType="withEffect">
                                  <p:stCondLst>
                                    <p:cond delay="0"/>
                                  </p:stCondLst>
                                  <p:iterate type="lt">
                                    <p:tmPct val="0"/>
                                  </p:iterate>
                                  <p:childTnLst>
                                    <p:animMotion origin="layout" path="M -0.44705 0.06459 C -0.44705 0.08264 -0.44688 0.10093 -0.44705 0.10903 " pathEditMode="relative" rAng="0" ptsTypes="aA">
                                      <p:cBhvr>
                                        <p:cTn id="87" dur="500" fill="hold"/>
                                        <p:tgtEl>
                                          <p:spTgt spid="4"/>
                                        </p:tgtEl>
                                        <p:attrNameLst>
                                          <p:attrName>ppt_x</p:attrName>
                                          <p:attrName>ppt_y</p:attrName>
                                        </p:attrNameLst>
                                      </p:cBhvr>
                                      <p:rCtr x="0" y="22"/>
                                    </p:animMotion>
                                  </p:childTnLst>
                                </p:cTn>
                              </p:par>
                            </p:childTnLst>
                          </p:cTn>
                        </p:par>
                        <p:par>
                          <p:cTn id="88" fill="hold" nodeType="afterGroup">
                            <p:stCondLst>
                              <p:cond delay="10000"/>
                            </p:stCondLst>
                            <p:childTnLst>
                              <p:par>
                                <p:cTn id="89" presetID="31" presetClass="entr" presetSubtype="0" fill="remove" nodeType="afterEffect">
                                  <p:stCondLst>
                                    <p:cond delay="0"/>
                                  </p:stCondLst>
                                  <p:iterate type="lt">
                                    <p:tmPct val="5000"/>
                                  </p:iterate>
                                  <p:childTnLst>
                                    <p:set>
                                      <p:cBhvr>
                                        <p:cTn id="90" dur="1" fill="hold">
                                          <p:stCondLst>
                                            <p:cond delay="0"/>
                                          </p:stCondLst>
                                        </p:cTn>
                                        <p:tgtEl>
                                          <p:spTgt spid="4"/>
                                        </p:tgtEl>
                                        <p:attrNameLst>
                                          <p:attrName>style.visibility</p:attrName>
                                        </p:attrNameLst>
                                      </p:cBhvr>
                                      <p:to>
                                        <p:strVal val="visible"/>
                                      </p:to>
                                    </p:set>
                                    <p:anim calcmode="lin" valueType="num">
                                      <p:cBhvr>
                                        <p:cTn id="91" dur="1000" fill="hold"/>
                                        <p:tgtEl>
                                          <p:spTgt spid="4"/>
                                        </p:tgtEl>
                                        <p:attrNameLst>
                                          <p:attrName>ppt_w</p:attrName>
                                        </p:attrNameLst>
                                      </p:cBhvr>
                                      <p:tavLst>
                                        <p:tav tm="0">
                                          <p:val>
                                            <p:fltVal val="0"/>
                                          </p:val>
                                        </p:tav>
                                        <p:tav tm="100000">
                                          <p:val>
                                            <p:strVal val="#ppt_w"/>
                                          </p:val>
                                        </p:tav>
                                      </p:tavLst>
                                    </p:anim>
                                    <p:anim calcmode="lin" valueType="num">
                                      <p:cBhvr>
                                        <p:cTn id="92" dur="1000" fill="hold"/>
                                        <p:tgtEl>
                                          <p:spTgt spid="4"/>
                                        </p:tgtEl>
                                        <p:attrNameLst>
                                          <p:attrName>ppt_h</p:attrName>
                                        </p:attrNameLst>
                                      </p:cBhvr>
                                      <p:tavLst>
                                        <p:tav tm="0">
                                          <p:val>
                                            <p:fltVal val="0"/>
                                          </p:val>
                                        </p:tav>
                                        <p:tav tm="100000">
                                          <p:val>
                                            <p:strVal val="#ppt_h"/>
                                          </p:val>
                                        </p:tav>
                                      </p:tavLst>
                                    </p:anim>
                                    <p:anim calcmode="lin" valueType="num">
                                      <p:cBhvr>
                                        <p:cTn id="93" dur="1000" fill="hold"/>
                                        <p:tgtEl>
                                          <p:spTgt spid="4"/>
                                        </p:tgtEl>
                                        <p:attrNameLst>
                                          <p:attrName>style.rotation</p:attrName>
                                        </p:attrNameLst>
                                      </p:cBhvr>
                                      <p:tavLst>
                                        <p:tav tm="0">
                                          <p:val>
                                            <p:fltVal val="90"/>
                                          </p:val>
                                        </p:tav>
                                        <p:tav tm="100000">
                                          <p:val>
                                            <p:fltVal val="0"/>
                                          </p:val>
                                        </p:tav>
                                      </p:tavLst>
                                    </p:anim>
                                    <p:animEffect transition="in" filter="fade">
                                      <p:cBhvr>
                                        <p:cTn id="94" dur="1000"/>
                                        <p:tgtEl>
                                          <p:spTgt spid="4"/>
                                        </p:tgtEl>
                                      </p:cBhvr>
                                    </p:animEffect>
                                  </p:childTnLst>
                                  <p:subTnLst>
                                    <p:set>
                                      <p:cBhvr override="childStyle">
                                        <p:cTn dur="1" fill="hold" display="0" masterRel="sameClick" afterEffect="1">
                                          <p:stCondLst>
                                            <p:cond evt="end" delay="0">
                                              <p:tn val="89"/>
                                            </p:cond>
                                          </p:stCondLst>
                                        </p:cTn>
                                        <p:tgtEl>
                                          <p:spTgt spid="4"/>
                                        </p:tgtEl>
                                        <p:attrNameLst>
                                          <p:attrName>style.visibility</p:attrName>
                                        </p:attrNameLst>
                                      </p:cBhvr>
                                      <p:to>
                                        <p:strVal val="hidden"/>
                                      </p:to>
                                    </p:set>
                                  </p:subTnLst>
                                </p:cTn>
                              </p:par>
                            </p:childTnLst>
                          </p:cTn>
                        </p:par>
                        <p:par>
                          <p:cTn id="95" fill="hold" nodeType="afterGroup">
                            <p:stCondLst>
                              <p:cond delay="11000"/>
                            </p:stCondLst>
                            <p:childTnLst>
                              <p:par>
                                <p:cTn id="96" presetID="31" presetClass="entr" presetSubtype="0" fill="hold" nodeType="afterEffect">
                                  <p:stCondLst>
                                    <p:cond delay="0"/>
                                  </p:stCondLst>
                                  <p:iterate type="lt">
                                    <p:tmPct val="5000"/>
                                  </p:iterate>
                                  <p:childTnLst>
                                    <p:set>
                                      <p:cBhvr>
                                        <p:cTn id="97" dur="1" fill="hold">
                                          <p:stCondLst>
                                            <p:cond delay="0"/>
                                          </p:stCondLst>
                                        </p:cTn>
                                        <p:tgtEl>
                                          <p:spTgt spid="3"/>
                                        </p:tgtEl>
                                        <p:attrNameLst>
                                          <p:attrName>style.visibility</p:attrName>
                                        </p:attrNameLst>
                                      </p:cBhvr>
                                      <p:to>
                                        <p:strVal val="visible"/>
                                      </p:to>
                                    </p:set>
                                    <p:anim calcmode="lin" valueType="num">
                                      <p:cBhvr>
                                        <p:cTn id="98" dur="1000" fill="hold"/>
                                        <p:tgtEl>
                                          <p:spTgt spid="3"/>
                                        </p:tgtEl>
                                        <p:attrNameLst>
                                          <p:attrName>ppt_w</p:attrName>
                                        </p:attrNameLst>
                                      </p:cBhvr>
                                      <p:tavLst>
                                        <p:tav tm="0">
                                          <p:val>
                                            <p:fltVal val="0"/>
                                          </p:val>
                                        </p:tav>
                                        <p:tav tm="100000">
                                          <p:val>
                                            <p:strVal val="#ppt_w"/>
                                          </p:val>
                                        </p:tav>
                                      </p:tavLst>
                                    </p:anim>
                                    <p:anim calcmode="lin" valueType="num">
                                      <p:cBhvr>
                                        <p:cTn id="99" dur="1000" fill="hold"/>
                                        <p:tgtEl>
                                          <p:spTgt spid="3"/>
                                        </p:tgtEl>
                                        <p:attrNameLst>
                                          <p:attrName>ppt_h</p:attrName>
                                        </p:attrNameLst>
                                      </p:cBhvr>
                                      <p:tavLst>
                                        <p:tav tm="0">
                                          <p:val>
                                            <p:fltVal val="0"/>
                                          </p:val>
                                        </p:tav>
                                        <p:tav tm="100000">
                                          <p:val>
                                            <p:strVal val="#ppt_h"/>
                                          </p:val>
                                        </p:tav>
                                      </p:tavLst>
                                    </p:anim>
                                    <p:anim calcmode="lin" valueType="num">
                                      <p:cBhvr>
                                        <p:cTn id="100" dur="1000" fill="hold"/>
                                        <p:tgtEl>
                                          <p:spTgt spid="3"/>
                                        </p:tgtEl>
                                        <p:attrNameLst>
                                          <p:attrName>style.rotation</p:attrName>
                                        </p:attrNameLst>
                                      </p:cBhvr>
                                      <p:tavLst>
                                        <p:tav tm="0">
                                          <p:val>
                                            <p:fltVal val="90"/>
                                          </p:val>
                                        </p:tav>
                                        <p:tav tm="100000">
                                          <p:val>
                                            <p:fltVal val="0"/>
                                          </p:val>
                                        </p:tav>
                                      </p:tavLst>
                                    </p:anim>
                                    <p:animEffect transition="in" filter="fade">
                                      <p:cBhvr>
                                        <p:cTn id="101" dur="1000"/>
                                        <p:tgtEl>
                                          <p:spTgt spid="3"/>
                                        </p:tgtEl>
                                      </p:cBhvr>
                                    </p:animEffect>
                                  </p:childTnLst>
                                  <p:subTnLst>
                                    <p:set>
                                      <p:cBhvr override="childStyle">
                                        <p:cTn dur="1" fill="hold" display="0" masterRel="sameClick" afterEffect="1">
                                          <p:stCondLst>
                                            <p:cond evt="end" delay="0">
                                              <p:tn val="96"/>
                                            </p:cond>
                                          </p:stCondLst>
                                        </p:cTn>
                                        <p:tgtEl>
                                          <p:spTgt spid="3"/>
                                        </p:tgtEl>
                                        <p:attrNameLst>
                                          <p:attrName>style.visibility</p:attrName>
                                        </p:attrNameLst>
                                      </p:cBhvr>
                                      <p:to>
                                        <p:strVal val="hidden"/>
                                      </p:to>
                                    </p:set>
                                  </p:subTnLst>
                                </p:cTn>
                              </p:par>
                            </p:childTnLst>
                          </p:cTn>
                        </p:par>
                        <p:par>
                          <p:cTn id="102" fill="hold" nodeType="afterGroup">
                            <p:stCondLst>
                              <p:cond delay="12000"/>
                            </p:stCondLst>
                            <p:childTnLst>
                              <p:par>
                                <p:cTn id="103" presetID="31" presetClass="entr" presetSubtype="0" fill="hold" nodeType="afterEffect">
                                  <p:stCondLst>
                                    <p:cond delay="0"/>
                                  </p:stCondLst>
                                  <p:iterate type="lt">
                                    <p:tmPct val="5000"/>
                                  </p:iterate>
                                  <p:childTnLst>
                                    <p:set>
                                      <p:cBhvr>
                                        <p:cTn id="104" dur="1" fill="hold">
                                          <p:stCondLst>
                                            <p:cond delay="0"/>
                                          </p:stCondLst>
                                        </p:cTn>
                                        <p:tgtEl>
                                          <p:spTgt spid="2"/>
                                        </p:tgtEl>
                                        <p:attrNameLst>
                                          <p:attrName>style.visibility</p:attrName>
                                        </p:attrNameLst>
                                      </p:cBhvr>
                                      <p:to>
                                        <p:strVal val="visible"/>
                                      </p:to>
                                    </p:set>
                                    <p:anim calcmode="lin" valueType="num">
                                      <p:cBhvr>
                                        <p:cTn id="105" dur="1000" fill="hold"/>
                                        <p:tgtEl>
                                          <p:spTgt spid="2"/>
                                        </p:tgtEl>
                                        <p:attrNameLst>
                                          <p:attrName>ppt_w</p:attrName>
                                        </p:attrNameLst>
                                      </p:cBhvr>
                                      <p:tavLst>
                                        <p:tav tm="0">
                                          <p:val>
                                            <p:fltVal val="0"/>
                                          </p:val>
                                        </p:tav>
                                        <p:tav tm="100000">
                                          <p:val>
                                            <p:strVal val="#ppt_w"/>
                                          </p:val>
                                        </p:tav>
                                      </p:tavLst>
                                    </p:anim>
                                    <p:anim calcmode="lin" valueType="num">
                                      <p:cBhvr>
                                        <p:cTn id="106" dur="1000" fill="hold"/>
                                        <p:tgtEl>
                                          <p:spTgt spid="2"/>
                                        </p:tgtEl>
                                        <p:attrNameLst>
                                          <p:attrName>ppt_h</p:attrName>
                                        </p:attrNameLst>
                                      </p:cBhvr>
                                      <p:tavLst>
                                        <p:tav tm="0">
                                          <p:val>
                                            <p:fltVal val="0"/>
                                          </p:val>
                                        </p:tav>
                                        <p:tav tm="100000">
                                          <p:val>
                                            <p:strVal val="#ppt_h"/>
                                          </p:val>
                                        </p:tav>
                                      </p:tavLst>
                                    </p:anim>
                                    <p:anim calcmode="lin" valueType="num">
                                      <p:cBhvr>
                                        <p:cTn id="107" dur="1000" fill="hold"/>
                                        <p:tgtEl>
                                          <p:spTgt spid="2"/>
                                        </p:tgtEl>
                                        <p:attrNameLst>
                                          <p:attrName>style.rotation</p:attrName>
                                        </p:attrNameLst>
                                      </p:cBhvr>
                                      <p:tavLst>
                                        <p:tav tm="0">
                                          <p:val>
                                            <p:fltVal val="90"/>
                                          </p:val>
                                        </p:tav>
                                        <p:tav tm="100000">
                                          <p:val>
                                            <p:fltVal val="0"/>
                                          </p:val>
                                        </p:tav>
                                      </p:tavLst>
                                    </p:anim>
                                    <p:animEffect transition="in" filter="fade">
                                      <p:cBhvr>
                                        <p:cTn id="108" dur="1000"/>
                                        <p:tgtEl>
                                          <p:spTgt spid="2"/>
                                        </p:tgtEl>
                                      </p:cBhvr>
                                    </p:animEffect>
                                  </p:childTnLst>
                                  <p:subTnLst>
                                    <p:set>
                                      <p:cBhvr override="childStyle">
                                        <p:cTn dur="1" fill="hold" display="0" masterRel="sameClick" afterEffect="1">
                                          <p:stCondLst>
                                            <p:cond evt="end" delay="0">
                                              <p:tn val="103"/>
                                            </p:cond>
                                          </p:stCondLst>
                                        </p:cTn>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nimBg="1"/>
      <p:bldP spid="4100" grpId="0" animBg="1"/>
      <p:bldP spid="4101" grpId="0" animBg="1"/>
      <p:bldP spid="4102" grpId="0" animBg="1"/>
      <p:bldP spid="4103" grpId="0" animBg="1"/>
      <p:bldP spid="4104" grpId="0" animBg="1"/>
      <p:bldP spid="4105" grpId="0" animBg="1"/>
      <p:bldP spid="4106" grpId="0" animBg="1"/>
      <p:bldP spid="4107" grpId="0" animBg="1"/>
      <p:bldP spid="4108" grpId="0" animBg="1"/>
      <p:bldP spid="4109" grpId="0" animBg="1"/>
      <p:bldP spid="4110" grpId="0" animBg="1"/>
      <p:bldP spid="4111" grpId="0" animBg="1"/>
      <p:bldP spid="41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357298"/>
            <a:ext cx="6629400" cy="5195902"/>
          </a:xfrm>
        </p:spPr>
        <p:txBody>
          <a:bodyPr>
            <a:normAutofit fontScale="90000"/>
          </a:bodyPr>
          <a:lstStyle/>
          <a:p>
            <a:pPr algn="r"/>
            <a:r>
              <a:rPr lang="fa-IR" sz="2000" dirty="0" smtClean="0">
                <a:cs typeface="B Yekan" pitchFamily="2" charset="-78"/>
              </a:rPr>
              <a:t>در سال 1996کمیته اخلاق حرفه ای فدراسیون بین المللی حسابداران آیین رفتار حرفه ای را تدوین نمود و اصلی ترین هدف حرفه تامین منافع عمومی است و تخلف آن مستلزم حرفه ای بودن رعایت کیفیت و اطمینان از کلیه خدمات ارائه شده است .اصول بنیادی در آیین رفتارحرفه ای حسابدارن عبارت اند از :.</a:t>
            </a:r>
            <a:br>
              <a:rPr lang="fa-IR" sz="2000" dirty="0" smtClean="0">
                <a:cs typeface="B Yekan" pitchFamily="2" charset="-78"/>
              </a:rPr>
            </a:br>
            <a:r>
              <a:rPr lang="fa-IR" sz="2000" dirty="0" smtClean="0">
                <a:cs typeface="B Yekan" pitchFamily="2" charset="-78"/>
              </a:rPr>
              <a:t>بی طرفی و استقلال:بی طرفی در آیین بنیادی ،به معنای دوری از اصطکاک و تضاد منافع است به منظور حصول بی طرفی ،حسابدار حرفه ای باید از روابطی که موجب اعمال نفوذ دیگران می شود پرهیز نمایدو اطمینان یابد که همکاران تحت نظر نیز به اصل بی طرفی پایبند هستند.</a:t>
            </a:r>
            <a:endParaRPr lang="en-US" sz="2000" dirty="0">
              <a:cs typeface="B Yekan" pitchFamily="2" charset="-78"/>
            </a:endParaRPr>
          </a:p>
        </p:txBody>
      </p:sp>
      <p:sp>
        <p:nvSpPr>
          <p:cNvPr id="3" name="Text Placeholder 2"/>
          <p:cNvSpPr>
            <a:spLocks noGrp="1"/>
          </p:cNvSpPr>
          <p:nvPr>
            <p:ph type="body" idx="1"/>
          </p:nvPr>
        </p:nvSpPr>
        <p:spPr>
          <a:xfrm>
            <a:off x="914400" y="533401"/>
            <a:ext cx="7772400" cy="457200"/>
          </a:xfrm>
        </p:spPr>
        <p:txBody>
          <a:bodyPr>
            <a:noAutofit/>
          </a:bodyPr>
          <a:lstStyle/>
          <a:p>
            <a:pPr algn="r"/>
            <a:r>
              <a:rPr lang="fa-IR" sz="3200" dirty="0" smtClean="0">
                <a:cs typeface="B Yekan" pitchFamily="2" charset="-78"/>
              </a:rPr>
              <a:t>آیین رفتارحرفه ای </a:t>
            </a:r>
            <a:endParaRPr lang="en-US" sz="3200" dirty="0">
              <a:cs typeface="B Yekan" pitchFamily="2" charset="-78"/>
            </a:endParaRPr>
          </a:p>
        </p:txBody>
      </p:sp>
    </p:spTree>
    <p:extLst>
      <p:ext uri="{BB962C8B-B14F-4D97-AF65-F5344CB8AC3E}">
        <p14:creationId xmlns:p14="http://schemas.microsoft.com/office/powerpoint/2010/main" xmlns="" val="2373853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924800" cy="4267200"/>
          </a:xfrm>
        </p:spPr>
        <p:txBody>
          <a:bodyPr>
            <a:normAutofit/>
          </a:bodyPr>
          <a:lstStyle/>
          <a:p>
            <a:pPr algn="r"/>
            <a:r>
              <a:rPr lang="fa-IR" sz="2000" dirty="0" smtClean="0">
                <a:cs typeface="B Yekan" pitchFamily="2" charset="-78"/>
              </a:rPr>
              <a:t>صلاحیت و مراقبت حرفه ای :به مفهوم درک عمیق از فرایند کار حرفه ای و موضوع رسیدگی </a:t>
            </a:r>
            <a:br>
              <a:rPr lang="fa-IR" sz="2000" dirty="0" smtClean="0">
                <a:cs typeface="B Yekan" pitchFamily="2" charset="-78"/>
              </a:rPr>
            </a:br>
            <a:r>
              <a:rPr lang="fa-IR" sz="2000" dirty="0" smtClean="0">
                <a:cs typeface="B Yekan" pitchFamily="2" charset="-78"/>
              </a:rPr>
              <a:t>است .حسابدار حرفه ای باید سطح مناسبی از دانش،مهارت و تجربه حرفه ای </a:t>
            </a:r>
            <a:br>
              <a:rPr lang="fa-IR" sz="2000" dirty="0" smtClean="0">
                <a:cs typeface="B Yekan" pitchFamily="2" charset="-78"/>
              </a:rPr>
            </a:br>
            <a:r>
              <a:rPr lang="fa-IR" sz="2000" dirty="0" smtClean="0">
                <a:cs typeface="B Yekan" pitchFamily="2" charset="-78"/>
              </a:rPr>
              <a:t>برخوردار بوده و همچنین صلاحیت اخلاقی لازم را دارا باشد.</a:t>
            </a:r>
            <a:br>
              <a:rPr lang="fa-IR" sz="2000" dirty="0" smtClean="0">
                <a:cs typeface="B Yekan" pitchFamily="2" charset="-78"/>
              </a:rPr>
            </a:br>
            <a:r>
              <a:rPr lang="fa-IR" sz="2000" dirty="0" smtClean="0">
                <a:cs typeface="B Yekan" pitchFamily="2" charset="-78"/>
              </a:rPr>
              <a:t/>
            </a:r>
            <a:br>
              <a:rPr lang="fa-IR" sz="2000" dirty="0" smtClean="0">
                <a:cs typeface="B Yekan" pitchFamily="2" charset="-78"/>
              </a:rPr>
            </a:br>
            <a:r>
              <a:rPr lang="fa-IR" sz="2000" dirty="0" smtClean="0">
                <a:cs typeface="B Yekan" pitchFamily="2" charset="-78"/>
              </a:rPr>
              <a:t>اصول و ضوابط حرفه ای :عبارت از رعایت استانداردهاو ضوابط .حسابدار حرفه ای </a:t>
            </a:r>
            <a:r>
              <a:rPr lang="en-US" sz="2000" dirty="0" smtClean="0">
                <a:cs typeface="B Yekan" pitchFamily="2" charset="-78"/>
              </a:rPr>
              <a:t/>
            </a:r>
            <a:br>
              <a:rPr lang="en-US" sz="2000" dirty="0" smtClean="0">
                <a:cs typeface="B Yekan" pitchFamily="2" charset="-78"/>
              </a:rPr>
            </a:br>
            <a:r>
              <a:rPr lang="fa-IR" sz="2000" dirty="0" smtClean="0">
                <a:cs typeface="B Yekan" pitchFamily="2" charset="-78"/>
              </a:rPr>
              <a:t>باید درخواست های صاحب کار را با مهارت و دقت انجام دهد.</a:t>
            </a:r>
            <a:r>
              <a:rPr lang="en-US" sz="2000" dirty="0" smtClean="0">
                <a:cs typeface="B Yekan" pitchFamily="2" charset="-78"/>
              </a:rPr>
              <a:t/>
            </a:r>
            <a:br>
              <a:rPr lang="en-US" sz="2000" dirty="0" smtClean="0">
                <a:cs typeface="B Yekan" pitchFamily="2" charset="-78"/>
              </a:rPr>
            </a:br>
            <a:r>
              <a:rPr lang="en-US" sz="2000" dirty="0">
                <a:cs typeface="B Yekan" pitchFamily="2" charset="-78"/>
              </a:rPr>
              <a:t/>
            </a:r>
            <a:br>
              <a:rPr lang="en-US" sz="2000" dirty="0">
                <a:cs typeface="B Yekan" pitchFamily="2" charset="-78"/>
              </a:rPr>
            </a:br>
            <a:r>
              <a:rPr lang="fa-IR" sz="2000" dirty="0" smtClean="0">
                <a:cs typeface="B Yekan" pitchFamily="2" charset="-78"/>
              </a:rPr>
              <a:t>درستکاری :پایبندی حسابدار به اخلاق عمومی و داشتن برخورد منصفانه و صادقانه در کار حرفه ای است. </a:t>
            </a:r>
            <a:endParaRPr lang="en-US" sz="2000" dirty="0">
              <a:cs typeface="B Yekan" pitchFamily="2" charset="-78"/>
            </a:endParaRPr>
          </a:p>
        </p:txBody>
      </p:sp>
    </p:spTree>
    <p:extLst>
      <p:ext uri="{BB962C8B-B14F-4D97-AF65-F5344CB8AC3E}">
        <p14:creationId xmlns:p14="http://schemas.microsoft.com/office/powerpoint/2010/main" xmlns="" val="427620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1295401"/>
            <a:ext cx="6768752" cy="5333999"/>
          </a:xfrm>
        </p:spPr>
        <p:txBody>
          <a:bodyPr>
            <a:noAutofit/>
          </a:bodyPr>
          <a:lstStyle/>
          <a:p>
            <a:pPr algn="r"/>
            <a:r>
              <a:rPr lang="fa-IR" sz="1400" b="0" dirty="0" smtClean="0">
                <a:cs typeface="B Yekan" pitchFamily="2" charset="-78"/>
              </a:rPr>
              <a:t>اعتقاد بر این است که باید یک درک واقعی و هدفی والاتر از تعلیم و تربیت در نتیجه تحصیل اصول راهبردی اخلاق (که به آن اصول اخلاقی می گویند)وجود داشته باشد .با در نظر گرفتن این موضوع که به چه کسی باید تعلیم و تربیت داده شود و هدف از این تعلیم و تربیت چیست ،ضرورت دارد که شفافیت تفکر و ذهن نیز وجود داشته باشد .زمانی می توان به این اصل دست پیدا کرد که مفهوم اصول اخلاقی به گونه ای درک شود که بتوان چارچوبی در زمینه تعلیم و تربیت طراحی کرد که اجرا پذیری داشته باشد.نکته بسیار مهم که ممکن است مطرح شود این است که چون اصول اخلاقی به میزان بالایی انتزاعی بوده و ریشه در اعتقادهای بشری و علم فلسفه دارد،ضروری است یک برنامه تحصیلی در این مورد طراحی شود.و هدف از آموزش ،فقط درک مفاهیم و توسعه مهارت ها نبوده ،بلکه هدفی والاتر را دنبال می کندو آن ایجاد شخصیت است.</a:t>
            </a:r>
            <a:endParaRPr lang="en-US" sz="1400" b="0" dirty="0">
              <a:cs typeface="B Yekan" pitchFamily="2" charset="-78"/>
            </a:endParaRPr>
          </a:p>
        </p:txBody>
      </p:sp>
      <p:sp>
        <p:nvSpPr>
          <p:cNvPr id="3" name="Text Placeholder 2"/>
          <p:cNvSpPr>
            <a:spLocks noGrp="1"/>
          </p:cNvSpPr>
          <p:nvPr>
            <p:ph type="body" idx="1"/>
          </p:nvPr>
        </p:nvSpPr>
        <p:spPr>
          <a:xfrm>
            <a:off x="761999" y="76200"/>
            <a:ext cx="7732713" cy="914400"/>
          </a:xfrm>
        </p:spPr>
        <p:txBody>
          <a:bodyPr>
            <a:normAutofit/>
          </a:bodyPr>
          <a:lstStyle/>
          <a:p>
            <a:pPr algn="r"/>
            <a:r>
              <a:rPr lang="fa-IR" sz="4000" dirty="0" smtClean="0">
                <a:cs typeface="B Yekan" pitchFamily="2" charset="-78"/>
              </a:rPr>
              <a:t>هدف تعلیم و تربیت </a:t>
            </a:r>
            <a:endParaRPr lang="en-US" sz="4000" dirty="0">
              <a:cs typeface="B Yekan" pitchFamily="2" charset="-78"/>
            </a:endParaRPr>
          </a:p>
        </p:txBody>
      </p:sp>
    </p:spTree>
    <p:extLst>
      <p:ext uri="{BB962C8B-B14F-4D97-AF65-F5344CB8AC3E}">
        <p14:creationId xmlns:p14="http://schemas.microsoft.com/office/powerpoint/2010/main" xmlns="" val="1631201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905000"/>
            <a:ext cx="6496079" cy="4724400"/>
          </a:xfrm>
        </p:spPr>
        <p:txBody>
          <a:bodyPr>
            <a:normAutofit fontScale="90000"/>
          </a:bodyPr>
          <a:lstStyle/>
          <a:p>
            <a:pPr algn="r"/>
            <a:r>
              <a:rPr lang="fa-IR" sz="2000" dirty="0" smtClean="0">
                <a:cs typeface="B Yekan" pitchFamily="2" charset="-78"/>
              </a:rPr>
              <a:t>مسئله ای که در این جا مطرح می شود ،این است که نحو آموزش حسابداری امروزی بر پایه منطق ،الگوی مطلوب تعلیم و تربیت تلقی می شود ،الگویی که شخصیت سازی را جدا از صلاحیت بخشی و آموزش روش ها موردتاکید قرار می دهد .فدراسیون بین المللی حسابداران از یک آموزش بر پایه اصول اخلاقی ،صلاحیت حرفه ای و درستکاری فردی پشتیبانی می کند.قواعد اخلاقی فدراسیون بین المللی حسابداران ،اصول بنیادی اخلاق حرفه ای را برای حسابداران حرفه ای ایجاد و چارچوبی مفهومی برای بکارگیری این اصول ارائه می کند.</a:t>
            </a:r>
            <a:r>
              <a:rPr lang="fa-IR" sz="2000" b="0" dirty="0" smtClean="0">
                <a:cs typeface="B Yekan" pitchFamily="2" charset="-78"/>
              </a:rPr>
              <a:t/>
            </a:r>
            <a:br>
              <a:rPr lang="fa-IR" sz="2000" b="0" dirty="0" smtClean="0">
                <a:cs typeface="B Yekan" pitchFamily="2" charset="-78"/>
              </a:rPr>
            </a:br>
            <a:r>
              <a:rPr lang="fa-IR" sz="2000" dirty="0">
                <a:cs typeface="B Yekan" pitchFamily="2" charset="-78"/>
              </a:rPr>
              <a:t/>
            </a:r>
            <a:br>
              <a:rPr lang="fa-IR" sz="2000" dirty="0">
                <a:cs typeface="B Yekan" pitchFamily="2" charset="-78"/>
              </a:rPr>
            </a:br>
            <a:endParaRPr lang="en-US" sz="2000" dirty="0">
              <a:cs typeface="B Yekan" pitchFamily="2" charset="-78"/>
            </a:endParaRPr>
          </a:p>
        </p:txBody>
      </p:sp>
      <p:sp>
        <p:nvSpPr>
          <p:cNvPr id="3" name="Text Placeholder 2"/>
          <p:cNvSpPr>
            <a:spLocks noGrp="1"/>
          </p:cNvSpPr>
          <p:nvPr>
            <p:ph type="body" idx="1"/>
          </p:nvPr>
        </p:nvSpPr>
        <p:spPr>
          <a:xfrm>
            <a:off x="2786049" y="457201"/>
            <a:ext cx="5708663" cy="1142999"/>
          </a:xfrm>
        </p:spPr>
        <p:txBody>
          <a:bodyPr>
            <a:normAutofit fontScale="92500"/>
          </a:bodyPr>
          <a:lstStyle/>
          <a:p>
            <a:pPr algn="r">
              <a:lnSpc>
                <a:spcPct val="100000"/>
              </a:lnSpc>
            </a:pPr>
            <a:r>
              <a:rPr lang="fa-IR" sz="2800" dirty="0" smtClean="0">
                <a:cs typeface="B Yekan" pitchFamily="2" charset="-78"/>
              </a:rPr>
              <a:t>نقش تعلیم و تربیت در آموزش حسابداری از دیدگاه فدراسیون بین المللی حسابداران </a:t>
            </a:r>
            <a:endParaRPr lang="en-US" sz="2800" dirty="0">
              <a:cs typeface="B Yekan" pitchFamily="2" charset="-78"/>
            </a:endParaRPr>
          </a:p>
        </p:txBody>
      </p:sp>
    </p:spTree>
    <p:extLst>
      <p:ext uri="{BB962C8B-B14F-4D97-AF65-F5344CB8AC3E}">
        <p14:creationId xmlns:p14="http://schemas.microsoft.com/office/powerpoint/2010/main" xmlns="" val="855988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447800"/>
            <a:ext cx="6553199" cy="4321175"/>
          </a:xfrm>
        </p:spPr>
        <p:txBody>
          <a:bodyPr>
            <a:normAutofit/>
          </a:bodyPr>
          <a:lstStyle/>
          <a:p>
            <a:pPr algn="r"/>
            <a:r>
              <a:rPr lang="fa-IR" sz="2000" dirty="0" smtClean="0">
                <a:cs typeface="B Yekan" pitchFamily="2" charset="-78"/>
              </a:rPr>
              <a:t>ضمانت اجرای احکام اخلاقی ،بایددر اساسنامه تشکل حرفه ای لحاظ گرددمسائل اخلاقی باید به گونه مسالمت آمیز حل شود .چنانچه موضوع قابل حل نباشد ،احکام تنبیهی زیر بنا به سطح تخلف صادر می شود .اخطار(شفاهی یا کتبی)توبیخ ،آموزش،جریمه جبران هزینه و استرداد حق الزحمه .جلوگیری از فعالیت حرفه ای ،تعلیق عضویت،و اخراج از تشکل حرفه ای </a:t>
            </a:r>
            <a:endParaRPr lang="en-US" sz="2000" dirty="0">
              <a:cs typeface="B Yekan" pitchFamily="2" charset="-78"/>
            </a:endParaRPr>
          </a:p>
        </p:txBody>
      </p:sp>
      <p:sp>
        <p:nvSpPr>
          <p:cNvPr id="3" name="Text Placeholder 2"/>
          <p:cNvSpPr>
            <a:spLocks noGrp="1"/>
          </p:cNvSpPr>
          <p:nvPr>
            <p:ph type="body" idx="1"/>
          </p:nvPr>
        </p:nvSpPr>
        <p:spPr>
          <a:xfrm>
            <a:off x="722313" y="762001"/>
            <a:ext cx="7772400" cy="533399"/>
          </a:xfrm>
        </p:spPr>
        <p:txBody>
          <a:bodyPr/>
          <a:lstStyle/>
          <a:p>
            <a:pPr algn="r"/>
            <a:r>
              <a:rPr lang="fa-IR" dirty="0" smtClean="0">
                <a:cs typeface="B Yekan" pitchFamily="2" charset="-78"/>
              </a:rPr>
              <a:t>ضمانت اجرای آیین رفتار حرفه ای </a:t>
            </a:r>
            <a:endParaRPr lang="en-US" dirty="0">
              <a:cs typeface="B Yekan" pitchFamily="2" charset="-78"/>
            </a:endParaRPr>
          </a:p>
        </p:txBody>
      </p:sp>
    </p:spTree>
    <p:extLst>
      <p:ext uri="{BB962C8B-B14F-4D97-AF65-F5344CB8AC3E}">
        <p14:creationId xmlns:p14="http://schemas.microsoft.com/office/powerpoint/2010/main" xmlns="" val="3137502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1052736"/>
            <a:ext cx="6298976" cy="5805264"/>
          </a:xfrm>
        </p:spPr>
        <p:txBody>
          <a:bodyPr>
            <a:noAutofit/>
          </a:bodyPr>
          <a:lstStyle/>
          <a:p>
            <a:pPr algn="r"/>
            <a:r>
              <a:rPr lang="fa-IR" sz="1800" dirty="0" smtClean="0"/>
              <a:t>بونک و اسمیت در یک بررسی ادعا کردند که نظام آموزش حسابداری به منظور بالا بردن مهارت های تفکر انتقادی و خلاق برای رویارویی با مسائل اقتصادی جهان در قرن 21،نیاز به بازنگری دارد.به نظر آن ها ارائه دروس به صورت دانشجو محور و نیز ارائه مطالبی که فنون تفکر خلاق و انتقادی را تقویت می کند،باید مورد توجه قرار گیرد.</a:t>
            </a:r>
            <a:endParaRPr lang="en-US" sz="1800" dirty="0"/>
          </a:p>
        </p:txBody>
      </p:sp>
      <p:sp>
        <p:nvSpPr>
          <p:cNvPr id="3" name="Text Placeholder 2"/>
          <p:cNvSpPr>
            <a:spLocks noGrp="1"/>
          </p:cNvSpPr>
          <p:nvPr>
            <p:ph type="body" idx="1"/>
          </p:nvPr>
        </p:nvSpPr>
        <p:spPr>
          <a:xfrm>
            <a:off x="2362199" y="260649"/>
            <a:ext cx="6132513" cy="720079"/>
          </a:xfrm>
        </p:spPr>
        <p:txBody>
          <a:bodyPr>
            <a:normAutofit/>
          </a:bodyPr>
          <a:lstStyle/>
          <a:p>
            <a:pPr algn="r"/>
            <a:r>
              <a:rPr lang="fa-IR" sz="3600" dirty="0" smtClean="0"/>
              <a:t>کاستیهای برنامه آموزش موجود</a:t>
            </a:r>
            <a:endParaRPr lang="en-US" sz="3600" dirty="0"/>
          </a:p>
        </p:txBody>
      </p:sp>
    </p:spTree>
    <p:extLst>
      <p:ext uri="{BB962C8B-B14F-4D97-AF65-F5344CB8AC3E}">
        <p14:creationId xmlns:p14="http://schemas.microsoft.com/office/powerpoint/2010/main" xmlns="" val="3497918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600200"/>
            <a:ext cx="6400800" cy="3286125"/>
          </a:xfrm>
        </p:spPr>
        <p:txBody>
          <a:bodyPr>
            <a:normAutofit/>
          </a:bodyPr>
          <a:lstStyle/>
          <a:p>
            <a:pPr algn="r"/>
            <a:r>
              <a:rPr lang="fa-IR" sz="2000" b="0" dirty="0" smtClean="0">
                <a:effectLst/>
              </a:rPr>
              <a:t>جانستون و بیگز :نیز طراحی آموزش حسابداری مبتنی بر مشکل را که از آموزش پزشکی الهام گرفته شده است ،پیشنهاد می کنند .به طور خلاصه آموزش مبتنی بر مشکل رویکردی است که به افزایش تخصص تاکید دارد.</a:t>
            </a:r>
            <a:endParaRPr lang="en-US" sz="2000" b="0" dirty="0">
              <a:effectLst/>
            </a:endParaRPr>
          </a:p>
        </p:txBody>
      </p:sp>
      <p:sp>
        <p:nvSpPr>
          <p:cNvPr id="3" name="Text Placeholder 2"/>
          <p:cNvSpPr>
            <a:spLocks noGrp="1"/>
          </p:cNvSpPr>
          <p:nvPr>
            <p:ph type="body" idx="1"/>
          </p:nvPr>
        </p:nvSpPr>
        <p:spPr>
          <a:xfrm>
            <a:off x="2578392" y="1066800"/>
            <a:ext cx="6400800" cy="533400"/>
          </a:xfrm>
        </p:spPr>
        <p:txBody>
          <a:bodyPr>
            <a:normAutofit/>
          </a:bodyPr>
          <a:lstStyle/>
          <a:p>
            <a:pPr algn="r"/>
            <a:r>
              <a:rPr lang="fa-IR" dirty="0" smtClean="0"/>
              <a:t>ادامه کاستیهای برنامه اموزش موجود</a:t>
            </a:r>
            <a:endParaRPr lang="en-US" dirty="0"/>
          </a:p>
        </p:txBody>
      </p:sp>
    </p:spTree>
    <p:extLst>
      <p:ext uri="{BB962C8B-B14F-4D97-AF65-F5344CB8AC3E}">
        <p14:creationId xmlns:p14="http://schemas.microsoft.com/office/powerpoint/2010/main" xmlns="" val="1037345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066800"/>
            <a:ext cx="6648479" cy="5105400"/>
          </a:xfrm>
        </p:spPr>
        <p:txBody>
          <a:bodyPr>
            <a:normAutofit fontScale="90000"/>
          </a:bodyPr>
          <a:lstStyle/>
          <a:p>
            <a:pPr algn="r"/>
            <a:r>
              <a:rPr lang="fa-IR" sz="2000" b="0" dirty="0" smtClean="0">
                <a:cs typeface="B Yekan" pitchFamily="2" charset="-78"/>
              </a:rPr>
              <a:t>1-آیا اخلاقیات باید از طریق برنامه تحصیلی ارائه شود 2آن چه را که مسئله باید تشکیل دهد </a:t>
            </a:r>
            <a:br>
              <a:rPr lang="fa-IR" sz="2000" b="0" dirty="0" smtClean="0">
                <a:cs typeface="B Yekan" pitchFamily="2" charset="-78"/>
              </a:rPr>
            </a:br>
            <a:r>
              <a:rPr lang="fa-IR" sz="2000" b="0" dirty="0" smtClean="0">
                <a:cs typeface="B Yekan" pitchFamily="2" charset="-78"/>
              </a:rPr>
              <a:t>تقریبا این همراهی و توافق وجود داردکه اخلاقیات از اهمیت پایمال شده ای برخوردار است .چون دانشجویان در طول دوره تحصیل در این تفکر خواهند بود که آن را به عنوان واحد درسی بگذارنند و مدرک مربوط را دریافت کنند پس ماهیت اصلی مسئله که هدف مهمی است ،بدست نخواهد آمد پس پیشنهاد ایجادیک نیمسال واحد برای موضوع اخلاقیات ،با توجه به اهمیت موضوع شاید دور از انتظار نباشد .برای مثال در دانشگاه مالزی طرحی در این زمینه ارائه شده و این موضوع در این طرح مورد تاکید قرار گرفته است .</a:t>
            </a:r>
            <a:endParaRPr lang="en-US" sz="2000" b="0" dirty="0">
              <a:cs typeface="B Yekan" pitchFamily="2" charset="-78"/>
            </a:endParaRPr>
          </a:p>
        </p:txBody>
      </p:sp>
      <p:sp>
        <p:nvSpPr>
          <p:cNvPr id="3" name="Text Placeholder 2"/>
          <p:cNvSpPr>
            <a:spLocks noGrp="1"/>
          </p:cNvSpPr>
          <p:nvPr>
            <p:ph type="body" idx="1"/>
          </p:nvPr>
        </p:nvSpPr>
        <p:spPr>
          <a:xfrm>
            <a:off x="2286000" y="152401"/>
            <a:ext cx="6705599" cy="761999"/>
          </a:xfrm>
        </p:spPr>
        <p:txBody>
          <a:bodyPr/>
          <a:lstStyle/>
          <a:p>
            <a:pPr algn="r"/>
            <a:r>
              <a:rPr lang="fa-IR" dirty="0" smtClean="0">
                <a:cs typeface="B Yekan" pitchFamily="2" charset="-78"/>
              </a:rPr>
              <a:t>دومسئله وجود دارد که علاقه به انجام تعلیم و تربیت اصول اخلاقی را تحت تسلط قرار داده است </a:t>
            </a:r>
            <a:endParaRPr lang="en-US" dirty="0">
              <a:cs typeface="B Yekan" pitchFamily="2" charset="-78"/>
            </a:endParaRPr>
          </a:p>
        </p:txBody>
      </p:sp>
    </p:spTree>
    <p:extLst>
      <p:ext uri="{BB962C8B-B14F-4D97-AF65-F5344CB8AC3E}">
        <p14:creationId xmlns:p14="http://schemas.microsoft.com/office/powerpoint/2010/main" xmlns="" val="2443858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0"/>
            <a:ext cx="6934200" cy="6400800"/>
          </a:xfrm>
        </p:spPr>
        <p:txBody>
          <a:bodyPr>
            <a:normAutofit fontScale="90000"/>
          </a:bodyPr>
          <a:lstStyle/>
          <a:p>
            <a:pPr algn="r"/>
            <a:r>
              <a:rPr lang="fa-IR" sz="2000" b="0" dirty="0" smtClean="0">
                <a:effectLst/>
                <a:cs typeface="B Yekan" pitchFamily="2" charset="-78"/>
              </a:rPr>
              <a:t>اخلاق ،ریشه در سرشت (عقل و احساس )دارد .معنویت انسان ،واقعیتی فطری و لا یتناهی و رعایت اخلاق ،یکی ازمظاهر این معنویت ومبنای اولیه زندگی اجتماعی است .در حرفه حسابداری و حسابرسی،اخلاق حرفه ای شاخص اندازه گیری رفتار مناسب و ابزاری جهت تعیین روابط درست و نادرست است.</a:t>
            </a:r>
            <a:br>
              <a:rPr lang="fa-IR" sz="2000" b="0" dirty="0" smtClean="0">
                <a:effectLst/>
                <a:cs typeface="B Yekan" pitchFamily="2" charset="-78"/>
              </a:rPr>
            </a:br>
            <a:r>
              <a:rPr lang="fa-IR" sz="2000" b="0" dirty="0" smtClean="0">
                <a:effectLst/>
                <a:cs typeface="B Yekan" pitchFamily="2" charset="-78"/>
              </a:rPr>
              <a:t>واقعیت این است که دردنیای امروز،بدون اخلاق نمی توان به دیگران اعتماد کرد و با آن زیست.همچنین نمی توان برخورد مناسبی با محیط زیست و کل هستی داشت .به بیان دیگر چه هنگامی که ما مشغول کارهای جزئی و کوچک هستیم ،چه وقتی که در یک گفتگوی ساده شرکت می کنیم وچه زمانی که به زندگی اجتماعی و مسئولیت های حرفه ای می پردازیم ،به اصول و اندیشه های اخلاقی نیاز داریم .اخلاق و آیین رفتار حرفه ای در حسابداری و حسابرسی تلاشی است در این راه و پاسخی است مقدماتی به این نیاز  </a:t>
            </a:r>
            <a:endParaRPr lang="en-US" sz="2000" b="0" dirty="0">
              <a:effectLst/>
              <a:cs typeface="B Yekan" pitchFamily="2" charset="-78"/>
            </a:endParaRPr>
          </a:p>
        </p:txBody>
      </p:sp>
      <p:sp>
        <p:nvSpPr>
          <p:cNvPr id="3" name="Text Placeholder 2"/>
          <p:cNvSpPr>
            <a:spLocks noGrp="1"/>
          </p:cNvSpPr>
          <p:nvPr>
            <p:ph type="body" idx="1"/>
          </p:nvPr>
        </p:nvSpPr>
        <p:spPr>
          <a:xfrm>
            <a:off x="2286000" y="228600"/>
            <a:ext cx="6477000" cy="609600"/>
          </a:xfrm>
        </p:spPr>
        <p:txBody>
          <a:bodyPr>
            <a:noAutofit/>
          </a:bodyPr>
          <a:lstStyle/>
          <a:p>
            <a:pPr algn="ctr"/>
            <a:r>
              <a:rPr lang="fa-IR" sz="3600" dirty="0" smtClean="0"/>
              <a:t>نتیجه گیری </a:t>
            </a:r>
            <a:endParaRPr lang="en-US" sz="3600" dirty="0"/>
          </a:p>
        </p:txBody>
      </p:sp>
    </p:spTree>
    <p:extLst>
      <p:ext uri="{BB962C8B-B14F-4D97-AF65-F5344CB8AC3E}">
        <p14:creationId xmlns:p14="http://schemas.microsoft.com/office/powerpoint/2010/main" xmlns="" val="35804448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2057400"/>
            <a:ext cx="6400800" cy="2895599"/>
          </a:xfrm>
        </p:spPr>
        <p:txBody>
          <a:bodyPr>
            <a:noAutofit/>
          </a:bodyPr>
          <a:lstStyle/>
          <a:p>
            <a:pPr algn="r"/>
            <a:r>
              <a:rPr lang="fa-IR" sz="2000" b="0" dirty="0" smtClean="0">
                <a:effectLst/>
                <a:cs typeface="B Nazanin" pitchFamily="2" charset="-78"/>
              </a:rPr>
              <a:t>چارچوب حرفه ای آموزش اخلاق در حسابداری .پذیرفته شده در کنفرانس ملی حسابداری .</a:t>
            </a:r>
            <a:r>
              <a:rPr lang="fa-IR" sz="2000" dirty="0">
                <a:cs typeface="B Nazanin" pitchFamily="2" charset="-78"/>
              </a:rPr>
              <a:t/>
            </a:r>
            <a:br>
              <a:rPr lang="fa-IR" sz="2000" dirty="0">
                <a:cs typeface="B Nazanin" pitchFamily="2" charset="-78"/>
              </a:rPr>
            </a:br>
            <a:r>
              <a:rPr lang="fa-IR" sz="2000" dirty="0" smtClean="0">
                <a:cs typeface="B Nazanin" pitchFamily="2" charset="-78"/>
              </a:rPr>
              <a:t>اخلاق حرفه ای در حسابداری و حسابرسی .دکتر غلامرضا بیات </a:t>
            </a:r>
            <a:br>
              <a:rPr lang="fa-IR" sz="2000" dirty="0" smtClean="0">
                <a:cs typeface="B Nazanin" pitchFamily="2" charset="-78"/>
              </a:rPr>
            </a:br>
            <a:r>
              <a:rPr lang="fa-IR" sz="2000" dirty="0" smtClean="0">
                <a:cs typeface="B Nazanin" pitchFamily="2" charset="-78"/>
              </a:rPr>
              <a:t>آموزش اخلاق در حسابداری .بررسی علمی و جهانی تعلیم اصول راهبردی اخلاق در حسابداری .دکتر مهدی علی نژاد سارو کلائی .شماره 66شهریور 1392.</a:t>
            </a:r>
            <a:endParaRPr lang="en-US" sz="2000" dirty="0">
              <a:cs typeface="B Nazanin" pitchFamily="2" charset="-78"/>
            </a:endParaRPr>
          </a:p>
        </p:txBody>
      </p:sp>
      <p:sp>
        <p:nvSpPr>
          <p:cNvPr id="3" name="Text Placeholder 2"/>
          <p:cNvSpPr>
            <a:spLocks noGrp="1"/>
          </p:cNvSpPr>
          <p:nvPr>
            <p:ph type="body" idx="1"/>
          </p:nvPr>
        </p:nvSpPr>
        <p:spPr>
          <a:xfrm>
            <a:off x="2514600" y="1143000"/>
            <a:ext cx="6400800" cy="609600"/>
          </a:xfrm>
        </p:spPr>
        <p:txBody>
          <a:bodyPr>
            <a:normAutofit/>
          </a:bodyPr>
          <a:lstStyle/>
          <a:p>
            <a:pPr algn="ctr"/>
            <a:r>
              <a:rPr lang="fa-IR" sz="4000" dirty="0" smtClean="0"/>
              <a:t>منابع</a:t>
            </a:r>
            <a:endParaRPr lang="en-US" sz="4000" dirty="0"/>
          </a:p>
        </p:txBody>
      </p:sp>
    </p:spTree>
    <p:extLst>
      <p:ext uri="{BB962C8B-B14F-4D97-AF65-F5344CB8AC3E}">
        <p14:creationId xmlns:p14="http://schemas.microsoft.com/office/powerpoint/2010/main" xmlns="" val="148086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noFill/>
          </a:ln>
        </p:spPr>
        <p:style>
          <a:lnRef idx="2">
            <a:schemeClr val="dk1"/>
          </a:lnRef>
          <a:fillRef idx="1">
            <a:schemeClr val="lt1"/>
          </a:fillRef>
          <a:effectRef idx="0">
            <a:schemeClr val="dk1"/>
          </a:effectRef>
          <a:fontRef idx="minor">
            <a:schemeClr val="dk1"/>
          </a:fontRef>
        </p:style>
        <p:txBody>
          <a:bodyPr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b="1" dirty="0" smtClean="0">
                <a:ln/>
                <a:solidFill>
                  <a:schemeClr val="accent3"/>
                </a:solidFill>
                <a:effectLst/>
              </a:rPr>
              <a:t>مقدمه </a:t>
            </a:r>
            <a:endParaRPr lang="en-US" b="1" dirty="0">
              <a:ln/>
              <a:solidFill>
                <a:schemeClr val="accent3"/>
              </a:solidFill>
              <a:effectLst/>
            </a:endParaRPr>
          </a:p>
        </p:txBody>
      </p:sp>
      <p:sp>
        <p:nvSpPr>
          <p:cNvPr id="3" name="Subtitle 2"/>
          <p:cNvSpPr>
            <a:spLocks noGrp="1"/>
          </p:cNvSpPr>
          <p:nvPr>
            <p:ph type="subTitle" idx="1"/>
          </p:nvPr>
        </p:nvSpPr>
        <p:spPr>
          <a:xfrm>
            <a:off x="1357290" y="1850064"/>
            <a:ext cx="7406640" cy="4387248"/>
          </a:xfrm>
        </p:spPr>
        <p:txBody>
          <a:bodyPr>
            <a:noAutofit/>
          </a:bodyPr>
          <a:lstStyle/>
          <a:p>
            <a:pPr algn="r"/>
            <a:r>
              <a:rPr lang="fa-IR" sz="2000" dirty="0" smtClean="0">
                <a:cs typeface="B Yekan" pitchFamily="2" charset="-78"/>
              </a:rPr>
              <a:t>برنامه آموزش حسابداری به طور سنتی بر روی آموزش مهارت های فنی محاسبات عملکرد حسابداری استانداردها و تئوری های حسابداری تمرکز دارد و نقش اخلاق و اصول ارزشی تا حدی در این برنامه محو مانده و نادیده انگاشته شده است .افزایش میزان رسوایی های حسابداری در طی دهه گذشته و قوانین تصویب شده در رابطه با حاکمیت شرکتی از جمله قانون ساربن اکسلی باعث افزایش اهمیت اخلاق درآموزش حسابداری شده است.با توجه به تاکید و تمرکز مذهب و از جمله اسلام بر روی ارزش ها و علوم اخلاقی این نیاز احساس می شود که علوم اخلاقی به عنوان جزئی از برنامه آموزش حسابداری بود و به دانشجویان آموزش داده شود.</a:t>
            </a:r>
          </a:p>
          <a:p>
            <a:pPr algn="r"/>
            <a:r>
              <a:rPr lang="fa-IR" sz="2000" dirty="0" smtClean="0">
                <a:cs typeface="B Yekan" pitchFamily="2" charset="-78"/>
              </a:rPr>
              <a:t>در حال حاضربه دلیل عدم آموزش اخلاق حرفه ای در چارچوب حسابداری حرفه ای با تجارت جهانی با مشکلات بسیاری مواجه شده است.تقلب جعل اغراق عمدی در حسابداری شرکت ها منجر به افزایش موسسات مالی در حال ورشکستگی شده است .فروپاشی شرکت های بزرگی چون انرون وردکام ....همگی اعتبار گزارش های مالی و پاسخگویی را به شدت پایین آورده است . </a:t>
            </a:r>
            <a:endParaRPr lang="en-US" sz="2000" dirty="0">
              <a:cs typeface="B Yekan" pitchFamily="2" charset="-78"/>
            </a:endParaRPr>
          </a:p>
        </p:txBody>
      </p:sp>
    </p:spTree>
    <p:extLst>
      <p:ext uri="{BB962C8B-B14F-4D97-AF65-F5344CB8AC3E}">
        <p14:creationId xmlns:p14="http://schemas.microsoft.com/office/powerpoint/2010/main" xmlns="" val="406916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28575" y="4763"/>
            <a:ext cx="9144000" cy="6858000"/>
          </a:xfrm>
          <a:prstGeom prst="rect">
            <a:avLst/>
          </a:prstGeom>
          <a:blipFill dpi="0" rotWithShape="1">
            <a:blip r:embed="rId2"/>
            <a:srcRect/>
            <a:stretch>
              <a:fillRect/>
            </a:stretch>
          </a:blipFill>
          <a:ln w="9525" algn="ctr">
            <a:solidFill>
              <a:schemeClr val="tx1"/>
            </a:solidFill>
            <a:round/>
            <a:headEnd/>
            <a:tailEnd/>
          </a:ln>
        </p:spPr>
        <p:txBody>
          <a:bodyPr/>
          <a:lstStyle/>
          <a:p>
            <a:pPr algn="r" rtl="1" eaLnBrk="1" hangingPunct="1"/>
            <a:endParaRPr lang="en-US"/>
          </a:p>
        </p:txBody>
      </p:sp>
      <p:sp>
        <p:nvSpPr>
          <p:cNvPr id="4" name="TextBox 3"/>
          <p:cNvSpPr txBox="1"/>
          <p:nvPr/>
        </p:nvSpPr>
        <p:spPr>
          <a:xfrm>
            <a:off x="1676400" y="762000"/>
            <a:ext cx="6715172" cy="3046988"/>
          </a:xfrm>
          <a:prstGeom prst="rect">
            <a:avLst/>
          </a:prstGeom>
          <a:noFill/>
        </p:spPr>
        <p:txBody>
          <a:bodyPr wrap="square" rtlCol="1">
            <a:spAutoFit/>
          </a:bodyPr>
          <a:lstStyle/>
          <a:p>
            <a:pPr algn="r"/>
            <a:r>
              <a:rPr lang="fa-IR" sz="3200" dirty="0" smtClean="0"/>
              <a:t/>
            </a:r>
            <a:br>
              <a:rPr lang="fa-IR" sz="3200" dirty="0" smtClean="0"/>
            </a:br>
            <a:r>
              <a:rPr lang="fa-IR" sz="3200" dirty="0" smtClean="0"/>
              <a:t> </a:t>
            </a:r>
            <a:r>
              <a:rPr lang="fa-IR" sz="3200" b="1" dirty="0" smtClean="0">
                <a:solidFill>
                  <a:srgbClr val="FF0000"/>
                </a:solidFill>
              </a:rPr>
              <a:t/>
            </a:r>
            <a:br>
              <a:rPr lang="fa-IR" sz="3200" b="1" dirty="0" smtClean="0">
                <a:solidFill>
                  <a:srgbClr val="FF0000"/>
                </a:solidFill>
              </a:rPr>
            </a:br>
            <a:r>
              <a:rPr lang="fa-IR" sz="3200" b="1" dirty="0" smtClean="0">
                <a:solidFill>
                  <a:srgbClr val="FF0000"/>
                </a:solidFill>
              </a:rPr>
              <a:t/>
            </a:r>
            <a:br>
              <a:rPr lang="fa-IR" sz="3200" b="1" dirty="0" smtClean="0">
                <a:solidFill>
                  <a:srgbClr val="FF0000"/>
                </a:solidFill>
              </a:rPr>
            </a:br>
            <a:r>
              <a:rPr lang="fa-IR" sz="3200" dirty="0" smtClean="0"/>
              <a:t>در مجالی که برایم باقیست باز همراه شما مدرسه ای می سازیم که در آن آخر وقت مهر تدریس کنند و بگویند که تا فردا صبح خالق عشق نگهدار شما.</a:t>
            </a:r>
            <a:endParaRPr lang="fa-IR" sz="3200" dirty="0"/>
          </a:p>
        </p:txBody>
      </p:sp>
    </p:spTree>
    <p:extLst>
      <p:ext uri="{BB962C8B-B14F-4D97-AF65-F5344CB8AC3E}">
        <p14:creationId xmlns:p14="http://schemas.microsoft.com/office/powerpoint/2010/main" xmlns="" val="91267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gtEl>
                                        <p:attrNameLst>
                                          <p:attrName>fillcolor</p:attrName>
                                        </p:attrNameLst>
                                      </p:cBhvr>
                                      <p:tavLst>
                                        <p:tav tm="0">
                                          <p:val>
                                            <p:clrVal>
                                              <a:schemeClr val="accent2"/>
                                            </p:clrVal>
                                          </p:val>
                                        </p:tav>
                                        <p:tav tm="50000">
                                          <p:val>
                                            <p:clrVal>
                                              <a:schemeClr val="hlink"/>
                                            </p:clrVal>
                                          </p:val>
                                        </p:tav>
                                      </p:tavLst>
                                    </p:anim>
                                    <p:set>
                                      <p:cBhvr>
                                        <p:cTn id="9" dur="50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28575" y="4763"/>
            <a:ext cx="9144000" cy="6858000"/>
          </a:xfrm>
          <a:prstGeom prst="rect">
            <a:avLst/>
          </a:prstGeom>
          <a:blipFill dpi="0" rotWithShape="1">
            <a:blip r:embed="rId2"/>
            <a:srcRect/>
            <a:stretch>
              <a:fillRect/>
            </a:stretch>
          </a:blipFill>
          <a:ln w="9525" algn="ctr">
            <a:solidFill>
              <a:schemeClr val="tx1"/>
            </a:solidFill>
            <a:round/>
            <a:headEnd/>
            <a:tailEnd/>
          </a:ln>
        </p:spPr>
        <p:txBody>
          <a:bodyPr/>
          <a:lstStyle/>
          <a:p>
            <a:pPr algn="r" rtl="1" eaLnBrk="1" hangingPunct="1"/>
            <a:endParaRPr lang="en-US"/>
          </a:p>
        </p:txBody>
      </p:sp>
      <p:sp>
        <p:nvSpPr>
          <p:cNvPr id="4" name="TextBox 3"/>
          <p:cNvSpPr txBox="1"/>
          <p:nvPr/>
        </p:nvSpPr>
        <p:spPr>
          <a:xfrm>
            <a:off x="1207175" y="2667000"/>
            <a:ext cx="6715172" cy="923330"/>
          </a:xfrm>
          <a:prstGeom prst="rect">
            <a:avLst/>
          </a:prstGeom>
          <a:noFill/>
        </p:spPr>
        <p:txBody>
          <a:bodyPr wrap="square" rtlCol="1">
            <a:spAutoFit/>
          </a:bodyPr>
          <a:lstStyle/>
          <a:p>
            <a:pPr algn="ctr"/>
            <a:r>
              <a:rPr lang="fa-IR"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با تشکر از توجه شما </a:t>
            </a:r>
            <a:endParaRPr lang="fa-IR"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xmlns="" val="216330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gtEl>
                                        <p:attrNameLst>
                                          <p:attrName>fillcolor</p:attrName>
                                        </p:attrNameLst>
                                      </p:cBhvr>
                                      <p:tavLst>
                                        <p:tav tm="0">
                                          <p:val>
                                            <p:clrVal>
                                              <a:schemeClr val="accent2"/>
                                            </p:clrVal>
                                          </p:val>
                                        </p:tav>
                                        <p:tav tm="50000">
                                          <p:val>
                                            <p:clrVal>
                                              <a:schemeClr val="hlink"/>
                                            </p:clrVal>
                                          </p:val>
                                        </p:tav>
                                      </p:tavLst>
                                    </p:anim>
                                    <p:set>
                                      <p:cBhvr>
                                        <p:cTn id="9" dur="50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688975"/>
          </a:xfrm>
        </p:spPr>
        <p:txBody>
          <a:bodyPr>
            <a:normAutofit fontScale="90000"/>
          </a:bodyPr>
          <a:lstStyle/>
          <a:p>
            <a:pPr algn="r"/>
            <a:r>
              <a:rPr lang="fa-IR"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Yekan" pitchFamily="2" charset="-78"/>
              </a:rPr>
              <a:t>اخلاق حرفه ای  </a:t>
            </a:r>
            <a:endPar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Yekan" pitchFamily="2" charset="-78"/>
            </a:endParaRPr>
          </a:p>
        </p:txBody>
      </p:sp>
      <p:sp>
        <p:nvSpPr>
          <p:cNvPr id="3" name="Subtitle 2"/>
          <p:cNvSpPr>
            <a:spLocks noGrp="1"/>
          </p:cNvSpPr>
          <p:nvPr>
            <p:ph type="subTitle" idx="1"/>
          </p:nvPr>
        </p:nvSpPr>
        <p:spPr>
          <a:xfrm>
            <a:off x="1371600" y="2971800"/>
            <a:ext cx="7010400" cy="2667000"/>
          </a:xfrm>
        </p:spPr>
        <p:txBody>
          <a:bodyPr>
            <a:normAutofit fontScale="92500" lnSpcReduction="10000"/>
          </a:bodyPr>
          <a:lstStyle/>
          <a:p>
            <a:pPr algn="r">
              <a:lnSpc>
                <a:spcPct val="120000"/>
              </a:lnSpc>
            </a:pPr>
            <a:r>
              <a:rPr lang="fa-IR" sz="1600" dirty="0" smtClean="0">
                <a:cs typeface="B Yekan" pitchFamily="2" charset="-78"/>
              </a:rPr>
              <a:t>اخلاق جمع خلق است که در قران هم آمده است .واژه اخلاق همانند دو واژه دو کاربرد متمایزدارد گاهی اخلاق به معنای خلق و خوی رفتار عادت شده مزاج است .وگاهی نیز به عنوان دانشی است که از حسن و قبح وخوبی و بدی رفتار بحث می کند.</a:t>
            </a:r>
            <a:endParaRPr lang="fa-IR" sz="4000" dirty="0" smtClean="0">
              <a:cs typeface="B Yekan" pitchFamily="2" charset="-78"/>
            </a:endParaRPr>
          </a:p>
          <a:p>
            <a:pPr algn="r">
              <a:lnSpc>
                <a:spcPct val="120000"/>
              </a:lnSpc>
            </a:pPr>
            <a:r>
              <a:rPr lang="fa-IR" sz="4000" dirty="0" smtClean="0">
                <a:cs typeface="B Yekan" pitchFamily="2" charset="-78"/>
              </a:rPr>
              <a:t>تعریف اخلاق</a:t>
            </a:r>
          </a:p>
          <a:p>
            <a:pPr algn="r">
              <a:lnSpc>
                <a:spcPct val="120000"/>
              </a:lnSpc>
            </a:pPr>
            <a:r>
              <a:rPr lang="fa-IR" sz="2000" dirty="0" smtClean="0">
                <a:cs typeface="B Yekan" pitchFamily="2" charset="-78"/>
              </a:rPr>
              <a:t>اخلاق حرفه ای مجموعه قواعدی است که باید افراد داوطلبانه و بر اساس ندای وجدان و فطرت خویش در انجام کار حرفه ای رعایت کنند.بدون آنکه الزام خارجی داشته باشند یا در صورت تخلف به مجازات های قانونی دچار شوند.</a:t>
            </a:r>
          </a:p>
        </p:txBody>
      </p:sp>
    </p:spTree>
    <p:extLst>
      <p:ext uri="{BB962C8B-B14F-4D97-AF65-F5344CB8AC3E}">
        <p14:creationId xmlns:p14="http://schemas.microsoft.com/office/powerpoint/2010/main" xmlns="" val="3703708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676400"/>
            <a:ext cx="6400800" cy="4800600"/>
          </a:xfrm>
        </p:spPr>
        <p:txBody>
          <a:bodyPr>
            <a:normAutofit/>
          </a:bodyPr>
          <a:lstStyle/>
          <a:p>
            <a:pPr algn="r"/>
            <a:r>
              <a:rPr lang="fa-IR" sz="2000" dirty="0" smtClean="0">
                <a:cs typeface="B Yekan" pitchFamily="2" charset="-78"/>
              </a:rPr>
              <a:t>بخش اول :اصول بنیادی اخلاق حرفه ای را برای حسابداران حرفه ای ایجاد و چارچوبی مفهومی برای بکارگیری این اصول ارائه می کند.</a:t>
            </a:r>
            <a:br>
              <a:rPr lang="fa-IR" sz="2000" dirty="0" smtClean="0">
                <a:cs typeface="B Yekan" pitchFamily="2" charset="-78"/>
              </a:rPr>
            </a:br>
            <a:r>
              <a:rPr lang="fa-IR" sz="2000" dirty="0" smtClean="0">
                <a:cs typeface="B Yekan" pitchFamily="2" charset="-78"/>
              </a:rPr>
              <a:t>بخش دوم:این بخش چگونگی بکارگیری چارچوب مفهومی را در شرایط خاص </a:t>
            </a:r>
            <a:br>
              <a:rPr lang="fa-IR" sz="2000" dirty="0" smtClean="0">
                <a:cs typeface="B Yekan" pitchFamily="2" charset="-78"/>
              </a:rPr>
            </a:br>
            <a:r>
              <a:rPr lang="fa-IR" sz="2000" dirty="0" smtClean="0">
                <a:cs typeface="B Yekan" pitchFamily="2" charset="-78"/>
              </a:rPr>
              <a:t>برای حسابداران حرفه ای تشریح می کند.</a:t>
            </a:r>
            <a:br>
              <a:rPr lang="fa-IR" sz="2000" dirty="0" smtClean="0">
                <a:cs typeface="B Yekan" pitchFamily="2" charset="-78"/>
              </a:rPr>
            </a:br>
            <a:r>
              <a:rPr lang="fa-IR" sz="2000" dirty="0" smtClean="0">
                <a:cs typeface="B Yekan" pitchFamily="2" charset="-78"/>
              </a:rPr>
              <a:t>بخش سوم:این بخش استفاده از تخصص حسابداران حرفه ای در امور تجاری را شامل می شود.</a:t>
            </a:r>
            <a:endParaRPr lang="en-US" sz="2000" dirty="0">
              <a:cs typeface="B Yekan" pitchFamily="2" charset="-78"/>
            </a:endParaRPr>
          </a:p>
        </p:txBody>
      </p:sp>
      <p:sp>
        <p:nvSpPr>
          <p:cNvPr id="3" name="Text Placeholder 2"/>
          <p:cNvSpPr>
            <a:spLocks noGrp="1"/>
          </p:cNvSpPr>
          <p:nvPr>
            <p:ph type="body" idx="1"/>
          </p:nvPr>
        </p:nvSpPr>
        <p:spPr>
          <a:xfrm>
            <a:off x="2578392" y="304800"/>
            <a:ext cx="6400800" cy="685800"/>
          </a:xfrm>
          <a:ln>
            <a:noFill/>
          </a:ln>
        </p:spPr>
        <p:style>
          <a:lnRef idx="2">
            <a:schemeClr val="dk1"/>
          </a:lnRef>
          <a:fillRef idx="1">
            <a:schemeClr val="lt1"/>
          </a:fillRef>
          <a:effectRef idx="0">
            <a:schemeClr val="dk1"/>
          </a:effectRef>
          <a:fontRef idx="minor">
            <a:schemeClr val="dk1"/>
          </a:fontRef>
        </p:style>
        <p:txBody>
          <a:bodyPr>
            <a:normAutofit/>
          </a:bodyPr>
          <a:lstStyle/>
          <a:p>
            <a:pPr algn="r"/>
            <a:r>
              <a:rPr lang="fa-IR" sz="3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Yekan" pitchFamily="2" charset="-78"/>
              </a:rPr>
              <a:t>قواعد اخلاقی فدراسیون بین المللی حسابداران </a:t>
            </a:r>
            <a:endParaRPr lang="en-US" sz="32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Yekan" pitchFamily="2" charset="-78"/>
            </a:endParaRPr>
          </a:p>
        </p:txBody>
      </p:sp>
    </p:spTree>
    <p:extLst>
      <p:ext uri="{BB962C8B-B14F-4D97-AF65-F5344CB8AC3E}">
        <p14:creationId xmlns:p14="http://schemas.microsoft.com/office/powerpoint/2010/main" xmlns="" val="3087776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600200"/>
            <a:ext cx="6400800" cy="4572000"/>
          </a:xfrm>
        </p:spPr>
        <p:txBody>
          <a:bodyPr>
            <a:normAutofit/>
          </a:bodyPr>
          <a:lstStyle/>
          <a:p>
            <a:pPr algn="r"/>
            <a:r>
              <a:rPr lang="fa-IR" sz="2000" b="0" dirty="0" smtClean="0">
                <a:effectLst/>
                <a:cs typeface="B Yekan" pitchFamily="2" charset="-78"/>
              </a:rPr>
              <a:t>لوارد و فیشر در تحقیقات خود به این نتیجه دست یافتند که اساتید حسابداری برای تدریس مناسب نیستند چرا که هنگام تدریس این دروس احساس عدم صلاحیت می کنند.آن ها همچنین ازتمرکز محدود بر روی آموزش دستور العمل های رفتارحرفه ای انتقاده نموده و نقطه ضعف آموزش اخلاق را در این نکته می دانند که یک مبنای علمی اخلاقی دقیق وجود ندارد و دانشجویان دانش و مهارت های لازم جهت تفکر انتقادی را ندارند.</a:t>
            </a:r>
            <a:endParaRPr lang="en-US" sz="2000" b="0" dirty="0">
              <a:effectLst/>
              <a:cs typeface="B Yekan" pitchFamily="2" charset="-78"/>
            </a:endParaRPr>
          </a:p>
        </p:txBody>
      </p:sp>
      <p:sp>
        <p:nvSpPr>
          <p:cNvPr id="3" name="Text Placeholder 2"/>
          <p:cNvSpPr>
            <a:spLocks noGrp="1"/>
          </p:cNvSpPr>
          <p:nvPr>
            <p:ph type="body" idx="1"/>
          </p:nvPr>
        </p:nvSpPr>
        <p:spPr>
          <a:xfrm>
            <a:off x="2578392" y="304800"/>
            <a:ext cx="6400800" cy="1066800"/>
          </a:xfrm>
        </p:spPr>
        <p:txBody>
          <a:bodyPr>
            <a:normAutofit/>
          </a:bodyPr>
          <a:lstStyle/>
          <a:p>
            <a:pPr algn="r"/>
            <a:r>
              <a:rPr lang="fa-IR" sz="3600" dirty="0" smtClean="0"/>
              <a:t>پژوهش های پیشین </a:t>
            </a:r>
            <a:endParaRPr lang="en-US" sz="3600" dirty="0"/>
          </a:p>
        </p:txBody>
      </p:sp>
    </p:spTree>
    <p:extLst>
      <p:ext uri="{BB962C8B-B14F-4D97-AF65-F5344CB8AC3E}">
        <p14:creationId xmlns:p14="http://schemas.microsoft.com/office/powerpoint/2010/main" xmlns="" val="152126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828800"/>
            <a:ext cx="6400800" cy="4800600"/>
          </a:xfrm>
        </p:spPr>
        <p:txBody>
          <a:bodyPr>
            <a:normAutofit/>
          </a:bodyPr>
          <a:lstStyle/>
          <a:p>
            <a:pPr algn="r"/>
            <a:r>
              <a:rPr lang="fa-IR" sz="2000" dirty="0" smtClean="0">
                <a:effectLst/>
                <a:cs typeface="B Yekan" pitchFamily="2" charset="-78"/>
              </a:rPr>
              <a:t>برکس ،جیسن ،مالدین و ویتنی مطالعه ای را بر روی حسابداران جدید استخدام شده شرکت ها انجام دادند و مشخص شدبهترین روش برای آموزش علوم اخلاقی به حسابداران در کلاس های تدریس و دانشگاه نیست بلکه آموزش در حین کار می باشد.</a:t>
            </a:r>
            <a:br>
              <a:rPr lang="fa-IR" sz="2000" dirty="0" smtClean="0">
                <a:effectLst/>
                <a:cs typeface="B Yekan" pitchFamily="2" charset="-78"/>
              </a:rPr>
            </a:br>
            <a:r>
              <a:rPr lang="fa-IR" sz="2000" dirty="0" smtClean="0">
                <a:effectLst/>
                <a:cs typeface="B Yekan" pitchFamily="2" charset="-78"/>
              </a:rPr>
              <a:t>مسی و وان در رابطه با مزایای آموزش اخلاقی در برنامه حسابداری مطالعه کردند و منابع محدود پذیرفته شده در این زمینه را از مشکلات اساتید حسابداری عنوان کردند.</a:t>
            </a:r>
            <a:endParaRPr lang="en-US" sz="2000" dirty="0">
              <a:effectLst/>
              <a:cs typeface="B Yekan" pitchFamily="2" charset="-78"/>
            </a:endParaRPr>
          </a:p>
        </p:txBody>
      </p:sp>
      <p:sp>
        <p:nvSpPr>
          <p:cNvPr id="3" name="Text Placeholder 2"/>
          <p:cNvSpPr>
            <a:spLocks noGrp="1"/>
          </p:cNvSpPr>
          <p:nvPr>
            <p:ph type="body" idx="1"/>
          </p:nvPr>
        </p:nvSpPr>
        <p:spPr>
          <a:xfrm>
            <a:off x="2578392" y="1066800"/>
            <a:ext cx="6400800" cy="457200"/>
          </a:xfrm>
        </p:spPr>
        <p:txBody>
          <a:bodyPr/>
          <a:lstStyle/>
          <a:p>
            <a:pPr algn="r"/>
            <a:r>
              <a:rPr lang="fa-IR" dirty="0" smtClean="0"/>
              <a:t>ادامه پژوهش های پیشین </a:t>
            </a:r>
            <a:endParaRPr lang="en-US" dirty="0"/>
          </a:p>
        </p:txBody>
      </p:sp>
    </p:spTree>
    <p:extLst>
      <p:ext uri="{BB962C8B-B14F-4D97-AF65-F5344CB8AC3E}">
        <p14:creationId xmlns:p14="http://schemas.microsoft.com/office/powerpoint/2010/main" xmlns="" val="3574419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676400"/>
            <a:ext cx="6400800" cy="4495800"/>
          </a:xfrm>
        </p:spPr>
        <p:txBody>
          <a:bodyPr>
            <a:normAutofit fontScale="90000"/>
          </a:bodyPr>
          <a:lstStyle/>
          <a:p>
            <a:pPr algn="r"/>
            <a:r>
              <a:rPr lang="fa-IR" sz="2000" b="0" dirty="0" smtClean="0">
                <a:effectLst/>
              </a:rPr>
              <a:t>رسوایی های ناشی از تقلب های مالی و فروپاشی شرکت های بزرگی همچون انرون و ورلدکام و پارمالات نشان داد که رعایت استانداردها و ضوابط فنی در انجام مسئولیت های حرفه ای کافی نیست.حسابداران حرفه ای باید علاوه بر رعایت استاندارد ها و ضوابط فنی ،به رعایت اخلاق حرفه ای نیز متعهد باشند.انرون یکی از بزرگترین شرکت ها ی فعال در زمینه انرژی ،به علت تقلب ،حساب سازی و فروش پروژهای زیان ده به شرکت های کاغذی و ثبت مطالبات واهی در دفاتر و صورت های مالی ،ورشکست و نود میلیارد دلار زیان به سهامداران این شرکت وارد شد.</a:t>
            </a:r>
            <a:endParaRPr lang="en-US" sz="2000" b="0" dirty="0">
              <a:effectLst/>
            </a:endParaRPr>
          </a:p>
        </p:txBody>
      </p:sp>
      <p:sp>
        <p:nvSpPr>
          <p:cNvPr id="3" name="Text Placeholder 2"/>
          <p:cNvSpPr>
            <a:spLocks noGrp="1"/>
          </p:cNvSpPr>
          <p:nvPr>
            <p:ph type="body" idx="1"/>
          </p:nvPr>
        </p:nvSpPr>
        <p:spPr>
          <a:xfrm>
            <a:off x="2578392" y="1066800"/>
            <a:ext cx="6400800" cy="533400"/>
          </a:xfrm>
        </p:spPr>
        <p:txBody>
          <a:bodyPr>
            <a:normAutofit/>
          </a:bodyPr>
          <a:lstStyle/>
          <a:p>
            <a:pPr algn="r"/>
            <a:r>
              <a:rPr lang="fa-IR" sz="2800" dirty="0" smtClean="0"/>
              <a:t>مسائل اخلاقی در حرفه حسابداری و حسابرسی </a:t>
            </a:r>
            <a:endParaRPr lang="en-US" sz="2800" dirty="0"/>
          </a:p>
        </p:txBody>
      </p:sp>
    </p:spTree>
    <p:extLst>
      <p:ext uri="{BB962C8B-B14F-4D97-AF65-F5344CB8AC3E}">
        <p14:creationId xmlns:p14="http://schemas.microsoft.com/office/powerpoint/2010/main" xmlns="" val="3473745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392" y="1524000"/>
            <a:ext cx="6400800" cy="4800600"/>
          </a:xfrm>
        </p:spPr>
        <p:txBody>
          <a:bodyPr>
            <a:normAutofit fontScale="90000"/>
          </a:bodyPr>
          <a:lstStyle/>
          <a:p>
            <a:pPr algn="r"/>
            <a:r>
              <a:rPr lang="fa-IR" sz="2000" b="0" dirty="0" smtClean="0">
                <a:effectLst/>
                <a:cs typeface="B Yekan" pitchFamily="2" charset="-78"/>
              </a:rPr>
              <a:t>خبر دیگری که در ژوئیه سال 2002بازار سرمایه آمریکا را لرزاند .شرکت ورلدکام ورشکست و موسس آن به اتهام کلاهبرداری به 85سال زندان محکوم شد .شرکت ورلدکام در سال 1983با نام ال دی دی اس تاسیس و با سیاست «قرض کن توسعه بده «و با خرید و ادغام شرکت های کوچکتر تا آن جا رشد کردکه به دومین شرکت مخابرات راه دور آمریکا با هشتاد هزار کارمند و بیست میلیون مشترک در سراسر جهان تبدیل گردید.بعد مشخص .شد تقاضا به اندازه ظرفیت وجود ندارد .حتی امروزه نیز در حدود 90درصداز مجموع فایل فیبر نوری بلااستفاده مانده است.</a:t>
            </a:r>
            <a:endParaRPr lang="en-US" sz="2000" b="0" dirty="0">
              <a:effectLst/>
              <a:cs typeface="B Yekan" pitchFamily="2" charset="-78"/>
            </a:endParaRPr>
          </a:p>
        </p:txBody>
      </p:sp>
      <p:sp>
        <p:nvSpPr>
          <p:cNvPr id="3" name="Text Placeholder 2"/>
          <p:cNvSpPr>
            <a:spLocks noGrp="1"/>
          </p:cNvSpPr>
          <p:nvPr>
            <p:ph type="body" idx="1"/>
          </p:nvPr>
        </p:nvSpPr>
        <p:spPr>
          <a:xfrm>
            <a:off x="2667000" y="304800"/>
            <a:ext cx="6400800" cy="914400"/>
          </a:xfrm>
        </p:spPr>
        <p:txBody>
          <a:bodyPr>
            <a:normAutofit fontScale="62500" lnSpcReduction="20000"/>
          </a:bodyPr>
          <a:lstStyle/>
          <a:p>
            <a:pPr algn="r"/>
            <a:r>
              <a:rPr lang="fa-IR" dirty="0" smtClean="0"/>
              <a:t>موسسه حسابرسی آرتور اندرسن نیز با تسلیم شدن در برابر خواسته مدیران شرکت انرون و نادیده گرفتن شواهد حسابرسی و تلقی نادرست از «انحراف با اهمیت»موجب خدشه دار شدن وجهه حسابرسی نز دسرمایه گذاران گردید.</a:t>
            </a:r>
            <a:endParaRPr lang="en-US" dirty="0"/>
          </a:p>
        </p:txBody>
      </p:sp>
    </p:spTree>
    <p:extLst>
      <p:ext uri="{BB962C8B-B14F-4D97-AF65-F5344CB8AC3E}">
        <p14:creationId xmlns:p14="http://schemas.microsoft.com/office/powerpoint/2010/main" xmlns="" val="2844172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295401"/>
            <a:ext cx="6553199" cy="3810000"/>
          </a:xfrm>
        </p:spPr>
        <p:txBody>
          <a:bodyPr>
            <a:normAutofit fontScale="90000"/>
          </a:bodyPr>
          <a:lstStyle/>
          <a:p>
            <a:pPr algn="r"/>
            <a:r>
              <a:rPr lang="fa-IR" sz="2000" dirty="0" smtClean="0">
                <a:cs typeface="B Yekan" pitchFamily="2" charset="-78"/>
              </a:rPr>
              <a:t>1-تقلب :منظور از تقلب اقدام عمدی یک یا چند نفر از مدیران ،کارکنان و اشخاص ثالث است که با ارائه صورت های مالی نادرست صورت می پذیرد .</a:t>
            </a:r>
            <a:br>
              <a:rPr lang="fa-IR" sz="2000" dirty="0" smtClean="0">
                <a:cs typeface="B Yekan" pitchFamily="2" charset="-78"/>
              </a:rPr>
            </a:br>
            <a:r>
              <a:rPr lang="fa-IR" sz="2000" dirty="0" smtClean="0">
                <a:cs typeface="B Yekan" pitchFamily="2" charset="-78"/>
              </a:rPr>
              <a:t>2-سوئ استفاده از دارایی ها </a:t>
            </a:r>
            <a:br>
              <a:rPr lang="fa-IR" sz="2000" dirty="0" smtClean="0">
                <a:cs typeface="B Yekan" pitchFamily="2" charset="-78"/>
              </a:rPr>
            </a:br>
            <a:r>
              <a:rPr lang="fa-IR" sz="2000" dirty="0" smtClean="0">
                <a:cs typeface="B Yekan" pitchFamily="2" charset="-78"/>
              </a:rPr>
              <a:t>3-وادار کردن زیر دستان به ثبت نا درست تخلفات مالی </a:t>
            </a:r>
            <a:br>
              <a:rPr lang="fa-IR" sz="2000" dirty="0" smtClean="0">
                <a:cs typeface="B Yekan" pitchFamily="2" charset="-78"/>
              </a:rPr>
            </a:br>
            <a:r>
              <a:rPr lang="fa-IR" sz="2000" dirty="0" smtClean="0">
                <a:cs typeface="B Yekan" pitchFamily="2" charset="-78"/>
              </a:rPr>
              <a:t>4-تبانی با حسابرس به منظورعدم افشای تخلفات مالی </a:t>
            </a:r>
            <a:br>
              <a:rPr lang="fa-IR" sz="2000" dirty="0" smtClean="0">
                <a:cs typeface="B Yekan" pitchFamily="2" charset="-78"/>
              </a:rPr>
            </a:br>
            <a:r>
              <a:rPr lang="fa-IR" sz="2000" dirty="0" smtClean="0">
                <a:cs typeface="B Yekan" pitchFamily="2" charset="-78"/>
              </a:rPr>
              <a:t>5-نتیجه گیری غلط به منظور پنهان نمودن اشتباه یا تحریفی با اهمیت </a:t>
            </a:r>
            <a:endParaRPr lang="en-US" sz="2000" dirty="0">
              <a:cs typeface="B Yekan" pitchFamily="2" charset="-78"/>
            </a:endParaRPr>
          </a:p>
        </p:txBody>
      </p:sp>
      <p:sp>
        <p:nvSpPr>
          <p:cNvPr id="3" name="Text Placeholder 2"/>
          <p:cNvSpPr>
            <a:spLocks noGrp="1"/>
          </p:cNvSpPr>
          <p:nvPr>
            <p:ph type="body" idx="1"/>
          </p:nvPr>
        </p:nvSpPr>
        <p:spPr>
          <a:xfrm>
            <a:off x="722313" y="381001"/>
            <a:ext cx="7772400" cy="533399"/>
          </a:xfrm>
        </p:spPr>
        <p:txBody>
          <a:bodyPr/>
          <a:lstStyle/>
          <a:p>
            <a:pPr algn="r"/>
            <a:r>
              <a:rPr lang="fa-IR" dirty="0" smtClean="0">
                <a:cs typeface="B Yekan" pitchFamily="2" charset="-78"/>
              </a:rPr>
              <a:t>علل مسائل اخلاقی در حرفه حسابداری </a:t>
            </a:r>
            <a:endParaRPr lang="en-US" dirty="0">
              <a:cs typeface="B Yekan" pitchFamily="2" charset="-78"/>
            </a:endParaRPr>
          </a:p>
        </p:txBody>
      </p:sp>
    </p:spTree>
    <p:extLst>
      <p:ext uri="{BB962C8B-B14F-4D97-AF65-F5344CB8AC3E}">
        <p14:creationId xmlns:p14="http://schemas.microsoft.com/office/powerpoint/2010/main" xmlns="" val="3877561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318</TotalTime>
  <Words>1370</Words>
  <Application>Microsoft Office PowerPoint</Application>
  <PresentationFormat>On-screen Show (4:3)</PresentationFormat>
  <Paragraphs>42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Slide 1</vt:lpstr>
      <vt:lpstr>مقدمه </vt:lpstr>
      <vt:lpstr>اخلاق حرفه ای  </vt:lpstr>
      <vt:lpstr>بخش اول :اصول بنیادی اخلاق حرفه ای را برای حسابداران حرفه ای ایجاد و چارچوبی مفهومی برای بکارگیری این اصول ارائه می کند. بخش دوم:این بخش چگونگی بکارگیری چارچوب مفهومی را در شرایط خاص  برای حسابداران حرفه ای تشریح می کند. بخش سوم:این بخش استفاده از تخصص حسابداران حرفه ای در امور تجاری را شامل می شود.</vt:lpstr>
      <vt:lpstr>لوارد و فیشر در تحقیقات خود به این نتیجه دست یافتند که اساتید حسابداری برای تدریس مناسب نیستند چرا که هنگام تدریس این دروس احساس عدم صلاحیت می کنند.آن ها همچنین ازتمرکز محدود بر روی آموزش دستور العمل های رفتارحرفه ای انتقاده نموده و نقطه ضعف آموزش اخلاق را در این نکته می دانند که یک مبنای علمی اخلاقی دقیق وجود ندارد و دانشجویان دانش و مهارت های لازم جهت تفکر انتقادی را ندارند.</vt:lpstr>
      <vt:lpstr>برکس ،جیسن ،مالدین و ویتنی مطالعه ای را بر روی حسابداران جدید استخدام شده شرکت ها انجام دادند و مشخص شدبهترین روش برای آموزش علوم اخلاقی به حسابداران در کلاس های تدریس و دانشگاه نیست بلکه آموزش در حین کار می باشد. مسی و وان در رابطه با مزایای آموزش اخلاقی در برنامه حسابداری مطالعه کردند و منابع محدود پذیرفته شده در این زمینه را از مشکلات اساتید حسابداری عنوان کردند.</vt:lpstr>
      <vt:lpstr>رسوایی های ناشی از تقلب های مالی و فروپاشی شرکت های بزرگی همچون انرون و ورلدکام و پارمالات نشان داد که رعایت استانداردها و ضوابط فنی در انجام مسئولیت های حرفه ای کافی نیست.حسابداران حرفه ای باید علاوه بر رعایت استاندارد ها و ضوابط فنی ،به رعایت اخلاق حرفه ای نیز متعهد باشند.انرون یکی از بزرگترین شرکت ها ی فعال در زمینه انرژی ،به علت تقلب ،حساب سازی و فروش پروژهای زیان ده به شرکت های کاغذی و ثبت مطالبات واهی در دفاتر و صورت های مالی ،ورشکست و نود میلیارد دلار زیان به سهامداران این شرکت وارد شد.</vt:lpstr>
      <vt:lpstr>خبر دیگری که در ژوئیه سال 2002بازار سرمایه آمریکا را لرزاند .شرکت ورلدکام ورشکست و موسس آن به اتهام کلاهبرداری به 85سال زندان محکوم شد .شرکت ورلدکام در سال 1983با نام ال دی دی اس تاسیس و با سیاست «قرض کن توسعه بده «و با خرید و ادغام شرکت های کوچکتر تا آن جا رشد کردکه به دومین شرکت مخابرات راه دور آمریکا با هشتاد هزار کارمند و بیست میلیون مشترک در سراسر جهان تبدیل گردید.بعد مشخص .شد تقاضا به اندازه ظرفیت وجود ندارد .حتی امروزه نیز در حدود 90درصداز مجموع فایل فیبر نوری بلااستفاده مانده است.</vt:lpstr>
      <vt:lpstr>1-تقلب :منظور از تقلب اقدام عمدی یک یا چند نفر از مدیران ،کارکنان و اشخاص ثالث است که با ارائه صورت های مالی نادرست صورت می پذیرد . 2-سوئ استفاده از دارایی ها  3-وادار کردن زیر دستان به ثبت نا درست تخلفات مالی  4-تبانی با حسابرس به منظورعدم افشای تخلفات مالی  5-نتیجه گیری غلط به منظور پنهان نمودن اشتباه یا تحریفی با اهمیت </vt:lpstr>
      <vt:lpstr>در سال 1996کمیته اخلاق حرفه ای فدراسیون بین المللی حسابداران آیین رفتار حرفه ای را تدوین نمود و اصلی ترین هدف حرفه تامین منافع عمومی است و تخلف آن مستلزم حرفه ای بودن رعایت کیفیت و اطمینان از کلیه خدمات ارائه شده است .اصول بنیادی در آیین رفتارحرفه ای حسابدارن عبارت اند از :. بی طرفی و استقلال:بی طرفی در آیین بنیادی ،به معنای دوری از اصطکاک و تضاد منافع است به منظور حصول بی طرفی ،حسابدار حرفه ای باید از روابطی که موجب اعمال نفوذ دیگران می شود پرهیز نمایدو اطمینان یابد که همکاران تحت نظر نیز به اصل بی طرفی پایبند هستند.</vt:lpstr>
      <vt:lpstr>صلاحیت و مراقبت حرفه ای :به مفهوم درک عمیق از فرایند کار حرفه ای و موضوع رسیدگی  است .حسابدار حرفه ای باید سطح مناسبی از دانش،مهارت و تجربه حرفه ای  برخوردار بوده و همچنین صلاحیت اخلاقی لازم را دارا باشد.  اصول و ضوابط حرفه ای :عبارت از رعایت استانداردهاو ضوابط .حسابدار حرفه ای  باید درخواست های صاحب کار را با مهارت و دقت انجام دهد.  درستکاری :پایبندی حسابدار به اخلاق عمومی و داشتن برخورد منصفانه و صادقانه در کار حرفه ای است. </vt:lpstr>
      <vt:lpstr>اعتقاد بر این است که باید یک درک واقعی و هدفی والاتر از تعلیم و تربیت در نتیجه تحصیل اصول راهبردی اخلاق (که به آن اصول اخلاقی می گویند)وجود داشته باشد .با در نظر گرفتن این موضوع که به چه کسی باید تعلیم و تربیت داده شود و هدف از این تعلیم و تربیت چیست ،ضرورت دارد که شفافیت تفکر و ذهن نیز وجود داشته باشد .زمانی می توان به این اصل دست پیدا کرد که مفهوم اصول اخلاقی به گونه ای درک شود که بتوان چارچوبی در زمینه تعلیم و تربیت طراحی کرد که اجرا پذیری داشته باشد.نکته بسیار مهم که ممکن است مطرح شود این است که چون اصول اخلاقی به میزان بالایی انتزاعی بوده و ریشه در اعتقادهای بشری و علم فلسفه دارد،ضروری است یک برنامه تحصیلی در این مورد طراحی شود.و هدف از آموزش ،فقط درک مفاهیم و توسعه مهارت ها نبوده ،بلکه هدفی والاتر را دنبال می کندو آن ایجاد شخصیت است.</vt:lpstr>
      <vt:lpstr>مسئله ای که در این جا مطرح می شود ،این است که نحو آموزش حسابداری امروزی بر پایه منطق ،الگوی مطلوب تعلیم و تربیت تلقی می شود ،الگویی که شخصیت سازی را جدا از صلاحیت بخشی و آموزش روش ها موردتاکید قرار می دهد .فدراسیون بین المللی حسابداران از یک آموزش بر پایه اصول اخلاقی ،صلاحیت حرفه ای و درستکاری فردی پشتیبانی می کند.قواعد اخلاقی فدراسیون بین المللی حسابداران ،اصول بنیادی اخلاق حرفه ای را برای حسابداران حرفه ای ایجاد و چارچوبی مفهومی برای بکارگیری این اصول ارائه می کند.  </vt:lpstr>
      <vt:lpstr>ضمانت اجرای احکام اخلاقی ،بایددر اساسنامه تشکل حرفه ای لحاظ گرددمسائل اخلاقی باید به گونه مسالمت آمیز حل شود .چنانچه موضوع قابل حل نباشد ،احکام تنبیهی زیر بنا به سطح تخلف صادر می شود .اخطار(شفاهی یا کتبی)توبیخ ،آموزش،جریمه جبران هزینه و استرداد حق الزحمه .جلوگیری از فعالیت حرفه ای ،تعلیق عضویت،و اخراج از تشکل حرفه ای </vt:lpstr>
      <vt:lpstr>بونک و اسمیت در یک بررسی ادعا کردند که نظام آموزش حسابداری به منظور بالا بردن مهارت های تفکر انتقادی و خلاق برای رویارویی با مسائل اقتصادی جهان در قرن 21،نیاز به بازنگری دارد.به نظر آن ها ارائه دروس به صورت دانشجو محور و نیز ارائه مطالبی که فنون تفکر خلاق و انتقادی را تقویت می کند،باید مورد توجه قرار گیرد.</vt:lpstr>
      <vt:lpstr>جانستون و بیگز :نیز طراحی آموزش حسابداری مبتنی بر مشکل را که از آموزش پزشکی الهام گرفته شده است ،پیشنهاد می کنند .به طور خلاصه آموزش مبتنی بر مشکل رویکردی است که به افزایش تخصص تاکید دارد.</vt:lpstr>
      <vt:lpstr>1-آیا اخلاقیات باید از طریق برنامه تحصیلی ارائه شود 2آن چه را که مسئله باید تشکیل دهد  تقریبا این همراهی و توافق وجود داردکه اخلاقیات از اهمیت پایمال شده ای برخوردار است .چون دانشجویان در طول دوره تحصیل در این تفکر خواهند بود که آن را به عنوان واحد درسی بگذارنند و مدرک مربوط را دریافت کنند پس ماهیت اصلی مسئله که هدف مهمی است ،بدست نخواهد آمد پس پیشنهاد ایجادیک نیمسال واحد برای موضوع اخلاقیات ،با توجه به اهمیت موضوع شاید دور از انتظار نباشد .برای مثال در دانشگاه مالزی طرحی در این زمینه ارائه شده و این موضوع در این طرح مورد تاکید قرار گرفته است .</vt:lpstr>
      <vt:lpstr>اخلاق ،ریشه در سرشت (عقل و احساس )دارد .معنویت انسان ،واقعیتی فطری و لا یتناهی و رعایت اخلاق ،یکی ازمظاهر این معنویت ومبنای اولیه زندگی اجتماعی است .در حرفه حسابداری و حسابرسی،اخلاق حرفه ای شاخص اندازه گیری رفتار مناسب و ابزاری جهت تعیین روابط درست و نادرست است. واقعیت این است که دردنیای امروز،بدون اخلاق نمی توان به دیگران اعتماد کرد و با آن زیست.همچنین نمی توان برخورد مناسبی با محیط زیست و کل هستی داشت .به بیان دیگر چه هنگامی که ما مشغول کارهای جزئی و کوچک هستیم ،چه وقتی که در یک گفتگوی ساده شرکت می کنیم وچه زمانی که به زندگی اجتماعی و مسئولیت های حرفه ای می پردازیم ،به اصول و اندیشه های اخلاقی نیاز داریم .اخلاق و آیین رفتار حرفه ای در حسابداری و حسابرسی تلاشی است در این راه و پاسخی است مقدماتی به این نیاز  </vt:lpstr>
      <vt:lpstr>چارچوب حرفه ای آموزش اخلاق در حسابداری .پذیرفته شده در کنفرانس ملی حسابداری . اخلاق حرفه ای در حسابداری و حسابرسی .دکتر غلامرضا بیات  آموزش اخلاق در حسابداری .بررسی علمی و جهانی تعلیم اصول راهبردی اخلاق در حسابداری .دکتر مهدی علی نژاد سارو کلائی .شماره 66شهریور 1392.</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Novin Computer</dc:creator>
  <cp:lastModifiedBy>hp</cp:lastModifiedBy>
  <cp:revision>27</cp:revision>
  <dcterms:created xsi:type="dcterms:W3CDTF">2014-04-09T08:55:48Z</dcterms:created>
  <dcterms:modified xsi:type="dcterms:W3CDTF">2014-04-25T13:32:29Z</dcterms:modified>
</cp:coreProperties>
</file>