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308" r:id="rId2"/>
    <p:sldId id="256" r:id="rId3"/>
    <p:sldId id="257" r:id="rId4"/>
    <p:sldId id="258" r:id="rId5"/>
    <p:sldId id="259" r:id="rId6"/>
    <p:sldId id="261" r:id="rId7"/>
    <p:sldId id="263" r:id="rId8"/>
    <p:sldId id="295" r:id="rId9"/>
    <p:sldId id="297" r:id="rId10"/>
    <p:sldId id="307" r:id="rId11"/>
    <p:sldId id="306" r:id="rId12"/>
    <p:sldId id="272" r:id="rId13"/>
    <p:sldId id="273" r:id="rId14"/>
    <p:sldId id="299" r:id="rId15"/>
    <p:sldId id="300" r:id="rId16"/>
    <p:sldId id="301" r:id="rId17"/>
    <p:sldId id="302" r:id="rId18"/>
    <p:sldId id="303" r:id="rId19"/>
    <p:sldId id="304" r:id="rId20"/>
    <p:sldId id="305" r:id="rId21"/>
    <p:sldId id="286" r:id="rId22"/>
    <p:sldId id="287" r:id="rId23"/>
    <p:sldId id="288" r:id="rId24"/>
    <p:sldId id="289" r:id="rId25"/>
    <p:sldId id="290" r:id="rId26"/>
    <p:sldId id="291" r:id="rId27"/>
    <p:sldId id="292" r:id="rId28"/>
    <p:sldId id="293" r:id="rId29"/>
    <p:sldId id="29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55F0B30-2751-48F8-80F5-08C240AB05A6}">
          <p14:sldIdLst>
            <p14:sldId id="308"/>
            <p14:sldId id="256"/>
            <p14:sldId id="257"/>
            <p14:sldId id="258"/>
            <p14:sldId id="259"/>
            <p14:sldId id="261"/>
            <p14:sldId id="263"/>
            <p14:sldId id="295"/>
            <p14:sldId id="297"/>
            <p14:sldId id="307"/>
            <p14:sldId id="306"/>
            <p14:sldId id="272"/>
            <p14:sldId id="273"/>
            <p14:sldId id="299"/>
            <p14:sldId id="300"/>
            <p14:sldId id="301"/>
            <p14:sldId id="302"/>
            <p14:sldId id="303"/>
            <p14:sldId id="304"/>
            <p14:sldId id="305"/>
            <p14:sldId id="286"/>
            <p14:sldId id="287"/>
            <p14:sldId id="288"/>
            <p14:sldId id="289"/>
            <p14:sldId id="290"/>
            <p14:sldId id="291"/>
            <p14:sldId id="292"/>
            <p14:sldId id="293"/>
            <p14:sldId id="29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364023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98188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2973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835503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049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254104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4079619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97795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320999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A2677-F452-47F6-937A-6F1B57E9B4EB}"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25003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0A2677-F452-47F6-937A-6F1B57E9B4E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381055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0A2677-F452-47F6-937A-6F1B57E9B4EB}" type="datetimeFigureOut">
              <a:rPr lang="en-US" smtClean="0"/>
              <a:t>6/20/2015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74747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0A2677-F452-47F6-937A-6F1B57E9B4EB}" type="datetimeFigureOut">
              <a:rPr lang="en-US" smtClean="0"/>
              <a:t>6/20/2015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36124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A2677-F452-47F6-937A-6F1B57E9B4EB}" type="datetimeFigureOut">
              <a:rPr lang="en-US" smtClean="0"/>
              <a:t>6/20/2015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313019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A2677-F452-47F6-937A-6F1B57E9B4E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384915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A2677-F452-47F6-937A-6F1B57E9B4EB}"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B1EF-51B9-4D06-91CE-9C05DEF397FC}" type="slidenum">
              <a:rPr lang="en-US" smtClean="0"/>
              <a:t>‹#›</a:t>
            </a:fld>
            <a:endParaRPr lang="en-US"/>
          </a:p>
        </p:txBody>
      </p:sp>
    </p:spTree>
    <p:extLst>
      <p:ext uri="{BB962C8B-B14F-4D97-AF65-F5344CB8AC3E}">
        <p14:creationId xmlns:p14="http://schemas.microsoft.com/office/powerpoint/2010/main" val="276528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0A2677-F452-47F6-937A-6F1B57E9B4EB}" type="datetimeFigureOut">
              <a:rPr lang="en-US" smtClean="0"/>
              <a:t>6/20/2015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89DDB1EF-51B9-4D06-91CE-9C05DEF397FC}" type="slidenum">
              <a:rPr lang="en-US" smtClean="0"/>
              <a:t>‹#›</a:t>
            </a:fld>
            <a:endParaRPr lang="en-US"/>
          </a:p>
        </p:txBody>
      </p:sp>
    </p:spTree>
    <p:extLst>
      <p:ext uri="{BB962C8B-B14F-4D97-AF65-F5344CB8AC3E}">
        <p14:creationId xmlns:p14="http://schemas.microsoft.com/office/powerpoint/2010/main" val="178538530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2043449"/>
          </a:xfrm>
        </p:spPr>
        <p:txBody>
          <a:bodyPr>
            <a:noAutofit/>
          </a:bodyPr>
          <a:lstStyle/>
          <a:p>
            <a:pPr algn="ctr" rtl="1"/>
            <a:r>
              <a:rPr lang="fa-IR" sz="2400" b="1" dirty="0">
                <a:solidFill>
                  <a:srgbClr val="002060"/>
                </a:solidFill>
                <a:cs typeface="B Mitra" panose="00000400000000000000" pitchFamily="2" charset="-78"/>
              </a:rPr>
              <a:t>دانشگاه آزاد اسلامی</a:t>
            </a:r>
            <a:br>
              <a:rPr lang="fa-IR" sz="2400" b="1" dirty="0">
                <a:solidFill>
                  <a:srgbClr val="002060"/>
                </a:solidFill>
                <a:cs typeface="B Mitra" panose="00000400000000000000" pitchFamily="2" charset="-78"/>
              </a:rPr>
            </a:br>
            <a:r>
              <a:rPr lang="fa-IR" sz="2400" b="1" dirty="0">
                <a:solidFill>
                  <a:srgbClr val="002060"/>
                </a:solidFill>
                <a:cs typeface="B Mitra" panose="00000400000000000000" pitchFamily="2" charset="-78"/>
              </a:rPr>
              <a:t/>
            </a:r>
            <a:br>
              <a:rPr lang="fa-IR" sz="2400" b="1" dirty="0">
                <a:solidFill>
                  <a:srgbClr val="002060"/>
                </a:solidFill>
                <a:cs typeface="B Mitra" panose="00000400000000000000" pitchFamily="2" charset="-78"/>
              </a:rPr>
            </a:br>
            <a:r>
              <a:rPr lang="fa-IR" sz="2400" b="1" dirty="0">
                <a:solidFill>
                  <a:srgbClr val="002060"/>
                </a:solidFill>
                <a:cs typeface="B Mitra" panose="00000400000000000000" pitchFamily="2" charset="-78"/>
              </a:rPr>
              <a:t>واحد علوم و تحقیقات</a:t>
            </a:r>
            <a:br>
              <a:rPr lang="fa-IR" sz="2400" b="1" dirty="0">
                <a:solidFill>
                  <a:srgbClr val="002060"/>
                </a:solidFill>
                <a:cs typeface="B Mitra" panose="00000400000000000000" pitchFamily="2" charset="-78"/>
              </a:rPr>
            </a:br>
            <a:r>
              <a:rPr lang="fa-IR" sz="2400" b="1" dirty="0">
                <a:solidFill>
                  <a:srgbClr val="002060"/>
                </a:solidFill>
                <a:cs typeface="B Mitra" panose="00000400000000000000" pitchFamily="2" charset="-78"/>
              </a:rPr>
              <a:t/>
            </a:r>
            <a:br>
              <a:rPr lang="fa-IR" sz="2400" b="1" dirty="0">
                <a:solidFill>
                  <a:srgbClr val="002060"/>
                </a:solidFill>
                <a:cs typeface="B Mitra" panose="00000400000000000000" pitchFamily="2" charset="-78"/>
              </a:rPr>
            </a:br>
            <a:r>
              <a:rPr lang="fa-IR" sz="2400" b="1" dirty="0">
                <a:solidFill>
                  <a:srgbClr val="002060"/>
                </a:solidFill>
                <a:cs typeface="B Mitra" panose="00000400000000000000" pitchFamily="2" charset="-78"/>
              </a:rPr>
              <a:t>دانشکده مدیریت و </a:t>
            </a:r>
            <a:r>
              <a:rPr lang="fa-IR" sz="2400" b="1" dirty="0" smtClean="0">
                <a:solidFill>
                  <a:srgbClr val="002060"/>
                </a:solidFill>
                <a:cs typeface="B Mitra" panose="00000400000000000000" pitchFamily="2" charset="-78"/>
              </a:rPr>
              <a:t>اقتصاد</a:t>
            </a:r>
            <a:r>
              <a:rPr lang="fa-IR" sz="2400" b="1" dirty="0" smtClean="0">
                <a:solidFill>
                  <a:srgbClr val="002060"/>
                </a:solidFill>
                <a:latin typeface="Times New Roman" panose="02020603050405020304" pitchFamily="18" charset="0"/>
                <a:cs typeface="Times New Roman" panose="02020603050405020304" pitchFamily="18" charset="0"/>
              </a:rPr>
              <a:t/>
            </a:r>
            <a:br>
              <a:rPr lang="fa-IR" sz="2400" b="1" dirty="0" smtClean="0">
                <a:solidFill>
                  <a:srgbClr val="002060"/>
                </a:solidFill>
                <a:latin typeface="Times New Roman" panose="02020603050405020304" pitchFamily="18" charset="0"/>
                <a:cs typeface="Times New Roman" panose="02020603050405020304" pitchFamily="18" charset="0"/>
              </a:rPr>
            </a:b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781837"/>
            <a:ext cx="8596668" cy="4076163"/>
          </a:xfrm>
        </p:spPr>
        <p:txBody>
          <a:bodyPr>
            <a:normAutofit/>
          </a:bodyPr>
          <a:lstStyle/>
          <a:p>
            <a:pPr marL="0" indent="0" algn="ctr" rtl="1">
              <a:lnSpc>
                <a:spcPct val="150000"/>
              </a:lnSpc>
              <a:buNone/>
            </a:pPr>
            <a:r>
              <a:rPr lang="fa-IR" b="1" dirty="0" smtClean="0">
                <a:solidFill>
                  <a:srgbClr val="002060"/>
                </a:solidFill>
                <a:latin typeface="Arial" panose="020B0604020202020204" pitchFamily="34" charset="0"/>
                <a:cs typeface="Arial" panose="020B0604020202020204" pitchFamily="34" charset="0"/>
              </a:rPr>
              <a:t>استاد گرامی : سرکار خانم دکتر شاهوردیانی</a:t>
            </a:r>
          </a:p>
          <a:p>
            <a:pPr marL="0" indent="0" algn="ctr" rtl="1">
              <a:lnSpc>
                <a:spcPct val="150000"/>
              </a:lnSpc>
              <a:buNone/>
            </a:pPr>
            <a:r>
              <a:rPr lang="fa-IR" b="1" dirty="0" smtClean="0">
                <a:solidFill>
                  <a:srgbClr val="002060"/>
                </a:solidFill>
                <a:latin typeface="Arial" panose="020B0604020202020204" pitchFamily="34" charset="0"/>
                <a:cs typeface="Arial" panose="020B0604020202020204" pitchFamily="34" charset="0"/>
              </a:rPr>
              <a:t>سازمانهای پولی و مالی بین المللی</a:t>
            </a:r>
            <a:endParaRPr lang="fa-IR" b="1" dirty="0">
              <a:solidFill>
                <a:srgbClr val="002060"/>
              </a:solidFill>
              <a:latin typeface="Arial" panose="020B0604020202020204" pitchFamily="34" charset="0"/>
              <a:cs typeface="Arial" panose="020B0604020202020204" pitchFamily="34" charset="0"/>
            </a:endParaRPr>
          </a:p>
          <a:p>
            <a:pPr marL="0" indent="0" algn="ctr" rtl="1">
              <a:lnSpc>
                <a:spcPct val="150000"/>
              </a:lnSpc>
              <a:buNone/>
            </a:pPr>
            <a:r>
              <a:rPr lang="fa-IR" b="1" dirty="0">
                <a:solidFill>
                  <a:srgbClr val="002060"/>
                </a:solidFill>
                <a:latin typeface="Times New Roman" panose="02020603050405020304" pitchFamily="18" charset="0"/>
                <a:cs typeface="Times New Roman" panose="02020603050405020304" pitchFamily="18" charset="0"/>
              </a:rPr>
              <a:t>فصل هشتم : آمریکای </a:t>
            </a:r>
            <a:r>
              <a:rPr lang="fa-IR" b="1" dirty="0" smtClean="0">
                <a:solidFill>
                  <a:srgbClr val="002060"/>
                </a:solidFill>
                <a:latin typeface="Times New Roman" panose="02020603050405020304" pitchFamily="18" charset="0"/>
                <a:cs typeface="Times New Roman" panose="02020603050405020304" pitchFamily="18" charset="0"/>
              </a:rPr>
              <a:t>لاتین</a:t>
            </a:r>
          </a:p>
          <a:p>
            <a:pPr marL="0" indent="0" algn="ctr" rtl="1">
              <a:lnSpc>
                <a:spcPct val="150000"/>
              </a:lnSpc>
              <a:buNone/>
            </a:pPr>
            <a:r>
              <a:rPr lang="fa-IR" b="1" dirty="0" smtClean="0">
                <a:solidFill>
                  <a:srgbClr val="002060"/>
                </a:solidFill>
                <a:latin typeface="Times New Roman" panose="02020603050405020304" pitchFamily="18" charset="0"/>
                <a:cs typeface="Times New Roman" panose="02020603050405020304" pitchFamily="18" charset="0"/>
              </a:rPr>
              <a:t>تهیه کنندگان :  سعید محمدی – هادی حقدوست</a:t>
            </a:r>
          </a:p>
          <a:p>
            <a:pPr marL="0" indent="0" algn="ctr" rtl="1">
              <a:lnSpc>
                <a:spcPct val="150000"/>
              </a:lnSpc>
              <a:buNone/>
            </a:pPr>
            <a:endParaRPr lang="fa-IR" b="1" dirty="0" smtClean="0">
              <a:solidFill>
                <a:srgbClr val="002060"/>
              </a:solidFill>
              <a:latin typeface="Times New Roman" panose="02020603050405020304" pitchFamily="18" charset="0"/>
              <a:cs typeface="Times New Roman" panose="02020603050405020304" pitchFamily="18" charset="0"/>
            </a:endParaRPr>
          </a:p>
          <a:p>
            <a:pPr marL="0" indent="0" algn="ctr" rtl="1">
              <a:lnSpc>
                <a:spcPct val="150000"/>
              </a:lnSpc>
              <a:buNone/>
            </a:pPr>
            <a:r>
              <a:rPr lang="fa-IR" b="1" dirty="0" smtClean="0">
                <a:solidFill>
                  <a:srgbClr val="002060"/>
                </a:solidFill>
                <a:latin typeface="Times New Roman" panose="02020603050405020304" pitchFamily="18" charset="0"/>
                <a:cs typeface="Times New Roman" panose="02020603050405020304" pitchFamily="18" charset="0"/>
              </a:rPr>
              <a:t>مدیریت بازرگانی – بین الملل</a:t>
            </a:r>
          </a:p>
          <a:p>
            <a:pPr marL="0" indent="0" algn="ctr" rtl="1">
              <a:lnSpc>
                <a:spcPct val="150000"/>
              </a:lnSpc>
              <a:buNone/>
            </a:pPr>
            <a:r>
              <a:rPr lang="fa-IR" b="1" dirty="0" smtClean="0">
                <a:solidFill>
                  <a:srgbClr val="002060"/>
                </a:solidFill>
                <a:latin typeface="Times New Roman" panose="02020603050405020304" pitchFamily="18" charset="0"/>
                <a:cs typeface="Times New Roman" panose="02020603050405020304" pitchFamily="18" charset="0"/>
              </a:rPr>
              <a:t>بهار 94</a:t>
            </a:r>
            <a:endParaRPr lang="en-US"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6322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609600"/>
            <a:ext cx="8596668" cy="768439"/>
          </a:xfrm>
        </p:spPr>
        <p:txBody>
          <a:bodyPr/>
          <a:lstStyle/>
          <a:p>
            <a:pPr algn="ctr" rtl="1"/>
            <a:r>
              <a:rPr lang="fa-IR" b="1" dirty="0">
                <a:latin typeface="Times New Roman" panose="02020603050405020304" pitchFamily="18" charset="0"/>
                <a:cs typeface="Times New Roman" panose="02020603050405020304" pitchFamily="18" charset="0"/>
              </a:rPr>
              <a:t>اتحادیه مبادله آزاد جزایر کارائیب</a:t>
            </a:r>
            <a:endParaRPr lang="en-US" b="1" dirty="0"/>
          </a:p>
        </p:txBody>
      </p:sp>
      <p:sp>
        <p:nvSpPr>
          <p:cNvPr id="4" name="Content Placeholder 3"/>
          <p:cNvSpPr>
            <a:spLocks noGrp="1"/>
          </p:cNvSpPr>
          <p:nvPr>
            <p:ph idx="1"/>
          </p:nvPr>
        </p:nvSpPr>
        <p:spPr/>
        <p:txBody>
          <a:bodyPr/>
          <a:lstStyle/>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ما بین تعدادی از کشورهای منطقه کارائیب از سال 1968، منطقه مبادلات آزاد بوجود آمده است.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هدف آن حذف فوری حقوق گمرکی نسبت به واردات و صادرات محصولات منطقه به استثنای محصولات نفتی و محصولات مندرج در یک لیست خاص پیش بینی شده، که برای آنها طی 10 سال این حذف حقوق گمرکی صورت بگیرد.</a:t>
            </a:r>
            <a:endParaRPr lang="en-US" b="1" dirty="0"/>
          </a:p>
        </p:txBody>
      </p:sp>
    </p:spTree>
    <p:extLst>
      <p:ext uri="{BB962C8B-B14F-4D97-AF65-F5344CB8AC3E}">
        <p14:creationId xmlns:p14="http://schemas.microsoft.com/office/powerpoint/2010/main" val="4153895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609600"/>
            <a:ext cx="8596668" cy="755561"/>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b="1" dirty="0"/>
          </a:p>
        </p:txBody>
      </p:sp>
      <p:sp>
        <p:nvSpPr>
          <p:cNvPr id="4" name="Content Placeholder 3"/>
          <p:cNvSpPr>
            <a:spLocks noGrp="1"/>
          </p:cNvSpPr>
          <p:nvPr>
            <p:ph idx="1"/>
          </p:nvPr>
        </p:nvSpPr>
        <p:spPr>
          <a:xfrm>
            <a:off x="677334" y="1493949"/>
            <a:ext cx="8596668" cy="4893972"/>
          </a:xfrm>
        </p:spPr>
        <p:txBody>
          <a:bodyPr>
            <a:normAutofit/>
          </a:bodyPr>
          <a:lstStyle/>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یکی از بلوک های تجاری منطقه ای می باشد که همزمان با آن در اروپا و آسیای شرقی نیز بازارهای تجاری اقتصادی در حال توسعه است.</a:t>
            </a:r>
            <a:br>
              <a:rPr lang="fa-IR" b="1" dirty="0">
                <a:solidFill>
                  <a:schemeClr val="tx1"/>
                </a:solidFill>
                <a:latin typeface="Times New Roman" panose="02020603050405020304" pitchFamily="18" charset="0"/>
                <a:cs typeface="Times New Roman" panose="02020603050405020304" pitchFamily="18" charset="0"/>
              </a:rPr>
            </a:br>
            <a:endParaRPr lang="fa-IR" b="1" dirty="0" smtClean="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fa-IR" b="1" dirty="0" smtClean="0">
                <a:solidFill>
                  <a:schemeClr val="accent1">
                    <a:lumMod val="50000"/>
                  </a:schemeClr>
                </a:solidFill>
                <a:latin typeface="Times New Roman" panose="02020603050405020304" pitchFamily="18" charset="0"/>
                <a:cs typeface="Times New Roman" panose="02020603050405020304" pitchFamily="18" charset="0"/>
              </a:rPr>
              <a:t>هدف </a:t>
            </a:r>
            <a:r>
              <a:rPr lang="fa-IR" b="1" dirty="0">
                <a:solidFill>
                  <a:schemeClr val="accent1">
                    <a:lumMod val="50000"/>
                  </a:schemeClr>
                </a:solidFill>
                <a:latin typeface="Times New Roman" panose="02020603050405020304" pitchFamily="18" charset="0"/>
                <a:cs typeface="Times New Roman" panose="02020603050405020304" pitchFamily="18" charset="0"/>
              </a:rPr>
              <a:t>سه بلوک تجاری یاد شده:</a:t>
            </a: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ادغام و یکپارچه کردن مناطق مزد پایین با مناطق مزد بالا که لازمه تشکیل بلوک های تجاری منطقه ای در آمریکای شمالی، اروپا و آسیای شرقی است. </a:t>
            </a:r>
            <a:endParaRPr lang="fa-IR" b="1" dirty="0" smtClean="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در این مناطق تفاوت دستمزد ها بسیار زیاد است و این نرخ دستمزدها اغلب به عنوان شاخصی در نشان دادن تفاوت های زیاد مربوط به بازار کار در مناطق مختلف به کار می </a:t>
            </a:r>
            <a:r>
              <a:rPr lang="fa-IR" b="1" dirty="0" smtClean="0">
                <a:solidFill>
                  <a:schemeClr val="tx1"/>
                </a:solidFill>
                <a:latin typeface="Times New Roman" panose="02020603050405020304" pitchFamily="18" charset="0"/>
                <a:cs typeface="Times New Roman" panose="02020603050405020304" pitchFamily="18" charset="0"/>
              </a:rPr>
              <a:t>رود.</a:t>
            </a:r>
          </a:p>
          <a:p>
            <a:pPr algn="r" rtl="1">
              <a:lnSpc>
                <a:spcPct val="150000"/>
              </a:lnSpc>
            </a:pPr>
            <a:r>
              <a:rPr lang="fa-IR" b="1" dirty="0" smtClean="0">
                <a:solidFill>
                  <a:schemeClr val="tx1"/>
                </a:solidFill>
                <a:latin typeface="Times New Roman" panose="02020603050405020304" pitchFamily="18" charset="0"/>
                <a:cs typeface="Times New Roman" panose="02020603050405020304" pitchFamily="18" charset="0"/>
              </a:rPr>
              <a:t>تشکیل </a:t>
            </a:r>
            <a:r>
              <a:rPr lang="fa-IR" b="1" dirty="0">
                <a:solidFill>
                  <a:schemeClr val="tx1"/>
                </a:solidFill>
                <a:latin typeface="Times New Roman" panose="02020603050405020304" pitchFamily="18" charset="0"/>
                <a:cs typeface="Times New Roman" panose="02020603050405020304" pitchFamily="18" charset="0"/>
              </a:rPr>
              <a:t>بلوک های تجاری هم مستلزم یکپارچگی بازار های با نرخ دستمزد متفاوت است و هم پیوستن کشورهای با ویژگی های اجتماعی و اقتصادی متفاوت می باشد.</a:t>
            </a:r>
            <a:r>
              <a:rPr lang="fa-IR" b="1" dirty="0">
                <a:latin typeface="Times New Roman" panose="02020603050405020304" pitchFamily="18" charset="0"/>
                <a:cs typeface="Times New Roman" panose="02020603050405020304" pitchFamily="18" charset="0"/>
              </a:rPr>
              <a:t> </a:t>
            </a:r>
            <a:endParaRPr lang="en-US" b="1" dirty="0"/>
          </a:p>
          <a:p>
            <a:pPr algn="r" rtl="1">
              <a:lnSpc>
                <a:spcPct val="150000"/>
              </a:lnSpc>
            </a:pPr>
            <a:endParaRPr lang="en-US" b="1" dirty="0"/>
          </a:p>
        </p:txBody>
      </p:sp>
    </p:spTree>
    <p:extLst>
      <p:ext uri="{BB962C8B-B14F-4D97-AF65-F5344CB8AC3E}">
        <p14:creationId xmlns:p14="http://schemas.microsoft.com/office/powerpoint/2010/main" val="3514269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755561"/>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b="1" dirty="0"/>
          </a:p>
        </p:txBody>
      </p:sp>
      <p:sp>
        <p:nvSpPr>
          <p:cNvPr id="5" name="Content Placeholder 4"/>
          <p:cNvSpPr>
            <a:spLocks noGrp="1"/>
          </p:cNvSpPr>
          <p:nvPr>
            <p:ph idx="1"/>
          </p:nvPr>
        </p:nvSpPr>
        <p:spPr/>
        <p:txBody>
          <a:bodyPr/>
          <a:lstStyle/>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سران دولت ها به دنبال این هستند که ببینند ایجاد این بلوک های تجاری منطقه ای تا چه اندازه باعث توسعه و رشد خواهد شد و آیا سطح دستمزدها و مزایا رو به کاهش خواهد بود یا رو به افزایش.</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همگرایی رو به بالا: </a:t>
            </a:r>
            <a:r>
              <a:rPr lang="fa-IR" b="1" dirty="0">
                <a:solidFill>
                  <a:schemeClr val="tx1"/>
                </a:solidFill>
                <a:latin typeface="Times New Roman" panose="02020603050405020304" pitchFamily="18" charset="0"/>
                <a:cs typeface="Times New Roman" panose="02020603050405020304" pitchFamily="18" charset="0"/>
              </a:rPr>
              <a:t>زمانیکه سطح موارد ذکر شده در کشور فرودست به کشور فرادست برسد.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همگرایی رو به پایین: </a:t>
            </a:r>
            <a:r>
              <a:rPr lang="fa-IR" b="1" dirty="0">
                <a:solidFill>
                  <a:schemeClr val="tx1"/>
                </a:solidFill>
                <a:latin typeface="Times New Roman" panose="02020603050405020304" pitchFamily="18" charset="0"/>
                <a:cs typeface="Times New Roman" panose="02020603050405020304" pitchFamily="18" charset="0"/>
              </a:rPr>
              <a:t>زمانیکه سطح موارد ذکر شده در کشور فرادست به کشور فرودست برسد.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که هر دوی آنها پیامدهای اقتصادی و سیاسی متفاوتی را به دنبال خواهد داشت.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بر اساس تئوری های اقتصادی بیشترین کارایی و رشد زمانیست که دو کشور از نظر سرمایه گذاری، منابع طبیعی، نیروی کار و تولید تفاوت عمده ای داشته باشند.</a:t>
            </a:r>
            <a:endParaRPr lang="en-US" b="1" dirty="0"/>
          </a:p>
        </p:txBody>
      </p:sp>
    </p:spTree>
    <p:extLst>
      <p:ext uri="{BB962C8B-B14F-4D97-AF65-F5344CB8AC3E}">
        <p14:creationId xmlns:p14="http://schemas.microsoft.com/office/powerpoint/2010/main" val="1656813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1026017"/>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8" name="Content Placeholder 7"/>
          <p:cNvSpPr>
            <a:spLocks noGrp="1"/>
          </p:cNvSpPr>
          <p:nvPr>
            <p:ph idx="1"/>
          </p:nvPr>
        </p:nvSpPr>
        <p:spPr>
          <a:xfrm>
            <a:off x="677334" y="1481071"/>
            <a:ext cx="8596668" cy="4958366"/>
          </a:xfrm>
        </p:spPr>
        <p:txBody>
          <a:bodyPr>
            <a:normAutofit lnSpcReduction="10000"/>
          </a:bodyPr>
          <a:lstStyle/>
          <a:p>
            <a:pPr algn="r" rtl="1">
              <a:lnSpc>
                <a:spcPct val="150000"/>
              </a:lnSpc>
            </a:pPr>
            <a:r>
              <a:rPr lang="fa-IR" sz="2000" b="1" dirty="0">
                <a:solidFill>
                  <a:schemeClr val="accent1">
                    <a:lumMod val="75000"/>
                  </a:schemeClr>
                </a:solidFill>
                <a:latin typeface="Times New Roman" panose="02020603050405020304" pitchFamily="18" charset="0"/>
                <a:cs typeface="Times New Roman" panose="02020603050405020304" pitchFamily="18" charset="0"/>
              </a:rPr>
              <a:t>بررسی نگرش های متفاوت</a:t>
            </a:r>
            <a:r>
              <a:rPr lang="fa-IR" sz="2000" b="1" dirty="0">
                <a:solidFill>
                  <a:schemeClr val="tx1"/>
                </a:solidFill>
                <a:latin typeface="Times New Roman" panose="02020603050405020304" pitchFamily="18" charset="0"/>
                <a:cs typeface="Times New Roman" panose="02020603050405020304" pitchFamily="18" charset="0"/>
              </a:rPr>
              <a:t/>
            </a:r>
            <a:br>
              <a:rPr lang="fa-IR" sz="2000" b="1" dirty="0">
                <a:solidFill>
                  <a:schemeClr val="tx1"/>
                </a:solidFill>
                <a:latin typeface="Times New Roman" panose="02020603050405020304" pitchFamily="18" charset="0"/>
                <a:cs typeface="Times New Roman" panose="02020603050405020304" pitchFamily="18" charset="0"/>
              </a:rPr>
            </a:br>
            <a:r>
              <a:rPr lang="fa-IR" sz="2000" b="1" dirty="0">
                <a:solidFill>
                  <a:schemeClr val="tx1"/>
                </a:solidFill>
                <a:latin typeface="Times New Roman" panose="02020603050405020304" pitchFamily="18" charset="0"/>
                <a:cs typeface="Times New Roman" panose="02020603050405020304" pitchFamily="18" charset="0"/>
              </a:rPr>
              <a:t/>
            </a:r>
            <a:br>
              <a:rPr lang="fa-IR" sz="2000"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تشکیل بلوک های  تجاری بازندگان و برندگانی را در پی دارد.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دیدگاه این سه بلوک نام برده نسبت به اداره بازار ها متفاوت است.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در اروپا تهیه و تدوین یک منشور مکتوب در حال انجام است در صورتیکه نفتا هیچ اقدامی در این زمینه انجام نداده است و در آسیای شرقی بلوک در حال شکل گیری کاملا اقتصادی است و هیچ توافقی میان اعضا صورت نگرفته است</a:t>
            </a:r>
            <a:r>
              <a:rPr lang="fa-IR" b="1" dirty="0" smtClean="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fa-IR" b="1" dirty="0">
                <a:solidFill>
                  <a:schemeClr val="accent1">
                    <a:lumMod val="75000"/>
                  </a:schemeClr>
                </a:solidFill>
                <a:latin typeface="Times New Roman" panose="02020603050405020304" pitchFamily="18" charset="0"/>
                <a:cs typeface="Times New Roman" panose="02020603050405020304" pitchFamily="18" charset="0"/>
              </a:rPr>
              <a:t>سوال مهم :  </a:t>
            </a:r>
            <a:r>
              <a:rPr lang="fa-IR" b="1" dirty="0">
                <a:solidFill>
                  <a:schemeClr val="tx1"/>
                </a:solidFill>
                <a:latin typeface="Times New Roman" panose="02020603050405020304" pitchFamily="18" charset="0"/>
                <a:cs typeface="Times New Roman" panose="02020603050405020304" pitchFamily="18" charset="0"/>
              </a:rPr>
              <a:t>توسل کشورها به سیاست های تجاری تا چه اندازه و چگونه قابل قبول است؟</a:t>
            </a:r>
            <a:br>
              <a:rPr lang="fa-IR" b="1" dirty="0">
                <a:solidFill>
                  <a:schemeClr val="tx1"/>
                </a:solidFill>
                <a:latin typeface="Times New Roman" panose="02020603050405020304" pitchFamily="18" charset="0"/>
                <a:cs typeface="Times New Roman" panose="02020603050405020304" pitchFamily="18" charset="0"/>
              </a:rPr>
            </a:br>
            <a:r>
              <a:rPr lang="fa-IR" b="1" dirty="0">
                <a:latin typeface="Times New Roman" panose="02020603050405020304" pitchFamily="18" charset="0"/>
                <a:cs typeface="Times New Roman" panose="02020603050405020304" pitchFamily="18" charset="0"/>
              </a:rPr>
              <a:t/>
            </a:r>
            <a:br>
              <a:rPr lang="fa-IR" b="1" dirty="0">
                <a:latin typeface="Times New Roman" panose="02020603050405020304" pitchFamily="18" charset="0"/>
                <a:cs typeface="Times New Roman" panose="02020603050405020304" pitchFamily="18" charset="0"/>
              </a:rPr>
            </a:br>
            <a:r>
              <a:rPr lang="fa-IR" b="1" dirty="0">
                <a:solidFill>
                  <a:schemeClr val="accent1">
                    <a:lumMod val="75000"/>
                  </a:schemeClr>
                </a:solidFill>
                <a:latin typeface="Times New Roman" panose="02020603050405020304" pitchFamily="18" charset="0"/>
                <a:cs typeface="Times New Roman" panose="02020603050405020304" pitchFamily="18" charset="0"/>
              </a:rPr>
              <a:t>پاسخ: </a:t>
            </a:r>
            <a:r>
              <a:rPr lang="fa-IR" b="1" dirty="0">
                <a:solidFill>
                  <a:schemeClr val="tx1"/>
                </a:solidFill>
                <a:latin typeface="Times New Roman" panose="02020603050405020304" pitchFamily="18" charset="0"/>
                <a:cs typeface="Times New Roman" panose="02020603050405020304" pitchFamily="18" charset="0"/>
              </a:rPr>
              <a:t>می توان به تجارت آزاد در حداقل میزان ممکن بسنده کرد تا کمترین تغییرات در سیاست های داخلی کشور ایجاد شود. یا در مقابل به بالاترین میزان به تجارت آزاد پرداخت که در اینصورت تعیین بخش وسیعی از سیاست های داخلی را در کنترل موسسات بین المللی قرار می دهد.</a:t>
            </a:r>
            <a:endParaRPr lang="en-US" b="1" dirty="0">
              <a:solidFill>
                <a:schemeClr val="tx1"/>
              </a:solidFill>
            </a:endParaRPr>
          </a:p>
        </p:txBody>
      </p:sp>
    </p:spTree>
    <p:extLst>
      <p:ext uri="{BB962C8B-B14F-4D97-AF65-F5344CB8AC3E}">
        <p14:creationId xmlns:p14="http://schemas.microsoft.com/office/powerpoint/2010/main" val="202433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609600"/>
            <a:ext cx="8596668" cy="807076"/>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4" name="Content Placeholder 3"/>
          <p:cNvSpPr>
            <a:spLocks noGrp="1"/>
          </p:cNvSpPr>
          <p:nvPr>
            <p:ph idx="1"/>
          </p:nvPr>
        </p:nvSpPr>
        <p:spPr>
          <a:xfrm>
            <a:off x="677334" y="1635617"/>
            <a:ext cx="8596668" cy="4405745"/>
          </a:xfrm>
        </p:spPr>
        <p:txBody>
          <a:bodyPr>
            <a:normAutofit fontScale="85000" lnSpcReduction="10000"/>
          </a:bodyPr>
          <a:lstStyle/>
          <a:p>
            <a:pPr algn="r" rtl="1">
              <a:lnSpc>
                <a:spcPct val="150000"/>
              </a:lnSpc>
            </a:pPr>
            <a:r>
              <a:rPr lang="fa-IR" sz="2900" b="1" dirty="0" smtClean="0">
                <a:solidFill>
                  <a:srgbClr val="F496CB">
                    <a:lumMod val="75000"/>
                  </a:srgbClr>
                </a:solidFill>
                <a:latin typeface="Arial Body"/>
                <a:ea typeface="+mj-ea"/>
                <a:cs typeface="Times New Roman" panose="02020603050405020304" pitchFamily="18" charset="0"/>
              </a:rPr>
              <a:t>نظر برخی از تحلیل گران</a:t>
            </a:r>
            <a:br>
              <a:rPr lang="fa-IR" sz="2900" b="1" dirty="0" smtClean="0">
                <a:solidFill>
                  <a:srgbClr val="F496CB">
                    <a:lumMod val="75000"/>
                  </a:srgbClr>
                </a:solidFill>
                <a:latin typeface="Arial Body"/>
                <a:ea typeface="+mj-ea"/>
                <a:cs typeface="Times New Roman" panose="02020603050405020304" pitchFamily="18" charset="0"/>
              </a:rPr>
            </a:br>
            <a:r>
              <a:rPr lang="fa-IR" sz="2500" b="1" dirty="0" smtClean="0">
                <a:solidFill>
                  <a:prstClr val="black"/>
                </a:solidFill>
                <a:latin typeface="Arial Body"/>
                <a:ea typeface="+mj-ea"/>
                <a:cs typeface="Times New Roman" panose="02020603050405020304" pitchFamily="18" charset="0"/>
              </a:rPr>
              <a:t>با تشکیل بلوک تجاری منطقه ای آمریکای شمالی هر دو منطقه مزد بالا و مزد پایین برنده خواهند شد(</a:t>
            </a:r>
            <a:r>
              <a:rPr lang="en-US" sz="2500" b="1" dirty="0" smtClean="0">
                <a:solidFill>
                  <a:prstClr val="black"/>
                </a:solidFill>
                <a:latin typeface="Arial Body"/>
                <a:ea typeface="+mj-ea"/>
                <a:cs typeface="Times New Roman" panose="02020603050405020304" pitchFamily="18" charset="0"/>
              </a:rPr>
              <a:t>win-win</a:t>
            </a:r>
            <a:r>
              <a:rPr lang="fa-IR" sz="2500" b="1" dirty="0" smtClean="0">
                <a:solidFill>
                  <a:prstClr val="black"/>
                </a:solidFill>
                <a:latin typeface="Arial Body"/>
                <a:ea typeface="+mj-ea"/>
                <a:cs typeface="Times New Roman" panose="02020603050405020304" pitchFamily="18" charset="0"/>
              </a:rPr>
              <a:t>)</a:t>
            </a:r>
            <a:br>
              <a:rPr lang="fa-IR" sz="2500" b="1" dirty="0" smtClean="0">
                <a:solidFill>
                  <a:prstClr val="black"/>
                </a:solidFill>
                <a:latin typeface="Arial Body"/>
                <a:ea typeface="+mj-ea"/>
                <a:cs typeface="Times New Roman" panose="02020603050405020304" pitchFamily="18" charset="0"/>
              </a:rPr>
            </a:br>
            <a:r>
              <a:rPr lang="fa-IR" sz="2500" b="1" dirty="0" smtClean="0">
                <a:solidFill>
                  <a:prstClr val="black"/>
                </a:solidFill>
                <a:latin typeface="Arial Body"/>
                <a:ea typeface="+mj-ea"/>
                <a:cs typeface="Times New Roman" panose="02020603050405020304" pitchFamily="18" charset="0"/>
              </a:rPr>
              <a:t>نظر برخی تحلیل گران دیگر اینست که با تشکیل این بلوک هر دو منطقه بازنده خواهند بود(</a:t>
            </a:r>
            <a:r>
              <a:rPr lang="en-US" sz="2500" b="1" dirty="0" smtClean="0">
                <a:solidFill>
                  <a:prstClr val="black"/>
                </a:solidFill>
                <a:latin typeface="Arial Body"/>
                <a:ea typeface="+mj-ea"/>
                <a:cs typeface="Times New Roman" panose="02020603050405020304" pitchFamily="18" charset="0"/>
              </a:rPr>
              <a:t>Lose-lose</a:t>
            </a:r>
            <a:r>
              <a:rPr lang="fa-IR" sz="2500" b="1" dirty="0" smtClean="0">
                <a:solidFill>
                  <a:prstClr val="black"/>
                </a:solidFill>
                <a:latin typeface="Arial Body"/>
                <a:ea typeface="+mj-ea"/>
                <a:cs typeface="Times New Roman" panose="02020603050405020304" pitchFamily="18" charset="0"/>
              </a:rPr>
              <a:t>)</a:t>
            </a:r>
            <a:br>
              <a:rPr lang="fa-IR" sz="2500" b="1" dirty="0" smtClean="0">
                <a:solidFill>
                  <a:prstClr val="black"/>
                </a:solidFill>
                <a:latin typeface="Arial Body"/>
                <a:ea typeface="+mj-ea"/>
                <a:cs typeface="Times New Roman" panose="02020603050405020304" pitchFamily="18" charset="0"/>
              </a:rPr>
            </a:br>
            <a:r>
              <a:rPr lang="fa-IR" sz="2500" b="1" dirty="0" smtClean="0">
                <a:solidFill>
                  <a:prstClr val="black"/>
                </a:solidFill>
                <a:latin typeface="Arial Body"/>
                <a:ea typeface="+mj-ea"/>
                <a:cs typeface="Times New Roman" panose="02020603050405020304" pitchFamily="18" charset="0"/>
              </a:rPr>
              <a:t>بعضی از تحلیل گران نیز بر این باورند که تشکیل این بلوک برندگان و بازندگان بسیاری خواهد داشت. نکته مهم در اینجا، جابه جایی اجتماعی در فرایند گذار است. </a:t>
            </a:r>
            <a:br>
              <a:rPr lang="fa-IR" sz="2500" b="1" dirty="0" smtClean="0">
                <a:solidFill>
                  <a:prstClr val="black"/>
                </a:solidFill>
                <a:latin typeface="Arial Body"/>
                <a:ea typeface="+mj-ea"/>
                <a:cs typeface="Times New Roman" panose="02020603050405020304" pitchFamily="18" charset="0"/>
              </a:rPr>
            </a:br>
            <a:r>
              <a:rPr lang="fa-IR" sz="2500" b="1" dirty="0" smtClean="0">
                <a:solidFill>
                  <a:prstClr val="black"/>
                </a:solidFill>
                <a:latin typeface="Arial Body"/>
                <a:ea typeface="+mj-ea"/>
                <a:cs typeface="Times New Roman" panose="02020603050405020304" pitchFamily="18" charset="0"/>
              </a:rPr>
              <a:t>این تحلیل گران راههایی در جهت توسعه هر دو منطقه مزد بالا و مزد پایین بیان می کنند.</a:t>
            </a:r>
            <a:br>
              <a:rPr lang="fa-IR" sz="2500" b="1" dirty="0" smtClean="0">
                <a:solidFill>
                  <a:prstClr val="black"/>
                </a:solidFill>
                <a:latin typeface="Arial Body"/>
                <a:ea typeface="+mj-ea"/>
                <a:cs typeface="Times New Roman" panose="02020603050405020304" pitchFamily="18" charset="0"/>
              </a:rPr>
            </a:br>
            <a:endParaRPr lang="en-US" b="1" dirty="0">
              <a:latin typeface="Arial Body"/>
            </a:endParaRPr>
          </a:p>
        </p:txBody>
      </p:sp>
    </p:spTree>
    <p:extLst>
      <p:ext uri="{BB962C8B-B14F-4D97-AF65-F5344CB8AC3E}">
        <p14:creationId xmlns:p14="http://schemas.microsoft.com/office/powerpoint/2010/main" val="136645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3" name="Content Placeholder 2"/>
          <p:cNvSpPr>
            <a:spLocks noGrp="1"/>
          </p:cNvSpPr>
          <p:nvPr>
            <p:ph idx="1"/>
          </p:nvPr>
        </p:nvSpPr>
        <p:spPr/>
        <p:txBody>
          <a:bodyPr/>
          <a:lstStyle/>
          <a:p>
            <a:pPr algn="r" rtl="1">
              <a:lnSpc>
                <a:spcPct val="150000"/>
              </a:lnSpc>
            </a:pPr>
            <a:r>
              <a:rPr lang="fa-IR" b="1" dirty="0">
                <a:solidFill>
                  <a:schemeClr val="accent1">
                    <a:lumMod val="75000"/>
                  </a:schemeClr>
                </a:solidFill>
                <a:latin typeface="Times New Roman" panose="02020603050405020304" pitchFamily="18" charset="0"/>
                <a:cs typeface="Times New Roman" panose="02020603050405020304" pitchFamily="18" charset="0"/>
              </a:rPr>
              <a:t>مسائل اساسی مورد توجه: </a:t>
            </a:r>
            <a:r>
              <a:rPr lang="fa-IR" b="1" dirty="0">
                <a:latin typeface="Times New Roman" panose="02020603050405020304" pitchFamily="18" charset="0"/>
                <a:cs typeface="Times New Roman" panose="02020603050405020304" pitchFamily="18" charset="0"/>
              </a:rPr>
              <a:t/>
            </a:r>
            <a:br>
              <a:rPr lang="fa-IR" b="1" dirty="0">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مساله اساسی، تاثیر پیمان نفتا بر دستمزد ها و الگوهای سرمایه گذاری است.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رینالدز برای پیش بینی بازندگان وبرندگان اقتصاد خرد و کلان را با هم پیوند می دهد و این سوال را مطرح می کند که آیا این دو اقتصاد همگرا خواهد شد؟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انواع همگرایی:           1. </a:t>
            </a:r>
            <a:r>
              <a:rPr lang="fa-IR" b="1" dirty="0">
                <a:solidFill>
                  <a:schemeClr val="tx1"/>
                </a:solidFill>
                <a:latin typeface="Times New Roman" panose="02020603050405020304" pitchFamily="18" charset="0"/>
                <a:cs typeface="Times New Roman" panose="02020603050405020304" pitchFamily="18" charset="0"/>
              </a:rPr>
              <a:t>رو به بالا</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a:t>
            </a:r>
            <a:r>
              <a:rPr lang="fa-IR" b="1" dirty="0">
                <a:solidFill>
                  <a:schemeClr val="accent1">
                    <a:lumMod val="50000"/>
                  </a:schemeClr>
                </a:solidFill>
                <a:latin typeface="Times New Roman" panose="02020603050405020304" pitchFamily="18" charset="0"/>
                <a:cs typeface="Times New Roman" panose="02020603050405020304" pitchFamily="18" charset="0"/>
              </a:rPr>
              <a:t>2. </a:t>
            </a:r>
            <a:r>
              <a:rPr lang="fa-IR" b="1" dirty="0">
                <a:solidFill>
                  <a:schemeClr val="tx1"/>
                </a:solidFill>
                <a:latin typeface="Times New Roman" panose="02020603050405020304" pitchFamily="18" charset="0"/>
                <a:cs typeface="Times New Roman" panose="02020603050405020304" pitchFamily="18" charset="0"/>
              </a:rPr>
              <a:t>رو به پایین</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برای ارزیابی همگرایی حاکم در سال 1990 مشکلات اقتصادی در یک اقتصاد با سطح دستمزدهای متفاوت را بررسی می کند.</a:t>
            </a:r>
            <a:endParaRPr lang="en-US" b="1" dirty="0"/>
          </a:p>
        </p:txBody>
      </p:sp>
    </p:spTree>
    <p:extLst>
      <p:ext uri="{BB962C8B-B14F-4D97-AF65-F5344CB8AC3E}">
        <p14:creationId xmlns:p14="http://schemas.microsoft.com/office/powerpoint/2010/main" val="970088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609600"/>
            <a:ext cx="8596668" cy="858592"/>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4" name="Content Placeholder 3"/>
          <p:cNvSpPr>
            <a:spLocks noGrp="1"/>
          </p:cNvSpPr>
          <p:nvPr>
            <p:ph idx="1"/>
          </p:nvPr>
        </p:nvSpPr>
        <p:spPr/>
        <p:txBody>
          <a:bodyPr/>
          <a:lstStyle/>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بر اساس الگوی پیشنهادی برای نفتا توانایی بالقوه مکزیک برای رشد مداوم از طریق هزینه مصرف:</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برندگان:</a:t>
            </a:r>
            <a:r>
              <a:rPr lang="fa-IR" b="1" dirty="0">
                <a:solidFill>
                  <a:schemeClr val="tx1"/>
                </a:solidFill>
                <a:latin typeface="Times New Roman" panose="02020603050405020304" pitchFamily="18" charset="0"/>
                <a:cs typeface="Times New Roman" panose="02020603050405020304" pitchFamily="18" charset="0"/>
              </a:rPr>
              <a:t> نیروی کار کم مهارت در مکزیک و نیروی کار بسیار ماهر و سرمایه در ایالات متحده آمریکا</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بازندگان:</a:t>
            </a:r>
            <a:r>
              <a:rPr lang="fa-IR" b="1" dirty="0">
                <a:solidFill>
                  <a:schemeClr val="tx1"/>
                </a:solidFill>
                <a:latin typeface="Times New Roman" panose="02020603050405020304" pitchFamily="18" charset="0"/>
                <a:cs typeface="Times New Roman" panose="02020603050405020304" pitchFamily="18" charset="0"/>
              </a:rPr>
              <a:t> نیروی کار بسیار ماهر در مکزیک و نیروی کار کم مهارت در </a:t>
            </a:r>
            <a:r>
              <a:rPr lang="fa-IR" b="1" dirty="0" smtClean="0">
                <a:solidFill>
                  <a:schemeClr val="tx1"/>
                </a:solidFill>
                <a:latin typeface="Times New Roman" panose="02020603050405020304" pitchFamily="18" charset="0"/>
                <a:cs typeface="Times New Roman" panose="02020603050405020304" pitchFamily="18" charset="0"/>
              </a:rPr>
              <a:t>آمریکا</a:t>
            </a:r>
            <a:endParaRPr lang="en-US" b="1" dirty="0" smtClean="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en-US" b="1" dirty="0"/>
          </a:p>
        </p:txBody>
      </p:sp>
    </p:spTree>
    <p:extLst>
      <p:ext uri="{BB962C8B-B14F-4D97-AF65-F5344CB8AC3E}">
        <p14:creationId xmlns:p14="http://schemas.microsoft.com/office/powerpoint/2010/main" val="2196445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8992"/>
            <a:ext cx="8596668" cy="1320800"/>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3" name="Content Placeholder 2"/>
          <p:cNvSpPr>
            <a:spLocks noGrp="1"/>
          </p:cNvSpPr>
          <p:nvPr>
            <p:ph idx="1"/>
          </p:nvPr>
        </p:nvSpPr>
        <p:spPr>
          <a:xfrm>
            <a:off x="677334" y="1339403"/>
            <a:ext cx="8596668" cy="5280338"/>
          </a:xfrm>
        </p:spPr>
        <p:txBody>
          <a:bodyPr>
            <a:normAutofit fontScale="92500" lnSpcReduction="20000"/>
          </a:bodyPr>
          <a:lstStyle/>
          <a:p>
            <a:pPr algn="r" rtl="1">
              <a:lnSpc>
                <a:spcPct val="150000"/>
              </a:lnSpc>
            </a:pPr>
            <a:r>
              <a:rPr lang="fa-IR" b="1" dirty="0">
                <a:solidFill>
                  <a:schemeClr val="accent1">
                    <a:lumMod val="75000"/>
                  </a:schemeClr>
                </a:solidFill>
                <a:latin typeface="Times New Roman" panose="02020603050405020304" pitchFamily="18" charset="0"/>
                <a:cs typeface="Times New Roman" panose="02020603050405020304" pitchFamily="18" charset="0"/>
              </a:rPr>
              <a:t>نظر هارلی شایکن</a:t>
            </a:r>
            <a:r>
              <a:rPr lang="fa-IR" b="1" dirty="0">
                <a:latin typeface="Times New Roman" panose="02020603050405020304" pitchFamily="18" charset="0"/>
                <a:cs typeface="Times New Roman" panose="02020603050405020304" pitchFamily="18" charset="0"/>
              </a:rPr>
              <a:t/>
            </a:r>
            <a:br>
              <a:rPr lang="fa-IR" b="1" dirty="0">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اگر آزادی بیشتر تجارت صورت پذیرد در آنصورت توجه به آثار منشور اجتماعی نفتا باید اساس ادغام اقتصادی در نیمکره غربی باشد.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1.</a:t>
            </a:r>
            <a:r>
              <a:rPr lang="fa-IR" b="1" dirty="0">
                <a:solidFill>
                  <a:schemeClr val="tx1"/>
                </a:solidFill>
                <a:latin typeface="Times New Roman" panose="02020603050405020304" pitchFamily="18" charset="0"/>
                <a:cs typeface="Times New Roman" panose="02020603050405020304" pitchFamily="18" charset="0"/>
              </a:rPr>
              <a:t> بررسی توانایی بالقوه مکزیک در زمینه ساخت کالا و تولید تکنولوژی پیشرفته: بررسی اطلاعات کمی و کیفی بهره وری به صورت کلان ماهیت مدرنیزه شده صنایعی همچون کامپیوتر و خودروسازی را در مکزیک نشان نمی دهد.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2. </a:t>
            </a:r>
            <a:r>
              <a:rPr lang="fa-IR" b="1" dirty="0">
                <a:solidFill>
                  <a:schemeClr val="tx1"/>
                </a:solidFill>
                <a:latin typeface="Times New Roman" panose="02020603050405020304" pitchFamily="18" charset="0"/>
                <a:cs typeface="Times New Roman" panose="02020603050405020304" pitchFamily="18" charset="0"/>
              </a:rPr>
              <a:t>در مکزیک امکان وارد شدن کارگران به طبقه متوسط با افزایش بهره وری و دستمزد، وجود نداشته است.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اگر مکزیک با دستمزدهای جهان سومی به بهره وری جهان اولی دست یابد، فشار رو به پایینی بر دستمزدها در سراسر آمریکای شمالی وارد می کند</a:t>
            </a:r>
            <a:r>
              <a:rPr lang="fa-IR" b="1" dirty="0" smtClean="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fa-IR" b="1" dirty="0">
                <a:solidFill>
                  <a:schemeClr val="tx1"/>
                </a:solidFill>
                <a:latin typeface="Times New Roman" panose="02020603050405020304" pitchFamily="18" charset="0"/>
                <a:cs typeface="Times New Roman" panose="02020603050405020304" pitchFamily="18" charset="0"/>
              </a:rPr>
              <a:t>او در تحلیل های خود به بررسی آثار اجتماعی فرایند ادغام اقتصادی در بازار کار آمریکا بر روی مذاکرات دسته جمعی و تعیین دستمزد می پردازد.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وارد شدن جزئی شغل های تولیدی مزد بالا به مکزیک تاثیر مهمی بر مذاکرات دسته جمعی و بر بخش عیر اتحادیه ای می گذارد.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endParaRPr lang="en-US" b="1" dirty="0"/>
          </a:p>
        </p:txBody>
      </p:sp>
    </p:spTree>
    <p:extLst>
      <p:ext uri="{BB962C8B-B14F-4D97-AF65-F5344CB8AC3E}">
        <p14:creationId xmlns:p14="http://schemas.microsoft.com/office/powerpoint/2010/main" val="1809438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4197"/>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3" name="Content Placeholder 2"/>
          <p:cNvSpPr>
            <a:spLocks noGrp="1"/>
          </p:cNvSpPr>
          <p:nvPr>
            <p:ph idx="1"/>
          </p:nvPr>
        </p:nvSpPr>
        <p:spPr>
          <a:xfrm>
            <a:off x="677334" y="1545465"/>
            <a:ext cx="8596668" cy="4958366"/>
          </a:xfrm>
        </p:spPr>
        <p:txBody>
          <a:bodyPr>
            <a:normAutofit lnSpcReduction="10000"/>
          </a:bodyPr>
          <a:lstStyle/>
          <a:p>
            <a:pPr algn="r" rtl="1">
              <a:lnSpc>
                <a:spcPct val="160000"/>
              </a:lnSpc>
            </a:pPr>
            <a:r>
              <a:rPr lang="fa-IR" b="1" dirty="0">
                <a:solidFill>
                  <a:schemeClr val="accent1">
                    <a:lumMod val="75000"/>
                  </a:schemeClr>
                </a:solidFill>
                <a:latin typeface="Times New Roman" panose="02020603050405020304" pitchFamily="18" charset="0"/>
                <a:cs typeface="Times New Roman" panose="02020603050405020304" pitchFamily="18" charset="0"/>
              </a:rPr>
              <a:t>در این راستا آمریکا باید: </a:t>
            </a: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1. </a:t>
            </a:r>
            <a:r>
              <a:rPr lang="fa-IR" b="1" dirty="0">
                <a:solidFill>
                  <a:schemeClr val="tx1"/>
                </a:solidFill>
                <a:latin typeface="Times New Roman" panose="02020603050405020304" pitchFamily="18" charset="0"/>
                <a:cs typeface="Times New Roman" panose="02020603050405020304" pitchFamily="18" charset="0"/>
              </a:rPr>
              <a:t>یا باید استراتژی دستمزد بالا و مهارت زیاد را دنبال کند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50000"/>
                  </a:schemeClr>
                </a:solidFill>
                <a:latin typeface="Times New Roman" panose="02020603050405020304" pitchFamily="18" charset="0"/>
                <a:cs typeface="Times New Roman" panose="02020603050405020304" pitchFamily="18" charset="0"/>
              </a:rPr>
              <a:t>2. </a:t>
            </a:r>
            <a:r>
              <a:rPr lang="fa-IR" b="1" dirty="0">
                <a:solidFill>
                  <a:schemeClr val="tx1"/>
                </a:solidFill>
                <a:latin typeface="Times New Roman" panose="02020603050405020304" pitchFamily="18" charset="0"/>
                <a:cs typeface="Times New Roman" panose="02020603050405020304" pitchFamily="18" charset="0"/>
              </a:rPr>
              <a:t>یا باید رقابت مبتنی بر دستمزدهای پایین و مهارت کم را دنبال کند. </a:t>
            </a:r>
            <a:endParaRPr lang="en-US" b="1" dirty="0">
              <a:solidFill>
                <a:schemeClr val="tx1"/>
              </a:solidFill>
              <a:latin typeface="Times New Roman" panose="02020603050405020304" pitchFamily="18" charset="0"/>
              <a:cs typeface="Times New Roman" panose="02020603050405020304" pitchFamily="18" charset="0"/>
            </a:endParaRPr>
          </a:p>
          <a:p>
            <a:pPr algn="r" rtl="1">
              <a:lnSpc>
                <a:spcPct val="160000"/>
              </a:lnSpc>
            </a:pPr>
            <a:endParaRPr lang="en-US" b="1" dirty="0" smtClean="0">
              <a:solidFill>
                <a:schemeClr val="tx1"/>
              </a:solidFill>
              <a:latin typeface="Times New Roman" panose="02020603050405020304" pitchFamily="18" charset="0"/>
              <a:cs typeface="Times New Roman" panose="02020603050405020304" pitchFamily="18" charset="0"/>
            </a:endParaRPr>
          </a:p>
          <a:p>
            <a:pPr algn="r" rtl="1">
              <a:lnSpc>
                <a:spcPct val="160000"/>
              </a:lnSpc>
            </a:pPr>
            <a:r>
              <a:rPr lang="fa-IR" b="1" dirty="0" smtClean="0">
                <a:solidFill>
                  <a:schemeClr val="tx1"/>
                </a:solidFill>
                <a:latin typeface="Times New Roman" panose="02020603050405020304" pitchFamily="18" charset="0"/>
                <a:cs typeface="Times New Roman" panose="02020603050405020304" pitchFamily="18" charset="0"/>
              </a:rPr>
              <a:t>در </a:t>
            </a:r>
            <a:r>
              <a:rPr lang="fa-IR" b="1" dirty="0">
                <a:solidFill>
                  <a:schemeClr val="tx1"/>
                </a:solidFill>
                <a:latin typeface="Times New Roman" panose="02020603050405020304" pitchFamily="18" charset="0"/>
                <a:cs typeface="Times New Roman" panose="02020603050405020304" pitchFamily="18" charset="0"/>
              </a:rPr>
              <a:t>مسائل سرمایه گذاری اهداف نفتا زمانی تحقق می یابد که آزاد سازی تجارت موجب افزایش سطح سرمایه گذاری می شود.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برای بررسی آثار این پیمان باید به سایر آثار پویای آن مثل برابر شدن قیمت عوامل تولید توجه کرد.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برابر شدن قیمت عوامل تولید میان دو کشور می باشد و پیامدهای اقتصادی و اجتماعی زیادی به دنبال دارد.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به عنوان مثال روابط میان آمریکا و پورتوریکو نمونه ای موفق از آزادسازی تجارت است میان کشوری کم توسعه یافته و کشوری پیشرفته. به سبب آن در صنایع داروسازی پورتوریکو تعدیل و برابر شدن قیمت عوامل تولید صورت پذیرفت. </a:t>
            </a:r>
            <a:endParaRPr lang="en-US" b="1" dirty="0"/>
          </a:p>
        </p:txBody>
      </p:sp>
    </p:spTree>
    <p:extLst>
      <p:ext uri="{BB962C8B-B14F-4D97-AF65-F5344CB8AC3E}">
        <p14:creationId xmlns:p14="http://schemas.microsoft.com/office/powerpoint/2010/main" val="3156948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609600"/>
            <a:ext cx="8596668" cy="807076"/>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4" name="Content Placeholder 3"/>
          <p:cNvSpPr>
            <a:spLocks noGrp="1"/>
          </p:cNvSpPr>
          <p:nvPr>
            <p:ph idx="1"/>
          </p:nvPr>
        </p:nvSpPr>
        <p:spPr>
          <a:xfrm>
            <a:off x="677334" y="1725769"/>
            <a:ext cx="8596668" cy="4315593"/>
          </a:xfrm>
        </p:spPr>
        <p:txBody>
          <a:bodyPr>
            <a:normAutofit fontScale="92500" lnSpcReduction="20000"/>
          </a:bodyPr>
          <a:lstStyle/>
          <a:p>
            <a:pPr algn="r" rtl="1">
              <a:lnSpc>
                <a:spcPct val="150000"/>
              </a:lnSpc>
            </a:pPr>
            <a:r>
              <a:rPr lang="fa-IR" sz="3200" dirty="0">
                <a:solidFill>
                  <a:srgbClr val="F496CB">
                    <a:lumMod val="75000"/>
                  </a:srgbClr>
                </a:solidFill>
                <a:latin typeface="Times New Roman" panose="02020603050405020304" pitchFamily="18" charset="0"/>
                <a:ea typeface="+mj-ea"/>
                <a:cs typeface="Times New Roman" panose="02020603050405020304" pitchFamily="18" charset="0"/>
              </a:rPr>
              <a:t>نظر ریچارد روستین</a:t>
            </a:r>
            <a:br>
              <a:rPr lang="fa-IR" sz="3200" dirty="0">
                <a:solidFill>
                  <a:srgbClr val="F496CB">
                    <a:lumMod val="75000"/>
                  </a:srgbClr>
                </a:solidFill>
                <a:latin typeface="Times New Roman" panose="02020603050405020304" pitchFamily="18" charset="0"/>
                <a:ea typeface="+mj-ea"/>
                <a:cs typeface="Times New Roman" panose="02020603050405020304" pitchFamily="18" charset="0"/>
              </a:rPr>
            </a:br>
            <a:r>
              <a:rPr lang="fa-IR" sz="2800" dirty="0">
                <a:solidFill>
                  <a:prstClr val="black"/>
                </a:solidFill>
                <a:latin typeface="Times New Roman" panose="02020603050405020304" pitchFamily="18" charset="0"/>
                <a:ea typeface="+mj-ea"/>
                <a:cs typeface="Times New Roman" panose="02020603050405020304" pitchFamily="18" charset="0"/>
              </a:rPr>
              <a:t>نمی توان اقتصاد با دستمزد بالا را با اقتصادی با دستمزد پایین ادغام کرد و امیدوار بود که اقتصاد دستمزد بالا دچار تغییر نشود. </a:t>
            </a:r>
            <a:br>
              <a:rPr lang="fa-IR" sz="2800" dirty="0">
                <a:solidFill>
                  <a:prstClr val="black"/>
                </a:solidFill>
                <a:latin typeface="Times New Roman" panose="02020603050405020304" pitchFamily="18" charset="0"/>
                <a:ea typeface="+mj-ea"/>
                <a:cs typeface="Times New Roman" panose="02020603050405020304" pitchFamily="18" charset="0"/>
              </a:rPr>
            </a:br>
            <a:r>
              <a:rPr lang="fa-IR" sz="2800" dirty="0">
                <a:solidFill>
                  <a:srgbClr val="F496CB">
                    <a:lumMod val="50000"/>
                  </a:srgbClr>
                </a:solidFill>
                <a:latin typeface="Times New Roman" panose="02020603050405020304" pitchFamily="18" charset="0"/>
                <a:ea typeface="+mj-ea"/>
                <a:cs typeface="Times New Roman" panose="02020603050405020304" pitchFamily="18" charset="0"/>
              </a:rPr>
              <a:t>قانون استانداردهای منصفانه نیروی کار : </a:t>
            </a:r>
            <a:r>
              <a:rPr lang="fa-IR" sz="2800" dirty="0">
                <a:solidFill>
                  <a:prstClr val="black"/>
                </a:solidFill>
                <a:latin typeface="Times New Roman" panose="02020603050405020304" pitchFamily="18" charset="0"/>
                <a:ea typeface="+mj-ea"/>
                <a:cs typeface="Times New Roman" panose="02020603050405020304" pitchFamily="18" charset="0"/>
              </a:rPr>
              <a:t>برای چنین شرایطی تصویب شد که با انتقال صنایع به مناطق مزد پایین جنوبی شمال شرقی دچار بحران نشود. </a:t>
            </a:r>
            <a:br>
              <a:rPr lang="fa-IR" sz="2800" dirty="0">
                <a:solidFill>
                  <a:prstClr val="black"/>
                </a:solidFill>
                <a:latin typeface="Times New Roman" panose="02020603050405020304" pitchFamily="18" charset="0"/>
                <a:ea typeface="+mj-ea"/>
                <a:cs typeface="Times New Roman" panose="02020603050405020304" pitchFamily="18" charset="0"/>
              </a:rPr>
            </a:br>
            <a:r>
              <a:rPr lang="fa-IR" sz="2800" dirty="0">
                <a:solidFill>
                  <a:prstClr val="black"/>
                </a:solidFill>
                <a:latin typeface="Times New Roman" panose="02020603050405020304" pitchFamily="18" charset="0"/>
                <a:ea typeface="+mj-ea"/>
                <a:cs typeface="Times New Roman" panose="02020603050405020304" pitchFamily="18" charset="0"/>
              </a:rPr>
              <a:t>روستین در تحلیل هایش به بررسی کاهش دستمزدها در مکزیک پرداخته است.</a:t>
            </a:r>
            <a:endParaRPr lang="en-US" dirty="0"/>
          </a:p>
        </p:txBody>
      </p:sp>
    </p:spTree>
    <p:extLst>
      <p:ext uri="{BB962C8B-B14F-4D97-AF65-F5344CB8AC3E}">
        <p14:creationId xmlns:p14="http://schemas.microsoft.com/office/powerpoint/2010/main" val="197372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6328" y="336176"/>
            <a:ext cx="7197726" cy="1054742"/>
          </a:xfrm>
        </p:spPr>
        <p:txBody>
          <a:bodyPr>
            <a:normAutofit/>
          </a:bodyPr>
          <a:lstStyle/>
          <a:p>
            <a:pPr algn="ctr" rtl="1"/>
            <a:r>
              <a:rPr lang="fa-IR" b="1" dirty="0" smtClean="0">
                <a:latin typeface="Times New Roman" panose="02020603050405020304" pitchFamily="18" charset="0"/>
                <a:cs typeface="Times New Roman" panose="02020603050405020304" pitchFamily="18" charset="0"/>
              </a:rPr>
              <a:t>آمریکای لاتین</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868446" y="2651819"/>
            <a:ext cx="7197726" cy="3620191"/>
          </a:xfrm>
        </p:spPr>
        <p:txBody>
          <a:bodyPr>
            <a:normAutofit/>
          </a:bodyPr>
          <a:lstStyle/>
          <a:p>
            <a:pPr marL="457200" indent="-457200" rtl="1">
              <a:lnSpc>
                <a:spcPct val="160000"/>
              </a:lnSpc>
              <a:buFont typeface="Arial" panose="020B0604020202020204" pitchFamily="34" charset="0"/>
              <a:buChar char="•"/>
            </a:pPr>
            <a:r>
              <a:rPr lang="fa-IR" sz="2400" b="1" dirty="0" smtClean="0">
                <a:solidFill>
                  <a:schemeClr val="tx1"/>
                </a:solidFill>
                <a:latin typeface="Arial" panose="020B0604020202020204" pitchFamily="34" charset="0"/>
                <a:cs typeface="Arial" panose="020B0604020202020204" pitchFamily="34" charset="0"/>
              </a:rPr>
              <a:t>1. ناحیه آزاد مبادلات آمریکای لاتین( لافتا)</a:t>
            </a:r>
          </a:p>
          <a:p>
            <a:pPr marL="457200" indent="-457200" rtl="1">
              <a:lnSpc>
                <a:spcPct val="160000"/>
              </a:lnSpc>
              <a:buFont typeface="Arial" panose="020B0604020202020204" pitchFamily="34" charset="0"/>
              <a:buChar char="•"/>
            </a:pPr>
            <a:r>
              <a:rPr lang="fa-IR" sz="2400" b="1" dirty="0" smtClean="0">
                <a:solidFill>
                  <a:schemeClr val="tx1"/>
                </a:solidFill>
                <a:latin typeface="Arial" panose="020B0604020202020204" pitchFamily="34" charset="0"/>
                <a:cs typeface="Arial" panose="020B0604020202020204" pitchFamily="34" charset="0"/>
              </a:rPr>
              <a:t>2. بازار مشترک آمریکای مرکزی</a:t>
            </a:r>
          </a:p>
          <a:p>
            <a:pPr marL="457200" indent="-457200" rtl="1">
              <a:lnSpc>
                <a:spcPct val="160000"/>
              </a:lnSpc>
              <a:buFont typeface="Arial" panose="020B0604020202020204" pitchFamily="34" charset="0"/>
              <a:buChar char="•"/>
            </a:pPr>
            <a:r>
              <a:rPr lang="fa-IR" sz="2400" b="1" dirty="0" smtClean="0">
                <a:solidFill>
                  <a:schemeClr val="tx1"/>
                </a:solidFill>
                <a:latin typeface="Arial" panose="020B0604020202020204" pitchFamily="34" charset="0"/>
                <a:cs typeface="Arial" panose="020B0604020202020204" pitchFamily="34" charset="0"/>
              </a:rPr>
              <a:t>3. پیمان آندن</a:t>
            </a:r>
          </a:p>
          <a:p>
            <a:pPr marL="457200" indent="-457200" rtl="1">
              <a:lnSpc>
                <a:spcPct val="160000"/>
              </a:lnSpc>
              <a:buFont typeface="Arial" panose="020B0604020202020204" pitchFamily="34" charset="0"/>
              <a:buChar char="•"/>
            </a:pPr>
            <a:r>
              <a:rPr lang="fa-IR" sz="2400" b="1" dirty="0" smtClean="0">
                <a:solidFill>
                  <a:schemeClr val="tx1"/>
                </a:solidFill>
                <a:latin typeface="Arial" panose="020B0604020202020204" pitchFamily="34" charset="0"/>
                <a:cs typeface="Arial" panose="020B0604020202020204" pitchFamily="34" charset="0"/>
              </a:rPr>
              <a:t>4. پیمان تجارت آزاد آمریکای شمالی( نفتا)</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3163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3386"/>
            <a:ext cx="8596668" cy="755561"/>
          </a:xfrm>
        </p:spPr>
        <p:txBody>
          <a:bodyPr/>
          <a:lstStyle/>
          <a:p>
            <a:pPr algn="ctr" rtl="1"/>
            <a:r>
              <a:rPr lang="fa-IR" b="1" dirty="0">
                <a:latin typeface="Times New Roman" panose="02020603050405020304" pitchFamily="18" charset="0"/>
                <a:cs typeface="Times New Roman" panose="02020603050405020304" pitchFamily="18" charset="0"/>
              </a:rPr>
              <a:t>پیمان تجارت آزاد آمریکای شمالی(نفتا)</a:t>
            </a:r>
            <a:endParaRPr lang="en-US" dirty="0"/>
          </a:p>
        </p:txBody>
      </p:sp>
      <p:sp>
        <p:nvSpPr>
          <p:cNvPr id="3" name="Content Placeholder 2"/>
          <p:cNvSpPr>
            <a:spLocks noGrp="1"/>
          </p:cNvSpPr>
          <p:nvPr>
            <p:ph idx="1"/>
          </p:nvPr>
        </p:nvSpPr>
        <p:spPr>
          <a:xfrm>
            <a:off x="677334" y="1365161"/>
            <a:ext cx="8596668" cy="5112912"/>
          </a:xfrm>
        </p:spPr>
        <p:txBody>
          <a:bodyPr>
            <a:normAutofit fontScale="77500" lnSpcReduction="20000"/>
          </a:bodyPr>
          <a:lstStyle/>
          <a:p>
            <a:pPr algn="r" rtl="1">
              <a:lnSpc>
                <a:spcPct val="170000"/>
              </a:lnSpc>
            </a:pPr>
            <a:r>
              <a:rPr lang="fa-IR" b="1" dirty="0">
                <a:solidFill>
                  <a:schemeClr val="tx1"/>
                </a:solidFill>
                <a:latin typeface="Times New Roman" panose="02020603050405020304" pitchFamily="18" charset="0"/>
                <a:cs typeface="Times New Roman" panose="02020603050405020304" pitchFamily="18" charset="0"/>
              </a:rPr>
              <a:t>صاحب نظران بر این باورند که به سه طریق می توان حرکت اعضای نفتا و کشورهای آمریکای لاتین به سوی تجارت ازاد را توضیح داد: </a:t>
            </a:r>
            <a:endParaRPr lang="en-US" b="1" dirty="0" smtClean="0">
              <a:solidFill>
                <a:schemeClr val="tx1"/>
              </a:solidFill>
              <a:latin typeface="Times New Roman" panose="02020603050405020304" pitchFamily="18" charset="0"/>
              <a:cs typeface="Times New Roman" panose="02020603050405020304" pitchFamily="18" charset="0"/>
            </a:endParaRPr>
          </a:p>
          <a:p>
            <a:pPr algn="r" rtl="1">
              <a:lnSpc>
                <a:spcPct val="170000"/>
              </a:lnSpc>
            </a:pPr>
            <a:r>
              <a:rPr lang="fa-IR" b="1" dirty="0" smtClean="0">
                <a:solidFill>
                  <a:schemeClr val="accent1">
                    <a:lumMod val="75000"/>
                  </a:schemeClr>
                </a:solidFill>
                <a:latin typeface="Times New Roman" panose="02020603050405020304" pitchFamily="18" charset="0"/>
                <a:cs typeface="Times New Roman" panose="02020603050405020304" pitchFamily="18" charset="0"/>
              </a:rPr>
              <a:t>اول :</a:t>
            </a: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75000"/>
                  </a:schemeClr>
                </a:solidFill>
                <a:latin typeface="Times New Roman" panose="02020603050405020304" pitchFamily="18" charset="0"/>
                <a:cs typeface="Times New Roman" panose="02020603050405020304" pitchFamily="18" charset="0"/>
              </a:rPr>
              <a:t>1</a:t>
            </a:r>
            <a:r>
              <a:rPr lang="fa-IR" b="1" dirty="0" smtClean="0">
                <a:solidFill>
                  <a:schemeClr val="accent1">
                    <a:lumMod val="75000"/>
                  </a:schemeClr>
                </a:solidFill>
                <a:latin typeface="Times New Roman" panose="02020603050405020304" pitchFamily="18" charset="0"/>
                <a:cs typeface="Times New Roman" panose="02020603050405020304" pitchFamily="18" charset="0"/>
              </a:rPr>
              <a:t>. </a:t>
            </a:r>
            <a:r>
              <a:rPr lang="fa-IR" b="1" dirty="0">
                <a:solidFill>
                  <a:schemeClr val="accent1">
                    <a:lumMod val="75000"/>
                  </a:schemeClr>
                </a:solidFill>
                <a:latin typeface="Times New Roman" panose="02020603050405020304" pitchFamily="18" charset="0"/>
                <a:cs typeface="Times New Roman" panose="02020603050405020304" pitchFamily="18" charset="0"/>
              </a:rPr>
              <a:t>ازاد سازی و ادغام اقتصادی : </a:t>
            </a:r>
            <a:r>
              <a:rPr lang="fa-IR" b="1" dirty="0">
                <a:solidFill>
                  <a:schemeClr val="tx1"/>
                </a:solidFill>
                <a:latin typeface="Times New Roman" panose="02020603050405020304" pitchFamily="18" charset="0"/>
                <a:cs typeface="Times New Roman" panose="02020603050405020304" pitchFamily="18" charset="0"/>
              </a:rPr>
              <a:t>موجب حرکت کالا، مردم، سرمایه و اطلاعات به سمت شکلی نهانی می شود.</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accent1">
                    <a:lumMod val="75000"/>
                  </a:schemeClr>
                </a:solidFill>
                <a:latin typeface="Times New Roman" panose="02020603050405020304" pitchFamily="18" charset="0"/>
                <a:cs typeface="Times New Roman" panose="02020603050405020304" pitchFamily="18" charset="0"/>
              </a:rPr>
              <a:t>2. عملکرد متقابل کشورهای منطقه: </a:t>
            </a:r>
            <a:r>
              <a:rPr lang="fa-IR" b="1" dirty="0">
                <a:solidFill>
                  <a:schemeClr val="tx1"/>
                </a:solidFill>
                <a:latin typeface="Times New Roman" panose="02020603050405020304" pitchFamily="18" charset="0"/>
                <a:cs typeface="Times New Roman" panose="02020603050405020304" pitchFamily="18" charset="0"/>
              </a:rPr>
              <a:t>تجارت ازاد را تقویت می کند</a:t>
            </a:r>
            <a:r>
              <a:rPr lang="fa-IR" b="1" dirty="0" smtClean="0">
                <a:solidFill>
                  <a:schemeClr val="tx1"/>
                </a:solidFill>
                <a:latin typeface="Times New Roman" panose="02020603050405020304" pitchFamily="18" charset="0"/>
                <a:cs typeface="Times New Roman" panose="02020603050405020304" pitchFamily="18" charset="0"/>
              </a:rPr>
              <a:t>.</a:t>
            </a:r>
            <a:r>
              <a:rPr lang="fa-IR" b="1" dirty="0">
                <a:solidFill>
                  <a:schemeClr val="tx1"/>
                </a:solidFill>
                <a:latin typeface="Times New Roman" panose="02020603050405020304" pitchFamily="18" charset="0"/>
                <a:cs typeface="Times New Roman" panose="02020603050405020304" pitchFamily="18" charset="0"/>
              </a:rPr>
              <a:t/>
            </a:r>
            <a:br>
              <a:rPr lang="fa-IR" b="1" dirty="0">
                <a:solidFill>
                  <a:schemeClr val="tx1"/>
                </a:solidFill>
                <a:latin typeface="Times New Roman" panose="02020603050405020304" pitchFamily="18" charset="0"/>
                <a:cs typeface="Times New Roman" panose="02020603050405020304" pitchFamily="18" charset="0"/>
              </a:rPr>
            </a:br>
            <a:r>
              <a:rPr lang="fa-IR" b="1" dirty="0" smtClean="0">
                <a:solidFill>
                  <a:schemeClr val="accent1">
                    <a:lumMod val="75000"/>
                  </a:schemeClr>
                </a:solidFill>
                <a:latin typeface="Times New Roman" panose="02020603050405020304" pitchFamily="18" charset="0"/>
                <a:cs typeface="Times New Roman" panose="02020603050405020304" pitchFamily="18" charset="0"/>
              </a:rPr>
              <a:t>3. </a:t>
            </a:r>
            <a:r>
              <a:rPr lang="fa-IR" b="1" dirty="0">
                <a:solidFill>
                  <a:schemeClr val="accent1">
                    <a:lumMod val="75000"/>
                  </a:schemeClr>
                </a:solidFill>
                <a:latin typeface="Times New Roman" panose="02020603050405020304" pitchFamily="18" charset="0"/>
                <a:cs typeface="Times New Roman" panose="02020603050405020304" pitchFamily="18" charset="0"/>
              </a:rPr>
              <a:t>اساس نفتا                         </a:t>
            </a:r>
            <a:r>
              <a:rPr lang="fa-IR" b="1" dirty="0">
                <a:solidFill>
                  <a:schemeClr val="tx1"/>
                </a:solidFill>
                <a:latin typeface="Times New Roman" panose="02020603050405020304" pitchFamily="18" charset="0"/>
                <a:cs typeface="Times New Roman" panose="02020603050405020304" pitchFamily="18" charset="0"/>
              </a:rPr>
              <a:t>هزینه های پایین معاملات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جریان گسترده اطلاعات</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تجدید ساختار صنعتی</a:t>
            </a:r>
            <a:br>
              <a:rPr lang="fa-IR" b="1" dirty="0">
                <a:solidFill>
                  <a:schemeClr val="tx1"/>
                </a:solidFill>
                <a:latin typeface="Times New Roman" panose="02020603050405020304" pitchFamily="18" charset="0"/>
                <a:cs typeface="Times New Roman" panose="02020603050405020304" pitchFamily="18" charset="0"/>
              </a:rPr>
            </a:br>
            <a:r>
              <a:rPr lang="fa-IR" b="1" dirty="0">
                <a:solidFill>
                  <a:schemeClr val="tx1"/>
                </a:solidFill>
                <a:latin typeface="Times New Roman" panose="02020603050405020304" pitchFamily="18" charset="0"/>
                <a:cs typeface="Times New Roman" panose="02020603050405020304" pitchFamily="18" charset="0"/>
              </a:rPr>
              <a:t>                                         رهبری مستحکم </a:t>
            </a:r>
            <a:r>
              <a:rPr lang="fa-IR" b="1" dirty="0" smtClean="0">
                <a:solidFill>
                  <a:schemeClr val="tx1"/>
                </a:solidFill>
                <a:latin typeface="Times New Roman" panose="02020603050405020304" pitchFamily="18" charset="0"/>
                <a:cs typeface="Times New Roman" panose="02020603050405020304" pitchFamily="18" charset="0"/>
              </a:rPr>
              <a:t>سیاسی</a:t>
            </a:r>
            <a:endParaRPr lang="fa-IR" b="1" dirty="0" smtClean="0">
              <a:latin typeface="Times New Roman" panose="02020603050405020304" pitchFamily="18" charset="0"/>
              <a:cs typeface="Times New Roman" panose="02020603050405020304" pitchFamily="18" charset="0"/>
            </a:endParaRPr>
          </a:p>
          <a:p>
            <a:pPr algn="r" rtl="1">
              <a:lnSpc>
                <a:spcPct val="170000"/>
              </a:lnSpc>
            </a:pPr>
            <a:r>
              <a:rPr lang="fa-IR" sz="2600" b="1" dirty="0" smtClean="0">
                <a:solidFill>
                  <a:schemeClr val="accent1">
                    <a:lumMod val="75000"/>
                  </a:schemeClr>
                </a:solidFill>
                <a:latin typeface="Times New Roman" panose="02020603050405020304" pitchFamily="18" charset="0"/>
                <a:cs typeface="Times New Roman" panose="02020603050405020304" pitchFamily="18" charset="0"/>
              </a:rPr>
              <a:t>دوم</a:t>
            </a:r>
            <a:r>
              <a:rPr lang="fa-IR" sz="2600" b="1" dirty="0">
                <a:solidFill>
                  <a:schemeClr val="accent1">
                    <a:lumMod val="75000"/>
                  </a:schemeClr>
                </a:solidFill>
                <a:latin typeface="Times New Roman" panose="02020603050405020304" pitchFamily="18" charset="0"/>
                <a:cs typeface="Times New Roman" panose="02020603050405020304" pitchFamily="18" charset="0"/>
              </a:rPr>
              <a:t>:</a:t>
            </a:r>
            <a:r>
              <a:rPr lang="fa-IR" sz="26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fa-IR" b="1" dirty="0">
                <a:solidFill>
                  <a:srgbClr val="FF0000"/>
                </a:solidFill>
                <a:latin typeface="Times New Roman" panose="02020603050405020304" pitchFamily="18" charset="0"/>
                <a:cs typeface="Times New Roman" panose="02020603050405020304" pitchFamily="18" charset="0"/>
              </a:rPr>
              <a:t>الگوهای جدید سرمایه گذاری خارجی: </a:t>
            </a:r>
            <a:r>
              <a:rPr lang="fa-IR" b="1" dirty="0">
                <a:solidFill>
                  <a:schemeClr val="tx1"/>
                </a:solidFill>
                <a:latin typeface="Times New Roman" panose="02020603050405020304" pitchFamily="18" charset="0"/>
                <a:cs typeface="Times New Roman" panose="02020603050405020304" pitchFamily="18" charset="0"/>
              </a:rPr>
              <a:t>فرصت جدیدی برای صادرات غیر نفتی در بازار های توسعه یافته اروپا، آسیای شرقی و آمریکاس شمالی به وجود می </a:t>
            </a:r>
            <a:r>
              <a:rPr lang="fa-IR" b="1" dirty="0" smtClean="0">
                <a:solidFill>
                  <a:schemeClr val="tx1"/>
                </a:solidFill>
                <a:latin typeface="Times New Roman" panose="02020603050405020304" pitchFamily="18" charset="0"/>
                <a:cs typeface="Times New Roman" panose="02020603050405020304" pitchFamily="18" charset="0"/>
              </a:rPr>
              <a:t>آورد.</a:t>
            </a:r>
          </a:p>
          <a:p>
            <a:pPr algn="r" rtl="1">
              <a:lnSpc>
                <a:spcPct val="170000"/>
              </a:lnSpc>
            </a:pPr>
            <a:r>
              <a:rPr lang="fa-IR" sz="2600" b="1" dirty="0" smtClean="0">
                <a:solidFill>
                  <a:schemeClr val="accent1">
                    <a:lumMod val="75000"/>
                  </a:schemeClr>
                </a:solidFill>
                <a:latin typeface="Times New Roman" panose="02020603050405020304" pitchFamily="18" charset="0"/>
                <a:cs typeface="Times New Roman" panose="02020603050405020304" pitchFamily="18" charset="0"/>
              </a:rPr>
              <a:t>سوم: </a:t>
            </a:r>
            <a:r>
              <a:rPr lang="fa-IR" b="1" dirty="0">
                <a:solidFill>
                  <a:schemeClr val="tx1"/>
                </a:solidFill>
                <a:latin typeface="Times New Roman" panose="02020603050405020304" pitchFamily="18" charset="0"/>
                <a:cs typeface="Times New Roman" panose="02020603050405020304" pitchFamily="18" charset="0"/>
              </a:rPr>
              <a:t>شکست اقتصاد دولتی و توسعه اقتصاد درونگرا در سال 1980 </a:t>
            </a:r>
            <a:r>
              <a:rPr lang="fa-IR" b="1" dirty="0" smtClean="0">
                <a:solidFill>
                  <a:schemeClr val="tx1"/>
                </a:solidFill>
                <a:latin typeface="Times New Roman" panose="02020603050405020304" pitchFamily="18" charset="0"/>
                <a:cs typeface="Times New Roman" panose="02020603050405020304" pitchFamily="18" charset="0"/>
              </a:rPr>
              <a:t>آغازگر </a:t>
            </a:r>
            <a:r>
              <a:rPr lang="fa-IR" b="1" dirty="0">
                <a:solidFill>
                  <a:schemeClr val="tx1"/>
                </a:solidFill>
                <a:latin typeface="Times New Roman" panose="02020603050405020304" pitchFamily="18" charset="0"/>
                <a:cs typeface="Times New Roman" panose="02020603050405020304" pitchFamily="18" charset="0"/>
              </a:rPr>
              <a:t>ائتلاف های جدید بسیاری بود. نتیجه آن تئوافق های در حال شکل گیری کشورهای آمریکای لاتین است.</a:t>
            </a:r>
            <a:endParaRPr lang="en-US" b="1" dirty="0"/>
          </a:p>
        </p:txBody>
      </p:sp>
    </p:spTree>
    <p:extLst>
      <p:ext uri="{BB962C8B-B14F-4D97-AF65-F5344CB8AC3E}">
        <p14:creationId xmlns:p14="http://schemas.microsoft.com/office/powerpoint/2010/main" val="2922518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239000" cy="762000"/>
          </a:xfrm>
        </p:spPr>
        <p:txBody>
          <a:bodyPr>
            <a:normAutofit/>
          </a:bodyPr>
          <a:lstStyle/>
          <a:p>
            <a:pPr algn="ctr"/>
            <a:r>
              <a:rPr lang="fa-IR" sz="3200" b="1" dirty="0">
                <a:cs typeface="B Nazanin" pitchFamily="2" charset="-78"/>
              </a:rPr>
              <a:t>ادغام و توسعه در نيمکره غربي</a:t>
            </a:r>
            <a:endParaRPr lang="en-US" sz="3200" b="1" dirty="0">
              <a:cs typeface="B Nazanin" pitchFamily="2" charset="-78"/>
            </a:endParaRPr>
          </a:p>
        </p:txBody>
      </p:sp>
      <p:sp>
        <p:nvSpPr>
          <p:cNvPr id="3" name="Subtitle 2"/>
          <p:cNvSpPr>
            <a:spLocks noGrp="1"/>
          </p:cNvSpPr>
          <p:nvPr>
            <p:ph type="subTitle" idx="1"/>
          </p:nvPr>
        </p:nvSpPr>
        <p:spPr>
          <a:xfrm>
            <a:off x="1725769" y="1447799"/>
            <a:ext cx="7646831" cy="4940121"/>
          </a:xfrm>
        </p:spPr>
        <p:txBody>
          <a:bodyPr>
            <a:normAutofit fontScale="92500"/>
          </a:bodyPr>
          <a:lstStyle/>
          <a:p>
            <a:pPr algn="r" rtl="1">
              <a:lnSpc>
                <a:spcPct val="150000"/>
              </a:lnSpc>
            </a:pPr>
            <a:r>
              <a:rPr lang="fa-IR" b="1" dirty="0" smtClean="0">
                <a:solidFill>
                  <a:schemeClr val="tx1"/>
                </a:solidFill>
                <a:cs typeface="B Nazanin" pitchFamily="2" charset="-78"/>
              </a:rPr>
              <a:t>- به دليل آنکه کشورهاي آمريکاي لاتين موانع تجارت را به صورت يکجانبه کاهش داده اند</a:t>
            </a:r>
            <a:r>
              <a:rPr lang="fa-IR" b="1" dirty="0" smtClean="0">
                <a:solidFill>
                  <a:schemeClr val="tx1"/>
                </a:solidFill>
                <a:latin typeface="Times New Roman"/>
                <a:cs typeface="B Nazanin" pitchFamily="2" charset="-78"/>
              </a:rPr>
              <a:t>، ترس از انعقاد پيمانهاي تجاري با شمال کاهش يافته است.</a:t>
            </a:r>
            <a:endParaRPr lang="fa-IR" b="1" dirty="0">
              <a:solidFill>
                <a:schemeClr val="tx1"/>
              </a:solidFill>
              <a:cs typeface="B Nazanin" pitchFamily="2" charset="-78"/>
            </a:endParaRPr>
          </a:p>
          <a:p>
            <a:pPr algn="r" rtl="1">
              <a:lnSpc>
                <a:spcPct val="150000"/>
              </a:lnSpc>
            </a:pPr>
            <a:r>
              <a:rPr lang="fa-IR" b="1" dirty="0" smtClean="0">
                <a:solidFill>
                  <a:schemeClr val="tx1"/>
                </a:solidFill>
                <a:latin typeface="Times New Roman"/>
                <a:cs typeface="B Nazanin" pitchFamily="2" charset="-78"/>
              </a:rPr>
              <a:t>درنتيجه بسياري از کشورهاي اين منطقه تمايل بسياري به عقد قرارداد با ايالات متحده آمريکا دارند.</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smtClean="0">
                <a:solidFill>
                  <a:schemeClr val="tx1"/>
                </a:solidFill>
                <a:latin typeface="Times New Roman"/>
                <a:cs typeface="B Nazanin" pitchFamily="2" charset="-78"/>
              </a:rPr>
              <a:t>- هدف اصلي از اين کار گسترش تجارت نيست بلکه مقصود کسب حمايت و جلب اعتماد </a:t>
            </a:r>
            <a:r>
              <a:rPr lang="fa-IR" b="1" dirty="0">
                <a:solidFill>
                  <a:schemeClr val="tx1"/>
                </a:solidFill>
                <a:latin typeface="Times New Roman"/>
                <a:cs typeface="B Nazanin" pitchFamily="2" charset="-78"/>
              </a:rPr>
              <a:t>د</a:t>
            </a:r>
            <a:r>
              <a:rPr lang="fa-IR" b="1" dirty="0" smtClean="0">
                <a:solidFill>
                  <a:schemeClr val="tx1"/>
                </a:solidFill>
                <a:latin typeface="Times New Roman"/>
                <a:cs typeface="B Nazanin" pitchFamily="2" charset="-78"/>
              </a:rPr>
              <a:t>اخلي و خارجي به اقتصادشان مي باشد.</a:t>
            </a:r>
          </a:p>
          <a:p>
            <a:pPr algn="r" rtl="1">
              <a:lnSpc>
                <a:spcPct val="150000"/>
              </a:lnSpc>
            </a:pPr>
            <a:endParaRPr lang="fa-IR" b="1" dirty="0" smtClean="0">
              <a:solidFill>
                <a:schemeClr val="tx1"/>
              </a:solidFill>
              <a:latin typeface="Times New Roman"/>
              <a:cs typeface="B Nazanin" pitchFamily="2" charset="-78"/>
            </a:endParaRPr>
          </a:p>
          <a:p>
            <a:pPr algn="r" rtl="1">
              <a:lnSpc>
                <a:spcPct val="150000"/>
              </a:lnSpc>
            </a:pPr>
            <a:r>
              <a:rPr lang="fa-IR" b="1" dirty="0" smtClean="0">
                <a:solidFill>
                  <a:schemeClr val="tx1"/>
                </a:solidFill>
                <a:latin typeface="Times New Roman"/>
                <a:cs typeface="B Nazanin" pitchFamily="2" charset="-78"/>
              </a:rPr>
              <a:t>مثال:</a:t>
            </a:r>
          </a:p>
          <a:p>
            <a:pPr algn="r" rtl="1">
              <a:lnSpc>
                <a:spcPct val="150000"/>
              </a:lnSpc>
            </a:pPr>
            <a:r>
              <a:rPr lang="fa-IR" b="1" dirty="0" smtClean="0">
                <a:solidFill>
                  <a:schemeClr val="tx1"/>
                </a:solidFill>
                <a:latin typeface="Times New Roman"/>
                <a:cs typeface="B Nazanin" pitchFamily="2" charset="-78"/>
              </a:rPr>
              <a:t>کشور مکزيک نمونه مناسبي ميباشد که با اطميناني که نفتا ايجاد کرده است موجب افزايش سرمايه گذاري شده است و رشد اقتصادي مکزيک را دربر داشته است.</a:t>
            </a:r>
            <a:endParaRPr lang="fa-IR" b="1" dirty="0">
              <a:solidFill>
                <a:schemeClr val="tx1"/>
              </a:solidFill>
              <a:latin typeface="Times New Roman"/>
              <a:cs typeface="B Nazanin" pitchFamily="2" charset="-78"/>
            </a:endParaRPr>
          </a:p>
        </p:txBody>
      </p:sp>
    </p:spTree>
    <p:extLst>
      <p:ext uri="{BB962C8B-B14F-4D97-AF65-F5344CB8AC3E}">
        <p14:creationId xmlns:p14="http://schemas.microsoft.com/office/powerpoint/2010/main" val="773210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6031606" cy="762000"/>
          </a:xfrm>
        </p:spPr>
        <p:txBody>
          <a:bodyPr>
            <a:normAutofit/>
          </a:bodyPr>
          <a:lstStyle/>
          <a:p>
            <a:r>
              <a:rPr lang="fa-IR" sz="3200" b="1" dirty="0">
                <a:cs typeface="B Nazanin" pitchFamily="2" charset="-78"/>
              </a:rPr>
              <a:t>ادغام و توسعه در نيمکره غربي</a:t>
            </a:r>
            <a:endParaRPr lang="en-US" sz="3200" b="1" dirty="0">
              <a:cs typeface="B Nazanin" pitchFamily="2" charset="-78"/>
            </a:endParaRPr>
          </a:p>
        </p:txBody>
      </p:sp>
      <p:sp>
        <p:nvSpPr>
          <p:cNvPr id="3" name="Subtitle 2"/>
          <p:cNvSpPr>
            <a:spLocks noGrp="1"/>
          </p:cNvSpPr>
          <p:nvPr>
            <p:ph type="subTitle" idx="1"/>
          </p:nvPr>
        </p:nvSpPr>
        <p:spPr>
          <a:xfrm>
            <a:off x="2133600" y="1455313"/>
            <a:ext cx="6629400" cy="3829318"/>
          </a:xfrm>
        </p:spPr>
        <p:txBody>
          <a:bodyPr>
            <a:normAutofit fontScale="92500" lnSpcReduction="20000"/>
          </a:bodyPr>
          <a:lstStyle/>
          <a:p>
            <a:pPr algn="r" rtl="1">
              <a:lnSpc>
                <a:spcPct val="170000"/>
              </a:lnSpc>
            </a:pPr>
            <a:endParaRPr lang="en-US" sz="2200" b="1" dirty="0">
              <a:solidFill>
                <a:schemeClr val="tx1"/>
              </a:solidFill>
              <a:latin typeface="Times New Roman"/>
              <a:cs typeface="B Nazanin" pitchFamily="2" charset="-78"/>
            </a:endParaRPr>
          </a:p>
          <a:p>
            <a:pPr algn="r" rtl="1">
              <a:lnSpc>
                <a:spcPct val="170000"/>
              </a:lnSpc>
            </a:pPr>
            <a:r>
              <a:rPr lang="fa-IR" sz="2200" b="1" dirty="0">
                <a:solidFill>
                  <a:schemeClr val="tx1"/>
                </a:solidFill>
                <a:latin typeface="Times New Roman"/>
                <a:cs typeface="B Nazanin" pitchFamily="2" charset="-78"/>
              </a:rPr>
              <a:t>- به منظور اينکه بتوان مطابق الگوي نفتا عمل کرد مي بايست سياست داخلي کشورها به بهترين وجه اداره شود و همچنين به چگونگي ساختار صنعتي کشورها نيز وابسته مي باشد.</a:t>
            </a:r>
          </a:p>
          <a:p>
            <a:pPr algn="r" rtl="1">
              <a:lnSpc>
                <a:spcPct val="170000"/>
              </a:lnSpc>
            </a:pPr>
            <a:endParaRPr lang="fa-IR" sz="2200" b="1" dirty="0">
              <a:solidFill>
                <a:schemeClr val="tx1"/>
              </a:solidFill>
              <a:latin typeface="Times New Roman"/>
              <a:cs typeface="B Nazanin" pitchFamily="2" charset="-78"/>
            </a:endParaRPr>
          </a:p>
          <a:p>
            <a:pPr algn="r" rtl="1">
              <a:lnSpc>
                <a:spcPct val="170000"/>
              </a:lnSpc>
            </a:pPr>
            <a:r>
              <a:rPr lang="fa-IR" sz="2200" b="1" dirty="0">
                <a:solidFill>
                  <a:schemeClr val="tx1"/>
                </a:solidFill>
                <a:latin typeface="Times New Roman"/>
                <a:cs typeface="B Nazanin" pitchFamily="2" charset="-78"/>
              </a:rPr>
              <a:t>- هدف از ادغام کشورهاي آمريکاي لاتين که بخشي از استراتژي جهاني آزاد سازي مي باشد رشد عمومي مبتني بر صادرات ميباشد.</a:t>
            </a:r>
          </a:p>
          <a:p>
            <a:pPr algn="r" rtl="1">
              <a:lnSpc>
                <a:spcPct val="170000"/>
              </a:lnSpc>
            </a:pPr>
            <a:endParaRPr lang="fa-IR" sz="2200" dirty="0">
              <a:solidFill>
                <a:schemeClr val="tx1"/>
              </a:solidFill>
            </a:endParaRPr>
          </a:p>
        </p:txBody>
      </p:sp>
    </p:spTree>
    <p:extLst>
      <p:ext uri="{BB962C8B-B14F-4D97-AF65-F5344CB8AC3E}">
        <p14:creationId xmlns:p14="http://schemas.microsoft.com/office/powerpoint/2010/main" val="22252391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772400" cy="762000"/>
          </a:xfrm>
        </p:spPr>
        <p:txBody>
          <a:bodyPr>
            <a:normAutofit/>
          </a:bodyPr>
          <a:lstStyle/>
          <a:p>
            <a:pPr algn="ctr"/>
            <a:r>
              <a:rPr lang="fa-IR" sz="3200" b="1" dirty="0">
                <a:cs typeface="B Nazanin" pitchFamily="2" charset="-78"/>
              </a:rPr>
              <a:t>ديدگاه هاي مکزيک</a:t>
            </a:r>
            <a:endParaRPr lang="en-US" sz="3200" b="1" dirty="0">
              <a:cs typeface="B Nazanin" pitchFamily="2" charset="-78"/>
            </a:endParaRPr>
          </a:p>
        </p:txBody>
      </p:sp>
      <p:sp>
        <p:nvSpPr>
          <p:cNvPr id="3" name="Subtitle 2"/>
          <p:cNvSpPr>
            <a:spLocks noGrp="1"/>
          </p:cNvSpPr>
          <p:nvPr>
            <p:ph type="subTitle" idx="1"/>
          </p:nvPr>
        </p:nvSpPr>
        <p:spPr>
          <a:xfrm>
            <a:off x="1687132" y="1447800"/>
            <a:ext cx="7685468" cy="4566634"/>
          </a:xfrm>
        </p:spPr>
        <p:txBody>
          <a:bodyPr>
            <a:normAutofit fontScale="92500" lnSpcReduction="10000"/>
          </a:bodyPr>
          <a:lstStyle/>
          <a:p>
            <a:pPr algn="r" rtl="1">
              <a:lnSpc>
                <a:spcPct val="150000"/>
              </a:lnSpc>
            </a:pPr>
            <a:endParaRPr lang="fa-IR" b="1" dirty="0" smtClean="0">
              <a:solidFill>
                <a:schemeClr val="tx1"/>
              </a:solidFill>
            </a:endParaRPr>
          </a:p>
          <a:p>
            <a:pPr algn="r" rtl="1">
              <a:lnSpc>
                <a:spcPct val="150000"/>
              </a:lnSpc>
            </a:pPr>
            <a:r>
              <a:rPr lang="fa-IR" b="1" dirty="0">
                <a:solidFill>
                  <a:schemeClr val="tx1"/>
                </a:solidFill>
                <a:latin typeface="Times New Roman"/>
                <a:cs typeface="B Nazanin" pitchFamily="2" charset="-78"/>
              </a:rPr>
              <a:t>- اعتقاد به اين که مکزيک بايد با آمريکا يک پيمان تجارت منطقه اي امضا کند تا زمينه توسعه آينده را ايجاد نمايد.</a:t>
            </a:r>
          </a:p>
          <a:p>
            <a:pPr algn="r" rtl="1">
              <a:lnSpc>
                <a:spcPct val="150000"/>
              </a:lnSpc>
            </a:pPr>
            <a:r>
              <a:rPr lang="fa-IR" b="1" dirty="0">
                <a:solidFill>
                  <a:schemeClr val="tx1"/>
                </a:solidFill>
                <a:latin typeface="Times New Roman"/>
                <a:cs typeface="B Nazanin" pitchFamily="2" charset="-78"/>
              </a:rPr>
              <a:t>- راه هاي افزايش توليد و سرمايه گذاري ايالات متحده آمريکا در مکزيک</a:t>
            </a:r>
          </a:p>
          <a:p>
            <a:pPr algn="r" rtl="1">
              <a:lnSpc>
                <a:spcPct val="150000"/>
              </a:lnSpc>
            </a:pPr>
            <a:r>
              <a:rPr lang="fa-IR" b="1" dirty="0">
                <a:solidFill>
                  <a:schemeClr val="tx1"/>
                </a:solidFill>
                <a:latin typeface="Times New Roman"/>
                <a:cs typeface="B Nazanin" pitchFamily="2" charset="-78"/>
              </a:rPr>
              <a:t>- حذف مقررات دست و پاگير و نقش دولت در اقتصاد</a:t>
            </a:r>
          </a:p>
          <a:p>
            <a:pPr algn="r" rtl="1">
              <a:lnSpc>
                <a:spcPct val="150000"/>
              </a:lnSpc>
            </a:pPr>
            <a:r>
              <a:rPr lang="fa-IR" b="1" dirty="0">
                <a:solidFill>
                  <a:schemeClr val="tx1"/>
                </a:solidFill>
                <a:latin typeface="Times New Roman"/>
                <a:cs typeface="B Nazanin" pitchFamily="2" charset="-78"/>
              </a:rPr>
              <a:t>-  بررسي  راه هاي کاهش مهاجرت از مکزيک به آمريکا</a:t>
            </a:r>
          </a:p>
          <a:p>
            <a:pPr marL="342900" indent="-342900" rtl="1">
              <a:lnSpc>
                <a:spcPct val="150000"/>
              </a:lnSpc>
              <a:buFontTx/>
              <a:buChar char="-"/>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به منظور جذب سرمايه براي رشد اقتصادي و ايجاد مکانيزمهاي لازم براي گذار از سيستم بسته به سيستم باز سياست گذاران مکزيک بايد به اقتصاد گذرا که بر خط مشي هاي </a:t>
            </a:r>
            <a:r>
              <a:rPr lang="fa-IR" b="1" dirty="0" smtClean="0">
                <a:solidFill>
                  <a:schemeClr val="tx1"/>
                </a:solidFill>
                <a:latin typeface="Times New Roman"/>
                <a:cs typeface="B Nazanin" pitchFamily="2" charset="-78"/>
              </a:rPr>
              <a:t>کوتاه </a:t>
            </a:r>
            <a:r>
              <a:rPr lang="fa-IR" b="1" dirty="0">
                <a:solidFill>
                  <a:schemeClr val="tx1"/>
                </a:solidFill>
                <a:latin typeface="Times New Roman"/>
                <a:cs typeface="B Nazanin" pitchFamily="2" charset="-78"/>
              </a:rPr>
              <a:t>مدت و بلند مدت تکيه دارد توجه کنند و همچنين زمينه را براي سياست هاي بلند مدت آماده و هموار نمايند</a:t>
            </a:r>
            <a:r>
              <a:rPr lang="fa-IR" b="1" dirty="0" smtClean="0">
                <a:solidFill>
                  <a:schemeClr val="tx1"/>
                </a:solidFill>
                <a:latin typeface="Times New Roman"/>
                <a:cs typeface="B Nazanin" pitchFamily="2" charset="-78"/>
              </a:rPr>
              <a:t>.»</a:t>
            </a:r>
            <a:endParaRPr lang="fa-IR" b="1" dirty="0">
              <a:solidFill>
                <a:schemeClr val="tx1"/>
              </a:solidFill>
              <a:latin typeface="Times New Roman"/>
              <a:cs typeface="B Nazanin" pitchFamily="2" charset="-78"/>
            </a:endParaRPr>
          </a:p>
        </p:txBody>
      </p:sp>
    </p:spTree>
    <p:extLst>
      <p:ext uri="{BB962C8B-B14F-4D97-AF65-F5344CB8AC3E}">
        <p14:creationId xmlns:p14="http://schemas.microsoft.com/office/powerpoint/2010/main" val="1610584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4958" y="457200"/>
            <a:ext cx="7772400" cy="762000"/>
          </a:xfrm>
        </p:spPr>
        <p:txBody>
          <a:bodyPr>
            <a:normAutofit/>
          </a:bodyPr>
          <a:lstStyle/>
          <a:p>
            <a:pPr algn="ctr"/>
            <a:r>
              <a:rPr lang="fa-IR" sz="3200" b="1" dirty="0">
                <a:latin typeface="Times New Roman" panose="02020603050405020304" pitchFamily="18" charset="0"/>
                <a:cs typeface="Times New Roman" panose="02020603050405020304" pitchFamily="18" charset="0"/>
              </a:rPr>
              <a:t>شرايط کلان اقتصادي موثر در آزادسازي مکزيک</a:t>
            </a:r>
            <a:endParaRPr lang="en-US"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244958" y="1447800"/>
            <a:ext cx="8127642" cy="4746938"/>
          </a:xfrm>
        </p:spPr>
        <p:txBody>
          <a:bodyPr>
            <a:normAutofit fontScale="92500" lnSpcReduction="10000"/>
          </a:bodyPr>
          <a:lstStyle/>
          <a:p>
            <a:pPr algn="r" rtl="1">
              <a:lnSpc>
                <a:spcPct val="150000"/>
              </a:lnSpc>
            </a:pPr>
            <a:endParaRPr lang="fa-IR" dirty="0" smtClean="0">
              <a:solidFill>
                <a:schemeClr val="tx1"/>
              </a:solidFill>
            </a:endParaRPr>
          </a:p>
          <a:p>
            <a:pPr algn="r" rtl="1">
              <a:lnSpc>
                <a:spcPct val="150000"/>
              </a:lnSpc>
            </a:pPr>
            <a:r>
              <a:rPr lang="fa-IR" b="1" dirty="0">
                <a:solidFill>
                  <a:schemeClr val="tx1"/>
                </a:solidFill>
                <a:latin typeface="Times New Roman"/>
                <a:cs typeface="B Nazanin" pitchFamily="2" charset="-78"/>
              </a:rPr>
              <a:t>- ارايه تعريف جديد از </a:t>
            </a:r>
            <a:r>
              <a:rPr lang="fa-IR" b="1" dirty="0" smtClean="0">
                <a:solidFill>
                  <a:schemeClr val="tx1"/>
                </a:solidFill>
                <a:latin typeface="Times New Roman"/>
                <a:cs typeface="B Nazanin" pitchFamily="2" charset="-78"/>
              </a:rPr>
              <a:t>دولت </a:t>
            </a:r>
            <a:r>
              <a:rPr lang="fa-IR" b="1" dirty="0">
                <a:solidFill>
                  <a:schemeClr val="tx1"/>
                </a:solidFill>
                <a:latin typeface="Times New Roman"/>
                <a:cs typeface="B Nazanin" pitchFamily="2" charset="-78"/>
              </a:rPr>
              <a:t>به عنوان </a:t>
            </a:r>
            <a:r>
              <a:rPr lang="fa-IR" b="1" dirty="0" smtClean="0">
                <a:solidFill>
                  <a:schemeClr val="tx1"/>
                </a:solidFill>
                <a:latin typeface="Times New Roman"/>
                <a:cs typeface="B Nazanin" pitchFamily="2" charset="-78"/>
              </a:rPr>
              <a:t>عامل </a:t>
            </a:r>
            <a:r>
              <a:rPr lang="fa-IR" b="1" dirty="0">
                <a:solidFill>
                  <a:schemeClr val="tx1"/>
                </a:solidFill>
                <a:latin typeface="Times New Roman"/>
                <a:cs typeface="B Nazanin" pitchFamily="2" charset="-78"/>
              </a:rPr>
              <a:t>اجتماعي </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اعمال محدوديت هاي دروني و بروني بر مداخله دولت در اقتصاد</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فراهم کردن زمينه لازم اقتصادي و اجتماعي براي عمل کردن به تعريف </a:t>
            </a:r>
            <a:r>
              <a:rPr lang="fa-IR" b="1" dirty="0" smtClean="0">
                <a:solidFill>
                  <a:schemeClr val="tx1"/>
                </a:solidFill>
                <a:latin typeface="Times New Roman"/>
                <a:cs typeface="B Nazanin" pitchFamily="2" charset="-78"/>
              </a:rPr>
              <a:t>مجدد از دولت</a:t>
            </a: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نقش جديدي که براي شرکت هاي </a:t>
            </a:r>
            <a:r>
              <a:rPr lang="fa-IR" b="1" dirty="0" smtClean="0">
                <a:solidFill>
                  <a:schemeClr val="tx1"/>
                </a:solidFill>
                <a:latin typeface="Times New Roman"/>
                <a:cs typeface="B Nazanin" pitchFamily="2" charset="-78"/>
              </a:rPr>
              <a:t>چند </a:t>
            </a:r>
            <a:r>
              <a:rPr lang="fa-IR" b="1" dirty="0">
                <a:solidFill>
                  <a:schemeClr val="tx1"/>
                </a:solidFill>
                <a:latin typeface="Times New Roman"/>
                <a:cs typeface="B Nazanin" pitchFamily="2" charset="-78"/>
              </a:rPr>
              <a:t>مليتي نظير نيسان و فورد ايجاد کرده است</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«به اين ترتيب نفتا امکان رشد اقتصادي  را به بخش خارجي مي دهد در حالي که از طريق سياست هاي مالي بازار داخلي را محدود نگاه مي دارد»</a:t>
            </a:r>
          </a:p>
          <a:p>
            <a:pPr algn="r" rtl="1">
              <a:lnSpc>
                <a:spcPct val="150000"/>
              </a:lnSpc>
            </a:pPr>
            <a:endParaRPr lang="fa-IR" b="1" dirty="0">
              <a:solidFill>
                <a:schemeClr val="tx1"/>
              </a:solidFill>
              <a:latin typeface="Times New Roman"/>
              <a:cs typeface="B Nazanin" pitchFamily="2" charset="-78"/>
            </a:endParaRPr>
          </a:p>
        </p:txBody>
      </p:sp>
    </p:spTree>
    <p:extLst>
      <p:ext uri="{BB962C8B-B14F-4D97-AF65-F5344CB8AC3E}">
        <p14:creationId xmlns:p14="http://schemas.microsoft.com/office/powerpoint/2010/main" val="3534711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772400" cy="762000"/>
          </a:xfrm>
        </p:spPr>
        <p:txBody>
          <a:bodyPr>
            <a:normAutofit/>
          </a:bodyPr>
          <a:lstStyle/>
          <a:p>
            <a:pPr algn="ctr"/>
            <a:r>
              <a:rPr lang="fa-IR" sz="3200" b="1" dirty="0">
                <a:cs typeface="B Nazanin" pitchFamily="2" charset="-78"/>
              </a:rPr>
              <a:t>ديدگاه هاي مکزيک</a:t>
            </a:r>
            <a:endParaRPr lang="en-US" sz="3200" b="1" dirty="0">
              <a:cs typeface="B Nazanin" pitchFamily="2" charset="-78"/>
            </a:endParaRPr>
          </a:p>
        </p:txBody>
      </p:sp>
      <p:sp>
        <p:nvSpPr>
          <p:cNvPr id="3" name="Subtitle 2"/>
          <p:cNvSpPr>
            <a:spLocks noGrp="1"/>
          </p:cNvSpPr>
          <p:nvPr>
            <p:ph type="subTitle" idx="1"/>
          </p:nvPr>
        </p:nvSpPr>
        <p:spPr>
          <a:xfrm>
            <a:off x="1905000" y="1447800"/>
            <a:ext cx="7467600" cy="4419600"/>
          </a:xfrm>
        </p:spPr>
        <p:txBody>
          <a:bodyPr>
            <a:normAutofit fontScale="92500" lnSpcReduction="10000"/>
          </a:bodyPr>
          <a:lstStyle/>
          <a:p>
            <a:pPr algn="r" rtl="1">
              <a:lnSpc>
                <a:spcPct val="150000"/>
              </a:lnSpc>
            </a:pPr>
            <a:r>
              <a:rPr lang="fa-IR" b="1" dirty="0">
                <a:solidFill>
                  <a:schemeClr val="tx1"/>
                </a:solidFill>
                <a:latin typeface="Times New Roman"/>
                <a:cs typeface="B Nazanin" pitchFamily="2" charset="-78"/>
              </a:rPr>
              <a:t>- بر پايه مطالعات صورت گرفته شرکتهاي توليدي کوچک و متوسط مکزيک بسيار طرفتار تجارت آزاد بوده اند ولي بسياري از آنها به </a:t>
            </a:r>
            <a:r>
              <a:rPr lang="fa-IR" b="1" dirty="0" smtClean="0">
                <a:solidFill>
                  <a:schemeClr val="tx1"/>
                </a:solidFill>
                <a:latin typeface="Times New Roman"/>
                <a:cs typeface="B Nazanin" pitchFamily="2" charset="-78"/>
              </a:rPr>
              <a:t>اين </a:t>
            </a:r>
            <a:r>
              <a:rPr lang="fa-IR" b="1" dirty="0">
                <a:solidFill>
                  <a:schemeClr val="tx1"/>
                </a:solidFill>
                <a:latin typeface="Times New Roman"/>
                <a:cs typeface="B Nazanin" pitchFamily="2" charset="-78"/>
              </a:rPr>
              <a:t>نتيجه رسيده اند که مي بايست تشکيلات خود را به خصوص از لحاظ مالي محاسباتي و ارتباطي مجدد طراحي کنند.</a:t>
            </a:r>
          </a:p>
          <a:p>
            <a:pPr algn="r" rtl="1">
              <a:lnSpc>
                <a:spcPct val="150000"/>
              </a:lnSpc>
            </a:pPr>
            <a:r>
              <a:rPr lang="fa-IR" b="1" dirty="0">
                <a:solidFill>
                  <a:schemeClr val="tx1"/>
                </a:solidFill>
                <a:latin typeface="Times New Roman"/>
                <a:cs typeface="B Nazanin" pitchFamily="2" charset="-78"/>
              </a:rPr>
              <a:t>درهمين راستا ميتوان به اين نتيجه رسيد که  رقابت در دانش و مهارت تکنولوژيک نهفته است و به همين دليل سياست صنعتي مکزيک بايد بر دستاوردهاي آموزشي و فني تاکيد کند.</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پيمان نفتا يک استراتژي سياسي بود که بهترين راه حل براي توسعه اقتصادي مکزيک بود. </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باعث شد تا دولت مکزيک به صورت بي سابق درهاي مشورت و همکاري را با بخش هاي تجاري و مراکز دانشگاهي  به منظور تحقق اهداف مربوطه باز کند.</a:t>
            </a:r>
          </a:p>
          <a:p>
            <a:pPr algn="r" rtl="1">
              <a:lnSpc>
                <a:spcPct val="150000"/>
              </a:lnSpc>
            </a:pPr>
            <a:endParaRPr lang="fa-IR" b="1" dirty="0" smtClean="0">
              <a:solidFill>
                <a:schemeClr val="tx1"/>
              </a:solidFill>
            </a:endParaRPr>
          </a:p>
          <a:p>
            <a:pPr algn="r" rtl="1">
              <a:lnSpc>
                <a:spcPct val="150000"/>
              </a:lnSpc>
            </a:pPr>
            <a:endParaRPr lang="fa-IR" b="1" dirty="0">
              <a:solidFill>
                <a:schemeClr val="tx1"/>
              </a:solidFill>
            </a:endParaRPr>
          </a:p>
          <a:p>
            <a:pPr algn="r" rtl="1">
              <a:lnSpc>
                <a:spcPct val="150000"/>
              </a:lnSpc>
            </a:pPr>
            <a:endParaRPr lang="fa-IR" b="1" dirty="0" smtClean="0">
              <a:solidFill>
                <a:schemeClr val="tx1"/>
              </a:solidFill>
            </a:endParaRPr>
          </a:p>
          <a:p>
            <a:pPr algn="r" rtl="1">
              <a:lnSpc>
                <a:spcPct val="150000"/>
              </a:lnSpc>
            </a:pPr>
            <a:endParaRPr lang="fa-IR" b="1" dirty="0" smtClean="0">
              <a:solidFill>
                <a:schemeClr val="tx1"/>
              </a:solidFill>
            </a:endParaRPr>
          </a:p>
          <a:p>
            <a:pPr algn="r" rtl="1">
              <a:lnSpc>
                <a:spcPct val="150000"/>
              </a:lnSpc>
            </a:pPr>
            <a:endParaRPr lang="fa-IR" b="1" dirty="0" smtClean="0">
              <a:solidFill>
                <a:schemeClr val="tx1"/>
              </a:solidFill>
              <a:latin typeface="Times New Roman"/>
              <a:cs typeface="Times New Roman"/>
            </a:endParaRPr>
          </a:p>
          <a:p>
            <a:pPr algn="r" rtl="1">
              <a:lnSpc>
                <a:spcPct val="150000"/>
              </a:lnSpc>
            </a:pPr>
            <a:endParaRPr lang="fa-IR" b="1" dirty="0">
              <a:solidFill>
                <a:schemeClr val="tx1"/>
              </a:solidFill>
              <a:latin typeface="Times New Roman"/>
              <a:cs typeface="Times New Roman"/>
            </a:endParaRPr>
          </a:p>
          <a:p>
            <a:pPr marL="342900" indent="-342900" rtl="1">
              <a:lnSpc>
                <a:spcPct val="150000"/>
              </a:lnSpc>
              <a:buFontTx/>
              <a:buChar char="-"/>
            </a:pPr>
            <a:endParaRPr lang="fa-IR" b="1" dirty="0">
              <a:solidFill>
                <a:schemeClr val="tx1"/>
              </a:solidFill>
              <a:latin typeface="Times New Roman"/>
              <a:cs typeface="Times New Roman"/>
            </a:endParaRPr>
          </a:p>
        </p:txBody>
      </p:sp>
    </p:spTree>
    <p:extLst>
      <p:ext uri="{BB962C8B-B14F-4D97-AF65-F5344CB8AC3E}">
        <p14:creationId xmlns:p14="http://schemas.microsoft.com/office/powerpoint/2010/main" val="214936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772400" cy="762000"/>
          </a:xfrm>
        </p:spPr>
        <p:txBody>
          <a:bodyPr>
            <a:normAutofit/>
          </a:bodyPr>
          <a:lstStyle/>
          <a:p>
            <a:pPr algn="ctr"/>
            <a:r>
              <a:rPr lang="fa-IR" sz="3200" b="1" dirty="0">
                <a:cs typeface="B Nazanin" pitchFamily="2" charset="-78"/>
              </a:rPr>
              <a:t>ديدگاه هاي کانادا</a:t>
            </a:r>
            <a:endParaRPr lang="en-US" sz="3200" b="1" dirty="0">
              <a:cs typeface="B Nazanin" pitchFamily="2" charset="-78"/>
            </a:endParaRPr>
          </a:p>
        </p:txBody>
      </p:sp>
      <p:sp>
        <p:nvSpPr>
          <p:cNvPr id="3" name="Subtitle 2"/>
          <p:cNvSpPr>
            <a:spLocks noGrp="1"/>
          </p:cNvSpPr>
          <p:nvPr>
            <p:ph type="subTitle" idx="1"/>
          </p:nvPr>
        </p:nvSpPr>
        <p:spPr>
          <a:xfrm>
            <a:off x="2362200" y="1447800"/>
            <a:ext cx="7010400" cy="4114800"/>
          </a:xfrm>
        </p:spPr>
        <p:txBody>
          <a:bodyPr/>
          <a:lstStyle/>
          <a:p>
            <a:pPr algn="r" rtl="1">
              <a:lnSpc>
                <a:spcPct val="150000"/>
              </a:lnSpc>
            </a:pPr>
            <a:endParaRPr lang="fa-IR" b="1" dirty="0" smtClean="0">
              <a:solidFill>
                <a:schemeClr val="tx1"/>
              </a:solidFill>
            </a:endParaRPr>
          </a:p>
          <a:p>
            <a:pPr algn="r" rtl="1">
              <a:lnSpc>
                <a:spcPct val="150000"/>
              </a:lnSpc>
            </a:pPr>
            <a:r>
              <a:rPr lang="fa-IR" b="1" dirty="0">
                <a:solidFill>
                  <a:schemeClr val="tx1"/>
                </a:solidFill>
                <a:latin typeface="Times New Roman"/>
                <a:cs typeface="B Nazanin" pitchFamily="2" charset="-78"/>
              </a:rPr>
              <a:t>- از رهگذر مشارکت در نفتا کانادا توانست در موقعيتي برابر با آمريکا به بازار در حال رشد مکزيک دست پيدا کند به اين ترتيب که از تبعيض رقابت با کالاهاي معاف از حقوق گمرکي ايالات متحده در بازارهاي مکزيک رهايي يابد.</a:t>
            </a:r>
          </a:p>
          <a:p>
            <a:pPr algn="r" rtl="1">
              <a:lnSpc>
                <a:spcPct val="150000"/>
              </a:lnSpc>
            </a:pPr>
            <a:endParaRPr lang="fa-IR" b="1" dirty="0">
              <a:solidFill>
                <a:schemeClr val="tx1"/>
              </a:solidFill>
              <a:latin typeface="Times New Roman"/>
              <a:cs typeface="B Nazanin" pitchFamily="2" charset="-78"/>
            </a:endParaRPr>
          </a:p>
          <a:p>
            <a:pPr algn="r" rtl="1">
              <a:lnSpc>
                <a:spcPct val="150000"/>
              </a:lnSpc>
            </a:pPr>
            <a:r>
              <a:rPr lang="fa-IR" b="1" dirty="0">
                <a:solidFill>
                  <a:schemeClr val="tx1"/>
                </a:solidFill>
                <a:latin typeface="Times New Roman"/>
                <a:cs typeface="B Nazanin" pitchFamily="2" charset="-78"/>
              </a:rPr>
              <a:t>- دستيابي به کالاهاي واسطه اي نسبتا ارزان توليدي در مکزيک بدون پرداخت تعرفه </a:t>
            </a:r>
            <a:endParaRPr lang="fa-IR" b="1" dirty="0">
              <a:solidFill>
                <a:schemeClr val="tx1"/>
              </a:solidFill>
              <a:latin typeface="Times New Roman"/>
              <a:cs typeface="Times New Roman"/>
            </a:endParaRPr>
          </a:p>
        </p:txBody>
      </p:sp>
    </p:spTree>
    <p:extLst>
      <p:ext uri="{BB962C8B-B14F-4D97-AF65-F5344CB8AC3E}">
        <p14:creationId xmlns:p14="http://schemas.microsoft.com/office/powerpoint/2010/main" val="3699907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51138"/>
            <a:ext cx="7772400" cy="762000"/>
          </a:xfrm>
        </p:spPr>
        <p:txBody>
          <a:bodyPr>
            <a:normAutofit/>
          </a:bodyPr>
          <a:lstStyle/>
          <a:p>
            <a:pPr algn="ctr"/>
            <a:r>
              <a:rPr lang="fa-IR" sz="3200" b="1" dirty="0">
                <a:cs typeface="B Nazanin" pitchFamily="2" charset="-78"/>
              </a:rPr>
              <a:t>ديدگاه هاي  جوامع تجاري  و کارگري</a:t>
            </a:r>
            <a:endParaRPr lang="en-US" sz="3200" b="1" dirty="0">
              <a:cs typeface="B Nazanin" pitchFamily="2" charset="-78"/>
            </a:endParaRPr>
          </a:p>
        </p:txBody>
      </p:sp>
      <p:sp>
        <p:nvSpPr>
          <p:cNvPr id="3" name="Subtitle 2"/>
          <p:cNvSpPr>
            <a:spLocks noGrp="1"/>
          </p:cNvSpPr>
          <p:nvPr>
            <p:ph type="subTitle" idx="1"/>
          </p:nvPr>
        </p:nvSpPr>
        <p:spPr>
          <a:xfrm>
            <a:off x="940158" y="1447800"/>
            <a:ext cx="8432442" cy="4978758"/>
          </a:xfrm>
        </p:spPr>
        <p:txBody>
          <a:bodyPr>
            <a:noAutofit/>
          </a:bodyPr>
          <a:lstStyle/>
          <a:p>
            <a:pPr marL="171450" indent="-171450" algn="r" rtl="1">
              <a:lnSpc>
                <a:spcPct val="150000"/>
              </a:lnSpc>
              <a:buFont typeface="Wingdings" panose="05000000000000000000" pitchFamily="2" charset="2"/>
              <a:buChar char="§"/>
            </a:pPr>
            <a:r>
              <a:rPr lang="fa-IR" sz="1600" b="1" dirty="0">
                <a:solidFill>
                  <a:schemeClr val="tx1"/>
                </a:solidFill>
                <a:latin typeface="Arial" panose="020B0604020202020204" pitchFamily="34" charset="0"/>
                <a:cs typeface="Arial" panose="020B0604020202020204" pitchFamily="34" charset="0"/>
              </a:rPr>
              <a:t>- پيامدهاي نفتا بيشترين تاثير را بر روي اين جوامع مي گذارد</a:t>
            </a:r>
            <a:r>
              <a:rPr lang="fa-IR" sz="1600" b="1" dirty="0" smtClean="0">
                <a:solidFill>
                  <a:schemeClr val="tx1"/>
                </a:solidFill>
                <a:latin typeface="Arial" panose="020B0604020202020204" pitchFamily="34" charset="0"/>
                <a:cs typeface="Arial" panose="020B0604020202020204" pitchFamily="34" charset="0"/>
              </a:rPr>
              <a:t>.</a:t>
            </a:r>
            <a:endParaRPr lang="fa-IR" sz="1600" b="1" dirty="0">
              <a:solidFill>
                <a:schemeClr val="tx1"/>
              </a:solidFill>
              <a:latin typeface="Arial" panose="020B0604020202020204" pitchFamily="34" charset="0"/>
              <a:cs typeface="Arial" panose="020B0604020202020204" pitchFamily="34" charset="0"/>
            </a:endParaRPr>
          </a:p>
          <a:p>
            <a:pPr marL="285750" indent="-285750" algn="r" rtl="1">
              <a:lnSpc>
                <a:spcPct val="150000"/>
              </a:lnSpc>
              <a:buFont typeface="Arial" panose="020B0604020202020204" pitchFamily="34" charset="0"/>
              <a:buChar char="•"/>
            </a:pPr>
            <a:r>
              <a:rPr lang="fa-IR" sz="1600" b="1" dirty="0">
                <a:solidFill>
                  <a:schemeClr val="tx1"/>
                </a:solidFill>
                <a:latin typeface="Arial" panose="020B0604020202020204" pitchFamily="34" charset="0"/>
                <a:cs typeface="Arial" panose="020B0604020202020204" pitchFamily="34" charset="0"/>
              </a:rPr>
              <a:t>- تصريح مي کند که بخش دولتي بايد همان تجديد ساختاري را که شرکتهايي که مي خواهند در بازار بين المللي حضور يابند به اجرا گذارد.</a:t>
            </a:r>
          </a:p>
          <a:p>
            <a:pPr marL="285750" indent="-285750" algn="r" rtl="1">
              <a:lnSpc>
                <a:spcPct val="150000"/>
              </a:lnSpc>
              <a:buFont typeface="Arial" panose="020B0604020202020204" pitchFamily="34" charset="0"/>
              <a:buChar char="•"/>
            </a:pPr>
            <a:r>
              <a:rPr lang="fa-IR" sz="1600" b="1" dirty="0">
                <a:solidFill>
                  <a:schemeClr val="tx1"/>
                </a:solidFill>
                <a:latin typeface="Arial" panose="020B0604020202020204" pitchFamily="34" charset="0"/>
                <a:cs typeface="Arial" panose="020B0604020202020204" pitchFamily="34" charset="0"/>
              </a:rPr>
              <a:t>به دليل اينکه اين تجديد ساختار در سطح بين الملي مي باشد.مسير حرکت مشخص مي باشد و بايذ سرعت حرکت به سمت اقتصاد بازار را هماهنگ کنند</a:t>
            </a:r>
            <a:r>
              <a:rPr lang="fa-IR" sz="1600" b="1" dirty="0" smtClean="0">
                <a:solidFill>
                  <a:schemeClr val="tx1"/>
                </a:solidFill>
                <a:latin typeface="Arial" panose="020B0604020202020204" pitchFamily="34" charset="0"/>
                <a:cs typeface="Arial" panose="020B0604020202020204" pitchFamily="34" charset="0"/>
              </a:rPr>
              <a:t>.</a:t>
            </a:r>
            <a:endParaRPr lang="fa-IR" sz="1600" b="1" dirty="0">
              <a:solidFill>
                <a:schemeClr val="tx1"/>
              </a:solidFill>
              <a:latin typeface="Arial" panose="020B0604020202020204" pitchFamily="34" charset="0"/>
              <a:cs typeface="Arial" panose="020B0604020202020204" pitchFamily="34" charset="0"/>
            </a:endParaRPr>
          </a:p>
          <a:p>
            <a:pPr marL="285750" indent="-285750" algn="r" rtl="1">
              <a:lnSpc>
                <a:spcPct val="150000"/>
              </a:lnSpc>
              <a:buFont typeface="Arial" panose="020B0604020202020204" pitchFamily="34" charset="0"/>
              <a:buChar char="•"/>
            </a:pPr>
            <a:r>
              <a:rPr lang="fa-IR" sz="1600" b="1" dirty="0">
                <a:solidFill>
                  <a:schemeClr val="tx1"/>
                </a:solidFill>
                <a:latin typeface="Arial" panose="020B0604020202020204" pitchFamily="34" charset="0"/>
                <a:cs typeface="Arial" panose="020B0604020202020204" pitchFamily="34" charset="0"/>
              </a:rPr>
              <a:t>- دوهرتي پيش بيني مي کند که نفتا باعث مي شود بسياري از افراد در آمريکا شغل خود را از دست بدهند و نرخ دستمزدها پايين بيايد. </a:t>
            </a:r>
          </a:p>
          <a:p>
            <a:pPr marL="285750" indent="-285750" algn="r" rtl="1">
              <a:lnSpc>
                <a:spcPct val="150000"/>
              </a:lnSpc>
              <a:buFont typeface="Arial" panose="020B0604020202020204" pitchFamily="34" charset="0"/>
              <a:buChar char="•"/>
            </a:pPr>
            <a:r>
              <a:rPr lang="fa-IR" sz="1600" b="1" dirty="0">
                <a:solidFill>
                  <a:schemeClr val="tx1"/>
                </a:solidFill>
                <a:latin typeface="Arial" panose="020B0604020202020204" pitchFamily="34" charset="0"/>
                <a:cs typeface="Arial" panose="020B0604020202020204" pitchFamily="34" charset="0"/>
              </a:rPr>
              <a:t>وي تاکيد ميکند که در پيمان نفتا منافع آمريکا با کانادا و به خصوص مکزيک در تعارض است ولي به دلايل گوناگون مانند کاهش مهاجرتهاي غيرقانوني اين پيمان ذاتا بد نيست</a:t>
            </a:r>
            <a:r>
              <a:rPr lang="fa-IR" sz="1600" b="1" dirty="0" smtClean="0">
                <a:solidFill>
                  <a:schemeClr val="tx1"/>
                </a:solidFill>
                <a:latin typeface="Arial" panose="020B0604020202020204" pitchFamily="34" charset="0"/>
                <a:cs typeface="Arial" panose="020B0604020202020204" pitchFamily="34" charset="0"/>
              </a:rPr>
              <a:t>.</a:t>
            </a:r>
            <a:endParaRPr lang="fa-IR" sz="1600" b="1" dirty="0">
              <a:solidFill>
                <a:schemeClr val="tx1"/>
              </a:solidFill>
              <a:latin typeface="Arial" panose="020B0604020202020204" pitchFamily="34" charset="0"/>
              <a:cs typeface="Arial" panose="020B0604020202020204" pitchFamily="34" charset="0"/>
            </a:endParaRPr>
          </a:p>
          <a:p>
            <a:pPr marL="285750" indent="-285750" algn="r" rtl="1">
              <a:lnSpc>
                <a:spcPct val="150000"/>
              </a:lnSpc>
              <a:buFont typeface="Arial" panose="020B0604020202020204" pitchFamily="34" charset="0"/>
              <a:buChar char="•"/>
            </a:pPr>
            <a:r>
              <a:rPr lang="fa-IR" sz="1600" b="1" dirty="0">
                <a:solidFill>
                  <a:schemeClr val="tx1"/>
                </a:solidFill>
                <a:latin typeface="Arial" panose="020B0604020202020204" pitchFamily="34" charset="0"/>
                <a:cs typeface="Arial" panose="020B0604020202020204" pitchFamily="34" charset="0"/>
              </a:rPr>
              <a:t> - </a:t>
            </a:r>
            <a:r>
              <a:rPr lang="en-US" sz="1600" b="1" dirty="0">
                <a:solidFill>
                  <a:schemeClr val="tx1"/>
                </a:solidFill>
                <a:latin typeface="Arial" panose="020B0604020202020204" pitchFamily="34" charset="0"/>
                <a:cs typeface="Arial" panose="020B0604020202020204" pitchFamily="34" charset="0"/>
              </a:rPr>
              <a:t>ISAC-2</a:t>
            </a:r>
            <a:r>
              <a:rPr lang="fa-IR" sz="1600" b="1" dirty="0">
                <a:solidFill>
                  <a:schemeClr val="tx1"/>
                </a:solidFill>
                <a:latin typeface="Arial" panose="020B0604020202020204" pitchFamily="34" charset="0"/>
                <a:cs typeface="Arial" panose="020B0604020202020204" pitchFamily="34" charset="0"/>
              </a:rPr>
              <a:t> در ارزيابي خود به اين نتيجه مي رسد که به طور کلي بر امر استغال در آمريکا تاثير مثبت مي گذارد و افرادي که در اثر نفتا بيکار مي گردند بايد کمک و آموزش شغلي جهت ارتقاء انها داده شود</a:t>
            </a:r>
            <a:r>
              <a:rPr lang="fa-IR" sz="1600" b="1" dirty="0" smtClean="0">
                <a:solidFill>
                  <a:schemeClr val="tx1"/>
                </a:solidFill>
                <a:latin typeface="Arial" panose="020B0604020202020204" pitchFamily="34" charset="0"/>
                <a:cs typeface="Arial" panose="020B0604020202020204" pitchFamily="34" charset="0"/>
              </a:rPr>
              <a:t>.</a:t>
            </a:r>
            <a:endParaRPr lang="fa-IR"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271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772400" cy="762000"/>
          </a:xfrm>
        </p:spPr>
        <p:txBody>
          <a:bodyPr>
            <a:normAutofit/>
          </a:bodyPr>
          <a:lstStyle/>
          <a:p>
            <a:pPr algn="ctr"/>
            <a:r>
              <a:rPr lang="fa-IR" sz="3200" b="1" dirty="0">
                <a:cs typeface="B Nazanin" pitchFamily="2" charset="-78"/>
              </a:rPr>
              <a:t>منشور اجتماعي</a:t>
            </a:r>
            <a:endParaRPr lang="en-US" sz="3200" b="1" dirty="0">
              <a:cs typeface="B Nazanin" pitchFamily="2" charset="-78"/>
            </a:endParaRPr>
          </a:p>
        </p:txBody>
      </p:sp>
      <p:sp>
        <p:nvSpPr>
          <p:cNvPr id="3" name="Subtitle 2"/>
          <p:cNvSpPr>
            <a:spLocks noGrp="1"/>
          </p:cNvSpPr>
          <p:nvPr>
            <p:ph type="subTitle" idx="1"/>
          </p:nvPr>
        </p:nvSpPr>
        <p:spPr>
          <a:xfrm>
            <a:off x="1378039" y="1447799"/>
            <a:ext cx="7994561" cy="4875727"/>
          </a:xfrm>
        </p:spPr>
        <p:txBody>
          <a:bodyPr>
            <a:normAutofit/>
          </a:bodyPr>
          <a:lstStyle/>
          <a:p>
            <a:pPr algn="r" rtl="1">
              <a:lnSpc>
                <a:spcPct val="170000"/>
              </a:lnSpc>
            </a:pPr>
            <a:r>
              <a:rPr lang="fa-IR" sz="1600" b="1" dirty="0">
                <a:solidFill>
                  <a:schemeClr val="tx1"/>
                </a:solidFill>
                <a:latin typeface="Times New Roman"/>
                <a:cs typeface="B Nazanin" pitchFamily="2" charset="-78"/>
              </a:rPr>
              <a:t>- افرادي منشور اجتماهي جامعه اروپا را الگوي مناسبي براي پيمان نفتا مي دانند.</a:t>
            </a:r>
          </a:p>
          <a:p>
            <a:pPr algn="r" rtl="1">
              <a:lnSpc>
                <a:spcPct val="170000"/>
              </a:lnSpc>
            </a:pPr>
            <a:endParaRPr lang="fa-IR" sz="1600" b="1" dirty="0">
              <a:solidFill>
                <a:schemeClr val="tx1"/>
              </a:solidFill>
              <a:latin typeface="Times New Roman"/>
              <a:cs typeface="B Nazanin" pitchFamily="2" charset="-78"/>
            </a:endParaRPr>
          </a:p>
          <a:p>
            <a:pPr algn="r" rtl="1">
              <a:lnSpc>
                <a:spcPct val="170000"/>
              </a:lnSpc>
            </a:pPr>
            <a:r>
              <a:rPr lang="fa-IR" sz="1600" b="1" dirty="0">
                <a:solidFill>
                  <a:schemeClr val="tx1"/>
                </a:solidFill>
                <a:latin typeface="Times New Roman"/>
                <a:cs typeface="B Nazanin" pitchFamily="2" charset="-78"/>
              </a:rPr>
              <a:t>- هافمن اعتقاد دارد پيمان نفتا چنانچه بخواهد موفق عمل کند نبايد صرفا به ادغام بيانديشد بلکه بايد فراتر رود مثلا اين موضوع بايد همراه با جنبه هاي اجتماعي باشد (همانند اروپا : گفتگو هاي صندوق امور اجتماعي اروپا) </a:t>
            </a:r>
          </a:p>
          <a:p>
            <a:pPr algn="r" rtl="1">
              <a:lnSpc>
                <a:spcPct val="170000"/>
              </a:lnSpc>
            </a:pPr>
            <a:endParaRPr lang="fa-IR" sz="1600" b="1" dirty="0">
              <a:solidFill>
                <a:schemeClr val="tx1"/>
              </a:solidFill>
              <a:latin typeface="Times New Roman"/>
              <a:cs typeface="B Nazanin" pitchFamily="2" charset="-78"/>
            </a:endParaRPr>
          </a:p>
          <a:p>
            <a:pPr algn="r" rtl="1">
              <a:lnSpc>
                <a:spcPct val="170000"/>
              </a:lnSpc>
            </a:pPr>
            <a:r>
              <a:rPr lang="fa-IR" sz="1600" b="1" dirty="0">
                <a:solidFill>
                  <a:schemeClr val="tx1"/>
                </a:solidFill>
                <a:latin typeface="Times New Roman"/>
                <a:cs typeface="B Nazanin" pitchFamily="2" charset="-78"/>
              </a:rPr>
              <a:t>- تروپ تاکيد ميکند اهميت «روابط شهروندان» در ابتداي پيمان نفتا مشخص گرديده.</a:t>
            </a:r>
          </a:p>
          <a:p>
            <a:pPr marL="342900" indent="-342900" rtl="1">
              <a:lnSpc>
                <a:spcPct val="170000"/>
              </a:lnSpc>
              <a:buFont typeface="Arial" charset="0"/>
              <a:buChar char="•"/>
            </a:pPr>
            <a:r>
              <a:rPr lang="fa-IR" sz="1600" b="1" dirty="0">
                <a:solidFill>
                  <a:schemeClr val="tx1"/>
                </a:solidFill>
                <a:latin typeface="Times New Roman"/>
                <a:cs typeface="B Nazanin" pitchFamily="2" charset="-78"/>
              </a:rPr>
              <a:t>کشورها قادر به اداره روابط خود صرفا بر پايه دولت به دولت نيستند.</a:t>
            </a:r>
          </a:p>
          <a:p>
            <a:pPr marL="342900" indent="-342900" rtl="1">
              <a:lnSpc>
                <a:spcPct val="170000"/>
              </a:lnSpc>
              <a:buFont typeface="Arial" charset="0"/>
              <a:buChar char="•"/>
            </a:pPr>
            <a:r>
              <a:rPr lang="fa-IR" sz="1600" b="1" dirty="0">
                <a:solidFill>
                  <a:schemeClr val="tx1"/>
                </a:solidFill>
                <a:latin typeface="Times New Roman"/>
                <a:cs typeface="B Nazanin" pitchFamily="2" charset="-78"/>
              </a:rPr>
              <a:t>مذاکرات براي ادغام اقتصادي پيچيده تر شده و ناگزير ميشوند مسائل وبازيگران ديگر را نيز در نظر بگيرند.</a:t>
            </a:r>
          </a:p>
          <a:p>
            <a:pPr marL="342900" indent="-342900" rtl="1">
              <a:lnSpc>
                <a:spcPct val="170000"/>
              </a:lnSpc>
              <a:buFont typeface="Arial" charset="0"/>
              <a:buChar char="•"/>
            </a:pPr>
            <a:r>
              <a:rPr lang="fa-IR" sz="1600" b="1" dirty="0">
                <a:solidFill>
                  <a:schemeClr val="tx1"/>
                </a:solidFill>
                <a:latin typeface="Times New Roman"/>
                <a:cs typeface="B Nazanin" pitchFamily="2" charset="-78"/>
              </a:rPr>
              <a:t> منافع شهروندان کشورها به هم پيوند ميخورد و مفهوم پيوستگي متقابل اجتماعي شکل ميگيرد</a:t>
            </a:r>
            <a:r>
              <a:rPr lang="fa-IR" sz="1600" b="1" dirty="0" smtClean="0">
                <a:solidFill>
                  <a:schemeClr val="tx1"/>
                </a:solidFill>
                <a:latin typeface="Times New Roman"/>
                <a:cs typeface="B Nazanin" pitchFamily="2" charset="-78"/>
              </a:rPr>
              <a:t>.</a:t>
            </a:r>
            <a:endParaRPr lang="fa-IR" sz="1600" b="1" dirty="0">
              <a:solidFill>
                <a:schemeClr val="tx1"/>
              </a:solidFill>
              <a:latin typeface="Times New Roman"/>
              <a:cs typeface="B Nazanin" pitchFamily="2" charset="-78"/>
            </a:endParaRPr>
          </a:p>
        </p:txBody>
      </p:sp>
    </p:spTree>
    <p:extLst>
      <p:ext uri="{BB962C8B-B14F-4D97-AF65-F5344CB8AC3E}">
        <p14:creationId xmlns:p14="http://schemas.microsoft.com/office/powerpoint/2010/main" val="3795864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7772400" cy="762000"/>
          </a:xfrm>
        </p:spPr>
        <p:txBody>
          <a:bodyPr>
            <a:normAutofit/>
          </a:bodyPr>
          <a:lstStyle/>
          <a:p>
            <a:pPr algn="ctr"/>
            <a:r>
              <a:rPr lang="fa-IR" sz="3200" b="1" dirty="0">
                <a:cs typeface="B Nazanin" pitchFamily="2" charset="-78"/>
              </a:rPr>
              <a:t>آب هاي ناشناخته</a:t>
            </a:r>
            <a:endParaRPr lang="en-US" sz="3200" b="1" dirty="0">
              <a:cs typeface="B Nazanin" pitchFamily="2" charset="-78"/>
            </a:endParaRPr>
          </a:p>
        </p:txBody>
      </p:sp>
      <p:sp>
        <p:nvSpPr>
          <p:cNvPr id="3" name="Subtitle 2"/>
          <p:cNvSpPr>
            <a:spLocks noGrp="1"/>
          </p:cNvSpPr>
          <p:nvPr>
            <p:ph type="subTitle" idx="1"/>
          </p:nvPr>
        </p:nvSpPr>
        <p:spPr>
          <a:xfrm>
            <a:off x="1981200" y="1447800"/>
            <a:ext cx="7848600" cy="4114800"/>
          </a:xfrm>
        </p:spPr>
        <p:txBody>
          <a:bodyPr>
            <a:normAutofit lnSpcReduction="10000"/>
          </a:bodyPr>
          <a:lstStyle/>
          <a:p>
            <a:pPr algn="r" rtl="1"/>
            <a:endParaRPr lang="fa-IR" b="1" dirty="0" smtClean="0">
              <a:solidFill>
                <a:schemeClr val="tx1"/>
              </a:solidFill>
            </a:endParaRPr>
          </a:p>
          <a:p>
            <a:pPr algn="r" rtl="1"/>
            <a:r>
              <a:rPr lang="fa-IR" b="1" dirty="0">
                <a:solidFill>
                  <a:schemeClr val="tx1"/>
                </a:solidFill>
                <a:latin typeface="Times New Roman"/>
                <a:cs typeface="B Nazanin" pitchFamily="2" charset="-78"/>
              </a:rPr>
              <a:t>- پيمان نفتا آزمايشي است در سرزميني که کمتر به آن اهميت داده شده است </a:t>
            </a:r>
          </a:p>
          <a:p>
            <a:pPr algn="r" rtl="1"/>
            <a:endParaRPr lang="fa-IR" b="1" dirty="0">
              <a:solidFill>
                <a:schemeClr val="tx1"/>
              </a:solidFill>
              <a:latin typeface="Times New Roman"/>
              <a:cs typeface="B Nazanin" pitchFamily="2" charset="-78"/>
            </a:endParaRPr>
          </a:p>
          <a:p>
            <a:pPr algn="r" rtl="1"/>
            <a:r>
              <a:rPr lang="fa-IR" b="1" dirty="0">
                <a:solidFill>
                  <a:schemeClr val="tx1"/>
                </a:solidFill>
                <a:latin typeface="Times New Roman"/>
                <a:cs typeface="B Nazanin" pitchFamily="2" charset="-78"/>
              </a:rPr>
              <a:t>- قبلا هيچ گاه چنين تفاوتي ميان اعضا و شرکاي پيمان از نظر سطح اقتصادي نبوده است.</a:t>
            </a:r>
          </a:p>
          <a:p>
            <a:pPr algn="r" rtl="1"/>
            <a:r>
              <a:rPr lang="fa-IR" b="1" dirty="0">
                <a:solidFill>
                  <a:schemeClr val="tx1"/>
                </a:solidFill>
                <a:latin typeface="Times New Roman"/>
                <a:cs typeface="B Nazanin" pitchFamily="2" charset="-78"/>
              </a:rPr>
              <a:t>              </a:t>
            </a:r>
          </a:p>
          <a:p>
            <a:pPr algn="r" rtl="1"/>
            <a:endParaRPr lang="fa-IR" b="1" dirty="0">
              <a:solidFill>
                <a:schemeClr val="tx1"/>
              </a:solidFill>
              <a:latin typeface="Times New Roman"/>
              <a:cs typeface="B Nazanin" pitchFamily="2" charset="-78"/>
            </a:endParaRPr>
          </a:p>
          <a:p>
            <a:pPr algn="r" rtl="1"/>
            <a:r>
              <a:rPr lang="fa-IR" b="1" dirty="0">
                <a:solidFill>
                  <a:schemeClr val="tx1"/>
                </a:solidFill>
                <a:latin typeface="Times New Roman"/>
                <a:cs typeface="B Nazanin" pitchFamily="2" charset="-78"/>
              </a:rPr>
              <a:t>         </a:t>
            </a:r>
            <a:r>
              <a:rPr lang="en-US" b="1" dirty="0" smtClean="0">
                <a:solidFill>
                  <a:schemeClr val="tx1"/>
                </a:solidFill>
                <a:latin typeface="Times New Roman"/>
                <a:cs typeface="B Nazanin" pitchFamily="2" charset="-78"/>
              </a:rPr>
              <a:t>  </a:t>
            </a:r>
            <a:r>
              <a:rPr lang="fa-IR" b="1" dirty="0" smtClean="0">
                <a:solidFill>
                  <a:schemeClr val="tx1"/>
                </a:solidFill>
                <a:latin typeface="Times New Roman"/>
                <a:cs typeface="B Nazanin" pitchFamily="2" charset="-78"/>
              </a:rPr>
              <a:t>چنانچه </a:t>
            </a:r>
            <a:r>
              <a:rPr lang="fa-IR" b="1" dirty="0">
                <a:solidFill>
                  <a:schemeClr val="tx1"/>
                </a:solidFill>
                <a:latin typeface="Times New Roman"/>
                <a:cs typeface="B Nazanin" pitchFamily="2" charset="-78"/>
              </a:rPr>
              <a:t>گروه محدودي را بهره مند سازد موجب  لطمه خوردن منافع بسياري شده و                   </a:t>
            </a:r>
          </a:p>
          <a:p>
            <a:pPr algn="r" rtl="1"/>
            <a:r>
              <a:rPr lang="fa-IR" b="1" dirty="0">
                <a:solidFill>
                  <a:schemeClr val="tx1"/>
                </a:solidFill>
                <a:latin typeface="Times New Roman"/>
                <a:cs typeface="B Nazanin" pitchFamily="2" charset="-78"/>
              </a:rPr>
              <a:t>        </a:t>
            </a:r>
            <a:r>
              <a:rPr lang="en-US" b="1" dirty="0" smtClean="0">
                <a:solidFill>
                  <a:schemeClr val="tx1"/>
                </a:solidFill>
                <a:latin typeface="Times New Roman"/>
                <a:cs typeface="B Nazanin" pitchFamily="2" charset="-78"/>
              </a:rPr>
              <a:t>  </a:t>
            </a:r>
            <a:r>
              <a:rPr lang="fa-IR" b="1" dirty="0" smtClean="0">
                <a:solidFill>
                  <a:schemeClr val="tx1"/>
                </a:solidFill>
                <a:latin typeface="Times New Roman"/>
                <a:cs typeface="B Nazanin" pitchFamily="2" charset="-78"/>
              </a:rPr>
              <a:t> </a:t>
            </a:r>
            <a:r>
              <a:rPr lang="fa-IR" b="1" dirty="0">
                <a:solidFill>
                  <a:schemeClr val="tx1"/>
                </a:solidFill>
                <a:latin typeface="Times New Roman"/>
                <a:cs typeface="B Nazanin" pitchFamily="2" charset="-78"/>
              </a:rPr>
              <a:t>شکست خورده به حساب مي آيد.</a:t>
            </a:r>
          </a:p>
          <a:p>
            <a:pPr algn="r" rtl="1"/>
            <a:endParaRPr lang="fa-IR" b="1" dirty="0">
              <a:solidFill>
                <a:schemeClr val="tx1"/>
              </a:solidFill>
              <a:latin typeface="Times New Roman"/>
              <a:cs typeface="B Nazanin" pitchFamily="2" charset="-78"/>
            </a:endParaRPr>
          </a:p>
          <a:p>
            <a:pPr algn="r" rtl="1"/>
            <a:r>
              <a:rPr lang="fa-IR" b="1" dirty="0">
                <a:solidFill>
                  <a:schemeClr val="tx1"/>
                </a:solidFill>
                <a:latin typeface="Times New Roman"/>
                <a:cs typeface="B Nazanin" pitchFamily="2" charset="-78"/>
              </a:rPr>
              <a:t>         </a:t>
            </a:r>
            <a:r>
              <a:rPr lang="en-US" b="1" dirty="0" smtClean="0">
                <a:solidFill>
                  <a:schemeClr val="tx1"/>
                </a:solidFill>
                <a:latin typeface="Times New Roman"/>
                <a:cs typeface="B Nazanin" pitchFamily="2" charset="-78"/>
              </a:rPr>
              <a:t>  </a:t>
            </a:r>
            <a:r>
              <a:rPr lang="fa-IR" b="1" dirty="0" smtClean="0">
                <a:solidFill>
                  <a:schemeClr val="tx1"/>
                </a:solidFill>
                <a:latin typeface="Times New Roman"/>
                <a:cs typeface="B Nazanin" pitchFamily="2" charset="-78"/>
              </a:rPr>
              <a:t>در </a:t>
            </a:r>
            <a:r>
              <a:rPr lang="fa-IR" b="1" dirty="0">
                <a:solidFill>
                  <a:schemeClr val="tx1"/>
                </a:solidFill>
                <a:latin typeface="Times New Roman"/>
                <a:cs typeface="B Nazanin" pitchFamily="2" charset="-78"/>
              </a:rPr>
              <a:t>صورت موفقيت باعث افزايش سرمايه گذاري کاهش بيکاري و افزايش دستمزدها</a:t>
            </a:r>
          </a:p>
          <a:p>
            <a:pPr algn="r" rtl="1"/>
            <a:r>
              <a:rPr lang="fa-IR" b="1" dirty="0">
                <a:solidFill>
                  <a:schemeClr val="tx1"/>
                </a:solidFill>
                <a:latin typeface="Times New Roman"/>
                <a:cs typeface="B Nazanin" pitchFamily="2" charset="-78"/>
              </a:rPr>
              <a:t>        </a:t>
            </a:r>
            <a:r>
              <a:rPr lang="en-US" b="1" dirty="0" smtClean="0">
                <a:solidFill>
                  <a:schemeClr val="tx1"/>
                </a:solidFill>
                <a:latin typeface="Times New Roman"/>
                <a:cs typeface="B Nazanin" pitchFamily="2" charset="-78"/>
              </a:rPr>
              <a:t>  </a:t>
            </a:r>
            <a:r>
              <a:rPr lang="fa-IR" b="1" dirty="0" smtClean="0">
                <a:solidFill>
                  <a:schemeClr val="tx1"/>
                </a:solidFill>
                <a:latin typeface="Times New Roman"/>
                <a:cs typeface="B Nazanin" pitchFamily="2" charset="-78"/>
              </a:rPr>
              <a:t> </a:t>
            </a:r>
            <a:r>
              <a:rPr lang="fa-IR" b="1" dirty="0">
                <a:solidFill>
                  <a:schemeClr val="tx1"/>
                </a:solidFill>
                <a:latin typeface="Times New Roman"/>
                <a:cs typeface="B Nazanin" pitchFamily="2" charset="-78"/>
              </a:rPr>
              <a:t>و... ميشود.</a:t>
            </a:r>
          </a:p>
          <a:p>
            <a:pPr algn="r" rtl="1"/>
            <a:endParaRPr lang="fa-IR" b="1" dirty="0" smtClean="0">
              <a:solidFill>
                <a:schemeClr val="tx1"/>
              </a:solidFill>
            </a:endParaRPr>
          </a:p>
          <a:p>
            <a:pPr algn="r" rtl="1"/>
            <a:endParaRPr lang="fa-IR" b="1" dirty="0" smtClean="0">
              <a:solidFill>
                <a:schemeClr val="tx1"/>
              </a:solidFill>
              <a:latin typeface="Times New Roman"/>
              <a:cs typeface="Times New Roman"/>
            </a:endParaRPr>
          </a:p>
          <a:p>
            <a:pPr algn="r" rtl="1"/>
            <a:endParaRPr lang="fa-IR" b="1" dirty="0">
              <a:solidFill>
                <a:schemeClr val="tx1"/>
              </a:solidFill>
              <a:latin typeface="Times New Roman"/>
              <a:cs typeface="Times New Roman"/>
            </a:endParaRPr>
          </a:p>
          <a:p>
            <a:pPr marL="342900" indent="-342900" rtl="1">
              <a:buFontTx/>
              <a:buChar char="-"/>
            </a:pPr>
            <a:endParaRPr lang="fa-IR" b="1" dirty="0">
              <a:solidFill>
                <a:schemeClr val="tx1"/>
              </a:solidFill>
              <a:latin typeface="Times New Roman"/>
              <a:cs typeface="Times New Roman"/>
            </a:endParaRPr>
          </a:p>
        </p:txBody>
      </p:sp>
      <p:sp>
        <p:nvSpPr>
          <p:cNvPr id="6" name="Left Arrow 5"/>
          <p:cNvSpPr/>
          <p:nvPr/>
        </p:nvSpPr>
        <p:spPr>
          <a:xfrm>
            <a:off x="9220200" y="3657600"/>
            <a:ext cx="978408" cy="484632"/>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Left Arrow 6"/>
          <p:cNvSpPr/>
          <p:nvPr/>
        </p:nvSpPr>
        <p:spPr>
          <a:xfrm>
            <a:off x="9220200" y="4710684"/>
            <a:ext cx="978408" cy="484632"/>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617744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8439"/>
          </a:xfrm>
        </p:spPr>
        <p:txBody>
          <a:bodyPr/>
          <a:lstStyle/>
          <a:p>
            <a:pPr algn="ctr" rtl="1"/>
            <a:r>
              <a:rPr lang="fa-IR" b="1" dirty="0" smtClean="0">
                <a:latin typeface="Times New Roman" panose="02020603050405020304" pitchFamily="18" charset="0"/>
                <a:cs typeface="Times New Roman" panose="02020603050405020304" pitchFamily="18" charset="0"/>
              </a:rPr>
              <a:t>لافتا: منطقه آزاد مبادلات آمریکای لاتین</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64407"/>
            <a:ext cx="8596668" cy="4391694"/>
          </a:xfrm>
        </p:spPr>
        <p:txBody>
          <a:bodyPr>
            <a:normAutofit fontScale="92500" lnSpcReduction="20000"/>
          </a:bodyPr>
          <a:lstStyle/>
          <a:p>
            <a:pPr algn="r" rtl="1">
              <a:lnSpc>
                <a:spcPct val="170000"/>
              </a:lnSpc>
            </a:pPr>
            <a:r>
              <a:rPr lang="fa-IR" sz="2400" b="1" dirty="0" smtClean="0">
                <a:solidFill>
                  <a:schemeClr val="tx1"/>
                </a:solidFill>
                <a:latin typeface="Arial" panose="020B0604020202020204" pitchFamily="34" charset="0"/>
                <a:cs typeface="Arial" panose="020B0604020202020204" pitchFamily="34" charset="0"/>
              </a:rPr>
              <a:t>به منظور افزایش و تسریع در توسعه اقتصادی کشور های آمریکای لاتین با همکاری کمیسیون اقتصادی سازمان ملل از سال 1954، مذاکرات برای ایجاد یک بازار مشترک منطقه ای بین کشورهای آمریکای لاتین شروع شد. </a:t>
            </a:r>
          </a:p>
          <a:p>
            <a:pPr algn="r" rtl="1">
              <a:lnSpc>
                <a:spcPct val="170000"/>
              </a:lnSpc>
            </a:pPr>
            <a:r>
              <a:rPr lang="fa-IR" sz="2400" b="1" dirty="0" smtClean="0">
                <a:solidFill>
                  <a:schemeClr val="tx1"/>
                </a:solidFill>
                <a:latin typeface="Arial" panose="020B0604020202020204" pitchFamily="34" charset="0"/>
                <a:cs typeface="Arial" panose="020B0604020202020204" pitchFamily="34" charset="0"/>
              </a:rPr>
              <a:t>تا اینکه در سال 1960 قرارداد مونتویدو (</a:t>
            </a:r>
            <a:r>
              <a:rPr lang="en-US" sz="2400" b="1" dirty="0" err="1" smtClean="0">
                <a:solidFill>
                  <a:schemeClr val="tx1"/>
                </a:solidFill>
                <a:latin typeface="Arial" panose="020B0604020202020204" pitchFamily="34" charset="0"/>
                <a:cs typeface="Arial" panose="020B0604020202020204" pitchFamily="34" charset="0"/>
              </a:rPr>
              <a:t>Montevido</a:t>
            </a:r>
            <a:r>
              <a:rPr lang="fa-IR" sz="2400" b="1" dirty="0" smtClean="0">
                <a:solidFill>
                  <a:schemeClr val="tx1"/>
                </a:solidFill>
                <a:latin typeface="Arial" panose="020B0604020202020204" pitchFamily="34" charset="0"/>
                <a:cs typeface="Arial" panose="020B0604020202020204" pitchFamily="34" charset="0"/>
              </a:rPr>
              <a:t>) منعقد گردید. که ابتدا بین هفت کشور آرژانتین، برزیل، شیلی، پرو، پاراگوئه، اوروگوئه و مکزیک و متعاقب آن کلمبیا و اکوادور، یک منطقه آزاد تجاری به وجود آمد.</a:t>
            </a:r>
          </a:p>
          <a:p>
            <a:pPr algn="r" rtl="1">
              <a:lnSpc>
                <a:spcPct val="170000"/>
              </a:lnSpc>
            </a:pPr>
            <a:r>
              <a:rPr lang="fa-IR" sz="2400" b="1" dirty="0" smtClean="0">
                <a:solidFill>
                  <a:schemeClr val="tx1"/>
                </a:solidFill>
                <a:latin typeface="Arial" panose="020B0604020202020204" pitchFamily="34" charset="0"/>
                <a:cs typeface="Arial" panose="020B0604020202020204" pitchFamily="34" charset="0"/>
              </a:rPr>
              <a:t>به موجب آن 85 درصد جمعیت، 75 درصد تولید و 60 درصد مبادلات به این 9 کشور تعلق داشته باشد. </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4332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779929"/>
            <a:ext cx="7073152" cy="752657"/>
          </a:xfrm>
        </p:spPr>
        <p:txBody>
          <a:bodyPr/>
          <a:lstStyle/>
          <a:p>
            <a:pPr algn="r" rtl="1"/>
            <a:r>
              <a:rPr lang="fa-IR" b="1" dirty="0">
                <a:latin typeface="Times New Roman" panose="02020603050405020304" pitchFamily="18" charset="0"/>
                <a:cs typeface="Times New Roman" panose="02020603050405020304" pitchFamily="18" charset="0"/>
              </a:rPr>
              <a:t>لافتا: منطقه آزاد مبادلات آمریکای </a:t>
            </a:r>
            <a:r>
              <a:rPr lang="fa-IR" b="1" dirty="0" smtClean="0">
                <a:latin typeface="Times New Roman" panose="02020603050405020304" pitchFamily="18" charset="0"/>
                <a:cs typeface="Times New Roman" panose="02020603050405020304" pitchFamily="18" charset="0"/>
              </a:rPr>
              <a:t>لاتین</a:t>
            </a:r>
            <a:endParaRPr lang="en-US" b="1" dirty="0"/>
          </a:p>
        </p:txBody>
      </p:sp>
      <p:sp>
        <p:nvSpPr>
          <p:cNvPr id="3" name="Content Placeholder 2"/>
          <p:cNvSpPr>
            <a:spLocks noGrp="1"/>
          </p:cNvSpPr>
          <p:nvPr>
            <p:ph idx="1"/>
          </p:nvPr>
        </p:nvSpPr>
        <p:spPr>
          <a:xfrm>
            <a:off x="685802" y="1815921"/>
            <a:ext cx="8875058" cy="4531091"/>
          </a:xfrm>
        </p:spPr>
        <p:txBody>
          <a:bodyPr>
            <a:normAutofit fontScale="92500" lnSpcReduction="20000"/>
          </a:bodyPr>
          <a:lstStyle/>
          <a:p>
            <a:pPr algn="r" rtl="1"/>
            <a:r>
              <a:rPr lang="fa-IR" sz="4000" b="1" dirty="0">
                <a:solidFill>
                  <a:srgbClr val="FF0000"/>
                </a:solidFill>
                <a:latin typeface="Arial" panose="020B0604020202020204" pitchFamily="34" charset="0"/>
                <a:cs typeface="Arial" panose="020B0604020202020204" pitchFamily="34" charset="0"/>
              </a:rPr>
              <a:t>هدف این </a:t>
            </a:r>
            <a:r>
              <a:rPr lang="fa-IR" sz="4000" b="1" dirty="0" smtClean="0">
                <a:solidFill>
                  <a:srgbClr val="FF0000"/>
                </a:solidFill>
                <a:latin typeface="Arial" panose="020B0604020202020204" pitchFamily="34" charset="0"/>
                <a:cs typeface="Arial" panose="020B0604020202020204" pitchFamily="34" charset="0"/>
              </a:rPr>
              <a:t>قرارداد</a:t>
            </a:r>
            <a:endParaRPr lang="fa-IR" sz="5100" b="1" dirty="0" smtClean="0">
              <a:solidFill>
                <a:srgbClr val="FF0000"/>
              </a:solidFill>
              <a:latin typeface="Arial" panose="020B0604020202020204" pitchFamily="34" charset="0"/>
              <a:cs typeface="Arial" panose="020B0604020202020204" pitchFamily="34" charset="0"/>
            </a:endParaRPr>
          </a:p>
          <a:p>
            <a:pPr marL="2863850" indent="0" algn="r" rtl="1">
              <a:lnSpc>
                <a:spcPct val="150000"/>
              </a:lnSpc>
              <a:buNone/>
            </a:pPr>
            <a:r>
              <a:rPr lang="fa-IR" sz="2400" b="1" dirty="0" smtClean="0">
                <a:solidFill>
                  <a:schemeClr val="tx1"/>
                </a:solidFill>
                <a:latin typeface="Arial" panose="020B0604020202020204" pitchFamily="34" charset="0"/>
                <a:cs typeface="Arial" panose="020B0604020202020204" pitchFamily="34" charset="0"/>
              </a:rPr>
              <a:t>1. آزاد کردن مبادلات با حذف تدریجی تعرفه ها و محدودیت های گمرکی</a:t>
            </a:r>
          </a:p>
          <a:p>
            <a:pPr marL="2782887" indent="0" algn="r" rtl="1">
              <a:lnSpc>
                <a:spcPct val="150000"/>
              </a:lnSpc>
              <a:buNone/>
            </a:pPr>
            <a:r>
              <a:rPr lang="fa-IR" sz="2400" b="1" dirty="0" smtClean="0">
                <a:solidFill>
                  <a:schemeClr val="tx1"/>
                </a:solidFill>
                <a:latin typeface="Arial" panose="020B0604020202020204" pitchFamily="34" charset="0"/>
                <a:cs typeface="Arial" panose="020B0604020202020204" pitchFamily="34" charset="0"/>
              </a:rPr>
              <a:t>2. هماهنگ کردن برنامه های صنعتی و کشاورزی</a:t>
            </a:r>
          </a:p>
          <a:p>
            <a:pPr marL="2782887" indent="0" algn="r" rtl="1">
              <a:lnSpc>
                <a:spcPct val="150000"/>
              </a:lnSpc>
              <a:buNone/>
            </a:pPr>
            <a:r>
              <a:rPr lang="fa-IR" sz="2400" b="1" dirty="0" smtClean="0">
                <a:solidFill>
                  <a:schemeClr val="tx1"/>
                </a:solidFill>
                <a:latin typeface="Arial" panose="020B0604020202020204" pitchFamily="34" charset="0"/>
                <a:cs typeface="Arial" panose="020B0604020202020204" pitchFamily="34" charset="0"/>
              </a:rPr>
              <a:t>3. قرار گرفتن 20 کشور آمریکای لاتین در این بازار </a:t>
            </a:r>
          </a:p>
          <a:p>
            <a:pPr marL="2782887" indent="0" algn="r" rtl="1">
              <a:lnSpc>
                <a:spcPct val="150000"/>
              </a:lnSpc>
              <a:buNone/>
            </a:pPr>
            <a:endParaRPr lang="fa-IR" sz="2400" b="1" dirty="0" smtClean="0">
              <a:solidFill>
                <a:schemeClr val="tx1"/>
              </a:solidFill>
              <a:latin typeface="Arial" panose="020B0604020202020204" pitchFamily="34" charset="0"/>
              <a:cs typeface="Arial" panose="020B0604020202020204" pitchFamily="34" charset="0"/>
            </a:endParaRPr>
          </a:p>
          <a:p>
            <a:pPr marL="0" indent="0" algn="r" rtl="1">
              <a:lnSpc>
                <a:spcPct val="150000"/>
              </a:lnSpc>
              <a:buNone/>
            </a:pPr>
            <a:r>
              <a:rPr lang="fa-IR" sz="2900" b="1" dirty="0">
                <a:solidFill>
                  <a:schemeClr val="tx1"/>
                </a:solidFill>
                <a:latin typeface="Arial" panose="020B0604020202020204" pitchFamily="34" charset="0"/>
                <a:cs typeface="Arial" panose="020B0604020202020204" pitchFamily="34" charset="0"/>
              </a:rPr>
              <a:t>در 6 سال اول تشکیل لافتا، تخفیفات گمرکی برای 5000 کالا به عمل آمد حدود 40 درصد تعرفه گمرکی کاهش یافت. </a:t>
            </a:r>
            <a:endParaRPr lang="en-US" sz="2900" b="1" dirty="0">
              <a:solidFill>
                <a:schemeClr val="tx1"/>
              </a:solidFill>
              <a:latin typeface="Arial" panose="020B0604020202020204" pitchFamily="34" charset="0"/>
              <a:cs typeface="Arial" panose="020B0604020202020204" pitchFamily="34" charset="0"/>
            </a:endParaRPr>
          </a:p>
          <a:p>
            <a:pPr marL="0" indent="0" algn="r" rtl="1">
              <a:lnSpc>
                <a:spcPct val="150000"/>
              </a:lnSpc>
              <a:buNone/>
            </a:pPr>
            <a:endParaRPr lang="en-US" sz="2900" b="1" dirty="0">
              <a:solidFill>
                <a:schemeClr val="tx1"/>
              </a:solidFill>
              <a:latin typeface="Arial" panose="020B0604020202020204" pitchFamily="34" charset="0"/>
              <a:cs typeface="Arial" panose="020B0604020202020204" pitchFamily="34" charset="0"/>
            </a:endParaRPr>
          </a:p>
        </p:txBody>
      </p:sp>
      <p:sp>
        <p:nvSpPr>
          <p:cNvPr id="4" name="Right Brace 3"/>
          <p:cNvSpPr/>
          <p:nvPr/>
        </p:nvSpPr>
        <p:spPr>
          <a:xfrm>
            <a:off x="6656294" y="2393576"/>
            <a:ext cx="618565" cy="2017060"/>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b="1"/>
          </a:p>
        </p:txBody>
      </p:sp>
    </p:spTree>
    <p:extLst>
      <p:ext uri="{BB962C8B-B14F-4D97-AF65-F5344CB8AC3E}">
        <p14:creationId xmlns:p14="http://schemas.microsoft.com/office/powerpoint/2010/main" val="342030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818" y="197475"/>
            <a:ext cx="7606054" cy="639651"/>
          </a:xfrm>
        </p:spPr>
        <p:txBody>
          <a:bodyPr>
            <a:normAutofit fontScale="90000"/>
          </a:bodyPr>
          <a:lstStyle/>
          <a:p>
            <a:pPr algn="r" rtl="1"/>
            <a:r>
              <a:rPr lang="fa-IR" b="1" dirty="0">
                <a:latin typeface="Times New Roman" panose="02020603050405020304" pitchFamily="18" charset="0"/>
                <a:cs typeface="Times New Roman" panose="02020603050405020304" pitchFamily="18" charset="0"/>
              </a:rPr>
              <a:t>لافتا: منطقه آزاد مبادلات آمریکای </a:t>
            </a:r>
            <a:r>
              <a:rPr lang="fa-IR" b="1" dirty="0" smtClean="0">
                <a:latin typeface="Times New Roman" panose="02020603050405020304" pitchFamily="18" charset="0"/>
                <a:cs typeface="Times New Roman" panose="02020603050405020304" pitchFamily="18" charset="0"/>
              </a:rPr>
              <a:t>لاتین</a:t>
            </a:r>
            <a:endParaRPr lang="en-US" dirty="0"/>
          </a:p>
        </p:txBody>
      </p:sp>
      <p:sp>
        <p:nvSpPr>
          <p:cNvPr id="3" name="Content Placeholder 2"/>
          <p:cNvSpPr>
            <a:spLocks noGrp="1"/>
          </p:cNvSpPr>
          <p:nvPr>
            <p:ph idx="1"/>
          </p:nvPr>
        </p:nvSpPr>
        <p:spPr>
          <a:xfrm>
            <a:off x="824248" y="1017431"/>
            <a:ext cx="8514261" cy="5241701"/>
          </a:xfrm>
        </p:spPr>
        <p:txBody>
          <a:bodyPr>
            <a:normAutofit/>
          </a:bodyPr>
          <a:lstStyle/>
          <a:p>
            <a:pPr algn="r" rtl="1">
              <a:lnSpc>
                <a:spcPct val="160000"/>
              </a:lnSpc>
            </a:pPr>
            <a:r>
              <a:rPr lang="fa-IR" sz="2000" b="1" dirty="0">
                <a:solidFill>
                  <a:srgbClr val="FF0000"/>
                </a:solidFill>
                <a:latin typeface="Arial" panose="020B0604020202020204" pitchFamily="34" charset="0"/>
                <a:cs typeface="Arial" panose="020B0604020202020204" pitchFamily="34" charset="0"/>
              </a:rPr>
              <a:t>عملکرد سازمان لافتا </a:t>
            </a:r>
            <a:endParaRPr lang="en-US" sz="2000" b="1" dirty="0" smtClean="0">
              <a:solidFill>
                <a:srgbClr val="FF0000"/>
              </a:solidFill>
              <a:latin typeface="Arial" panose="020B0604020202020204" pitchFamily="34" charset="0"/>
              <a:cs typeface="Arial" panose="020B0604020202020204" pitchFamily="34" charset="0"/>
            </a:endParaRPr>
          </a:p>
          <a:p>
            <a:pPr algn="r" rtl="1">
              <a:lnSpc>
                <a:spcPct val="160000"/>
              </a:lnSpc>
            </a:pPr>
            <a:r>
              <a:rPr lang="fa-IR" sz="2000" b="1" dirty="0" smtClean="0">
                <a:solidFill>
                  <a:schemeClr val="tx1"/>
                </a:solidFill>
                <a:latin typeface="Arial" panose="020B0604020202020204" pitchFamily="34" charset="0"/>
                <a:cs typeface="Arial" panose="020B0604020202020204" pitchFamily="34" charset="0"/>
              </a:rPr>
              <a:t>در سال 1970 میزان بازرگانی خارجی اعضای لافتا 12/4 میلیارد دلار بود که با روند متوسط سالانه 3/1% افزایش یافته است اما سهم بازرگانی منطقه ای حدود 10% از این میزان بوده است.</a:t>
            </a:r>
            <a:endParaRPr lang="en-US" sz="2000" b="1" dirty="0" smtClean="0">
              <a:solidFill>
                <a:schemeClr val="tx1"/>
              </a:solidFill>
              <a:latin typeface="Arial" panose="020B0604020202020204" pitchFamily="34" charset="0"/>
              <a:cs typeface="Arial" panose="020B0604020202020204" pitchFamily="34" charset="0"/>
            </a:endParaRPr>
          </a:p>
          <a:p>
            <a:pPr algn="r" rtl="1">
              <a:lnSpc>
                <a:spcPct val="160000"/>
              </a:lnSpc>
            </a:pPr>
            <a:r>
              <a:rPr lang="fa-IR" sz="2000" b="1" dirty="0">
                <a:solidFill>
                  <a:srgbClr val="FF0000"/>
                </a:solidFill>
                <a:latin typeface="Arial" panose="020B0604020202020204" pitchFamily="34" charset="0"/>
                <a:cs typeface="Arial" panose="020B0604020202020204" pitchFamily="34" charset="0"/>
              </a:rPr>
              <a:t>هماهنگی سیاست های </a:t>
            </a:r>
            <a:r>
              <a:rPr lang="fa-IR" sz="2000" b="1" dirty="0" smtClean="0">
                <a:solidFill>
                  <a:srgbClr val="FF0000"/>
                </a:solidFill>
                <a:latin typeface="Arial" panose="020B0604020202020204" pitchFamily="34" charset="0"/>
                <a:cs typeface="Arial" panose="020B0604020202020204" pitchFamily="34" charset="0"/>
              </a:rPr>
              <a:t>صنعتی</a:t>
            </a:r>
            <a:endParaRPr lang="en-US" sz="2000" b="1" dirty="0" smtClean="0">
              <a:solidFill>
                <a:srgbClr val="FF0000"/>
              </a:solidFill>
              <a:latin typeface="Arial" panose="020B0604020202020204" pitchFamily="34" charset="0"/>
              <a:cs typeface="Arial" panose="020B0604020202020204" pitchFamily="34" charset="0"/>
            </a:endParaRPr>
          </a:p>
          <a:p>
            <a:pPr algn="r" rtl="1">
              <a:lnSpc>
                <a:spcPct val="160000"/>
              </a:lnSpc>
              <a:buClr>
                <a:srgbClr val="F496CB">
                  <a:lumMod val="75000"/>
                </a:srgbClr>
              </a:buClr>
            </a:pPr>
            <a:r>
              <a:rPr lang="fa-IR" sz="2000" b="1" dirty="0">
                <a:solidFill>
                  <a:prstClr val="black"/>
                </a:solidFill>
                <a:latin typeface="Times New Roman" panose="02020603050405020304" pitchFamily="18" charset="0"/>
                <a:cs typeface="Times New Roman" panose="02020603050405020304" pitchFamily="18" charset="0"/>
              </a:rPr>
              <a:t>هدف قرارداد مونتوریدو هماهنگی در فعالیت های صنعتی اعضا بود ولی بدلیل </a:t>
            </a:r>
            <a:r>
              <a:rPr lang="fa-IR" sz="2000" b="1" dirty="0">
                <a:solidFill>
                  <a:srgbClr val="FF0000"/>
                </a:solidFill>
                <a:latin typeface="Times New Roman" panose="02020603050405020304" pitchFamily="18" charset="0"/>
                <a:cs typeface="Times New Roman" panose="02020603050405020304" pitchFamily="18" charset="0"/>
              </a:rPr>
              <a:t>سطح نابرابر توسعه </a:t>
            </a:r>
            <a:r>
              <a:rPr lang="fa-IR" sz="2000" b="1" dirty="0">
                <a:solidFill>
                  <a:prstClr val="black"/>
                </a:solidFill>
                <a:latin typeface="Times New Roman" panose="02020603050405020304" pitchFamily="18" charset="0"/>
                <a:cs typeface="Times New Roman" panose="02020603050405020304" pitchFamily="18" charset="0"/>
              </a:rPr>
              <a:t>کشورهای مختلف که ناشی از </a:t>
            </a:r>
            <a:r>
              <a:rPr lang="fa-IR" sz="2000" b="1" dirty="0">
                <a:solidFill>
                  <a:srgbClr val="FF0000"/>
                </a:solidFill>
                <a:latin typeface="Times New Roman" panose="02020603050405020304" pitchFamily="18" charset="0"/>
                <a:cs typeface="Times New Roman" panose="02020603050405020304" pitchFamily="18" charset="0"/>
              </a:rPr>
              <a:t>سطح نابرابر تورم </a:t>
            </a:r>
            <a:r>
              <a:rPr lang="fa-IR" sz="2000" b="1" dirty="0">
                <a:solidFill>
                  <a:prstClr val="black"/>
                </a:solidFill>
                <a:latin typeface="Times New Roman" panose="02020603050405020304" pitchFamily="18" charset="0"/>
                <a:cs typeface="Times New Roman" panose="02020603050405020304" pitchFamily="18" charset="0"/>
              </a:rPr>
              <a:t>در این کشورها می باشد، تاثیر زیادی بر روی سرمایه گذاری نداشت</a:t>
            </a:r>
            <a:r>
              <a:rPr lang="fa-IR" sz="2000" b="1" dirty="0" smtClean="0">
                <a:solidFill>
                  <a:prstClr val="black"/>
                </a:solidFill>
                <a:latin typeface="Times New Roman" panose="02020603050405020304" pitchFamily="18" charset="0"/>
                <a:cs typeface="Times New Roman" panose="02020603050405020304" pitchFamily="18" charset="0"/>
              </a:rPr>
              <a:t>.</a:t>
            </a:r>
            <a:endParaRPr lang="en-US" sz="20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595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8287"/>
          </a:xfrm>
        </p:spPr>
        <p:txBody>
          <a:bodyPr/>
          <a:lstStyle/>
          <a:p>
            <a:pPr algn="ctr" rtl="1"/>
            <a:r>
              <a:rPr lang="fa-IR" b="1" dirty="0">
                <a:latin typeface="Times New Roman" panose="02020603050405020304" pitchFamily="18" charset="0"/>
                <a:cs typeface="Times New Roman" panose="02020603050405020304" pitchFamily="18" charset="0"/>
              </a:rPr>
              <a:t>لافتا: منطقه آزاد مبادلات آمریکای لاتین</a:t>
            </a:r>
            <a:endParaRPr lang="en-US" b="1" dirty="0"/>
          </a:p>
        </p:txBody>
      </p:sp>
      <p:sp>
        <p:nvSpPr>
          <p:cNvPr id="3" name="Content Placeholder 2"/>
          <p:cNvSpPr>
            <a:spLocks noGrp="1"/>
          </p:cNvSpPr>
          <p:nvPr>
            <p:ph idx="1"/>
          </p:nvPr>
        </p:nvSpPr>
        <p:spPr>
          <a:xfrm>
            <a:off x="677334" y="1584102"/>
            <a:ext cx="8596668" cy="4906849"/>
          </a:xfrm>
        </p:spPr>
        <p:txBody>
          <a:bodyPr>
            <a:normAutofit fontScale="55000" lnSpcReduction="20000"/>
          </a:bodyPr>
          <a:lstStyle/>
          <a:p>
            <a:pPr marL="0" indent="0" algn="r" rtl="1">
              <a:lnSpc>
                <a:spcPct val="170000"/>
              </a:lnSpc>
              <a:buNone/>
            </a:pPr>
            <a:r>
              <a:rPr lang="fa-IR" sz="3300" b="1" dirty="0">
                <a:solidFill>
                  <a:srgbClr val="FF0000"/>
                </a:solidFill>
                <a:latin typeface="Arial" panose="020B0604020202020204" pitchFamily="34" charset="0"/>
                <a:cs typeface="Arial" panose="020B0604020202020204" pitchFamily="34" charset="0"/>
              </a:rPr>
              <a:t>عدم تساوی سطح توسعه</a:t>
            </a:r>
            <a:endParaRPr lang="en-US" sz="3300" b="1" dirty="0" smtClean="0">
              <a:solidFill>
                <a:srgbClr val="FF0000"/>
              </a:solidFill>
              <a:latin typeface="Arial" panose="020B0604020202020204" pitchFamily="34" charset="0"/>
              <a:cs typeface="Arial" panose="020B0604020202020204" pitchFamily="34" charset="0"/>
            </a:endParaRPr>
          </a:p>
          <a:p>
            <a:pPr marL="0" indent="0" algn="r" rtl="1">
              <a:lnSpc>
                <a:spcPct val="170000"/>
              </a:lnSpc>
              <a:buNone/>
            </a:pPr>
            <a:r>
              <a:rPr lang="fa-IR" sz="3200" b="1" dirty="0" smtClean="0">
                <a:latin typeface="Arial" panose="020B0604020202020204" pitchFamily="34" charset="0"/>
                <a:cs typeface="Arial" panose="020B0604020202020204" pitchFamily="34" charset="0"/>
              </a:rPr>
              <a:t>بر اساس رده بندی سطح توسعه، کشورها به سه دسته تقسیم می شوند:</a:t>
            </a:r>
          </a:p>
          <a:p>
            <a:pPr marL="0" indent="0" algn="r" rtl="1">
              <a:lnSpc>
                <a:spcPct val="170000"/>
              </a:lnSpc>
              <a:buNone/>
            </a:pPr>
            <a:r>
              <a:rPr lang="fa-IR" sz="3200" b="1" dirty="0" smtClean="0">
                <a:solidFill>
                  <a:schemeClr val="accent1">
                    <a:lumMod val="75000"/>
                  </a:schemeClr>
                </a:solidFill>
                <a:latin typeface="Arial" panose="020B0604020202020204" pitchFamily="34" charset="0"/>
                <a:cs typeface="Arial" panose="020B0604020202020204" pitchFamily="34" charset="0"/>
              </a:rPr>
              <a:t>1.</a:t>
            </a:r>
            <a:r>
              <a:rPr lang="fa-IR" sz="3200" b="1" dirty="0" smtClean="0">
                <a:solidFill>
                  <a:schemeClr val="accent1">
                    <a:lumMod val="50000"/>
                  </a:schemeClr>
                </a:solidFill>
                <a:latin typeface="Arial" panose="020B0604020202020204" pitchFamily="34" charset="0"/>
                <a:cs typeface="Arial" panose="020B0604020202020204" pitchFamily="34" charset="0"/>
              </a:rPr>
              <a:t>کشورهای کمتر توسعه یافته: </a:t>
            </a:r>
            <a:r>
              <a:rPr lang="fa-IR" sz="3200" b="1" dirty="0" smtClean="0">
                <a:solidFill>
                  <a:schemeClr val="tx1"/>
                </a:solidFill>
                <a:latin typeface="Arial" panose="020B0604020202020204" pitchFamily="34" charset="0"/>
                <a:cs typeface="Arial" panose="020B0604020202020204" pitchFamily="34" charset="0"/>
              </a:rPr>
              <a:t>اجازه داشتند حقوق گمرکی خود را کندتر از دیگر اعضا کاهش دهند. ( مانند اکوادور، پاراگوئه)</a:t>
            </a:r>
          </a:p>
          <a:p>
            <a:pPr marL="0" indent="0" algn="r" rtl="1">
              <a:lnSpc>
                <a:spcPct val="170000"/>
              </a:lnSpc>
              <a:buNone/>
            </a:pPr>
            <a:r>
              <a:rPr lang="fa-IR" sz="3200" b="1" dirty="0" smtClean="0">
                <a:solidFill>
                  <a:schemeClr val="accent1">
                    <a:lumMod val="75000"/>
                  </a:schemeClr>
                </a:solidFill>
                <a:latin typeface="Arial" panose="020B0604020202020204" pitchFamily="34" charset="0"/>
                <a:cs typeface="Arial" panose="020B0604020202020204" pitchFamily="34" charset="0"/>
              </a:rPr>
              <a:t>2. </a:t>
            </a:r>
            <a:r>
              <a:rPr lang="fa-IR" sz="3200" b="1" dirty="0" smtClean="0">
                <a:solidFill>
                  <a:schemeClr val="accent1">
                    <a:lumMod val="50000"/>
                  </a:schemeClr>
                </a:solidFill>
                <a:latin typeface="Arial" panose="020B0604020202020204" pitchFamily="34" charset="0"/>
                <a:cs typeface="Arial" panose="020B0604020202020204" pitchFamily="34" charset="0"/>
              </a:rPr>
              <a:t>کشورهایی که بازارهای کافی ندارند: </a:t>
            </a:r>
            <a:r>
              <a:rPr lang="fa-IR" sz="3200" b="1" dirty="0" smtClean="0">
                <a:latin typeface="Arial" panose="020B0604020202020204" pitchFamily="34" charset="0"/>
                <a:cs typeface="Arial" panose="020B0604020202020204" pitchFamily="34" charset="0"/>
              </a:rPr>
              <a:t>از مزایای تعرفه ای برخوردار شدند. ( مانند </a:t>
            </a:r>
            <a:r>
              <a:rPr lang="fa-IR" sz="3200" b="1" dirty="0" smtClean="0">
                <a:solidFill>
                  <a:schemeClr val="tx1"/>
                </a:solidFill>
                <a:latin typeface="Arial" panose="020B0604020202020204" pitchFamily="34" charset="0"/>
                <a:cs typeface="Arial" panose="020B0604020202020204" pitchFamily="34" charset="0"/>
              </a:rPr>
              <a:t>کلمبیا، شیلی</a:t>
            </a:r>
            <a:r>
              <a:rPr lang="fa-IR" sz="3200" b="1" dirty="0" smtClean="0">
                <a:latin typeface="Arial" panose="020B0604020202020204" pitchFamily="34" charset="0"/>
                <a:cs typeface="Arial" panose="020B0604020202020204" pitchFamily="34" charset="0"/>
              </a:rPr>
              <a:t>)</a:t>
            </a:r>
          </a:p>
          <a:p>
            <a:pPr marL="0" indent="0" algn="r" rtl="1">
              <a:lnSpc>
                <a:spcPct val="170000"/>
              </a:lnSpc>
              <a:buNone/>
            </a:pPr>
            <a:r>
              <a:rPr lang="fa-IR" sz="3200" b="1" dirty="0" smtClean="0">
                <a:solidFill>
                  <a:schemeClr val="accent1">
                    <a:lumMod val="75000"/>
                  </a:schemeClr>
                </a:solidFill>
                <a:latin typeface="Arial" panose="020B0604020202020204" pitchFamily="34" charset="0"/>
                <a:cs typeface="Arial" panose="020B0604020202020204" pitchFamily="34" charset="0"/>
              </a:rPr>
              <a:t>3. </a:t>
            </a:r>
            <a:r>
              <a:rPr lang="fa-IR" sz="3200" b="1" dirty="0" smtClean="0">
                <a:solidFill>
                  <a:schemeClr val="tx1"/>
                </a:solidFill>
                <a:latin typeface="Arial" panose="020B0604020202020204" pitchFamily="34" charset="0"/>
                <a:cs typeface="Arial" panose="020B0604020202020204" pitchFamily="34" charset="0"/>
              </a:rPr>
              <a:t>کشورهایی که نسبت به سایر کشورها بیشتر صنعتی شده بودند.(آرژانتین، برزیل)</a:t>
            </a:r>
            <a:endParaRPr lang="en-US" sz="3200" b="1" dirty="0" smtClean="0">
              <a:solidFill>
                <a:schemeClr val="tx1"/>
              </a:solidFill>
              <a:latin typeface="Arial" panose="020B0604020202020204" pitchFamily="34" charset="0"/>
              <a:cs typeface="Arial" panose="020B0604020202020204" pitchFamily="34" charset="0"/>
            </a:endParaRPr>
          </a:p>
          <a:p>
            <a:pPr marL="0" indent="0" algn="r" rtl="1">
              <a:lnSpc>
                <a:spcPct val="170000"/>
              </a:lnSpc>
              <a:buNone/>
            </a:pPr>
            <a:r>
              <a:rPr lang="fa-IR" sz="3200" b="1" dirty="0">
                <a:solidFill>
                  <a:srgbClr val="FF0000"/>
                </a:solidFill>
                <a:latin typeface="Arial" panose="020B0604020202020204" pitchFamily="34" charset="0"/>
                <a:cs typeface="Arial" panose="020B0604020202020204" pitchFamily="34" charset="0"/>
              </a:rPr>
              <a:t>توافق تکمیلی</a:t>
            </a:r>
            <a:endParaRPr lang="en-US" sz="3200" b="1" dirty="0" smtClean="0">
              <a:solidFill>
                <a:srgbClr val="FF0000"/>
              </a:solidFill>
              <a:latin typeface="Arial" panose="020B0604020202020204" pitchFamily="34" charset="0"/>
              <a:cs typeface="Arial" panose="020B0604020202020204" pitchFamily="34" charset="0"/>
            </a:endParaRPr>
          </a:p>
          <a:p>
            <a:pPr marL="0" indent="0" algn="r" rtl="1">
              <a:lnSpc>
                <a:spcPct val="170000"/>
              </a:lnSpc>
              <a:buNone/>
            </a:pPr>
            <a:r>
              <a:rPr lang="fa-IR" sz="3200" b="1" dirty="0">
                <a:solidFill>
                  <a:schemeClr val="accent1">
                    <a:lumMod val="50000"/>
                  </a:schemeClr>
                </a:solidFill>
                <a:latin typeface="Arial" panose="020B0604020202020204" pitchFamily="34" charset="0"/>
                <a:cs typeface="Arial" panose="020B0604020202020204" pitchFamily="34" charset="0"/>
              </a:rPr>
              <a:t>1.</a:t>
            </a:r>
            <a:r>
              <a:rPr lang="fa-IR" sz="3200" b="1" dirty="0">
                <a:solidFill>
                  <a:schemeClr val="tx1"/>
                </a:solidFill>
                <a:latin typeface="Arial" panose="020B0604020202020204" pitchFamily="34" charset="0"/>
                <a:cs typeface="Arial" panose="020B0604020202020204" pitchFamily="34" charset="0"/>
              </a:rPr>
              <a:t>موجب آزادی مبادلات بعضی از کالاها شد</a:t>
            </a:r>
            <a:r>
              <a:rPr lang="fa-IR" sz="3200" b="1" dirty="0" smtClean="0">
                <a:solidFill>
                  <a:schemeClr val="tx1"/>
                </a:solidFill>
                <a:latin typeface="Arial" panose="020B0604020202020204" pitchFamily="34" charset="0"/>
                <a:cs typeface="Arial" panose="020B0604020202020204" pitchFamily="34" charset="0"/>
              </a:rPr>
              <a:t>.</a:t>
            </a:r>
            <a:endParaRPr lang="fa-IR" sz="3200" b="1" dirty="0">
              <a:latin typeface="Arial" panose="020B0604020202020204" pitchFamily="34" charset="0"/>
              <a:cs typeface="Arial" panose="020B0604020202020204" pitchFamily="34" charset="0"/>
            </a:endParaRPr>
          </a:p>
          <a:p>
            <a:pPr marL="0" indent="0" algn="r" rtl="1">
              <a:lnSpc>
                <a:spcPct val="170000"/>
              </a:lnSpc>
              <a:buNone/>
            </a:pPr>
            <a:r>
              <a:rPr lang="fa-IR" sz="3200" b="1" dirty="0">
                <a:solidFill>
                  <a:schemeClr val="accent1">
                    <a:lumMod val="50000"/>
                  </a:schemeClr>
                </a:solidFill>
                <a:latin typeface="Arial" panose="020B0604020202020204" pitchFamily="34" charset="0"/>
                <a:cs typeface="Arial" panose="020B0604020202020204" pitchFamily="34" charset="0"/>
              </a:rPr>
              <a:t>2.</a:t>
            </a:r>
            <a:r>
              <a:rPr lang="fa-IR" sz="3200" b="1" dirty="0">
                <a:latin typeface="Arial" panose="020B0604020202020204" pitchFamily="34" charset="0"/>
                <a:cs typeface="Arial" panose="020B0604020202020204" pitchFamily="34" charset="0"/>
              </a:rPr>
              <a:t> </a:t>
            </a:r>
            <a:r>
              <a:rPr lang="fa-IR" sz="3200" b="1" dirty="0">
                <a:solidFill>
                  <a:schemeClr val="tx1"/>
                </a:solidFill>
                <a:latin typeface="Arial" panose="020B0604020202020204" pitchFamily="34" charset="0"/>
                <a:cs typeface="Arial" panose="020B0604020202020204" pitchFamily="34" charset="0"/>
              </a:rPr>
              <a:t>تولید در یک کشور باشد یا بین کشورهایی که تخصص دارند تقسیم شود</a:t>
            </a:r>
            <a:r>
              <a:rPr lang="fa-IR" sz="3200" b="1" dirty="0" smtClean="0">
                <a:solidFill>
                  <a:schemeClr val="tx1"/>
                </a:solidFill>
                <a:latin typeface="Arial" panose="020B0604020202020204" pitchFamily="34" charset="0"/>
                <a:cs typeface="Arial" panose="020B0604020202020204" pitchFamily="34" charset="0"/>
              </a:rPr>
              <a:t>.</a:t>
            </a:r>
            <a:endParaRPr lang="en-US"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4437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7874995" cy="807076"/>
          </a:xfrm>
        </p:spPr>
        <p:txBody>
          <a:bodyPr/>
          <a:lstStyle/>
          <a:p>
            <a:pPr algn="r" rtl="1"/>
            <a:r>
              <a:rPr lang="fa-IR" b="1" dirty="0" smtClean="0">
                <a:latin typeface="Times New Roman" panose="02020603050405020304" pitchFamily="18" charset="0"/>
                <a:cs typeface="Times New Roman" panose="02020603050405020304" pitchFamily="18" charset="0"/>
              </a:rPr>
              <a:t>بازار مشترک آمریکای مرکزی</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16676"/>
            <a:ext cx="8453787" cy="5241701"/>
          </a:xfrm>
        </p:spPr>
        <p:txBody>
          <a:bodyPr>
            <a:noAutofit/>
          </a:bodyPr>
          <a:lstStyle/>
          <a:p>
            <a:pPr algn="r" rtl="1">
              <a:lnSpc>
                <a:spcPct val="150000"/>
              </a:lnSpc>
            </a:pPr>
            <a:r>
              <a:rPr lang="fa-IR" sz="2000" b="1" dirty="0" smtClean="0">
                <a:solidFill>
                  <a:schemeClr val="tx1"/>
                </a:solidFill>
                <a:latin typeface="Times New Roman" panose="02020603050405020304" pitchFamily="18" charset="0"/>
                <a:cs typeface="Times New Roman" panose="02020603050405020304" pitchFamily="18" charset="0"/>
              </a:rPr>
              <a:t>به موجب قرارداد ماناگوا در سال 1961، ببین پنج کشور آمریکای مرکزی( هندوراس، السالوادور، نیکاراگوئه، گواتمالا، کاستاریکا) بوجود آمد.</a:t>
            </a:r>
          </a:p>
          <a:p>
            <a:pPr algn="r" rtl="1">
              <a:lnSpc>
                <a:spcPct val="150000"/>
              </a:lnSpc>
            </a:pPr>
            <a:r>
              <a:rPr lang="fa-IR" sz="2000" b="1" dirty="0" smtClean="0">
                <a:solidFill>
                  <a:schemeClr val="accent1">
                    <a:lumMod val="50000"/>
                  </a:schemeClr>
                </a:solidFill>
                <a:latin typeface="Times New Roman" panose="02020603050405020304" pitchFamily="18" charset="0"/>
                <a:cs typeface="Times New Roman" panose="02020603050405020304" pitchFamily="18" charset="0"/>
              </a:rPr>
              <a:t>هدف: </a:t>
            </a:r>
            <a:r>
              <a:rPr lang="fa-IR" sz="2000" b="1" dirty="0" smtClean="0">
                <a:solidFill>
                  <a:schemeClr val="tx1"/>
                </a:solidFill>
                <a:latin typeface="Times New Roman" panose="02020603050405020304" pitchFamily="18" charset="0"/>
                <a:cs typeface="Times New Roman" panose="02020603050405020304" pitchFamily="18" charset="0"/>
              </a:rPr>
              <a:t>کلیه محدودیت ها و عوارض مبادلاتی بین اعضا رفع شود.</a:t>
            </a:r>
          </a:p>
          <a:p>
            <a:pPr marL="0" indent="0" algn="r" rtl="1">
              <a:lnSpc>
                <a:spcPct val="150000"/>
              </a:lnSpc>
              <a:buNone/>
            </a:pPr>
            <a:r>
              <a:rPr lang="fa-IR" sz="2000" b="1" dirty="0" smtClean="0">
                <a:solidFill>
                  <a:schemeClr val="tx1"/>
                </a:solidFill>
                <a:latin typeface="Times New Roman" panose="02020603050405020304" pitchFamily="18" charset="0"/>
                <a:cs typeface="Times New Roman" panose="02020603050405020304" pitchFamily="18" charset="0"/>
              </a:rPr>
              <a:t>جمعیت این کشورهای آمریکای مرکزی در حدود 12 میلیون و متوسط درآمد سرانه حدود 200 دلار بوده است. که 20 درصد درآمد مربوط به صادرات است.</a:t>
            </a:r>
          </a:p>
          <a:p>
            <a:pPr algn="r" rtl="1">
              <a:tabLst>
                <a:tab pos="8875713" algn="l"/>
              </a:tabLst>
            </a:pPr>
            <a:r>
              <a:rPr lang="fa-IR" sz="2400" b="1" dirty="0">
                <a:solidFill>
                  <a:schemeClr val="accent1">
                    <a:lumMod val="50000"/>
                  </a:schemeClr>
                </a:solidFill>
                <a:latin typeface="Times New Roman" panose="02020603050405020304" pitchFamily="18" charset="0"/>
                <a:cs typeface="Times New Roman" panose="02020603050405020304" pitchFamily="18" charset="0"/>
              </a:rPr>
              <a:t>مشکلات کشورها</a:t>
            </a:r>
          </a:p>
          <a:p>
            <a:pPr marL="0" indent="2782888" algn="r" rtl="1">
              <a:buNone/>
              <a:tabLst>
                <a:tab pos="8875713" algn="l"/>
              </a:tabLst>
            </a:pPr>
            <a:r>
              <a:rPr lang="fa-IR" sz="2000" b="1" dirty="0">
                <a:solidFill>
                  <a:schemeClr val="accent1">
                    <a:lumMod val="50000"/>
                  </a:schemeClr>
                </a:solidFill>
                <a:latin typeface="Times New Roman" panose="02020603050405020304" pitchFamily="18" charset="0"/>
                <a:cs typeface="Times New Roman" panose="02020603050405020304" pitchFamily="18" charset="0"/>
              </a:rPr>
              <a:t>1.</a:t>
            </a:r>
            <a:r>
              <a:rPr lang="fa-IR" sz="2000" b="1" dirty="0">
                <a:latin typeface="Times New Roman" panose="02020603050405020304" pitchFamily="18" charset="0"/>
                <a:cs typeface="Times New Roman" panose="02020603050405020304" pitchFamily="18" charset="0"/>
              </a:rPr>
              <a:t> </a:t>
            </a:r>
            <a:r>
              <a:rPr lang="fa-IR" sz="2000" b="1" dirty="0">
                <a:solidFill>
                  <a:schemeClr val="tx1"/>
                </a:solidFill>
                <a:latin typeface="Times New Roman" panose="02020603050405020304" pitchFamily="18" charset="0"/>
                <a:cs typeface="Times New Roman" panose="02020603050405020304" pitchFamily="18" charset="0"/>
              </a:rPr>
              <a:t>فقر</a:t>
            </a:r>
          </a:p>
          <a:p>
            <a:pPr marL="0" indent="2782888" algn="r" rtl="1">
              <a:buNone/>
            </a:pPr>
            <a:r>
              <a:rPr lang="fa-IR" sz="2000" b="1" dirty="0">
                <a:solidFill>
                  <a:schemeClr val="accent1">
                    <a:lumMod val="50000"/>
                  </a:schemeClr>
                </a:solidFill>
                <a:latin typeface="Times New Roman" panose="02020603050405020304" pitchFamily="18" charset="0"/>
                <a:cs typeface="Times New Roman" panose="02020603050405020304" pitchFamily="18" charset="0"/>
              </a:rPr>
              <a:t>2. </a:t>
            </a:r>
            <a:r>
              <a:rPr lang="fa-IR" sz="2000" b="1" dirty="0">
                <a:solidFill>
                  <a:schemeClr val="tx1"/>
                </a:solidFill>
                <a:latin typeface="Times New Roman" panose="02020603050405020304" pitchFamily="18" charset="0"/>
                <a:cs typeface="Times New Roman" panose="02020603050405020304" pitchFamily="18" charset="0"/>
              </a:rPr>
              <a:t>نداشتن سرمایه کافی برای توسعه </a:t>
            </a:r>
          </a:p>
          <a:p>
            <a:pPr marL="0" indent="2782888" algn="r" rtl="1">
              <a:buNone/>
            </a:pPr>
            <a:r>
              <a:rPr lang="fa-IR" sz="2000" b="1" dirty="0">
                <a:solidFill>
                  <a:schemeClr val="accent1">
                    <a:lumMod val="50000"/>
                  </a:schemeClr>
                </a:solidFill>
                <a:latin typeface="Times New Roman" panose="02020603050405020304" pitchFamily="18" charset="0"/>
                <a:cs typeface="Times New Roman" panose="02020603050405020304" pitchFamily="18" charset="0"/>
              </a:rPr>
              <a:t>3. </a:t>
            </a:r>
            <a:r>
              <a:rPr lang="fa-IR" sz="2000" b="1" dirty="0">
                <a:solidFill>
                  <a:schemeClr val="tx1"/>
                </a:solidFill>
                <a:latin typeface="Times New Roman" panose="02020603050405020304" pitchFamily="18" charset="0"/>
                <a:cs typeface="Times New Roman" panose="02020603050405020304" pitchFamily="18" charset="0"/>
              </a:rPr>
              <a:t>وابستگی زیاد اقتصاد به کشاورزی</a:t>
            </a:r>
          </a:p>
          <a:p>
            <a:pPr marL="0" indent="2782888" algn="r" rtl="1">
              <a:buNone/>
            </a:pPr>
            <a:r>
              <a:rPr lang="fa-IR" sz="2000" b="1" dirty="0">
                <a:solidFill>
                  <a:schemeClr val="accent1">
                    <a:lumMod val="50000"/>
                  </a:schemeClr>
                </a:solidFill>
                <a:latin typeface="Times New Roman" panose="02020603050405020304" pitchFamily="18" charset="0"/>
                <a:cs typeface="Times New Roman" panose="02020603050405020304" pitchFamily="18" charset="0"/>
              </a:rPr>
              <a:t>4. </a:t>
            </a:r>
            <a:r>
              <a:rPr lang="fa-IR" sz="2000" b="1" dirty="0">
                <a:solidFill>
                  <a:schemeClr val="tx1"/>
                </a:solidFill>
                <a:latin typeface="Times New Roman" panose="02020603050405020304" pitchFamily="18" charset="0"/>
                <a:cs typeface="Times New Roman" panose="02020603050405020304" pitchFamily="18" charset="0"/>
              </a:rPr>
              <a:t>محدود بودن بازار فروش</a:t>
            </a:r>
          </a:p>
          <a:p>
            <a:pPr marL="0" indent="2782888" algn="r" rtl="1">
              <a:buNone/>
            </a:pPr>
            <a:r>
              <a:rPr lang="fa-IR" sz="2000" b="1" dirty="0">
                <a:solidFill>
                  <a:schemeClr val="accent1">
                    <a:lumMod val="50000"/>
                  </a:schemeClr>
                </a:solidFill>
                <a:latin typeface="Times New Roman" panose="02020603050405020304" pitchFamily="18" charset="0"/>
                <a:cs typeface="Times New Roman" panose="02020603050405020304" pitchFamily="18" charset="0"/>
              </a:rPr>
              <a:t>5. </a:t>
            </a:r>
            <a:r>
              <a:rPr lang="fa-IR" sz="2000" b="1" dirty="0">
                <a:solidFill>
                  <a:schemeClr val="tx1"/>
                </a:solidFill>
                <a:latin typeface="Times New Roman" panose="02020603050405020304" pitchFamily="18" charset="0"/>
                <a:cs typeface="Times New Roman" panose="02020603050405020304" pitchFamily="18" charset="0"/>
              </a:rPr>
              <a:t>افزایش سریع جمعیت</a:t>
            </a:r>
            <a:endParaRPr lang="en-US" sz="2000" b="1" dirty="0">
              <a:solidFill>
                <a:schemeClr val="tx1"/>
              </a:solidFill>
              <a:latin typeface="Times New Roman" panose="02020603050405020304" pitchFamily="18" charset="0"/>
              <a:cs typeface="Times New Roman" panose="02020603050405020304" pitchFamily="18" charset="0"/>
            </a:endParaRPr>
          </a:p>
          <a:p>
            <a:pPr marL="0" indent="0" algn="r" rtl="1">
              <a:lnSpc>
                <a:spcPct val="150000"/>
              </a:lnSpc>
              <a:buNone/>
            </a:pPr>
            <a:endParaRPr lang="en-US"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0816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9955"/>
          </a:xfrm>
        </p:spPr>
        <p:txBody>
          <a:bodyPr/>
          <a:lstStyle/>
          <a:p>
            <a:pPr algn="ctr" rtl="1"/>
            <a:r>
              <a:rPr lang="fa-IR" b="1" dirty="0">
                <a:latin typeface="Times New Roman" panose="02020603050405020304" pitchFamily="18" charset="0"/>
                <a:cs typeface="Times New Roman" panose="02020603050405020304" pitchFamily="18" charset="0"/>
              </a:rPr>
              <a:t>بازار مشترک آمریکای مرکزی</a:t>
            </a:r>
            <a:endParaRPr lang="en-US" dirty="0"/>
          </a:p>
        </p:txBody>
      </p:sp>
      <p:sp>
        <p:nvSpPr>
          <p:cNvPr id="3" name="Content Placeholder 2"/>
          <p:cNvSpPr>
            <a:spLocks noGrp="1"/>
          </p:cNvSpPr>
          <p:nvPr>
            <p:ph idx="1"/>
          </p:nvPr>
        </p:nvSpPr>
        <p:spPr>
          <a:xfrm>
            <a:off x="677334" y="1584101"/>
            <a:ext cx="8596668" cy="4700789"/>
          </a:xfrm>
        </p:spPr>
        <p:txBody>
          <a:bodyPr>
            <a:normAutofit/>
          </a:bodyPr>
          <a:lstStyle/>
          <a:p>
            <a:pPr algn="r" rtl="1">
              <a:lnSpc>
                <a:spcPct val="160000"/>
              </a:lnSpc>
            </a:pPr>
            <a:r>
              <a:rPr lang="fa-IR" b="1" dirty="0" smtClean="0">
                <a:solidFill>
                  <a:schemeClr val="tx1"/>
                </a:solidFill>
                <a:latin typeface="Times New Roman" panose="02020603050405020304" pitchFamily="18" charset="0"/>
                <a:cs typeface="Times New Roman" panose="02020603050405020304" pitchFamily="18" charset="0"/>
              </a:rPr>
              <a:t>تشکیل </a:t>
            </a:r>
            <a:r>
              <a:rPr lang="fa-IR" b="1" dirty="0">
                <a:solidFill>
                  <a:schemeClr val="tx1"/>
                </a:solidFill>
                <a:latin typeface="Times New Roman" panose="02020603050405020304" pitchFamily="18" charset="0"/>
                <a:cs typeface="Times New Roman" panose="02020603050405020304" pitchFamily="18" charset="0"/>
              </a:rPr>
              <a:t>بازار سبب ایجاد امکانات لازم برای برقراری صنایع از طریق توسعه بازار و تخصیص کار بین کشورها و جلب سرمایه های خارجی شد.</a:t>
            </a:r>
          </a:p>
          <a:p>
            <a:pPr algn="r" rtl="1">
              <a:lnSpc>
                <a:spcPct val="160000"/>
              </a:lnSpc>
            </a:pPr>
            <a:r>
              <a:rPr lang="fa-IR" b="1" dirty="0">
                <a:solidFill>
                  <a:schemeClr val="tx1"/>
                </a:solidFill>
                <a:latin typeface="Times New Roman" panose="02020603050405020304" pitchFamily="18" charset="0"/>
                <a:cs typeface="Times New Roman" panose="02020603050405020304" pitchFamily="18" charset="0"/>
              </a:rPr>
              <a:t>محدودیت ها در تجارت بین کشورها آزاد شد.</a:t>
            </a:r>
          </a:p>
          <a:p>
            <a:pPr algn="r" rtl="1">
              <a:lnSpc>
                <a:spcPct val="160000"/>
              </a:lnSpc>
            </a:pPr>
            <a:r>
              <a:rPr lang="fa-IR" b="1" dirty="0" smtClean="0">
                <a:solidFill>
                  <a:schemeClr val="tx1"/>
                </a:solidFill>
                <a:latin typeface="Times New Roman" panose="02020603050405020304" pitchFamily="18" charset="0"/>
                <a:cs typeface="Times New Roman" panose="02020603050405020304" pitchFamily="18" charset="0"/>
              </a:rPr>
              <a:t>ایجاد بانک مشترک برای کمک به توسعه اقتصادی اعضا</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2782888" algn="r" rtl="1">
              <a:buNone/>
            </a:pPr>
            <a:endParaRPr lang="fa-IR" b="1" dirty="0" smtClean="0">
              <a:solidFill>
                <a:schemeClr val="tx1"/>
              </a:solidFill>
              <a:latin typeface="Times New Roman" panose="02020603050405020304" pitchFamily="18" charset="0"/>
              <a:cs typeface="Times New Roman" panose="02020603050405020304" pitchFamily="18" charset="0"/>
            </a:endParaRPr>
          </a:p>
          <a:p>
            <a:pPr marL="0" indent="0" algn="r" rtl="1">
              <a:buNone/>
            </a:pPr>
            <a:r>
              <a:rPr lang="fa-IR" sz="2800" b="1" dirty="0">
                <a:solidFill>
                  <a:schemeClr val="accent1">
                    <a:lumMod val="50000"/>
                  </a:schemeClr>
                </a:solidFill>
                <a:latin typeface="Times New Roman" panose="02020603050405020304" pitchFamily="18" charset="0"/>
                <a:cs typeface="Times New Roman" panose="02020603050405020304" pitchFamily="18" charset="0"/>
              </a:rPr>
              <a:t>نتایج :    </a:t>
            </a:r>
            <a:r>
              <a:rPr lang="fa-IR" b="1" dirty="0">
                <a:solidFill>
                  <a:schemeClr val="accent1">
                    <a:lumMod val="50000"/>
                  </a:schemeClr>
                </a:solidFill>
                <a:latin typeface="Times New Roman" panose="02020603050405020304" pitchFamily="18" charset="0"/>
                <a:cs typeface="Times New Roman" panose="02020603050405020304" pitchFamily="18" charset="0"/>
              </a:rPr>
              <a:t>1. </a:t>
            </a:r>
            <a:r>
              <a:rPr lang="fa-IR" b="1" dirty="0">
                <a:latin typeface="Times New Roman" panose="02020603050405020304" pitchFamily="18" charset="0"/>
                <a:cs typeface="Times New Roman" panose="02020603050405020304" pitchFamily="18" charset="0"/>
              </a:rPr>
              <a:t>افزایش مبادلات بین کشورها</a:t>
            </a:r>
          </a:p>
          <a:p>
            <a:pPr marL="0" indent="1612900" algn="r" rtl="1">
              <a:buNone/>
            </a:pPr>
            <a:r>
              <a:rPr lang="fa-IR" b="1" dirty="0">
                <a:solidFill>
                  <a:schemeClr val="accent1">
                    <a:lumMod val="50000"/>
                  </a:schemeClr>
                </a:solidFill>
                <a:latin typeface="Times New Roman" panose="02020603050405020304" pitchFamily="18" charset="0"/>
                <a:cs typeface="Times New Roman" panose="02020603050405020304" pitchFamily="18" charset="0"/>
              </a:rPr>
              <a:t>2. </a:t>
            </a:r>
            <a:r>
              <a:rPr lang="fa-IR" b="1" dirty="0">
                <a:latin typeface="Times New Roman" panose="02020603050405020304" pitchFamily="18" charset="0"/>
                <a:cs typeface="Times New Roman" panose="02020603050405020304" pitchFamily="18" charset="0"/>
              </a:rPr>
              <a:t>مبادلات با سایر کشورها</a:t>
            </a:r>
          </a:p>
          <a:p>
            <a:pPr marL="1708150" indent="-95250" algn="r" rtl="1">
              <a:buNone/>
            </a:pPr>
            <a:r>
              <a:rPr lang="fa-IR" b="1" dirty="0">
                <a:solidFill>
                  <a:schemeClr val="accent1">
                    <a:lumMod val="50000"/>
                  </a:schemeClr>
                </a:solidFill>
                <a:latin typeface="Times New Roman" panose="02020603050405020304" pitchFamily="18" charset="0"/>
                <a:cs typeface="Times New Roman" panose="02020603050405020304" pitchFamily="18" charset="0"/>
              </a:rPr>
              <a:t>3. </a:t>
            </a:r>
            <a:r>
              <a:rPr lang="fa-IR" b="1" dirty="0">
                <a:latin typeface="Times New Roman" panose="02020603050405020304" pitchFamily="18" charset="0"/>
                <a:cs typeface="Times New Roman" panose="02020603050405020304" pitchFamily="18" charset="0"/>
              </a:rPr>
              <a:t>کاهش سهم کشاورزی در درآمد ملی و افزایش سهم صنعت</a:t>
            </a:r>
          </a:p>
          <a:p>
            <a:pPr marL="0" indent="1612900" algn="r" rtl="1">
              <a:buNone/>
            </a:pPr>
            <a:r>
              <a:rPr lang="fa-IR" b="1" dirty="0">
                <a:solidFill>
                  <a:schemeClr val="accent1">
                    <a:lumMod val="50000"/>
                  </a:schemeClr>
                </a:solidFill>
                <a:latin typeface="Times New Roman" panose="02020603050405020304" pitchFamily="18" charset="0"/>
                <a:cs typeface="Times New Roman" panose="02020603050405020304" pitchFamily="18" charset="0"/>
              </a:rPr>
              <a:t>4. </a:t>
            </a:r>
            <a:r>
              <a:rPr lang="fa-IR" b="1" dirty="0">
                <a:latin typeface="Times New Roman" panose="02020603050405020304" pitchFamily="18" charset="0"/>
                <a:cs typeface="Times New Roman" panose="02020603050405020304" pitchFamily="18" charset="0"/>
              </a:rPr>
              <a:t>افزایش درآمد ملی</a:t>
            </a:r>
          </a:p>
          <a:p>
            <a:pPr marL="0" indent="2782888" algn="r" rtl="1">
              <a:buNone/>
            </a:pPr>
            <a:endParaRPr lang="en-US"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970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682"/>
          </a:xfrm>
        </p:spPr>
        <p:txBody>
          <a:bodyPr/>
          <a:lstStyle/>
          <a:p>
            <a:pPr algn="ctr" rtl="1"/>
            <a:r>
              <a:rPr lang="fa-IR" b="1" dirty="0">
                <a:latin typeface="Times New Roman" panose="02020603050405020304" pitchFamily="18" charset="0"/>
                <a:cs typeface="Times New Roman" panose="02020603050405020304" pitchFamily="18" charset="0"/>
              </a:rPr>
              <a:t>پیمان آندن(</a:t>
            </a:r>
            <a:r>
              <a:rPr lang="en-US" b="1" dirty="0">
                <a:latin typeface="Times New Roman" panose="02020603050405020304" pitchFamily="18" charset="0"/>
                <a:cs typeface="Times New Roman" panose="02020603050405020304" pitchFamily="18" charset="0"/>
              </a:rPr>
              <a:t>Andin</a:t>
            </a:r>
            <a:r>
              <a:rPr lang="fa-IR" b="1" dirty="0">
                <a:latin typeface="Times New Roman" panose="02020603050405020304" pitchFamily="18" charset="0"/>
                <a:cs typeface="Times New Roman" panose="02020603050405020304" pitchFamily="18" charset="0"/>
              </a:rPr>
              <a:t>) </a:t>
            </a:r>
            <a:endParaRPr lang="en-US" b="1" dirty="0"/>
          </a:p>
        </p:txBody>
      </p:sp>
      <p:sp>
        <p:nvSpPr>
          <p:cNvPr id="3" name="Content Placeholder 2"/>
          <p:cNvSpPr>
            <a:spLocks noGrp="1"/>
          </p:cNvSpPr>
          <p:nvPr>
            <p:ph idx="1"/>
          </p:nvPr>
        </p:nvSpPr>
        <p:spPr>
          <a:xfrm>
            <a:off x="677334" y="1661375"/>
            <a:ext cx="8596668" cy="4572000"/>
          </a:xfrm>
        </p:spPr>
        <p:txBody>
          <a:bodyPr>
            <a:normAutofit fontScale="92500"/>
          </a:bodyPr>
          <a:lstStyle/>
          <a:p>
            <a:pPr marL="0" indent="0" algn="r" rtl="1">
              <a:lnSpc>
                <a:spcPct val="150000"/>
              </a:lnSpc>
              <a:buNone/>
            </a:pPr>
            <a:r>
              <a:rPr lang="fa-IR" sz="2000" b="1" dirty="0">
                <a:latin typeface="Times New Roman" panose="02020603050405020304" pitchFamily="18" charset="0"/>
                <a:cs typeface="Times New Roman" panose="02020603050405020304" pitchFamily="18" charset="0"/>
              </a:rPr>
              <a:t>بین پنج کشور آمریکای جنوبی( کلمبیا، اکوادور، پرو، بولیوی و شیلی) و در سال 1969 منعقد گردید.</a:t>
            </a:r>
          </a:p>
          <a:p>
            <a:pPr marL="0" indent="0" algn="r" rtl="1">
              <a:lnSpc>
                <a:spcPct val="150000"/>
              </a:lnSpc>
              <a:buNone/>
            </a:pPr>
            <a:r>
              <a:rPr lang="fa-IR" sz="2000" b="1" dirty="0">
                <a:latin typeface="Times New Roman" panose="02020603050405020304" pitchFamily="18" charset="0"/>
                <a:cs typeface="Times New Roman" panose="02020603050405020304" pitchFamily="18" charset="0"/>
              </a:rPr>
              <a:t>اهداف آن در راستای اهداف لافتا، یعنی ایجاد شرایط مساعد برای تبدیل لافتا به یک بازار مشترک، می باشد. </a:t>
            </a:r>
          </a:p>
          <a:p>
            <a:pPr algn="r" rtl="1">
              <a:lnSpc>
                <a:spcPct val="150000"/>
              </a:lnSpc>
            </a:pPr>
            <a:r>
              <a:rPr lang="fa-IR" sz="2800" b="1" dirty="0">
                <a:solidFill>
                  <a:schemeClr val="accent1">
                    <a:lumMod val="50000"/>
                  </a:schemeClr>
                </a:solidFill>
                <a:latin typeface="Times New Roman" panose="02020603050405020304" pitchFamily="18" charset="0"/>
                <a:cs typeface="Times New Roman" panose="02020603050405020304" pitchFamily="18" charset="0"/>
              </a:rPr>
              <a:t>اهداف</a:t>
            </a:r>
            <a:r>
              <a:rPr lang="fa-IR" sz="2000" b="1" dirty="0">
                <a:solidFill>
                  <a:schemeClr val="tx1"/>
                </a:solidFill>
                <a:latin typeface="Times New Roman" panose="02020603050405020304" pitchFamily="18" charset="0"/>
                <a:cs typeface="Times New Roman" panose="02020603050405020304" pitchFamily="18" charset="0"/>
              </a:rPr>
              <a:t/>
            </a:r>
            <a:br>
              <a:rPr lang="fa-IR" sz="2000" b="1" dirty="0">
                <a:solidFill>
                  <a:schemeClr val="tx1"/>
                </a:solidFill>
                <a:latin typeface="Times New Roman" panose="02020603050405020304" pitchFamily="18" charset="0"/>
                <a:cs typeface="Times New Roman" panose="02020603050405020304" pitchFamily="18" charset="0"/>
              </a:rPr>
            </a:br>
            <a:r>
              <a:rPr lang="fa-IR" sz="2000" b="1" dirty="0">
                <a:solidFill>
                  <a:schemeClr val="accent1">
                    <a:lumMod val="50000"/>
                  </a:schemeClr>
                </a:solidFill>
                <a:latin typeface="Times New Roman" panose="02020603050405020304" pitchFamily="18" charset="0"/>
                <a:cs typeface="Times New Roman" panose="02020603050405020304" pitchFamily="18" charset="0"/>
              </a:rPr>
              <a:t>1.</a:t>
            </a:r>
            <a:r>
              <a:rPr lang="fa-IR" sz="2000" b="1" dirty="0">
                <a:solidFill>
                  <a:schemeClr val="tx1"/>
                </a:solidFill>
                <a:latin typeface="Times New Roman" panose="02020603050405020304" pitchFamily="18" charset="0"/>
                <a:cs typeface="Times New Roman" panose="02020603050405020304" pitchFamily="18" charset="0"/>
              </a:rPr>
              <a:t>ایجاد یک برنامه به منظور رفع محدودیت ها در واردات و مالیات های بین کشورهای عضو تا سال 1980.</a:t>
            </a:r>
            <a:r>
              <a:rPr lang="en-US" sz="2000" b="1" dirty="0">
                <a:solidFill>
                  <a:schemeClr val="tx1"/>
                </a:solidFill>
                <a:latin typeface="Times New Roman" panose="02020603050405020304" pitchFamily="18" charset="0"/>
                <a:cs typeface="Times New Roman" panose="02020603050405020304" pitchFamily="18" charset="0"/>
              </a:rPr>
              <a:t/>
            </a:r>
            <a:br>
              <a:rPr lang="en-US" sz="2000" b="1" dirty="0">
                <a:solidFill>
                  <a:schemeClr val="tx1"/>
                </a:solidFill>
                <a:latin typeface="Times New Roman" panose="02020603050405020304" pitchFamily="18" charset="0"/>
                <a:cs typeface="Times New Roman" panose="02020603050405020304" pitchFamily="18" charset="0"/>
              </a:rPr>
            </a:br>
            <a:r>
              <a:rPr lang="fa-IR" sz="2000" b="1" dirty="0">
                <a:solidFill>
                  <a:schemeClr val="accent1">
                    <a:lumMod val="50000"/>
                  </a:schemeClr>
                </a:solidFill>
                <a:latin typeface="Times New Roman" panose="02020603050405020304" pitchFamily="18" charset="0"/>
                <a:cs typeface="Times New Roman" panose="02020603050405020304" pitchFamily="18" charset="0"/>
              </a:rPr>
              <a:t>2. </a:t>
            </a:r>
            <a:r>
              <a:rPr lang="fa-IR" sz="2000" b="1" dirty="0">
                <a:solidFill>
                  <a:schemeClr val="tx1"/>
                </a:solidFill>
                <a:latin typeface="Times New Roman" panose="02020603050405020304" pitchFamily="18" charset="0"/>
                <a:cs typeface="Times New Roman" panose="02020603050405020304" pitchFamily="18" charset="0"/>
              </a:rPr>
              <a:t>پذیرش یک تعرفه خارجی مشترک و اتخاذ یک سیاست بازرگانی مشترک در قبال کشورهای پیشرفته.</a:t>
            </a:r>
            <a:r>
              <a:rPr lang="en-US" sz="2000" b="1" dirty="0">
                <a:solidFill>
                  <a:schemeClr val="tx1"/>
                </a:solidFill>
                <a:latin typeface="Times New Roman" panose="02020603050405020304" pitchFamily="18" charset="0"/>
                <a:cs typeface="Times New Roman" panose="02020603050405020304" pitchFamily="18" charset="0"/>
              </a:rPr>
              <a:t/>
            </a:r>
            <a:br>
              <a:rPr lang="en-US" sz="2000" b="1" dirty="0">
                <a:solidFill>
                  <a:schemeClr val="tx1"/>
                </a:solidFill>
                <a:latin typeface="Times New Roman" panose="02020603050405020304" pitchFamily="18" charset="0"/>
                <a:cs typeface="Times New Roman" panose="02020603050405020304" pitchFamily="18" charset="0"/>
              </a:rPr>
            </a:br>
            <a:r>
              <a:rPr lang="fa-IR" sz="2000" b="1" dirty="0">
                <a:solidFill>
                  <a:schemeClr val="accent1">
                    <a:lumMod val="50000"/>
                  </a:schemeClr>
                </a:solidFill>
                <a:latin typeface="Times New Roman" panose="02020603050405020304" pitchFamily="18" charset="0"/>
                <a:cs typeface="Times New Roman" panose="02020603050405020304" pitchFamily="18" charset="0"/>
              </a:rPr>
              <a:t>3. </a:t>
            </a:r>
            <a:r>
              <a:rPr lang="fa-IR" sz="2000" b="1" dirty="0">
                <a:solidFill>
                  <a:schemeClr val="tx1"/>
                </a:solidFill>
                <a:latin typeface="Times New Roman" panose="02020603050405020304" pitchFamily="18" charset="0"/>
                <a:cs typeface="Times New Roman" panose="02020603050405020304" pitchFamily="18" charset="0"/>
              </a:rPr>
              <a:t>اتخاذ یک روش ترجیحی به نفع بولیوی و اکوادور.</a:t>
            </a:r>
            <a:r>
              <a:rPr lang="en-US" sz="2000" b="1" dirty="0">
                <a:solidFill>
                  <a:schemeClr val="tx1"/>
                </a:solidFill>
                <a:latin typeface="Times New Roman" panose="02020603050405020304" pitchFamily="18" charset="0"/>
                <a:cs typeface="Times New Roman" panose="02020603050405020304" pitchFamily="18" charset="0"/>
              </a:rPr>
              <a:t/>
            </a:r>
            <a:br>
              <a:rPr lang="en-US" sz="2000" b="1" dirty="0">
                <a:solidFill>
                  <a:schemeClr val="tx1"/>
                </a:solidFill>
                <a:latin typeface="Times New Roman" panose="02020603050405020304" pitchFamily="18" charset="0"/>
                <a:cs typeface="Times New Roman" panose="02020603050405020304" pitchFamily="18" charset="0"/>
              </a:rPr>
            </a:br>
            <a:r>
              <a:rPr lang="fa-IR" sz="2000" b="1" dirty="0">
                <a:solidFill>
                  <a:schemeClr val="accent1">
                    <a:lumMod val="50000"/>
                  </a:schemeClr>
                </a:solidFill>
                <a:latin typeface="Times New Roman" panose="02020603050405020304" pitchFamily="18" charset="0"/>
                <a:cs typeface="Times New Roman" panose="02020603050405020304" pitchFamily="18" charset="0"/>
              </a:rPr>
              <a:t>4. </a:t>
            </a:r>
            <a:r>
              <a:rPr lang="fa-IR" sz="2000" b="1" dirty="0">
                <a:solidFill>
                  <a:schemeClr val="tx1"/>
                </a:solidFill>
                <a:latin typeface="Times New Roman" panose="02020603050405020304" pitchFamily="18" charset="0"/>
                <a:cs typeface="Times New Roman" panose="02020603050405020304" pitchFamily="18" charset="0"/>
              </a:rPr>
              <a:t>هماهنگی در طرح های مرتبط با توسعه صنعتی، سیاست های اقتصادی و اجتماعی، رشد کشاورزی و سیاست های مالی.</a:t>
            </a:r>
            <a:endParaRPr lang="en-US" sz="2000" b="1" dirty="0"/>
          </a:p>
        </p:txBody>
      </p:sp>
    </p:spTree>
    <p:extLst>
      <p:ext uri="{BB962C8B-B14F-4D97-AF65-F5344CB8AC3E}">
        <p14:creationId xmlns:p14="http://schemas.microsoft.com/office/powerpoint/2010/main" val="18335143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406</TotalTime>
  <Words>1838</Words>
  <Application>Microsoft Office PowerPoint</Application>
  <PresentationFormat>Custom</PresentationFormat>
  <Paragraphs>171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Facet</vt:lpstr>
      <vt:lpstr>دانشگاه آزاد اسلامی  واحد علوم و تحقیقات  دانشکده مدیریت و اقتصاد </vt:lpstr>
      <vt:lpstr>آمریکای لاتین</vt:lpstr>
      <vt:lpstr>لافتا: منطقه آزاد مبادلات آمریکای لاتین</vt:lpstr>
      <vt:lpstr>لافتا: منطقه آزاد مبادلات آمریکای لاتین</vt:lpstr>
      <vt:lpstr>لافتا: منطقه آزاد مبادلات آمریکای لاتین</vt:lpstr>
      <vt:lpstr>لافتا: منطقه آزاد مبادلات آمریکای لاتین</vt:lpstr>
      <vt:lpstr>بازار مشترک آمریکای مرکزی</vt:lpstr>
      <vt:lpstr>بازار مشترک آمریکای مرکزی</vt:lpstr>
      <vt:lpstr>پیمان آندن(Andin) </vt:lpstr>
      <vt:lpstr>اتحادیه مبادله آزاد جزایر کارائیب</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پیمان تجارت آزاد آمریکای شمالی(نفتا)</vt:lpstr>
      <vt:lpstr>ادغام و توسعه در نيمکره غربي</vt:lpstr>
      <vt:lpstr>ادغام و توسعه در نيمکره غربي</vt:lpstr>
      <vt:lpstr>ديدگاه هاي مکزيک</vt:lpstr>
      <vt:lpstr>شرايط کلان اقتصادي موثر در آزادسازي مکزيک</vt:lpstr>
      <vt:lpstr>ديدگاه هاي مکزيک</vt:lpstr>
      <vt:lpstr>ديدگاه هاي کانادا</vt:lpstr>
      <vt:lpstr>ديدگاه هاي  جوامع تجاري  و کارگري</vt:lpstr>
      <vt:lpstr>منشور اجتماعي</vt:lpstr>
      <vt:lpstr>آب هاي ناشناخته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آمریکای لاتین</dc:title>
  <dc:creator>sahra</dc:creator>
  <cp:lastModifiedBy>Manager</cp:lastModifiedBy>
  <cp:revision>83</cp:revision>
  <dcterms:created xsi:type="dcterms:W3CDTF">2015-05-23T06:21:10Z</dcterms:created>
  <dcterms:modified xsi:type="dcterms:W3CDTF">2015-06-20T12:27:01Z</dcterms:modified>
</cp:coreProperties>
</file>