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1" r:id="rId4"/>
    <p:sldId id="258" r:id="rId5"/>
    <p:sldId id="260" r:id="rId6"/>
    <p:sldId id="259"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0" initials="1" lastIdx="0" clrIdx="0">
    <p:extLst>
      <p:ext uri="{19B8F6BF-5375-455C-9EA6-DF929625EA0E}">
        <p15:presenceInfo xmlns:p15="http://schemas.microsoft.com/office/powerpoint/2012/main" userId="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85EC47F-D829-4C21-B14F-5A074C58BC23}" type="datetimeFigureOut">
              <a:rPr lang="fa-IR" smtClean="0"/>
              <a:t>1440/04/17</a:t>
            </a:fld>
            <a:endParaRPr lang="fa-IR"/>
          </a:p>
        </p:txBody>
      </p:sp>
      <p:sp>
        <p:nvSpPr>
          <p:cNvPr id="5" name="Footer Placeholder 4"/>
          <p:cNvSpPr>
            <a:spLocks noGrp="1"/>
          </p:cNvSpPr>
          <p:nvPr>
            <p:ph type="ftr" sz="quarter" idx="11"/>
          </p:nvPr>
        </p:nvSpPr>
        <p:spPr>
          <a:xfrm>
            <a:off x="1876424" y="5410201"/>
            <a:ext cx="5124886" cy="365125"/>
          </a:xfrm>
        </p:spPr>
        <p:txBody>
          <a:bodyPr/>
          <a:lstStyle/>
          <a:p>
            <a:endParaRPr lang="fa-IR"/>
          </a:p>
        </p:txBody>
      </p:sp>
      <p:sp>
        <p:nvSpPr>
          <p:cNvPr id="6" name="Slide Number Placeholder 5"/>
          <p:cNvSpPr>
            <a:spLocks noGrp="1"/>
          </p:cNvSpPr>
          <p:nvPr>
            <p:ph type="sldNum" sz="quarter" idx="12"/>
          </p:nvPr>
        </p:nvSpPr>
        <p:spPr>
          <a:xfrm>
            <a:off x="9896911" y="5410199"/>
            <a:ext cx="771089" cy="365125"/>
          </a:xfrm>
        </p:spPr>
        <p:txBody>
          <a:bodyPr/>
          <a:lstStyle/>
          <a:p>
            <a:fld id="{4DAE59DF-E8B1-44B0-A048-909DA7BC8587}" type="slidenum">
              <a:rPr lang="fa-IR" smtClean="0"/>
              <a:t>‹#›</a:t>
            </a:fld>
            <a:endParaRPr lang="fa-IR"/>
          </a:p>
        </p:txBody>
      </p:sp>
    </p:spTree>
    <p:extLst>
      <p:ext uri="{BB962C8B-B14F-4D97-AF65-F5344CB8AC3E}">
        <p14:creationId xmlns:p14="http://schemas.microsoft.com/office/powerpoint/2010/main" val="248244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5EC47F-D829-4C21-B14F-5A074C58BC23}" type="datetimeFigureOut">
              <a:rPr lang="fa-IR" smtClean="0"/>
              <a:t>1440/04/17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DAE59DF-E8B1-44B0-A048-909DA7BC8587}" type="slidenum">
              <a:rPr lang="fa-IR" smtClean="0"/>
              <a:t>‹#›</a:t>
            </a:fld>
            <a:endParaRPr lang="fa-IR"/>
          </a:p>
        </p:txBody>
      </p:sp>
    </p:spTree>
    <p:extLst>
      <p:ext uri="{BB962C8B-B14F-4D97-AF65-F5344CB8AC3E}">
        <p14:creationId xmlns:p14="http://schemas.microsoft.com/office/powerpoint/2010/main" val="3270536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5EC47F-D829-4C21-B14F-5A074C58BC23}" type="datetimeFigureOut">
              <a:rPr lang="fa-IR" smtClean="0"/>
              <a:t>1440/04/17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DAE59DF-E8B1-44B0-A048-909DA7BC8587}" type="slidenum">
              <a:rPr lang="fa-IR" smtClean="0"/>
              <a:t>‹#›</a:t>
            </a:fld>
            <a:endParaRPr lang="fa-IR"/>
          </a:p>
        </p:txBody>
      </p:sp>
    </p:spTree>
    <p:extLst>
      <p:ext uri="{BB962C8B-B14F-4D97-AF65-F5344CB8AC3E}">
        <p14:creationId xmlns:p14="http://schemas.microsoft.com/office/powerpoint/2010/main" val="387934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5EC47F-D829-4C21-B14F-5A074C58BC23}" type="datetimeFigureOut">
              <a:rPr lang="fa-IR" smtClean="0"/>
              <a:t>1440/04/17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DAE59DF-E8B1-44B0-A048-909DA7BC8587}" type="slidenum">
              <a:rPr lang="fa-IR" smtClean="0"/>
              <a:t>‹#›</a:t>
            </a:fld>
            <a:endParaRPr lang="fa-I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7129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5EC47F-D829-4C21-B14F-5A074C58BC23}" type="datetimeFigureOut">
              <a:rPr lang="fa-IR" smtClean="0"/>
              <a:t>1440/04/17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DAE59DF-E8B1-44B0-A048-909DA7BC8587}" type="slidenum">
              <a:rPr lang="fa-IR" smtClean="0"/>
              <a:t>‹#›</a:t>
            </a:fld>
            <a:endParaRPr lang="fa-IR"/>
          </a:p>
        </p:txBody>
      </p:sp>
    </p:spTree>
    <p:extLst>
      <p:ext uri="{BB962C8B-B14F-4D97-AF65-F5344CB8AC3E}">
        <p14:creationId xmlns:p14="http://schemas.microsoft.com/office/powerpoint/2010/main" val="1721445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85EC47F-D829-4C21-B14F-5A074C58BC23}" type="datetimeFigureOut">
              <a:rPr lang="fa-IR" smtClean="0"/>
              <a:t>1440/04/17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DAE59DF-E8B1-44B0-A048-909DA7BC8587}" type="slidenum">
              <a:rPr lang="fa-IR" smtClean="0"/>
              <a:t>‹#›</a:t>
            </a:fld>
            <a:endParaRPr lang="fa-IR"/>
          </a:p>
        </p:txBody>
      </p:sp>
    </p:spTree>
    <p:extLst>
      <p:ext uri="{BB962C8B-B14F-4D97-AF65-F5344CB8AC3E}">
        <p14:creationId xmlns:p14="http://schemas.microsoft.com/office/powerpoint/2010/main" val="319694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85EC47F-D829-4C21-B14F-5A074C58BC23}" type="datetimeFigureOut">
              <a:rPr lang="fa-IR" smtClean="0"/>
              <a:t>1440/04/17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DAE59DF-E8B1-44B0-A048-909DA7BC8587}" type="slidenum">
              <a:rPr lang="fa-IR" smtClean="0"/>
              <a:t>‹#›</a:t>
            </a:fld>
            <a:endParaRPr lang="fa-IR"/>
          </a:p>
        </p:txBody>
      </p:sp>
    </p:spTree>
    <p:extLst>
      <p:ext uri="{BB962C8B-B14F-4D97-AF65-F5344CB8AC3E}">
        <p14:creationId xmlns:p14="http://schemas.microsoft.com/office/powerpoint/2010/main" val="3138189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5EC47F-D829-4C21-B14F-5A074C58BC23}" type="datetimeFigureOut">
              <a:rPr lang="fa-IR" smtClean="0"/>
              <a:t>1440/04/17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AE59DF-E8B1-44B0-A048-909DA7BC8587}" type="slidenum">
              <a:rPr lang="fa-IR" smtClean="0"/>
              <a:t>‹#›</a:t>
            </a:fld>
            <a:endParaRPr lang="fa-IR"/>
          </a:p>
        </p:txBody>
      </p:sp>
    </p:spTree>
    <p:extLst>
      <p:ext uri="{BB962C8B-B14F-4D97-AF65-F5344CB8AC3E}">
        <p14:creationId xmlns:p14="http://schemas.microsoft.com/office/powerpoint/2010/main" val="211006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5EC47F-D829-4C21-B14F-5A074C58BC23}" type="datetimeFigureOut">
              <a:rPr lang="fa-IR" smtClean="0"/>
              <a:t>1440/04/17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AE59DF-E8B1-44B0-A048-909DA7BC8587}" type="slidenum">
              <a:rPr lang="fa-IR" smtClean="0"/>
              <a:t>‹#›</a:t>
            </a:fld>
            <a:endParaRPr lang="fa-IR"/>
          </a:p>
        </p:txBody>
      </p:sp>
    </p:spTree>
    <p:extLst>
      <p:ext uri="{BB962C8B-B14F-4D97-AF65-F5344CB8AC3E}">
        <p14:creationId xmlns:p14="http://schemas.microsoft.com/office/powerpoint/2010/main" val="1670209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5EC47F-D829-4C21-B14F-5A074C58BC23}" type="datetimeFigureOut">
              <a:rPr lang="fa-IR" smtClean="0"/>
              <a:t>1440/04/17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AE59DF-E8B1-44B0-A048-909DA7BC8587}" type="slidenum">
              <a:rPr lang="fa-IR" smtClean="0"/>
              <a:t>‹#›</a:t>
            </a:fld>
            <a:endParaRPr lang="fa-IR"/>
          </a:p>
        </p:txBody>
      </p:sp>
    </p:spTree>
    <p:extLst>
      <p:ext uri="{BB962C8B-B14F-4D97-AF65-F5344CB8AC3E}">
        <p14:creationId xmlns:p14="http://schemas.microsoft.com/office/powerpoint/2010/main" val="334158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5EC47F-D829-4C21-B14F-5A074C58BC23}" type="datetimeFigureOut">
              <a:rPr lang="fa-IR" smtClean="0"/>
              <a:t>1440/04/17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AE59DF-E8B1-44B0-A048-909DA7BC8587}" type="slidenum">
              <a:rPr lang="fa-IR" smtClean="0"/>
              <a:t>‹#›</a:t>
            </a:fld>
            <a:endParaRPr lang="fa-IR"/>
          </a:p>
        </p:txBody>
      </p:sp>
    </p:spTree>
    <p:extLst>
      <p:ext uri="{BB962C8B-B14F-4D97-AF65-F5344CB8AC3E}">
        <p14:creationId xmlns:p14="http://schemas.microsoft.com/office/powerpoint/2010/main" val="363600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5EC47F-D829-4C21-B14F-5A074C58BC23}" type="datetimeFigureOut">
              <a:rPr lang="fa-IR" smtClean="0"/>
              <a:t>1440/04/17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AE59DF-E8B1-44B0-A048-909DA7BC8587}" type="slidenum">
              <a:rPr lang="fa-IR" smtClean="0"/>
              <a:t>‹#›</a:t>
            </a:fld>
            <a:endParaRPr lang="fa-IR"/>
          </a:p>
        </p:txBody>
      </p:sp>
    </p:spTree>
    <p:extLst>
      <p:ext uri="{BB962C8B-B14F-4D97-AF65-F5344CB8AC3E}">
        <p14:creationId xmlns:p14="http://schemas.microsoft.com/office/powerpoint/2010/main" val="302099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5EC47F-D829-4C21-B14F-5A074C58BC23}" type="datetimeFigureOut">
              <a:rPr lang="fa-IR" smtClean="0"/>
              <a:t>1440/04/17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DAE59DF-E8B1-44B0-A048-909DA7BC8587}" type="slidenum">
              <a:rPr lang="fa-IR" smtClean="0"/>
              <a:t>‹#›</a:t>
            </a:fld>
            <a:endParaRPr lang="fa-IR"/>
          </a:p>
        </p:txBody>
      </p:sp>
    </p:spTree>
    <p:extLst>
      <p:ext uri="{BB962C8B-B14F-4D97-AF65-F5344CB8AC3E}">
        <p14:creationId xmlns:p14="http://schemas.microsoft.com/office/powerpoint/2010/main" val="301704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5EC47F-D829-4C21-B14F-5A074C58BC23}" type="datetimeFigureOut">
              <a:rPr lang="fa-IR" smtClean="0"/>
              <a:t>1440/04/17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DAE59DF-E8B1-44B0-A048-909DA7BC8587}" type="slidenum">
              <a:rPr lang="fa-IR" smtClean="0"/>
              <a:t>‹#›</a:t>
            </a:fld>
            <a:endParaRPr lang="fa-IR"/>
          </a:p>
        </p:txBody>
      </p:sp>
    </p:spTree>
    <p:extLst>
      <p:ext uri="{BB962C8B-B14F-4D97-AF65-F5344CB8AC3E}">
        <p14:creationId xmlns:p14="http://schemas.microsoft.com/office/powerpoint/2010/main" val="1461871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5EC47F-D829-4C21-B14F-5A074C58BC23}" type="datetimeFigureOut">
              <a:rPr lang="fa-IR" smtClean="0"/>
              <a:t>1440/04/17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DAE59DF-E8B1-44B0-A048-909DA7BC8587}" type="slidenum">
              <a:rPr lang="fa-IR" smtClean="0"/>
              <a:t>‹#›</a:t>
            </a:fld>
            <a:endParaRPr lang="fa-IR"/>
          </a:p>
        </p:txBody>
      </p:sp>
    </p:spTree>
    <p:extLst>
      <p:ext uri="{BB962C8B-B14F-4D97-AF65-F5344CB8AC3E}">
        <p14:creationId xmlns:p14="http://schemas.microsoft.com/office/powerpoint/2010/main" val="2867562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EC47F-D829-4C21-B14F-5A074C58BC23}" type="datetimeFigureOut">
              <a:rPr lang="fa-IR" smtClean="0"/>
              <a:t>1440/04/17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DAE59DF-E8B1-44B0-A048-909DA7BC8587}" type="slidenum">
              <a:rPr lang="fa-IR" smtClean="0"/>
              <a:t>‹#›</a:t>
            </a:fld>
            <a:endParaRPr lang="fa-IR"/>
          </a:p>
        </p:txBody>
      </p:sp>
    </p:spTree>
    <p:extLst>
      <p:ext uri="{BB962C8B-B14F-4D97-AF65-F5344CB8AC3E}">
        <p14:creationId xmlns:p14="http://schemas.microsoft.com/office/powerpoint/2010/main" val="155995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5EC47F-D829-4C21-B14F-5A074C58BC23}" type="datetimeFigureOut">
              <a:rPr lang="fa-IR" smtClean="0"/>
              <a:t>1440/04/17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DAE59DF-E8B1-44B0-A048-909DA7BC8587}" type="slidenum">
              <a:rPr lang="fa-IR" smtClean="0"/>
              <a:t>‹#›</a:t>
            </a:fld>
            <a:endParaRPr lang="fa-IR"/>
          </a:p>
        </p:txBody>
      </p:sp>
    </p:spTree>
    <p:extLst>
      <p:ext uri="{BB962C8B-B14F-4D97-AF65-F5344CB8AC3E}">
        <p14:creationId xmlns:p14="http://schemas.microsoft.com/office/powerpoint/2010/main" val="419460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5EC47F-D829-4C21-B14F-5A074C58BC23}" type="datetimeFigureOut">
              <a:rPr lang="fa-IR" smtClean="0"/>
              <a:t>1440/04/17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DAE59DF-E8B1-44B0-A048-909DA7BC8587}" type="slidenum">
              <a:rPr lang="fa-IR" smtClean="0"/>
              <a:t>‹#›</a:t>
            </a:fld>
            <a:endParaRPr lang="fa-IR"/>
          </a:p>
        </p:txBody>
      </p:sp>
    </p:spTree>
    <p:extLst>
      <p:ext uri="{BB962C8B-B14F-4D97-AF65-F5344CB8AC3E}">
        <p14:creationId xmlns:p14="http://schemas.microsoft.com/office/powerpoint/2010/main" val="199103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85EC47F-D829-4C21-B14F-5A074C58BC23}" type="datetimeFigureOut">
              <a:rPr lang="fa-IR" smtClean="0"/>
              <a:t>1440/04/17</a:t>
            </a:fld>
            <a:endParaRPr lang="fa-I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DAE59DF-E8B1-44B0-A048-909DA7BC8587}" type="slidenum">
              <a:rPr lang="fa-IR" smtClean="0"/>
              <a:t>‹#›</a:t>
            </a:fld>
            <a:endParaRPr lang="fa-IR"/>
          </a:p>
        </p:txBody>
      </p:sp>
    </p:spTree>
    <p:extLst>
      <p:ext uri="{BB962C8B-B14F-4D97-AF65-F5344CB8AC3E}">
        <p14:creationId xmlns:p14="http://schemas.microsoft.com/office/powerpoint/2010/main" val="46198680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wikipedia.org/wiki/Net_Promot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ÙØªÛØ¬Ù ØªØµÙÛØ±Û Ø¨Ø±Ø§Û Ø¨Ø³Ù Ø§ÙÙÙ">
            <a:extLst>
              <a:ext uri="{FF2B5EF4-FFF2-40B4-BE49-F238E27FC236}">
                <a16:creationId xmlns:a16="http://schemas.microsoft.com/office/drawing/2014/main" id="{283FFF8E-45B1-4E2C-9A16-1004C1A10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973" y="300008"/>
            <a:ext cx="6862053" cy="625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5824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D7C6-49A4-4E33-AFBE-780D37BDEA91}"/>
              </a:ext>
            </a:extLst>
          </p:cNvPr>
          <p:cNvSpPr>
            <a:spLocks noGrp="1"/>
          </p:cNvSpPr>
          <p:nvPr>
            <p:ph type="title"/>
          </p:nvPr>
        </p:nvSpPr>
        <p:spPr>
          <a:xfrm>
            <a:off x="5317724" y="618518"/>
            <a:ext cx="5729687" cy="793032"/>
          </a:xfrm>
        </p:spPr>
        <p:txBody>
          <a:bodyPr>
            <a:normAutofit/>
          </a:bodyPr>
          <a:lstStyle/>
          <a:p>
            <a:pPr algn="r"/>
            <a:r>
              <a:rPr lang="fa-IR" sz="3200" dirty="0">
                <a:solidFill>
                  <a:schemeClr val="bg1"/>
                </a:solidFill>
                <a:cs typeface="B Nazanin" panose="00000400000000000000" pitchFamily="2" charset="-78"/>
              </a:rPr>
              <a:t>مدل عوامل موثر بر رضایتمندی مشتریان:</a:t>
            </a:r>
          </a:p>
        </p:txBody>
      </p:sp>
      <p:pic>
        <p:nvPicPr>
          <p:cNvPr id="6" name="Content Placeholder 5">
            <a:extLst>
              <a:ext uri="{FF2B5EF4-FFF2-40B4-BE49-F238E27FC236}">
                <a16:creationId xmlns:a16="http://schemas.microsoft.com/office/drawing/2014/main" id="{C22510FB-4239-469C-AEF4-CD4F31CBF573}"/>
              </a:ext>
            </a:extLst>
          </p:cNvPr>
          <p:cNvPicPr>
            <a:picLocks noGrp="1" noChangeAspect="1"/>
          </p:cNvPicPr>
          <p:nvPr>
            <p:ph idx="1"/>
          </p:nvPr>
        </p:nvPicPr>
        <p:blipFill>
          <a:blip r:embed="rId2"/>
          <a:stretch>
            <a:fillRect/>
          </a:stretch>
        </p:blipFill>
        <p:spPr>
          <a:xfrm>
            <a:off x="1704512" y="1509205"/>
            <a:ext cx="9001957" cy="4925904"/>
          </a:xfrm>
          <a:prstGeom prst="rect">
            <a:avLst/>
          </a:prstGeom>
        </p:spPr>
      </p:pic>
    </p:spTree>
    <p:extLst>
      <p:ext uri="{BB962C8B-B14F-4D97-AF65-F5344CB8AC3E}">
        <p14:creationId xmlns:p14="http://schemas.microsoft.com/office/powerpoint/2010/main" val="114270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42A8-CB27-4853-9163-4F286A2E6411}"/>
              </a:ext>
            </a:extLst>
          </p:cNvPr>
          <p:cNvSpPr>
            <a:spLocks noGrp="1"/>
          </p:cNvSpPr>
          <p:nvPr>
            <p:ph type="title"/>
          </p:nvPr>
        </p:nvSpPr>
        <p:spPr>
          <a:xfrm>
            <a:off x="2894757" y="506046"/>
            <a:ext cx="6402485" cy="923259"/>
          </a:xfrm>
        </p:spPr>
        <p:txBody>
          <a:bodyPr/>
          <a:lstStyle/>
          <a:p>
            <a:pPr algn="ctr"/>
            <a:r>
              <a:rPr lang="ar-IQ" dirty="0">
                <a:solidFill>
                  <a:schemeClr val="bg2">
                    <a:lumMod val="50000"/>
                  </a:schemeClr>
                </a:solidFill>
                <a:highlight>
                  <a:srgbClr val="00FF00"/>
                </a:highlight>
                <a:cs typeface="B Nazanin" panose="00000400000000000000" pitchFamily="2" charset="-78"/>
              </a:rPr>
              <a:t>استراتژی‌های افزایش رضایت مشتری </a:t>
            </a:r>
            <a:endParaRPr lang="fa-IR" dirty="0">
              <a:solidFill>
                <a:schemeClr val="bg2">
                  <a:lumMod val="50000"/>
                </a:schemeClr>
              </a:solidFill>
              <a:highlight>
                <a:srgbClr val="00FF00"/>
              </a:highlight>
              <a:cs typeface="B Nazanin" panose="00000400000000000000" pitchFamily="2" charset="-78"/>
            </a:endParaRPr>
          </a:p>
        </p:txBody>
      </p:sp>
      <p:sp>
        <p:nvSpPr>
          <p:cNvPr id="3" name="Content Placeholder 2">
            <a:extLst>
              <a:ext uri="{FF2B5EF4-FFF2-40B4-BE49-F238E27FC236}">
                <a16:creationId xmlns:a16="http://schemas.microsoft.com/office/drawing/2014/main" id="{ADC61A92-D04E-41B4-AAA2-221E75785B8C}"/>
              </a:ext>
            </a:extLst>
          </p:cNvPr>
          <p:cNvSpPr>
            <a:spLocks noGrp="1"/>
          </p:cNvSpPr>
          <p:nvPr>
            <p:ph idx="1"/>
          </p:nvPr>
        </p:nvSpPr>
        <p:spPr>
          <a:xfrm>
            <a:off x="1141412" y="1553592"/>
            <a:ext cx="9905999" cy="4660777"/>
          </a:xfrm>
        </p:spPr>
        <p:txBody>
          <a:bodyPr/>
          <a:lstStyle/>
          <a:p>
            <a:pPr marL="0" indent="0" algn="just">
              <a:buNone/>
            </a:pPr>
            <a:r>
              <a:rPr lang="ar-IQ" dirty="0">
                <a:cs typeface="B Nazanin" panose="00000400000000000000" pitchFamily="2" charset="-78"/>
              </a:rPr>
              <a:t>واقعیت این است که راه‌حلی برای رضایت کامل همه‌ی مشتریان وجود ندارد و موفق‌ترین کسب‌وکارها هم ممکن است تعدادی مشتری ناراضی داشته باشند، با این حال داشتن یک ذهنیت مشتری‌محور که در تصمیم‌گیری و مدیریت کسب‌وکار کمک کند بسیار مهم است. طیف وسیعی از استراتژی‌ها برای افزایش رضایت مشتری وجود دارد که در این مطلب به چکیده‌ای از آنها اشاره می‌کنیم:</a:t>
            </a:r>
            <a:endParaRPr lang="fa-IR" dirty="0">
              <a:cs typeface="B Nazanin" panose="00000400000000000000" pitchFamily="2" charset="-78"/>
            </a:endParaRPr>
          </a:p>
          <a:p>
            <a:pPr marL="457200" indent="-457200" algn="just">
              <a:buClr>
                <a:srgbClr val="FFFF00"/>
              </a:buClr>
              <a:buFont typeface="+mj-lt"/>
              <a:buAutoNum type="arabicPeriod"/>
            </a:pPr>
            <a:r>
              <a:rPr lang="ar-IQ" dirty="0">
                <a:cs typeface="B Nazanin" panose="00000400000000000000" pitchFamily="2" charset="-78"/>
              </a:rPr>
              <a:t>تمرکز بر اندازه‌گیری میزان رضایت مشتری</a:t>
            </a:r>
            <a:r>
              <a:rPr lang="en-US" dirty="0">
                <a:cs typeface="B Nazanin" panose="00000400000000000000" pitchFamily="2" charset="-78"/>
              </a:rPr>
              <a:t>:</a:t>
            </a:r>
            <a:r>
              <a:rPr lang="fa-IR" dirty="0">
                <a:cs typeface="B Nazanin" panose="00000400000000000000" pitchFamily="2" charset="-78"/>
              </a:rPr>
              <a:t> </a:t>
            </a:r>
            <a:r>
              <a:rPr lang="ar-IQ" dirty="0">
                <a:cs typeface="B Nazanin" panose="00000400000000000000" pitchFamily="2" charset="-78"/>
              </a:rPr>
              <a:t>. با این کار به راحتی می‌توان عملکرد شرکت یا هر کسب‌وکار دیگر را سنجید.</a:t>
            </a:r>
            <a:endParaRPr lang="en-US" dirty="0">
              <a:cs typeface="B Nazanin" panose="00000400000000000000" pitchFamily="2" charset="-78"/>
            </a:endParaRPr>
          </a:p>
          <a:p>
            <a:pPr marL="457200" indent="-457200" algn="just">
              <a:buClr>
                <a:srgbClr val="FFFF00"/>
              </a:buClr>
              <a:buFont typeface="+mj-lt"/>
              <a:buAutoNum type="arabicPeriod"/>
            </a:pPr>
            <a:r>
              <a:rPr lang="ar-IQ" dirty="0">
                <a:cs typeface="B Nazanin" panose="00000400000000000000" pitchFamily="2" charset="-78"/>
              </a:rPr>
              <a:t>پاداش دادن به مشتریان وفادار</a:t>
            </a:r>
            <a:r>
              <a:rPr lang="fa-IR" dirty="0">
                <a:cs typeface="B Nazanin" panose="00000400000000000000" pitchFamily="2" charset="-78"/>
              </a:rPr>
              <a:t>: </a:t>
            </a:r>
            <a:r>
              <a:rPr lang="ar-IQ" dirty="0">
                <a:cs typeface="B Nazanin" panose="00000400000000000000" pitchFamily="2" charset="-78"/>
              </a:rPr>
              <a:t>حتی اگر چیز بسیار کوچک و کم‌قیمتی باشد، برای مشتری باارزش است و میزان رضایت او را افزایش می‌دهد</a:t>
            </a:r>
            <a:r>
              <a:rPr lang="fa-IR" dirty="0">
                <a:cs typeface="B Nazanin" panose="00000400000000000000" pitchFamily="2" charset="-78"/>
              </a:rPr>
              <a:t>.</a:t>
            </a:r>
            <a:endParaRPr lang="en-US" dirty="0">
              <a:cs typeface="B Nazanin" panose="00000400000000000000" pitchFamily="2" charset="-78"/>
            </a:endParaRPr>
          </a:p>
        </p:txBody>
      </p:sp>
    </p:spTree>
    <p:extLst>
      <p:ext uri="{BB962C8B-B14F-4D97-AF65-F5344CB8AC3E}">
        <p14:creationId xmlns:p14="http://schemas.microsoft.com/office/powerpoint/2010/main" val="34255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CE0B6-9D31-49C6-BDAB-250DEEC96E4E}"/>
              </a:ext>
            </a:extLst>
          </p:cNvPr>
          <p:cNvSpPr>
            <a:spLocks noGrp="1"/>
          </p:cNvSpPr>
          <p:nvPr>
            <p:ph idx="1"/>
          </p:nvPr>
        </p:nvSpPr>
        <p:spPr>
          <a:xfrm>
            <a:off x="692458" y="240171"/>
            <a:ext cx="10662082" cy="4243051"/>
          </a:xfrm>
        </p:spPr>
        <p:txBody>
          <a:bodyPr>
            <a:normAutofit/>
          </a:bodyPr>
          <a:lstStyle/>
          <a:p>
            <a:pPr marL="457200" indent="-457200" algn="just">
              <a:buClr>
                <a:srgbClr val="FFFF00"/>
              </a:buClr>
              <a:buFont typeface="+mj-lt"/>
              <a:buAutoNum type="arabicPeriod" startAt="3"/>
            </a:pPr>
            <a:r>
              <a:rPr lang="en-US" dirty="0">
                <a:cs typeface="B Nazanin" panose="00000400000000000000" pitchFamily="2" charset="-78"/>
              </a:rPr>
              <a:t>. </a:t>
            </a:r>
            <a:r>
              <a:rPr lang="ar-IQ" dirty="0">
                <a:cs typeface="B Nazanin" panose="00000400000000000000" pitchFamily="2" charset="-78"/>
              </a:rPr>
              <a:t>با مشتریان در ارتباط باشید</a:t>
            </a:r>
            <a:r>
              <a:rPr lang="fa-IR" dirty="0">
                <a:cs typeface="B Nazanin" panose="00000400000000000000" pitchFamily="2" charset="-78"/>
              </a:rPr>
              <a:t>: </a:t>
            </a:r>
            <a:r>
              <a:rPr lang="ar-IQ" dirty="0">
                <a:cs typeface="B Nazanin" panose="00000400000000000000" pitchFamily="2" charset="-78"/>
              </a:rPr>
              <a:t>ارتباط با مشتری و رضایت مشتری، ارتباطی بسیار نزدیک به هم دارند. اگر مشتریان خود را پس از یک بار خرید محصولات یا استفاده از خدمات‌تان رها کنید، چگونه می‌توانید رضایت آنها را جلب کنید؟ برای این کار فقط به یک نرم‌افزار</a:t>
            </a:r>
            <a:r>
              <a:rPr lang="en-US" dirty="0">
                <a:cs typeface="B Nazanin" panose="00000400000000000000" pitchFamily="2" charset="-78"/>
              </a:rPr>
              <a:t> CRM </a:t>
            </a:r>
            <a:r>
              <a:rPr lang="ar-IQ" dirty="0">
                <a:cs typeface="B Nazanin" panose="00000400000000000000" pitchFamily="2" charset="-78"/>
              </a:rPr>
              <a:t>نیاز دارید تا از طریق آن حجم زیادی از اطلاعات و داده‌های تماس با مشتریان را طبقه‌بندی و به‌روزرسانی کنید. نظرخواهی از مشتریان نیز بخشی جدایی ناپذیر از</a:t>
            </a:r>
            <a:r>
              <a:rPr lang="en-US" dirty="0">
                <a:cs typeface="B Nazanin" panose="00000400000000000000" pitchFamily="2" charset="-78"/>
              </a:rPr>
              <a:t> CRM </a:t>
            </a:r>
            <a:r>
              <a:rPr lang="ar-IQ" dirty="0">
                <a:cs typeface="B Nazanin" panose="00000400000000000000" pitchFamily="2" charset="-78"/>
              </a:rPr>
              <a:t>است. از مشتریان بپرسید در مورد خدمات و محصولات شما چه فکری می‌کنند. بازخوردها، خواسته‌ها و شکایات آنها را جمع‌آوری کنید و از همه مهم‌تر اینکه به آنها رسیدگی کنید.</a:t>
            </a:r>
            <a:r>
              <a:rPr lang="fa-IR" dirty="0">
                <a:solidFill>
                  <a:srgbClr val="FFFF00"/>
                </a:solidFill>
                <a:cs typeface="B Nazanin" panose="00000400000000000000" pitchFamily="2" charset="-78"/>
              </a:rPr>
              <a:t>(</a:t>
            </a:r>
            <a:r>
              <a:rPr lang="en-US" b="1" dirty="0">
                <a:solidFill>
                  <a:srgbClr val="FFFF00"/>
                </a:solidFill>
                <a:cs typeface="B Nazanin" panose="00000400000000000000" pitchFamily="2" charset="-78"/>
              </a:rPr>
              <a:t>Customer Relationship Management </a:t>
            </a:r>
            <a:r>
              <a:rPr lang="fa-IR" b="1" dirty="0">
                <a:solidFill>
                  <a:srgbClr val="FFFF00"/>
                </a:solidFill>
                <a:cs typeface="B Nazanin" panose="00000400000000000000" pitchFamily="2" charset="-78"/>
              </a:rPr>
              <a:t>یا مدیریت ارتباط با مشتریان در تعریف به معنای تمامی فرآیندها، تکنولوژی ها و منابع انسانی است که به جذب، توسعه و نگهداشت مشتریان کمک می کنند).</a:t>
            </a:r>
            <a:endParaRPr lang="fa-IR" dirty="0">
              <a:solidFill>
                <a:srgbClr val="FFFF00"/>
              </a:solidFill>
              <a:cs typeface="B Nazanin" panose="00000400000000000000" pitchFamily="2" charset="-78"/>
            </a:endParaRPr>
          </a:p>
        </p:txBody>
      </p:sp>
      <p:pic>
        <p:nvPicPr>
          <p:cNvPr id="2050" name="Picture 2" descr="ØªØµÙÛØ± ÙØ±ØªØ¨Ø·">
            <a:extLst>
              <a:ext uri="{FF2B5EF4-FFF2-40B4-BE49-F238E27FC236}">
                <a16:creationId xmlns:a16="http://schemas.microsoft.com/office/drawing/2014/main" id="{0F049490-FB92-42F7-9E68-DB1CBA997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279" y="4776186"/>
            <a:ext cx="4980373" cy="1722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30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14735B-0C02-4015-9185-50CFACD9E023}"/>
              </a:ext>
            </a:extLst>
          </p:cNvPr>
          <p:cNvSpPr>
            <a:spLocks noGrp="1"/>
          </p:cNvSpPr>
          <p:nvPr>
            <p:ph idx="1"/>
          </p:nvPr>
        </p:nvSpPr>
        <p:spPr>
          <a:xfrm>
            <a:off x="1141412" y="443883"/>
            <a:ext cx="9905999" cy="5347318"/>
          </a:xfrm>
        </p:spPr>
        <p:txBody>
          <a:bodyPr/>
          <a:lstStyle/>
          <a:p>
            <a:pPr marL="457200" indent="-457200" algn="just">
              <a:lnSpc>
                <a:spcPct val="150000"/>
              </a:lnSpc>
              <a:buClr>
                <a:srgbClr val="FFFF00"/>
              </a:buClr>
              <a:buFont typeface="+mj-lt"/>
              <a:buAutoNum type="arabicPeriod" startAt="4"/>
            </a:pPr>
            <a:r>
              <a:rPr lang="en-US" dirty="0">
                <a:cs typeface="B Nazanin" panose="00000400000000000000" pitchFamily="2" charset="-78"/>
              </a:rPr>
              <a:t>. </a:t>
            </a:r>
            <a:r>
              <a:rPr lang="ar-IQ" dirty="0">
                <a:cs typeface="B Nazanin" panose="00000400000000000000" pitchFamily="2" charset="-78"/>
              </a:rPr>
              <a:t>از رسانه‌های اجتماعی غافل نشوید</a:t>
            </a:r>
            <a:r>
              <a:rPr lang="fa-IR" dirty="0">
                <a:cs typeface="B Nazanin" panose="00000400000000000000" pitchFamily="2" charset="-78"/>
              </a:rPr>
              <a:t>:</a:t>
            </a:r>
            <a:r>
              <a:rPr lang="ar-IQ" dirty="0">
                <a:cs typeface="B Nazanin" panose="00000400000000000000" pitchFamily="2" charset="-78"/>
              </a:rPr>
              <a:t>از شبکه‌های اجتماعی، برنامه‌های چت زنده و نظایر آن برای ارتباط با مشتری استفاده کنید.</a:t>
            </a:r>
            <a:endParaRPr lang="en-US" dirty="0">
              <a:cs typeface="B Nazanin" panose="00000400000000000000" pitchFamily="2" charset="-78"/>
            </a:endParaRPr>
          </a:p>
          <a:p>
            <a:pPr marL="457200" indent="-457200" algn="just">
              <a:lnSpc>
                <a:spcPct val="150000"/>
              </a:lnSpc>
              <a:buClr>
                <a:srgbClr val="FFFF00"/>
              </a:buClr>
              <a:buFont typeface="+mj-lt"/>
              <a:buAutoNum type="arabicPeriod" startAt="4"/>
            </a:pPr>
            <a:r>
              <a:rPr lang="en-US" dirty="0">
                <a:cs typeface="B Nazanin" panose="00000400000000000000" pitchFamily="2" charset="-78"/>
              </a:rPr>
              <a:t>. </a:t>
            </a:r>
            <a:r>
              <a:rPr lang="ar-IQ" dirty="0">
                <a:cs typeface="B Nazanin" panose="00000400000000000000" pitchFamily="2" charset="-78"/>
              </a:rPr>
              <a:t>رضایت کارمندان خود را در نظر داشته باشید </a:t>
            </a:r>
            <a:r>
              <a:rPr lang="fa-IR" dirty="0">
                <a:cs typeface="B Nazanin" panose="00000400000000000000" pitchFamily="2" charset="-78"/>
              </a:rPr>
              <a:t>: </a:t>
            </a:r>
            <a:r>
              <a:rPr lang="ar-IQ" dirty="0">
                <a:cs typeface="B Nazanin" panose="00000400000000000000" pitchFamily="2" charset="-78"/>
              </a:rPr>
              <a:t>کارمندان خود را راضی و خوشحال نگهدارید و از آنها به خاطر رفتار، عملکرد و انرژی مثبتی که در کار نشان می‌دهند قدردانی کنید. با این کار به آنها انگیزه‌ی بیشتری خواهید داد تا خدمات ارزنده‌تری به مشتریان ارائه کنند.</a:t>
            </a:r>
            <a:endParaRPr lang="fa-IR" dirty="0">
              <a:cs typeface="B Nazanin" panose="00000400000000000000" pitchFamily="2" charset="-78"/>
            </a:endParaRPr>
          </a:p>
          <a:p>
            <a:pPr marL="457200" indent="-457200" algn="just">
              <a:lnSpc>
                <a:spcPct val="150000"/>
              </a:lnSpc>
              <a:buClr>
                <a:srgbClr val="FFFF00"/>
              </a:buClr>
              <a:buFont typeface="+mj-lt"/>
              <a:buAutoNum type="arabicPeriod" startAt="4"/>
            </a:pPr>
            <a:r>
              <a:rPr lang="en-US" dirty="0">
                <a:cs typeface="B Nazanin" panose="00000400000000000000" pitchFamily="2" charset="-78"/>
              </a:rPr>
              <a:t>. </a:t>
            </a:r>
            <a:r>
              <a:rPr lang="ar-IQ" dirty="0">
                <a:cs typeface="B Nazanin" panose="00000400000000000000" pitchFamily="2" charset="-78"/>
              </a:rPr>
              <a:t>شخصی‌سازی</a:t>
            </a:r>
            <a:r>
              <a:rPr lang="fa-IR" dirty="0">
                <a:cs typeface="B Nazanin" panose="00000400000000000000" pitchFamily="2" charset="-78"/>
              </a:rPr>
              <a:t> : </a:t>
            </a:r>
            <a:r>
              <a:rPr lang="ar-IQ" dirty="0">
                <a:cs typeface="B Nazanin" panose="00000400000000000000" pitchFamily="2" charset="-78"/>
              </a:rPr>
              <a:t>با هر مشتری طوری رفتار کنید که احساس کند برای شما با بقیه فرق دارد. برای مثال، روز تولدش را تبریک بگویید</a:t>
            </a:r>
            <a:r>
              <a:rPr lang="fa-IR" dirty="0">
                <a:cs typeface="B Nazanin" panose="00000400000000000000" pitchFamily="2" charset="-78"/>
              </a:rPr>
              <a:t> و...</a:t>
            </a:r>
            <a:endParaRPr lang="en-US" dirty="0">
              <a:cs typeface="B Nazanin" panose="00000400000000000000" pitchFamily="2" charset="-78"/>
            </a:endParaRPr>
          </a:p>
        </p:txBody>
      </p:sp>
    </p:spTree>
    <p:extLst>
      <p:ext uri="{BB962C8B-B14F-4D97-AF65-F5344CB8AC3E}">
        <p14:creationId xmlns:p14="http://schemas.microsoft.com/office/powerpoint/2010/main" val="38282685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88F18-5234-4929-80BD-08D60AC50126}"/>
              </a:ext>
            </a:extLst>
          </p:cNvPr>
          <p:cNvSpPr>
            <a:spLocks noGrp="1"/>
          </p:cNvSpPr>
          <p:nvPr>
            <p:ph type="title"/>
          </p:nvPr>
        </p:nvSpPr>
        <p:spPr>
          <a:xfrm>
            <a:off x="1397918" y="630315"/>
            <a:ext cx="9396164" cy="1580225"/>
          </a:xfrm>
        </p:spPr>
        <p:txBody>
          <a:bodyPr>
            <a:noAutofit/>
          </a:bodyPr>
          <a:lstStyle/>
          <a:p>
            <a:pPr marL="457200" indent="-457200" algn="just">
              <a:buClr>
                <a:srgbClr val="FFFF00"/>
              </a:buClr>
              <a:buSzPct val="125000"/>
              <a:buFont typeface="+mj-lt"/>
              <a:buAutoNum type="arabicPeriod" startAt="7"/>
            </a:pPr>
            <a:r>
              <a:rPr lang="en-US" sz="2200" dirty="0">
                <a:cs typeface="B Nazanin" panose="00000400000000000000" pitchFamily="2" charset="-78"/>
              </a:rPr>
              <a:t>.</a:t>
            </a:r>
            <a:r>
              <a:rPr lang="ar-IQ" sz="2200" dirty="0">
                <a:cs typeface="B Nazanin" panose="00000400000000000000" pitchFamily="2" charset="-78"/>
              </a:rPr>
              <a:t>زمان انتظار را حذف یا مدیریت کنید</a:t>
            </a:r>
            <a:r>
              <a:rPr lang="fa-IR" sz="2200" dirty="0">
                <a:cs typeface="B Nazanin" panose="00000400000000000000" pitchFamily="2" charset="-78"/>
              </a:rPr>
              <a:t>: </a:t>
            </a:r>
            <a:r>
              <a:rPr lang="ar-IQ" sz="2200" dirty="0">
                <a:cs typeface="B Nazanin" panose="00000400000000000000" pitchFamily="2" charset="-78"/>
              </a:rPr>
              <a:t>مشتریان جایی را ترجیح می‌دهند که فرایند کسب‌وکار در آن ساده و</a:t>
            </a:r>
            <a:r>
              <a:rPr lang="fa-IR" sz="2200" dirty="0">
                <a:cs typeface="B Nazanin" panose="00000400000000000000" pitchFamily="2" charset="-78"/>
              </a:rPr>
              <a:t> </a:t>
            </a:r>
            <a:r>
              <a:rPr lang="ar-IQ" sz="2200" dirty="0">
                <a:cs typeface="B Nazanin" panose="00000400000000000000" pitchFamily="2" charset="-78"/>
              </a:rPr>
              <a:t>راحت انجام شود. از تشریفات و فرایندهای پیچیده در کسب‌وکار خودداری کنید.</a:t>
            </a:r>
            <a:endParaRPr lang="fa-IR" sz="2200" dirty="0">
              <a:cs typeface="B Nazanin" panose="00000400000000000000" pitchFamily="2" charset="-78"/>
            </a:endParaRPr>
          </a:p>
        </p:txBody>
      </p:sp>
      <p:pic>
        <p:nvPicPr>
          <p:cNvPr id="3074" name="Picture 2" descr="ØªØµÙÛØ± ÙØ±ØªØ¨Ø·">
            <a:extLst>
              <a:ext uri="{FF2B5EF4-FFF2-40B4-BE49-F238E27FC236}">
                <a16:creationId xmlns:a16="http://schemas.microsoft.com/office/drawing/2014/main" id="{CB39BD8A-5418-4B23-BE6C-ACB815255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1270" y="2552329"/>
            <a:ext cx="5601810" cy="388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38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5179-FA3A-4BF2-9225-7EA65AD6F623}"/>
              </a:ext>
            </a:extLst>
          </p:cNvPr>
          <p:cNvSpPr>
            <a:spLocks noGrp="1"/>
          </p:cNvSpPr>
          <p:nvPr>
            <p:ph type="title"/>
          </p:nvPr>
        </p:nvSpPr>
        <p:spPr>
          <a:xfrm>
            <a:off x="6214369" y="618518"/>
            <a:ext cx="4833042" cy="881808"/>
          </a:xfrm>
        </p:spPr>
        <p:txBody>
          <a:bodyPr/>
          <a:lstStyle/>
          <a:p>
            <a:pPr algn="r"/>
            <a:r>
              <a:rPr lang="fa-IR" dirty="0">
                <a:solidFill>
                  <a:srgbClr val="FFFF00"/>
                </a:solidFill>
                <a:cs typeface="B Nazanin" panose="00000400000000000000" pitchFamily="2" charset="-78"/>
              </a:rPr>
              <a:t>تشخیص رضایت مندی مشتری </a:t>
            </a:r>
          </a:p>
        </p:txBody>
      </p:sp>
      <p:sp>
        <p:nvSpPr>
          <p:cNvPr id="3" name="Content Placeholder 2">
            <a:extLst>
              <a:ext uri="{FF2B5EF4-FFF2-40B4-BE49-F238E27FC236}">
                <a16:creationId xmlns:a16="http://schemas.microsoft.com/office/drawing/2014/main" id="{191121A2-6CB4-4465-9BC2-DE598C914324}"/>
              </a:ext>
            </a:extLst>
          </p:cNvPr>
          <p:cNvSpPr>
            <a:spLocks noGrp="1"/>
          </p:cNvSpPr>
          <p:nvPr>
            <p:ph idx="1"/>
          </p:nvPr>
        </p:nvSpPr>
        <p:spPr>
          <a:xfrm>
            <a:off x="1141412" y="1731146"/>
            <a:ext cx="9905999" cy="4508336"/>
          </a:xfrm>
        </p:spPr>
        <p:txBody>
          <a:bodyPr>
            <a:normAutofit/>
          </a:bodyPr>
          <a:lstStyle/>
          <a:p>
            <a:pPr marL="0" indent="0">
              <a:buNone/>
            </a:pPr>
            <a:r>
              <a:rPr lang="fa-IR" dirty="0">
                <a:cs typeface="B Nazanin" panose="00000400000000000000" pitchFamily="2" charset="-78"/>
              </a:rPr>
              <a:t>رضایت مشتری قابل اندازه‌گیری است و معیاری مهم برای سنجش عملکرد کسب‌وکار به شمار می‌رود. روش‌های اندازه‌گیری رضایت مشتری بسیار متنوع است، اما مهم‌ترین آنها عبارتند از:</a:t>
            </a:r>
            <a:endParaRPr lang="en-US" dirty="0">
              <a:cs typeface="B Nazanin" panose="00000400000000000000" pitchFamily="2" charset="-78"/>
            </a:endParaRPr>
          </a:p>
          <a:p>
            <a:pPr marL="0" indent="0">
              <a:buNone/>
            </a:pPr>
            <a:r>
              <a:rPr lang="fa-IR" dirty="0">
                <a:cs typeface="B Nazanin" panose="00000400000000000000" pitchFamily="2" charset="-78"/>
              </a:rPr>
              <a:t>1-نظرسنجی:</a:t>
            </a:r>
          </a:p>
          <a:p>
            <a:pPr marL="0" indent="0">
              <a:buNone/>
            </a:pPr>
            <a:r>
              <a:rPr lang="fa-IR" dirty="0">
                <a:cs typeface="B Nazanin" panose="00000400000000000000" pitchFamily="2" charset="-78"/>
              </a:rPr>
              <a:t>الف) تنظیم پرسشنامه </a:t>
            </a:r>
          </a:p>
          <a:p>
            <a:pPr marL="0" indent="0">
              <a:buNone/>
            </a:pPr>
            <a:r>
              <a:rPr lang="fa-IR" dirty="0">
                <a:cs typeface="B Nazanin" panose="00000400000000000000" pitchFamily="2" charset="-78"/>
              </a:rPr>
              <a:t>ب) نظرسنجی درون وب‌سایت یا اپلیکیشن</a:t>
            </a:r>
          </a:p>
          <a:p>
            <a:pPr marL="0" indent="0">
              <a:buNone/>
            </a:pPr>
            <a:r>
              <a:rPr lang="fa-IR" dirty="0">
                <a:cs typeface="B Nazanin" panose="00000400000000000000" pitchFamily="2" charset="-78"/>
              </a:rPr>
              <a:t>ج) نظرسنجی از طریق ایمیل</a:t>
            </a:r>
          </a:p>
        </p:txBody>
      </p:sp>
    </p:spTree>
    <p:extLst>
      <p:ext uri="{BB962C8B-B14F-4D97-AF65-F5344CB8AC3E}">
        <p14:creationId xmlns:p14="http://schemas.microsoft.com/office/powerpoint/2010/main" val="14452134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down)">
                                      <p:cBhvr>
                                        <p:cTn id="51" dur="580">
                                          <p:stCondLst>
                                            <p:cond delay="0"/>
                                          </p:stCondLst>
                                        </p:cTn>
                                        <p:tgtEl>
                                          <p:spTgt spid="3">
                                            <p:txEl>
                                              <p:pRg st="2" end="2"/>
                                            </p:txEl>
                                          </p:spTgt>
                                        </p:tgtEl>
                                      </p:cBhvr>
                                    </p:animEffect>
                                    <p:anim calcmode="lin" valueType="num">
                                      <p:cBhvr>
                                        <p:cTn id="5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2" end="2"/>
                                            </p:txEl>
                                          </p:spTgt>
                                        </p:tgtEl>
                                      </p:cBhvr>
                                      <p:to x="100000" y="60000"/>
                                    </p:animScale>
                                    <p:animScale>
                                      <p:cBhvr>
                                        <p:cTn id="58" dur="166" decel="50000">
                                          <p:stCondLst>
                                            <p:cond delay="676"/>
                                          </p:stCondLst>
                                        </p:cTn>
                                        <p:tgtEl>
                                          <p:spTgt spid="3">
                                            <p:txEl>
                                              <p:pRg st="2" end="2"/>
                                            </p:txEl>
                                          </p:spTgt>
                                        </p:tgtEl>
                                      </p:cBhvr>
                                      <p:to x="100000" y="100000"/>
                                    </p:animScale>
                                    <p:animScale>
                                      <p:cBhvr>
                                        <p:cTn id="59" dur="26">
                                          <p:stCondLst>
                                            <p:cond delay="1312"/>
                                          </p:stCondLst>
                                        </p:cTn>
                                        <p:tgtEl>
                                          <p:spTgt spid="3">
                                            <p:txEl>
                                              <p:pRg st="2" end="2"/>
                                            </p:txEl>
                                          </p:spTgt>
                                        </p:tgtEl>
                                      </p:cBhvr>
                                      <p:to x="100000" y="80000"/>
                                    </p:animScale>
                                    <p:animScale>
                                      <p:cBhvr>
                                        <p:cTn id="60" dur="166" decel="50000">
                                          <p:stCondLst>
                                            <p:cond delay="1338"/>
                                          </p:stCondLst>
                                        </p:cTn>
                                        <p:tgtEl>
                                          <p:spTgt spid="3">
                                            <p:txEl>
                                              <p:pRg st="2" end="2"/>
                                            </p:txEl>
                                          </p:spTgt>
                                        </p:tgtEl>
                                      </p:cBhvr>
                                      <p:to x="100000" y="100000"/>
                                    </p:animScale>
                                    <p:animScale>
                                      <p:cBhvr>
                                        <p:cTn id="61" dur="26">
                                          <p:stCondLst>
                                            <p:cond delay="1642"/>
                                          </p:stCondLst>
                                        </p:cTn>
                                        <p:tgtEl>
                                          <p:spTgt spid="3">
                                            <p:txEl>
                                              <p:pRg st="2" end="2"/>
                                            </p:txEl>
                                          </p:spTgt>
                                        </p:tgtEl>
                                      </p:cBhvr>
                                      <p:to x="100000" y="90000"/>
                                    </p:animScale>
                                    <p:animScale>
                                      <p:cBhvr>
                                        <p:cTn id="62" dur="166" decel="50000">
                                          <p:stCondLst>
                                            <p:cond delay="1668"/>
                                          </p:stCondLst>
                                        </p:cTn>
                                        <p:tgtEl>
                                          <p:spTgt spid="3">
                                            <p:txEl>
                                              <p:pRg st="2" end="2"/>
                                            </p:txEl>
                                          </p:spTgt>
                                        </p:tgtEl>
                                      </p:cBhvr>
                                      <p:to x="100000" y="100000"/>
                                    </p:animScale>
                                    <p:animScale>
                                      <p:cBhvr>
                                        <p:cTn id="63" dur="26">
                                          <p:stCondLst>
                                            <p:cond delay="1808"/>
                                          </p:stCondLst>
                                        </p:cTn>
                                        <p:tgtEl>
                                          <p:spTgt spid="3">
                                            <p:txEl>
                                              <p:pRg st="2" end="2"/>
                                            </p:txEl>
                                          </p:spTgt>
                                        </p:tgtEl>
                                      </p:cBhvr>
                                      <p:to x="100000" y="95000"/>
                                    </p:animScale>
                                    <p:animScale>
                                      <p:cBhvr>
                                        <p:cTn id="64" dur="166" decel="50000">
                                          <p:stCondLst>
                                            <p:cond delay="1834"/>
                                          </p:stCondLst>
                                        </p:cTn>
                                        <p:tgtEl>
                                          <p:spTgt spid="3">
                                            <p:txEl>
                                              <p:pRg st="2" end="2"/>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Effect transition="in" filter="wipe(down)">
                                      <p:cBhvr>
                                        <p:cTn id="69" dur="580">
                                          <p:stCondLst>
                                            <p:cond delay="0"/>
                                          </p:stCondLst>
                                        </p:cTn>
                                        <p:tgtEl>
                                          <p:spTgt spid="3">
                                            <p:txEl>
                                              <p:pRg st="3" end="3"/>
                                            </p:txEl>
                                          </p:spTgt>
                                        </p:tgtEl>
                                      </p:cBhvr>
                                    </p:animEffect>
                                    <p:anim calcmode="lin" valueType="num">
                                      <p:cBhvr>
                                        <p:cTn id="7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3" end="3"/>
                                            </p:txEl>
                                          </p:spTgt>
                                        </p:tgtEl>
                                      </p:cBhvr>
                                      <p:to x="100000" y="60000"/>
                                    </p:animScale>
                                    <p:animScale>
                                      <p:cBhvr>
                                        <p:cTn id="76" dur="166" decel="50000">
                                          <p:stCondLst>
                                            <p:cond delay="676"/>
                                          </p:stCondLst>
                                        </p:cTn>
                                        <p:tgtEl>
                                          <p:spTgt spid="3">
                                            <p:txEl>
                                              <p:pRg st="3" end="3"/>
                                            </p:txEl>
                                          </p:spTgt>
                                        </p:tgtEl>
                                      </p:cBhvr>
                                      <p:to x="100000" y="100000"/>
                                    </p:animScale>
                                    <p:animScale>
                                      <p:cBhvr>
                                        <p:cTn id="77" dur="26">
                                          <p:stCondLst>
                                            <p:cond delay="1312"/>
                                          </p:stCondLst>
                                        </p:cTn>
                                        <p:tgtEl>
                                          <p:spTgt spid="3">
                                            <p:txEl>
                                              <p:pRg st="3" end="3"/>
                                            </p:txEl>
                                          </p:spTgt>
                                        </p:tgtEl>
                                      </p:cBhvr>
                                      <p:to x="100000" y="80000"/>
                                    </p:animScale>
                                    <p:animScale>
                                      <p:cBhvr>
                                        <p:cTn id="78" dur="166" decel="50000">
                                          <p:stCondLst>
                                            <p:cond delay="1338"/>
                                          </p:stCondLst>
                                        </p:cTn>
                                        <p:tgtEl>
                                          <p:spTgt spid="3">
                                            <p:txEl>
                                              <p:pRg st="3" end="3"/>
                                            </p:txEl>
                                          </p:spTgt>
                                        </p:tgtEl>
                                      </p:cBhvr>
                                      <p:to x="100000" y="100000"/>
                                    </p:animScale>
                                    <p:animScale>
                                      <p:cBhvr>
                                        <p:cTn id="79" dur="26">
                                          <p:stCondLst>
                                            <p:cond delay="1642"/>
                                          </p:stCondLst>
                                        </p:cTn>
                                        <p:tgtEl>
                                          <p:spTgt spid="3">
                                            <p:txEl>
                                              <p:pRg st="3" end="3"/>
                                            </p:txEl>
                                          </p:spTgt>
                                        </p:tgtEl>
                                      </p:cBhvr>
                                      <p:to x="100000" y="90000"/>
                                    </p:animScale>
                                    <p:animScale>
                                      <p:cBhvr>
                                        <p:cTn id="80" dur="166" decel="50000">
                                          <p:stCondLst>
                                            <p:cond delay="1668"/>
                                          </p:stCondLst>
                                        </p:cTn>
                                        <p:tgtEl>
                                          <p:spTgt spid="3">
                                            <p:txEl>
                                              <p:pRg st="3" end="3"/>
                                            </p:txEl>
                                          </p:spTgt>
                                        </p:tgtEl>
                                      </p:cBhvr>
                                      <p:to x="100000" y="100000"/>
                                    </p:animScale>
                                    <p:animScale>
                                      <p:cBhvr>
                                        <p:cTn id="81" dur="26">
                                          <p:stCondLst>
                                            <p:cond delay="1808"/>
                                          </p:stCondLst>
                                        </p:cTn>
                                        <p:tgtEl>
                                          <p:spTgt spid="3">
                                            <p:txEl>
                                              <p:pRg st="3" end="3"/>
                                            </p:txEl>
                                          </p:spTgt>
                                        </p:tgtEl>
                                      </p:cBhvr>
                                      <p:to x="100000" y="95000"/>
                                    </p:animScale>
                                    <p:animScale>
                                      <p:cBhvr>
                                        <p:cTn id="82" dur="166" decel="50000">
                                          <p:stCondLst>
                                            <p:cond delay="1834"/>
                                          </p:stCondLst>
                                        </p:cTn>
                                        <p:tgtEl>
                                          <p:spTgt spid="3">
                                            <p:txEl>
                                              <p:pRg st="3" end="3"/>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wipe(down)">
                                      <p:cBhvr>
                                        <p:cTn id="87" dur="580">
                                          <p:stCondLst>
                                            <p:cond delay="0"/>
                                          </p:stCondLst>
                                        </p:cTn>
                                        <p:tgtEl>
                                          <p:spTgt spid="3">
                                            <p:txEl>
                                              <p:pRg st="4" end="4"/>
                                            </p:txEl>
                                          </p:spTgt>
                                        </p:tgtEl>
                                      </p:cBhvr>
                                    </p:animEffect>
                                    <p:anim calcmode="lin" valueType="num">
                                      <p:cBhvr>
                                        <p:cTn id="8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4" end="4"/>
                                            </p:txEl>
                                          </p:spTgt>
                                        </p:tgtEl>
                                      </p:cBhvr>
                                      <p:to x="100000" y="60000"/>
                                    </p:animScale>
                                    <p:animScale>
                                      <p:cBhvr>
                                        <p:cTn id="94" dur="166" decel="50000">
                                          <p:stCondLst>
                                            <p:cond delay="676"/>
                                          </p:stCondLst>
                                        </p:cTn>
                                        <p:tgtEl>
                                          <p:spTgt spid="3">
                                            <p:txEl>
                                              <p:pRg st="4" end="4"/>
                                            </p:txEl>
                                          </p:spTgt>
                                        </p:tgtEl>
                                      </p:cBhvr>
                                      <p:to x="100000" y="100000"/>
                                    </p:animScale>
                                    <p:animScale>
                                      <p:cBhvr>
                                        <p:cTn id="95" dur="26">
                                          <p:stCondLst>
                                            <p:cond delay="1312"/>
                                          </p:stCondLst>
                                        </p:cTn>
                                        <p:tgtEl>
                                          <p:spTgt spid="3">
                                            <p:txEl>
                                              <p:pRg st="4" end="4"/>
                                            </p:txEl>
                                          </p:spTgt>
                                        </p:tgtEl>
                                      </p:cBhvr>
                                      <p:to x="100000" y="80000"/>
                                    </p:animScale>
                                    <p:animScale>
                                      <p:cBhvr>
                                        <p:cTn id="96" dur="166" decel="50000">
                                          <p:stCondLst>
                                            <p:cond delay="1338"/>
                                          </p:stCondLst>
                                        </p:cTn>
                                        <p:tgtEl>
                                          <p:spTgt spid="3">
                                            <p:txEl>
                                              <p:pRg st="4" end="4"/>
                                            </p:txEl>
                                          </p:spTgt>
                                        </p:tgtEl>
                                      </p:cBhvr>
                                      <p:to x="100000" y="100000"/>
                                    </p:animScale>
                                    <p:animScale>
                                      <p:cBhvr>
                                        <p:cTn id="97" dur="26">
                                          <p:stCondLst>
                                            <p:cond delay="1642"/>
                                          </p:stCondLst>
                                        </p:cTn>
                                        <p:tgtEl>
                                          <p:spTgt spid="3">
                                            <p:txEl>
                                              <p:pRg st="4" end="4"/>
                                            </p:txEl>
                                          </p:spTgt>
                                        </p:tgtEl>
                                      </p:cBhvr>
                                      <p:to x="100000" y="90000"/>
                                    </p:animScale>
                                    <p:animScale>
                                      <p:cBhvr>
                                        <p:cTn id="98" dur="166" decel="50000">
                                          <p:stCondLst>
                                            <p:cond delay="1668"/>
                                          </p:stCondLst>
                                        </p:cTn>
                                        <p:tgtEl>
                                          <p:spTgt spid="3">
                                            <p:txEl>
                                              <p:pRg st="4" end="4"/>
                                            </p:txEl>
                                          </p:spTgt>
                                        </p:tgtEl>
                                      </p:cBhvr>
                                      <p:to x="100000" y="100000"/>
                                    </p:animScale>
                                    <p:animScale>
                                      <p:cBhvr>
                                        <p:cTn id="99" dur="26">
                                          <p:stCondLst>
                                            <p:cond delay="1808"/>
                                          </p:stCondLst>
                                        </p:cTn>
                                        <p:tgtEl>
                                          <p:spTgt spid="3">
                                            <p:txEl>
                                              <p:pRg st="4" end="4"/>
                                            </p:txEl>
                                          </p:spTgt>
                                        </p:tgtEl>
                                      </p:cBhvr>
                                      <p:to x="100000" y="95000"/>
                                    </p:animScale>
                                    <p:animScale>
                                      <p:cBhvr>
                                        <p:cTn id="10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5776E-2E1F-4A46-BB7F-45D189BDCCFD}"/>
              </a:ext>
            </a:extLst>
          </p:cNvPr>
          <p:cNvSpPr>
            <a:spLocks noGrp="1"/>
          </p:cNvSpPr>
          <p:nvPr>
            <p:ph idx="1"/>
          </p:nvPr>
        </p:nvSpPr>
        <p:spPr>
          <a:xfrm>
            <a:off x="514905" y="394053"/>
            <a:ext cx="10789959" cy="3636409"/>
          </a:xfrm>
        </p:spPr>
        <p:txBody>
          <a:bodyPr>
            <a:normAutofit/>
          </a:bodyPr>
          <a:lstStyle/>
          <a:p>
            <a:pPr marL="0" indent="0">
              <a:buNone/>
            </a:pPr>
            <a:r>
              <a:rPr lang="fa-IR" dirty="0"/>
              <a:t>2-امتیازدهی به رضایت مشتری :محدوده‌ی امتیازدهی می‌تواند از ۱-۳ یا ۱-۵ یا ۱-۱۰ باشد. بر این اساس مشتریان میزان رضایت خود را از محصول یا خدمات ارزیابی می‌کنند.</a:t>
            </a:r>
          </a:p>
          <a:p>
            <a:pPr marL="0" indent="0">
              <a:buNone/>
            </a:pPr>
            <a:r>
              <a:rPr lang="fa-IR" dirty="0"/>
              <a:t>3-امتیاز خالص تبلیغ‌کنندگان: امتیازی که به این روش محاسبه می‌شود به شما می‌گوید که از ۰ تا ۱۰ چقدر احتمال دارد مشتریان خدمات یا محصولات شما را به دیگران توصیه کنند. </a:t>
            </a:r>
          </a:p>
          <a:p>
            <a:pPr marL="0" indent="0" fontAlgn="base">
              <a:buNone/>
            </a:pPr>
            <a:r>
              <a:rPr lang="fa-IR" dirty="0"/>
              <a:t>4-</a:t>
            </a:r>
            <a:r>
              <a:rPr lang="en-US" b="1" dirty="0"/>
              <a:t>(Net Promoter Score)NPS</a:t>
            </a:r>
            <a:endParaRPr lang="en-US" dirty="0"/>
          </a:p>
          <a:p>
            <a:pPr marL="0" indent="0" fontAlgn="base">
              <a:buNone/>
            </a:pPr>
            <a:r>
              <a:rPr lang="en-US" dirty="0">
                <a:hlinkClick r:id="rId2"/>
              </a:rPr>
              <a:t>NPS</a:t>
            </a:r>
            <a:r>
              <a:rPr lang="fa-IR" dirty="0"/>
              <a:t>یک روش  اندازه گیری میزان رضایت مندی مشتریان از برند است که مشخص میکند چه تعداد از مشتریان از برند شما به حدی راضی هستند که حاضرند آن را به دوستان و اطرافیان معرفی کنند.</a:t>
            </a:r>
          </a:p>
          <a:p>
            <a:pPr marL="0" indent="0">
              <a:buNone/>
            </a:pPr>
            <a:endParaRPr lang="fa-IR" dirty="0"/>
          </a:p>
        </p:txBody>
      </p:sp>
      <p:pic>
        <p:nvPicPr>
          <p:cNvPr id="7" name="Picture 6">
            <a:extLst>
              <a:ext uri="{FF2B5EF4-FFF2-40B4-BE49-F238E27FC236}">
                <a16:creationId xmlns:a16="http://schemas.microsoft.com/office/drawing/2014/main" id="{A7AABBC7-5DCE-4415-B00B-D9A640BF8971}"/>
              </a:ext>
            </a:extLst>
          </p:cNvPr>
          <p:cNvPicPr>
            <a:picLocks noChangeAspect="1"/>
          </p:cNvPicPr>
          <p:nvPr/>
        </p:nvPicPr>
        <p:blipFill>
          <a:blip r:embed="rId3"/>
          <a:stretch>
            <a:fillRect/>
          </a:stretch>
        </p:blipFill>
        <p:spPr>
          <a:xfrm>
            <a:off x="1868907" y="4160144"/>
            <a:ext cx="8454186" cy="2303803"/>
          </a:xfrm>
          <a:prstGeom prst="rect">
            <a:avLst/>
          </a:prstGeom>
        </p:spPr>
      </p:pic>
    </p:spTree>
    <p:extLst>
      <p:ext uri="{BB962C8B-B14F-4D97-AF65-F5344CB8AC3E}">
        <p14:creationId xmlns:p14="http://schemas.microsoft.com/office/powerpoint/2010/main" val="1812844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ppt_w</p:attrName>
                                        </p:attrNameLst>
                                      </p:cBhvr>
                                      <p:tavLst>
                                        <p:tav tm="0" fmla="#ppt_w*sin(2.5*pi*$)">
                                          <p:val>
                                            <p:fltVal val="0"/>
                                          </p:val>
                                        </p:tav>
                                        <p:tav tm="100000">
                                          <p:val>
                                            <p:fltVal val="1"/>
                                          </p:val>
                                        </p:tav>
                                      </p:tavLst>
                                    </p:anim>
                                    <p:anim calcmode="lin" valueType="num">
                                      <p:cBhvr>
                                        <p:cTn id="3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2DE5-0242-4066-B5A4-953298F06006}"/>
              </a:ext>
            </a:extLst>
          </p:cNvPr>
          <p:cNvSpPr>
            <a:spLocks noGrp="1"/>
          </p:cNvSpPr>
          <p:nvPr>
            <p:ph type="title"/>
          </p:nvPr>
        </p:nvSpPr>
        <p:spPr>
          <a:xfrm>
            <a:off x="6186208" y="437225"/>
            <a:ext cx="5269576" cy="5983549"/>
          </a:xfrm>
        </p:spPr>
        <p:txBody>
          <a:bodyPr anchor="t">
            <a:noAutofit/>
          </a:bodyPr>
          <a:lstStyle/>
          <a:p>
            <a:pPr algn="r"/>
            <a:r>
              <a:rPr lang="fa-IR" sz="2200" dirty="0">
                <a:cs typeface="B Nazanin" panose="00000400000000000000" pitchFamily="2" charset="-78"/>
              </a:rPr>
              <a:t>باید توجه داشته باشیم که </a:t>
            </a:r>
            <a:r>
              <a:rPr lang="fa-IR" sz="2200" dirty="0">
                <a:solidFill>
                  <a:schemeClr val="bg1"/>
                </a:solidFill>
                <a:cs typeface="B Nazanin" panose="00000400000000000000" pitchFamily="2" charset="-78"/>
              </a:rPr>
              <a:t>هزینه به دست آوردن مشتری </a:t>
            </a:r>
            <a:r>
              <a:rPr lang="fa-IR" sz="2200" dirty="0">
                <a:cs typeface="B Nazanin" panose="00000400000000000000" pitchFamily="2" charset="-78"/>
              </a:rPr>
              <a:t>جدید در هر کسب و کاری حدود </a:t>
            </a:r>
            <a:r>
              <a:rPr lang="fa-IR" sz="2200" dirty="0">
                <a:solidFill>
                  <a:schemeClr val="bg1"/>
                </a:solidFill>
                <a:cs typeface="B Nazanin" panose="00000400000000000000" pitchFamily="2" charset="-78"/>
              </a:rPr>
              <a:t>5 برابر هزینه </a:t>
            </a:r>
            <a:r>
              <a:rPr lang="fa-IR" sz="2200" dirty="0">
                <a:cs typeface="B Nazanin" panose="00000400000000000000" pitchFamily="2" charset="-78"/>
              </a:rPr>
              <a:t>حفظ و گسترش کسب و کار خود با مشتریان فعلی است، لذا اصل اساسی در هر کسب و کاری توجه به این نکته است که چگونه با راه اندازی کمپین هایی به مشتریان فعلی خود در هزینه بازاریابی به منظور جذب مشتریان جدید صرفه جویی کنیم.</a:t>
            </a:r>
            <a:br>
              <a:rPr lang="fa-IR" sz="2200" dirty="0">
                <a:cs typeface="B Nazanin" panose="00000400000000000000" pitchFamily="2" charset="-78"/>
              </a:rPr>
            </a:br>
            <a:r>
              <a:rPr lang="fa-IR" sz="2200" dirty="0">
                <a:cs typeface="B Nazanin" panose="00000400000000000000" pitchFamily="2" charset="-78"/>
              </a:rPr>
              <a:t>بنا به آمارها </a:t>
            </a:r>
            <a:r>
              <a:rPr lang="fa-IR" sz="2200" dirty="0">
                <a:solidFill>
                  <a:schemeClr val="bg1"/>
                </a:solidFill>
                <a:cs typeface="B Nazanin" panose="00000400000000000000" pitchFamily="2" charset="-78"/>
              </a:rPr>
              <a:t>در 44%</a:t>
            </a:r>
            <a:r>
              <a:rPr lang="fa-IR" sz="2200" dirty="0">
                <a:cs typeface="B Nazanin" panose="00000400000000000000" pitchFamily="2" charset="-78"/>
              </a:rPr>
              <a:t> از کمپین ها و فعالیتهای تبلیغاتی تمرکز بر روی جذب مشتری جدید است </a:t>
            </a:r>
            <a:r>
              <a:rPr lang="fa-IR" sz="2200" dirty="0">
                <a:solidFill>
                  <a:schemeClr val="bg1"/>
                </a:solidFill>
                <a:cs typeface="B Nazanin" panose="00000400000000000000" pitchFamily="2" charset="-78"/>
              </a:rPr>
              <a:t>و تنها 18% </a:t>
            </a:r>
            <a:r>
              <a:rPr lang="fa-IR" sz="2200" dirty="0">
                <a:cs typeface="B Nazanin" panose="00000400000000000000" pitchFamily="2" charset="-78"/>
              </a:rPr>
              <a:t>این فعالیتها برای مشتریان فعلی است و باز هم </a:t>
            </a:r>
            <a:r>
              <a:rPr lang="fa-IR" sz="2200" dirty="0">
                <a:solidFill>
                  <a:schemeClr val="bg1"/>
                </a:solidFill>
                <a:cs typeface="B Nazanin" panose="00000400000000000000" pitchFamily="2" charset="-78"/>
              </a:rPr>
              <a:t>40% </a:t>
            </a:r>
            <a:r>
              <a:rPr lang="fa-IR" sz="2200" dirty="0">
                <a:cs typeface="B Nazanin" panose="00000400000000000000" pitchFamily="2" charset="-78"/>
              </a:rPr>
              <a:t>از کمپین ها و </a:t>
            </a:r>
            <a:r>
              <a:rPr lang="fa-IR" sz="2200" dirty="0">
                <a:solidFill>
                  <a:schemeClr val="bg1"/>
                </a:solidFill>
                <a:cs typeface="B Nazanin" panose="00000400000000000000" pitchFamily="2" charset="-78"/>
              </a:rPr>
              <a:t>30% </a:t>
            </a:r>
            <a:r>
              <a:rPr lang="fa-IR" sz="2200" dirty="0">
                <a:cs typeface="B Nazanin" panose="00000400000000000000" pitchFamily="2" charset="-78"/>
              </a:rPr>
              <a:t>از آژانس ها بر هر دو گزینه جذب مشتری جدید و حفظ مشتریان به صورت یکسان سرمایه گذاری کرده اند.</a:t>
            </a:r>
            <a:br>
              <a:rPr lang="fa-IR" sz="2200" dirty="0">
                <a:cs typeface="B Nazanin" panose="00000400000000000000" pitchFamily="2" charset="-78"/>
              </a:rPr>
            </a:br>
            <a:r>
              <a:rPr lang="fa-IR" sz="2200" dirty="0">
                <a:cs typeface="B Nazanin" panose="00000400000000000000" pitchFamily="2" charset="-78"/>
              </a:rPr>
              <a:t>بنابراین در شرایط فعلی اقدام </a:t>
            </a:r>
            <a:r>
              <a:rPr lang="fa-IR" sz="2200" dirty="0">
                <a:solidFill>
                  <a:schemeClr val="bg1"/>
                </a:solidFill>
                <a:cs typeface="B Nazanin" panose="00000400000000000000" pitchFamily="2" charset="-78"/>
              </a:rPr>
              <a:t>عاقلانه</a:t>
            </a:r>
            <a:r>
              <a:rPr lang="fa-IR" sz="2200" dirty="0">
                <a:cs typeface="B Nazanin" panose="00000400000000000000" pitchFamily="2" charset="-78"/>
              </a:rPr>
              <a:t> افزایش فروش با حفظ رضایت مندی مشتریان فعلی و کاهش در هزینه های تبلیغاتی میسر خواهد بود، همه این موارد تنها زمانی می تواند اتفاق بیافتد که شما آماری دقیق از</a:t>
            </a:r>
            <a:r>
              <a:rPr lang="fa-IR" sz="2200" dirty="0">
                <a:solidFill>
                  <a:schemeClr val="bg1"/>
                </a:solidFill>
                <a:cs typeface="B Nazanin" panose="00000400000000000000" pitchFamily="2" charset="-78"/>
              </a:rPr>
              <a:t> عملکرد </a:t>
            </a:r>
            <a:r>
              <a:rPr lang="fa-IR" sz="2200" dirty="0">
                <a:cs typeface="B Nazanin" panose="00000400000000000000" pitchFamily="2" charset="-78"/>
              </a:rPr>
              <a:t>مشتریان خود و </a:t>
            </a:r>
            <a:r>
              <a:rPr lang="fa-IR" sz="2200" dirty="0">
                <a:solidFill>
                  <a:schemeClr val="bg1"/>
                </a:solidFill>
                <a:cs typeface="B Nazanin" panose="00000400000000000000" pitchFamily="2" charset="-78"/>
              </a:rPr>
              <a:t>تمایلات</a:t>
            </a:r>
            <a:r>
              <a:rPr lang="fa-IR" sz="2200" dirty="0">
                <a:cs typeface="B Nazanin" panose="00000400000000000000" pitchFamily="2" charset="-78"/>
              </a:rPr>
              <a:t> انها داشته باشید و بتوانید در زمان مناسب برای فروش، محصول خود را ارائه دهید.</a:t>
            </a:r>
            <a:br>
              <a:rPr lang="fa-IR" sz="2200" dirty="0">
                <a:cs typeface="B Nazanin" panose="00000400000000000000" pitchFamily="2" charset="-78"/>
              </a:rPr>
            </a:br>
            <a:endParaRPr lang="fa-IR" sz="2200" dirty="0">
              <a:cs typeface="B Nazanin" panose="00000400000000000000" pitchFamily="2" charset="-78"/>
            </a:endParaRPr>
          </a:p>
        </p:txBody>
      </p:sp>
      <p:pic>
        <p:nvPicPr>
          <p:cNvPr id="4" name="Content Placeholder 3">
            <a:extLst>
              <a:ext uri="{FF2B5EF4-FFF2-40B4-BE49-F238E27FC236}">
                <a16:creationId xmlns:a16="http://schemas.microsoft.com/office/drawing/2014/main" id="{6376495A-4AC5-4074-A6A1-93FA1C28CF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6217" y="1632750"/>
            <a:ext cx="5269576" cy="4104443"/>
          </a:xfrm>
          <a:prstGeom prst="rect">
            <a:avLst/>
          </a:prstGeom>
        </p:spPr>
      </p:pic>
      <p:sp>
        <p:nvSpPr>
          <p:cNvPr id="9" name="Rectangle 8">
            <a:extLst>
              <a:ext uri="{FF2B5EF4-FFF2-40B4-BE49-F238E27FC236}">
                <a16:creationId xmlns:a16="http://schemas.microsoft.com/office/drawing/2014/main" id="{00625873-F30B-45F8-985A-9403D52E32BC}"/>
              </a:ext>
            </a:extLst>
          </p:cNvPr>
          <p:cNvSpPr/>
          <p:nvPr/>
        </p:nvSpPr>
        <p:spPr>
          <a:xfrm>
            <a:off x="1091953" y="437224"/>
            <a:ext cx="4749554" cy="584775"/>
          </a:xfrm>
          <a:prstGeom prst="rect">
            <a:avLst/>
          </a:prstGeom>
        </p:spPr>
        <p:txBody>
          <a:bodyPr wrap="square">
            <a:spAutoFit/>
          </a:bodyPr>
          <a:lstStyle/>
          <a:p>
            <a:r>
              <a:rPr lang="fa-IR" sz="3200" dirty="0">
                <a:solidFill>
                  <a:srgbClr val="FFFF00"/>
                </a:solidFill>
                <a:cs typeface="B Nazanin" panose="00000400000000000000" pitchFamily="2" charset="-78"/>
              </a:rPr>
              <a:t>مشتری جدید یا حفظ مشتری قبلی؟</a:t>
            </a:r>
          </a:p>
        </p:txBody>
      </p:sp>
    </p:spTree>
    <p:extLst>
      <p:ext uri="{BB962C8B-B14F-4D97-AF65-F5344CB8AC3E}">
        <p14:creationId xmlns:p14="http://schemas.microsoft.com/office/powerpoint/2010/main" val="21435084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E68C-6594-4B38-BE01-980CF399A382}"/>
              </a:ext>
            </a:extLst>
          </p:cNvPr>
          <p:cNvSpPr>
            <a:spLocks noGrp="1"/>
          </p:cNvSpPr>
          <p:nvPr>
            <p:ph type="title"/>
          </p:nvPr>
        </p:nvSpPr>
        <p:spPr>
          <a:xfrm>
            <a:off x="1447061" y="1444142"/>
            <a:ext cx="9422793" cy="3509600"/>
          </a:xfrm>
        </p:spPr>
        <p:txBody>
          <a:bodyPr>
            <a:normAutofit/>
          </a:bodyPr>
          <a:lstStyle/>
          <a:p>
            <a:pPr algn="ctr"/>
            <a:r>
              <a:rPr lang="fa-IR" sz="13800" dirty="0">
                <a:cs typeface="A Goldan" panose="02000400000000000000" pitchFamily="2" charset="-78"/>
              </a:rPr>
              <a:t>رضایت مشتری</a:t>
            </a:r>
          </a:p>
        </p:txBody>
      </p:sp>
    </p:spTree>
    <p:extLst>
      <p:ext uri="{BB962C8B-B14F-4D97-AF65-F5344CB8AC3E}">
        <p14:creationId xmlns:p14="http://schemas.microsoft.com/office/powerpoint/2010/main" val="2639654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8D4B2-4EB3-4FC9-A42D-788B82BFA438}"/>
              </a:ext>
            </a:extLst>
          </p:cNvPr>
          <p:cNvSpPr>
            <a:spLocks noGrp="1"/>
          </p:cNvSpPr>
          <p:nvPr>
            <p:ph type="title"/>
          </p:nvPr>
        </p:nvSpPr>
        <p:spPr>
          <a:xfrm>
            <a:off x="5253676" y="335911"/>
            <a:ext cx="1681469" cy="730888"/>
          </a:xfrm>
        </p:spPr>
        <p:txBody>
          <a:bodyPr>
            <a:normAutofit fontScale="90000"/>
          </a:bodyPr>
          <a:lstStyle/>
          <a:p>
            <a:pPr algn="r"/>
            <a:r>
              <a:rPr lang="fa-IR" sz="4800" dirty="0">
                <a:solidFill>
                  <a:srgbClr val="FF0000"/>
                </a:solidFill>
                <a:cs typeface="B Nazanin" panose="00000400000000000000" pitchFamily="2" charset="-78"/>
              </a:rPr>
              <a:t>فهرست</a:t>
            </a:r>
          </a:p>
        </p:txBody>
      </p:sp>
      <p:sp>
        <p:nvSpPr>
          <p:cNvPr id="3" name="Content Placeholder 2">
            <a:extLst>
              <a:ext uri="{FF2B5EF4-FFF2-40B4-BE49-F238E27FC236}">
                <a16:creationId xmlns:a16="http://schemas.microsoft.com/office/drawing/2014/main" id="{109B8DF3-A035-485F-8D27-4746CF69086B}"/>
              </a:ext>
            </a:extLst>
          </p:cNvPr>
          <p:cNvSpPr>
            <a:spLocks noGrp="1"/>
          </p:cNvSpPr>
          <p:nvPr>
            <p:ph idx="1"/>
          </p:nvPr>
        </p:nvSpPr>
        <p:spPr>
          <a:xfrm>
            <a:off x="1141412" y="1066800"/>
            <a:ext cx="9905999" cy="4724402"/>
          </a:xfrm>
        </p:spPr>
        <p:txBody>
          <a:bodyPr/>
          <a:lstStyle/>
          <a:p>
            <a:pPr>
              <a:buClr>
                <a:srgbClr val="FF0000"/>
              </a:buClr>
              <a:buFont typeface="Tw Cen MT" panose="020B0602020104020603" pitchFamily="34" charset="0"/>
              <a:buChar char="*"/>
            </a:pPr>
            <a:r>
              <a:rPr lang="fa-IR" dirty="0">
                <a:cs typeface="B Nazanin" panose="00000400000000000000" pitchFamily="2" charset="-78"/>
              </a:rPr>
              <a:t>رضایت مشتری چیست؟</a:t>
            </a:r>
          </a:p>
          <a:p>
            <a:pPr>
              <a:buClr>
                <a:srgbClr val="FF0000"/>
              </a:buClr>
              <a:buFont typeface="Tw Cen MT" panose="020B0602020104020603" pitchFamily="34" charset="0"/>
              <a:buChar char="*"/>
            </a:pPr>
            <a:r>
              <a:rPr lang="fa-IR" dirty="0">
                <a:cs typeface="B Nazanin" panose="00000400000000000000" pitchFamily="2" charset="-78"/>
              </a:rPr>
              <a:t>چرا رضایت مشتری برای ما مهم است ؟</a:t>
            </a:r>
          </a:p>
          <a:p>
            <a:pPr>
              <a:buClr>
                <a:srgbClr val="FF0000"/>
              </a:buClr>
              <a:buFont typeface="Tw Cen MT" panose="020B0602020104020603" pitchFamily="34" charset="0"/>
              <a:buChar char="*"/>
            </a:pPr>
            <a:r>
              <a:rPr lang="fa-IR" dirty="0">
                <a:cs typeface="B Nazanin" panose="00000400000000000000" pitchFamily="2" charset="-78"/>
              </a:rPr>
              <a:t>مزایای حفظ مشتری</a:t>
            </a:r>
          </a:p>
          <a:p>
            <a:pPr>
              <a:buClr>
                <a:srgbClr val="FF0000"/>
              </a:buClr>
              <a:buFont typeface="Tw Cen MT" panose="020B0602020104020603" pitchFamily="34" charset="0"/>
              <a:buChar char="*"/>
            </a:pPr>
            <a:r>
              <a:rPr lang="fa-IR" dirty="0">
                <a:cs typeface="B Nazanin" panose="00000400000000000000" pitchFamily="2" charset="-78"/>
              </a:rPr>
              <a:t>عوامل موثر بر رضایت مشتری</a:t>
            </a:r>
          </a:p>
          <a:p>
            <a:pPr>
              <a:buClr>
                <a:srgbClr val="FF0000"/>
              </a:buClr>
              <a:buFont typeface="Tw Cen MT" panose="020B0602020104020603" pitchFamily="34" charset="0"/>
              <a:buChar char="*"/>
            </a:pPr>
            <a:r>
              <a:rPr lang="ar-IQ" dirty="0">
                <a:cs typeface="B Nazanin" panose="00000400000000000000" pitchFamily="2" charset="-78"/>
              </a:rPr>
              <a:t>استراتژی‌های افزایش رضایت مشتری </a:t>
            </a:r>
            <a:endParaRPr lang="fa-IR" dirty="0">
              <a:cs typeface="B Nazanin" panose="00000400000000000000" pitchFamily="2" charset="-78"/>
            </a:endParaRPr>
          </a:p>
          <a:p>
            <a:pPr>
              <a:buClr>
                <a:srgbClr val="FF0000"/>
              </a:buClr>
              <a:buFont typeface="Tw Cen MT" panose="020B0602020104020603" pitchFamily="34" charset="0"/>
              <a:buChar char="*"/>
            </a:pPr>
            <a:r>
              <a:rPr lang="fa-IR" dirty="0">
                <a:cs typeface="B Nazanin" panose="00000400000000000000" pitchFamily="2" charset="-78"/>
              </a:rPr>
              <a:t>تشخیص رضایت مندی مشتری </a:t>
            </a:r>
          </a:p>
          <a:p>
            <a:pPr>
              <a:buClr>
                <a:srgbClr val="FF0000"/>
              </a:buClr>
              <a:buFont typeface="Tw Cen MT" panose="020B0602020104020603" pitchFamily="34" charset="0"/>
              <a:buChar char="*"/>
            </a:pPr>
            <a:r>
              <a:rPr lang="fa-IR" dirty="0">
                <a:cs typeface="B Nazanin" panose="00000400000000000000" pitchFamily="2" charset="-78"/>
              </a:rPr>
              <a:t>مشتری جدید یا حفظ مشتری قبلی؟</a:t>
            </a:r>
          </a:p>
          <a:p>
            <a:pPr>
              <a:buClr>
                <a:srgbClr val="FF0000"/>
              </a:buClr>
              <a:buFont typeface="Tw Cen MT" panose="020B0602020104020603" pitchFamily="34" charset="0"/>
              <a:buChar char="*"/>
            </a:pPr>
            <a:endParaRPr lang="fa-IR" dirty="0"/>
          </a:p>
          <a:p>
            <a:pPr>
              <a:buClr>
                <a:srgbClr val="FF0000"/>
              </a:buClr>
              <a:buFont typeface="Tw Cen MT" panose="020B0602020104020603" pitchFamily="34" charset="0"/>
              <a:buChar char="*"/>
            </a:pPr>
            <a:endParaRPr lang="fa-IR" dirty="0"/>
          </a:p>
          <a:p>
            <a:pPr>
              <a:buClr>
                <a:srgbClr val="FF0000"/>
              </a:buClr>
              <a:buFont typeface="Tw Cen MT" panose="020B0602020104020603" pitchFamily="34" charset="0"/>
              <a:buChar char="*"/>
            </a:pPr>
            <a:endParaRPr lang="fa-IR" dirty="0"/>
          </a:p>
          <a:p>
            <a:pPr>
              <a:buClr>
                <a:srgbClr val="FF0000"/>
              </a:buClr>
              <a:buFont typeface="Tw Cen MT" panose="020B0602020104020603" pitchFamily="34" charset="0"/>
              <a:buChar char="*"/>
            </a:pPr>
            <a:endParaRPr lang="fa-IR" dirty="0"/>
          </a:p>
          <a:p>
            <a:pPr>
              <a:buClr>
                <a:srgbClr val="FF0000"/>
              </a:buClr>
              <a:buFont typeface="Tw Cen MT" panose="020B0602020104020603" pitchFamily="34" charset="0"/>
              <a:buChar char="*"/>
            </a:pPr>
            <a:endParaRPr lang="fa-IR" dirty="0"/>
          </a:p>
        </p:txBody>
      </p:sp>
    </p:spTree>
    <p:extLst>
      <p:ext uri="{BB962C8B-B14F-4D97-AF65-F5344CB8AC3E}">
        <p14:creationId xmlns:p14="http://schemas.microsoft.com/office/powerpoint/2010/main" val="2159681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4B30-9799-496C-B7B7-D47C45397890}"/>
              </a:ext>
            </a:extLst>
          </p:cNvPr>
          <p:cNvSpPr>
            <a:spLocks noGrp="1"/>
          </p:cNvSpPr>
          <p:nvPr>
            <p:ph type="title"/>
          </p:nvPr>
        </p:nvSpPr>
        <p:spPr>
          <a:xfrm>
            <a:off x="5308847" y="618518"/>
            <a:ext cx="5738564" cy="1112628"/>
          </a:xfrm>
        </p:spPr>
        <p:txBody>
          <a:bodyPr>
            <a:normAutofit/>
          </a:bodyPr>
          <a:lstStyle/>
          <a:p>
            <a:pPr algn="ctr"/>
            <a:r>
              <a:rPr lang="fa-IR" sz="4800" dirty="0">
                <a:solidFill>
                  <a:srgbClr val="FFFF00"/>
                </a:solidFill>
                <a:cs typeface="B Nazanin" panose="00000400000000000000" pitchFamily="2" charset="-78"/>
              </a:rPr>
              <a:t>رضایت مشتری چیست ؟</a:t>
            </a:r>
          </a:p>
        </p:txBody>
      </p:sp>
      <p:sp>
        <p:nvSpPr>
          <p:cNvPr id="3" name="Content Placeholder 2">
            <a:extLst>
              <a:ext uri="{FF2B5EF4-FFF2-40B4-BE49-F238E27FC236}">
                <a16:creationId xmlns:a16="http://schemas.microsoft.com/office/drawing/2014/main" id="{A72E8BC1-2AD8-48DF-A2D1-693631807734}"/>
              </a:ext>
            </a:extLst>
          </p:cNvPr>
          <p:cNvSpPr>
            <a:spLocks noGrp="1"/>
          </p:cNvSpPr>
          <p:nvPr>
            <p:ph idx="1"/>
          </p:nvPr>
        </p:nvSpPr>
        <p:spPr>
          <a:xfrm>
            <a:off x="1141412" y="1731146"/>
            <a:ext cx="9905999" cy="4060055"/>
          </a:xfrm>
        </p:spPr>
        <p:txBody>
          <a:bodyPr>
            <a:normAutofit lnSpcReduction="10000"/>
          </a:bodyPr>
          <a:lstStyle/>
          <a:p>
            <a:pPr algn="just" fontAlgn="base">
              <a:buClr>
                <a:srgbClr val="00B050"/>
              </a:buClr>
              <a:buFont typeface="Wingdings" panose="05000000000000000000" pitchFamily="2" charset="2"/>
              <a:buChar char="ü"/>
            </a:pPr>
            <a:r>
              <a:rPr lang="ar-SA" dirty="0">
                <a:cs typeface="B Nazanin" panose="00000400000000000000" pitchFamily="2" charset="-78"/>
              </a:rPr>
              <a:t>مشتری پس از دریافت خدمات و یا استفاده از یک کالا، ممکن است راضی یا ناراضی باشد. اما رضایت چیست و چگونه ایجاد می‌شود؟</a:t>
            </a:r>
            <a:endParaRPr lang="fa-IR" dirty="0">
              <a:cs typeface="B Nazanin" panose="00000400000000000000" pitchFamily="2" charset="-78"/>
            </a:endParaRPr>
          </a:p>
          <a:p>
            <a:pPr algn="just" fontAlgn="base">
              <a:buClr>
                <a:srgbClr val="00B050"/>
              </a:buClr>
              <a:buFont typeface="Wingdings" panose="05000000000000000000" pitchFamily="2" charset="2"/>
              <a:buChar char="ü"/>
            </a:pPr>
            <a:r>
              <a:rPr lang="fa-IR" dirty="0">
                <a:cs typeface="B Nazanin" panose="00000400000000000000" pitchFamily="2" charset="-78"/>
              </a:rPr>
              <a:t> رضایت مشتری یک مفهوم انتزاعی است</a:t>
            </a:r>
            <a:r>
              <a:rPr lang="ar-SA" dirty="0">
                <a:cs typeface="B Nazanin" panose="00000400000000000000" pitchFamily="2" charset="-78"/>
              </a:rPr>
              <a:t> رضایت احساس مثبتی است که در فرد پس از استفاده از کالا یا دریافت خدمات ایجاد می‌گردد. این احساس بستگی مستقیمی به سطح انتظارات مشتری و کیفیت محصول یا خدمات دارد.</a:t>
            </a:r>
            <a:endParaRPr lang="en-US" dirty="0">
              <a:cs typeface="B Nazanin" panose="00000400000000000000" pitchFamily="2" charset="-78"/>
            </a:endParaRPr>
          </a:p>
          <a:p>
            <a:pPr algn="just" fontAlgn="base">
              <a:buClr>
                <a:srgbClr val="00B050"/>
              </a:buClr>
              <a:buFont typeface="Wingdings" panose="05000000000000000000" pitchFamily="2" charset="2"/>
              <a:buChar char="ü"/>
            </a:pPr>
            <a:r>
              <a:rPr lang="ar-SA" dirty="0">
                <a:cs typeface="B Nazanin" panose="00000400000000000000" pitchFamily="2" charset="-78"/>
              </a:rPr>
              <a:t>اگر محصول و خدمات دریافت شده توسط مشتری، هم سطح انتظارات او باشد، مشتری احساس رضایت می‌کند و در صورتیکه کیفیت ارائه شده فراتر از انتظار او باشد، مشتری احساس ذوق زدگی و خشنودی خواهد کرد. در نهایت بدیهی است که کیفیت پایین‌تر کالا و خدمات نسبت به انتظار مشتری، موجب نارضایتی مشتری خواهد شد.</a:t>
            </a:r>
            <a:endParaRPr lang="en-US" dirty="0">
              <a:cs typeface="B Nazanin" panose="00000400000000000000" pitchFamily="2" charset="-78"/>
            </a:endParaRPr>
          </a:p>
          <a:p>
            <a:pPr algn="just">
              <a:buClr>
                <a:srgbClr val="00B050"/>
              </a:buClr>
              <a:buFont typeface="Wingdings" panose="05000000000000000000" pitchFamily="2" charset="2"/>
              <a:buChar char="ü"/>
            </a:pPr>
            <a:endParaRPr lang="fa-IR" dirty="0">
              <a:cs typeface="B Nazanin" panose="00000400000000000000" pitchFamily="2" charset="-78"/>
            </a:endParaRPr>
          </a:p>
        </p:txBody>
      </p:sp>
    </p:spTree>
    <p:extLst>
      <p:ext uri="{BB962C8B-B14F-4D97-AF65-F5344CB8AC3E}">
        <p14:creationId xmlns:p14="http://schemas.microsoft.com/office/powerpoint/2010/main" val="4472724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7EE4-AC91-4D0B-BB53-7A321B17D34E}"/>
              </a:ext>
            </a:extLst>
          </p:cNvPr>
          <p:cNvSpPr>
            <a:spLocks noGrp="1"/>
          </p:cNvSpPr>
          <p:nvPr>
            <p:ph type="title"/>
          </p:nvPr>
        </p:nvSpPr>
        <p:spPr>
          <a:xfrm>
            <a:off x="4714043" y="227900"/>
            <a:ext cx="6333368" cy="997218"/>
          </a:xfrm>
        </p:spPr>
        <p:txBody>
          <a:bodyPr/>
          <a:lstStyle/>
          <a:p>
            <a:pPr algn="r"/>
            <a:r>
              <a:rPr lang="fa-IR" dirty="0">
                <a:solidFill>
                  <a:srgbClr val="FFFF00"/>
                </a:solidFill>
                <a:cs typeface="B Nazanin" panose="00000400000000000000" pitchFamily="2" charset="-78"/>
              </a:rPr>
              <a:t>چرا رضایت مشتری برای ما مهم است ؟</a:t>
            </a:r>
            <a:endParaRPr lang="fa-IR" dirty="0">
              <a:cs typeface="B Nazanin" panose="00000400000000000000" pitchFamily="2" charset="-78"/>
            </a:endParaRPr>
          </a:p>
        </p:txBody>
      </p:sp>
      <p:pic>
        <p:nvPicPr>
          <p:cNvPr id="6" name="Content Placeholder 5">
            <a:extLst>
              <a:ext uri="{FF2B5EF4-FFF2-40B4-BE49-F238E27FC236}">
                <a16:creationId xmlns:a16="http://schemas.microsoft.com/office/drawing/2014/main" id="{2F647F05-3A82-41ED-9AB0-8EDDDCD6CC5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9684" y="1225118"/>
            <a:ext cx="5542515" cy="4319721"/>
          </a:xfrm>
        </p:spPr>
      </p:pic>
      <p:sp>
        <p:nvSpPr>
          <p:cNvPr id="4" name="Content Placeholder 3">
            <a:extLst>
              <a:ext uri="{FF2B5EF4-FFF2-40B4-BE49-F238E27FC236}">
                <a16:creationId xmlns:a16="http://schemas.microsoft.com/office/drawing/2014/main" id="{C625CEE0-2FF7-4D07-B974-8878E6B21517}"/>
              </a:ext>
            </a:extLst>
          </p:cNvPr>
          <p:cNvSpPr>
            <a:spLocks noGrp="1"/>
          </p:cNvSpPr>
          <p:nvPr>
            <p:ph sz="half" idx="2"/>
          </p:nvPr>
        </p:nvSpPr>
        <p:spPr>
          <a:xfrm>
            <a:off x="6687105" y="1182949"/>
            <a:ext cx="4875211" cy="4492101"/>
          </a:xfrm>
        </p:spPr>
        <p:txBody>
          <a:bodyPr>
            <a:normAutofit/>
          </a:bodyPr>
          <a:lstStyle/>
          <a:p>
            <a:pPr marL="0" indent="0" algn="just">
              <a:lnSpc>
                <a:spcPct val="150000"/>
              </a:lnSpc>
              <a:buNone/>
            </a:pPr>
            <a:r>
              <a:rPr lang="fa-IR" dirty="0">
                <a:cs typeface="B Nazanin" panose="00000400000000000000" pitchFamily="2" charset="-78"/>
              </a:rPr>
              <a:t>مشتریان تنها منبع برگشت سرمایه هستند. بنابراین بازار رقابتی امروز همه سازمان‌ها را ملزم به مشتری مداری می‌کند. سازمان‌ها مبنی بر اینکه چند درصد از مشتریان‌شان را بتوانند حفظ کنند، برنده یا بازنده‌اند و موفقیت حفظ مشتری بستگی به رضایت مشتری دارد که می تواند کمک بزرگی برای اندازه‌گیری کیفیت محصول و خدمات باشد</a:t>
            </a:r>
          </a:p>
        </p:txBody>
      </p:sp>
    </p:spTree>
    <p:extLst>
      <p:ext uri="{BB962C8B-B14F-4D97-AF65-F5344CB8AC3E}">
        <p14:creationId xmlns:p14="http://schemas.microsoft.com/office/powerpoint/2010/main" val="1889761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C464-84F9-40C0-8B6E-920A1E6ACF95}"/>
              </a:ext>
            </a:extLst>
          </p:cNvPr>
          <p:cNvSpPr>
            <a:spLocks noGrp="1"/>
          </p:cNvSpPr>
          <p:nvPr>
            <p:ph type="title"/>
          </p:nvPr>
        </p:nvSpPr>
        <p:spPr>
          <a:xfrm>
            <a:off x="7395099" y="412812"/>
            <a:ext cx="3545780" cy="1085995"/>
          </a:xfrm>
        </p:spPr>
        <p:txBody>
          <a:bodyPr/>
          <a:lstStyle/>
          <a:p>
            <a:pPr algn="r"/>
            <a:r>
              <a:rPr lang="fa-IR" dirty="0">
                <a:solidFill>
                  <a:srgbClr val="FFFF00"/>
                </a:solidFill>
                <a:cs typeface="B Nazanin" panose="00000400000000000000" pitchFamily="2" charset="-78"/>
              </a:rPr>
              <a:t>مزایای حفظ مشتری</a:t>
            </a:r>
          </a:p>
        </p:txBody>
      </p:sp>
      <p:sp>
        <p:nvSpPr>
          <p:cNvPr id="3" name="Content Placeholder 2">
            <a:extLst>
              <a:ext uri="{FF2B5EF4-FFF2-40B4-BE49-F238E27FC236}">
                <a16:creationId xmlns:a16="http://schemas.microsoft.com/office/drawing/2014/main" id="{349DB5DF-0F2D-4C06-8022-BA94F030D7D4}"/>
              </a:ext>
            </a:extLst>
          </p:cNvPr>
          <p:cNvSpPr>
            <a:spLocks noGrp="1"/>
          </p:cNvSpPr>
          <p:nvPr>
            <p:ph idx="1"/>
          </p:nvPr>
        </p:nvSpPr>
        <p:spPr>
          <a:xfrm>
            <a:off x="2157274" y="1704513"/>
            <a:ext cx="8783605" cy="4740675"/>
          </a:xfrm>
        </p:spPr>
        <p:txBody>
          <a:bodyPr>
            <a:normAutofit/>
          </a:bodyPr>
          <a:lstStyle/>
          <a:p>
            <a:pPr algn="just">
              <a:buClr>
                <a:srgbClr val="FF0000"/>
              </a:buClr>
              <a:buFont typeface="Wingdings" panose="05000000000000000000" pitchFamily="2" charset="2"/>
              <a:buChar char="v"/>
            </a:pPr>
            <a:r>
              <a:rPr lang="ar-IQ" sz="2200" dirty="0">
                <a:solidFill>
                  <a:schemeClr val="bg1"/>
                </a:solidFill>
                <a:cs typeface="B Nazanin" panose="00000400000000000000" pitchFamily="2" charset="-78"/>
              </a:rPr>
              <a:t>وفاداری مشتری: </a:t>
            </a:r>
            <a:r>
              <a:rPr lang="ar-IQ" sz="2200" dirty="0">
                <a:cs typeface="B Nazanin" panose="00000400000000000000" pitchFamily="2" charset="-78"/>
              </a:rPr>
              <a:t>مشتری راضی، مجددا از محصولات یا خدمات استفاده می‌کند و وفادار باقی می‌ماند.</a:t>
            </a:r>
            <a:endParaRPr lang="en-US" sz="2200" dirty="0">
              <a:cs typeface="B Nazanin" panose="00000400000000000000" pitchFamily="2" charset="-78"/>
            </a:endParaRPr>
          </a:p>
          <a:p>
            <a:pPr algn="just">
              <a:buClr>
                <a:srgbClr val="FF0000"/>
              </a:buClr>
              <a:buFont typeface="Wingdings" panose="05000000000000000000" pitchFamily="2" charset="2"/>
              <a:buChar char="v"/>
            </a:pPr>
            <a:r>
              <a:rPr lang="ar-IQ" sz="2200" dirty="0">
                <a:solidFill>
                  <a:schemeClr val="bg1"/>
                </a:solidFill>
                <a:cs typeface="B Nazanin" panose="00000400000000000000" pitchFamily="2" charset="-78"/>
              </a:rPr>
              <a:t>تمایز: </a:t>
            </a:r>
            <a:r>
              <a:rPr lang="ar-IQ" sz="2200" dirty="0">
                <a:cs typeface="B Nazanin" panose="00000400000000000000" pitchFamily="2" charset="-78"/>
              </a:rPr>
              <a:t>کسب‌وکارهایی که سطح بالایی از رضایت مشتری را فراهم می‌کنند، از رقیبان خود متمایز خواهند بود</a:t>
            </a:r>
            <a:endParaRPr lang="en-US" sz="2200" dirty="0">
              <a:cs typeface="B Nazanin" panose="00000400000000000000" pitchFamily="2" charset="-78"/>
            </a:endParaRPr>
          </a:p>
          <a:p>
            <a:pPr algn="just">
              <a:buClr>
                <a:srgbClr val="FF0000"/>
              </a:buClr>
              <a:buFont typeface="Wingdings" panose="05000000000000000000" pitchFamily="2" charset="2"/>
              <a:buChar char="v"/>
            </a:pPr>
            <a:r>
              <a:rPr lang="ar-IQ" sz="2200" dirty="0">
                <a:solidFill>
                  <a:schemeClr val="bg1"/>
                </a:solidFill>
                <a:cs typeface="B Nazanin" panose="00000400000000000000" pitchFamily="2" charset="-78"/>
              </a:rPr>
              <a:t>کاهش ریزش مشتری</a:t>
            </a:r>
            <a:r>
              <a:rPr lang="en-US" sz="2200" dirty="0">
                <a:solidFill>
                  <a:schemeClr val="bg1"/>
                </a:solidFill>
                <a:cs typeface="B Nazanin" panose="00000400000000000000" pitchFamily="2" charset="-78"/>
              </a:rPr>
              <a:t>  </a:t>
            </a:r>
          </a:p>
          <a:p>
            <a:pPr algn="just">
              <a:buClr>
                <a:srgbClr val="FF0000"/>
              </a:buClr>
              <a:buFont typeface="Wingdings" panose="05000000000000000000" pitchFamily="2" charset="2"/>
              <a:buChar char="v"/>
            </a:pPr>
            <a:r>
              <a:rPr lang="ar-IQ" sz="2200" dirty="0">
                <a:solidFill>
                  <a:schemeClr val="bg1"/>
                </a:solidFill>
                <a:cs typeface="B Nazanin" panose="00000400000000000000" pitchFamily="2" charset="-78"/>
              </a:rPr>
              <a:t>کاهش بدگویی مشتریان در برابر دیگران: </a:t>
            </a:r>
            <a:r>
              <a:rPr lang="ar-IQ" sz="2200" dirty="0">
                <a:cs typeface="B Nazanin" panose="00000400000000000000" pitchFamily="2" charset="-78"/>
              </a:rPr>
              <a:t>تخمین زده می‌شود که هر مشتری ناراضی می‌تواند </a:t>
            </a:r>
            <a:r>
              <a:rPr lang="fa-IR" sz="2200" dirty="0">
                <a:cs typeface="B Nazanin" panose="00000400000000000000" pitchFamily="2" charset="-78"/>
              </a:rPr>
              <a:t>۹</a:t>
            </a:r>
            <a:r>
              <a:rPr lang="ar-IQ" sz="2200" dirty="0">
                <a:cs typeface="B Nazanin" panose="00000400000000000000" pitchFamily="2" charset="-78"/>
              </a:rPr>
              <a:t> تا </a:t>
            </a:r>
            <a:r>
              <a:rPr lang="fa-IR" sz="2200" dirty="0">
                <a:cs typeface="B Nazanin" panose="00000400000000000000" pitchFamily="2" charset="-78"/>
              </a:rPr>
              <a:t>۱۵</a:t>
            </a:r>
            <a:r>
              <a:rPr lang="ar-IQ" sz="2200" dirty="0">
                <a:cs typeface="B Nazanin" panose="00000400000000000000" pitchFamily="2" charset="-78"/>
              </a:rPr>
              <a:t> نفر را با کلمات منفی خود از خرید محصولات یا استفاده از خدمات یک شرکت منصرف کند</a:t>
            </a:r>
            <a:endParaRPr lang="en-US" sz="2200" dirty="0">
              <a:cs typeface="B Nazanin" panose="00000400000000000000" pitchFamily="2" charset="-78"/>
            </a:endParaRPr>
          </a:p>
          <a:p>
            <a:pPr algn="just">
              <a:buClr>
                <a:srgbClr val="FF0000"/>
              </a:buClr>
              <a:buFont typeface="Wingdings" panose="05000000000000000000" pitchFamily="2" charset="2"/>
              <a:buChar char="v"/>
            </a:pPr>
            <a:r>
              <a:rPr lang="ar-IQ" sz="2200" dirty="0">
                <a:cs typeface="B Nazanin" panose="00000400000000000000" pitchFamily="2" charset="-78"/>
              </a:rPr>
              <a:t>حفظ و نگهداری مشتریان فعلی</a:t>
            </a:r>
            <a:r>
              <a:rPr lang="ar-IQ" sz="2200" dirty="0">
                <a:solidFill>
                  <a:schemeClr val="bg1"/>
                </a:solidFill>
                <a:cs typeface="B Nazanin" panose="00000400000000000000" pitchFamily="2" charset="-78"/>
              </a:rPr>
              <a:t> ارزان‌تر </a:t>
            </a:r>
            <a:r>
              <a:rPr lang="ar-IQ" sz="2200" dirty="0">
                <a:cs typeface="B Nazanin" panose="00000400000000000000" pitchFamily="2" charset="-78"/>
              </a:rPr>
              <a:t>از جذب مشتریان جدید است</a:t>
            </a:r>
            <a:endParaRPr lang="en-US" sz="2200" dirty="0">
              <a:cs typeface="B Nazanin" panose="00000400000000000000" pitchFamily="2" charset="-78"/>
            </a:endParaRPr>
          </a:p>
        </p:txBody>
      </p:sp>
    </p:spTree>
    <p:extLst>
      <p:ext uri="{BB962C8B-B14F-4D97-AF65-F5344CB8AC3E}">
        <p14:creationId xmlns:p14="http://schemas.microsoft.com/office/powerpoint/2010/main" val="225998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E705DE-BC80-43D1-84B8-75DA3E6299D4}"/>
              </a:ext>
            </a:extLst>
          </p:cNvPr>
          <p:cNvSpPr>
            <a:spLocks noGrp="1"/>
          </p:cNvSpPr>
          <p:nvPr>
            <p:ph idx="1"/>
          </p:nvPr>
        </p:nvSpPr>
        <p:spPr>
          <a:xfrm>
            <a:off x="1083077" y="3559946"/>
            <a:ext cx="10257298" cy="2814221"/>
          </a:xfrm>
        </p:spPr>
        <p:txBody>
          <a:bodyPr>
            <a:normAutofit/>
          </a:bodyPr>
          <a:lstStyle/>
          <a:p>
            <a:pPr lvl="0" algn="just" fontAlgn="base">
              <a:buClr>
                <a:srgbClr val="FF0000"/>
              </a:buClr>
              <a:buFont typeface="Wingdings" panose="05000000000000000000" pitchFamily="2" charset="2"/>
              <a:buChar char="v"/>
            </a:pPr>
            <a:r>
              <a:rPr lang="ar-SA" dirty="0">
                <a:solidFill>
                  <a:schemeClr val="bg1"/>
                </a:solidFill>
                <a:cs typeface="B Nazanin" panose="00000400000000000000" pitchFamily="2" charset="-78"/>
              </a:rPr>
              <a:t>تکرار خرید کالا و خدمات</a:t>
            </a:r>
            <a:endParaRPr lang="en-US" dirty="0">
              <a:solidFill>
                <a:schemeClr val="bg1"/>
              </a:solidFill>
              <a:cs typeface="B Nazanin" panose="00000400000000000000" pitchFamily="2" charset="-78"/>
            </a:endParaRPr>
          </a:p>
          <a:p>
            <a:pPr lvl="0" algn="just" fontAlgn="base">
              <a:buClr>
                <a:srgbClr val="FF0000"/>
              </a:buClr>
              <a:buFont typeface="Wingdings" panose="05000000000000000000" pitchFamily="2" charset="2"/>
              <a:buChar char="v"/>
            </a:pPr>
            <a:r>
              <a:rPr lang="ar-SA" dirty="0">
                <a:solidFill>
                  <a:schemeClr val="bg1"/>
                </a:solidFill>
                <a:cs typeface="B Nazanin" panose="00000400000000000000" pitchFamily="2" charset="-78"/>
              </a:rPr>
              <a:t>خریداری سایر محصولات و خدمات</a:t>
            </a:r>
            <a:endParaRPr lang="en-US" dirty="0">
              <a:solidFill>
                <a:schemeClr val="bg1"/>
              </a:solidFill>
              <a:cs typeface="B Nazanin" panose="00000400000000000000" pitchFamily="2" charset="-78"/>
            </a:endParaRPr>
          </a:p>
          <a:p>
            <a:pPr lvl="0" algn="just" fontAlgn="base">
              <a:buClr>
                <a:srgbClr val="FF0000"/>
              </a:buClr>
              <a:buFont typeface="Wingdings" panose="05000000000000000000" pitchFamily="2" charset="2"/>
              <a:buChar char="v"/>
            </a:pPr>
            <a:r>
              <a:rPr lang="ar-SA" dirty="0">
                <a:solidFill>
                  <a:schemeClr val="bg1"/>
                </a:solidFill>
                <a:cs typeface="B Nazanin" panose="00000400000000000000" pitchFamily="2" charset="-78"/>
              </a:rPr>
              <a:t>معرفی شرکت و محصولات آن به دیگران</a:t>
            </a:r>
            <a:endParaRPr lang="en-US" dirty="0">
              <a:solidFill>
                <a:schemeClr val="bg1"/>
              </a:solidFill>
              <a:cs typeface="B Nazanin" panose="00000400000000000000" pitchFamily="2" charset="-78"/>
            </a:endParaRPr>
          </a:p>
          <a:p>
            <a:pPr marL="0" indent="0" algn="just">
              <a:buNone/>
            </a:pPr>
            <a:r>
              <a:rPr lang="ar-SA" dirty="0">
                <a:cs typeface="B Nazanin" panose="00000400000000000000" pitchFamily="2" charset="-78"/>
              </a:rPr>
              <a:t>بنابراین مشتریان راضی به صورت ناخودآگاه به کانال‌های تبلیغاتی ما تبدیل می‌شوند که نه تنها هزینه‌ای برای شرکت ندارند بلکه بسیار موثرتر از سایر رسانه‌های تبلیغاتی نیز هستند.</a:t>
            </a:r>
            <a:endParaRPr lang="en-US" dirty="0">
              <a:cs typeface="B Nazanin" panose="00000400000000000000" pitchFamily="2" charset="-78"/>
            </a:endParaRPr>
          </a:p>
        </p:txBody>
      </p:sp>
      <p:pic>
        <p:nvPicPr>
          <p:cNvPr id="5" name="Picture 4">
            <a:extLst>
              <a:ext uri="{FF2B5EF4-FFF2-40B4-BE49-F238E27FC236}">
                <a16:creationId xmlns:a16="http://schemas.microsoft.com/office/drawing/2014/main" id="{BEF76542-5382-48C7-B591-E26691B37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645" y="264110"/>
            <a:ext cx="6848172" cy="3033944"/>
          </a:xfrm>
          <a:prstGeom prst="rect">
            <a:avLst/>
          </a:prstGeom>
        </p:spPr>
      </p:pic>
    </p:spTree>
    <p:extLst>
      <p:ext uri="{BB962C8B-B14F-4D97-AF65-F5344CB8AC3E}">
        <p14:creationId xmlns:p14="http://schemas.microsoft.com/office/powerpoint/2010/main" val="396416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C08E-1A10-4B7C-9184-BEC01C075BD3}"/>
              </a:ext>
            </a:extLst>
          </p:cNvPr>
          <p:cNvSpPr>
            <a:spLocks noGrp="1"/>
          </p:cNvSpPr>
          <p:nvPr>
            <p:ph type="title"/>
          </p:nvPr>
        </p:nvSpPr>
        <p:spPr>
          <a:xfrm>
            <a:off x="7270811" y="292963"/>
            <a:ext cx="3776599" cy="6178857"/>
          </a:xfrm>
        </p:spPr>
        <p:txBody>
          <a:bodyPr>
            <a:noAutofit/>
          </a:bodyPr>
          <a:lstStyle/>
          <a:p>
            <a:pPr algn="just">
              <a:lnSpc>
                <a:spcPct val="150000"/>
              </a:lnSpc>
            </a:pPr>
            <a:r>
              <a:rPr lang="ar-SA" sz="2200" dirty="0">
                <a:cs typeface="B Nazanin" panose="00000400000000000000" pitchFamily="2" charset="-78"/>
              </a:rPr>
              <a:t>امروزه در شرکت‌های موفق، برنامه‌های ارتباط با مشتری به منظور جلب رضایت و وفاداری مشتریان به جدیت دنبال می‌شوند و دیگر هیچ فروشنده حرفه‌ای به تنها یک بار فروش به هر مشتری فکر نمی‌کند. شرکت‌ها اکنون به دنبال ارتباطات بلندمدت با مشتریان هستند و هزینه‌های لازم برای جلب رضایت و وفادار کردن مشتری را به عنوان یک سرمایه گذاری دیده و از آن استقبال می‌کنند.</a:t>
            </a:r>
            <a:endParaRPr lang="fa-IR" sz="2200" dirty="0">
              <a:cs typeface="B Nazanin" panose="00000400000000000000" pitchFamily="2" charset="-78"/>
            </a:endParaRPr>
          </a:p>
        </p:txBody>
      </p:sp>
      <p:pic>
        <p:nvPicPr>
          <p:cNvPr id="1028" name="Picture 4" descr="ØªØµÙÛØ± ÙØ±ØªØ¨Ø·">
            <a:extLst>
              <a:ext uri="{FF2B5EF4-FFF2-40B4-BE49-F238E27FC236}">
                <a16:creationId xmlns:a16="http://schemas.microsoft.com/office/drawing/2014/main" id="{0BEFB061-2153-402C-B912-42FBA0C437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1412" y="932155"/>
            <a:ext cx="5578983" cy="462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82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2A2D-38C1-47A1-A9F3-A368A04E96E8}"/>
              </a:ext>
            </a:extLst>
          </p:cNvPr>
          <p:cNvSpPr>
            <a:spLocks noGrp="1"/>
          </p:cNvSpPr>
          <p:nvPr>
            <p:ph type="title"/>
          </p:nvPr>
        </p:nvSpPr>
        <p:spPr>
          <a:xfrm>
            <a:off x="6489577" y="449842"/>
            <a:ext cx="4557834" cy="899564"/>
          </a:xfrm>
        </p:spPr>
        <p:txBody>
          <a:bodyPr>
            <a:normAutofit/>
          </a:bodyPr>
          <a:lstStyle/>
          <a:p>
            <a:pPr algn="r"/>
            <a:r>
              <a:rPr lang="fa-IR" sz="3200" dirty="0">
                <a:solidFill>
                  <a:srgbClr val="FF0000"/>
                </a:solidFill>
                <a:cs typeface="B Nazanin" panose="00000400000000000000" pitchFamily="2" charset="-78"/>
              </a:rPr>
              <a:t>عوامل موثر بر رضایت مشتری:</a:t>
            </a:r>
          </a:p>
        </p:txBody>
      </p:sp>
      <p:sp>
        <p:nvSpPr>
          <p:cNvPr id="3" name="Content Placeholder 2">
            <a:extLst>
              <a:ext uri="{FF2B5EF4-FFF2-40B4-BE49-F238E27FC236}">
                <a16:creationId xmlns:a16="http://schemas.microsoft.com/office/drawing/2014/main" id="{1F3C5E50-92E9-4ED2-B1A4-4649F2208E64}"/>
              </a:ext>
            </a:extLst>
          </p:cNvPr>
          <p:cNvSpPr>
            <a:spLocks noGrp="1"/>
          </p:cNvSpPr>
          <p:nvPr>
            <p:ph idx="1"/>
          </p:nvPr>
        </p:nvSpPr>
        <p:spPr>
          <a:xfrm>
            <a:off x="3480047" y="1420427"/>
            <a:ext cx="7568952" cy="4696287"/>
          </a:xfrm>
        </p:spPr>
        <p:txBody>
          <a:bodyPr>
            <a:normAutofit/>
          </a:bodyPr>
          <a:lstStyle/>
          <a:p>
            <a:pPr marL="457200" indent="-457200">
              <a:buClr>
                <a:srgbClr val="FF0000"/>
              </a:buClr>
              <a:buFont typeface="+mj-lt"/>
              <a:buAutoNum type="arabicParenR"/>
            </a:pPr>
            <a:r>
              <a:rPr lang="fa-IR" dirty="0">
                <a:cs typeface="B Nazanin" panose="00000400000000000000" pitchFamily="2" charset="-78"/>
              </a:rPr>
              <a:t>انتظارات مشتري بـر كيفيـت ادراك شـده مشتري تأثيرمستقيم دارد. </a:t>
            </a:r>
          </a:p>
          <a:p>
            <a:pPr marL="457200" indent="-457200">
              <a:buClr>
                <a:srgbClr val="FF0000"/>
              </a:buClr>
              <a:buFont typeface="+mj-lt"/>
              <a:buAutoNum type="arabicParenR"/>
            </a:pPr>
            <a:r>
              <a:rPr lang="fa-IR" dirty="0">
                <a:cs typeface="B Nazanin" panose="00000400000000000000" pitchFamily="2" charset="-78"/>
              </a:rPr>
              <a:t>انتظـارات مـشتري بـر ارزش ادراك شـده مشتري تأثير مستقيم دارد. </a:t>
            </a:r>
          </a:p>
          <a:p>
            <a:pPr marL="457200" indent="-457200">
              <a:buClr>
                <a:srgbClr val="FF0000"/>
              </a:buClr>
              <a:buFont typeface="+mj-lt"/>
              <a:buAutoNum type="arabicParenR"/>
            </a:pPr>
            <a:r>
              <a:rPr lang="fa-IR" dirty="0">
                <a:cs typeface="B Nazanin" panose="00000400000000000000" pitchFamily="2" charset="-78"/>
              </a:rPr>
              <a:t>كيفيت ادراك شده بر ارزش ادراك شـده مشتري تأثير مستقيم دارد. </a:t>
            </a:r>
          </a:p>
          <a:p>
            <a:pPr marL="457200" indent="-457200">
              <a:buClr>
                <a:srgbClr val="FF0000"/>
              </a:buClr>
              <a:buFont typeface="+mj-lt"/>
              <a:buAutoNum type="arabicParenR"/>
            </a:pPr>
            <a:r>
              <a:rPr lang="fa-IR" dirty="0">
                <a:cs typeface="B Nazanin" panose="00000400000000000000" pitchFamily="2" charset="-78"/>
              </a:rPr>
              <a:t>انتظارات مشتري بـر باورهـاي مـشتري تأثيرمستقيم دارد</a:t>
            </a:r>
          </a:p>
          <a:p>
            <a:pPr marL="457200" indent="-457200">
              <a:buClr>
                <a:srgbClr val="FF0000"/>
              </a:buClr>
              <a:buFont typeface="+mj-lt"/>
              <a:buAutoNum type="arabicParenR"/>
            </a:pPr>
            <a:r>
              <a:rPr lang="fa-IR" dirty="0">
                <a:cs typeface="B Nazanin" panose="00000400000000000000" pitchFamily="2" charset="-78"/>
              </a:rPr>
              <a:t>كيفيت ادراك شده بر باورهـاي مـشتري تأثيرمستقيم دارد. </a:t>
            </a:r>
          </a:p>
          <a:p>
            <a:pPr marL="457200" indent="-457200">
              <a:buClr>
                <a:srgbClr val="FF0000"/>
              </a:buClr>
              <a:buFont typeface="+mj-lt"/>
              <a:buAutoNum type="arabicParenR"/>
            </a:pPr>
            <a:r>
              <a:rPr lang="fa-IR" dirty="0">
                <a:cs typeface="B Nazanin" panose="00000400000000000000" pitchFamily="2" charset="-78"/>
              </a:rPr>
              <a:t>ارزش ادراك شده بـر باورهـاي مـشتري تأثيرمستقيم دارد. </a:t>
            </a:r>
          </a:p>
          <a:p>
            <a:pPr marL="457200" indent="-457200">
              <a:buClr>
                <a:srgbClr val="FF0000"/>
              </a:buClr>
              <a:buFont typeface="+mj-lt"/>
              <a:buAutoNum type="arabicParenR"/>
            </a:pPr>
            <a:r>
              <a:rPr lang="fa-IR" dirty="0">
                <a:cs typeface="B Nazanin" panose="00000400000000000000" pitchFamily="2" charset="-78"/>
              </a:rPr>
              <a:t>باورهاي مشتري بر نگرشهـاي او تـأثير مستقيم دارد. </a:t>
            </a:r>
          </a:p>
          <a:p>
            <a:pPr marL="457200" indent="-457200">
              <a:buClr>
                <a:srgbClr val="FF0000"/>
              </a:buClr>
              <a:buFont typeface="+mj-lt"/>
              <a:buAutoNum type="arabicParenR"/>
            </a:pPr>
            <a:r>
              <a:rPr lang="fa-IR" dirty="0">
                <a:cs typeface="B Nazanin" panose="00000400000000000000" pitchFamily="2" charset="-78"/>
              </a:rPr>
              <a:t>نگرش مشتري بر رضايت مشتري تأثير مستقيم دارد. </a:t>
            </a:r>
          </a:p>
          <a:p>
            <a:pPr marL="0" indent="0">
              <a:buNone/>
            </a:pPr>
            <a:endParaRPr lang="fa-IR" dirty="0"/>
          </a:p>
        </p:txBody>
      </p:sp>
    </p:spTree>
    <p:extLst>
      <p:ext uri="{BB962C8B-B14F-4D97-AF65-F5344CB8AC3E}">
        <p14:creationId xmlns:p14="http://schemas.microsoft.com/office/powerpoint/2010/main" val="1597246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239</TotalTime>
  <Words>1138</Words>
  <Application>Microsoft Office PowerPoint</Application>
  <PresentationFormat>Widescreen</PresentationFormat>
  <Paragraphs>60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 Goldan</vt:lpstr>
      <vt:lpstr>Arial</vt:lpstr>
      <vt:lpstr>B Nazanin</vt:lpstr>
      <vt:lpstr>Trebuchet MS</vt:lpstr>
      <vt:lpstr>Tw Cen MT</vt:lpstr>
      <vt:lpstr>Wingdings</vt:lpstr>
      <vt:lpstr>Circuit</vt:lpstr>
      <vt:lpstr>PowerPoint Presentation</vt:lpstr>
      <vt:lpstr>رضایت مشتری</vt:lpstr>
      <vt:lpstr>فهرست</vt:lpstr>
      <vt:lpstr>رضایت مشتری چیست ؟</vt:lpstr>
      <vt:lpstr>چرا رضایت مشتری برای ما مهم است ؟</vt:lpstr>
      <vt:lpstr>مزایای حفظ مشتری</vt:lpstr>
      <vt:lpstr>PowerPoint Presentation</vt:lpstr>
      <vt:lpstr>امروزه در شرکت‌های موفق، برنامه‌های ارتباط با مشتری به منظور جلب رضایت و وفاداری مشتریان به جدیت دنبال می‌شوند و دیگر هیچ فروشنده حرفه‌ای به تنها یک بار فروش به هر مشتری فکر نمی‌کند. شرکت‌ها اکنون به دنبال ارتباطات بلندمدت با مشتریان هستند و هزینه‌های لازم برای جلب رضایت و وفادار کردن مشتری را به عنوان یک سرمایه گذاری دیده و از آن استقبال می‌کنند.</vt:lpstr>
      <vt:lpstr>عوامل موثر بر رضایت مشتری:</vt:lpstr>
      <vt:lpstr>مدل عوامل موثر بر رضایتمندی مشتریان:</vt:lpstr>
      <vt:lpstr>استراتژی‌های افزایش رضایت مشتری </vt:lpstr>
      <vt:lpstr>PowerPoint Presentation</vt:lpstr>
      <vt:lpstr>PowerPoint Presentation</vt:lpstr>
      <vt:lpstr>.زمان انتظار را حذف یا مدیریت کنید: مشتریان جایی را ترجیح می‌دهند که فرایند کسب‌وکار در آن ساده و راحت انجام شود. از تشریفات و فرایندهای پیچیده در کسب‌وکار خودداری کنید.</vt:lpstr>
      <vt:lpstr>تشخیص رضایت مندی مشتری </vt:lpstr>
      <vt:lpstr>PowerPoint Presentation</vt:lpstr>
      <vt:lpstr>باید توجه داشته باشیم که هزینه به دست آوردن مشتری جدید در هر کسب و کاری حدود 5 برابر هزینه حفظ و گسترش کسب و کار خود با مشتریان فعلی است، لذا اصل اساسی در هر کسب و کاری توجه به این نکته است که چگونه با راه اندازی کمپین هایی به مشتریان فعلی خود در هزینه بازاریابی به منظور جذب مشتریان جدید صرفه جویی کنیم. بنا به آمارها در 44% از کمپین ها و فعالیتهای تبلیغاتی تمرکز بر روی جذب مشتری جدید است و تنها 18% این فعالیتها برای مشتریان فعلی است و باز هم 40% از کمپین ها و 30% از آژانس ها بر هر دو گزینه جذب مشتری جدید و حفظ مشتریان به صورت یکسان سرمایه گذاری کرده اند. بنابراین در شرایط فعلی اقدام عاقلانه افزایش فروش با حفظ رضایت مندی مشتریان فعلی و کاهش در هزینه های تبلیغاتی میسر خواهد بود، همه این موارد تنها زمانی می تواند اتفاق بیافتد که شما آماری دقیق از عملکرد مشتریان خود و تمایلات انها داشته باشید و بتوانید در زمان مناسب برای فروش، محصول خود را ارائه دهید.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10</dc:creator>
  <cp:lastModifiedBy>Sayed Ali</cp:lastModifiedBy>
  <cp:revision>26</cp:revision>
  <dcterms:created xsi:type="dcterms:W3CDTF">2018-11-30T13:08:27Z</dcterms:created>
  <dcterms:modified xsi:type="dcterms:W3CDTF">2018-12-25T16:57:21Z</dcterms:modified>
</cp:coreProperties>
</file>