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8"/>
  </p:notesMasterIdLst>
  <p:sldIdLst>
    <p:sldId id="257" r:id="rId2"/>
    <p:sldId id="259" r:id="rId3"/>
    <p:sldId id="260" r:id="rId4"/>
    <p:sldId id="261" r:id="rId5"/>
    <p:sldId id="262" r:id="rId6"/>
    <p:sldId id="263" r:id="rId7"/>
    <p:sldId id="265" r:id="rId8"/>
    <p:sldId id="266" r:id="rId9"/>
    <p:sldId id="267" r:id="rId10"/>
    <p:sldId id="268" r:id="rId11"/>
    <p:sldId id="269" r:id="rId12"/>
    <p:sldId id="270" r:id="rId13"/>
    <p:sldId id="271" r:id="rId14"/>
    <p:sldId id="381" r:id="rId15"/>
    <p:sldId id="385" r:id="rId16"/>
    <p:sldId id="386" r:id="rId17"/>
    <p:sldId id="387" r:id="rId18"/>
    <p:sldId id="388" r:id="rId19"/>
    <p:sldId id="389" r:id="rId20"/>
    <p:sldId id="390" r:id="rId21"/>
    <p:sldId id="391" r:id="rId22"/>
    <p:sldId id="392" r:id="rId23"/>
    <p:sldId id="393" r:id="rId24"/>
    <p:sldId id="394" r:id="rId25"/>
    <p:sldId id="395" r:id="rId26"/>
    <p:sldId id="396" r:id="rId27"/>
    <p:sldId id="397" r:id="rId28"/>
    <p:sldId id="398" r:id="rId29"/>
    <p:sldId id="399" r:id="rId30"/>
    <p:sldId id="384" r:id="rId31"/>
    <p:sldId id="383" r:id="rId32"/>
    <p:sldId id="272" r:id="rId33"/>
    <p:sldId id="273" r:id="rId34"/>
    <p:sldId id="274" r:id="rId35"/>
    <p:sldId id="275" r:id="rId36"/>
    <p:sldId id="276" r:id="rId37"/>
    <p:sldId id="277" r:id="rId38"/>
    <p:sldId id="278" r:id="rId39"/>
    <p:sldId id="279" r:id="rId40"/>
    <p:sldId id="280" r:id="rId41"/>
    <p:sldId id="281" r:id="rId42"/>
    <p:sldId id="282" r:id="rId43"/>
    <p:sldId id="283" r:id="rId44"/>
    <p:sldId id="284" r:id="rId45"/>
    <p:sldId id="285" r:id="rId46"/>
    <p:sldId id="286" r:id="rId47"/>
    <p:sldId id="351" r:id="rId48"/>
    <p:sldId id="352" r:id="rId49"/>
    <p:sldId id="400" r:id="rId50"/>
    <p:sldId id="353" r:id="rId51"/>
    <p:sldId id="354" r:id="rId52"/>
    <p:sldId id="355" r:id="rId53"/>
    <p:sldId id="356" r:id="rId54"/>
    <p:sldId id="357" r:id="rId55"/>
    <p:sldId id="358" r:id="rId56"/>
    <p:sldId id="359" r:id="rId57"/>
    <p:sldId id="287" r:id="rId58"/>
    <p:sldId id="288" r:id="rId59"/>
    <p:sldId id="289" r:id="rId60"/>
    <p:sldId id="290" r:id="rId61"/>
    <p:sldId id="291" r:id="rId62"/>
    <p:sldId id="292" r:id="rId63"/>
    <p:sldId id="293" r:id="rId64"/>
    <p:sldId id="294" r:id="rId65"/>
    <p:sldId id="295" r:id="rId66"/>
    <p:sldId id="296" r:id="rId67"/>
    <p:sldId id="297" r:id="rId68"/>
    <p:sldId id="298" r:id="rId69"/>
    <p:sldId id="299" r:id="rId70"/>
    <p:sldId id="300" r:id="rId71"/>
    <p:sldId id="301" r:id="rId72"/>
    <p:sldId id="302" r:id="rId73"/>
    <p:sldId id="303" r:id="rId74"/>
    <p:sldId id="304" r:id="rId75"/>
    <p:sldId id="305" r:id="rId76"/>
    <p:sldId id="306" r:id="rId77"/>
    <p:sldId id="307" r:id="rId78"/>
    <p:sldId id="308" r:id="rId79"/>
    <p:sldId id="309" r:id="rId80"/>
    <p:sldId id="310" r:id="rId81"/>
    <p:sldId id="311" r:id="rId82"/>
    <p:sldId id="312" r:id="rId83"/>
    <p:sldId id="313" r:id="rId84"/>
    <p:sldId id="314" r:id="rId85"/>
    <p:sldId id="315" r:id="rId86"/>
    <p:sldId id="316" r:id="rId87"/>
    <p:sldId id="317" r:id="rId88"/>
    <p:sldId id="318" r:id="rId89"/>
    <p:sldId id="319" r:id="rId90"/>
    <p:sldId id="320" r:id="rId91"/>
    <p:sldId id="321" r:id="rId92"/>
    <p:sldId id="322" r:id="rId93"/>
    <p:sldId id="323" r:id="rId94"/>
    <p:sldId id="324" r:id="rId95"/>
    <p:sldId id="325" r:id="rId96"/>
    <p:sldId id="326" r:id="rId97"/>
    <p:sldId id="327" r:id="rId98"/>
    <p:sldId id="328" r:id="rId99"/>
    <p:sldId id="329" r:id="rId100"/>
    <p:sldId id="330" r:id="rId101"/>
    <p:sldId id="331" r:id="rId102"/>
    <p:sldId id="332" r:id="rId103"/>
    <p:sldId id="333" r:id="rId104"/>
    <p:sldId id="334" r:id="rId105"/>
    <p:sldId id="335" r:id="rId106"/>
    <p:sldId id="336" r:id="rId107"/>
    <p:sldId id="337" r:id="rId108"/>
    <p:sldId id="338" r:id="rId109"/>
    <p:sldId id="339" r:id="rId110"/>
    <p:sldId id="340" r:id="rId111"/>
    <p:sldId id="341" r:id="rId112"/>
    <p:sldId id="342" r:id="rId113"/>
    <p:sldId id="343" r:id="rId114"/>
    <p:sldId id="344" r:id="rId115"/>
    <p:sldId id="345" r:id="rId116"/>
    <p:sldId id="346" r:id="rId117"/>
    <p:sldId id="347" r:id="rId118"/>
    <p:sldId id="348" r:id="rId119"/>
    <p:sldId id="349" r:id="rId120"/>
    <p:sldId id="376" r:id="rId121"/>
    <p:sldId id="377" r:id="rId122"/>
    <p:sldId id="350" r:id="rId123"/>
    <p:sldId id="375" r:id="rId124"/>
    <p:sldId id="378" r:id="rId125"/>
    <p:sldId id="379" r:id="rId126"/>
    <p:sldId id="380" r:id="rId1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p:cViewPr varScale="1">
        <p:scale>
          <a:sx n="74" d="100"/>
          <a:sy n="74" d="100"/>
        </p:scale>
        <p:origin x="6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B4D8FF-3A40-4369-8C07-61AF74AFECBB}" type="datetimeFigureOut">
              <a:rPr lang="en-US" smtClean="0"/>
              <a:t>5/10/2015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FCB397-5E20-4462-8EE9-BB1C81692718}" type="slidenum">
              <a:rPr lang="en-US" smtClean="0"/>
              <a:t>‹#›</a:t>
            </a:fld>
            <a:endParaRPr lang="en-US"/>
          </a:p>
        </p:txBody>
      </p:sp>
    </p:spTree>
    <p:extLst>
      <p:ext uri="{BB962C8B-B14F-4D97-AF65-F5344CB8AC3E}">
        <p14:creationId xmlns:p14="http://schemas.microsoft.com/office/powerpoint/2010/main" val="2344442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929A282-58B4-4B28-B699-B09C8BF2D862}" type="slidenum">
              <a:rPr lang="en-US">
                <a:latin typeface="Calibri" panose="020F0502020204030204" pitchFamily="34" charset="0"/>
              </a:rPr>
              <a:pPr/>
              <a:t>2</a:t>
            </a:fld>
            <a:endParaRPr lang="en-US" dirty="0">
              <a:latin typeface="Calibri" panose="020F0502020204030204" pitchFamily="34" charset="0"/>
            </a:endParaRPr>
          </a:p>
        </p:txBody>
      </p:sp>
    </p:spTree>
    <p:extLst>
      <p:ext uri="{BB962C8B-B14F-4D97-AF65-F5344CB8AC3E}">
        <p14:creationId xmlns:p14="http://schemas.microsoft.com/office/powerpoint/2010/main" val="150608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fld id="{2463B59A-BE81-4034-9728-0EC56CD74D29}" type="slidenum">
              <a:rPr lang="ar-SA" sz="1200"/>
              <a:pPr eaLnBrk="1" hangingPunct="1"/>
              <a:t>50</a:t>
            </a:fld>
            <a:endParaRPr lang="en-US" sz="12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656480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fld id="{D3E37281-C9B0-4018-8E45-58E4EFB05B7D}" type="slidenum">
              <a:rPr lang="ar-SA" sz="1200"/>
              <a:pPr eaLnBrk="1" hangingPunct="1"/>
              <a:t>51</a:t>
            </a:fld>
            <a:endParaRPr lang="en-US" sz="1200"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667874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fld id="{903FC5CB-CFFE-4552-ADB7-2D8652324CA7}" type="slidenum">
              <a:rPr lang="ar-SA" sz="1200"/>
              <a:pPr eaLnBrk="1" hangingPunct="1"/>
              <a:t>52</a:t>
            </a:fld>
            <a:endParaRPr lang="en-US" sz="120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7562207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7DC26B3-EB00-4DA5-AC06-C78C547B7D15}" type="slidenum">
              <a:rPr lang="en-US">
                <a:latin typeface="Calibri" panose="020F0502020204030204" pitchFamily="34" charset="0"/>
              </a:rPr>
              <a:pPr/>
              <a:t>57</a:t>
            </a:fld>
            <a:endParaRPr lang="en-US">
              <a:latin typeface="Calibri" panose="020F0502020204030204" pitchFamily="34" charset="0"/>
            </a:endParaRPr>
          </a:p>
        </p:txBody>
      </p:sp>
    </p:spTree>
    <p:extLst>
      <p:ext uri="{BB962C8B-B14F-4D97-AF65-F5344CB8AC3E}">
        <p14:creationId xmlns:p14="http://schemas.microsoft.com/office/powerpoint/2010/main" val="1999546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a-IR" smtClean="0"/>
              <a:t>آرزومندی</a:t>
            </a:r>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F7A929E-E342-444A-B8CA-8B5C6FC2E1DB}" type="slidenum">
              <a:rPr lang="en-US">
                <a:latin typeface="Calibri" panose="020F0502020204030204" pitchFamily="34" charset="0"/>
              </a:rPr>
              <a:pPr/>
              <a:t>61</a:t>
            </a:fld>
            <a:endParaRPr lang="en-US">
              <a:latin typeface="Calibri" panose="020F0502020204030204" pitchFamily="34" charset="0"/>
            </a:endParaRPr>
          </a:p>
        </p:txBody>
      </p:sp>
    </p:spTree>
    <p:extLst>
      <p:ext uri="{BB962C8B-B14F-4D97-AF65-F5344CB8AC3E}">
        <p14:creationId xmlns:p14="http://schemas.microsoft.com/office/powerpoint/2010/main" val="2522539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5885CE3-6DBD-4083-ABF6-532A28C0B84F}" type="slidenum">
              <a:rPr lang="en-US">
                <a:latin typeface="Calibri" panose="020F0502020204030204" pitchFamily="34" charset="0"/>
              </a:rPr>
              <a:pPr/>
              <a:t>62</a:t>
            </a:fld>
            <a:endParaRPr lang="en-US">
              <a:latin typeface="Calibri" panose="020F0502020204030204" pitchFamily="34" charset="0"/>
            </a:endParaRPr>
          </a:p>
        </p:txBody>
      </p:sp>
    </p:spTree>
    <p:extLst>
      <p:ext uri="{BB962C8B-B14F-4D97-AF65-F5344CB8AC3E}">
        <p14:creationId xmlns:p14="http://schemas.microsoft.com/office/powerpoint/2010/main" val="550431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3F1642C-C6DD-4D05-A3E6-1B8116E549EE}" type="slidenum">
              <a:rPr lang="en-US">
                <a:latin typeface="Calibri" panose="020F0502020204030204" pitchFamily="34" charset="0"/>
              </a:rPr>
              <a:pPr/>
              <a:t>104</a:t>
            </a:fld>
            <a:endParaRPr lang="en-US">
              <a:latin typeface="Calibri" panose="020F0502020204030204" pitchFamily="34" charset="0"/>
            </a:endParaRPr>
          </a:p>
        </p:txBody>
      </p:sp>
    </p:spTree>
    <p:extLst>
      <p:ext uri="{BB962C8B-B14F-4D97-AF65-F5344CB8AC3E}">
        <p14:creationId xmlns:p14="http://schemas.microsoft.com/office/powerpoint/2010/main" val="10435214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52"/>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r>
              <a:rPr lang="en-US" smtClean="0"/>
              <a:t>© 200</a:t>
            </a:r>
            <a:r>
              <a:rPr lang="de-DE" smtClean="0"/>
              <a:t>3</a:t>
            </a:r>
            <a:r>
              <a:rPr lang="en-US" smtClean="0"/>
              <a:t> Productivity, Inc. </a:t>
            </a:r>
            <a:r>
              <a:rPr lang="de-DE" smtClean="0"/>
              <a:t>INMA1003</a:t>
            </a:r>
            <a:endParaRPr lang="en-US" smtClean="0"/>
          </a:p>
        </p:txBody>
      </p:sp>
      <p:sp>
        <p:nvSpPr>
          <p:cNvPr id="96259" name="Rectangle 2"/>
          <p:cNvSpPr>
            <a:spLocks noGrp="1" noRot="1" noChangeAspect="1" noChangeArrowheads="1" noTextEdit="1"/>
          </p:cNvSpPr>
          <p:nvPr>
            <p:ph type="sldImg"/>
          </p:nvPr>
        </p:nvSpPr>
        <p:spPr bwMode="auto">
          <a:xfrm>
            <a:off x="184150" y="338138"/>
            <a:ext cx="6473825" cy="3641725"/>
          </a:xfrm>
          <a:solidFill>
            <a:srgbClr val="FFFFFF"/>
          </a:solidFill>
          <a:ln>
            <a:solidFill>
              <a:srgbClr val="000000"/>
            </a:solidFill>
            <a:miter lim="800000"/>
            <a:headEnd/>
            <a:tailEnd/>
          </a:ln>
        </p:spPr>
      </p:sp>
    </p:spTree>
    <p:extLst>
      <p:ext uri="{BB962C8B-B14F-4D97-AF65-F5344CB8AC3E}">
        <p14:creationId xmlns:p14="http://schemas.microsoft.com/office/powerpoint/2010/main" val="325147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9E5F72A-C6F4-4B01-877F-E86D856289DA}" type="slidenum">
              <a:rPr lang="en-US">
                <a:latin typeface="Calibri" panose="020F0502020204030204" pitchFamily="34" charset="0"/>
              </a:rPr>
              <a:pPr/>
              <a:t>11</a:t>
            </a:fld>
            <a:endParaRPr lang="en-US" dirty="0">
              <a:latin typeface="Calibri" panose="020F0502020204030204" pitchFamily="34" charset="0"/>
            </a:endParaRPr>
          </a:p>
        </p:txBody>
      </p:sp>
    </p:spTree>
    <p:extLst>
      <p:ext uri="{BB962C8B-B14F-4D97-AF65-F5344CB8AC3E}">
        <p14:creationId xmlns:p14="http://schemas.microsoft.com/office/powerpoint/2010/main" val="3902272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E7DA8FE-D0D2-4A8C-B22F-55877AC59A4A}" type="slidenum">
              <a:rPr lang="en-US">
                <a:latin typeface="Calibri" panose="020F0502020204030204" pitchFamily="34" charset="0"/>
              </a:rPr>
              <a:pPr/>
              <a:t>13</a:t>
            </a:fld>
            <a:endParaRPr lang="en-US" dirty="0">
              <a:latin typeface="Calibri" panose="020F0502020204030204" pitchFamily="34" charset="0"/>
            </a:endParaRPr>
          </a:p>
        </p:txBody>
      </p:sp>
    </p:spTree>
    <p:extLst>
      <p:ext uri="{BB962C8B-B14F-4D97-AF65-F5344CB8AC3E}">
        <p14:creationId xmlns:p14="http://schemas.microsoft.com/office/powerpoint/2010/main" val="3301355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E7DA8FE-D0D2-4A8C-B22F-55877AC59A4A}" type="slidenum">
              <a:rPr lang="en-US">
                <a:latin typeface="Calibri" panose="020F0502020204030204" pitchFamily="34" charset="0"/>
              </a:rPr>
              <a:pPr/>
              <a:t>14</a:t>
            </a:fld>
            <a:endParaRPr lang="en-US" dirty="0">
              <a:latin typeface="Calibri" panose="020F0502020204030204" pitchFamily="34" charset="0"/>
            </a:endParaRPr>
          </a:p>
        </p:txBody>
      </p:sp>
    </p:spTree>
    <p:extLst>
      <p:ext uri="{BB962C8B-B14F-4D97-AF65-F5344CB8AC3E}">
        <p14:creationId xmlns:p14="http://schemas.microsoft.com/office/powerpoint/2010/main" val="3429045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E7DA8FE-D0D2-4A8C-B22F-55877AC59A4A}" type="slidenum">
              <a:rPr lang="en-US">
                <a:latin typeface="Calibri" panose="020F0502020204030204" pitchFamily="34" charset="0"/>
              </a:rPr>
              <a:pPr/>
              <a:t>31</a:t>
            </a:fld>
            <a:endParaRPr lang="en-US" dirty="0">
              <a:latin typeface="Calibri" panose="020F0502020204030204" pitchFamily="34" charset="0"/>
            </a:endParaRPr>
          </a:p>
        </p:txBody>
      </p:sp>
    </p:spTree>
    <p:extLst>
      <p:ext uri="{BB962C8B-B14F-4D97-AF65-F5344CB8AC3E}">
        <p14:creationId xmlns:p14="http://schemas.microsoft.com/office/powerpoint/2010/main" val="3021513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it</a:t>
            </a: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E62FD67-A00E-466E-88E0-C4B2695F543D}" type="slidenum">
              <a:rPr lang="en-US">
                <a:latin typeface="Calibri" panose="020F0502020204030204" pitchFamily="34" charset="0"/>
              </a:rPr>
              <a:pPr/>
              <a:t>42</a:t>
            </a:fld>
            <a:endParaRPr lang="en-US" dirty="0">
              <a:latin typeface="Calibri" panose="020F0502020204030204" pitchFamily="34" charset="0"/>
            </a:endParaRPr>
          </a:p>
        </p:txBody>
      </p:sp>
    </p:spTree>
    <p:extLst>
      <p:ext uri="{BB962C8B-B14F-4D97-AF65-F5344CB8AC3E}">
        <p14:creationId xmlns:p14="http://schemas.microsoft.com/office/powerpoint/2010/main" val="2525559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705332A-2C82-483C-A129-2D163C4B55DD}" type="slidenum">
              <a:rPr lang="en-US">
                <a:latin typeface="Calibri" panose="020F0502020204030204" pitchFamily="34" charset="0"/>
              </a:rPr>
              <a:pPr/>
              <a:t>45</a:t>
            </a:fld>
            <a:endParaRPr lang="en-US" dirty="0">
              <a:latin typeface="Calibri" panose="020F0502020204030204" pitchFamily="34" charset="0"/>
            </a:endParaRPr>
          </a:p>
        </p:txBody>
      </p:sp>
    </p:spTree>
    <p:extLst>
      <p:ext uri="{BB962C8B-B14F-4D97-AF65-F5344CB8AC3E}">
        <p14:creationId xmlns:p14="http://schemas.microsoft.com/office/powerpoint/2010/main" val="3091283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441501F-C620-4514-8BEA-E70CFE14B003}" type="slidenum">
              <a:rPr lang="en-US">
                <a:latin typeface="Calibri" panose="020F0502020204030204" pitchFamily="34" charset="0"/>
              </a:rPr>
              <a:pPr/>
              <a:t>46</a:t>
            </a:fld>
            <a:endParaRPr lang="en-US" dirty="0">
              <a:latin typeface="Calibri" panose="020F0502020204030204" pitchFamily="34" charset="0"/>
            </a:endParaRPr>
          </a:p>
        </p:txBody>
      </p:sp>
    </p:spTree>
    <p:extLst>
      <p:ext uri="{BB962C8B-B14F-4D97-AF65-F5344CB8AC3E}">
        <p14:creationId xmlns:p14="http://schemas.microsoft.com/office/powerpoint/2010/main" val="3836129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fld id="{3926C765-A932-4E0A-AD59-E05E50E361C4}" type="slidenum">
              <a:rPr lang="ar-SA" sz="1200"/>
              <a:pPr eaLnBrk="1" hangingPunct="1"/>
              <a:t>48</a:t>
            </a:fld>
            <a:endParaRPr lang="en-US" sz="1200"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6667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3311247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2249160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210703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36617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145610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24504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7" name="Slide Number Placeholder 6"/>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66942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8" name="Footer Placeholder 7"/>
          <p:cNvSpPr>
            <a:spLocks noGrp="1"/>
          </p:cNvSpPr>
          <p:nvPr>
            <p:ph type="ftr" sz="quarter" idx="11"/>
          </p:nvPr>
        </p:nvSpPr>
        <p:spPr/>
        <p:txBody>
          <a:bodyPr/>
          <a:lstStyle/>
          <a:p>
            <a:endParaRPr lang="fa-IR">
              <a:solidFill>
                <a:prstClr val="black">
                  <a:tint val="75000"/>
                </a:prstClr>
              </a:solidFill>
            </a:endParaRPr>
          </a:p>
        </p:txBody>
      </p:sp>
      <p:sp>
        <p:nvSpPr>
          <p:cNvPr id="9" name="Slide Number Placeholder 8"/>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277038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4" name="Footer Placeholder 3"/>
          <p:cNvSpPr>
            <a:spLocks noGrp="1"/>
          </p:cNvSpPr>
          <p:nvPr>
            <p:ph type="ftr" sz="quarter" idx="11"/>
          </p:nvPr>
        </p:nvSpPr>
        <p:spPr/>
        <p:txBody>
          <a:bodyPr/>
          <a:lstStyle/>
          <a:p>
            <a:endParaRPr lang="fa-IR">
              <a:solidFill>
                <a:prstClr val="black">
                  <a:tint val="75000"/>
                </a:prstClr>
              </a:solidFill>
            </a:endParaRPr>
          </a:p>
        </p:txBody>
      </p:sp>
      <p:sp>
        <p:nvSpPr>
          <p:cNvPr id="5" name="Slide Number Placeholder 4"/>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3234882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3" name="Footer Placeholder 2"/>
          <p:cNvSpPr>
            <a:spLocks noGrp="1"/>
          </p:cNvSpPr>
          <p:nvPr>
            <p:ph type="ftr" sz="quarter" idx="11"/>
          </p:nvPr>
        </p:nvSpPr>
        <p:spPr/>
        <p:txBody>
          <a:bodyPr/>
          <a:lstStyle/>
          <a:p>
            <a:endParaRPr lang="fa-IR">
              <a:solidFill>
                <a:prstClr val="black">
                  <a:tint val="75000"/>
                </a:prstClr>
              </a:solidFill>
            </a:endParaRPr>
          </a:p>
        </p:txBody>
      </p:sp>
      <p:sp>
        <p:nvSpPr>
          <p:cNvPr id="4" name="Slide Number Placeholder 3"/>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2584199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7" name="Slide Number Placeholder 6"/>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3705972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109E06-6E70-4E64-93D8-61A94CC5AE0C}" type="datetimeFigureOut">
              <a:rPr lang="fa-IR" smtClean="0">
                <a:solidFill>
                  <a:prstClr val="black">
                    <a:tint val="75000"/>
                  </a:prstClr>
                </a:solidFill>
              </a:rPr>
              <a:pPr/>
              <a:t>22/07/1436</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7" name="Slide Number Placeholder 6"/>
          <p:cNvSpPr>
            <a:spLocks noGrp="1"/>
          </p:cNvSpPr>
          <p:nvPr>
            <p:ph type="sldNum" sz="quarter" idx="12"/>
          </p:nvPr>
        </p:nvSpPr>
        <p:spPr/>
        <p:txBody>
          <a:bodyPr/>
          <a:lstStyle/>
          <a:p>
            <a:fld id="{CDF6BFA0-0BF8-4D80-9A28-A23589D76BD9}"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3213819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0">
          <a:fgClr>
            <a:srgbClr val="E4D83C"/>
          </a:fgClr>
          <a:bgClr>
            <a:srgbClr val="92D050"/>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4C109E06-6E70-4E64-93D8-61A94CC5AE0C}" type="datetimeFigureOut">
              <a:rPr lang="fa-IR" smtClean="0">
                <a:solidFill>
                  <a:prstClr val="black">
                    <a:tint val="75000"/>
                  </a:prstClr>
                </a:solidFill>
              </a:rPr>
              <a:pPr rtl="1"/>
              <a:t>22/07/1436</a:t>
            </a:fld>
            <a:endParaRPr lang="fa-I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fa-IR">
              <a:solidFill>
                <a:prstClr val="black">
                  <a:tint val="75000"/>
                </a:prstClr>
              </a:solidFill>
            </a:endParaRP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CDF6BFA0-0BF8-4D80-9A28-A23589D76BD9}" type="slidenum">
              <a:rPr lang="fa-IR" smtClean="0">
                <a:solidFill>
                  <a:prstClr val="black">
                    <a:tint val="75000"/>
                  </a:prstClr>
                </a:solidFill>
              </a:rPr>
              <a:pPr rtl="1"/>
              <a:t>‹#›</a:t>
            </a:fld>
            <a:endParaRPr lang="fa-IR">
              <a:solidFill>
                <a:prstClr val="black">
                  <a:tint val="75000"/>
                </a:prstClr>
              </a:solidFill>
            </a:endParaRPr>
          </a:p>
        </p:txBody>
      </p:sp>
    </p:spTree>
    <p:extLst>
      <p:ext uri="{BB962C8B-B14F-4D97-AF65-F5344CB8AC3E}">
        <p14:creationId xmlns:p14="http://schemas.microsoft.com/office/powerpoint/2010/main" val="2021672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slide" Target="slide63.xml"/><Relationship Id="rId7" Type="http://schemas.openxmlformats.org/officeDocument/2006/relationships/image" Target="../media/image5.wmf"/><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slide" Target="slide79.xml"/><Relationship Id="rId9" Type="http://schemas.openxmlformats.org/officeDocument/2006/relationships/image" Target="../media/image7.gif"/></Relationships>
</file>

<file path=ppt/slides/_rels/slide16.xml.rels><?xml version="1.0" encoding="UTF-8" standalone="yes"?>
<Relationships xmlns="http://schemas.openxmlformats.org/package/2006/relationships"><Relationship Id="rId2" Type="http://schemas.openxmlformats.org/officeDocument/2006/relationships/slide" Target="slide6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6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BEBA8EAE-BF5A-486C-A8C5-ECC9F3942E4B}">
                <a14:imgProps xmlns:a14="http://schemas.microsoft.com/office/drawing/2010/main">
                  <a14:imgLayer r:embed="rId3">
                    <a14:imgEffect>
                      <a14:sharpenSoften amount="-50000"/>
                    </a14:imgEffect>
                    <a14:imgEffect>
                      <a14:colorTemperature colorTemp="7200"/>
                    </a14:imgEffect>
                  </a14:imgLayer>
                </a14:imgProps>
              </a:ext>
              <a:ext uri="{28A0092B-C50C-407E-A947-70E740481C1C}">
                <a14:useLocalDpi xmlns:a14="http://schemas.microsoft.com/office/drawing/2010/main" val="0"/>
              </a:ext>
            </a:extLst>
          </a:blip>
          <a:stretch>
            <a:fillRect/>
          </a:stretch>
        </p:blipFill>
        <p:spPr>
          <a:xfrm>
            <a:off x="1991544" y="1124744"/>
            <a:ext cx="8305800" cy="422433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Subtitle 8"/>
          <p:cNvSpPr>
            <a:spLocks noGrp="1"/>
          </p:cNvSpPr>
          <p:nvPr>
            <p:ph type="subTitle" idx="1"/>
          </p:nvPr>
        </p:nvSpPr>
        <p:spPr>
          <a:xfrm>
            <a:off x="5645944" y="1524000"/>
            <a:ext cx="4717256" cy="1752600"/>
          </a:xfrm>
        </p:spPr>
        <p:txBody>
          <a:bodyPr>
            <a:normAutofit/>
          </a:bodyPr>
          <a:lstStyle/>
          <a:p>
            <a:r>
              <a:rPr lang="fa-IR" sz="4400" b="1" i="1" dirty="0">
                <a:solidFill>
                  <a:schemeClr val="bg1">
                    <a:lumMod val="85000"/>
                    <a:lumOff val="15000"/>
                  </a:schemeClr>
                </a:solidFill>
              </a:rPr>
              <a:t> </a:t>
            </a:r>
            <a:r>
              <a:rPr lang="fa-IR" sz="4400" b="1" i="1" dirty="0">
                <a:solidFill>
                  <a:srgbClr val="FF0000"/>
                </a:solidFill>
              </a:rPr>
              <a:t>مدیریت </a:t>
            </a:r>
            <a:r>
              <a:rPr lang="fa-IR" sz="4400" b="1" i="1" dirty="0" smtClean="0">
                <a:solidFill>
                  <a:srgbClr val="FF0000"/>
                </a:solidFill>
              </a:rPr>
              <a:t>بازاریابی</a:t>
            </a:r>
            <a:r>
              <a:rPr lang="en-US" sz="4400" b="1" i="1" dirty="0" smtClean="0">
                <a:solidFill>
                  <a:srgbClr val="FF0000"/>
                </a:solidFill>
              </a:rPr>
              <a:t>4</a:t>
            </a:r>
            <a:endParaRPr lang="en-US" sz="4400" dirty="0">
              <a:solidFill>
                <a:srgbClr val="FF0000"/>
              </a:solidFill>
            </a:endParaRPr>
          </a:p>
        </p:txBody>
      </p:sp>
      <p:sp>
        <p:nvSpPr>
          <p:cNvPr id="11" name="TextBox 10"/>
          <p:cNvSpPr txBox="1"/>
          <p:nvPr/>
        </p:nvSpPr>
        <p:spPr>
          <a:xfrm>
            <a:off x="1828800" y="1295401"/>
            <a:ext cx="3886200" cy="830997"/>
          </a:xfrm>
          <a:prstGeom prst="rect">
            <a:avLst/>
          </a:prstGeom>
          <a:noFill/>
        </p:spPr>
        <p:txBody>
          <a:bodyPr wrap="square" rtlCol="0">
            <a:spAutoFit/>
          </a:bodyPr>
          <a:lstStyle/>
          <a:p>
            <a:pPr algn="ctr" rtl="1"/>
            <a:r>
              <a:rPr lang="fa-IR" sz="2400" b="1" dirty="0">
                <a:solidFill>
                  <a:srgbClr val="E7E6E6">
                    <a:lumMod val="50000"/>
                  </a:srgbClr>
                </a:solidFill>
                <a:latin typeface="Arabic Typesetting" pitchFamily="66" charset="-78"/>
                <a:cs typeface="Arabic Typesetting" pitchFamily="66" charset="-78"/>
              </a:rPr>
              <a:t>:</a:t>
            </a:r>
          </a:p>
          <a:p>
            <a:pPr algn="ctr" rtl="1"/>
            <a:endParaRPr lang="en-US" sz="2400" b="1" dirty="0">
              <a:solidFill>
                <a:srgbClr val="E7E6E6">
                  <a:lumMod val="50000"/>
                </a:srgbClr>
              </a:solidFill>
              <a:latin typeface="Arabic Typesetting" pitchFamily="66" charset="-78"/>
              <a:cs typeface="Arabic Typesetting" pitchFamily="66" charset="-78"/>
            </a:endParaRPr>
          </a:p>
        </p:txBody>
      </p:sp>
      <p:sp>
        <p:nvSpPr>
          <p:cNvPr id="2" name="Rectangle 1"/>
          <p:cNvSpPr/>
          <p:nvPr/>
        </p:nvSpPr>
        <p:spPr>
          <a:xfrm>
            <a:off x="2854382" y="5739517"/>
            <a:ext cx="784190" cy="369332"/>
          </a:xfrm>
          <a:prstGeom prst="rect">
            <a:avLst/>
          </a:prstGeom>
        </p:spPr>
        <p:txBody>
          <a:bodyPr wrap="none">
            <a:spAutoFit/>
          </a:bodyPr>
          <a:lstStyle/>
          <a:p>
            <a:pPr algn="r" rtl="1"/>
            <a:r>
              <a:rPr lang="fa-IR" b="1" i="1" dirty="0">
                <a:solidFill>
                  <a:srgbClr val="FF0000"/>
                </a:solidFill>
              </a:rPr>
              <a:t>طحانیان</a:t>
            </a:r>
            <a:endParaRPr lang="en-US" dirty="0">
              <a:solidFill>
                <a:srgbClr val="FF0000"/>
              </a:solidFill>
            </a:endParaRPr>
          </a:p>
        </p:txBody>
      </p:sp>
    </p:spTree>
    <p:extLst>
      <p:ext uri="{BB962C8B-B14F-4D97-AF65-F5344CB8AC3E}">
        <p14:creationId xmlns:p14="http://schemas.microsoft.com/office/powerpoint/2010/main" val="3185423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62"/>
            <a:ext cx="10515600" cy="1325563"/>
          </a:xfrm>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solidFill>
                  <a:schemeClr val="tx1"/>
                </a:solidFill>
              </a:rPr>
              <a:t>چالشهای اساسی بازاریابی</a:t>
            </a:r>
            <a:endParaRPr lang="en-US" dirty="0">
              <a:solidFill>
                <a:schemeClr val="tx1"/>
              </a:solidFill>
            </a:endParaRPr>
          </a:p>
        </p:txBody>
      </p:sp>
      <p:sp>
        <p:nvSpPr>
          <p:cNvPr id="3" name="Content Placeholder 2"/>
          <p:cNvSpPr>
            <a:spLocks noGrp="1"/>
          </p:cNvSpPr>
          <p:nvPr>
            <p:ph idx="1"/>
          </p:nvPr>
        </p:nvSpPr>
        <p:spPr>
          <a:xfrm>
            <a:off x="1981200" y="1600200"/>
            <a:ext cx="8229600" cy="5029200"/>
          </a:xfrm>
        </p:spPr>
        <p:txBody>
          <a:bodyPr/>
          <a:lstStyle/>
          <a:p>
            <a:pPr algn="r" rtl="1" eaLnBrk="1" hangingPunct="1">
              <a:buFont typeface="Wingdings" panose="05000000000000000000" pitchFamily="2" charset="2"/>
              <a:buChar char="Ø"/>
            </a:pPr>
            <a:r>
              <a:rPr lang="fa-IR" sz="3600" b="1" dirty="0"/>
              <a:t>ورود وخروج و ظهور وسقوط سازمانها،محصولات و شناسه ها (برندها)</a:t>
            </a:r>
          </a:p>
          <a:p>
            <a:pPr algn="r" rtl="1" eaLnBrk="1" hangingPunct="1">
              <a:buFont typeface="Arial" panose="020B0604020202020204" pitchFamily="34" charset="0"/>
              <a:buNone/>
            </a:pPr>
            <a:endParaRPr lang="fa-IR" sz="3600" b="1" dirty="0"/>
          </a:p>
          <a:p>
            <a:pPr algn="r" rtl="1" eaLnBrk="1" hangingPunct="1">
              <a:buFont typeface="Wingdings" panose="05000000000000000000" pitchFamily="2" charset="2"/>
              <a:buChar char="Ø"/>
            </a:pPr>
            <a:r>
              <a:rPr lang="fa-IR" sz="3600" b="1" dirty="0"/>
              <a:t>کمبود ایده های تازه اساسی</a:t>
            </a:r>
          </a:p>
          <a:p>
            <a:pPr algn="r" rtl="1" eaLnBrk="1" hangingPunct="1">
              <a:buFont typeface="Arial" panose="020B0604020202020204" pitchFamily="34" charset="0"/>
              <a:buNone/>
            </a:pPr>
            <a:endParaRPr lang="fa-IR" sz="3600" b="1" dirty="0"/>
          </a:p>
          <a:p>
            <a:pPr algn="r" rtl="1" eaLnBrk="1" hangingPunct="1">
              <a:buFont typeface="Wingdings" panose="05000000000000000000" pitchFamily="2" charset="2"/>
              <a:buChar char="Ø"/>
            </a:pPr>
            <a:r>
              <a:rPr lang="fa-IR" sz="3600" b="1" dirty="0"/>
              <a:t>کم رنگ شدن اخلاقیات در بازاریابی و فروش</a:t>
            </a:r>
          </a:p>
          <a:p>
            <a:pPr algn="r" rtl="1" eaLnBrk="1" hangingPunct="1">
              <a:buFont typeface="Wingdings" panose="05000000000000000000" pitchFamily="2" charset="2"/>
              <a:buChar char="Ø"/>
            </a:pPr>
            <a:endParaRPr lang="fa-IR" sz="3600" b="1" dirty="0"/>
          </a:p>
          <a:p>
            <a:pPr algn="r" rtl="1" eaLnBrk="1" hangingPunct="1">
              <a:buFont typeface="Wingdings" panose="05000000000000000000" pitchFamily="2" charset="2"/>
              <a:buChar char="Ø"/>
            </a:pPr>
            <a:r>
              <a:rPr lang="fa-IR" sz="3600" b="1" dirty="0"/>
              <a:t>افزایش محدودیت ها ومحرومیت ها</a:t>
            </a:r>
            <a:endParaRPr lang="en-US" sz="3600" b="1" dirty="0"/>
          </a:p>
        </p:txBody>
      </p:sp>
      <p:sp>
        <p:nvSpPr>
          <p:cNvPr id="1434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758E60A-E1E5-4A5C-9E95-927498AD17F1}" type="slidenum">
              <a:rPr lang="en-US" sz="1200">
                <a:solidFill>
                  <a:srgbClr val="898989"/>
                </a:solidFill>
              </a:rPr>
              <a:pPr>
                <a:spcBef>
                  <a:spcPct val="0"/>
                </a:spcBef>
                <a:buFontTx/>
                <a:buNone/>
              </a:pPr>
              <a:t>10</a:t>
            </a:fld>
            <a:endParaRPr lang="en-US" sz="1200" dirty="0">
              <a:solidFill>
                <a:srgbClr val="898989"/>
              </a:solidFill>
            </a:endParaRPr>
          </a:p>
        </p:txBody>
      </p:sp>
    </p:spTree>
    <p:extLst>
      <p:ext uri="{BB962C8B-B14F-4D97-AF65-F5344CB8AC3E}">
        <p14:creationId xmlns:p14="http://schemas.microsoft.com/office/powerpoint/2010/main" val="182901945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143000"/>
            <a:ext cx="8229600" cy="4648200"/>
          </a:xfrm>
        </p:spPr>
        <p:txBody>
          <a:bodyPr rtlCol="0">
            <a:normAutofit fontScale="92500" lnSpcReduction="10000"/>
          </a:bodyPr>
          <a:lstStyle/>
          <a:p>
            <a:pPr>
              <a:defRPr/>
            </a:pPr>
            <a:r>
              <a:rPr lang="en-US" sz="4000" b="1" dirty="0">
                <a:solidFill>
                  <a:srgbClr val="FFFF00"/>
                </a:solidFill>
              </a:rPr>
              <a:t>SIMPLE   ANSWER:</a:t>
            </a:r>
            <a:r>
              <a:rPr lang="fa-IR" sz="4000" b="1" dirty="0">
                <a:solidFill>
                  <a:srgbClr val="FFFF00"/>
                </a:solidFill>
              </a:rPr>
              <a:t>پاسخهای ساده:    </a:t>
            </a:r>
            <a:endParaRPr lang="en-US" sz="4000" b="1" dirty="0">
              <a:solidFill>
                <a:srgbClr val="FFFF00"/>
              </a:solidFill>
            </a:endParaRPr>
          </a:p>
          <a:p>
            <a:pPr>
              <a:buNone/>
              <a:defRPr/>
            </a:pPr>
            <a:endParaRPr lang="en-US" sz="4000" b="1" dirty="0">
              <a:solidFill>
                <a:schemeClr val="bg1"/>
              </a:solidFill>
            </a:endParaRPr>
          </a:p>
          <a:p>
            <a:pPr algn="ctr">
              <a:buNone/>
              <a:defRPr/>
            </a:pPr>
            <a:r>
              <a:rPr lang="en-US" sz="4000" b="1" dirty="0">
                <a:solidFill>
                  <a:schemeClr val="bg1"/>
                </a:solidFill>
              </a:rPr>
              <a:t>RIGHT   COMPETITIVE   ADVANTAGES &amp;</a:t>
            </a:r>
          </a:p>
          <a:p>
            <a:pPr algn="ctr">
              <a:buNone/>
              <a:defRPr/>
            </a:pPr>
            <a:r>
              <a:rPr lang="en-US" sz="4000" b="1" dirty="0">
                <a:solidFill>
                  <a:schemeClr val="bg1"/>
                </a:solidFill>
              </a:rPr>
              <a:t>MARKETING  APPROACHES AND STRATEGIES</a:t>
            </a:r>
            <a:endParaRPr lang="fa-IR" sz="4000" b="1" dirty="0">
              <a:solidFill>
                <a:schemeClr val="bg1"/>
              </a:solidFill>
            </a:endParaRPr>
          </a:p>
          <a:p>
            <a:pPr algn="ctr">
              <a:buNone/>
              <a:defRPr/>
            </a:pPr>
            <a:r>
              <a:rPr lang="fa-IR" sz="4000" b="1" dirty="0">
                <a:solidFill>
                  <a:schemeClr val="bg1"/>
                </a:solidFill>
              </a:rPr>
              <a:t>مزیت های رقابتی مناسب </a:t>
            </a:r>
          </a:p>
          <a:p>
            <a:pPr algn="ctr">
              <a:buNone/>
              <a:defRPr/>
            </a:pPr>
            <a:r>
              <a:rPr lang="fa-IR" sz="4000" b="1" dirty="0">
                <a:solidFill>
                  <a:schemeClr val="bg1"/>
                </a:solidFill>
              </a:rPr>
              <a:t>و</a:t>
            </a:r>
          </a:p>
          <a:p>
            <a:pPr algn="ctr">
              <a:buNone/>
              <a:defRPr/>
            </a:pPr>
            <a:r>
              <a:rPr lang="fa-IR" sz="4000" b="1" dirty="0">
                <a:solidFill>
                  <a:schemeClr val="bg1"/>
                </a:solidFill>
              </a:rPr>
              <a:t>رویکردها وراهبردهای بازاریابی مناسب</a:t>
            </a:r>
          </a:p>
          <a:p>
            <a:pPr algn="ctr">
              <a:buNone/>
              <a:defRPr/>
            </a:pPr>
            <a:endParaRPr lang="en-US" sz="4000" b="1" dirty="0">
              <a:solidFill>
                <a:schemeClr val="bg1"/>
              </a:solidFill>
            </a:endParaRPr>
          </a:p>
        </p:txBody>
      </p:sp>
    </p:spTree>
    <p:extLst>
      <p:ext uri="{BB962C8B-B14F-4D97-AF65-F5344CB8AC3E}">
        <p14:creationId xmlns:p14="http://schemas.microsoft.com/office/powerpoint/2010/main" val="29971661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04800"/>
            <a:ext cx="8229600" cy="6096000"/>
          </a:xfrm>
        </p:spPr>
        <p:txBody>
          <a:bodyPr/>
          <a:lstStyle/>
          <a:p>
            <a:pPr algn="r" rtl="1" eaLnBrk="1" hangingPunct="1">
              <a:buFont typeface="Wingdings" panose="05000000000000000000" pitchFamily="2" charset="2"/>
              <a:buChar char="Ø"/>
            </a:pPr>
            <a:r>
              <a:rPr lang="fa-IR" sz="3600" b="1">
                <a:solidFill>
                  <a:schemeClr val="bg1"/>
                </a:solidFill>
                <a:latin typeface="Arial" panose="020B0604020202020204" pitchFamily="34" charset="0"/>
              </a:rPr>
              <a:t> در حالیکه هر 40 دقیقه یک محصول جدید معرفی می شود. نرخ شکست محصولات جدید بسیار بالاست ونزدیک به 70 درصد آنها شکست می خورند.</a:t>
            </a:r>
          </a:p>
          <a:p>
            <a:pPr algn="r" rtl="1" eaLnBrk="1" hangingPunct="1">
              <a:buFont typeface="Wingdings" panose="05000000000000000000" pitchFamily="2" charset="2"/>
              <a:buChar char="Ø"/>
            </a:pPr>
            <a:endParaRPr lang="fa-IR" sz="3600" b="1">
              <a:solidFill>
                <a:schemeClr val="bg1"/>
              </a:solidFill>
              <a:latin typeface="Arial" panose="020B0604020202020204" pitchFamily="34" charset="0"/>
            </a:endParaRPr>
          </a:p>
          <a:p>
            <a:pPr algn="r" rtl="1" eaLnBrk="1" hangingPunct="1">
              <a:buFont typeface="Wingdings" panose="05000000000000000000" pitchFamily="2" charset="2"/>
              <a:buChar char="Ø"/>
            </a:pPr>
            <a:r>
              <a:rPr lang="fa-IR" sz="3600" b="1">
                <a:solidFill>
                  <a:schemeClr val="bg1"/>
                </a:solidFill>
                <a:latin typeface="Arial" panose="020B0604020202020204" pitchFamily="34" charset="0"/>
              </a:rPr>
              <a:t>رقابت روی ساختار قیمت تمام شده باعث مزیت رقابتی پایدار نمی شود.</a:t>
            </a:r>
          </a:p>
          <a:p>
            <a:pPr algn="r" rtl="1" eaLnBrk="1" hangingPunct="1">
              <a:buFont typeface="Wingdings" panose="05000000000000000000" pitchFamily="2" charset="2"/>
              <a:buChar char="Ø"/>
            </a:pPr>
            <a:endParaRPr lang="fa-IR" sz="3600" b="1">
              <a:solidFill>
                <a:schemeClr val="bg1"/>
              </a:solidFill>
              <a:latin typeface="Arial" panose="020B0604020202020204" pitchFamily="34" charset="0"/>
            </a:endParaRPr>
          </a:p>
          <a:p>
            <a:pPr algn="r" rtl="1" eaLnBrk="1" hangingPunct="1">
              <a:buFont typeface="Wingdings" panose="05000000000000000000" pitchFamily="2" charset="2"/>
              <a:buChar char="Ø"/>
            </a:pPr>
            <a:r>
              <a:rPr lang="fa-IR" sz="3600" b="1">
                <a:solidFill>
                  <a:schemeClr val="bg1"/>
                </a:solidFill>
                <a:latin typeface="Arial" panose="020B0604020202020204" pitchFamily="34" charset="0"/>
              </a:rPr>
              <a:t>شناسه یا برند به تنهایی هرگز نمی توانند یک مزیت رقابتی پایدار باشند.</a:t>
            </a:r>
            <a:endParaRPr lang="en-US" sz="3600"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83699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lstStyle/>
          <a:p>
            <a:pPr algn="r" rtl="1" eaLnBrk="1" hangingPunct="1">
              <a:buFont typeface="Wingdings" panose="05000000000000000000" pitchFamily="2" charset="2"/>
              <a:buChar char="Ø"/>
            </a:pPr>
            <a:endParaRPr lang="fa-IR" sz="3600" b="1">
              <a:solidFill>
                <a:schemeClr val="bg1"/>
              </a:solidFill>
              <a:latin typeface="Arial" panose="020B0604020202020204" pitchFamily="34" charset="0"/>
            </a:endParaRPr>
          </a:p>
          <a:p>
            <a:pPr algn="r" rtl="1" eaLnBrk="1" hangingPunct="1">
              <a:buFont typeface="Wingdings" panose="05000000000000000000" pitchFamily="2" charset="2"/>
              <a:buChar char="Ø"/>
            </a:pPr>
            <a:endParaRPr lang="fa-IR" sz="3600" b="1">
              <a:solidFill>
                <a:schemeClr val="bg1"/>
              </a:solidFill>
              <a:latin typeface="Arial" panose="020B0604020202020204" pitchFamily="34" charset="0"/>
            </a:endParaRPr>
          </a:p>
          <a:p>
            <a:pPr algn="r" rtl="1" eaLnBrk="1" hangingPunct="1">
              <a:buFont typeface="Wingdings" panose="05000000000000000000" pitchFamily="2" charset="2"/>
              <a:buChar char="Ø"/>
            </a:pPr>
            <a:r>
              <a:rPr lang="fa-IR" sz="3600" b="1">
                <a:solidFill>
                  <a:schemeClr val="bg1"/>
                </a:solidFill>
                <a:latin typeface="Arial" panose="020B0604020202020204" pitchFamily="34" charset="0"/>
              </a:rPr>
              <a:t>شرکتهایی که هزینه های تبلیغاتی خود را در رکود قطع نکرده اند ، نسبت به شرکتهایی که این هزینه ها را در سال اول یا دوم رکود قطع کرده اند ، فروش و درآمد خالص بیشتری در 2 سال دوره رکود و2 سال پس از رکود داشته اند.</a:t>
            </a:r>
            <a:endParaRPr lang="en-US" sz="3600"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9654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5029200" y="2362200"/>
            <a:ext cx="2286000" cy="2057400"/>
          </a:xfrm>
          <a:prstGeom prst="ellips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3600" b="1">
                <a:solidFill>
                  <a:srgbClr val="FF0000"/>
                </a:solidFill>
              </a:rPr>
              <a:t>استراتژیهای</a:t>
            </a:r>
          </a:p>
          <a:p>
            <a:pPr algn="ctr">
              <a:defRPr/>
            </a:pPr>
            <a:r>
              <a:rPr lang="fa-IR" sz="3600" b="1">
                <a:solidFill>
                  <a:srgbClr val="FF0000"/>
                </a:solidFill>
              </a:rPr>
              <a:t>رقابتی</a:t>
            </a:r>
          </a:p>
        </p:txBody>
      </p:sp>
      <p:sp>
        <p:nvSpPr>
          <p:cNvPr id="39939" name="Oval 3"/>
          <p:cNvSpPr>
            <a:spLocks noChangeArrowheads="1"/>
          </p:cNvSpPr>
          <p:nvPr/>
        </p:nvSpPr>
        <p:spPr bwMode="auto">
          <a:xfrm>
            <a:off x="2895600" y="4572000"/>
            <a:ext cx="2133600" cy="1828800"/>
          </a:xfrm>
          <a:prstGeom prst="ellips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3600" b="1">
                <a:solidFill>
                  <a:srgbClr val="000000"/>
                </a:solidFill>
              </a:rPr>
              <a:t>استراتژی</a:t>
            </a:r>
          </a:p>
          <a:p>
            <a:pPr algn="ctr">
              <a:defRPr/>
            </a:pPr>
            <a:r>
              <a:rPr lang="fa-IR" sz="3600" b="1">
                <a:solidFill>
                  <a:srgbClr val="000000"/>
                </a:solidFill>
              </a:rPr>
              <a:t>مزیت مکمل</a:t>
            </a:r>
          </a:p>
        </p:txBody>
      </p:sp>
      <p:sp>
        <p:nvSpPr>
          <p:cNvPr id="39940" name="Oval 4"/>
          <p:cNvSpPr>
            <a:spLocks noChangeArrowheads="1"/>
          </p:cNvSpPr>
          <p:nvPr/>
        </p:nvSpPr>
        <p:spPr bwMode="auto">
          <a:xfrm>
            <a:off x="2133600" y="2667000"/>
            <a:ext cx="2209800" cy="1905000"/>
          </a:xfrm>
          <a:prstGeom prst="ellips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3600" b="1">
                <a:solidFill>
                  <a:srgbClr val="000000"/>
                </a:solidFill>
              </a:rPr>
              <a:t>استراتژی</a:t>
            </a:r>
          </a:p>
          <a:p>
            <a:pPr algn="ctr">
              <a:defRPr/>
            </a:pPr>
            <a:r>
              <a:rPr lang="fa-IR" sz="3600" b="1">
                <a:solidFill>
                  <a:srgbClr val="000000"/>
                </a:solidFill>
              </a:rPr>
              <a:t>مزیت موثر</a:t>
            </a:r>
            <a:endParaRPr lang="en-US" sz="3600" b="1">
              <a:solidFill>
                <a:srgbClr val="000000"/>
              </a:solidFill>
            </a:endParaRPr>
          </a:p>
        </p:txBody>
      </p:sp>
      <p:sp>
        <p:nvSpPr>
          <p:cNvPr id="39941" name="Oval 5"/>
          <p:cNvSpPr>
            <a:spLocks noChangeArrowheads="1"/>
          </p:cNvSpPr>
          <p:nvPr/>
        </p:nvSpPr>
        <p:spPr bwMode="auto">
          <a:xfrm>
            <a:off x="7924800" y="2438400"/>
            <a:ext cx="2133600" cy="1905000"/>
          </a:xfrm>
          <a:prstGeom prst="ellips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3600" b="1">
                <a:solidFill>
                  <a:srgbClr val="000000"/>
                </a:solidFill>
              </a:rPr>
              <a:t>استراتژی </a:t>
            </a:r>
          </a:p>
          <a:p>
            <a:pPr algn="ctr">
              <a:defRPr/>
            </a:pPr>
            <a:r>
              <a:rPr lang="fa-IR" sz="3600" b="1">
                <a:solidFill>
                  <a:srgbClr val="000000"/>
                </a:solidFill>
              </a:rPr>
              <a:t>تمایز</a:t>
            </a:r>
            <a:endParaRPr lang="en-US" sz="3600" b="1">
              <a:solidFill>
                <a:srgbClr val="000000"/>
              </a:solidFill>
            </a:endParaRPr>
          </a:p>
        </p:txBody>
      </p:sp>
      <p:sp>
        <p:nvSpPr>
          <p:cNvPr id="39943" name="Oval 7"/>
          <p:cNvSpPr>
            <a:spLocks noChangeArrowheads="1"/>
          </p:cNvSpPr>
          <p:nvPr/>
        </p:nvSpPr>
        <p:spPr bwMode="auto">
          <a:xfrm>
            <a:off x="7086600" y="533400"/>
            <a:ext cx="2209800" cy="1828800"/>
          </a:xfrm>
          <a:prstGeom prst="ellips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3200" b="1">
                <a:solidFill>
                  <a:srgbClr val="000000"/>
                </a:solidFill>
              </a:rPr>
              <a:t>استراتژی</a:t>
            </a:r>
          </a:p>
          <a:p>
            <a:pPr algn="ctr">
              <a:defRPr/>
            </a:pPr>
            <a:r>
              <a:rPr lang="fa-IR" sz="3200" b="1">
                <a:solidFill>
                  <a:srgbClr val="000000"/>
                </a:solidFill>
              </a:rPr>
              <a:t>مزیت قیمت</a:t>
            </a:r>
          </a:p>
          <a:p>
            <a:pPr algn="ctr">
              <a:defRPr/>
            </a:pPr>
            <a:r>
              <a:rPr lang="fa-IR" sz="3200" b="1">
                <a:solidFill>
                  <a:srgbClr val="000000"/>
                </a:solidFill>
              </a:rPr>
              <a:t> تمام شده</a:t>
            </a:r>
          </a:p>
        </p:txBody>
      </p:sp>
      <p:sp>
        <p:nvSpPr>
          <p:cNvPr id="39944" name="Oval 8"/>
          <p:cNvSpPr>
            <a:spLocks noChangeArrowheads="1"/>
          </p:cNvSpPr>
          <p:nvPr/>
        </p:nvSpPr>
        <p:spPr bwMode="auto">
          <a:xfrm>
            <a:off x="5105401" y="5013326"/>
            <a:ext cx="2168525" cy="1844675"/>
          </a:xfrm>
          <a:prstGeom prst="ellips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3600" b="1">
                <a:solidFill>
                  <a:srgbClr val="000000"/>
                </a:solidFill>
              </a:rPr>
              <a:t>  استراتژی</a:t>
            </a:r>
          </a:p>
          <a:p>
            <a:pPr algn="ctr">
              <a:defRPr/>
            </a:pPr>
            <a:r>
              <a:rPr lang="fa-IR" sz="3600" b="1">
                <a:solidFill>
                  <a:srgbClr val="000000"/>
                </a:solidFill>
              </a:rPr>
              <a:t>تناسب</a:t>
            </a:r>
          </a:p>
        </p:txBody>
      </p:sp>
      <p:sp>
        <p:nvSpPr>
          <p:cNvPr id="39945" name="Oval 9"/>
          <p:cNvSpPr>
            <a:spLocks noChangeArrowheads="1"/>
          </p:cNvSpPr>
          <p:nvPr/>
        </p:nvSpPr>
        <p:spPr bwMode="auto">
          <a:xfrm>
            <a:off x="7239000" y="4343400"/>
            <a:ext cx="2133600" cy="1828800"/>
          </a:xfrm>
          <a:prstGeom prst="ellips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3600" b="1">
                <a:solidFill>
                  <a:srgbClr val="000000"/>
                </a:solidFill>
              </a:rPr>
              <a:t>استراتژی</a:t>
            </a:r>
          </a:p>
          <a:p>
            <a:pPr algn="ctr">
              <a:defRPr/>
            </a:pPr>
            <a:r>
              <a:rPr lang="fa-IR" sz="3600" b="1">
                <a:solidFill>
                  <a:srgbClr val="000000"/>
                </a:solidFill>
              </a:rPr>
              <a:t>تمرکز</a:t>
            </a:r>
            <a:endParaRPr lang="en-US" sz="3600" b="1">
              <a:solidFill>
                <a:srgbClr val="000000"/>
              </a:solidFill>
            </a:endParaRPr>
          </a:p>
        </p:txBody>
      </p:sp>
      <p:sp>
        <p:nvSpPr>
          <p:cNvPr id="39948" name="Line 12"/>
          <p:cNvSpPr>
            <a:spLocks noChangeShapeType="1"/>
          </p:cNvSpPr>
          <p:nvPr/>
        </p:nvSpPr>
        <p:spPr bwMode="auto">
          <a:xfrm flipH="1">
            <a:off x="6934200" y="2133600"/>
            <a:ext cx="609600" cy="533400"/>
          </a:xfrm>
          <a:prstGeom prst="lin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a:lstStyle/>
          <a:p>
            <a:pPr>
              <a:defRPr/>
            </a:pPr>
            <a:endParaRPr lang="en-US"/>
          </a:p>
        </p:txBody>
      </p:sp>
      <p:sp>
        <p:nvSpPr>
          <p:cNvPr id="39949" name="Line 13"/>
          <p:cNvSpPr>
            <a:spLocks noChangeShapeType="1"/>
          </p:cNvSpPr>
          <p:nvPr/>
        </p:nvSpPr>
        <p:spPr bwMode="auto">
          <a:xfrm>
            <a:off x="4595814" y="2286000"/>
            <a:ext cx="738187" cy="457200"/>
          </a:xfrm>
          <a:prstGeom prst="lin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a:lstStyle/>
          <a:p>
            <a:pPr>
              <a:defRPr/>
            </a:pPr>
            <a:endParaRPr lang="en-US"/>
          </a:p>
        </p:txBody>
      </p:sp>
      <p:sp>
        <p:nvSpPr>
          <p:cNvPr id="39951" name="Line 15"/>
          <p:cNvSpPr>
            <a:spLocks noChangeShapeType="1"/>
          </p:cNvSpPr>
          <p:nvPr/>
        </p:nvSpPr>
        <p:spPr bwMode="auto">
          <a:xfrm flipV="1">
            <a:off x="7315200" y="3352800"/>
            <a:ext cx="609600" cy="46038"/>
          </a:xfrm>
          <a:prstGeom prst="lin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a:lstStyle/>
          <a:p>
            <a:pPr>
              <a:defRPr/>
            </a:pPr>
            <a:endParaRPr lang="en-US"/>
          </a:p>
        </p:txBody>
      </p:sp>
      <p:sp>
        <p:nvSpPr>
          <p:cNvPr id="39952" name="Line 16"/>
          <p:cNvSpPr>
            <a:spLocks noChangeShapeType="1"/>
          </p:cNvSpPr>
          <p:nvPr/>
        </p:nvSpPr>
        <p:spPr bwMode="auto">
          <a:xfrm flipH="1">
            <a:off x="4648200" y="4191000"/>
            <a:ext cx="762000" cy="685800"/>
          </a:xfrm>
          <a:prstGeom prst="lin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a:lstStyle/>
          <a:p>
            <a:pPr>
              <a:defRPr/>
            </a:pPr>
            <a:endParaRPr lang="en-US"/>
          </a:p>
        </p:txBody>
      </p:sp>
      <p:sp>
        <p:nvSpPr>
          <p:cNvPr id="39953" name="Line 17"/>
          <p:cNvSpPr>
            <a:spLocks noChangeShapeType="1"/>
          </p:cNvSpPr>
          <p:nvPr/>
        </p:nvSpPr>
        <p:spPr bwMode="auto">
          <a:xfrm>
            <a:off x="6126164" y="4419600"/>
            <a:ext cx="46037" cy="609600"/>
          </a:xfrm>
          <a:prstGeom prst="lin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a:lstStyle/>
          <a:p>
            <a:pPr>
              <a:defRPr/>
            </a:pPr>
            <a:endParaRPr lang="en-US"/>
          </a:p>
        </p:txBody>
      </p:sp>
      <p:sp>
        <p:nvSpPr>
          <p:cNvPr id="39954" name="Line 18"/>
          <p:cNvSpPr>
            <a:spLocks noChangeShapeType="1"/>
          </p:cNvSpPr>
          <p:nvPr/>
        </p:nvSpPr>
        <p:spPr bwMode="auto">
          <a:xfrm>
            <a:off x="7010400" y="4114800"/>
            <a:ext cx="609600" cy="533400"/>
          </a:xfrm>
          <a:prstGeom prst="lin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a:lstStyle/>
          <a:p>
            <a:pPr>
              <a:defRPr/>
            </a:pPr>
            <a:endParaRPr lang="en-US"/>
          </a:p>
        </p:txBody>
      </p:sp>
      <p:sp>
        <p:nvSpPr>
          <p:cNvPr id="15" name="Oval 4"/>
          <p:cNvSpPr>
            <a:spLocks noChangeArrowheads="1"/>
          </p:cNvSpPr>
          <p:nvPr/>
        </p:nvSpPr>
        <p:spPr bwMode="auto">
          <a:xfrm>
            <a:off x="2667000" y="714375"/>
            <a:ext cx="2209800" cy="1905000"/>
          </a:xfrm>
          <a:prstGeom prst="ellips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endParaRPr lang="fa-IR" sz="3600" b="1">
              <a:solidFill>
                <a:srgbClr val="000000"/>
              </a:solidFill>
            </a:endParaRPr>
          </a:p>
          <a:p>
            <a:pPr algn="ctr">
              <a:defRPr/>
            </a:pPr>
            <a:r>
              <a:rPr lang="fa-IR" sz="3200" b="1">
                <a:solidFill>
                  <a:srgbClr val="000000"/>
                </a:solidFill>
              </a:rPr>
              <a:t>استراتـژی</a:t>
            </a:r>
          </a:p>
          <a:p>
            <a:pPr algn="ctr">
              <a:defRPr/>
            </a:pPr>
            <a:r>
              <a:rPr lang="fa-IR" sz="3200" b="1">
                <a:solidFill>
                  <a:srgbClr val="000000"/>
                </a:solidFill>
              </a:rPr>
              <a:t>خلاقانه</a:t>
            </a:r>
          </a:p>
          <a:p>
            <a:pPr algn="ctr">
              <a:defRPr/>
            </a:pPr>
            <a:endParaRPr lang="en-US" sz="3600" b="1">
              <a:solidFill>
                <a:srgbClr val="000000"/>
              </a:solidFill>
            </a:endParaRPr>
          </a:p>
        </p:txBody>
      </p:sp>
      <p:sp>
        <p:nvSpPr>
          <p:cNvPr id="16" name="Oval 4"/>
          <p:cNvSpPr>
            <a:spLocks noChangeArrowheads="1"/>
          </p:cNvSpPr>
          <p:nvPr/>
        </p:nvSpPr>
        <p:spPr bwMode="auto">
          <a:xfrm>
            <a:off x="4724400" y="0"/>
            <a:ext cx="2209800" cy="1905000"/>
          </a:xfrm>
          <a:prstGeom prst="ellips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3200" b="1">
                <a:solidFill>
                  <a:srgbClr val="000000"/>
                </a:solidFill>
              </a:rPr>
              <a:t>استراتژی </a:t>
            </a:r>
          </a:p>
          <a:p>
            <a:pPr algn="ctr">
              <a:defRPr/>
            </a:pPr>
            <a:r>
              <a:rPr lang="fa-IR" sz="3200" b="1">
                <a:solidFill>
                  <a:srgbClr val="000000"/>
                </a:solidFill>
              </a:rPr>
              <a:t>چندگانه</a:t>
            </a:r>
            <a:endParaRPr lang="en-US" sz="3200" b="1">
              <a:solidFill>
                <a:srgbClr val="000000"/>
              </a:solidFill>
            </a:endParaRPr>
          </a:p>
        </p:txBody>
      </p:sp>
      <p:sp>
        <p:nvSpPr>
          <p:cNvPr id="17" name="Line 13"/>
          <p:cNvSpPr>
            <a:spLocks noChangeShapeType="1"/>
          </p:cNvSpPr>
          <p:nvPr/>
        </p:nvSpPr>
        <p:spPr bwMode="auto">
          <a:xfrm flipV="1">
            <a:off x="4267200" y="3398839"/>
            <a:ext cx="762000" cy="46037"/>
          </a:xfrm>
          <a:prstGeom prst="lin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a:lstStyle/>
          <a:p>
            <a:pPr>
              <a:defRPr/>
            </a:pPr>
            <a:endParaRPr lang="en-US"/>
          </a:p>
        </p:txBody>
      </p:sp>
      <p:sp>
        <p:nvSpPr>
          <p:cNvPr id="18" name="Line 13"/>
          <p:cNvSpPr>
            <a:spLocks noChangeShapeType="1"/>
          </p:cNvSpPr>
          <p:nvPr/>
        </p:nvSpPr>
        <p:spPr bwMode="auto">
          <a:xfrm>
            <a:off x="6019800" y="1905000"/>
            <a:ext cx="46038" cy="457200"/>
          </a:xfrm>
          <a:prstGeom prst="line">
            <a:avLst/>
          </a:prstGeom>
          <a:ln>
            <a:solidFill>
              <a:schemeClr val="bg1"/>
            </a:solidFill>
            <a:headEnd/>
            <a:tailEnd/>
          </a:ln>
        </p:spPr>
        <p:style>
          <a:lnRef idx="1">
            <a:schemeClr val="accent6"/>
          </a:lnRef>
          <a:fillRef idx="2">
            <a:schemeClr val="accent6"/>
          </a:fillRef>
          <a:effectRef idx="1">
            <a:schemeClr val="accent6"/>
          </a:effectRef>
          <a:fontRef idx="minor">
            <a:schemeClr val="dk1"/>
          </a:fontRef>
        </p:style>
        <p:txBody>
          <a:bodyPr/>
          <a:lstStyle/>
          <a:p>
            <a:pPr>
              <a:defRPr/>
            </a:pPr>
            <a:endParaRPr lang="en-US"/>
          </a:p>
        </p:txBody>
      </p:sp>
    </p:spTree>
    <p:extLst>
      <p:ext uri="{BB962C8B-B14F-4D97-AF65-F5344CB8AC3E}">
        <p14:creationId xmlns:p14="http://schemas.microsoft.com/office/powerpoint/2010/main" val="925066581"/>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9948"/>
                                        </p:tgtEl>
                                        <p:attrNameLst>
                                          <p:attrName>style.visibility</p:attrName>
                                        </p:attrNameLst>
                                      </p:cBhvr>
                                      <p:to>
                                        <p:strVal val="visible"/>
                                      </p:to>
                                    </p:set>
                                    <p:animEffect transition="in" filter="fade">
                                      <p:cBhvr>
                                        <p:cTn id="12" dur="2000"/>
                                        <p:tgtEl>
                                          <p:spTgt spid="399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43"/>
                                        </p:tgtEl>
                                        <p:attrNameLst>
                                          <p:attrName>style.visibility</p:attrName>
                                        </p:attrNameLst>
                                      </p:cBhvr>
                                      <p:to>
                                        <p:strVal val="visible"/>
                                      </p:to>
                                    </p:set>
                                    <p:animEffect transition="in" filter="fade">
                                      <p:cBhvr>
                                        <p:cTn id="17" dur="2000"/>
                                        <p:tgtEl>
                                          <p:spTgt spid="399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9951"/>
                                        </p:tgtEl>
                                        <p:attrNameLst>
                                          <p:attrName>style.visibility</p:attrName>
                                        </p:attrNameLst>
                                      </p:cBhvr>
                                      <p:to>
                                        <p:strVal val="visible"/>
                                      </p:to>
                                    </p:set>
                                    <p:animEffect transition="in" filter="fade">
                                      <p:cBhvr>
                                        <p:cTn id="22" dur="2000"/>
                                        <p:tgtEl>
                                          <p:spTgt spid="399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41"/>
                                        </p:tgtEl>
                                        <p:attrNameLst>
                                          <p:attrName>style.visibility</p:attrName>
                                        </p:attrNameLst>
                                      </p:cBhvr>
                                      <p:to>
                                        <p:strVal val="visible"/>
                                      </p:to>
                                    </p:set>
                                    <p:animEffect transition="in" filter="fade">
                                      <p:cBhvr>
                                        <p:cTn id="27" dur="2000"/>
                                        <p:tgtEl>
                                          <p:spTgt spid="399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9954"/>
                                        </p:tgtEl>
                                        <p:attrNameLst>
                                          <p:attrName>style.visibility</p:attrName>
                                        </p:attrNameLst>
                                      </p:cBhvr>
                                      <p:to>
                                        <p:strVal val="visible"/>
                                      </p:to>
                                    </p:set>
                                    <p:animEffect transition="in" filter="fade">
                                      <p:cBhvr>
                                        <p:cTn id="32" dur="2000"/>
                                        <p:tgtEl>
                                          <p:spTgt spid="3995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45"/>
                                        </p:tgtEl>
                                        <p:attrNameLst>
                                          <p:attrName>style.visibility</p:attrName>
                                        </p:attrNameLst>
                                      </p:cBhvr>
                                      <p:to>
                                        <p:strVal val="visible"/>
                                      </p:to>
                                    </p:set>
                                    <p:animEffect transition="in" filter="fade">
                                      <p:cBhvr>
                                        <p:cTn id="37" dur="2000"/>
                                        <p:tgtEl>
                                          <p:spTgt spid="3994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39953"/>
                                        </p:tgtEl>
                                        <p:attrNameLst>
                                          <p:attrName>style.visibility</p:attrName>
                                        </p:attrNameLst>
                                      </p:cBhvr>
                                      <p:to>
                                        <p:strVal val="visible"/>
                                      </p:to>
                                    </p:set>
                                    <p:animEffect transition="in" filter="fade">
                                      <p:cBhvr>
                                        <p:cTn id="42" dur="2000"/>
                                        <p:tgtEl>
                                          <p:spTgt spid="3995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9944"/>
                                        </p:tgtEl>
                                        <p:attrNameLst>
                                          <p:attrName>style.visibility</p:attrName>
                                        </p:attrNameLst>
                                      </p:cBhvr>
                                      <p:to>
                                        <p:strVal val="visible"/>
                                      </p:to>
                                    </p:set>
                                    <p:animEffect transition="in" filter="fade">
                                      <p:cBhvr>
                                        <p:cTn id="47" dur="2000"/>
                                        <p:tgtEl>
                                          <p:spTgt spid="3994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39952"/>
                                        </p:tgtEl>
                                        <p:attrNameLst>
                                          <p:attrName>style.visibility</p:attrName>
                                        </p:attrNameLst>
                                      </p:cBhvr>
                                      <p:to>
                                        <p:strVal val="visible"/>
                                      </p:to>
                                    </p:set>
                                    <p:animEffect transition="in" filter="fade">
                                      <p:cBhvr>
                                        <p:cTn id="52" dur="2000"/>
                                        <p:tgtEl>
                                          <p:spTgt spid="3995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9939"/>
                                        </p:tgtEl>
                                        <p:attrNameLst>
                                          <p:attrName>style.visibility</p:attrName>
                                        </p:attrNameLst>
                                      </p:cBhvr>
                                      <p:to>
                                        <p:strVal val="visible"/>
                                      </p:to>
                                    </p:set>
                                    <p:animEffect transition="in" filter="fade">
                                      <p:cBhvr>
                                        <p:cTn id="57" dur="2000"/>
                                        <p:tgtEl>
                                          <p:spTgt spid="3993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2000"/>
                                        <p:tgtEl>
                                          <p:spTgt spid="1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9940"/>
                                        </p:tgtEl>
                                        <p:attrNameLst>
                                          <p:attrName>style.visibility</p:attrName>
                                        </p:attrNameLst>
                                      </p:cBhvr>
                                      <p:to>
                                        <p:strVal val="visible"/>
                                      </p:to>
                                    </p:set>
                                    <p:animEffect transition="in" filter="fade">
                                      <p:cBhvr>
                                        <p:cTn id="67" dur="2000"/>
                                        <p:tgtEl>
                                          <p:spTgt spid="3994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39949"/>
                                        </p:tgtEl>
                                        <p:attrNameLst>
                                          <p:attrName>style.visibility</p:attrName>
                                        </p:attrNameLst>
                                      </p:cBhvr>
                                      <p:to>
                                        <p:strVal val="visible"/>
                                      </p:to>
                                    </p:set>
                                    <p:animEffect transition="in" filter="fade">
                                      <p:cBhvr>
                                        <p:cTn id="72" dur="2000"/>
                                        <p:tgtEl>
                                          <p:spTgt spid="39949"/>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2000"/>
                                        <p:tgtEl>
                                          <p:spTgt spid="15"/>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fade">
                                      <p:cBhvr>
                                        <p:cTn id="82" dur="2000"/>
                                        <p:tgtEl>
                                          <p:spTgt spid="1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6"/>
                                        </p:tgtEl>
                                        <p:attrNameLst>
                                          <p:attrName>style.visibility</p:attrName>
                                        </p:attrNameLst>
                                      </p:cBhvr>
                                      <p:to>
                                        <p:strVal val="visible"/>
                                      </p:to>
                                    </p:set>
                                    <p:animEffect transition="in" filter="fade">
                                      <p:cBhvr>
                                        <p:cTn id="8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P spid="39940" grpId="0" animBg="1"/>
      <p:bldP spid="39941" grpId="0" animBg="1"/>
      <p:bldP spid="39943" grpId="0" animBg="1"/>
      <p:bldP spid="39944" grpId="0" animBg="1"/>
      <p:bldP spid="39945" grpId="0" animBg="1"/>
      <p:bldP spid="15" grpId="0" animBg="1"/>
      <p:bldP spid="16"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2"/>
          <p:cNvSpPr>
            <a:spLocks noGrp="1"/>
          </p:cNvSpPr>
          <p:nvPr>
            <p:ph idx="1"/>
          </p:nvPr>
        </p:nvSpPr>
        <p:spPr>
          <a:xfrm>
            <a:off x="1524000" y="0"/>
            <a:ext cx="9144000" cy="6858000"/>
          </a:xfrm>
        </p:spPr>
        <p:txBody>
          <a:bodyPr/>
          <a:lstStyle/>
          <a:p>
            <a:pPr eaLnBrk="1" hangingPunct="1">
              <a:buFont typeface="Arial" panose="020B0604020202020204" pitchFamily="34" charset="0"/>
              <a:buNone/>
            </a:pPr>
            <a:endParaRPr lang="en-US" smtClean="0"/>
          </a:p>
        </p:txBody>
      </p:sp>
      <p:sp>
        <p:nvSpPr>
          <p:cNvPr id="4" name="Oval 3"/>
          <p:cNvSpPr/>
          <p:nvPr/>
        </p:nvSpPr>
        <p:spPr>
          <a:xfrm>
            <a:off x="1752600" y="1828800"/>
            <a:ext cx="2133600" cy="1981200"/>
          </a:xfrm>
          <a:prstGeom prst="ellipse">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2800" b="1" dirty="0">
                <a:solidFill>
                  <a:srgbClr val="FF0000"/>
                </a:solidFill>
              </a:rPr>
              <a:t>A</a:t>
            </a:r>
            <a:r>
              <a:rPr lang="en-US" sz="2800" b="1" dirty="0">
                <a:solidFill>
                  <a:srgbClr val="000000"/>
                </a:solidFill>
              </a:rPr>
              <a:t>LIVE</a:t>
            </a:r>
          </a:p>
          <a:p>
            <a:pPr algn="ctr">
              <a:defRPr/>
            </a:pPr>
            <a:r>
              <a:rPr lang="en-US" sz="1600" b="1" dirty="0">
                <a:solidFill>
                  <a:schemeClr val="tx1"/>
                </a:solidFill>
              </a:rPr>
              <a:t>MARKETING </a:t>
            </a:r>
            <a:r>
              <a:rPr lang="en-US" sz="1600" b="1" dirty="0">
                <a:solidFill>
                  <a:srgbClr val="000000"/>
                </a:solidFill>
              </a:rPr>
              <a:t>STRATEGIES</a:t>
            </a:r>
          </a:p>
          <a:p>
            <a:pPr algn="ctr" rtl="1">
              <a:defRPr/>
            </a:pPr>
            <a:r>
              <a:rPr lang="fa-IR" sz="1600" b="1" dirty="0">
                <a:solidFill>
                  <a:srgbClr val="000000"/>
                </a:solidFill>
              </a:rPr>
              <a:t>استراتژی بازاریابی </a:t>
            </a:r>
          </a:p>
          <a:p>
            <a:pPr algn="ctr" rtl="1">
              <a:defRPr/>
            </a:pPr>
            <a:r>
              <a:rPr lang="fa-IR" sz="2400" b="1" dirty="0">
                <a:solidFill>
                  <a:srgbClr val="FF0000"/>
                </a:solidFill>
              </a:rPr>
              <a:t>هوشیار</a:t>
            </a:r>
            <a:endParaRPr lang="en-US" sz="2400" b="1" dirty="0">
              <a:solidFill>
                <a:srgbClr val="FF0000"/>
              </a:solidFill>
            </a:endParaRPr>
          </a:p>
        </p:txBody>
      </p:sp>
      <p:cxnSp>
        <p:nvCxnSpPr>
          <p:cNvPr id="6" name="Straight Arrow Connector 5"/>
          <p:cNvCxnSpPr>
            <a:endCxn id="10" idx="2"/>
          </p:cNvCxnSpPr>
          <p:nvPr/>
        </p:nvCxnSpPr>
        <p:spPr>
          <a:xfrm flipV="1">
            <a:off x="3505200" y="685800"/>
            <a:ext cx="2514600" cy="12954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6172200" y="4038600"/>
            <a:ext cx="2590800" cy="1371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defRPr/>
            </a:pPr>
            <a:endParaRPr lang="en-US" sz="2800" b="1" dirty="0">
              <a:solidFill>
                <a:srgbClr val="FF0000"/>
              </a:solidFill>
            </a:endParaRPr>
          </a:p>
          <a:p>
            <a:pPr algn="ctr">
              <a:defRPr/>
            </a:pPr>
            <a:endParaRPr lang="en-US" sz="2800" b="1" dirty="0">
              <a:solidFill>
                <a:srgbClr val="FF0000"/>
              </a:solidFill>
            </a:endParaRPr>
          </a:p>
          <a:p>
            <a:pPr algn="ctr">
              <a:defRPr/>
            </a:pPr>
            <a:endParaRPr lang="en-US" sz="2800" b="1" dirty="0">
              <a:solidFill>
                <a:srgbClr val="FF0000"/>
              </a:solidFill>
            </a:endParaRPr>
          </a:p>
          <a:p>
            <a:pPr algn="ctr">
              <a:defRPr/>
            </a:pPr>
            <a:endParaRPr lang="en-US" sz="2800" b="1" dirty="0">
              <a:solidFill>
                <a:srgbClr val="FF0000"/>
              </a:solidFill>
            </a:endParaRPr>
          </a:p>
          <a:p>
            <a:pPr algn="ctr">
              <a:defRPr/>
            </a:pPr>
            <a:r>
              <a:rPr lang="en-US" sz="2800" b="1" dirty="0">
                <a:solidFill>
                  <a:srgbClr val="FF0000"/>
                </a:solidFill>
              </a:rPr>
              <a:t>V</a:t>
            </a:r>
            <a:r>
              <a:rPr lang="en-US" sz="2800" b="1" dirty="0">
                <a:solidFill>
                  <a:srgbClr val="000000"/>
                </a:solidFill>
              </a:rPr>
              <a:t>ALUED</a:t>
            </a:r>
            <a:r>
              <a:rPr lang="fa-IR" sz="2800" b="1" dirty="0">
                <a:solidFill>
                  <a:srgbClr val="000000"/>
                </a:solidFill>
              </a:rPr>
              <a:t>ارزشمند</a:t>
            </a:r>
            <a:endParaRPr lang="en-US" sz="2800" b="1" dirty="0">
              <a:solidFill>
                <a:srgbClr val="000000"/>
              </a:solidFill>
            </a:endParaRPr>
          </a:p>
          <a:p>
            <a:pPr algn="ctr" rtl="1">
              <a:defRPr/>
            </a:pPr>
            <a:endParaRPr lang="en-US" sz="2800" b="1" dirty="0">
              <a:solidFill>
                <a:schemeClr val="tx1"/>
              </a:solidFill>
            </a:endParaRPr>
          </a:p>
          <a:p>
            <a:pPr algn="ctr" rtl="1">
              <a:defRPr/>
            </a:pPr>
            <a:r>
              <a:rPr lang="fa-IR" sz="2800" b="1" dirty="0">
                <a:solidFill>
                  <a:schemeClr val="tx1"/>
                </a:solidFill>
              </a:rPr>
              <a:t>د </a:t>
            </a:r>
            <a:endParaRPr lang="en-US" sz="2800" b="1" dirty="0">
              <a:solidFill>
                <a:schemeClr val="tx1"/>
              </a:solidFill>
            </a:endParaRPr>
          </a:p>
          <a:p>
            <a:pPr>
              <a:defRPr/>
            </a:pPr>
            <a:endParaRPr lang="en-US" sz="2800" b="1" dirty="0">
              <a:solidFill>
                <a:srgbClr val="FF0000"/>
              </a:solidFill>
            </a:endParaRPr>
          </a:p>
        </p:txBody>
      </p:sp>
      <p:cxnSp>
        <p:nvCxnSpPr>
          <p:cNvPr id="9" name="Straight Arrow Connector 8"/>
          <p:cNvCxnSpPr/>
          <p:nvPr/>
        </p:nvCxnSpPr>
        <p:spPr>
          <a:xfrm flipV="1">
            <a:off x="3810000" y="1981200"/>
            <a:ext cx="2209800" cy="6477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019800" y="0"/>
            <a:ext cx="2590800" cy="1371600"/>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defRPr/>
            </a:pPr>
            <a:endParaRPr lang="en-US" sz="2800" b="1" dirty="0">
              <a:solidFill>
                <a:srgbClr val="FF0000"/>
              </a:solidFill>
            </a:endParaRPr>
          </a:p>
          <a:p>
            <a:pPr algn="ctr" rtl="1">
              <a:defRPr/>
            </a:pPr>
            <a:r>
              <a:rPr lang="en-US" sz="2800" b="1" dirty="0">
                <a:solidFill>
                  <a:srgbClr val="FF0000"/>
                </a:solidFill>
              </a:rPr>
              <a:t>A</a:t>
            </a:r>
            <a:r>
              <a:rPr lang="en-US" sz="2800" b="1" dirty="0">
                <a:solidFill>
                  <a:srgbClr val="000000"/>
                </a:solidFill>
              </a:rPr>
              <a:t>GILE</a:t>
            </a:r>
          </a:p>
          <a:p>
            <a:pPr algn="ctr" rtl="1">
              <a:defRPr/>
            </a:pPr>
            <a:r>
              <a:rPr lang="fa-IR" sz="2800" b="1" dirty="0">
                <a:solidFill>
                  <a:srgbClr val="000000"/>
                </a:solidFill>
              </a:rPr>
              <a:t>چابک</a:t>
            </a:r>
            <a:endParaRPr lang="en-US" sz="2800" b="1" dirty="0">
              <a:solidFill>
                <a:srgbClr val="000000"/>
              </a:solidFill>
            </a:endParaRPr>
          </a:p>
          <a:p>
            <a:pPr>
              <a:defRPr/>
            </a:pPr>
            <a:endParaRPr lang="en-US" sz="2800" b="1" dirty="0">
              <a:solidFill>
                <a:srgbClr val="FF0000"/>
              </a:solidFill>
            </a:endParaRPr>
          </a:p>
        </p:txBody>
      </p:sp>
      <p:cxnSp>
        <p:nvCxnSpPr>
          <p:cNvPr id="13" name="Straight Arrow Connector 12"/>
          <p:cNvCxnSpPr/>
          <p:nvPr/>
        </p:nvCxnSpPr>
        <p:spPr>
          <a:xfrm>
            <a:off x="3810000" y="2971800"/>
            <a:ext cx="2286000" cy="1905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6019800" y="1371600"/>
            <a:ext cx="2590800" cy="1295400"/>
          </a:xfrm>
          <a:prstGeom prst="ellipse">
            <a:avLst/>
          </a:prstGeom>
        </p:spPr>
        <p:style>
          <a:lnRef idx="1">
            <a:schemeClr val="accent4"/>
          </a:lnRef>
          <a:fillRef idx="2">
            <a:schemeClr val="accent4"/>
          </a:fillRef>
          <a:effectRef idx="1">
            <a:schemeClr val="accent4"/>
          </a:effectRef>
          <a:fontRef idx="minor">
            <a:schemeClr val="dk1"/>
          </a:fontRef>
        </p:style>
        <p:txBody>
          <a:bodyPr anchor="ctr"/>
          <a:lstStyle/>
          <a:p>
            <a:pPr>
              <a:defRPr/>
            </a:pPr>
            <a:endParaRPr lang="en-US" sz="2800" b="1" dirty="0">
              <a:solidFill>
                <a:srgbClr val="FF0000"/>
              </a:solidFill>
            </a:endParaRPr>
          </a:p>
          <a:p>
            <a:pPr algn="ctr">
              <a:defRPr/>
            </a:pPr>
            <a:r>
              <a:rPr lang="en-US" sz="2800" b="1" dirty="0">
                <a:solidFill>
                  <a:srgbClr val="FF0000"/>
                </a:solidFill>
              </a:rPr>
              <a:t>L</a:t>
            </a:r>
            <a:r>
              <a:rPr lang="en-US" sz="2800" b="1" dirty="0">
                <a:solidFill>
                  <a:srgbClr val="000000"/>
                </a:solidFill>
              </a:rPr>
              <a:t>EAN</a:t>
            </a:r>
          </a:p>
          <a:p>
            <a:pPr algn="ctr" rtl="1">
              <a:defRPr/>
            </a:pPr>
            <a:r>
              <a:rPr lang="fa-IR" sz="2800" b="1" dirty="0">
                <a:solidFill>
                  <a:srgbClr val="000000"/>
                </a:solidFill>
              </a:rPr>
              <a:t>نا ب</a:t>
            </a:r>
            <a:endParaRPr lang="en-US" sz="2800" b="1" dirty="0">
              <a:solidFill>
                <a:srgbClr val="000000"/>
              </a:solidFill>
            </a:endParaRPr>
          </a:p>
          <a:p>
            <a:pPr>
              <a:defRPr/>
            </a:pPr>
            <a:endParaRPr lang="en-US" sz="2800" b="1" dirty="0">
              <a:solidFill>
                <a:srgbClr val="FF0000"/>
              </a:solidFill>
            </a:endParaRPr>
          </a:p>
        </p:txBody>
      </p:sp>
      <p:cxnSp>
        <p:nvCxnSpPr>
          <p:cNvPr id="19" name="Straight Arrow Connector 18"/>
          <p:cNvCxnSpPr>
            <a:stCxn id="4" idx="5"/>
          </p:cNvCxnSpPr>
          <p:nvPr/>
        </p:nvCxnSpPr>
        <p:spPr>
          <a:xfrm rot="16200000" flipH="1">
            <a:off x="4384676" y="2708276"/>
            <a:ext cx="1052512" cy="2674937"/>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6096000" y="2667000"/>
            <a:ext cx="2590800" cy="1371600"/>
          </a:xfrm>
          <a:prstGeom prst="ellips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2400" b="1" dirty="0">
                <a:solidFill>
                  <a:srgbClr val="FF0000"/>
                </a:solidFill>
              </a:rPr>
              <a:t>I</a:t>
            </a:r>
            <a:r>
              <a:rPr lang="en-US" sz="2400" b="1" dirty="0">
                <a:solidFill>
                  <a:srgbClr val="000000"/>
                </a:solidFill>
              </a:rPr>
              <a:t>NVISIBL</a:t>
            </a:r>
            <a:r>
              <a:rPr lang="en-US" sz="2400" b="1" dirty="0">
                <a:solidFill>
                  <a:schemeClr val="tx1"/>
                </a:solidFill>
              </a:rPr>
              <a:t>E</a:t>
            </a:r>
          </a:p>
          <a:p>
            <a:pPr algn="ctr" rtl="1">
              <a:defRPr/>
            </a:pPr>
            <a:r>
              <a:rPr lang="fa-IR" sz="2400" b="1" dirty="0">
                <a:solidFill>
                  <a:srgbClr val="000000"/>
                </a:solidFill>
              </a:rPr>
              <a:t>نادیدنی ها</a:t>
            </a:r>
            <a:endParaRPr lang="en-US" sz="2400" b="1" dirty="0">
              <a:solidFill>
                <a:srgbClr val="000000"/>
              </a:solidFill>
            </a:endParaRPr>
          </a:p>
        </p:txBody>
      </p:sp>
      <p:cxnSp>
        <p:nvCxnSpPr>
          <p:cNvPr id="31" name="Straight Arrow Connector 30"/>
          <p:cNvCxnSpPr/>
          <p:nvPr/>
        </p:nvCxnSpPr>
        <p:spPr>
          <a:xfrm>
            <a:off x="3200400" y="3733800"/>
            <a:ext cx="3124200" cy="22098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6248400" y="5486400"/>
            <a:ext cx="2514600" cy="1371600"/>
          </a:xfrm>
          <a:prstGeom prst="ellipse">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sz="2400" b="1" dirty="0">
                <a:solidFill>
                  <a:srgbClr val="FF0000"/>
                </a:solidFill>
              </a:rPr>
              <a:t>E</a:t>
            </a:r>
            <a:r>
              <a:rPr lang="en-US" sz="2400" b="1" dirty="0">
                <a:solidFill>
                  <a:srgbClr val="000000"/>
                </a:solidFill>
              </a:rPr>
              <a:t>THIC</a:t>
            </a:r>
          </a:p>
          <a:p>
            <a:pPr algn="ctr" rtl="1">
              <a:defRPr/>
            </a:pPr>
            <a:r>
              <a:rPr lang="fa-IR" sz="3200" b="1" dirty="0">
                <a:solidFill>
                  <a:srgbClr val="000000"/>
                </a:solidFill>
              </a:rPr>
              <a:t>اخلاقی</a:t>
            </a:r>
            <a:endParaRPr lang="en-US" sz="3200" b="1" dirty="0">
              <a:solidFill>
                <a:srgbClr val="000000"/>
              </a:solidFill>
            </a:endParaRPr>
          </a:p>
        </p:txBody>
      </p:sp>
    </p:spTree>
    <p:extLst>
      <p:ext uri="{BB962C8B-B14F-4D97-AF65-F5344CB8AC3E}">
        <p14:creationId xmlns:p14="http://schemas.microsoft.com/office/powerpoint/2010/main" val="36471873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2000"/>
                                        <p:tgtEl>
                                          <p:spTgt spid="1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2000"/>
                                        <p:tgtEl>
                                          <p:spTgt spid="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2000"/>
                                        <p:tgtEl>
                                          <p:spTgt spid="2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2000"/>
                                        <p:tgtEl>
                                          <p:spTgt spid="1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2000"/>
                                        <p:tgtEl>
                                          <p:spTgt spid="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fade">
                                      <p:cBhvr>
                                        <p:cTn id="52" dur="2000"/>
                                        <p:tgtEl>
                                          <p:spTgt spid="3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2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0" grpId="0" animBg="1"/>
      <p:bldP spid="14" grpId="0" animBg="1"/>
      <p:bldP spid="20" grpId="0" animBg="1"/>
      <p:bldP spid="34"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371600"/>
          </a:xfrm>
        </p:spPr>
        <p:style>
          <a:lnRef idx="1">
            <a:schemeClr val="accent4"/>
          </a:lnRef>
          <a:fillRef idx="2">
            <a:schemeClr val="accent4"/>
          </a:fillRef>
          <a:effectRef idx="1">
            <a:schemeClr val="accent4"/>
          </a:effectRef>
          <a:fontRef idx="minor">
            <a:schemeClr val="dk1"/>
          </a:fontRef>
        </p:style>
        <p:txBody>
          <a:bodyPr rtlCol="0">
            <a:normAutofit/>
          </a:bodyPr>
          <a:lstStyle/>
          <a:p>
            <a:pPr>
              <a:defRPr/>
            </a:pPr>
            <a:r>
              <a:rPr lang="fa-IR" b="1" dirty="0" smtClean="0">
                <a:solidFill>
                  <a:srgbClr val="FF0000"/>
                </a:solidFill>
              </a:rPr>
              <a:t>استراتژی بازاریابی چابک</a:t>
            </a:r>
            <a:br>
              <a:rPr lang="fa-IR" b="1" dirty="0" smtClean="0">
                <a:solidFill>
                  <a:srgbClr val="FF0000"/>
                </a:solidFill>
              </a:rPr>
            </a:br>
            <a:r>
              <a:rPr lang="en-US" b="1" dirty="0">
                <a:solidFill>
                  <a:srgbClr val="FF0000"/>
                </a:solidFill>
              </a:rPr>
              <a:t> </a:t>
            </a:r>
            <a:r>
              <a:rPr lang="en-US" b="1" dirty="0" smtClean="0">
                <a:solidFill>
                  <a:srgbClr val="FF0000"/>
                </a:solidFill>
              </a:rPr>
              <a:t>AGILE MARKETING STRATEGY</a:t>
            </a:r>
            <a:endParaRPr lang="en-US" b="1" dirty="0">
              <a:solidFill>
                <a:srgbClr val="FF0000"/>
              </a:solidFill>
            </a:endParaRPr>
          </a:p>
        </p:txBody>
      </p:sp>
      <p:sp>
        <p:nvSpPr>
          <p:cNvPr id="3" name="Content Placeholder 2"/>
          <p:cNvSpPr>
            <a:spLocks noGrp="1"/>
          </p:cNvSpPr>
          <p:nvPr>
            <p:ph idx="1"/>
          </p:nvPr>
        </p:nvSpPr>
        <p:spPr/>
        <p:txBody>
          <a:bodyPr/>
          <a:lstStyle/>
          <a:p>
            <a:pPr algn="ctr" rtl="1" eaLnBrk="1" hangingPunct="1">
              <a:buFont typeface="Arial" panose="020B0604020202020204" pitchFamily="34" charset="0"/>
              <a:buNone/>
            </a:pPr>
            <a:r>
              <a:rPr lang="en-US" sz="4000" b="1">
                <a:solidFill>
                  <a:schemeClr val="bg1"/>
                </a:solidFill>
              </a:rPr>
              <a:t> </a:t>
            </a:r>
            <a:endParaRPr lang="fa-IR" sz="4000" b="1">
              <a:solidFill>
                <a:schemeClr val="bg1"/>
              </a:solidFill>
            </a:endParaRPr>
          </a:p>
          <a:p>
            <a:pPr algn="ctr" rtl="1" eaLnBrk="1" hangingPunct="1">
              <a:buFont typeface="Arial" panose="020B0604020202020204" pitchFamily="34" charset="0"/>
              <a:buNone/>
            </a:pPr>
            <a:r>
              <a:rPr lang="fa-IR" sz="4000" b="1">
                <a:solidFill>
                  <a:schemeClr val="bg1"/>
                </a:solidFill>
              </a:rPr>
              <a:t>دیده بانی و جستارگرائی دائمی و هُشیارانه تحولات در محیط متلاطم وغیرقابل پیش بینی وشناسائی زود هنگام ودرست فرصتها ونیازهای جدید وپاسخگوئی به آنها با واکنش </a:t>
            </a:r>
            <a:r>
              <a:rPr lang="fa-IR" sz="4000" b="1">
                <a:solidFill>
                  <a:srgbClr val="FFFF00"/>
                </a:solidFill>
              </a:rPr>
              <a:t>چابک و چالاک</a:t>
            </a:r>
            <a:endParaRPr lang="en-US" sz="4000" b="1">
              <a:solidFill>
                <a:srgbClr val="FFFF00"/>
              </a:solidFill>
            </a:endParaRPr>
          </a:p>
        </p:txBody>
      </p:sp>
    </p:spTree>
    <p:extLst>
      <p:ext uri="{BB962C8B-B14F-4D97-AF65-F5344CB8AC3E}">
        <p14:creationId xmlns:p14="http://schemas.microsoft.com/office/powerpoint/2010/main" val="1194630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val 2"/>
          <p:cNvSpPr>
            <a:spLocks noChangeArrowheads="1"/>
          </p:cNvSpPr>
          <p:nvPr/>
        </p:nvSpPr>
        <p:spPr bwMode="auto">
          <a:xfrm>
            <a:off x="2279651" y="188913"/>
            <a:ext cx="2881313" cy="251936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fa-IR" sz="4800" b="1" dirty="0">
                <a:solidFill>
                  <a:srgbClr val="000000"/>
                </a:solidFill>
              </a:rPr>
              <a:t>واکنش پذیری</a:t>
            </a:r>
            <a:endParaRPr lang="en-US" sz="4800" b="1" dirty="0">
              <a:solidFill>
                <a:srgbClr val="000000"/>
              </a:solidFill>
            </a:endParaRPr>
          </a:p>
          <a:p>
            <a:pPr algn="ctr">
              <a:defRPr/>
            </a:pPr>
            <a:r>
              <a:rPr lang="en-US" sz="2000" b="1" dirty="0">
                <a:solidFill>
                  <a:srgbClr val="000000"/>
                </a:solidFill>
              </a:rPr>
              <a:t>RESPONSIVENESS</a:t>
            </a:r>
          </a:p>
        </p:txBody>
      </p:sp>
      <p:sp>
        <p:nvSpPr>
          <p:cNvPr id="16387" name="Oval 3"/>
          <p:cNvSpPr>
            <a:spLocks noChangeArrowheads="1"/>
          </p:cNvSpPr>
          <p:nvPr/>
        </p:nvSpPr>
        <p:spPr bwMode="auto">
          <a:xfrm>
            <a:off x="7175501" y="188913"/>
            <a:ext cx="2881313" cy="251936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fa-IR" sz="4800" b="1">
                <a:solidFill>
                  <a:srgbClr val="000000"/>
                </a:solidFill>
              </a:rPr>
              <a:t>شایستگی</a:t>
            </a:r>
            <a:endParaRPr lang="en-US" sz="4800" b="1">
              <a:solidFill>
                <a:srgbClr val="000000"/>
              </a:solidFill>
            </a:endParaRPr>
          </a:p>
          <a:p>
            <a:pPr algn="ctr">
              <a:defRPr/>
            </a:pPr>
            <a:r>
              <a:rPr lang="en-US" sz="2000" b="1">
                <a:solidFill>
                  <a:srgbClr val="000000"/>
                </a:solidFill>
              </a:rPr>
              <a:t>COMPETENCY</a:t>
            </a:r>
          </a:p>
        </p:txBody>
      </p:sp>
      <p:sp>
        <p:nvSpPr>
          <p:cNvPr id="16388" name="Oval 4"/>
          <p:cNvSpPr>
            <a:spLocks noChangeArrowheads="1"/>
          </p:cNvSpPr>
          <p:nvPr/>
        </p:nvSpPr>
        <p:spPr bwMode="auto">
          <a:xfrm>
            <a:off x="7248526" y="4005263"/>
            <a:ext cx="2881313" cy="251936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fa-IR" sz="4800" b="1">
                <a:solidFill>
                  <a:srgbClr val="000000"/>
                </a:solidFill>
              </a:rPr>
              <a:t>انعطاف پذیری</a:t>
            </a:r>
            <a:endParaRPr lang="en-US" sz="4800" b="1">
              <a:solidFill>
                <a:srgbClr val="000000"/>
              </a:solidFill>
            </a:endParaRPr>
          </a:p>
          <a:p>
            <a:pPr algn="ctr">
              <a:defRPr/>
            </a:pPr>
            <a:r>
              <a:rPr lang="en-US" sz="2000" b="1">
                <a:solidFill>
                  <a:srgbClr val="000000"/>
                </a:solidFill>
              </a:rPr>
              <a:t>FLEXIBILITY</a:t>
            </a:r>
          </a:p>
        </p:txBody>
      </p:sp>
      <p:sp>
        <p:nvSpPr>
          <p:cNvPr id="16389" name="Oval 5"/>
          <p:cNvSpPr>
            <a:spLocks noChangeArrowheads="1"/>
          </p:cNvSpPr>
          <p:nvPr/>
        </p:nvSpPr>
        <p:spPr bwMode="auto">
          <a:xfrm>
            <a:off x="2208213" y="4005263"/>
            <a:ext cx="2881312" cy="251936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fa-IR" sz="4800" b="1">
                <a:solidFill>
                  <a:srgbClr val="000000"/>
                </a:solidFill>
              </a:rPr>
              <a:t>سرعت</a:t>
            </a:r>
            <a:endParaRPr lang="en-US" sz="4800" b="1">
              <a:solidFill>
                <a:srgbClr val="000000"/>
              </a:solidFill>
            </a:endParaRPr>
          </a:p>
          <a:p>
            <a:pPr algn="ctr">
              <a:defRPr/>
            </a:pPr>
            <a:r>
              <a:rPr lang="en-US" sz="2000" b="1">
                <a:solidFill>
                  <a:srgbClr val="000000"/>
                </a:solidFill>
              </a:rPr>
              <a:t>QUICKNESS</a:t>
            </a:r>
          </a:p>
        </p:txBody>
      </p:sp>
      <p:sp>
        <p:nvSpPr>
          <p:cNvPr id="16390" name="Oval 6"/>
          <p:cNvSpPr>
            <a:spLocks noChangeArrowheads="1"/>
          </p:cNvSpPr>
          <p:nvPr/>
        </p:nvSpPr>
        <p:spPr bwMode="auto">
          <a:xfrm>
            <a:off x="4727576" y="2133601"/>
            <a:ext cx="2881313" cy="2519363"/>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fa-IR" sz="4800" b="1" dirty="0">
                <a:solidFill>
                  <a:srgbClr val="FF0000"/>
                </a:solidFill>
              </a:rPr>
              <a:t>بازاریابی</a:t>
            </a:r>
          </a:p>
          <a:p>
            <a:pPr algn="ctr">
              <a:defRPr/>
            </a:pPr>
            <a:r>
              <a:rPr lang="fa-IR" sz="4800" b="1" dirty="0">
                <a:solidFill>
                  <a:srgbClr val="FF0000"/>
                </a:solidFill>
              </a:rPr>
              <a:t>چابک</a:t>
            </a:r>
            <a:endParaRPr lang="en-US" sz="4800" b="1" dirty="0">
              <a:solidFill>
                <a:srgbClr val="FF0000"/>
              </a:solidFill>
            </a:endParaRPr>
          </a:p>
        </p:txBody>
      </p:sp>
      <p:cxnSp>
        <p:nvCxnSpPr>
          <p:cNvPr id="15" name="Straight Connector 14"/>
          <p:cNvCxnSpPr>
            <a:stCxn id="16387" idx="3"/>
          </p:cNvCxnSpPr>
          <p:nvPr/>
        </p:nvCxnSpPr>
        <p:spPr>
          <a:xfrm rot="5400000">
            <a:off x="7331076" y="2324101"/>
            <a:ext cx="250825" cy="282575"/>
          </a:xfrm>
          <a:prstGeom prst="line">
            <a:avLst/>
          </a:prstGeom>
          <a:ln>
            <a:headEnd type="stealth"/>
            <a:tailEnd type="triangle"/>
          </a:ln>
        </p:spPr>
        <p:style>
          <a:lnRef idx="1">
            <a:schemeClr val="accent3"/>
          </a:lnRef>
          <a:fillRef idx="2">
            <a:schemeClr val="accent3"/>
          </a:fillRef>
          <a:effectRef idx="1">
            <a:schemeClr val="accent3"/>
          </a:effectRef>
          <a:fontRef idx="minor">
            <a:schemeClr val="dk1"/>
          </a:fontRef>
        </p:style>
      </p:cxnSp>
      <p:cxnSp>
        <p:nvCxnSpPr>
          <p:cNvPr id="17" name="Straight Connector 16"/>
          <p:cNvCxnSpPr>
            <a:stCxn id="16389" idx="7"/>
          </p:cNvCxnSpPr>
          <p:nvPr/>
        </p:nvCxnSpPr>
        <p:spPr>
          <a:xfrm rot="5400000" flipH="1" flipV="1">
            <a:off x="4680744" y="4101307"/>
            <a:ext cx="258763" cy="285750"/>
          </a:xfrm>
          <a:prstGeom prst="line">
            <a:avLst/>
          </a:prstGeom>
          <a:ln>
            <a:headEnd type="triangle"/>
            <a:tailEnd type="triangle"/>
          </a:ln>
        </p:spPr>
        <p:style>
          <a:lnRef idx="1">
            <a:schemeClr val="accent3"/>
          </a:lnRef>
          <a:fillRef idx="2">
            <a:schemeClr val="accent3"/>
          </a:fillRef>
          <a:effectRef idx="1">
            <a:schemeClr val="accent3"/>
          </a:effectRef>
          <a:fontRef idx="minor">
            <a:schemeClr val="dk1"/>
          </a:fontRef>
        </p:style>
      </p:cxnSp>
      <p:cxnSp>
        <p:nvCxnSpPr>
          <p:cNvPr id="19" name="Straight Connector 18"/>
          <p:cNvCxnSpPr>
            <a:stCxn id="16390" idx="5"/>
          </p:cNvCxnSpPr>
          <p:nvPr/>
        </p:nvCxnSpPr>
        <p:spPr>
          <a:xfrm rot="16200000" flipH="1">
            <a:off x="7259639" y="4211639"/>
            <a:ext cx="211137" cy="357187"/>
          </a:xfrm>
          <a:prstGeom prst="line">
            <a:avLst/>
          </a:prstGeom>
          <a:ln>
            <a:headEnd type="triangle"/>
            <a:tailEnd type="triangle"/>
          </a:ln>
        </p:spPr>
        <p:style>
          <a:lnRef idx="1">
            <a:schemeClr val="accent3"/>
          </a:lnRef>
          <a:fillRef idx="2">
            <a:schemeClr val="accent3"/>
          </a:fillRef>
          <a:effectRef idx="1">
            <a:schemeClr val="accent3"/>
          </a:effectRef>
          <a:fontRef idx="minor">
            <a:schemeClr val="dk1"/>
          </a:fontRef>
        </p:style>
      </p:cxnSp>
      <p:cxnSp>
        <p:nvCxnSpPr>
          <p:cNvPr id="21" name="Straight Connector 20"/>
          <p:cNvCxnSpPr>
            <a:stCxn id="16386" idx="5"/>
          </p:cNvCxnSpPr>
          <p:nvPr/>
        </p:nvCxnSpPr>
        <p:spPr>
          <a:xfrm rot="16200000" flipH="1">
            <a:off x="4758532" y="2320132"/>
            <a:ext cx="250825" cy="290512"/>
          </a:xfrm>
          <a:prstGeom prst="line">
            <a:avLst/>
          </a:prstGeom>
          <a:ln>
            <a:headEnd type="triangle"/>
            <a:tailEnd type="triangle"/>
          </a:ln>
        </p:spPr>
        <p:style>
          <a:lnRef idx="1">
            <a:schemeClr val="accent3"/>
          </a:lnRef>
          <a:fillRef idx="2">
            <a:schemeClr val="accent3"/>
          </a:fillRef>
          <a:effectRef idx="1">
            <a:schemeClr val="accent3"/>
          </a:effectRef>
          <a:fontRef idx="minor">
            <a:schemeClr val="dk1"/>
          </a:fontRef>
        </p:style>
      </p:cxnSp>
    </p:spTree>
    <p:extLst>
      <p:ext uri="{BB962C8B-B14F-4D97-AF65-F5344CB8AC3E}">
        <p14:creationId xmlns:p14="http://schemas.microsoft.com/office/powerpoint/2010/main" val="231724508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fade">
                                      <p:cBhvr>
                                        <p:cTn id="7" dur="2000"/>
                                        <p:tgtEl>
                                          <p:spTgt spid="163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fade">
                                      <p:cBhvr>
                                        <p:cTn id="12" dur="2000"/>
                                        <p:tgtEl>
                                          <p:spTgt spid="163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gtEl>
                                        <p:attrNameLst>
                                          <p:attrName>style.visibility</p:attrName>
                                        </p:attrNameLst>
                                      </p:cBhvr>
                                      <p:to>
                                        <p:strVal val="visible"/>
                                      </p:to>
                                    </p:set>
                                    <p:animEffect transition="in" filter="fade">
                                      <p:cBhvr>
                                        <p:cTn id="17" dur="2000"/>
                                        <p:tgtEl>
                                          <p:spTgt spid="163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8"/>
                                        </p:tgtEl>
                                        <p:attrNameLst>
                                          <p:attrName>style.visibility</p:attrName>
                                        </p:attrNameLst>
                                      </p:cBhvr>
                                      <p:to>
                                        <p:strVal val="visible"/>
                                      </p:to>
                                    </p:set>
                                    <p:animEffect transition="in" filter="fade">
                                      <p:cBhvr>
                                        <p:cTn id="22" dur="2000"/>
                                        <p:tgtEl>
                                          <p:spTgt spid="163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389"/>
                                        </p:tgtEl>
                                        <p:attrNameLst>
                                          <p:attrName>style.visibility</p:attrName>
                                        </p:attrNameLst>
                                      </p:cBhvr>
                                      <p:to>
                                        <p:strVal val="visible"/>
                                      </p:to>
                                    </p:set>
                                    <p:animEffect transition="in" filter="fade">
                                      <p:cBhvr>
                                        <p:cTn id="27" dur="20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16387" grpId="0" animBg="1"/>
      <p:bldP spid="16388" grpId="0" animBg="1"/>
      <p:bldP spid="16389" grpId="0" animBg="1"/>
      <p:bldP spid="16390"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417638"/>
          </a:xfrm>
        </p:spPr>
        <p:style>
          <a:lnRef idx="1">
            <a:schemeClr val="accent4"/>
          </a:lnRef>
          <a:fillRef idx="2">
            <a:schemeClr val="accent4"/>
          </a:fillRef>
          <a:effectRef idx="1">
            <a:schemeClr val="accent4"/>
          </a:effectRef>
          <a:fontRef idx="minor">
            <a:schemeClr val="dk1"/>
          </a:fontRef>
        </p:style>
        <p:txBody>
          <a:bodyPr rtlCol="0">
            <a:noAutofit/>
          </a:bodyPr>
          <a:lstStyle/>
          <a:p>
            <a:pPr>
              <a:defRPr/>
            </a:pPr>
            <a:r>
              <a:rPr lang="fa-IR" b="1" dirty="0" smtClean="0">
                <a:solidFill>
                  <a:srgbClr val="FF0000"/>
                </a:solidFill>
                <a:latin typeface="Arial" pitchFamily="34" charset="0"/>
              </a:rPr>
              <a:t>استراتژی بازاریابی ناب:</a:t>
            </a:r>
            <a:r>
              <a:rPr lang="fa-IR" sz="3600" b="1" dirty="0">
                <a:solidFill>
                  <a:srgbClr val="FF0000"/>
                </a:solidFill>
                <a:latin typeface="Arial" pitchFamily="34" charset="0"/>
              </a:rPr>
              <a:t/>
            </a:r>
            <a:br>
              <a:rPr lang="fa-IR" sz="3600" b="1" dirty="0">
                <a:solidFill>
                  <a:srgbClr val="FF0000"/>
                </a:solidFill>
                <a:latin typeface="Arial" pitchFamily="34" charset="0"/>
              </a:rPr>
            </a:br>
            <a:r>
              <a:rPr lang="en-US" sz="3600" b="1" dirty="0">
                <a:solidFill>
                  <a:srgbClr val="FF0000"/>
                </a:solidFill>
                <a:latin typeface="Arial" pitchFamily="34" charset="0"/>
                <a:cs typeface="Arial" pitchFamily="34" charset="0"/>
              </a:rPr>
              <a:t>LEAN MARKETING STRATEGY</a:t>
            </a:r>
          </a:p>
        </p:txBody>
      </p:sp>
      <p:sp>
        <p:nvSpPr>
          <p:cNvPr id="3" name="Content Placeholder 2"/>
          <p:cNvSpPr>
            <a:spLocks noGrp="1"/>
          </p:cNvSpPr>
          <p:nvPr>
            <p:ph idx="1"/>
          </p:nvPr>
        </p:nvSpPr>
        <p:spPr/>
        <p:txBody>
          <a:bodyPr/>
          <a:lstStyle/>
          <a:p>
            <a:pPr algn="r" rtl="1" eaLnBrk="1" hangingPunct="1">
              <a:buFont typeface="Arial" panose="020B0604020202020204" pitchFamily="34" charset="0"/>
              <a:buNone/>
            </a:pPr>
            <a:endParaRPr lang="fa-IR" smtClean="0">
              <a:solidFill>
                <a:schemeClr val="bg1"/>
              </a:solidFill>
            </a:endParaRPr>
          </a:p>
          <a:p>
            <a:pPr algn="ctr" rtl="1" eaLnBrk="1" hangingPunct="1">
              <a:lnSpc>
                <a:spcPct val="150000"/>
              </a:lnSpc>
              <a:buFont typeface="Arial" panose="020B0604020202020204" pitchFamily="34" charset="0"/>
              <a:buNone/>
            </a:pPr>
            <a:r>
              <a:rPr lang="fa-IR" sz="4000" b="1">
                <a:solidFill>
                  <a:schemeClr val="bg1"/>
                </a:solidFill>
                <a:latin typeface="Arial" panose="020B0604020202020204" pitchFamily="34" charset="0"/>
              </a:rPr>
              <a:t>پیشگیری وپاک سازی پایدار بازاریابی وفروش از عوامل </a:t>
            </a:r>
            <a:r>
              <a:rPr lang="fa-IR" sz="4000" b="1">
                <a:solidFill>
                  <a:srgbClr val="FFFF00"/>
                </a:solidFill>
                <a:latin typeface="Arial" panose="020B0604020202020204" pitchFamily="34" charset="0"/>
              </a:rPr>
              <a:t>بازدارنده،کند کننده،زیانبار، بی ارزش،غیرمفید وضایعات و اتلاف ها </a:t>
            </a:r>
            <a:r>
              <a:rPr lang="fa-IR" sz="4000" b="1">
                <a:solidFill>
                  <a:schemeClr val="bg1"/>
                </a:solidFill>
                <a:latin typeface="Arial" panose="020B0604020202020204" pitchFamily="34" charset="0"/>
              </a:rPr>
              <a:t>جهت ارزش آفرینی برای مشتریان وتولید ناب</a:t>
            </a:r>
            <a:endParaRPr lang="en-US" sz="4000"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48991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81200" y="295275"/>
            <a:ext cx="8229600" cy="990600"/>
          </a:xfrm>
        </p:spPr>
        <p:style>
          <a:lnRef idx="1">
            <a:schemeClr val="accent1"/>
          </a:lnRef>
          <a:fillRef idx="2">
            <a:schemeClr val="accent1"/>
          </a:fillRef>
          <a:effectRef idx="1">
            <a:schemeClr val="accent1"/>
          </a:effectRef>
          <a:fontRef idx="minor">
            <a:schemeClr val="dk1"/>
          </a:fontRef>
        </p:style>
        <p:txBody>
          <a:bodyPr rtlCol="0">
            <a:noAutofit/>
          </a:bodyPr>
          <a:lstStyle/>
          <a:p>
            <a:pPr>
              <a:defRPr/>
            </a:pPr>
            <a:r>
              <a:rPr lang="en-US" sz="7200" b="1" dirty="0">
                <a:solidFill>
                  <a:srgbClr val="FF0000"/>
                </a:solidFill>
                <a:latin typeface="Arial" pitchFamily="34" charset="0"/>
                <a:cs typeface="Arial" pitchFamily="34" charset="0"/>
              </a:rPr>
              <a:t>Waste</a:t>
            </a:r>
            <a:r>
              <a:rPr lang="fa-IR" sz="7200" b="1" dirty="0">
                <a:solidFill>
                  <a:srgbClr val="FF0000"/>
                </a:solidFill>
                <a:latin typeface="Arial" pitchFamily="34" charset="0"/>
              </a:rPr>
              <a:t> </a:t>
            </a:r>
            <a:r>
              <a:rPr lang="fa-IR" b="1" dirty="0" smtClean="0">
                <a:solidFill>
                  <a:srgbClr val="FF0000"/>
                </a:solidFill>
                <a:latin typeface="Arial" pitchFamily="34" charset="0"/>
              </a:rPr>
              <a:t>زوائد واتلاف   </a:t>
            </a:r>
            <a:endParaRPr lang="en-US" b="1" dirty="0" smtClean="0">
              <a:solidFill>
                <a:srgbClr val="FF0000"/>
              </a:solidFill>
              <a:latin typeface="Arial" pitchFamily="34" charset="0"/>
              <a:cs typeface="Arial" pitchFamily="34" charset="0"/>
            </a:endParaRPr>
          </a:p>
        </p:txBody>
      </p:sp>
      <p:sp>
        <p:nvSpPr>
          <p:cNvPr id="10243" name="Rectangle 3"/>
          <p:cNvSpPr>
            <a:spLocks noGrp="1" noChangeArrowheads="1"/>
          </p:cNvSpPr>
          <p:nvPr>
            <p:ph type="body" idx="1"/>
          </p:nvPr>
        </p:nvSpPr>
        <p:spPr>
          <a:xfrm>
            <a:off x="1752600" y="1143000"/>
            <a:ext cx="8610600" cy="5562600"/>
          </a:xfrm>
        </p:spPr>
        <p:txBody>
          <a:bodyPr/>
          <a:lstStyle/>
          <a:p>
            <a:pPr eaLnBrk="1" hangingPunct="1">
              <a:lnSpc>
                <a:spcPct val="90000"/>
              </a:lnSpc>
            </a:pPr>
            <a:endParaRPr lang="fa-IR" b="1" dirty="0" smtClean="0">
              <a:solidFill>
                <a:schemeClr val="bg1"/>
              </a:solidFill>
              <a:latin typeface="Arial" panose="020B0604020202020204" pitchFamily="34" charset="0"/>
            </a:endParaRPr>
          </a:p>
          <a:p>
            <a:pPr eaLnBrk="1" hangingPunct="1">
              <a:lnSpc>
                <a:spcPct val="90000"/>
              </a:lnSpc>
            </a:pPr>
            <a:endParaRPr lang="fa-IR" b="1" dirty="0" smtClean="0">
              <a:solidFill>
                <a:schemeClr val="bg1"/>
              </a:solidFill>
              <a:latin typeface="Arial" panose="020B0604020202020204" pitchFamily="34" charset="0"/>
            </a:endParaRPr>
          </a:p>
          <a:p>
            <a:pPr eaLnBrk="1" hangingPunct="1">
              <a:lnSpc>
                <a:spcPct val="90000"/>
              </a:lnSpc>
            </a:pPr>
            <a:r>
              <a:rPr lang="en-US" b="1" dirty="0" smtClean="0">
                <a:solidFill>
                  <a:schemeClr val="bg1"/>
                </a:solidFill>
                <a:latin typeface="Arial" panose="020B0604020202020204" pitchFamily="34" charset="0"/>
                <a:cs typeface="Arial" panose="020B0604020202020204" pitchFamily="34" charset="0"/>
              </a:rPr>
              <a:t>Waste is also known as “Non-Value-Added activity” or  “MUDA” in Japanese</a:t>
            </a:r>
            <a:endParaRPr lang="fa-IR" b="1" dirty="0" smtClean="0">
              <a:solidFill>
                <a:schemeClr val="bg1"/>
              </a:solidFill>
              <a:latin typeface="Arial" panose="020B0604020202020204" pitchFamily="34" charset="0"/>
            </a:endParaRPr>
          </a:p>
          <a:p>
            <a:pPr algn="r" rtl="1" eaLnBrk="1" hangingPunct="1">
              <a:lnSpc>
                <a:spcPct val="90000"/>
              </a:lnSpc>
              <a:buFont typeface="Arial" panose="020B0604020202020204" pitchFamily="34" charset="0"/>
              <a:buNone/>
            </a:pPr>
            <a:endParaRPr lang="fa-IR" b="1" dirty="0" smtClean="0">
              <a:solidFill>
                <a:schemeClr val="bg1"/>
              </a:solidFill>
              <a:latin typeface="Arial" panose="020B0604020202020204" pitchFamily="34" charset="0"/>
            </a:endParaRPr>
          </a:p>
          <a:p>
            <a:pPr algn="r" rtl="1" eaLnBrk="1" hangingPunct="1">
              <a:lnSpc>
                <a:spcPct val="90000"/>
              </a:lnSpc>
            </a:pPr>
            <a:endParaRPr lang="fa-IR" b="1" dirty="0" smtClean="0">
              <a:solidFill>
                <a:schemeClr val="bg1"/>
              </a:solidFill>
              <a:latin typeface="Arial" panose="020B0604020202020204" pitchFamily="34" charset="0"/>
            </a:endParaRPr>
          </a:p>
          <a:p>
            <a:pPr algn="r" rtl="1" eaLnBrk="1" hangingPunct="1">
              <a:lnSpc>
                <a:spcPct val="90000"/>
              </a:lnSpc>
            </a:pPr>
            <a:r>
              <a:rPr lang="fa-IR" sz="4000" b="1" dirty="0">
                <a:solidFill>
                  <a:schemeClr val="bg1"/>
                </a:solidFill>
                <a:latin typeface="Arial" panose="020B0604020202020204" pitchFamily="34" charset="0"/>
              </a:rPr>
              <a:t>زوائد در ژاپن بعنوان ”مودا“ یا ” فعالیت بدون ارزش اضافی ”است.</a:t>
            </a:r>
          </a:p>
        </p:txBody>
      </p:sp>
      <p:grpSp>
        <p:nvGrpSpPr>
          <p:cNvPr id="95236" name="Group 4"/>
          <p:cNvGrpSpPr>
            <a:grpSpLocks/>
          </p:cNvGrpSpPr>
          <p:nvPr/>
        </p:nvGrpSpPr>
        <p:grpSpPr bwMode="auto">
          <a:xfrm>
            <a:off x="2120900" y="2301876"/>
            <a:ext cx="711200" cy="747713"/>
            <a:chOff x="376" y="720"/>
            <a:chExt cx="448" cy="471"/>
          </a:xfrm>
        </p:grpSpPr>
        <p:sp>
          <p:nvSpPr>
            <p:cNvPr id="95244" name="Rectangle 5"/>
            <p:cNvSpPr>
              <a:spLocks noChangeArrowheads="1"/>
            </p:cNvSpPr>
            <p:nvPr/>
          </p:nvSpPr>
          <p:spPr bwMode="auto">
            <a:xfrm>
              <a:off x="376" y="720"/>
              <a:ext cx="11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sz="1800" b="1">
                <a:solidFill>
                  <a:schemeClr val="bg1"/>
                </a:solidFill>
              </a:endParaRPr>
            </a:p>
          </p:txBody>
        </p:sp>
        <p:sp>
          <p:nvSpPr>
            <p:cNvPr id="95245" name="Rectangle 6"/>
            <p:cNvSpPr>
              <a:spLocks noChangeArrowheads="1"/>
            </p:cNvSpPr>
            <p:nvPr/>
          </p:nvSpPr>
          <p:spPr bwMode="auto">
            <a:xfrm>
              <a:off x="709" y="960"/>
              <a:ext cx="11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sz="1800" i="1">
                <a:solidFill>
                  <a:schemeClr val="bg1"/>
                </a:solidFill>
              </a:endParaRPr>
            </a:p>
          </p:txBody>
        </p:sp>
      </p:grpSp>
      <p:grpSp>
        <p:nvGrpSpPr>
          <p:cNvPr id="95237" name="Group 7"/>
          <p:cNvGrpSpPr>
            <a:grpSpLocks/>
          </p:cNvGrpSpPr>
          <p:nvPr/>
        </p:nvGrpSpPr>
        <p:grpSpPr bwMode="auto">
          <a:xfrm>
            <a:off x="2119313" y="4235450"/>
            <a:ext cx="7867650" cy="793750"/>
            <a:chOff x="375" y="1777"/>
            <a:chExt cx="4956" cy="500"/>
          </a:xfrm>
        </p:grpSpPr>
        <p:sp>
          <p:nvSpPr>
            <p:cNvPr id="95242" name="Rectangle 8"/>
            <p:cNvSpPr>
              <a:spLocks noChangeArrowheads="1"/>
            </p:cNvSpPr>
            <p:nvPr/>
          </p:nvSpPr>
          <p:spPr bwMode="auto">
            <a:xfrm>
              <a:off x="375" y="1777"/>
              <a:ext cx="11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sz="1800" b="1">
                <a:solidFill>
                  <a:schemeClr val="bg1"/>
                </a:solidFill>
              </a:endParaRPr>
            </a:p>
          </p:txBody>
        </p:sp>
        <p:sp>
          <p:nvSpPr>
            <p:cNvPr id="95243" name="Rectangle 9"/>
            <p:cNvSpPr>
              <a:spLocks noChangeArrowheads="1"/>
            </p:cNvSpPr>
            <p:nvPr/>
          </p:nvSpPr>
          <p:spPr bwMode="auto">
            <a:xfrm>
              <a:off x="721" y="2029"/>
              <a:ext cx="461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sz="2000" i="1">
                <a:solidFill>
                  <a:schemeClr val="bg1"/>
                </a:solidFill>
              </a:endParaRPr>
            </a:p>
          </p:txBody>
        </p:sp>
      </p:grpSp>
      <p:grpSp>
        <p:nvGrpSpPr>
          <p:cNvPr id="95238" name="Group 10"/>
          <p:cNvGrpSpPr>
            <a:grpSpLocks/>
          </p:cNvGrpSpPr>
          <p:nvPr/>
        </p:nvGrpSpPr>
        <p:grpSpPr bwMode="auto">
          <a:xfrm>
            <a:off x="2133601" y="1120775"/>
            <a:ext cx="690563" cy="787400"/>
            <a:chOff x="389" y="3121"/>
            <a:chExt cx="435" cy="496"/>
          </a:xfrm>
        </p:grpSpPr>
        <p:sp>
          <p:nvSpPr>
            <p:cNvPr id="95240" name="Rectangle 11"/>
            <p:cNvSpPr>
              <a:spLocks noChangeArrowheads="1"/>
            </p:cNvSpPr>
            <p:nvPr/>
          </p:nvSpPr>
          <p:spPr bwMode="auto">
            <a:xfrm>
              <a:off x="709" y="3367"/>
              <a:ext cx="11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sz="2000" i="1">
                <a:solidFill>
                  <a:schemeClr val="bg1"/>
                </a:solidFill>
              </a:endParaRPr>
            </a:p>
          </p:txBody>
        </p:sp>
        <p:sp>
          <p:nvSpPr>
            <p:cNvPr id="95241" name="Rectangle 12"/>
            <p:cNvSpPr>
              <a:spLocks noChangeArrowheads="1"/>
            </p:cNvSpPr>
            <p:nvPr/>
          </p:nvSpPr>
          <p:spPr bwMode="auto">
            <a:xfrm>
              <a:off x="389" y="3121"/>
              <a:ext cx="11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sz="1800" b="1">
                <a:solidFill>
                  <a:schemeClr val="bg1"/>
                </a:solidFill>
              </a:endParaRPr>
            </a:p>
          </p:txBody>
        </p:sp>
      </p:grpSp>
    </p:spTree>
    <p:extLst>
      <p:ext uri="{BB962C8B-B14F-4D97-AF65-F5344CB8AC3E}">
        <p14:creationId xmlns:p14="http://schemas.microsoft.com/office/powerpoint/2010/main" val="38016042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fade">
                                      <p:cBhvr>
                                        <p:cTn id="12" dur="2000"/>
                                        <p:tgtEl>
                                          <p:spTgt spid="102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243">
                                            <p:txEl>
                                              <p:pRg st="5" end="5"/>
                                            </p:txEl>
                                          </p:spTgt>
                                        </p:tgtEl>
                                        <p:attrNameLst>
                                          <p:attrName>style.visibility</p:attrName>
                                        </p:attrNameLst>
                                      </p:cBhvr>
                                      <p:to>
                                        <p:strVal val="visible"/>
                                      </p:to>
                                    </p:set>
                                    <p:animEffect transition="in" filter="fade">
                                      <p:cBhvr>
                                        <p:cTn id="17" dur="20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30" name="Rectangle 10"/>
          <p:cNvSpPr>
            <a:spLocks noChangeArrowheads="1"/>
          </p:cNvSpPr>
          <p:nvPr/>
        </p:nvSpPr>
        <p:spPr bwMode="auto">
          <a:xfrm>
            <a:off x="1524000" y="1"/>
            <a:ext cx="9144000" cy="132397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bodyPr>
          <a:lstStyle/>
          <a:p>
            <a:pPr>
              <a:defRPr/>
            </a:pPr>
            <a:r>
              <a:rPr lang="en-US" sz="3600" b="1" dirty="0">
                <a:solidFill>
                  <a:srgbClr val="FF0000"/>
                </a:solidFill>
                <a:latin typeface="Arial Black" pitchFamily="34" charset="0"/>
              </a:rPr>
              <a:t>WHAT LEAN MARKETING OFFER</a:t>
            </a:r>
            <a:endParaRPr lang="fa-IR" sz="3600" b="1" dirty="0">
              <a:solidFill>
                <a:srgbClr val="FF0000"/>
              </a:solidFill>
              <a:latin typeface="Arial Black" pitchFamily="34" charset="0"/>
            </a:endParaRPr>
          </a:p>
          <a:p>
            <a:pPr algn="ctr">
              <a:defRPr/>
            </a:pPr>
            <a:r>
              <a:rPr lang="fa-IR" sz="4400" b="1" dirty="0">
                <a:solidFill>
                  <a:srgbClr val="FF0000"/>
                </a:solidFill>
                <a:latin typeface="Arial Black" pitchFamily="34" charset="0"/>
              </a:rPr>
              <a:t>بازاریابی ناب چیست؟</a:t>
            </a:r>
            <a:endParaRPr lang="en-AU" sz="4400" b="1" dirty="0">
              <a:solidFill>
                <a:srgbClr val="FF0000"/>
              </a:solidFill>
              <a:latin typeface="Arial Black" pitchFamily="34" charset="0"/>
            </a:endParaRPr>
          </a:p>
        </p:txBody>
      </p:sp>
      <p:sp>
        <p:nvSpPr>
          <p:cNvPr id="56331" name="Rectangle 11"/>
          <p:cNvSpPr>
            <a:spLocks noGrp="1" noChangeArrowheads="1"/>
          </p:cNvSpPr>
          <p:nvPr>
            <p:ph type="body" idx="1"/>
          </p:nvPr>
        </p:nvSpPr>
        <p:spPr>
          <a:xfrm>
            <a:off x="1752600" y="1219201"/>
            <a:ext cx="6191250" cy="4968875"/>
          </a:xfrm>
        </p:spPr>
        <p:txBody>
          <a:bodyPr/>
          <a:lstStyle/>
          <a:p>
            <a:pPr eaLnBrk="1" hangingPunct="1">
              <a:lnSpc>
                <a:spcPct val="90000"/>
              </a:lnSpc>
              <a:buFont typeface="Wingdings" panose="05000000000000000000" pitchFamily="2" charset="2"/>
              <a:buNone/>
            </a:pPr>
            <a:endParaRPr lang="fa-IR" sz="2400" b="1">
              <a:solidFill>
                <a:srgbClr val="FFFF00"/>
              </a:solidFill>
              <a:latin typeface="Arial" panose="020B0604020202020204" pitchFamily="34" charset="0"/>
            </a:endParaRPr>
          </a:p>
          <a:p>
            <a:pPr eaLnBrk="1" hangingPunct="1">
              <a:lnSpc>
                <a:spcPct val="90000"/>
              </a:lnSpc>
              <a:buFont typeface="Wingdings" panose="05000000000000000000" pitchFamily="2" charset="2"/>
              <a:buNone/>
            </a:pPr>
            <a:r>
              <a:rPr lang="en-AU" sz="2400" b="1">
                <a:solidFill>
                  <a:srgbClr val="FFFF00"/>
                </a:solidFill>
                <a:latin typeface="Arial" panose="020B0604020202020204" pitchFamily="34" charset="0"/>
                <a:cs typeface="Arial" panose="020B0604020202020204" pitchFamily="34" charset="0"/>
              </a:rPr>
              <a:t>GOAL:</a:t>
            </a:r>
            <a:endParaRPr lang="fa-IR" sz="2400" b="1">
              <a:solidFill>
                <a:srgbClr val="FFFF00"/>
              </a:solidFill>
              <a:latin typeface="Arial" panose="020B0604020202020204" pitchFamily="34" charset="0"/>
            </a:endParaRPr>
          </a:p>
          <a:p>
            <a:pPr eaLnBrk="1" hangingPunct="1">
              <a:lnSpc>
                <a:spcPct val="90000"/>
              </a:lnSpc>
              <a:buFont typeface="Wingdings" panose="05000000000000000000" pitchFamily="2" charset="2"/>
              <a:buNone/>
            </a:pPr>
            <a:r>
              <a:rPr lang="en-AU" sz="2400" b="1">
                <a:solidFill>
                  <a:srgbClr val="FFFF00"/>
                </a:solidFill>
                <a:latin typeface="Arial" panose="020B0604020202020204" pitchFamily="34" charset="0"/>
                <a:cs typeface="Arial" panose="020B0604020202020204" pitchFamily="34" charset="0"/>
              </a:rPr>
              <a:t> </a:t>
            </a:r>
          </a:p>
          <a:p>
            <a:pPr eaLnBrk="1" hangingPunct="1">
              <a:lnSpc>
                <a:spcPct val="90000"/>
              </a:lnSpc>
              <a:buFont typeface="Wingdings" panose="05000000000000000000" pitchFamily="2" charset="2"/>
              <a:buNone/>
            </a:pPr>
            <a:r>
              <a:rPr lang="en-AU" sz="2400" b="1" i="1">
                <a:solidFill>
                  <a:schemeClr val="bg1"/>
                </a:solidFill>
                <a:latin typeface="Arial" panose="020B0604020202020204" pitchFamily="34" charset="0"/>
                <a:cs typeface="Arial" panose="020B0604020202020204" pitchFamily="34" charset="0"/>
              </a:rPr>
              <a:t>   To eliminate waste in MARKETING systems, enhance customer value and improve marketing performance</a:t>
            </a:r>
            <a:endParaRPr lang="fa-IR" sz="2400" b="1" i="1">
              <a:solidFill>
                <a:schemeClr val="bg1"/>
              </a:solidFill>
              <a:latin typeface="Arial" panose="020B0604020202020204" pitchFamily="34" charset="0"/>
            </a:endParaRPr>
          </a:p>
          <a:p>
            <a:pPr eaLnBrk="1" hangingPunct="1">
              <a:lnSpc>
                <a:spcPct val="90000"/>
              </a:lnSpc>
              <a:buFont typeface="Wingdings" panose="05000000000000000000" pitchFamily="2" charset="2"/>
              <a:buNone/>
            </a:pPr>
            <a:endParaRPr lang="fa-IR" sz="2400" b="1" i="1">
              <a:solidFill>
                <a:schemeClr val="bg1"/>
              </a:solidFill>
              <a:latin typeface="Arial" panose="020B0604020202020204" pitchFamily="34" charset="0"/>
            </a:endParaRPr>
          </a:p>
          <a:p>
            <a:pPr algn="r" eaLnBrk="1" hangingPunct="1">
              <a:lnSpc>
                <a:spcPct val="90000"/>
              </a:lnSpc>
              <a:buFont typeface="Wingdings" panose="05000000000000000000" pitchFamily="2" charset="2"/>
              <a:buNone/>
            </a:pPr>
            <a:r>
              <a:rPr lang="fa-IR" sz="4400" b="1" i="1">
                <a:solidFill>
                  <a:srgbClr val="FFFF00"/>
                </a:solidFill>
                <a:latin typeface="Arial" panose="020B0604020202020204" pitchFamily="34" charset="0"/>
              </a:rPr>
              <a:t>   هدف :   </a:t>
            </a:r>
          </a:p>
          <a:p>
            <a:pPr algn="r" eaLnBrk="1" hangingPunct="1">
              <a:lnSpc>
                <a:spcPct val="90000"/>
              </a:lnSpc>
              <a:buFont typeface="Wingdings" panose="05000000000000000000" pitchFamily="2" charset="2"/>
              <a:buNone/>
            </a:pPr>
            <a:r>
              <a:rPr lang="fa-IR" b="1" i="1" smtClean="0">
                <a:solidFill>
                  <a:schemeClr val="bg1"/>
                </a:solidFill>
                <a:latin typeface="Arial" panose="020B0604020202020204" pitchFamily="34" charset="0"/>
              </a:rPr>
              <a:t>حذف زوائد در سیستم های بازاریابی ، افزایش </a:t>
            </a:r>
            <a:r>
              <a:rPr lang="fa-IR" b="1" i="1" smtClean="0">
                <a:solidFill>
                  <a:srgbClr val="FFFF00"/>
                </a:solidFill>
                <a:latin typeface="Arial" panose="020B0604020202020204" pitchFamily="34" charset="0"/>
              </a:rPr>
              <a:t>ارزش برای مشتری </a:t>
            </a:r>
            <a:r>
              <a:rPr lang="fa-IR" b="1" i="1" smtClean="0">
                <a:solidFill>
                  <a:schemeClr val="bg1"/>
                </a:solidFill>
                <a:latin typeface="Arial" panose="020B0604020202020204" pitchFamily="34" charset="0"/>
              </a:rPr>
              <a:t>و</a:t>
            </a:r>
            <a:r>
              <a:rPr lang="fa-IR" b="1" i="1" smtClean="0">
                <a:solidFill>
                  <a:srgbClr val="FFFF00"/>
                </a:solidFill>
                <a:latin typeface="Arial" panose="020B0604020202020204" pitchFamily="34" charset="0"/>
              </a:rPr>
              <a:t> بهبود عملکرد بازاریابی </a:t>
            </a:r>
            <a:r>
              <a:rPr lang="fa-IR" b="1" i="1" smtClean="0">
                <a:solidFill>
                  <a:schemeClr val="bg1"/>
                </a:solidFill>
                <a:latin typeface="Arial" panose="020B0604020202020204" pitchFamily="34" charset="0"/>
              </a:rPr>
              <a:t>است.</a:t>
            </a:r>
            <a:endParaRPr lang="en-AU" b="1" i="1" smtClean="0">
              <a:solidFill>
                <a:schemeClr val="bg1"/>
              </a:solidFill>
              <a:latin typeface="Arial" panose="020B0604020202020204" pitchFamily="34" charset="0"/>
              <a:cs typeface="Arial" panose="020B0604020202020204" pitchFamily="34" charset="0"/>
            </a:endParaRPr>
          </a:p>
          <a:p>
            <a:pPr eaLnBrk="1" hangingPunct="1">
              <a:lnSpc>
                <a:spcPct val="90000"/>
              </a:lnSpc>
              <a:buFont typeface="Wingdings" panose="05000000000000000000" pitchFamily="2" charset="2"/>
              <a:buNone/>
            </a:pPr>
            <a:endParaRPr lang="en-AU" sz="2400" b="1">
              <a:solidFill>
                <a:schemeClr val="bg1"/>
              </a:solidFill>
              <a:latin typeface="Arial" panose="020B0604020202020204" pitchFamily="34" charset="0"/>
              <a:cs typeface="Arial" panose="020B0604020202020204" pitchFamily="34" charset="0"/>
            </a:endParaRPr>
          </a:p>
        </p:txBody>
      </p:sp>
      <p:pic>
        <p:nvPicPr>
          <p:cNvPr id="97284"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2420938"/>
            <a:ext cx="222885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656337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30"/>
                                        </p:tgtEl>
                                        <p:attrNameLst>
                                          <p:attrName>style.visibility</p:attrName>
                                        </p:attrNameLst>
                                      </p:cBhvr>
                                      <p:to>
                                        <p:strVal val="visible"/>
                                      </p:to>
                                    </p:set>
                                    <p:animEffect transition="in" filter="fade">
                                      <p:cBhvr>
                                        <p:cTn id="7" dur="2000"/>
                                        <p:tgtEl>
                                          <p:spTgt spid="563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6331">
                                            <p:txEl>
                                              <p:pRg st="1" end="1"/>
                                            </p:txEl>
                                          </p:spTgt>
                                        </p:tgtEl>
                                        <p:attrNameLst>
                                          <p:attrName>style.visibility</p:attrName>
                                        </p:attrNameLst>
                                      </p:cBhvr>
                                      <p:to>
                                        <p:strVal val="visible"/>
                                      </p:to>
                                    </p:set>
                                    <p:animEffect transition="in" filter="fade">
                                      <p:cBhvr>
                                        <p:cTn id="12" dur="2000"/>
                                        <p:tgtEl>
                                          <p:spTgt spid="563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6331">
                                            <p:txEl>
                                              <p:pRg st="2" end="2"/>
                                            </p:txEl>
                                          </p:spTgt>
                                        </p:tgtEl>
                                        <p:attrNameLst>
                                          <p:attrName>style.visibility</p:attrName>
                                        </p:attrNameLst>
                                      </p:cBhvr>
                                      <p:to>
                                        <p:strVal val="visible"/>
                                      </p:to>
                                    </p:set>
                                    <p:animEffect transition="in" filter="fade">
                                      <p:cBhvr>
                                        <p:cTn id="17" dur="2000"/>
                                        <p:tgtEl>
                                          <p:spTgt spid="563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6331">
                                            <p:txEl>
                                              <p:pRg st="3" end="3"/>
                                            </p:txEl>
                                          </p:spTgt>
                                        </p:tgtEl>
                                        <p:attrNameLst>
                                          <p:attrName>style.visibility</p:attrName>
                                        </p:attrNameLst>
                                      </p:cBhvr>
                                      <p:to>
                                        <p:strVal val="visible"/>
                                      </p:to>
                                    </p:set>
                                    <p:animEffect transition="in" filter="fade">
                                      <p:cBhvr>
                                        <p:cTn id="22" dur="2000"/>
                                        <p:tgtEl>
                                          <p:spTgt spid="563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56331">
                                            <p:txEl>
                                              <p:pRg st="5" end="5"/>
                                            </p:txEl>
                                          </p:spTgt>
                                        </p:tgtEl>
                                        <p:attrNameLst>
                                          <p:attrName>style.visibility</p:attrName>
                                        </p:attrNameLst>
                                      </p:cBhvr>
                                      <p:to>
                                        <p:strVal val="visible"/>
                                      </p:to>
                                    </p:set>
                                    <p:animEffect transition="in" filter="fade">
                                      <p:cBhvr>
                                        <p:cTn id="27" dur="2000"/>
                                        <p:tgtEl>
                                          <p:spTgt spid="56331">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56331">
                                            <p:txEl>
                                              <p:pRg st="6" end="6"/>
                                            </p:txEl>
                                          </p:spTgt>
                                        </p:tgtEl>
                                        <p:attrNameLst>
                                          <p:attrName>style.visibility</p:attrName>
                                        </p:attrNameLst>
                                      </p:cBhvr>
                                      <p:to>
                                        <p:strVal val="visible"/>
                                      </p:to>
                                    </p:set>
                                    <p:animEffect transition="in" filter="fade">
                                      <p:cBhvr>
                                        <p:cTn id="32" dur="2000"/>
                                        <p:tgtEl>
                                          <p:spTgt spid="563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extLst/>
        </p:spPr>
        <p:txBody>
          <a:bodyPr rtlCol="0">
            <a:noAutofit/>
          </a:bodyPr>
          <a:lstStyle/>
          <a:p>
            <a:pPr>
              <a:buNone/>
              <a:defRPr/>
            </a:pPr>
            <a:r>
              <a:rPr lang="fa-IR" sz="3600" b="1" dirty="0">
                <a:solidFill>
                  <a:srgbClr val="002060"/>
                </a:solidFill>
              </a:rPr>
              <a:t>1-</a:t>
            </a:r>
            <a:r>
              <a:rPr lang="fa-IR" sz="3600" b="1" dirty="0">
                <a:solidFill>
                  <a:schemeClr val="bg1"/>
                </a:solidFill>
              </a:rPr>
              <a:t> </a:t>
            </a:r>
            <a:r>
              <a:rPr lang="fa-IR" sz="3600" b="1" dirty="0">
                <a:solidFill>
                  <a:srgbClr val="002060"/>
                </a:solidFill>
              </a:rPr>
              <a:t>تغییرنقش انواع مشتریان در رشدوفروش</a:t>
            </a:r>
          </a:p>
          <a:p>
            <a:pPr>
              <a:buNone/>
              <a:defRPr/>
            </a:pPr>
            <a:r>
              <a:rPr lang="fa-IR" sz="3600" b="1" dirty="0">
                <a:solidFill>
                  <a:srgbClr val="002060"/>
                </a:solidFill>
              </a:rPr>
              <a:t>مشتریان فعلی </a:t>
            </a:r>
          </a:p>
          <a:p>
            <a:pPr>
              <a:buNone/>
              <a:defRPr/>
            </a:pPr>
            <a:r>
              <a:rPr lang="fa-IR" sz="3600" b="1" dirty="0">
                <a:solidFill>
                  <a:srgbClr val="002060"/>
                </a:solidFill>
              </a:rPr>
              <a:t>مشتریان جدید</a:t>
            </a:r>
          </a:p>
          <a:p>
            <a:pPr>
              <a:buNone/>
              <a:defRPr/>
            </a:pPr>
            <a:r>
              <a:rPr lang="fa-IR" sz="3600" b="1" dirty="0">
                <a:solidFill>
                  <a:srgbClr val="002060"/>
                </a:solidFill>
              </a:rPr>
              <a:t>مشتریان ناراضی شاکی وساکت</a:t>
            </a:r>
          </a:p>
          <a:p>
            <a:pPr>
              <a:buNone/>
              <a:defRPr/>
            </a:pPr>
            <a:r>
              <a:rPr lang="fa-IR" sz="3600" b="1" dirty="0">
                <a:solidFill>
                  <a:srgbClr val="002060"/>
                </a:solidFill>
              </a:rPr>
              <a:t>مشتریان رقبا</a:t>
            </a:r>
          </a:p>
          <a:p>
            <a:pPr>
              <a:buNone/>
              <a:defRPr/>
            </a:pPr>
            <a:endParaRPr lang="fa-IR" sz="3600" b="1" dirty="0">
              <a:ln>
                <a:solidFill>
                  <a:sysClr val="windowText" lastClr="000000"/>
                </a:solidFill>
              </a:ln>
              <a:solidFill>
                <a:srgbClr val="002060"/>
              </a:solidFill>
            </a:endParaRPr>
          </a:p>
        </p:txBody>
      </p:sp>
      <p:sp>
        <p:nvSpPr>
          <p:cNvPr id="4" name="Slide Number Placeholder 3"/>
          <p:cNvSpPr>
            <a:spLocks noGrp="1"/>
          </p:cNvSpPr>
          <p:nvPr>
            <p:ph type="sldNum" sz="quarter" idx="12"/>
          </p:nvPr>
        </p:nvSpPr>
        <p:spPr/>
        <p:txBody>
          <a:bodyPr rtlCol="0"/>
          <a:lstStyle/>
          <a:p>
            <a:pPr>
              <a:defRPr/>
            </a:pPr>
            <a:r>
              <a:rPr lang="fa-IR" dirty="0">
                <a:solidFill>
                  <a:schemeClr val="tx1">
                    <a:tint val="75000"/>
                  </a:schemeClr>
                </a:solidFill>
                <a:latin typeface="+mn-lt"/>
                <a:cs typeface="+mn-cs"/>
              </a:rPr>
              <a:t>7</a:t>
            </a:r>
            <a:endParaRPr lang="en-US" dirty="0">
              <a:solidFill>
                <a:schemeClr val="tx1">
                  <a:tint val="75000"/>
                </a:schemeClr>
              </a:solidFill>
              <a:latin typeface="+mn-lt"/>
              <a:cs typeface="+mn-cs"/>
            </a:endParaRPr>
          </a:p>
        </p:txBody>
      </p:sp>
      <p:sp>
        <p:nvSpPr>
          <p:cNvPr id="5" name="Title 1"/>
          <p:cNvSpPr>
            <a:spLocks noGrp="1"/>
          </p:cNvSpPr>
          <p:nvPr>
            <p:ph type="title"/>
          </p:nvPr>
        </p:nvSpPr>
        <p:spPr>
          <a:xfrm>
            <a:off x="1981200" y="228600"/>
            <a:ext cx="8229600" cy="1143000"/>
          </a:xfrm>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sz="6000" b="1" dirty="0"/>
              <a:t>ایده های نوین بازاریابی</a:t>
            </a:r>
            <a:endParaRPr lang="en-US" sz="6000" b="1" dirty="0"/>
          </a:p>
        </p:txBody>
      </p:sp>
    </p:spTree>
    <p:extLst>
      <p:ext uri="{BB962C8B-B14F-4D97-AF65-F5344CB8AC3E}">
        <p14:creationId xmlns:p14="http://schemas.microsoft.com/office/powerpoint/2010/main" val="47629189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600200"/>
          </a:xfrm>
        </p:spPr>
        <p:style>
          <a:lnRef idx="1">
            <a:schemeClr val="accent4"/>
          </a:lnRef>
          <a:fillRef idx="2">
            <a:schemeClr val="accent4"/>
          </a:fillRef>
          <a:effectRef idx="1">
            <a:schemeClr val="accent4"/>
          </a:effectRef>
          <a:fontRef idx="minor">
            <a:schemeClr val="dk1"/>
          </a:fontRef>
        </p:style>
        <p:txBody>
          <a:bodyPr rtlCol="0">
            <a:normAutofit fontScale="90000"/>
          </a:bodyPr>
          <a:lstStyle/>
          <a:p>
            <a:pPr>
              <a:defRPr/>
            </a:pPr>
            <a:r>
              <a:rPr lang="fa-IR" b="1" dirty="0" smtClean="0">
                <a:solidFill>
                  <a:srgbClr val="FF0000"/>
                </a:solidFill>
              </a:rPr>
              <a:t>استراتژی بازاریابی نادیدنی</a:t>
            </a:r>
            <a:br>
              <a:rPr lang="fa-IR" b="1" dirty="0" smtClean="0">
                <a:solidFill>
                  <a:srgbClr val="FF0000"/>
                </a:solidFill>
              </a:rPr>
            </a:br>
            <a:r>
              <a:rPr lang="en-US" b="1" dirty="0" smtClean="0">
                <a:solidFill>
                  <a:srgbClr val="FF0000"/>
                </a:solidFill>
                <a:latin typeface="Arial" pitchFamily="34" charset="0"/>
                <a:cs typeface="Arial" pitchFamily="34" charset="0"/>
              </a:rPr>
              <a:t>INVISIBLE MARKETING STRATEGY</a:t>
            </a:r>
            <a:endParaRPr lang="en-US"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1981200" y="2438401"/>
            <a:ext cx="8229600" cy="3687763"/>
          </a:xfrm>
        </p:spPr>
        <p:txBody>
          <a:bodyPr/>
          <a:lstStyle/>
          <a:p>
            <a:pPr algn="ctr" rtl="1" eaLnBrk="1" hangingPunct="1">
              <a:buFont typeface="Arial" panose="020B0604020202020204" pitchFamily="34" charset="0"/>
              <a:buNone/>
            </a:pPr>
            <a:r>
              <a:rPr lang="fa-IR" sz="4000" b="1">
                <a:solidFill>
                  <a:schemeClr val="bg1"/>
                </a:solidFill>
              </a:rPr>
              <a:t>تشخیص وتجهیز انواع نیازها ،فرصت ها ،تقاضاها ،دارائی ها ،سرمایه ها ومنابع پنهان مادی ومعنوی بازاریابی وفروش واستفاده درست از آنها بعنوان مزیت های رقابتی آینده وتقویت قابلیت ها  ومزیت های موجود</a:t>
            </a:r>
            <a:endParaRPr lang="en-US" sz="4000" b="1">
              <a:solidFill>
                <a:schemeClr val="bg1"/>
              </a:solidFill>
            </a:endParaRPr>
          </a:p>
        </p:txBody>
      </p:sp>
    </p:spTree>
    <p:extLst>
      <p:ext uri="{BB962C8B-B14F-4D97-AF65-F5344CB8AC3E}">
        <p14:creationId xmlns:p14="http://schemas.microsoft.com/office/powerpoint/2010/main" val="26267478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534400" cy="838200"/>
          </a:xfrm>
        </p:spPr>
        <p:style>
          <a:lnRef idx="1">
            <a:schemeClr val="accent6"/>
          </a:lnRef>
          <a:fillRef idx="2">
            <a:schemeClr val="accent6"/>
          </a:fillRef>
          <a:effectRef idx="1">
            <a:schemeClr val="accent6"/>
          </a:effectRef>
          <a:fontRef idx="minor">
            <a:schemeClr val="dk1"/>
          </a:fontRef>
        </p:style>
        <p:txBody>
          <a:bodyPr rtlCol="0">
            <a:normAutofit/>
          </a:bodyPr>
          <a:lstStyle/>
          <a:p>
            <a:pPr>
              <a:defRPr/>
            </a:pPr>
            <a:r>
              <a:rPr lang="fa-IR" sz="4800" b="1" dirty="0">
                <a:ln w="18415" cmpd="sng">
                  <a:solidFill>
                    <a:srgbClr val="FFFFFF"/>
                  </a:solidFill>
                  <a:prstDash val="solid"/>
                </a:ln>
                <a:solidFill>
                  <a:srgbClr val="FF0000"/>
                </a:solidFill>
                <a:latin typeface="Arial" pitchFamily="34" charset="0"/>
              </a:rPr>
              <a:t>عوامل وعناصر لازم:</a:t>
            </a:r>
            <a:endParaRPr lang="en-US" sz="4800" b="1" dirty="0">
              <a:ln w="18415" cmpd="sng">
                <a:solidFill>
                  <a:srgbClr val="FFFFFF"/>
                </a:solidFill>
                <a:prstDash val="solid"/>
              </a:ln>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1676400" y="1143000"/>
            <a:ext cx="8839200" cy="5562600"/>
          </a:xfrm>
        </p:spPr>
        <p:txBody>
          <a:bodyPr rtlCol="0">
            <a:normAutofit fontScale="85000" lnSpcReduction="10000"/>
          </a:bodyPr>
          <a:lstStyle/>
          <a:p>
            <a:pPr>
              <a:defRPr/>
            </a:pPr>
            <a:r>
              <a:rPr lang="fa-IR" sz="3600" b="1" dirty="0">
                <a:solidFill>
                  <a:schemeClr val="bg1"/>
                </a:solidFill>
                <a:latin typeface="Arial" pitchFamily="34" charset="0"/>
              </a:rPr>
              <a:t>حساسیت به نامحسوس های بازاریابی وفروش</a:t>
            </a:r>
          </a:p>
          <a:p>
            <a:pPr>
              <a:defRPr/>
            </a:pPr>
            <a:r>
              <a:rPr lang="fa-IR" sz="3600" b="1" dirty="0">
                <a:solidFill>
                  <a:schemeClr val="bg1"/>
                </a:solidFill>
                <a:latin typeface="Arial" pitchFamily="34" charset="0"/>
              </a:rPr>
              <a:t>نظام پویش ،سنجش وپرورش منابع وعوامل نامحسوس شامل:</a:t>
            </a:r>
          </a:p>
          <a:p>
            <a:pPr>
              <a:buFont typeface="Wingdings" pitchFamily="2" charset="2"/>
              <a:buChar char="ü"/>
              <a:defRPr/>
            </a:pPr>
            <a:r>
              <a:rPr lang="fa-IR" sz="3600" b="1" dirty="0">
                <a:solidFill>
                  <a:schemeClr val="bg1"/>
                </a:solidFill>
                <a:latin typeface="Arial" pitchFamily="34" charset="0"/>
              </a:rPr>
              <a:t>ارزش شناسه (برند</a:t>
            </a:r>
            <a:r>
              <a:rPr lang="fa-IR" sz="3300" b="1" dirty="0">
                <a:solidFill>
                  <a:schemeClr val="bg1"/>
                </a:solidFill>
                <a:latin typeface="Arial" pitchFamily="34" charset="0"/>
              </a:rPr>
              <a:t>)</a:t>
            </a:r>
            <a:r>
              <a:rPr lang="en-US" sz="3300" b="1" dirty="0">
                <a:solidFill>
                  <a:schemeClr val="bg1"/>
                </a:solidFill>
                <a:latin typeface="Arial" pitchFamily="34" charset="0"/>
                <a:cs typeface="Arial" pitchFamily="34" charset="0"/>
              </a:rPr>
              <a:t>    BARND EQUITY</a:t>
            </a:r>
            <a:r>
              <a:rPr lang="en-US" sz="3600" b="1" dirty="0">
                <a:solidFill>
                  <a:schemeClr val="bg1"/>
                </a:solidFill>
                <a:latin typeface="Arial" pitchFamily="34" charset="0"/>
                <a:cs typeface="Arial" pitchFamily="34" charset="0"/>
              </a:rPr>
              <a:t>                     </a:t>
            </a:r>
            <a:endParaRPr lang="fa-IR" sz="3600" b="1" dirty="0">
              <a:solidFill>
                <a:schemeClr val="bg1"/>
              </a:solidFill>
              <a:latin typeface="Arial" pitchFamily="34" charset="0"/>
            </a:endParaRPr>
          </a:p>
          <a:p>
            <a:pPr>
              <a:buFont typeface="Wingdings" pitchFamily="2" charset="2"/>
              <a:buChar char="ü"/>
              <a:defRPr/>
            </a:pPr>
            <a:r>
              <a:rPr lang="fa-IR" sz="3600" b="1" dirty="0">
                <a:solidFill>
                  <a:schemeClr val="bg1"/>
                </a:solidFill>
                <a:latin typeface="Arial" pitchFamily="34" charset="0"/>
              </a:rPr>
              <a:t>ارزش منزلت وجایگاه بازار</a:t>
            </a:r>
            <a:r>
              <a:rPr lang="en-US" sz="3600" b="1" dirty="0">
                <a:solidFill>
                  <a:schemeClr val="bg1"/>
                </a:solidFill>
                <a:latin typeface="Arial" pitchFamily="34" charset="0"/>
                <a:cs typeface="Arial" pitchFamily="34" charset="0"/>
              </a:rPr>
              <a:t> </a:t>
            </a:r>
            <a:r>
              <a:rPr lang="en-US" sz="3300" b="1" dirty="0">
                <a:solidFill>
                  <a:schemeClr val="bg1"/>
                </a:solidFill>
                <a:latin typeface="Arial" pitchFamily="34" charset="0"/>
                <a:cs typeface="Arial" pitchFamily="34" charset="0"/>
              </a:rPr>
              <a:t>POSITION EQUITY          </a:t>
            </a:r>
            <a:endParaRPr lang="fa-IR" sz="3300" b="1" dirty="0">
              <a:solidFill>
                <a:schemeClr val="bg1"/>
              </a:solidFill>
              <a:latin typeface="Arial" pitchFamily="34" charset="0"/>
            </a:endParaRPr>
          </a:p>
          <a:p>
            <a:pPr>
              <a:buFont typeface="Wingdings" pitchFamily="2" charset="2"/>
              <a:buChar char="ü"/>
              <a:defRPr/>
            </a:pPr>
            <a:r>
              <a:rPr lang="fa-IR" sz="3600" b="1" dirty="0">
                <a:solidFill>
                  <a:schemeClr val="bg1"/>
                </a:solidFill>
                <a:latin typeface="Arial" pitchFamily="34" charset="0"/>
              </a:rPr>
              <a:t>ارزش مشتری</a:t>
            </a:r>
            <a:r>
              <a:rPr lang="en-US" sz="3600" b="1" dirty="0">
                <a:solidFill>
                  <a:schemeClr val="bg1"/>
                </a:solidFill>
                <a:latin typeface="Arial" pitchFamily="34" charset="0"/>
                <a:cs typeface="Arial" pitchFamily="34" charset="0"/>
              </a:rPr>
              <a:t> </a:t>
            </a:r>
            <a:r>
              <a:rPr lang="en-US" sz="3300" b="1" dirty="0">
                <a:solidFill>
                  <a:schemeClr val="bg1"/>
                </a:solidFill>
                <a:latin typeface="Arial" pitchFamily="34" charset="0"/>
                <a:cs typeface="Arial" pitchFamily="34" charset="0"/>
              </a:rPr>
              <a:t>CUSTOMER EQUITY                        </a:t>
            </a:r>
            <a:endParaRPr lang="fa-IR" sz="3300" b="1" dirty="0">
              <a:solidFill>
                <a:schemeClr val="bg1"/>
              </a:solidFill>
              <a:latin typeface="Arial" pitchFamily="34" charset="0"/>
            </a:endParaRPr>
          </a:p>
          <a:p>
            <a:pPr>
              <a:buFont typeface="Wingdings" pitchFamily="2" charset="2"/>
              <a:buChar char="ü"/>
              <a:defRPr/>
            </a:pPr>
            <a:r>
              <a:rPr lang="fa-IR" sz="3600" b="1" dirty="0">
                <a:solidFill>
                  <a:schemeClr val="bg1"/>
                </a:solidFill>
                <a:latin typeface="Arial" pitchFamily="34" charset="0"/>
              </a:rPr>
              <a:t>حقوق معنوی</a:t>
            </a:r>
            <a:r>
              <a:rPr lang="en-US" sz="3300" b="1" dirty="0">
                <a:solidFill>
                  <a:schemeClr val="bg1"/>
                </a:solidFill>
                <a:latin typeface="Arial" pitchFamily="34" charset="0"/>
                <a:cs typeface="Arial" pitchFamily="34" charset="0"/>
              </a:rPr>
              <a:t>INTELLECTUAL PROPERTY            </a:t>
            </a:r>
            <a:endParaRPr lang="fa-IR" sz="3300" b="1" dirty="0">
              <a:solidFill>
                <a:schemeClr val="bg1"/>
              </a:solidFill>
              <a:latin typeface="Arial" pitchFamily="34" charset="0"/>
            </a:endParaRPr>
          </a:p>
          <a:p>
            <a:pPr>
              <a:buFont typeface="Wingdings" pitchFamily="2" charset="2"/>
              <a:buChar char="ü"/>
              <a:defRPr/>
            </a:pPr>
            <a:r>
              <a:rPr lang="fa-IR" sz="3600" b="1" dirty="0">
                <a:solidFill>
                  <a:schemeClr val="bg1"/>
                </a:solidFill>
                <a:latin typeface="Arial" pitchFamily="34" charset="0"/>
              </a:rPr>
              <a:t>دارائی های معنوی</a:t>
            </a:r>
            <a:r>
              <a:rPr lang="en-US" sz="3600" b="1" dirty="0">
                <a:solidFill>
                  <a:schemeClr val="bg1"/>
                </a:solidFill>
                <a:latin typeface="Arial" pitchFamily="34" charset="0"/>
                <a:cs typeface="Arial" pitchFamily="34" charset="0"/>
              </a:rPr>
              <a:t> </a:t>
            </a:r>
            <a:r>
              <a:rPr lang="en-US" sz="3300" b="1" dirty="0">
                <a:solidFill>
                  <a:schemeClr val="bg1"/>
                </a:solidFill>
                <a:latin typeface="Arial" pitchFamily="34" charset="0"/>
                <a:cs typeface="Arial" pitchFamily="34" charset="0"/>
              </a:rPr>
              <a:t>INTELLECTUAL  ASSETS         </a:t>
            </a:r>
            <a:endParaRPr lang="fa-IR" sz="3300" b="1" dirty="0">
              <a:solidFill>
                <a:schemeClr val="bg1"/>
              </a:solidFill>
              <a:latin typeface="Arial" pitchFamily="34" charset="0"/>
            </a:endParaRPr>
          </a:p>
          <a:p>
            <a:pPr>
              <a:buFont typeface="Wingdings" pitchFamily="2" charset="2"/>
              <a:buChar char="ü"/>
              <a:defRPr/>
            </a:pPr>
            <a:r>
              <a:rPr lang="fa-IR" sz="3600" b="1" dirty="0">
                <a:solidFill>
                  <a:schemeClr val="bg1"/>
                </a:solidFill>
                <a:latin typeface="Arial" pitchFamily="34" charset="0"/>
              </a:rPr>
              <a:t>خدمات فراگیر</a:t>
            </a:r>
            <a:r>
              <a:rPr lang="en-US" sz="3300" b="1" dirty="0">
                <a:solidFill>
                  <a:schemeClr val="bg1"/>
                </a:solidFill>
                <a:latin typeface="Arial" pitchFamily="34" charset="0"/>
                <a:cs typeface="Arial" pitchFamily="34" charset="0"/>
              </a:rPr>
              <a:t>TOTAL SERVICES                             </a:t>
            </a:r>
            <a:endParaRPr lang="fa-IR" sz="3300" b="1" dirty="0">
              <a:solidFill>
                <a:schemeClr val="bg1"/>
              </a:solidFill>
              <a:latin typeface="Arial" pitchFamily="34" charset="0"/>
            </a:endParaRPr>
          </a:p>
          <a:p>
            <a:pPr>
              <a:buFont typeface="Wingdings" pitchFamily="2" charset="2"/>
              <a:buChar char="ü"/>
              <a:defRPr/>
            </a:pPr>
            <a:r>
              <a:rPr lang="fa-IR" sz="3600" b="1" dirty="0">
                <a:solidFill>
                  <a:schemeClr val="bg1"/>
                </a:solidFill>
                <a:latin typeface="Arial" pitchFamily="34" charset="0"/>
              </a:rPr>
              <a:t>بازاریابی ارتباطی</a:t>
            </a:r>
            <a:r>
              <a:rPr lang="en-US" sz="3600" b="1" dirty="0">
                <a:solidFill>
                  <a:schemeClr val="bg1"/>
                </a:solidFill>
                <a:latin typeface="Arial" pitchFamily="34" charset="0"/>
                <a:cs typeface="Arial" pitchFamily="34" charset="0"/>
              </a:rPr>
              <a:t> </a:t>
            </a:r>
            <a:r>
              <a:rPr lang="en-US" sz="3300" b="1" dirty="0">
                <a:solidFill>
                  <a:schemeClr val="bg1"/>
                </a:solidFill>
                <a:latin typeface="Arial" pitchFamily="34" charset="0"/>
                <a:cs typeface="Arial" pitchFamily="34" charset="0"/>
              </a:rPr>
              <a:t>MARKETING RELATIONSHIP     </a:t>
            </a:r>
            <a:endParaRPr lang="fa-IR" sz="3300" b="1" dirty="0">
              <a:solidFill>
                <a:schemeClr val="bg1"/>
              </a:solidFill>
              <a:latin typeface="Arial" pitchFamily="34" charset="0"/>
            </a:endParaRPr>
          </a:p>
          <a:p>
            <a:pPr>
              <a:buFont typeface="Wingdings" pitchFamily="2" charset="2"/>
              <a:buChar char="ü"/>
              <a:defRPr/>
            </a:pPr>
            <a:r>
              <a:rPr lang="fa-IR" sz="3600" b="1" dirty="0">
                <a:solidFill>
                  <a:schemeClr val="bg1"/>
                </a:solidFill>
                <a:latin typeface="Arial" pitchFamily="34" charset="0"/>
              </a:rPr>
              <a:t>گروههای همکاری</a:t>
            </a:r>
            <a:r>
              <a:rPr lang="en-US" sz="3600" b="1" dirty="0">
                <a:solidFill>
                  <a:schemeClr val="bg1"/>
                </a:solidFill>
                <a:latin typeface="Arial" pitchFamily="34" charset="0"/>
                <a:cs typeface="Arial" pitchFamily="34" charset="0"/>
              </a:rPr>
              <a:t> </a:t>
            </a:r>
            <a:r>
              <a:rPr lang="en-US" sz="3300" b="1" dirty="0">
                <a:solidFill>
                  <a:schemeClr val="bg1"/>
                </a:solidFill>
                <a:latin typeface="Arial" pitchFamily="34" charset="0"/>
                <a:cs typeface="Arial" pitchFamily="34" charset="0"/>
              </a:rPr>
              <a:t>COLLABORATORS                    </a:t>
            </a:r>
            <a:endParaRPr lang="fa-IR" sz="3300" b="1" dirty="0">
              <a:solidFill>
                <a:schemeClr val="bg1"/>
              </a:solidFill>
              <a:latin typeface="Arial" pitchFamily="34" charset="0"/>
            </a:endParaRPr>
          </a:p>
          <a:p>
            <a:pPr>
              <a:defRPr/>
            </a:pPr>
            <a:r>
              <a:rPr lang="fa-IR" sz="3600" b="1" dirty="0">
                <a:solidFill>
                  <a:schemeClr val="bg1"/>
                </a:solidFill>
                <a:latin typeface="Arial" pitchFamily="34" charset="0"/>
              </a:rPr>
              <a:t>مزیت شناسی ومزیت سازی های جدید</a:t>
            </a:r>
            <a:endParaRPr lang="en-US" sz="36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4477673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2000"/>
                                        <p:tgtEl>
                                          <p:spTgt spid="3">
                                            <p:txEl>
                                              <p:pRg st="9" end="9"/>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417638"/>
          </a:xfrm>
        </p:spPr>
        <p:style>
          <a:lnRef idx="1">
            <a:schemeClr val="accent4"/>
          </a:lnRef>
          <a:fillRef idx="2">
            <a:schemeClr val="accent4"/>
          </a:fillRef>
          <a:effectRef idx="1">
            <a:schemeClr val="accent4"/>
          </a:effectRef>
          <a:fontRef idx="minor">
            <a:schemeClr val="dk1"/>
          </a:fontRef>
        </p:style>
        <p:txBody>
          <a:bodyPr rtlCol="0">
            <a:noAutofit/>
          </a:bodyPr>
          <a:lstStyle/>
          <a:p>
            <a:pPr>
              <a:defRPr/>
            </a:pPr>
            <a:r>
              <a:rPr lang="fa-IR" sz="4000" b="1" dirty="0">
                <a:solidFill>
                  <a:srgbClr val="FF0000"/>
                </a:solidFill>
              </a:rPr>
              <a:t>استراتژی بازاریابی ارزشی</a:t>
            </a:r>
            <a:r>
              <a:rPr lang="fa-IR" sz="3600" b="1" dirty="0">
                <a:solidFill>
                  <a:srgbClr val="FF0000"/>
                </a:solidFill>
              </a:rPr>
              <a:t/>
            </a:r>
            <a:br>
              <a:rPr lang="fa-IR" sz="3600" b="1" dirty="0">
                <a:solidFill>
                  <a:srgbClr val="FF0000"/>
                </a:solidFill>
              </a:rPr>
            </a:br>
            <a:r>
              <a:rPr lang="en-US" sz="3600" b="1" dirty="0">
                <a:solidFill>
                  <a:srgbClr val="FF0000"/>
                </a:solidFill>
              </a:rPr>
              <a:t>VALUED-BASED MARKETING STRATEGY</a:t>
            </a:r>
          </a:p>
        </p:txBody>
      </p:sp>
      <p:sp>
        <p:nvSpPr>
          <p:cNvPr id="3" name="Content Placeholder 2"/>
          <p:cNvSpPr>
            <a:spLocks noGrp="1"/>
          </p:cNvSpPr>
          <p:nvPr>
            <p:ph idx="1"/>
          </p:nvPr>
        </p:nvSpPr>
        <p:spPr/>
        <p:txBody>
          <a:bodyPr/>
          <a:lstStyle/>
          <a:p>
            <a:pPr algn="ctr" rtl="1" eaLnBrk="1" hangingPunct="1">
              <a:buFont typeface="Arial" panose="020B0604020202020204" pitchFamily="34" charset="0"/>
              <a:buNone/>
            </a:pPr>
            <a:endParaRPr lang="fa-IR" sz="4400" b="1">
              <a:solidFill>
                <a:schemeClr val="bg1"/>
              </a:solidFill>
              <a:latin typeface="Arial" panose="020B0604020202020204" pitchFamily="34" charset="0"/>
            </a:endParaRPr>
          </a:p>
          <a:p>
            <a:pPr algn="ctr" rtl="1" eaLnBrk="1" hangingPunct="1">
              <a:buFont typeface="Arial" panose="020B0604020202020204" pitchFamily="34" charset="0"/>
              <a:buNone/>
            </a:pPr>
            <a:r>
              <a:rPr lang="fa-IR" sz="4400" b="1">
                <a:solidFill>
                  <a:schemeClr val="bg1"/>
                </a:solidFill>
                <a:latin typeface="Arial" panose="020B0604020202020204" pitchFamily="34" charset="0"/>
              </a:rPr>
              <a:t>کشف،تأمین،ارائه وتقویت ارزش های مورد نظر ومطلوب مشتریان برای پاسخگوئی به انتظارات در شرایط رقابت وارتباطی پایدار وارزشمند با مشتریان وذینفعان</a:t>
            </a:r>
            <a:endParaRPr lang="en-US" sz="4400"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34287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Content Placeholder 2"/>
          <p:cNvSpPr>
            <a:spLocks noGrp="1"/>
          </p:cNvSpPr>
          <p:nvPr>
            <p:ph idx="1"/>
          </p:nvPr>
        </p:nvSpPr>
        <p:spPr>
          <a:xfrm>
            <a:off x="1981200" y="381000"/>
            <a:ext cx="8229600" cy="6019800"/>
          </a:xfrm>
          <a:ln>
            <a:solidFill>
              <a:schemeClr val="bg1"/>
            </a:solidFill>
            <a:miter lim="800000"/>
            <a:headEnd/>
            <a:tailEnd/>
          </a:ln>
        </p:spPr>
        <p:txBody>
          <a:bodyPr/>
          <a:lstStyle/>
          <a:p>
            <a:pPr eaLnBrk="1" hangingPunct="1">
              <a:buFont typeface="Arial" panose="020B0604020202020204" pitchFamily="34" charset="0"/>
              <a:buNone/>
            </a:pPr>
            <a:endParaRPr lang="en-US" b="1" dirty="0" smtClean="0">
              <a:solidFill>
                <a:schemeClr val="bg1"/>
              </a:solidFill>
            </a:endParaRPr>
          </a:p>
        </p:txBody>
      </p:sp>
      <p:sp>
        <p:nvSpPr>
          <p:cNvPr id="4" name="Oval 3"/>
          <p:cNvSpPr/>
          <p:nvPr/>
        </p:nvSpPr>
        <p:spPr>
          <a:xfrm>
            <a:off x="2438400" y="4267200"/>
            <a:ext cx="2286000" cy="182880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a:defRPr/>
            </a:pPr>
            <a:r>
              <a:rPr lang="fa-IR" sz="3200" b="1" dirty="0">
                <a:solidFill>
                  <a:schemeClr val="bg1"/>
                </a:solidFill>
                <a:latin typeface="Arial" pitchFamily="34" charset="0"/>
              </a:rPr>
              <a:t>ارائه </a:t>
            </a:r>
          </a:p>
          <a:p>
            <a:pPr algn="ctr">
              <a:defRPr/>
            </a:pPr>
            <a:r>
              <a:rPr lang="fa-IR" sz="3200" b="1" dirty="0">
                <a:solidFill>
                  <a:schemeClr val="bg1"/>
                </a:solidFill>
                <a:latin typeface="Arial" pitchFamily="34" charset="0"/>
              </a:rPr>
              <a:t>ارزشها</a:t>
            </a:r>
            <a:endParaRPr lang="en-US" sz="3200" b="1" dirty="0">
              <a:solidFill>
                <a:schemeClr val="bg1"/>
              </a:solidFill>
              <a:latin typeface="Arial" pitchFamily="34" charset="0"/>
              <a:cs typeface="Arial" pitchFamily="34" charset="0"/>
            </a:endParaRPr>
          </a:p>
        </p:txBody>
      </p:sp>
      <p:sp>
        <p:nvSpPr>
          <p:cNvPr id="5" name="Oval 4"/>
          <p:cNvSpPr/>
          <p:nvPr/>
        </p:nvSpPr>
        <p:spPr>
          <a:xfrm>
            <a:off x="4953000" y="2743200"/>
            <a:ext cx="2209800" cy="1828800"/>
          </a:xfrm>
          <a:prstGeom prst="ellipse">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sz="3600" b="1" dirty="0">
                <a:solidFill>
                  <a:schemeClr val="bg1"/>
                </a:solidFill>
              </a:rPr>
              <a:t>بازاریابی</a:t>
            </a:r>
          </a:p>
          <a:p>
            <a:pPr algn="ctr">
              <a:defRPr/>
            </a:pPr>
            <a:r>
              <a:rPr lang="fa-IR" sz="3600" b="1" dirty="0">
                <a:solidFill>
                  <a:schemeClr val="bg1"/>
                </a:solidFill>
              </a:rPr>
              <a:t>ارزشی</a:t>
            </a:r>
            <a:endParaRPr lang="en-US" sz="3600" b="1" dirty="0">
              <a:solidFill>
                <a:schemeClr val="bg1"/>
              </a:solidFill>
            </a:endParaRPr>
          </a:p>
        </p:txBody>
      </p:sp>
      <p:sp>
        <p:nvSpPr>
          <p:cNvPr id="6" name="Oval 5"/>
          <p:cNvSpPr/>
          <p:nvPr/>
        </p:nvSpPr>
        <p:spPr>
          <a:xfrm>
            <a:off x="7543800" y="4267200"/>
            <a:ext cx="2209800" cy="1828800"/>
          </a:xfrm>
          <a:prstGeom prst="ellipse">
            <a:avLst/>
          </a:prstGeom>
          <a:ln/>
        </p:spPr>
        <p:style>
          <a:lnRef idx="0">
            <a:schemeClr val="accent4"/>
          </a:lnRef>
          <a:fillRef idx="3">
            <a:schemeClr val="accent4"/>
          </a:fillRef>
          <a:effectRef idx="3">
            <a:schemeClr val="accent4"/>
          </a:effectRef>
          <a:fontRef idx="minor">
            <a:schemeClr val="lt1"/>
          </a:fontRef>
        </p:style>
        <p:txBody>
          <a:bodyPr anchor="ctr"/>
          <a:lstStyle/>
          <a:p>
            <a:pPr algn="ctr">
              <a:defRPr/>
            </a:pPr>
            <a:r>
              <a:rPr lang="fa-IR" sz="3200" b="1" dirty="0">
                <a:solidFill>
                  <a:schemeClr val="bg1"/>
                </a:solidFill>
              </a:rPr>
              <a:t>تأمین ارزشها</a:t>
            </a:r>
            <a:endParaRPr lang="en-US" sz="3200" b="1" dirty="0">
              <a:solidFill>
                <a:schemeClr val="bg1"/>
              </a:solidFill>
            </a:endParaRPr>
          </a:p>
        </p:txBody>
      </p:sp>
      <p:sp>
        <p:nvSpPr>
          <p:cNvPr id="7" name="Oval 6"/>
          <p:cNvSpPr/>
          <p:nvPr/>
        </p:nvSpPr>
        <p:spPr>
          <a:xfrm>
            <a:off x="4876800" y="457200"/>
            <a:ext cx="2286000" cy="1828800"/>
          </a:xfrm>
          <a:prstGeom prst="ellipse">
            <a:avLst/>
          </a:prstGeom>
          <a:ln/>
        </p:spPr>
        <p:style>
          <a:lnRef idx="0">
            <a:schemeClr val="accent6"/>
          </a:lnRef>
          <a:fillRef idx="3">
            <a:schemeClr val="accent6"/>
          </a:fillRef>
          <a:effectRef idx="3">
            <a:schemeClr val="accent6"/>
          </a:effectRef>
          <a:fontRef idx="minor">
            <a:schemeClr val="lt1"/>
          </a:fontRef>
        </p:style>
        <p:txBody>
          <a:bodyPr anchor="ctr"/>
          <a:lstStyle/>
          <a:p>
            <a:pPr algn="ctr">
              <a:defRPr/>
            </a:pPr>
            <a:r>
              <a:rPr lang="fa-IR" sz="3200" b="1" dirty="0">
                <a:solidFill>
                  <a:schemeClr val="bg1"/>
                </a:solidFill>
              </a:rPr>
              <a:t>کشف ارزشها</a:t>
            </a:r>
            <a:endParaRPr lang="en-US" sz="3200" b="1" dirty="0">
              <a:solidFill>
                <a:schemeClr val="bg1"/>
              </a:solidFill>
            </a:endParaRPr>
          </a:p>
        </p:txBody>
      </p:sp>
      <p:cxnSp>
        <p:nvCxnSpPr>
          <p:cNvPr id="9" name="Straight Connector 8"/>
          <p:cNvCxnSpPr/>
          <p:nvPr/>
        </p:nvCxnSpPr>
        <p:spPr>
          <a:xfrm rot="16200000" flipH="1">
            <a:off x="5810250" y="2495550"/>
            <a:ext cx="457200" cy="381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flipV="1">
            <a:off x="4419601" y="4191000"/>
            <a:ext cx="715963" cy="4206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934200" y="4114800"/>
            <a:ext cx="933450" cy="4206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261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20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2000"/>
                                        <p:tgtEl>
                                          <p:spTgt spid="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524000"/>
          </a:xfrm>
        </p:spPr>
        <p:style>
          <a:lnRef idx="1">
            <a:schemeClr val="accent4"/>
          </a:lnRef>
          <a:fillRef idx="2">
            <a:schemeClr val="accent4"/>
          </a:fillRef>
          <a:effectRef idx="1">
            <a:schemeClr val="accent4"/>
          </a:effectRef>
          <a:fontRef idx="minor">
            <a:schemeClr val="dk1"/>
          </a:fontRef>
        </p:style>
        <p:txBody>
          <a:bodyPr rtlCol="0">
            <a:normAutofit/>
          </a:bodyPr>
          <a:lstStyle/>
          <a:p>
            <a:pPr>
              <a:defRPr/>
            </a:pPr>
            <a:r>
              <a:rPr lang="fa-IR" sz="4000" b="1" dirty="0">
                <a:solidFill>
                  <a:srgbClr val="FF0000"/>
                </a:solidFill>
                <a:latin typeface="Arial" pitchFamily="34" charset="0"/>
              </a:rPr>
              <a:t>استراتژی بازاریابی اخلاقی (انسانی)</a:t>
            </a:r>
            <a:r>
              <a:rPr lang="fa-IR" sz="3200" b="1" dirty="0">
                <a:solidFill>
                  <a:srgbClr val="FF0000"/>
                </a:solidFill>
                <a:latin typeface="Arial" pitchFamily="34" charset="0"/>
              </a:rPr>
              <a:t/>
            </a:r>
            <a:br>
              <a:rPr lang="fa-IR" sz="3200" b="1" dirty="0">
                <a:solidFill>
                  <a:srgbClr val="FF0000"/>
                </a:solidFill>
                <a:latin typeface="Arial" pitchFamily="34" charset="0"/>
              </a:rPr>
            </a:br>
            <a:r>
              <a:rPr lang="en-US" sz="3200" b="1" dirty="0">
                <a:solidFill>
                  <a:srgbClr val="FF0000"/>
                </a:solidFill>
                <a:latin typeface="Arial" pitchFamily="34" charset="0"/>
                <a:cs typeface="Arial" pitchFamily="34" charset="0"/>
              </a:rPr>
              <a:t>ETHICS MARKETING STRATEGY</a:t>
            </a:r>
          </a:p>
        </p:txBody>
      </p:sp>
      <p:sp>
        <p:nvSpPr>
          <p:cNvPr id="3" name="Content Placeholder 2"/>
          <p:cNvSpPr>
            <a:spLocks noGrp="1"/>
          </p:cNvSpPr>
          <p:nvPr>
            <p:ph idx="1"/>
          </p:nvPr>
        </p:nvSpPr>
        <p:spPr/>
        <p:txBody>
          <a:bodyPr/>
          <a:lstStyle/>
          <a:p>
            <a:pPr algn="ctr" rtl="1" eaLnBrk="1" hangingPunct="1"/>
            <a:endParaRPr lang="en-US" sz="4000" b="1">
              <a:solidFill>
                <a:schemeClr val="bg1"/>
              </a:solidFill>
            </a:endParaRPr>
          </a:p>
          <a:p>
            <a:pPr algn="ctr" rtl="1" eaLnBrk="1" hangingPunct="1">
              <a:buFont typeface="Arial" panose="020B0604020202020204" pitchFamily="34" charset="0"/>
              <a:buNone/>
            </a:pPr>
            <a:r>
              <a:rPr lang="fa-IR" sz="4000" b="1">
                <a:solidFill>
                  <a:schemeClr val="bg1"/>
                </a:solidFill>
              </a:rPr>
              <a:t> استفاده از اخلاقیات ،اصول ،ارزشها ورفتارهای  انسانی و حرفه ای برای ایجاد روابطی پایدار وسودمندانه با ذینفعان مختلف بویژه مشتریان داخل و خارج از سازمان   </a:t>
            </a:r>
            <a:endParaRPr lang="en-US" sz="4000" b="1">
              <a:solidFill>
                <a:schemeClr val="bg1"/>
              </a:solidFill>
            </a:endParaRPr>
          </a:p>
        </p:txBody>
      </p:sp>
    </p:spTree>
    <p:extLst>
      <p:ext uri="{BB962C8B-B14F-4D97-AF65-F5344CB8AC3E}">
        <p14:creationId xmlns:p14="http://schemas.microsoft.com/office/powerpoint/2010/main" val="5148085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rtlCol="0">
            <a:normAutofit/>
          </a:bodyPr>
          <a:lstStyle/>
          <a:p>
            <a:pPr>
              <a:defRPr/>
            </a:pPr>
            <a:r>
              <a:rPr lang="fa-IR" b="1" dirty="0" smtClean="0"/>
              <a:t>ده اشتباه ولغزش بازاریابی</a:t>
            </a:r>
            <a:r>
              <a:rPr lang="fa-IR" b="1" dirty="0" smtClean="0">
                <a:sym typeface="Wingdings" pitchFamily="2" charset="2"/>
              </a:rPr>
              <a:t>:(کاتلر)</a:t>
            </a:r>
            <a:endParaRPr lang="en-US" b="1" dirty="0"/>
          </a:p>
        </p:txBody>
      </p:sp>
      <p:sp>
        <p:nvSpPr>
          <p:cNvPr id="3" name="Content Placeholder 2"/>
          <p:cNvSpPr>
            <a:spLocks noGrp="1"/>
          </p:cNvSpPr>
          <p:nvPr>
            <p:ph idx="1"/>
          </p:nvPr>
        </p:nvSpPr>
        <p:spPr/>
        <p:txBody>
          <a:bodyPr/>
          <a:lstStyle/>
          <a:p>
            <a:pPr algn="r" rtl="1" eaLnBrk="1" hangingPunct="1">
              <a:buFont typeface="Arial" panose="020B0604020202020204" pitchFamily="34" charset="0"/>
              <a:buNone/>
            </a:pPr>
            <a:r>
              <a:rPr lang="fa-IR" b="1" smtClean="0">
                <a:solidFill>
                  <a:schemeClr val="bg1"/>
                </a:solidFill>
              </a:rPr>
              <a:t>1-ناکافی بودن بازارگرائی و مشتری مداری</a:t>
            </a:r>
          </a:p>
          <a:p>
            <a:pPr algn="r" rtl="1" eaLnBrk="1" hangingPunct="1">
              <a:buFont typeface="Arial" panose="020B0604020202020204" pitchFamily="34" charset="0"/>
              <a:buNone/>
            </a:pPr>
            <a:r>
              <a:rPr lang="fa-IR" b="1" smtClean="0">
                <a:solidFill>
                  <a:schemeClr val="bg1"/>
                </a:solidFill>
              </a:rPr>
              <a:t>2- درک نادرست مشتریان هدف</a:t>
            </a:r>
          </a:p>
          <a:p>
            <a:pPr algn="r" rtl="1" eaLnBrk="1" hangingPunct="1">
              <a:buFont typeface="Arial" panose="020B0604020202020204" pitchFamily="34" charset="0"/>
              <a:buNone/>
            </a:pPr>
            <a:r>
              <a:rPr lang="fa-IR" b="1" smtClean="0">
                <a:solidFill>
                  <a:schemeClr val="bg1"/>
                </a:solidFill>
              </a:rPr>
              <a:t>3-عدم پایش فعالیت رقبا</a:t>
            </a:r>
          </a:p>
          <a:p>
            <a:pPr algn="r" rtl="1" eaLnBrk="1" hangingPunct="1">
              <a:buFont typeface="Arial" panose="020B0604020202020204" pitchFamily="34" charset="0"/>
              <a:buNone/>
            </a:pPr>
            <a:r>
              <a:rPr lang="fa-IR" b="1" smtClean="0">
                <a:solidFill>
                  <a:schemeClr val="bg1"/>
                </a:solidFill>
              </a:rPr>
              <a:t>4-مدیریت ضعیف روابط با ذینفعان</a:t>
            </a:r>
          </a:p>
          <a:p>
            <a:pPr algn="r" rtl="1" eaLnBrk="1" hangingPunct="1">
              <a:buFont typeface="Arial" panose="020B0604020202020204" pitchFamily="34" charset="0"/>
              <a:buNone/>
            </a:pPr>
            <a:r>
              <a:rPr lang="fa-IR" b="1" smtClean="0">
                <a:solidFill>
                  <a:schemeClr val="bg1"/>
                </a:solidFill>
              </a:rPr>
              <a:t>5-ضعف شناسایی فرصتهای جدید</a:t>
            </a:r>
          </a:p>
          <a:p>
            <a:pPr algn="r" rtl="1" eaLnBrk="1" hangingPunct="1">
              <a:buFont typeface="Arial" panose="020B0604020202020204" pitchFamily="34" charset="0"/>
              <a:buNone/>
            </a:pPr>
            <a:r>
              <a:rPr lang="fa-IR" b="1" smtClean="0">
                <a:solidFill>
                  <a:schemeClr val="bg1"/>
                </a:solidFill>
              </a:rPr>
              <a:t>6-ناقص و ناکارآمد بودن فرایند برنامه ریزی بازاریابی</a:t>
            </a:r>
          </a:p>
          <a:p>
            <a:pPr algn="r" rtl="1" eaLnBrk="1" hangingPunct="1">
              <a:buFont typeface="Arial" panose="020B0604020202020204" pitchFamily="34" charset="0"/>
              <a:buNone/>
            </a:pPr>
            <a:r>
              <a:rPr lang="fa-IR" b="1" smtClean="0">
                <a:solidFill>
                  <a:schemeClr val="bg1"/>
                </a:solidFill>
              </a:rPr>
              <a:t>7-بررسی محدود و ناقص در استراتژی  تولید محصولات وارائه خدمات</a:t>
            </a:r>
            <a:endParaRPr lang="en-US" b="1" smtClean="0">
              <a:solidFill>
                <a:schemeClr val="bg1"/>
              </a:solidFill>
            </a:endParaRPr>
          </a:p>
          <a:p>
            <a:pPr eaLnBrk="1" hangingPunct="1"/>
            <a:endParaRPr lang="en-US" b="1" smtClean="0"/>
          </a:p>
        </p:txBody>
      </p:sp>
      <p:sp>
        <p:nvSpPr>
          <p:cNvPr id="1034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EB96D05-21CF-45BA-B84E-F989E702D9B7}" type="slidenum">
              <a:rPr lang="en-US" sz="1200">
                <a:solidFill>
                  <a:srgbClr val="898989"/>
                </a:solidFill>
              </a:rPr>
              <a:pPr>
                <a:spcBef>
                  <a:spcPct val="0"/>
                </a:spcBef>
                <a:buFontTx/>
                <a:buNone/>
              </a:pPr>
              <a:t>115</a:t>
            </a:fld>
            <a:endParaRPr lang="en-US" sz="1200">
              <a:solidFill>
                <a:srgbClr val="898989"/>
              </a:solidFill>
            </a:endParaRPr>
          </a:p>
        </p:txBody>
      </p:sp>
    </p:spTree>
    <p:extLst>
      <p:ext uri="{BB962C8B-B14F-4D97-AF65-F5344CB8AC3E}">
        <p14:creationId xmlns:p14="http://schemas.microsoft.com/office/powerpoint/2010/main" val="301315185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eaLnBrk="1" hangingPunct="1">
              <a:buFont typeface="Arial" panose="020B0604020202020204" pitchFamily="34" charset="0"/>
              <a:buNone/>
            </a:pPr>
            <a:r>
              <a:rPr lang="fa-IR" b="1" smtClean="0">
                <a:solidFill>
                  <a:schemeClr val="bg1"/>
                </a:solidFill>
              </a:rPr>
              <a:t>8-عدم سازماندهی مناسب برای اجرای فعالیت های بازاریابی اثر بخش وکارآمد</a:t>
            </a:r>
          </a:p>
          <a:p>
            <a:pPr algn="r" rtl="1" eaLnBrk="1" hangingPunct="1">
              <a:buFont typeface="Arial" panose="020B0604020202020204" pitchFamily="34" charset="0"/>
              <a:buNone/>
            </a:pPr>
            <a:r>
              <a:rPr lang="fa-IR" b="1" smtClean="0">
                <a:solidFill>
                  <a:schemeClr val="bg1"/>
                </a:solidFill>
              </a:rPr>
              <a:t>9-تلاش کم برای خلق وپرورشی نام و نشان های تازه و ضعف  ارتباط با بازار</a:t>
            </a:r>
          </a:p>
          <a:p>
            <a:pPr algn="r" rtl="1" eaLnBrk="1" hangingPunct="1">
              <a:buFont typeface="Arial" panose="020B0604020202020204" pitchFamily="34" charset="0"/>
              <a:buNone/>
            </a:pPr>
            <a:r>
              <a:rPr lang="fa-IR" b="1" smtClean="0">
                <a:solidFill>
                  <a:schemeClr val="bg1"/>
                </a:solidFill>
              </a:rPr>
              <a:t>10-عدم استفاده کافی از تکنولوژی روز</a:t>
            </a:r>
            <a:endParaRPr lang="en-US" b="1" smtClean="0">
              <a:solidFill>
                <a:schemeClr val="bg1"/>
              </a:solidFill>
            </a:endParaRPr>
          </a:p>
          <a:p>
            <a:pPr eaLnBrk="1" hangingPunct="1"/>
            <a:endParaRPr lang="en-US" b="1" smtClean="0"/>
          </a:p>
        </p:txBody>
      </p:sp>
      <p:sp>
        <p:nvSpPr>
          <p:cNvPr id="10445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1FAE3F1-38D2-44CA-9991-1934B6D45F79}" type="slidenum">
              <a:rPr lang="en-US" sz="1200">
                <a:solidFill>
                  <a:srgbClr val="898989"/>
                </a:solidFill>
              </a:rPr>
              <a:pPr>
                <a:spcBef>
                  <a:spcPct val="0"/>
                </a:spcBef>
                <a:buFontTx/>
                <a:buNone/>
              </a:pPr>
              <a:t>116</a:t>
            </a:fld>
            <a:endParaRPr lang="en-US" sz="1200">
              <a:solidFill>
                <a:srgbClr val="898989"/>
              </a:solidFill>
            </a:endParaRPr>
          </a:p>
        </p:txBody>
      </p:sp>
      <p:sp>
        <p:nvSpPr>
          <p:cNvPr id="5"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rtlCol="0">
            <a:normAutofit/>
          </a:bodyPr>
          <a:lstStyle/>
          <a:p>
            <a:pPr>
              <a:defRPr/>
            </a:pPr>
            <a:r>
              <a:rPr lang="fa-IR" b="1" dirty="0" smtClean="0"/>
              <a:t>ده اشتباه ولغزش بازاریابی</a:t>
            </a:r>
            <a:r>
              <a:rPr lang="fa-IR" b="1" dirty="0" smtClean="0">
                <a:sym typeface="Wingdings" pitchFamily="2" charset="2"/>
              </a:rPr>
              <a:t>:(کاتلر)</a:t>
            </a:r>
            <a:endParaRPr lang="en-US" b="1" dirty="0"/>
          </a:p>
        </p:txBody>
      </p:sp>
    </p:spTree>
    <p:extLst>
      <p:ext uri="{BB962C8B-B14F-4D97-AF65-F5344CB8AC3E}">
        <p14:creationId xmlns:p14="http://schemas.microsoft.com/office/powerpoint/2010/main" val="185947602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b="1" dirty="0" smtClean="0"/>
              <a:t>ده پیشنهاد بازاریابی موفق</a:t>
            </a:r>
            <a:r>
              <a:rPr lang="fa-IR" b="1" dirty="0" smtClean="0">
                <a:sym typeface="Wingdings" pitchFamily="2" charset="2"/>
              </a:rPr>
              <a:t>:(کاتلر)</a:t>
            </a:r>
            <a:endParaRPr lang="en-US" b="1" dirty="0"/>
          </a:p>
        </p:txBody>
      </p:sp>
      <p:sp>
        <p:nvSpPr>
          <p:cNvPr id="3" name="Content Placeholder 2"/>
          <p:cNvSpPr>
            <a:spLocks noGrp="1"/>
          </p:cNvSpPr>
          <p:nvPr>
            <p:ph idx="1"/>
          </p:nvPr>
        </p:nvSpPr>
        <p:spPr/>
        <p:txBody>
          <a:bodyPr/>
          <a:lstStyle/>
          <a:p>
            <a:pPr algn="r" rtl="1" eaLnBrk="1" hangingPunct="1">
              <a:buFont typeface="Arial" panose="020B0604020202020204" pitchFamily="34" charset="0"/>
              <a:buNone/>
            </a:pPr>
            <a:r>
              <a:rPr lang="fa-IR" b="1" smtClean="0">
                <a:solidFill>
                  <a:schemeClr val="bg1"/>
                </a:solidFill>
              </a:rPr>
              <a:t>1-تقسیم بندی بازار ،تعیین بازار هدف و جایگاه و منزلت در بازار</a:t>
            </a:r>
          </a:p>
          <a:p>
            <a:pPr algn="r" rtl="1" eaLnBrk="1" hangingPunct="1">
              <a:buFont typeface="Arial" panose="020B0604020202020204" pitchFamily="34" charset="0"/>
              <a:buNone/>
            </a:pPr>
            <a:r>
              <a:rPr lang="fa-IR" b="1" smtClean="0">
                <a:solidFill>
                  <a:schemeClr val="bg1"/>
                </a:solidFill>
              </a:rPr>
              <a:t>2-برنامه ریزی برای سلیقه ،رفتار،نیاز و برداشت های مشتریان و تشویق ذینفعان برای راضی سازی و خدمت رسانی مشتریان</a:t>
            </a:r>
          </a:p>
          <a:p>
            <a:pPr algn="r" rtl="1" eaLnBrk="1" hangingPunct="1">
              <a:buFont typeface="Arial" panose="020B0604020202020204" pitchFamily="34" charset="0"/>
              <a:buNone/>
            </a:pPr>
            <a:r>
              <a:rPr lang="fa-IR" b="1" smtClean="0">
                <a:solidFill>
                  <a:schemeClr val="bg1"/>
                </a:solidFill>
              </a:rPr>
              <a:t>3-شناخت قوتها و ضعفهای رقبای اصلی</a:t>
            </a:r>
          </a:p>
          <a:p>
            <a:pPr algn="r" rtl="1" eaLnBrk="1" hangingPunct="1">
              <a:buFont typeface="Arial" panose="020B0604020202020204" pitchFamily="34" charset="0"/>
              <a:buNone/>
            </a:pPr>
            <a:r>
              <a:rPr lang="fa-IR" b="1" smtClean="0">
                <a:solidFill>
                  <a:schemeClr val="bg1"/>
                </a:solidFill>
              </a:rPr>
              <a:t>4-انتخاب بعضی از شرکتهای ذینفع و پاداش سخاوتمندانه به آنها</a:t>
            </a:r>
            <a:endParaRPr lang="en-US" b="1" smtClean="0">
              <a:solidFill>
                <a:schemeClr val="bg1"/>
              </a:solidFill>
            </a:endParaRPr>
          </a:p>
          <a:p>
            <a:pPr eaLnBrk="1" hangingPunct="1"/>
            <a:endParaRPr lang="en-US" b="1" smtClean="0"/>
          </a:p>
        </p:txBody>
      </p:sp>
      <p:sp>
        <p:nvSpPr>
          <p:cNvPr id="1054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0A59024-E52C-4F57-8C4D-94E85642DB62}" type="slidenum">
              <a:rPr lang="en-US" sz="1200">
                <a:solidFill>
                  <a:srgbClr val="898989"/>
                </a:solidFill>
              </a:rPr>
              <a:pPr>
                <a:spcBef>
                  <a:spcPct val="0"/>
                </a:spcBef>
                <a:buFontTx/>
                <a:buNone/>
              </a:pPr>
              <a:t>117</a:t>
            </a:fld>
            <a:endParaRPr lang="en-US" sz="1200">
              <a:solidFill>
                <a:srgbClr val="898989"/>
              </a:solidFill>
            </a:endParaRPr>
          </a:p>
        </p:txBody>
      </p:sp>
    </p:spTree>
    <p:extLst>
      <p:ext uri="{BB962C8B-B14F-4D97-AF65-F5344CB8AC3E}">
        <p14:creationId xmlns:p14="http://schemas.microsoft.com/office/powerpoint/2010/main" val="373237846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b="1" dirty="0" smtClean="0"/>
              <a:t>ده پیشنهاد بازاریابی موفق</a:t>
            </a:r>
            <a:r>
              <a:rPr lang="fa-IR" b="1" dirty="0" smtClean="0">
                <a:sym typeface="Wingdings" pitchFamily="2" charset="2"/>
              </a:rPr>
              <a:t>:(کاتلر)</a:t>
            </a:r>
            <a:endParaRPr lang="en-US" dirty="0"/>
          </a:p>
        </p:txBody>
      </p:sp>
      <p:sp>
        <p:nvSpPr>
          <p:cNvPr id="3" name="Content Placeholder 2"/>
          <p:cNvSpPr>
            <a:spLocks noGrp="1"/>
          </p:cNvSpPr>
          <p:nvPr>
            <p:ph idx="1"/>
          </p:nvPr>
        </p:nvSpPr>
        <p:spPr/>
        <p:txBody>
          <a:bodyPr/>
          <a:lstStyle/>
          <a:p>
            <a:pPr algn="r" rtl="1" eaLnBrk="1" hangingPunct="1">
              <a:buFont typeface="Arial" panose="020B0604020202020204" pitchFamily="34" charset="0"/>
              <a:buNone/>
            </a:pPr>
            <a:r>
              <a:rPr lang="fa-IR" b="1" smtClean="0">
                <a:solidFill>
                  <a:schemeClr val="bg1"/>
                </a:solidFill>
              </a:rPr>
              <a:t>5-داشتن سیستم های شناسایی بازار رتبه بندی </a:t>
            </a:r>
          </a:p>
          <a:p>
            <a:pPr algn="r" rtl="1" eaLnBrk="1" hangingPunct="1">
              <a:buFont typeface="Arial" panose="020B0604020202020204" pitchFamily="34" charset="0"/>
              <a:buNone/>
            </a:pPr>
            <a:r>
              <a:rPr lang="fa-IR" b="1" smtClean="0">
                <a:solidFill>
                  <a:schemeClr val="bg1"/>
                </a:solidFill>
              </a:rPr>
              <a:t>6-ایجاد سیستم برنامه ریزی بازاریابی خاصی برای برنامه های کوتاه و بلند مدت می باشد </a:t>
            </a:r>
          </a:p>
          <a:p>
            <a:pPr algn="r" rtl="1" eaLnBrk="1" hangingPunct="1">
              <a:buFont typeface="Arial" panose="020B0604020202020204" pitchFamily="34" charset="0"/>
              <a:buNone/>
            </a:pPr>
            <a:r>
              <a:rPr lang="fa-IR" b="1" smtClean="0">
                <a:solidFill>
                  <a:schemeClr val="bg1"/>
                </a:solidFill>
              </a:rPr>
              <a:t>7 –کنترل دقیق روی آمیخته خدمات و محصولات </a:t>
            </a:r>
          </a:p>
          <a:p>
            <a:pPr algn="r" rtl="1" eaLnBrk="1" hangingPunct="1">
              <a:buFont typeface="Arial" panose="020B0604020202020204" pitchFamily="34" charset="0"/>
              <a:buNone/>
            </a:pPr>
            <a:endParaRPr lang="fa-IR" b="1" smtClean="0">
              <a:solidFill>
                <a:schemeClr val="bg1"/>
              </a:solidFill>
            </a:endParaRPr>
          </a:p>
          <a:p>
            <a:pPr eaLnBrk="1" hangingPunct="1">
              <a:buFont typeface="Arial" panose="020B0604020202020204" pitchFamily="34" charset="0"/>
              <a:buNone/>
            </a:pPr>
            <a:endParaRPr lang="en-US" b="1" smtClean="0"/>
          </a:p>
        </p:txBody>
      </p:sp>
      <p:sp>
        <p:nvSpPr>
          <p:cNvPr id="1065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FAC9C85-C3B5-46D4-8E36-BA996CC60056}" type="slidenum">
              <a:rPr lang="en-US" sz="1200">
                <a:solidFill>
                  <a:srgbClr val="898989"/>
                </a:solidFill>
              </a:rPr>
              <a:pPr>
                <a:spcBef>
                  <a:spcPct val="0"/>
                </a:spcBef>
                <a:buFontTx/>
                <a:buNone/>
              </a:pPr>
              <a:t>118</a:t>
            </a:fld>
            <a:endParaRPr lang="en-US" sz="1200">
              <a:solidFill>
                <a:srgbClr val="898989"/>
              </a:solidFill>
            </a:endParaRPr>
          </a:p>
        </p:txBody>
      </p:sp>
    </p:spTree>
    <p:extLst>
      <p:ext uri="{BB962C8B-B14F-4D97-AF65-F5344CB8AC3E}">
        <p14:creationId xmlns:p14="http://schemas.microsoft.com/office/powerpoint/2010/main" val="123595420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rtlCol="0">
            <a:normAutofit/>
          </a:bodyPr>
          <a:lstStyle/>
          <a:p>
            <a:pPr>
              <a:defRPr/>
            </a:pPr>
            <a:r>
              <a:rPr lang="fa-IR" b="1" dirty="0" smtClean="0"/>
              <a:t>ده پیشنهاد بازاریابی موفق</a:t>
            </a:r>
            <a:r>
              <a:rPr lang="fa-IR" b="1" dirty="0" smtClean="0">
                <a:sym typeface="Wingdings" pitchFamily="2" charset="2"/>
              </a:rPr>
              <a:t>:(کاتلر)</a:t>
            </a:r>
            <a:endParaRPr lang="en-US" dirty="0"/>
          </a:p>
        </p:txBody>
      </p:sp>
      <p:sp>
        <p:nvSpPr>
          <p:cNvPr id="3" name="Content Placeholder 2"/>
          <p:cNvSpPr>
            <a:spLocks noGrp="1"/>
          </p:cNvSpPr>
          <p:nvPr>
            <p:ph idx="1"/>
          </p:nvPr>
        </p:nvSpPr>
        <p:spPr/>
        <p:txBody>
          <a:bodyPr/>
          <a:lstStyle/>
          <a:p>
            <a:pPr algn="r" rtl="1" eaLnBrk="1" hangingPunct="1">
              <a:buFont typeface="Arial" panose="020B0604020202020204" pitchFamily="34" charset="0"/>
              <a:buNone/>
            </a:pPr>
            <a:r>
              <a:rPr lang="fa-IR" b="1" smtClean="0">
                <a:solidFill>
                  <a:schemeClr val="bg1"/>
                </a:solidFill>
              </a:rPr>
              <a:t>8-ساخت مارک های قوی با استفاده از ابزارهای ارتباطی</a:t>
            </a:r>
          </a:p>
          <a:p>
            <a:pPr algn="r" rtl="1" eaLnBrk="1" hangingPunct="1">
              <a:buFont typeface="Arial" panose="020B0604020202020204" pitchFamily="34" charset="0"/>
              <a:buNone/>
            </a:pPr>
            <a:r>
              <a:rPr lang="fa-IR" b="1" smtClean="0">
                <a:solidFill>
                  <a:schemeClr val="bg1"/>
                </a:solidFill>
              </a:rPr>
              <a:t>و تدریجی</a:t>
            </a:r>
          </a:p>
          <a:p>
            <a:pPr algn="r" rtl="1" eaLnBrk="1" hangingPunct="1">
              <a:buFont typeface="Arial" panose="020B0604020202020204" pitchFamily="34" charset="0"/>
              <a:buNone/>
            </a:pPr>
            <a:r>
              <a:rPr lang="fa-IR" b="1" smtClean="0">
                <a:solidFill>
                  <a:schemeClr val="bg1"/>
                </a:solidFill>
              </a:rPr>
              <a:t>9-ایجاد روحیه کار گروهی و رهبری بازاریابی و بخش های مختلف شرکت</a:t>
            </a:r>
          </a:p>
          <a:p>
            <a:pPr algn="r" rtl="1" eaLnBrk="1" hangingPunct="1">
              <a:buFont typeface="Arial" panose="020B0604020202020204" pitchFamily="34" charset="0"/>
              <a:buNone/>
            </a:pPr>
            <a:r>
              <a:rPr lang="fa-IR" b="1" smtClean="0">
                <a:solidFill>
                  <a:schemeClr val="bg1"/>
                </a:solidFill>
              </a:rPr>
              <a:t>10-ارتقا دائم تکنولوژی خود برای مزیت رقابتی پایدار</a:t>
            </a:r>
          </a:p>
          <a:p>
            <a:pPr eaLnBrk="1" hangingPunct="1"/>
            <a:endParaRPr lang="en-US" b="1" smtClean="0"/>
          </a:p>
          <a:p>
            <a:pPr eaLnBrk="1" hangingPunct="1"/>
            <a:endParaRPr lang="en-US" b="1" smtClean="0"/>
          </a:p>
        </p:txBody>
      </p:sp>
      <p:sp>
        <p:nvSpPr>
          <p:cNvPr id="1075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D4BE2FE-CAC9-4135-A693-60CA76CB7849}" type="slidenum">
              <a:rPr lang="en-US" sz="1200">
                <a:solidFill>
                  <a:srgbClr val="898989"/>
                </a:solidFill>
              </a:rPr>
              <a:pPr>
                <a:spcBef>
                  <a:spcPct val="0"/>
                </a:spcBef>
                <a:buFontTx/>
                <a:buNone/>
              </a:pPr>
              <a:t>119</a:t>
            </a:fld>
            <a:endParaRPr lang="en-US" sz="1200">
              <a:solidFill>
                <a:srgbClr val="898989"/>
              </a:solidFill>
            </a:endParaRPr>
          </a:p>
        </p:txBody>
      </p:sp>
    </p:spTree>
    <p:extLst>
      <p:ext uri="{BB962C8B-B14F-4D97-AF65-F5344CB8AC3E}">
        <p14:creationId xmlns:p14="http://schemas.microsoft.com/office/powerpoint/2010/main" val="423477822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600200"/>
            <a:ext cx="8229600" cy="5181600"/>
          </a:xfrm>
          <a:extLst/>
        </p:spPr>
        <p:txBody>
          <a:bodyPr rtlCol="0">
            <a:noAutofit/>
          </a:bodyPr>
          <a:lstStyle/>
          <a:p>
            <a:pPr marL="0" indent="0">
              <a:buNone/>
              <a:defRPr/>
            </a:pPr>
            <a:r>
              <a:rPr lang="fa-IR" sz="3600" b="1" dirty="0">
                <a:ln>
                  <a:solidFill>
                    <a:sysClr val="windowText" lastClr="000000"/>
                  </a:solidFill>
                </a:ln>
                <a:solidFill>
                  <a:srgbClr val="002060"/>
                </a:solidFill>
              </a:rPr>
              <a:t>2</a:t>
            </a:r>
            <a:r>
              <a:rPr lang="fa-IR" sz="3600" b="1" dirty="0">
                <a:solidFill>
                  <a:srgbClr val="002060"/>
                </a:solidFill>
              </a:rPr>
              <a:t>-رویکردهای جدید آمیزه بازاریابی</a:t>
            </a:r>
            <a:br>
              <a:rPr lang="fa-IR" sz="3600" b="1" dirty="0">
                <a:solidFill>
                  <a:srgbClr val="002060"/>
                </a:solidFill>
              </a:rPr>
            </a:br>
            <a:endParaRPr lang="fa-IR" sz="3600" b="1" dirty="0">
              <a:solidFill>
                <a:srgbClr val="002060"/>
              </a:solidFill>
            </a:endParaRPr>
          </a:p>
          <a:p>
            <a:pPr>
              <a:buFont typeface="Wingdings" pitchFamily="2" charset="2"/>
              <a:buChar char="Ø"/>
              <a:defRPr/>
            </a:pPr>
            <a:r>
              <a:rPr lang="fa-IR" sz="3600" b="1" dirty="0">
                <a:solidFill>
                  <a:srgbClr val="002060"/>
                </a:solidFill>
              </a:rPr>
              <a:t>ویژگیهای عناصر آمیزه بازاریابی </a:t>
            </a:r>
            <a:br>
              <a:rPr lang="fa-IR" sz="3600" b="1" dirty="0">
                <a:solidFill>
                  <a:srgbClr val="002060"/>
                </a:solidFill>
              </a:rPr>
            </a:br>
            <a:r>
              <a:rPr lang="fa-IR" sz="3600" b="1" dirty="0">
                <a:solidFill>
                  <a:srgbClr val="002060"/>
                </a:solidFill>
              </a:rPr>
              <a:t>محصول</a:t>
            </a:r>
            <a:br>
              <a:rPr lang="fa-IR" sz="3600" b="1" dirty="0">
                <a:solidFill>
                  <a:srgbClr val="002060"/>
                </a:solidFill>
              </a:rPr>
            </a:br>
            <a:r>
              <a:rPr lang="fa-IR" sz="3600" b="1" dirty="0">
                <a:solidFill>
                  <a:srgbClr val="002060"/>
                </a:solidFill>
              </a:rPr>
              <a:t>قیمت </a:t>
            </a:r>
            <a:br>
              <a:rPr lang="fa-IR" sz="3600" b="1" dirty="0">
                <a:solidFill>
                  <a:srgbClr val="002060"/>
                </a:solidFill>
              </a:rPr>
            </a:br>
            <a:r>
              <a:rPr lang="fa-IR" sz="3600" b="1" dirty="0">
                <a:solidFill>
                  <a:srgbClr val="002060"/>
                </a:solidFill>
              </a:rPr>
              <a:t>توزیع </a:t>
            </a:r>
            <a:br>
              <a:rPr lang="fa-IR" sz="3600" b="1" dirty="0">
                <a:solidFill>
                  <a:srgbClr val="002060"/>
                </a:solidFill>
              </a:rPr>
            </a:br>
            <a:r>
              <a:rPr lang="fa-IR" sz="3600" b="1" dirty="0">
                <a:solidFill>
                  <a:srgbClr val="002060"/>
                </a:solidFill>
              </a:rPr>
              <a:t>ترویج</a:t>
            </a:r>
          </a:p>
          <a:p>
            <a:pPr>
              <a:buFont typeface="Wingdings" pitchFamily="2" charset="2"/>
              <a:buChar char="Ø"/>
              <a:defRPr/>
            </a:pPr>
            <a:r>
              <a:rPr lang="fa-IR" sz="3600" b="1" dirty="0">
                <a:solidFill>
                  <a:srgbClr val="002060"/>
                </a:solidFill>
              </a:rPr>
              <a:t>آمیزه عناصر بازاریابی</a:t>
            </a:r>
            <a:br>
              <a:rPr lang="fa-IR" sz="3600" b="1" dirty="0">
                <a:solidFill>
                  <a:srgbClr val="002060"/>
                </a:solidFill>
              </a:rPr>
            </a:br>
            <a:r>
              <a:rPr lang="fa-IR" sz="3600" b="1" dirty="0">
                <a:solidFill>
                  <a:schemeClr val="bg1"/>
                </a:solidFill>
              </a:rPr>
              <a:t/>
            </a:r>
            <a:br>
              <a:rPr lang="fa-IR" sz="3600" b="1" dirty="0">
                <a:solidFill>
                  <a:schemeClr val="bg1"/>
                </a:solidFill>
              </a:rPr>
            </a:br>
            <a:r>
              <a:rPr lang="fa-IR" sz="3600" dirty="0">
                <a:ln>
                  <a:solidFill>
                    <a:sysClr val="windowText" lastClr="000000"/>
                  </a:solidFill>
                </a:ln>
                <a:solidFill>
                  <a:schemeClr val="bg1"/>
                </a:solidFill>
              </a:rPr>
              <a:t/>
            </a:r>
            <a:br>
              <a:rPr lang="fa-IR" sz="3600" dirty="0">
                <a:ln>
                  <a:solidFill>
                    <a:sysClr val="windowText" lastClr="000000"/>
                  </a:solidFill>
                </a:ln>
                <a:solidFill>
                  <a:schemeClr val="bg1"/>
                </a:solidFill>
              </a:rPr>
            </a:br>
            <a:endParaRPr lang="fa-IR" sz="3600" dirty="0"/>
          </a:p>
        </p:txBody>
      </p:sp>
      <p:sp>
        <p:nvSpPr>
          <p:cNvPr id="1741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C40C758-F775-4A0D-902F-27B76165E782}" type="slidenum">
              <a:rPr lang="en-US" sz="1200">
                <a:solidFill>
                  <a:srgbClr val="898989"/>
                </a:solidFill>
              </a:rPr>
              <a:pPr>
                <a:spcBef>
                  <a:spcPct val="0"/>
                </a:spcBef>
                <a:buFontTx/>
                <a:buNone/>
              </a:pPr>
              <a:t>12</a:t>
            </a:fld>
            <a:endParaRPr lang="en-US" sz="1200" dirty="0">
              <a:solidFill>
                <a:srgbClr val="898989"/>
              </a:solidFill>
            </a:endParaRPr>
          </a:p>
        </p:txBody>
      </p:sp>
      <p:sp>
        <p:nvSpPr>
          <p:cNvPr id="5" name="Title 1"/>
          <p:cNvSpPr txBox="1">
            <a:spLocks noGrp="1"/>
          </p:cNvSpPr>
          <p:nvPr>
            <p:ph type="title"/>
          </p:nvPr>
        </p:nvSpPr>
        <p:spPr/>
        <p:style>
          <a:lnRef idx="1">
            <a:schemeClr val="accent3"/>
          </a:lnRef>
          <a:fillRef idx="2">
            <a:schemeClr val="accent3"/>
          </a:fillRef>
          <a:effectRef idx="1">
            <a:schemeClr val="accent3"/>
          </a:effectRef>
          <a:fontRef idx="minor">
            <a:schemeClr val="dk1"/>
          </a:fontRef>
        </p:style>
        <p:txBody>
          <a:bodyPr rtlCol="0">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fa-IR" sz="6000" b="1"/>
              <a:t>ایده های نوین بازاریابی</a:t>
            </a:r>
            <a:endParaRPr lang="en-US" sz="6000" b="1" dirty="0"/>
          </a:p>
        </p:txBody>
      </p:sp>
    </p:spTree>
    <p:extLst>
      <p:ext uri="{BB962C8B-B14F-4D97-AF65-F5344CB8AC3E}">
        <p14:creationId xmlns:p14="http://schemas.microsoft.com/office/powerpoint/2010/main" val="12703051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1905000" y="1524001"/>
            <a:ext cx="8229600" cy="4397375"/>
          </a:xfrm>
        </p:spPr>
        <p:txBody>
          <a:bodyPr>
            <a:normAutofit fontScale="92500"/>
          </a:bodyPr>
          <a:lstStyle/>
          <a:p>
            <a:pPr marL="365760" indent="-256032">
              <a:buFont typeface="Wingdings 3"/>
              <a:buChar char=""/>
              <a:defRPr/>
            </a:pPr>
            <a:r>
              <a:rPr lang="ar-SA" sz="2200" dirty="0">
                <a:cs typeface="B Koodak" pitchFamily="2" charset="-78"/>
              </a:rPr>
              <a:t>براساس نظر </a:t>
            </a:r>
            <a:r>
              <a:rPr lang="ar-SA" sz="2200" u="sng" dirty="0">
                <a:solidFill>
                  <a:srgbClr val="FF0000"/>
                </a:solidFill>
                <a:cs typeface="B Koodak" pitchFamily="2" charset="-78"/>
              </a:rPr>
              <a:t>لوینسون جی کنراد</a:t>
            </a:r>
            <a:r>
              <a:rPr lang="ar-SA" sz="2200" dirty="0">
                <a:cs typeface="B Koodak" pitchFamily="2" charset="-78"/>
              </a:rPr>
              <a:t> بازاریابی چریکی یا پارتیزانی را </a:t>
            </a:r>
            <a:r>
              <a:rPr lang="fa-IR" sz="2200" dirty="0">
                <a:cs typeface="B Koodak" pitchFamily="2" charset="-78"/>
              </a:rPr>
              <a:t>میتوان </a:t>
            </a:r>
            <a:r>
              <a:rPr lang="ar-SA" sz="2200" dirty="0">
                <a:cs typeface="B Koodak" pitchFamily="2" charset="-78"/>
              </a:rPr>
              <a:t>اینچنین توصیف کرد: </a:t>
            </a:r>
            <a:endParaRPr lang="fa-IR" sz="2200" dirty="0">
              <a:cs typeface="B Koodak" pitchFamily="2" charset="-78"/>
            </a:endParaRPr>
          </a:p>
          <a:p>
            <a:pPr marL="365760" indent="-256032" algn="ctr">
              <a:buNone/>
              <a:defRPr/>
            </a:pPr>
            <a:r>
              <a:rPr lang="fa-IR" b="1" dirty="0" smtClean="0">
                <a:solidFill>
                  <a:srgbClr val="FF0000"/>
                </a:solidFill>
                <a:cs typeface="B Koodak" pitchFamily="2" charset="-78"/>
              </a:rPr>
              <a:t>      ” </a:t>
            </a:r>
            <a:r>
              <a:rPr lang="ar-SA" b="1" dirty="0" smtClean="0">
                <a:solidFill>
                  <a:srgbClr val="FF0000"/>
                </a:solidFill>
                <a:cs typeface="B Koodak" pitchFamily="2" charset="-78"/>
              </a:rPr>
              <a:t>بازاریابی چریکی یا پارتیزانی مجموعه روش های کوتاه، ساده، سریع، مستقیم و هدفمند است که با استفاده از کمترین منابع و حداقل هزینه در کوتاه مدت بنگاه های اقتصادی را به هدف خود برساند. </a:t>
            </a:r>
            <a:r>
              <a:rPr lang="fa-IR" b="1" dirty="0" smtClean="0">
                <a:solidFill>
                  <a:srgbClr val="FF0000"/>
                </a:solidFill>
                <a:cs typeface="B Koodak" pitchFamily="2" charset="-78"/>
              </a:rPr>
              <a:t>”</a:t>
            </a:r>
          </a:p>
          <a:p>
            <a:pPr marL="365760" indent="-256032">
              <a:buNone/>
              <a:defRPr/>
            </a:pPr>
            <a:endParaRPr lang="fa-IR" b="1" dirty="0" smtClean="0">
              <a:solidFill>
                <a:srgbClr val="FF0000"/>
              </a:solidFill>
              <a:cs typeface="B Koodak" pitchFamily="2" charset="-78"/>
            </a:endParaRPr>
          </a:p>
          <a:p>
            <a:pPr marL="365760" indent="-256032">
              <a:buNone/>
              <a:defRPr/>
            </a:pPr>
            <a:endParaRPr lang="fa-IR" b="1" dirty="0" smtClean="0">
              <a:solidFill>
                <a:srgbClr val="FF0000"/>
              </a:solidFill>
              <a:cs typeface="B Koodak" pitchFamily="2" charset="-78"/>
            </a:endParaRPr>
          </a:p>
          <a:p>
            <a:pPr marL="365760" indent="-256032">
              <a:buFont typeface="Wingdings 3"/>
              <a:buChar char=""/>
              <a:defRPr/>
            </a:pPr>
            <a:r>
              <a:rPr lang="ar-SA" sz="2200" dirty="0">
                <a:cs typeface="B Koodak" pitchFamily="2" charset="-78"/>
              </a:rPr>
              <a:t>به تعبیری دیگر، همان طور که یک جنگ منظم، وقت گیر، پرهزینه و نیازمند به طراحی استراتژی و تجزیه و تحلیل تهدیدهاست ولی در جنگ نامنظم (جنگ چریکی) در کوتاه ترین زمان ضربات کاری را به دشمن وارد آورده و به سرعت از محل دور می شویم، در تبلیغات چریکی نیز به همین قیاس از حداقل وسایل و امکانات و در حداقل زمان برای رسیدن به هدف استفاده می کنیم. </a:t>
            </a:r>
            <a:endParaRPr lang="en-US" sz="2200" dirty="0">
              <a:cs typeface="B Koodak" pitchFamily="2" charset="-78"/>
            </a:endParaRPr>
          </a:p>
        </p:txBody>
      </p:sp>
      <p:sp>
        <p:nvSpPr>
          <p:cNvPr id="50179"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chemeClr val="tx2"/>
              </a:solidFill>
            </a:endParaRPr>
          </a:p>
        </p:txBody>
      </p:sp>
      <p:sp>
        <p:nvSpPr>
          <p:cNvPr id="5018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fld id="{A7A97858-0D97-467F-B678-423941439165}" type="slidenum">
              <a:rPr lang="fa-IR">
                <a:solidFill>
                  <a:schemeClr val="tx2"/>
                </a:solidFill>
              </a:rPr>
              <a:pPr/>
              <a:t>120</a:t>
            </a:fld>
            <a:endParaRPr lang="en-US">
              <a:solidFill>
                <a:schemeClr val="tx2"/>
              </a:solidFill>
            </a:endParaRPr>
          </a:p>
        </p:txBody>
      </p:sp>
      <p:sp>
        <p:nvSpPr>
          <p:cNvPr id="36866" name="Rectangle 2"/>
          <p:cNvSpPr>
            <a:spLocks noGrp="1" noChangeArrowheads="1"/>
          </p:cNvSpPr>
          <p:nvPr>
            <p:ph type="title"/>
          </p:nvPr>
        </p:nvSpPr>
        <p:spPr>
          <a:xfrm>
            <a:off x="4648200" y="-19334"/>
            <a:ext cx="7239000" cy="1143000"/>
          </a:xfrm>
        </p:spPr>
        <p:txBody>
          <a:bodyPr/>
          <a:lstStyle/>
          <a:p>
            <a:pPr>
              <a:defRPr/>
            </a:pPr>
            <a:r>
              <a:rPr lang="fa-IR" dirty="0" smtClean="0">
                <a:cs typeface="B Titr" pitchFamily="2" charset="-78"/>
              </a:rPr>
              <a:t>تعاریف مفهومی</a:t>
            </a:r>
            <a:endParaRPr lang="en-US" dirty="0" smtClean="0">
              <a:cs typeface="B Titr" pitchFamily="2" charset="-78"/>
            </a:endParaRPr>
          </a:p>
        </p:txBody>
      </p:sp>
    </p:spTree>
    <p:extLst>
      <p:ext uri="{BB962C8B-B14F-4D97-AF65-F5344CB8AC3E}">
        <p14:creationId xmlns:p14="http://schemas.microsoft.com/office/powerpoint/2010/main" val="34870508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2338388" y="1600200"/>
            <a:ext cx="7239000" cy="4846638"/>
          </a:xfrm>
        </p:spPr>
        <p:txBody>
          <a:bodyPr/>
          <a:lstStyle/>
          <a:p>
            <a:pPr eaLnBrk="1" hangingPunct="1">
              <a:lnSpc>
                <a:spcPct val="80000"/>
              </a:lnSpc>
            </a:pPr>
            <a:r>
              <a:rPr lang="ar-SA" sz="2000">
                <a:solidFill>
                  <a:srgbClr val="FF0000"/>
                </a:solidFill>
                <a:cs typeface="B Koodak" panose="00000700000000000000" pitchFamily="2" charset="-78"/>
              </a:rPr>
              <a:t>بهترین کاربرد تبلیغات پارتیزانی:</a:t>
            </a:r>
            <a:br>
              <a:rPr lang="ar-SA" sz="2000">
                <a:solidFill>
                  <a:srgbClr val="FF0000"/>
                </a:solidFill>
                <a:cs typeface="B Koodak" panose="00000700000000000000" pitchFamily="2" charset="-78"/>
              </a:rPr>
            </a:br>
            <a:r>
              <a:rPr lang="ar-SA" sz="2000">
                <a:cs typeface="B Koodak" panose="00000700000000000000" pitchFamily="2" charset="-78"/>
              </a:rPr>
              <a:t/>
            </a:r>
            <a:br>
              <a:rPr lang="ar-SA" sz="2000">
                <a:cs typeface="B Koodak" panose="00000700000000000000" pitchFamily="2" charset="-78"/>
              </a:rPr>
            </a:br>
            <a:r>
              <a:rPr lang="ar-SA" sz="2000">
                <a:cs typeface="B Koodak" panose="00000700000000000000" pitchFamily="2" charset="-78"/>
              </a:rPr>
              <a:t>بهترین کاربرد تبلیغات پارتیزانی در بنگاه های کوچک و متوسط (</a:t>
            </a:r>
            <a:r>
              <a:rPr lang="en-US" sz="2000">
                <a:cs typeface="B Koodak" panose="00000700000000000000" pitchFamily="2" charset="-78"/>
              </a:rPr>
              <a:t>SMEs</a:t>
            </a:r>
            <a:r>
              <a:rPr lang="ar-SA" sz="2000">
                <a:cs typeface="B Koodak" panose="00000700000000000000" pitchFamily="2" charset="-78"/>
              </a:rPr>
              <a:t>) است زیرا این موسسات (که در ایران بیشتر از 80 درصد بنگاه های اقتصادی را تشکیل می دهند) عموماً از امکانات محدودی برخوردارند</a:t>
            </a:r>
            <a:r>
              <a:rPr lang="fa-IR" sz="2000">
                <a:cs typeface="B Koodak" panose="00000700000000000000" pitchFamily="2" charset="-78"/>
              </a:rPr>
              <a:t> </a:t>
            </a:r>
            <a:r>
              <a:rPr lang="ar-SA" sz="2000">
                <a:cs typeface="B Koodak" panose="00000700000000000000" pitchFamily="2" charset="-78"/>
              </a:rPr>
              <a:t>.</a:t>
            </a:r>
            <a:br>
              <a:rPr lang="ar-SA" sz="2000">
                <a:cs typeface="B Koodak" panose="00000700000000000000" pitchFamily="2" charset="-78"/>
              </a:rPr>
            </a:br>
            <a:r>
              <a:rPr lang="ar-SA" sz="2000">
                <a:cs typeface="B Koodak" panose="00000700000000000000" pitchFamily="2" charset="-78"/>
              </a:rPr>
              <a:t/>
            </a:r>
            <a:br>
              <a:rPr lang="ar-SA" sz="2000">
                <a:cs typeface="B Koodak" panose="00000700000000000000" pitchFamily="2" charset="-78"/>
              </a:rPr>
            </a:br>
            <a:r>
              <a:rPr lang="ar-SA" sz="2000">
                <a:cs typeface="B Koodak" panose="00000700000000000000" pitchFamily="2" charset="-78"/>
              </a:rPr>
              <a:t>نمونه هایی از تبلیغات چریکی</a:t>
            </a:r>
            <a:r>
              <a:rPr lang="fa-IR" sz="2000">
                <a:cs typeface="B Koodak" panose="00000700000000000000" pitchFamily="2" charset="-78"/>
              </a:rPr>
              <a:t> </a:t>
            </a:r>
            <a:r>
              <a:rPr lang="ar-SA" sz="2000">
                <a:cs typeface="B Koodak" panose="00000700000000000000" pitchFamily="2" charset="-78"/>
              </a:rPr>
              <a:t>: </a:t>
            </a:r>
            <a:br>
              <a:rPr lang="ar-SA" sz="2000">
                <a:cs typeface="B Koodak" panose="00000700000000000000" pitchFamily="2" charset="-78"/>
              </a:rPr>
            </a:br>
            <a:r>
              <a:rPr lang="ar-SA" sz="2000">
                <a:cs typeface="B Koodak" panose="00000700000000000000" pitchFamily="2" charset="-78"/>
              </a:rPr>
              <a:t/>
            </a:r>
            <a:br>
              <a:rPr lang="ar-SA" sz="2000">
                <a:cs typeface="B Koodak" panose="00000700000000000000" pitchFamily="2" charset="-78"/>
              </a:rPr>
            </a:br>
            <a:r>
              <a:rPr lang="ar-SA" sz="2000">
                <a:cs typeface="B Koodak" panose="00000700000000000000" pitchFamily="2" charset="-78"/>
              </a:rPr>
              <a:t>¦ تبلیغات دهان به دهان (</a:t>
            </a:r>
            <a:r>
              <a:rPr lang="en-US" sz="2000">
                <a:cs typeface="B Koodak" panose="00000700000000000000" pitchFamily="2" charset="-78"/>
              </a:rPr>
              <a:t>WOM</a:t>
            </a:r>
            <a:r>
              <a:rPr lang="ar-SA" sz="2000">
                <a:cs typeface="B Koodak" panose="00000700000000000000" pitchFamily="2" charset="-78"/>
              </a:rPr>
              <a:t>)</a:t>
            </a:r>
            <a:br>
              <a:rPr lang="ar-SA" sz="2000">
                <a:cs typeface="B Koodak" panose="00000700000000000000" pitchFamily="2" charset="-78"/>
              </a:rPr>
            </a:br>
            <a:r>
              <a:rPr lang="ar-SA" sz="2000">
                <a:cs typeface="B Koodak" panose="00000700000000000000" pitchFamily="2" charset="-78"/>
              </a:rPr>
              <a:t>¦ تبلیغات به وسیله پیامک (</a:t>
            </a:r>
            <a:r>
              <a:rPr lang="en-US" sz="2000">
                <a:cs typeface="B Koodak" panose="00000700000000000000" pitchFamily="2" charset="-78"/>
              </a:rPr>
              <a:t>SMS</a:t>
            </a:r>
            <a:r>
              <a:rPr lang="ar-SA" sz="2000">
                <a:cs typeface="B Koodak" panose="00000700000000000000" pitchFamily="2" charset="-78"/>
              </a:rPr>
              <a:t>)</a:t>
            </a:r>
            <a:br>
              <a:rPr lang="ar-SA" sz="2000">
                <a:cs typeface="B Koodak" panose="00000700000000000000" pitchFamily="2" charset="-78"/>
              </a:rPr>
            </a:br>
            <a:r>
              <a:rPr lang="ar-SA" sz="2000">
                <a:cs typeface="B Koodak" panose="00000700000000000000" pitchFamily="2" charset="-78"/>
              </a:rPr>
              <a:t>¦ تبلیغات در محل های فروش (</a:t>
            </a:r>
            <a:r>
              <a:rPr lang="en-US" sz="2000">
                <a:cs typeface="B Koodak" panose="00000700000000000000" pitchFamily="2" charset="-78"/>
              </a:rPr>
              <a:t>POP</a:t>
            </a:r>
            <a:r>
              <a:rPr lang="ar-SA" sz="2000">
                <a:cs typeface="B Koodak" panose="00000700000000000000" pitchFamily="2" charset="-78"/>
              </a:rPr>
              <a:t>)</a:t>
            </a:r>
            <a:br>
              <a:rPr lang="ar-SA" sz="2000">
                <a:cs typeface="B Koodak" panose="00000700000000000000" pitchFamily="2" charset="-78"/>
              </a:rPr>
            </a:br>
            <a:r>
              <a:rPr lang="ar-SA" sz="2000">
                <a:cs typeface="B Koodak" panose="00000700000000000000" pitchFamily="2" charset="-78"/>
              </a:rPr>
              <a:t>¦ تبلیغات محیطی در نقاط تصمیم گیری</a:t>
            </a:r>
            <a:br>
              <a:rPr lang="ar-SA" sz="2000">
                <a:cs typeface="B Koodak" panose="00000700000000000000" pitchFamily="2" charset="-78"/>
              </a:rPr>
            </a:br>
            <a:r>
              <a:rPr lang="ar-SA" sz="2000">
                <a:cs typeface="B Koodak" panose="00000700000000000000" pitchFamily="2" charset="-78"/>
              </a:rPr>
              <a:t>¦ نوشتن مقالات در موضوعات مرتبط با محصول یا امضای تولیدکننده</a:t>
            </a:r>
            <a:br>
              <a:rPr lang="ar-SA" sz="2000">
                <a:cs typeface="B Koodak" panose="00000700000000000000" pitchFamily="2" charset="-78"/>
              </a:rPr>
            </a:br>
            <a:r>
              <a:rPr lang="ar-SA" sz="2000">
                <a:cs typeface="B Koodak" panose="00000700000000000000" pitchFamily="2" charset="-78"/>
              </a:rPr>
              <a:t>¦ ارسال پیام در وب سایت ها</a:t>
            </a:r>
            <a:br>
              <a:rPr lang="ar-SA" sz="2000">
                <a:cs typeface="B Koodak" panose="00000700000000000000" pitchFamily="2" charset="-78"/>
              </a:rPr>
            </a:br>
            <a:r>
              <a:rPr lang="ar-SA" sz="2000">
                <a:cs typeface="B Koodak" panose="00000700000000000000" pitchFamily="2" charset="-78"/>
              </a:rPr>
              <a:t>¦ تبلیغات در شبکه هری</a:t>
            </a:r>
            <a:br>
              <a:rPr lang="ar-SA" sz="2000">
                <a:cs typeface="B Koodak" panose="00000700000000000000" pitchFamily="2" charset="-78"/>
              </a:rPr>
            </a:br>
            <a:r>
              <a:rPr lang="ar-SA" sz="2000">
                <a:cs typeface="B Koodak" panose="00000700000000000000" pitchFamily="2" charset="-78"/>
              </a:rPr>
              <a:t>¦ حضور فعال در نمایشگاه ها و ایجاد تسهیلات در معاینه و مشاهده</a:t>
            </a:r>
            <a:br>
              <a:rPr lang="ar-SA" sz="2000">
                <a:cs typeface="B Koodak" panose="00000700000000000000" pitchFamily="2" charset="-78"/>
              </a:rPr>
            </a:br>
            <a:r>
              <a:rPr lang="ar-SA" sz="2000">
                <a:cs typeface="B Koodak" panose="00000700000000000000" pitchFamily="2" charset="-78"/>
              </a:rPr>
              <a:t>محصول و... </a:t>
            </a:r>
            <a:endParaRPr lang="en-US" sz="2000">
              <a:cs typeface="B Koodak" panose="00000700000000000000" pitchFamily="2" charset="-78"/>
            </a:endParaRPr>
          </a:p>
        </p:txBody>
      </p:sp>
      <p:sp>
        <p:nvSpPr>
          <p:cNvPr id="51203"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r>
              <a:rPr lang="en-US">
                <a:solidFill>
                  <a:schemeClr val="tx2"/>
                </a:solidFill>
              </a:rPr>
              <a:t>www.Prozhe.com</a:t>
            </a:r>
          </a:p>
        </p:txBody>
      </p:sp>
      <p:sp>
        <p:nvSpPr>
          <p:cNvPr id="5120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fld id="{AE426B13-FF4E-41E9-9944-6515B96CCD9C}" type="slidenum">
              <a:rPr lang="fa-IR">
                <a:solidFill>
                  <a:schemeClr val="tx2"/>
                </a:solidFill>
              </a:rPr>
              <a:pPr/>
              <a:t>121</a:t>
            </a:fld>
            <a:endParaRPr lang="en-US">
              <a:solidFill>
                <a:schemeClr val="tx2"/>
              </a:solidFill>
            </a:endParaRPr>
          </a:p>
        </p:txBody>
      </p:sp>
      <p:sp>
        <p:nvSpPr>
          <p:cNvPr id="37890" name="Rectangle 2"/>
          <p:cNvSpPr>
            <a:spLocks noGrp="1" noChangeArrowheads="1"/>
          </p:cNvSpPr>
          <p:nvPr>
            <p:ph type="title"/>
          </p:nvPr>
        </p:nvSpPr>
        <p:spPr>
          <a:xfrm>
            <a:off x="4953000" y="152400"/>
            <a:ext cx="7239000" cy="1143000"/>
          </a:xfrm>
        </p:spPr>
        <p:txBody>
          <a:bodyPr/>
          <a:lstStyle/>
          <a:p>
            <a:pPr>
              <a:defRPr/>
            </a:pPr>
            <a:r>
              <a:rPr lang="fa-IR" sz="6600">
                <a:cs typeface="B Titr" pitchFamily="2" charset="-78"/>
              </a:rPr>
              <a:t>کاربرد</a:t>
            </a:r>
            <a:endParaRPr lang="en-US" sz="6600">
              <a:cs typeface="B Titr" pitchFamily="2" charset="-78"/>
            </a:endParaRPr>
          </a:p>
        </p:txBody>
      </p:sp>
      <p:pic>
        <p:nvPicPr>
          <p:cNvPr id="5120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8270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102130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1BB5FBF-74F4-4B36-81AB-6AD3F6CE7CD5}" type="slidenum">
              <a:rPr lang="en-US" sz="1200">
                <a:solidFill>
                  <a:srgbClr val="898989"/>
                </a:solidFill>
              </a:rPr>
              <a:pPr>
                <a:spcBef>
                  <a:spcPct val="0"/>
                </a:spcBef>
                <a:buFontTx/>
                <a:buNone/>
              </a:pPr>
              <a:t>122</a:t>
            </a:fld>
            <a:endParaRPr lang="en-US" sz="1200">
              <a:solidFill>
                <a:srgbClr val="898989"/>
              </a:solidFill>
            </a:endParaRPr>
          </a:p>
        </p:txBody>
      </p:sp>
      <p:pic>
        <p:nvPicPr>
          <p:cNvPr id="108547" name="Content Placeholder 4" descr="28133.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133600" y="309563"/>
            <a:ext cx="4724400" cy="6299200"/>
          </a:xfrm>
        </p:spPr>
      </p:pic>
      <p:sp>
        <p:nvSpPr>
          <p:cNvPr id="6" name="Title 1"/>
          <p:cNvSpPr>
            <a:spLocks noGrp="1"/>
          </p:cNvSpPr>
          <p:nvPr>
            <p:ph type="title"/>
          </p:nvPr>
        </p:nvSpPr>
        <p:spPr>
          <a:xfrm>
            <a:off x="1600200" y="274638"/>
            <a:ext cx="8915400" cy="6583362"/>
          </a:xfrm>
        </p:spPr>
        <p:txBody>
          <a:bodyPr/>
          <a:lstStyle/>
          <a:p>
            <a:pPr algn="r" rtl="1" eaLnBrk="1" hangingPunct="1"/>
            <a:r>
              <a:rPr lang="fa-IR" sz="2700" b="1" dirty="0">
                <a:solidFill>
                  <a:schemeClr val="bg1"/>
                </a:solidFill>
                <a:latin typeface="Tahoma" panose="020B0604030504040204" pitchFamily="34" charset="0"/>
                <a:cs typeface="Tahoma" panose="020B0604030504040204" pitchFamily="34" charset="0"/>
              </a:rPr>
              <a:t>دردرا باید گفت</a:t>
            </a:r>
            <a:br>
              <a:rPr lang="fa-IR" sz="2700" b="1" dirty="0">
                <a:solidFill>
                  <a:schemeClr val="bg1"/>
                </a:solidFill>
                <a:latin typeface="Tahoma" panose="020B0604030504040204" pitchFamily="34" charset="0"/>
                <a:cs typeface="Tahoma" panose="020B0604030504040204" pitchFamily="34" charset="0"/>
              </a:rPr>
            </a:br>
            <a:r>
              <a:rPr lang="fa-IR" sz="2700" b="1" dirty="0">
                <a:solidFill>
                  <a:schemeClr val="bg1"/>
                </a:solidFill>
                <a:latin typeface="Tahoma" panose="020B0604030504040204" pitchFamily="34" charset="0"/>
                <a:cs typeface="Tahoma" panose="020B0604030504040204" pitchFamily="34" charset="0"/>
              </a:rPr>
              <a:t>حرف را باید زد</a:t>
            </a:r>
            <a:br>
              <a:rPr lang="fa-IR" sz="2700" b="1" dirty="0">
                <a:solidFill>
                  <a:schemeClr val="bg1"/>
                </a:solidFill>
                <a:latin typeface="Tahoma" panose="020B0604030504040204" pitchFamily="34" charset="0"/>
                <a:cs typeface="Tahoma" panose="020B0604030504040204" pitchFamily="34" charset="0"/>
              </a:rPr>
            </a:br>
            <a:r>
              <a:rPr lang="fa-IR" sz="2700" b="1" dirty="0">
                <a:solidFill>
                  <a:schemeClr val="bg1"/>
                </a:solidFill>
                <a:latin typeface="Tahoma" panose="020B0604030504040204" pitchFamily="34" charset="0"/>
                <a:cs typeface="Tahoma" panose="020B0604030504040204" pitchFamily="34" charset="0"/>
              </a:rPr>
              <a:t/>
            </a:r>
            <a:br>
              <a:rPr lang="fa-IR" sz="2700" b="1" dirty="0">
                <a:solidFill>
                  <a:schemeClr val="bg1"/>
                </a:solidFill>
                <a:latin typeface="Tahoma" panose="020B0604030504040204" pitchFamily="34" charset="0"/>
                <a:cs typeface="Tahoma" panose="020B0604030504040204" pitchFamily="34" charset="0"/>
              </a:rPr>
            </a:br>
            <a:r>
              <a:rPr lang="fa-IR" sz="2700" b="1" dirty="0">
                <a:solidFill>
                  <a:schemeClr val="bg1"/>
                </a:solidFill>
                <a:latin typeface="Tahoma" panose="020B0604030504040204" pitchFamily="34" charset="0"/>
                <a:cs typeface="Tahoma" panose="020B0604030504040204" pitchFamily="34" charset="0"/>
              </a:rPr>
              <a:t>رودباید شدو رفت</a:t>
            </a:r>
            <a:br>
              <a:rPr lang="fa-IR" sz="2700" b="1" dirty="0">
                <a:solidFill>
                  <a:schemeClr val="bg1"/>
                </a:solidFill>
                <a:latin typeface="Tahoma" panose="020B0604030504040204" pitchFamily="34" charset="0"/>
                <a:cs typeface="Tahoma" panose="020B0604030504040204" pitchFamily="34" charset="0"/>
              </a:rPr>
            </a:br>
            <a:r>
              <a:rPr lang="fa-IR" sz="2700" b="1" dirty="0">
                <a:solidFill>
                  <a:schemeClr val="bg1"/>
                </a:solidFill>
                <a:latin typeface="Tahoma" panose="020B0604030504040204" pitchFamily="34" charset="0"/>
                <a:cs typeface="Tahoma" panose="020B0604030504040204" pitchFamily="34" charset="0"/>
              </a:rPr>
              <a:t>دشت باید شد و خواند</a:t>
            </a:r>
            <a:br>
              <a:rPr lang="fa-IR" sz="2700" b="1" dirty="0">
                <a:solidFill>
                  <a:schemeClr val="bg1"/>
                </a:solidFill>
                <a:latin typeface="Tahoma" panose="020B0604030504040204" pitchFamily="34" charset="0"/>
                <a:cs typeface="Tahoma" panose="020B0604030504040204" pitchFamily="34" charset="0"/>
              </a:rPr>
            </a:br>
            <a:r>
              <a:rPr lang="fa-IR" sz="2700" b="1" dirty="0">
                <a:solidFill>
                  <a:schemeClr val="bg1"/>
                </a:solidFill>
                <a:latin typeface="Tahoma" panose="020B0604030504040204" pitchFamily="34" charset="0"/>
                <a:cs typeface="Tahoma" panose="020B0604030504040204" pitchFamily="34" charset="0"/>
              </a:rPr>
              <a:t>کوه باید شد و ماند</a:t>
            </a:r>
            <a:br>
              <a:rPr lang="fa-IR" sz="2700" b="1" dirty="0">
                <a:solidFill>
                  <a:schemeClr val="bg1"/>
                </a:solidFill>
                <a:latin typeface="Tahoma" panose="020B0604030504040204" pitchFamily="34" charset="0"/>
                <a:cs typeface="Tahoma" panose="020B0604030504040204" pitchFamily="34" charset="0"/>
              </a:rPr>
            </a:br>
            <a:r>
              <a:rPr lang="fa-IR" sz="2700" b="1" dirty="0">
                <a:solidFill>
                  <a:schemeClr val="bg1"/>
                </a:solidFill>
                <a:latin typeface="Tahoma" panose="020B0604030504040204" pitchFamily="34" charset="0"/>
                <a:cs typeface="Tahoma" panose="020B0604030504040204" pitchFamily="34" charset="0"/>
              </a:rPr>
              <a:t> </a:t>
            </a:r>
            <a:r>
              <a:rPr lang="fa-IR" b="1" dirty="0" smtClean="0">
                <a:solidFill>
                  <a:schemeClr val="bg1"/>
                </a:solidFill>
                <a:latin typeface="Tahoma" panose="020B0604030504040204" pitchFamily="34" charset="0"/>
                <a:cs typeface="Tahoma" panose="020B0604030504040204" pitchFamily="34" charset="0"/>
              </a:rPr>
              <a:t/>
            </a:r>
            <a:br>
              <a:rPr lang="fa-IR" b="1" dirty="0" smtClean="0">
                <a:solidFill>
                  <a:schemeClr val="bg1"/>
                </a:solidFill>
                <a:latin typeface="Tahoma" panose="020B0604030504040204" pitchFamily="34" charset="0"/>
                <a:cs typeface="Tahoma" panose="020B0604030504040204" pitchFamily="34" charset="0"/>
              </a:rPr>
            </a:br>
            <a:r>
              <a:rPr lang="fa-IR" b="1" dirty="0" smtClean="0">
                <a:solidFill>
                  <a:schemeClr val="bg1"/>
                </a:solidFill>
                <a:latin typeface="Tahoma" panose="020B0604030504040204" pitchFamily="34" charset="0"/>
                <a:cs typeface="Tahoma" panose="020B0604030504040204" pitchFamily="34" charset="0"/>
              </a:rPr>
              <a:t/>
            </a:r>
            <a:br>
              <a:rPr lang="fa-IR" b="1" dirty="0" smtClean="0">
                <a:solidFill>
                  <a:schemeClr val="bg1"/>
                </a:solidFill>
                <a:latin typeface="Tahoma" panose="020B0604030504040204" pitchFamily="34" charset="0"/>
                <a:cs typeface="Tahoma" panose="020B0604030504040204" pitchFamily="34" charset="0"/>
              </a:rPr>
            </a:br>
            <a:r>
              <a:rPr lang="fa-IR" sz="3200" b="1" dirty="0">
                <a:solidFill>
                  <a:schemeClr val="bg1"/>
                </a:solidFill>
                <a:latin typeface="Tahoma" panose="020B0604030504040204" pitchFamily="34" charset="0"/>
                <a:cs typeface="Tahoma" panose="020B0604030504040204" pitchFamily="34" charset="0"/>
              </a:rPr>
              <a:t> </a:t>
            </a:r>
            <a:endParaRPr lang="en-US" sz="3200" b="1" dirty="0">
              <a:solidFill>
                <a:schemeClr val="bg1"/>
              </a:solidFill>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65330120"/>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2057400" y="1524000"/>
            <a:ext cx="8153400" cy="0"/>
          </a:xfrm>
          <a:prstGeom prst="line">
            <a:avLst/>
          </a:prstGeom>
          <a:ln w="76200"/>
        </p:spPr>
        <p:style>
          <a:lnRef idx="3">
            <a:schemeClr val="accent4"/>
          </a:lnRef>
          <a:fillRef idx="0">
            <a:schemeClr val="accent4"/>
          </a:fillRef>
          <a:effectRef idx="2">
            <a:schemeClr val="accent4"/>
          </a:effectRef>
          <a:fontRef idx="minor">
            <a:schemeClr val="tx1"/>
          </a:fontRef>
        </p:style>
      </p:cxnSp>
      <p:sp>
        <p:nvSpPr>
          <p:cNvPr id="4" name="Content Placeholder 3"/>
          <p:cNvSpPr>
            <a:spLocks noGrp="1"/>
          </p:cNvSpPr>
          <p:nvPr>
            <p:ph idx="1"/>
          </p:nvPr>
        </p:nvSpPr>
        <p:spPr/>
        <p:txBody>
          <a:bodyPr>
            <a:normAutofit/>
          </a:bodyPr>
          <a:lstStyle/>
          <a:p>
            <a:pPr marL="64008" indent="0">
              <a:buNone/>
            </a:pPr>
            <a:r>
              <a:rPr lang="fa-IR" sz="4000" dirty="0">
                <a:solidFill>
                  <a:srgbClr val="C00000"/>
                </a:solidFill>
                <a:latin typeface="Berlin Sans FB Demi" pitchFamily="34" charset="0"/>
                <a:cs typeface="B Titr" panose="00000700000000000000" pitchFamily="2" charset="-78"/>
              </a:rPr>
              <a:t>کتاب اصول بازاریابی فیلیپ کاتلر و گری آمسترانگ به ترجمه ی بهمن </a:t>
            </a:r>
            <a:r>
              <a:rPr lang="fa-IR" sz="4000" dirty="0" smtClean="0">
                <a:solidFill>
                  <a:srgbClr val="C00000"/>
                </a:solidFill>
                <a:latin typeface="Berlin Sans FB Demi" pitchFamily="34" charset="0"/>
                <a:cs typeface="B Titr" panose="00000700000000000000" pitchFamily="2" charset="-78"/>
              </a:rPr>
              <a:t>فروزنده –ویرایش12</a:t>
            </a:r>
          </a:p>
          <a:p>
            <a:pPr marL="64008" indent="0">
              <a:buNone/>
            </a:pPr>
            <a:r>
              <a:rPr lang="fa-IR" sz="4000" dirty="0" smtClean="0">
                <a:solidFill>
                  <a:srgbClr val="C00000"/>
                </a:solidFill>
                <a:latin typeface="Berlin Sans FB Demi" pitchFamily="34" charset="0"/>
                <a:cs typeface="B Titr" panose="00000700000000000000" pitchFamily="2" charset="-78"/>
              </a:rPr>
              <a:t>-بازاریابی ومدیریت بازاریابی :احمد روستا</a:t>
            </a:r>
            <a:endParaRPr lang="en-US" sz="4000" dirty="0" smtClean="0">
              <a:solidFill>
                <a:srgbClr val="C00000"/>
              </a:solidFill>
              <a:latin typeface="Berlin Sans FB Demi" pitchFamily="34" charset="0"/>
              <a:cs typeface="B Titr" panose="00000700000000000000" pitchFamily="2" charset="-78"/>
            </a:endParaRPr>
          </a:p>
          <a:p>
            <a:pPr marL="64008" indent="0">
              <a:buNone/>
            </a:pPr>
            <a:r>
              <a:rPr lang="en-US" sz="4000" dirty="0" smtClean="0">
                <a:solidFill>
                  <a:srgbClr val="C00000"/>
                </a:solidFill>
                <a:latin typeface="Berlin Sans FB Demi" pitchFamily="34" charset="0"/>
                <a:cs typeface="B Titr" panose="00000700000000000000" pitchFamily="2" charset="-78"/>
              </a:rPr>
              <a:t>-</a:t>
            </a:r>
            <a:r>
              <a:rPr lang="fa-IR" sz="4000" b="1" dirty="0" smtClean="0">
                <a:solidFill>
                  <a:srgbClr val="C00000"/>
                </a:solidFill>
                <a:latin typeface="Arial"/>
                <a:cs typeface="B Titr" panose="00000700000000000000" pitchFamily="2" charset="-78"/>
              </a:rPr>
              <a:t>مد</a:t>
            </a:r>
            <a:r>
              <a:rPr lang="ar-SA" sz="4000" b="1" dirty="0" smtClean="0">
                <a:solidFill>
                  <a:srgbClr val="C00000"/>
                </a:solidFill>
                <a:latin typeface="Arial"/>
                <a:cs typeface="B Titr" panose="00000700000000000000" pitchFamily="2" charset="-78"/>
              </a:rPr>
              <a:t>ي</a:t>
            </a:r>
            <a:r>
              <a:rPr lang="fa-IR" sz="4000" b="1" dirty="0" smtClean="0">
                <a:solidFill>
                  <a:srgbClr val="C00000"/>
                </a:solidFill>
                <a:latin typeface="Arial"/>
                <a:cs typeface="B Titr" panose="00000700000000000000" pitchFamily="2" charset="-78"/>
              </a:rPr>
              <a:t>ر</a:t>
            </a:r>
            <a:r>
              <a:rPr lang="ar-SA" sz="4000" b="1" dirty="0" smtClean="0">
                <a:solidFill>
                  <a:srgbClr val="C00000"/>
                </a:solidFill>
                <a:latin typeface="Arial"/>
                <a:cs typeface="B Titr" panose="00000700000000000000" pitchFamily="2" charset="-78"/>
              </a:rPr>
              <a:t>ي</a:t>
            </a:r>
            <a:r>
              <a:rPr lang="fa-IR" sz="4000" b="1" dirty="0" smtClean="0">
                <a:solidFill>
                  <a:srgbClr val="C00000"/>
                </a:solidFill>
                <a:latin typeface="Arial"/>
                <a:cs typeface="B Titr" panose="00000700000000000000" pitchFamily="2" charset="-78"/>
              </a:rPr>
              <a:t>ت بازارياب</a:t>
            </a:r>
            <a:r>
              <a:rPr lang="ar-SA" sz="4000" b="1" dirty="0" smtClean="0">
                <a:solidFill>
                  <a:srgbClr val="C00000"/>
                </a:solidFill>
                <a:latin typeface="Arial"/>
                <a:cs typeface="B Titr" panose="00000700000000000000" pitchFamily="2" charset="-78"/>
              </a:rPr>
              <a:t>ي</a:t>
            </a:r>
            <a:r>
              <a:rPr lang="en-US" sz="6600" b="1" dirty="0" smtClean="0">
                <a:solidFill>
                  <a:srgbClr val="C00000"/>
                </a:solidFill>
                <a:latin typeface="Arial"/>
                <a:cs typeface="Titr" panose="00000700000000000000" pitchFamily="2" charset="-78"/>
              </a:rPr>
              <a:t>:</a:t>
            </a:r>
            <a:r>
              <a:rPr lang="fa-IR" sz="4000" b="1" dirty="0" smtClean="0">
                <a:solidFill>
                  <a:srgbClr val="C00000"/>
                </a:solidFill>
                <a:cs typeface="B Titr" panose="00000700000000000000" pitchFamily="2" charset="-78"/>
              </a:rPr>
              <a:t>دکتر سه</a:t>
            </a:r>
            <a:r>
              <a:rPr lang="ar-SA" sz="4000" b="1" dirty="0" smtClean="0">
                <a:solidFill>
                  <a:srgbClr val="C00000"/>
                </a:solidFill>
                <a:cs typeface="B Titr" panose="00000700000000000000" pitchFamily="2" charset="-78"/>
              </a:rPr>
              <a:t>ي</a:t>
            </a:r>
            <a:r>
              <a:rPr lang="fa-IR" sz="4000" b="1" dirty="0" smtClean="0">
                <a:solidFill>
                  <a:srgbClr val="C00000"/>
                </a:solidFill>
                <a:cs typeface="B Titr" panose="00000700000000000000" pitchFamily="2" charset="-78"/>
              </a:rPr>
              <a:t>ل سرمدسع</a:t>
            </a:r>
            <a:r>
              <a:rPr lang="ar-SA" sz="4000" b="1" dirty="0" smtClean="0">
                <a:solidFill>
                  <a:srgbClr val="C00000"/>
                </a:solidFill>
                <a:cs typeface="B Titr" panose="00000700000000000000" pitchFamily="2" charset="-78"/>
              </a:rPr>
              <a:t>ي</a:t>
            </a:r>
            <a:r>
              <a:rPr lang="fa-IR" sz="4000" b="1" dirty="0" smtClean="0">
                <a:solidFill>
                  <a:srgbClr val="C00000"/>
                </a:solidFill>
                <a:cs typeface="B Titr" panose="00000700000000000000" pitchFamily="2" charset="-78"/>
              </a:rPr>
              <a:t>د</a:t>
            </a:r>
            <a:r>
              <a:rPr lang="ar-SA" sz="4000" b="1" dirty="0" smtClean="0">
                <a:solidFill>
                  <a:srgbClr val="C00000"/>
                </a:solidFill>
                <a:cs typeface="B Titr" panose="00000700000000000000" pitchFamily="2" charset="-78"/>
              </a:rPr>
              <a:t>ي</a:t>
            </a:r>
            <a:endParaRPr lang="fa-IR" sz="4000" b="1" dirty="0" smtClean="0">
              <a:solidFill>
                <a:srgbClr val="C00000"/>
              </a:solidFill>
              <a:cs typeface="B Titr" panose="00000700000000000000" pitchFamily="2" charset="-78"/>
            </a:endParaRPr>
          </a:p>
          <a:p>
            <a:pPr marL="64008" indent="0">
              <a:buNone/>
            </a:pPr>
            <a:endParaRPr lang="en-US" sz="4000" dirty="0">
              <a:solidFill>
                <a:srgbClr val="C00000"/>
              </a:solidFill>
              <a:latin typeface="Berlin Sans FB Demi" pitchFamily="34" charset="0"/>
              <a:cs typeface="B Titr" panose="00000700000000000000" pitchFamily="2" charset="-78"/>
            </a:endParaRPr>
          </a:p>
        </p:txBody>
      </p:sp>
      <p:sp>
        <p:nvSpPr>
          <p:cNvPr id="6" name="Title 5"/>
          <p:cNvSpPr>
            <a:spLocks noGrp="1"/>
          </p:cNvSpPr>
          <p:nvPr>
            <p:ph type="title"/>
          </p:nvPr>
        </p:nvSpPr>
        <p:spPr/>
        <p:txBody>
          <a:bodyPr/>
          <a:lstStyle/>
          <a:p>
            <a:pPr algn="r" rtl="1"/>
            <a:r>
              <a:rPr lang="fa-IR" dirty="0" smtClean="0"/>
              <a:t>منابع</a:t>
            </a:r>
            <a:endParaRPr lang="en-US" dirty="0"/>
          </a:p>
        </p:txBody>
      </p:sp>
    </p:spTree>
    <p:extLst>
      <p:ext uri="{BB962C8B-B14F-4D97-AF65-F5344CB8AC3E}">
        <p14:creationId xmlns:p14="http://schemas.microsoft.com/office/powerpoint/2010/main" val="4194621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fa-IR" b="1" dirty="0">
                <a:cs typeface="0 Baran" panose="00000400000000000000" pitchFamily="2" charset="-78"/>
              </a:rPr>
              <a:t>ورتفولیو (</a:t>
            </a:r>
            <a:r>
              <a:rPr lang="en-US" b="1" dirty="0">
                <a:cs typeface="0 Baran" panose="00000400000000000000" pitchFamily="2" charset="-78"/>
              </a:rPr>
              <a:t>Portfolio) </a:t>
            </a:r>
            <a:r>
              <a:rPr lang="fa-IR" b="1" dirty="0">
                <a:cs typeface="0 Baran" panose="00000400000000000000" pitchFamily="2" charset="-78"/>
              </a:rPr>
              <a:t>در واقع مجموعه ای از طرح ها، پروژه ها یا عملیاتها می باشند که بصورت گروهی جهت تحقق اهداف استراتژیک مدیریت می شوند.اجزاء پروتفولیو ممکن است نیاز به وابستگی یا داشتن اهداف مرتبط با هم نباشد.اجزاء پورتفولیو  کمی می باشند که می توان آنها را مورد سنجش، طبقه بندی و اولویت بندی قرار داد. خروجی های پورتفولیو  برای تحقق یک و یا چند استراتژیک  و اهداف سازمانی استفاده می گردد و ممکن است شامل مجموعه ای از اجزاء پورتفولیو  گذشته، جاری و آتی باشد.پورتفولیو ها و طرح ها شامل پروژهای جدید بلوقع درون خود برای طولانی مدت باشد در واقع بر خلاف پروژه ها که شروع و پایان آنها تعریف شده است. </a:t>
            </a:r>
            <a:endParaRPr lang="en-US" b="1" dirty="0">
              <a:cs typeface="0 Baran" panose="00000400000000000000" pitchFamily="2" charset="-78"/>
            </a:endParaRPr>
          </a:p>
        </p:txBody>
      </p:sp>
    </p:spTree>
    <p:extLst>
      <p:ext uri="{BB962C8B-B14F-4D97-AF65-F5344CB8AC3E}">
        <p14:creationId xmlns:p14="http://schemas.microsoft.com/office/powerpoint/2010/main" val="350034403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fa-IR" dirty="0">
                <a:cs typeface="0 Baran" panose="00000400000000000000" pitchFamily="2" charset="-78"/>
              </a:rPr>
              <a:t>چون با افزایش تعداد سهام در سبد سرمایه گذاری، ریسک مجموعه کاهش می یابد. علت کاهش ریسک تاثیرات مختلفی است که شرکت های سرمایه پذیر از شرایط متفاوت اقتصادی سیاسی و اجتماعی می پذیرند، به عنوان مثال وقوع جنگ می تواند برای دو یا چند شرکت نتایج متضادی در برداشته باشد. فرض کنید سهام دو شرکت تولید کننده دارو و پتروشیمی در سبد سهام شما باشد؛ در صورت ایجاد ناامنی در منطقه و درگیری شدید تقاضا برای دارو افزایش و امکان صادرات محصولات پتروشیمی کاهش خواهند داشت. </a:t>
            </a:r>
            <a:br>
              <a:rPr lang="fa-IR" dirty="0">
                <a:cs typeface="0 Baran" panose="00000400000000000000" pitchFamily="2" charset="-78"/>
              </a:rPr>
            </a:br>
            <a:r>
              <a:rPr lang="fa-IR" dirty="0">
                <a:cs typeface="0 Baran" panose="00000400000000000000" pitchFamily="2" charset="-78"/>
              </a:rPr>
              <a:t/>
            </a:r>
            <a:br>
              <a:rPr lang="fa-IR" dirty="0">
                <a:cs typeface="0 Baran" panose="00000400000000000000" pitchFamily="2" charset="-78"/>
              </a:rPr>
            </a:br>
            <a:r>
              <a:rPr lang="fa-IR" dirty="0">
                <a:cs typeface="0 Baran" panose="00000400000000000000" pitchFamily="2" charset="-78"/>
              </a:rPr>
              <a:t>بازده سرمایه گذاری در پرتفوی، معادل بازده متوسط آن پرتفوی خواهد بود؛ اما ریسک پرتفوی در غالب موارد کمتر از متوسط ریسک سهام داخل سبد می باشد. میزان آن بستگی دارد به تاثیر متقابل اتفاقات بر سهام داخل سبد. </a:t>
            </a:r>
            <a:br>
              <a:rPr lang="fa-IR" dirty="0">
                <a:cs typeface="0 Baran" panose="00000400000000000000" pitchFamily="2" charset="-78"/>
              </a:rPr>
            </a:br>
            <a:r>
              <a:rPr lang="fa-IR" dirty="0">
                <a:cs typeface="0 Baran" panose="00000400000000000000" pitchFamily="2" charset="-78"/>
              </a:rPr>
              <a:t> </a:t>
            </a:r>
            <a:br>
              <a:rPr lang="fa-IR" dirty="0">
                <a:cs typeface="0 Baran" panose="00000400000000000000" pitchFamily="2" charset="-78"/>
              </a:rPr>
            </a:br>
            <a:r>
              <a:rPr lang="fa-IR" dirty="0">
                <a:cs typeface="0 Baran" panose="00000400000000000000" pitchFamily="2" charset="-78"/>
              </a:rPr>
              <a:t>اگر سهام موجود در سبد متعلق به شرکتهایی باشد، که کالاها یا خدمات آنها جانشین یکدیگر هستند، ریسک تا حدود زیادی کاهش می یابد. زیرا در صورت بروز هرگونه عامل ریسک زا و کاهش بازده یکی از سهام، تقاضا برای کالاهی جانشین افزایش یافته، بازده اضافی حاصل از آن بازده از دست رفته شرکت اول را جبران می کند. </a:t>
            </a:r>
            <a:br>
              <a:rPr lang="fa-IR" dirty="0">
                <a:cs typeface="0 Baran" panose="00000400000000000000" pitchFamily="2" charset="-78"/>
              </a:rPr>
            </a:br>
            <a:r>
              <a:rPr lang="fa-IR" dirty="0">
                <a:cs typeface="0 Baran" panose="00000400000000000000" pitchFamily="2" charset="-78"/>
              </a:rPr>
              <a:t> </a:t>
            </a:r>
            <a:br>
              <a:rPr lang="fa-IR" dirty="0">
                <a:cs typeface="0 Baran" panose="00000400000000000000" pitchFamily="2" charset="-78"/>
              </a:rPr>
            </a:br>
            <a:r>
              <a:rPr lang="fa-IR" dirty="0">
                <a:cs typeface="0 Baran" panose="00000400000000000000" pitchFamily="2" charset="-78"/>
              </a:rPr>
              <a:t>بر خلاف بازده مجموعه، ریسک الزاما میانگین موزون اجزای تشکیل دهنده مجموعه نیست،بلکه با توجه به ارتباط بین سهام از نظر تاثیرپذیری و ارائه عکس العمل مشابه یا مخالف، در برابر وقایع ایجاد کننده ریسک، می تواند کمتر از این میانگین بوده و حتی حذف شود. لذا محاسبه همسویی و شدت آن سهام، بین دیگر سهام، از اهمیت ویژه ای برای تعیین ریسک برخوردار است. </a:t>
            </a:r>
            <a:br>
              <a:rPr lang="fa-IR" dirty="0">
                <a:cs typeface="0 Baran" panose="00000400000000000000" pitchFamily="2" charset="-78"/>
              </a:rPr>
            </a:br>
            <a:r>
              <a:rPr lang="fa-IR" dirty="0">
                <a:cs typeface="0 Baran" panose="00000400000000000000" pitchFamily="2" charset="-78"/>
              </a:rPr>
              <a:t> </a:t>
            </a:r>
            <a:br>
              <a:rPr lang="fa-IR" dirty="0">
                <a:cs typeface="0 Baran" panose="00000400000000000000" pitchFamily="2" charset="-78"/>
              </a:rPr>
            </a:br>
            <a:r>
              <a:rPr lang="fa-IR" dirty="0">
                <a:cs typeface="0 Baran" panose="00000400000000000000" pitchFamily="2" charset="-78"/>
              </a:rPr>
              <a:t>سود یک سهم می‌تواند ضرر سهام دیگر را جبران کند. یک ضرب‌المثل معروف می‌گوید: «همه تخم‌مرغ‌ها را در یک سبد نگذارید.»، چرا که ریسک شکستن سبد، باعث نابودی همه تخم‌مرغ‌ها خواهد شد. </a:t>
            </a:r>
            <a:endParaRPr lang="en-US" dirty="0">
              <a:cs typeface="0 Baran" panose="00000400000000000000" pitchFamily="2" charset="-78"/>
            </a:endParaRPr>
          </a:p>
        </p:txBody>
      </p:sp>
    </p:spTree>
    <p:extLst>
      <p:ext uri="{BB962C8B-B14F-4D97-AF65-F5344CB8AC3E}">
        <p14:creationId xmlns:p14="http://schemas.microsoft.com/office/powerpoint/2010/main" val="194872778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0" y="627665"/>
            <a:ext cx="11582400" cy="4708981"/>
          </a:xfrm>
          <a:prstGeom prst="rect">
            <a:avLst/>
          </a:prstGeom>
        </p:spPr>
        <p:txBody>
          <a:bodyPr wrap="square">
            <a:spAutoFit/>
          </a:bodyPr>
          <a:lstStyle/>
          <a:p>
            <a:pPr algn="r" rtl="1"/>
            <a:r>
              <a:rPr lang="fa-IR" sz="1200" b="1" dirty="0"/>
              <a:t>تحلیل اشتباه هوور</a:t>
            </a:r>
            <a:r>
              <a:rPr lang="fa-IR" sz="1200" dirty="0"/>
              <a:t/>
            </a:r>
            <a:br>
              <a:rPr lang="fa-IR" sz="1200" dirty="0"/>
            </a:br>
            <a:r>
              <a:rPr lang="fa-IR" sz="1200" dirty="0"/>
              <a:t>تیم بازاریابی در ابتدا هدفی را برای خود تعریف می‌کند: خلاص شدن از موجودی کالاها و بازیابی اعتبار برند. بر اساس ارزش اسمی، آنها جایزه را ساده و جذاب تعیین کردند «یکی از محصولات هوور را بخرید، دو بلیط رایگان دریافت کنید.» تلاش‌های بازاریابی و تبلیغاتی آنها در ابتدا موفق و نتیجه‌بخش بود، اما این تنها قسمت درست ماجرا بود. </a:t>
            </a:r>
            <a:br>
              <a:rPr lang="fa-IR" sz="1200" dirty="0"/>
            </a:br>
            <a:r>
              <a:rPr lang="fa-IR" sz="1200" dirty="0"/>
              <a:t>مدیران هوور جایزه‌ای را در نظر گرفته بودند که ارزش آن بالاتر از خریدی بود که مشتری انجام می‌داد. در واقع منطقی نیست که شما جایزه‌ای 600 پوندی برای کالایی 100 پوندی در نظر بگیرید. </a:t>
            </a:r>
            <a:br>
              <a:rPr lang="fa-IR" sz="1200" dirty="0"/>
            </a:br>
            <a:r>
              <a:rPr lang="fa-IR" sz="1200" dirty="0"/>
              <a:t>اشتباه بعدی این بود که آنها احتمال موفقیت برنامه را نسنجیده بودند. مدیران هوور فقط افزایش فروش را مد نظر قرار داده بودند. به همین دلیل فروش هوور در اروپا افزایش قابل توجهی یافت، اما سود خالص شرکت نه. باورنکردنی است که مدیران شرکت حتی تصمیم گرفتند طرح ویژه خود را گسترش داده و بلیط رایگان به آمریکا را هم اضافه کردند که این موضوع روند شکست بازاریابی آنها را تسریع کرد. در پایان طرح فروش ویژه هوور، 45 میلیون پوند صرف خرید بلیط‌های هواپیما شد، در حالی که 30 میلیون پوند از فروش محصولات شرکت به دست آمده بود. به جز آن، به دلیل شکایت مردم، شرکت هوور از سوی دادگاه به پرداخت جریمه نقدی محکوم شد و به شهرت و اعتبار این شرکت نیز لطمه وارد شد. در واقع، ضرر وارد شده به هوور، بسیار گسترده بود. به هر حال، با اینکه شرکت هوور نتیجه مطلوب را از بازاریابی بر اساس وفاداری مشتری به دست نیاورد، اما این روش بخش مهم و موفقی از استراتژی بازاریابی کسب‌وکار است؛ البته تنها به شرطی که بایدها و نبایدهای آن رعایت شود.</a:t>
            </a:r>
            <a:br>
              <a:rPr lang="fa-IR" sz="1200" dirty="0"/>
            </a:br>
            <a:r>
              <a:rPr lang="fa-IR" sz="1200" dirty="0"/>
              <a:t>به یاد داشته باشیم که بازاریابی، صرفا هنر فروش محصول نیست. بازاریابی هوشمندانه یعنی ایجاد رضایت برای مشتری. به طور خلاصه، بازاریابی </a:t>
            </a:r>
            <a:r>
              <a:rPr lang="fa-IR" sz="1200" dirty="0" smtClean="0"/>
              <a:t>مسوولیت حفظ ارتباط شرکت با نیازهای مشتری را بر عهده دارد. در دوره‌ای که مشتری حکومت می‌کند، بازاریابی از منظر محصولات یا خدمات به تنهایی کافی نیست.</a:t>
            </a:r>
            <a:br>
              <a:rPr lang="fa-IR" sz="1200" dirty="0" smtClean="0"/>
            </a:br>
            <a:r>
              <a:rPr lang="fa-IR" sz="1200" dirty="0" smtClean="0"/>
              <a:t/>
            </a:r>
            <a:br>
              <a:rPr lang="fa-IR" sz="1200" dirty="0" smtClean="0"/>
            </a:br>
            <a:r>
              <a:rPr lang="fa-IR" sz="1200" b="1" dirty="0" smtClean="0"/>
              <a:t>بایدها:</a:t>
            </a:r>
            <a:r>
              <a:rPr lang="fa-IR" sz="1200" dirty="0" smtClean="0"/>
              <a:t/>
            </a:r>
            <a:br>
              <a:rPr lang="fa-IR" sz="1200" dirty="0" smtClean="0"/>
            </a:br>
            <a:r>
              <a:rPr lang="fa-IR" sz="1200" dirty="0" smtClean="0"/>
              <a:t>هدف را تعیین کنید.</a:t>
            </a:r>
            <a:br>
              <a:rPr lang="fa-IR" sz="1200" dirty="0" smtClean="0"/>
            </a:br>
            <a:r>
              <a:rPr lang="fa-IR" sz="1200" dirty="0" smtClean="0"/>
              <a:t>مشتری خود را بشناسید.</a:t>
            </a:r>
            <a:br>
              <a:rPr lang="fa-IR" sz="1200" dirty="0" smtClean="0"/>
            </a:br>
            <a:r>
              <a:rPr lang="fa-IR" sz="1200" dirty="0" smtClean="0"/>
              <a:t>شرایطی ایجاد کنید که دریافت یا پس دادن جایزه آسان باشد.</a:t>
            </a:r>
            <a:br>
              <a:rPr lang="fa-IR" sz="1200" dirty="0" smtClean="0"/>
            </a:br>
            <a:r>
              <a:rPr lang="fa-IR" sz="1200" dirty="0" smtClean="0"/>
              <a:t>جایزه‌های جذاب و البته منطقی تعیین کنید.</a:t>
            </a:r>
            <a:br>
              <a:rPr lang="fa-IR" sz="1200" dirty="0" smtClean="0"/>
            </a:br>
            <a:r>
              <a:rPr lang="fa-IR" sz="1200" dirty="0" smtClean="0"/>
              <a:t>طرح ویژه خود را به‌درستی تبلیغ کنید.</a:t>
            </a:r>
            <a:br>
              <a:rPr lang="fa-IR" sz="1200" dirty="0" smtClean="0"/>
            </a:br>
            <a:r>
              <a:rPr lang="fa-IR" sz="1200" dirty="0" smtClean="0"/>
              <a:t>احتمال موفقیت برنامه را از قبل بسنجید.</a:t>
            </a:r>
            <a:br>
              <a:rPr lang="fa-IR" sz="1200" dirty="0" smtClean="0"/>
            </a:br>
            <a:r>
              <a:rPr lang="fa-IR" sz="1200" dirty="0" smtClean="0"/>
              <a:t>در </a:t>
            </a:r>
            <a:r>
              <a:rPr lang="fa-IR" sz="1200" dirty="0"/>
              <a:t>طرح ویژه خود، حس شوخ طبعی و جالب بودن را برای مشتری ایجاد کنید.</a:t>
            </a:r>
            <a:br>
              <a:rPr lang="fa-IR" sz="1200" dirty="0"/>
            </a:br>
            <a:r>
              <a:rPr lang="fa-IR" sz="1200" dirty="0"/>
              <a:t/>
            </a:r>
            <a:br>
              <a:rPr lang="fa-IR" sz="1200" dirty="0"/>
            </a:br>
            <a:r>
              <a:rPr lang="fa-IR" sz="1200" b="1" dirty="0"/>
              <a:t>نبایدها:</a:t>
            </a:r>
            <a:r>
              <a:rPr lang="fa-IR" sz="1200" dirty="0"/>
              <a:t/>
            </a:r>
            <a:br>
              <a:rPr lang="fa-IR" sz="1200" dirty="0"/>
            </a:br>
            <a:r>
              <a:rPr lang="fa-IR" sz="1200" dirty="0"/>
              <a:t>طرح ویژه فروش شما نباید خیلی پیچیده باشد.</a:t>
            </a:r>
            <a:br>
              <a:rPr lang="fa-IR" sz="1200" dirty="0"/>
            </a:br>
            <a:r>
              <a:rPr lang="fa-IR" sz="1200" dirty="0"/>
              <a:t>نباید جایزه‌های گمراه کننده پیشنهاد دهید.</a:t>
            </a:r>
            <a:br>
              <a:rPr lang="fa-IR" sz="1200" dirty="0"/>
            </a:br>
            <a:r>
              <a:rPr lang="fa-IR" sz="1200" dirty="0"/>
              <a:t>نباید اعطای جایزه را پشت گوش بیندازید. </a:t>
            </a:r>
            <a:endParaRPr lang="en-US" sz="1200" dirty="0"/>
          </a:p>
        </p:txBody>
      </p:sp>
    </p:spTree>
    <p:extLst>
      <p:ext uri="{BB962C8B-B14F-4D97-AF65-F5344CB8AC3E}">
        <p14:creationId xmlns:p14="http://schemas.microsoft.com/office/powerpoint/2010/main" val="2737424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1143000"/>
          </a:xfrm>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t>آمیزه بازاریابی رقابتی  </a:t>
            </a:r>
            <a:r>
              <a:rPr lang="en-US" b="1" dirty="0" smtClean="0"/>
              <a:t>4APs</a:t>
            </a:r>
            <a:endParaRPr lang="en-US"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8258278"/>
              </p:ext>
            </p:extLst>
          </p:nvPr>
        </p:nvGraphicFramePr>
        <p:xfrm>
          <a:off x="1676400" y="1524001"/>
          <a:ext cx="8839200" cy="4391035"/>
        </p:xfrm>
        <a:graphic>
          <a:graphicData uri="http://schemas.openxmlformats.org/drawingml/2006/table">
            <a:tbl>
              <a:tblPr firstRow="1" bandRow="1">
                <a:tableStyleId>{5C22544A-7EE6-4342-B048-85BDC9FD1C3A}</a:tableStyleId>
              </a:tblPr>
              <a:tblGrid>
                <a:gridCol w="5715000"/>
                <a:gridCol w="3124200"/>
              </a:tblGrid>
              <a:tr h="701016">
                <a:tc gridSpan="2">
                  <a:txBody>
                    <a:bodyPr/>
                    <a:lstStyle/>
                    <a:p>
                      <a:pPr algn="ctr"/>
                      <a:endParaRPr lang="en-US" sz="4000" b="1" dirty="0">
                        <a:solidFill>
                          <a:schemeClr val="tx1"/>
                        </a:solidFill>
                        <a:cs typeface="+mj-cs"/>
                      </a:endParaRPr>
                    </a:p>
                  </a:txBody>
                  <a:tcPr marT="45713" marB="45713"/>
                </a:tc>
                <a:tc hMerge="1">
                  <a:txBody>
                    <a:bodyPr/>
                    <a:lstStyle/>
                    <a:p>
                      <a:endParaRPr lang="en-US"/>
                    </a:p>
                  </a:txBody>
                  <a:tcPr/>
                </a:tc>
              </a:tr>
              <a:tr h="3690009">
                <a:tc>
                  <a:txBody>
                    <a:bodyPr/>
                    <a:lstStyle/>
                    <a:p>
                      <a:r>
                        <a:rPr lang="en-US" sz="3600" b="1" dirty="0" smtClean="0">
                          <a:solidFill>
                            <a:schemeClr val="tx1"/>
                          </a:solidFill>
                          <a:cs typeface="+mj-cs"/>
                        </a:rPr>
                        <a:t>ACCEPTABLE     PRODUCT</a:t>
                      </a:r>
                    </a:p>
                    <a:p>
                      <a:r>
                        <a:rPr lang="en-US" sz="3600" b="1" dirty="0" smtClean="0">
                          <a:solidFill>
                            <a:schemeClr val="tx1"/>
                          </a:solidFill>
                          <a:cs typeface="+mj-cs"/>
                        </a:rPr>
                        <a:t>AFFORDABLE    PRICE</a:t>
                      </a:r>
                    </a:p>
                    <a:p>
                      <a:r>
                        <a:rPr lang="en-US" sz="3600" b="1" dirty="0" smtClean="0">
                          <a:solidFill>
                            <a:schemeClr val="tx1"/>
                          </a:solidFill>
                          <a:cs typeface="+mj-cs"/>
                        </a:rPr>
                        <a:t>ACCESSABLE     PLACE</a:t>
                      </a:r>
                    </a:p>
                    <a:p>
                      <a:r>
                        <a:rPr lang="en-US" sz="3600" b="1" dirty="0" smtClean="0">
                          <a:solidFill>
                            <a:schemeClr val="tx1"/>
                          </a:solidFill>
                          <a:cs typeface="+mj-cs"/>
                        </a:rPr>
                        <a:t>ADAPTABLE     </a:t>
                      </a:r>
                      <a:r>
                        <a:rPr lang="en-US" sz="3600" b="1" baseline="0" dirty="0" smtClean="0">
                          <a:solidFill>
                            <a:schemeClr val="tx1"/>
                          </a:solidFill>
                          <a:cs typeface="+mj-cs"/>
                        </a:rPr>
                        <a:t> PROMOTION</a:t>
                      </a:r>
                      <a:endParaRPr lang="en-US" sz="3600" b="1" dirty="0">
                        <a:solidFill>
                          <a:schemeClr val="tx1"/>
                        </a:solidFill>
                        <a:cs typeface="+mj-cs"/>
                      </a:endParaRPr>
                    </a:p>
                  </a:txBody>
                  <a:tcPr marT="45713" marB="45713">
                    <a:noFill/>
                  </a:tcPr>
                </a:tc>
                <a:tc>
                  <a:txBody>
                    <a:bodyPr/>
                    <a:lstStyle/>
                    <a:p>
                      <a:pPr algn="r" rtl="1"/>
                      <a:r>
                        <a:rPr lang="fa-IR" sz="4000" b="1" dirty="0" smtClean="0">
                          <a:solidFill>
                            <a:schemeClr val="tx1"/>
                          </a:solidFill>
                          <a:cs typeface="+mj-cs"/>
                        </a:rPr>
                        <a:t> </a:t>
                      </a:r>
                      <a:r>
                        <a:rPr lang="fa-IR" sz="3600" b="1" dirty="0" smtClean="0">
                          <a:solidFill>
                            <a:schemeClr val="tx1"/>
                          </a:solidFill>
                          <a:cs typeface="+mj-cs"/>
                        </a:rPr>
                        <a:t>محصول پذیرفتنی</a:t>
                      </a:r>
                    </a:p>
                    <a:p>
                      <a:pPr algn="r" rtl="1"/>
                      <a:r>
                        <a:rPr lang="fa-IR" sz="3600" b="1" dirty="0" smtClean="0">
                          <a:solidFill>
                            <a:schemeClr val="tx1"/>
                          </a:solidFill>
                          <a:cs typeface="+mj-cs"/>
                        </a:rPr>
                        <a:t> قیمت پرداختنی</a:t>
                      </a:r>
                    </a:p>
                    <a:p>
                      <a:pPr algn="r" rtl="1"/>
                      <a:r>
                        <a:rPr lang="fa-IR" sz="3600" b="1" baseline="0" dirty="0" smtClean="0">
                          <a:solidFill>
                            <a:schemeClr val="tx1"/>
                          </a:solidFill>
                          <a:cs typeface="+mj-cs"/>
                        </a:rPr>
                        <a:t> توزیع </a:t>
                      </a:r>
                      <a:r>
                        <a:rPr lang="fa-IR" sz="3600" b="1" dirty="0" smtClean="0">
                          <a:solidFill>
                            <a:schemeClr val="tx1"/>
                          </a:solidFill>
                          <a:cs typeface="+mj-cs"/>
                        </a:rPr>
                        <a:t>دست یافتنی</a:t>
                      </a:r>
                    </a:p>
                    <a:p>
                      <a:pPr algn="r" rtl="1"/>
                      <a:r>
                        <a:rPr lang="en-US" sz="3600" b="1" dirty="0" smtClean="0">
                          <a:solidFill>
                            <a:schemeClr val="tx1"/>
                          </a:solidFill>
                          <a:cs typeface="+mj-cs"/>
                        </a:rPr>
                        <a:t> </a:t>
                      </a:r>
                      <a:r>
                        <a:rPr lang="fa-IR" sz="3600" b="1" dirty="0" smtClean="0">
                          <a:solidFill>
                            <a:schemeClr val="tx1"/>
                          </a:solidFill>
                          <a:cs typeface="+mj-cs"/>
                        </a:rPr>
                        <a:t>ترویج انعطافی</a:t>
                      </a:r>
                      <a:endParaRPr lang="en-US" sz="3600" b="1" dirty="0">
                        <a:solidFill>
                          <a:schemeClr val="tx1"/>
                        </a:solidFill>
                        <a:cs typeface="+mj-cs"/>
                      </a:endParaRPr>
                    </a:p>
                  </a:txBody>
                  <a:tcPr marT="45713" marB="45713">
                    <a:noFill/>
                  </a:tcPr>
                </a:tc>
              </a:tr>
            </a:tbl>
          </a:graphicData>
        </a:graphic>
      </p:graphicFrame>
      <p:sp>
        <p:nvSpPr>
          <p:cNvPr id="1844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5B5D52E-606D-49FF-82D3-9A79693F2C51}" type="slidenum">
              <a:rPr lang="en-US" sz="1200">
                <a:solidFill>
                  <a:srgbClr val="898989"/>
                </a:solidFill>
              </a:rPr>
              <a:pPr>
                <a:spcBef>
                  <a:spcPct val="0"/>
                </a:spcBef>
                <a:buFontTx/>
                <a:buNone/>
              </a:pPr>
              <a:t>13</a:t>
            </a:fld>
            <a:endParaRPr lang="en-US" sz="1200" dirty="0">
              <a:solidFill>
                <a:srgbClr val="898989"/>
              </a:solidFill>
            </a:endParaRPr>
          </a:p>
        </p:txBody>
      </p:sp>
    </p:spTree>
    <p:extLst>
      <p:ext uri="{BB962C8B-B14F-4D97-AF65-F5344CB8AC3E}">
        <p14:creationId xmlns:p14="http://schemas.microsoft.com/office/powerpoint/2010/main" val="409407961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1143000"/>
          </a:xfrm>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t>آمیزه بازاریابی رقابتی  </a:t>
            </a:r>
            <a:r>
              <a:rPr lang="en-US" b="1" dirty="0" smtClean="0"/>
              <a:t>4cs</a:t>
            </a:r>
            <a:endParaRPr lang="en-US"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8754806"/>
              </p:ext>
            </p:extLst>
          </p:nvPr>
        </p:nvGraphicFramePr>
        <p:xfrm>
          <a:off x="1676400" y="1524001"/>
          <a:ext cx="8839200" cy="4391035"/>
        </p:xfrm>
        <a:graphic>
          <a:graphicData uri="http://schemas.openxmlformats.org/drawingml/2006/table">
            <a:tbl>
              <a:tblPr firstRow="1" bandRow="1">
                <a:tableStyleId>{5C22544A-7EE6-4342-B048-85BDC9FD1C3A}</a:tableStyleId>
              </a:tblPr>
              <a:tblGrid>
                <a:gridCol w="5715000"/>
                <a:gridCol w="3124200"/>
              </a:tblGrid>
              <a:tr h="701016">
                <a:tc gridSpan="2">
                  <a:txBody>
                    <a:bodyPr/>
                    <a:lstStyle/>
                    <a:p>
                      <a:pPr algn="ctr"/>
                      <a:endParaRPr lang="en-US" sz="4000" b="1" dirty="0">
                        <a:solidFill>
                          <a:schemeClr val="tx1"/>
                        </a:solidFill>
                        <a:cs typeface="+mj-cs"/>
                      </a:endParaRPr>
                    </a:p>
                  </a:txBody>
                  <a:tcPr marT="45713" marB="45713"/>
                </a:tc>
                <a:tc hMerge="1">
                  <a:txBody>
                    <a:bodyPr/>
                    <a:lstStyle/>
                    <a:p>
                      <a:endParaRPr lang="en-US"/>
                    </a:p>
                  </a:txBody>
                  <a:tcPr/>
                </a:tc>
              </a:tr>
              <a:tr h="3690009">
                <a:tc>
                  <a:txBody>
                    <a:bodyPr/>
                    <a:lstStyle/>
                    <a:p>
                      <a:r>
                        <a:rPr lang="en-US" sz="3600" b="1" dirty="0" smtClean="0">
                          <a:solidFill>
                            <a:schemeClr val="tx1"/>
                          </a:solidFill>
                          <a:cs typeface="+mj-cs"/>
                        </a:rPr>
                        <a:t>Customer</a:t>
                      </a:r>
                      <a:r>
                        <a:rPr lang="en-US" sz="3600" b="1" baseline="0" dirty="0" smtClean="0">
                          <a:solidFill>
                            <a:schemeClr val="tx1"/>
                          </a:solidFill>
                          <a:cs typeface="+mj-cs"/>
                        </a:rPr>
                        <a:t> value</a:t>
                      </a:r>
                      <a:endParaRPr lang="fa-IR" sz="3600" b="1" dirty="0" smtClean="0">
                        <a:solidFill>
                          <a:schemeClr val="tx1"/>
                        </a:solidFill>
                        <a:cs typeface="+mj-cs"/>
                      </a:endParaRPr>
                    </a:p>
                    <a:p>
                      <a:r>
                        <a:rPr lang="en-US" sz="3600" b="1" dirty="0" smtClean="0">
                          <a:solidFill>
                            <a:schemeClr val="tx1"/>
                          </a:solidFill>
                          <a:cs typeface="+mj-cs"/>
                        </a:rPr>
                        <a:t>cost to customer </a:t>
                      </a:r>
                    </a:p>
                    <a:p>
                      <a:r>
                        <a:rPr lang="en-US" sz="3600" b="1" kern="1200" dirty="0" smtClean="0">
                          <a:solidFill>
                            <a:schemeClr val="tx1"/>
                          </a:solidFill>
                          <a:latin typeface="+mn-lt"/>
                          <a:ea typeface="+mn-ea"/>
                          <a:cs typeface="+mn-cs"/>
                        </a:rPr>
                        <a:t>Convenience</a:t>
                      </a:r>
                      <a:endParaRPr lang="fa-IR" sz="3600" b="1" kern="1200" dirty="0" smtClean="0">
                        <a:solidFill>
                          <a:schemeClr val="tx1"/>
                        </a:solidFill>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en-US" sz="3600" b="1" kern="1200" dirty="0" smtClean="0">
                          <a:solidFill>
                            <a:schemeClr val="tx1"/>
                          </a:solidFill>
                          <a:latin typeface="+mn-lt"/>
                          <a:ea typeface="+mn-ea"/>
                          <a:cs typeface="+mn-cs"/>
                        </a:rPr>
                        <a:t>Communication</a:t>
                      </a:r>
                      <a:endParaRPr lang="fa-IR" sz="3600" b="1" kern="1200" dirty="0" smtClean="0">
                        <a:solidFill>
                          <a:schemeClr val="tx1"/>
                        </a:solidFill>
                        <a:latin typeface="+mn-lt"/>
                        <a:ea typeface="+mn-ea"/>
                        <a:cs typeface="+mn-cs"/>
                      </a:endParaRPr>
                    </a:p>
                    <a:p>
                      <a:endParaRPr lang="en-US" sz="3600" b="1" dirty="0" smtClean="0">
                        <a:solidFill>
                          <a:schemeClr val="tx1"/>
                        </a:solidFill>
                        <a:cs typeface="+mj-cs"/>
                      </a:endParaRPr>
                    </a:p>
                  </a:txBody>
                  <a:tcPr marT="45713" marB="45713">
                    <a:noFill/>
                  </a:tcPr>
                </a:tc>
                <a:tc>
                  <a:txBody>
                    <a:bodyPr/>
                    <a:lstStyle/>
                    <a:p>
                      <a:pPr algn="r" rtl="1"/>
                      <a:r>
                        <a:rPr lang="fa-IR" sz="4000" b="1" dirty="0" smtClean="0">
                          <a:solidFill>
                            <a:schemeClr val="tx1"/>
                          </a:solidFill>
                          <a:cs typeface="+mj-cs"/>
                        </a:rPr>
                        <a:t> </a:t>
                      </a:r>
                      <a:r>
                        <a:rPr lang="fa-IR" sz="3200" b="1" dirty="0" smtClean="0">
                          <a:solidFill>
                            <a:schemeClr val="tx1"/>
                          </a:solidFill>
                          <a:cs typeface="0 Baran" panose="00000400000000000000" pitchFamily="2" charset="-78"/>
                        </a:rPr>
                        <a:t>ارزشهای مشتری</a:t>
                      </a:r>
                      <a:r>
                        <a:rPr lang="en-US" sz="3200" b="1" dirty="0" smtClean="0">
                          <a:solidFill>
                            <a:schemeClr val="tx1"/>
                          </a:solidFill>
                          <a:cs typeface="0 Baran" panose="00000400000000000000" pitchFamily="2" charset="-78"/>
                        </a:rPr>
                        <a:t> </a:t>
                      </a:r>
                      <a:r>
                        <a:rPr lang="fa-IR" sz="3200" b="1" dirty="0" smtClean="0">
                          <a:solidFill>
                            <a:schemeClr val="tx1"/>
                          </a:solidFill>
                          <a:cs typeface="0 Baran" panose="00000400000000000000" pitchFamily="2" charset="-78"/>
                        </a:rPr>
                        <a:t>پسند</a:t>
                      </a:r>
                    </a:p>
                    <a:p>
                      <a:pPr algn="r" rtl="1"/>
                      <a:r>
                        <a:rPr lang="fa-IR" sz="3200" b="1" dirty="0" smtClean="0">
                          <a:solidFill>
                            <a:schemeClr val="tx1"/>
                          </a:solidFill>
                          <a:cs typeface="0 Baran" panose="00000400000000000000" pitchFamily="2" charset="-78"/>
                        </a:rPr>
                        <a:t>هزینه مشتری</a:t>
                      </a:r>
                    </a:p>
                    <a:p>
                      <a:pPr algn="r" rtl="1"/>
                      <a:r>
                        <a:rPr lang="fa-IR" sz="3200" b="1" dirty="0" smtClean="0">
                          <a:solidFill>
                            <a:schemeClr val="tx1"/>
                          </a:solidFill>
                          <a:cs typeface="0 Baran" panose="00000400000000000000" pitchFamily="2" charset="-78"/>
                        </a:rPr>
                        <a:t>آسودگی</a:t>
                      </a:r>
                      <a:r>
                        <a:rPr lang="fa-IR" sz="3200" b="1" baseline="0" dirty="0" smtClean="0">
                          <a:solidFill>
                            <a:schemeClr val="tx1"/>
                          </a:solidFill>
                          <a:cs typeface="0 Baran" panose="00000400000000000000" pitchFamily="2" charset="-78"/>
                        </a:rPr>
                        <a:t> در خرید</a:t>
                      </a:r>
                    </a:p>
                    <a:p>
                      <a:pPr algn="r" rtl="1"/>
                      <a:r>
                        <a:rPr lang="fa-IR" sz="3200" b="1" baseline="0" dirty="0" smtClean="0">
                          <a:solidFill>
                            <a:schemeClr val="tx1"/>
                          </a:solidFill>
                          <a:cs typeface="0 Baran" panose="00000400000000000000" pitchFamily="2" charset="-78"/>
                        </a:rPr>
                        <a:t>ارتباطات</a:t>
                      </a:r>
                      <a:endParaRPr lang="en-US" sz="3200" b="1" dirty="0">
                        <a:solidFill>
                          <a:schemeClr val="tx1"/>
                        </a:solidFill>
                        <a:cs typeface="0 Baran" panose="00000400000000000000" pitchFamily="2" charset="-78"/>
                      </a:endParaRPr>
                    </a:p>
                  </a:txBody>
                  <a:tcPr marT="45713" marB="45713">
                    <a:noFill/>
                  </a:tcPr>
                </a:tc>
              </a:tr>
            </a:tbl>
          </a:graphicData>
        </a:graphic>
      </p:graphicFrame>
      <p:sp>
        <p:nvSpPr>
          <p:cNvPr id="1844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5B5D52E-606D-49FF-82D3-9A79693F2C51}" type="slidenum">
              <a:rPr lang="en-US" sz="1200">
                <a:solidFill>
                  <a:srgbClr val="898989"/>
                </a:solidFill>
              </a:rPr>
              <a:pPr>
                <a:spcBef>
                  <a:spcPct val="0"/>
                </a:spcBef>
                <a:buFontTx/>
                <a:buNone/>
              </a:pPr>
              <a:t>14</a:t>
            </a:fld>
            <a:endParaRPr lang="en-US" sz="1200" dirty="0">
              <a:solidFill>
                <a:srgbClr val="898989"/>
              </a:solidFill>
            </a:endParaRPr>
          </a:p>
        </p:txBody>
      </p:sp>
    </p:spTree>
    <p:extLst>
      <p:ext uri="{BB962C8B-B14F-4D97-AF65-F5344CB8AC3E}">
        <p14:creationId xmlns:p14="http://schemas.microsoft.com/office/powerpoint/2010/main" val="167838046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WordArt 4" descr="Paper bag"/>
          <p:cNvSpPr>
            <a:spLocks noChangeArrowheads="1" noChangeShapeType="1" noTextEdit="1"/>
          </p:cNvSpPr>
          <p:nvPr/>
        </p:nvSpPr>
        <p:spPr bwMode="auto">
          <a:xfrm>
            <a:off x="6600825" y="333375"/>
            <a:ext cx="3143250" cy="1239838"/>
          </a:xfrm>
          <a:prstGeom prst="rect">
            <a:avLst/>
          </a:prstGeom>
        </p:spPr>
        <p:txBody>
          <a:bodyPr wrap="none" fromWordArt="1">
            <a:prstTxWarp prst="textInflate">
              <a:avLst>
                <a:gd name="adj" fmla="val 13634"/>
              </a:avLst>
            </a:prstTxWarp>
            <a:scene3d>
              <a:camera prst="legacyPerspectiveTopLeft">
                <a:rot lat="0" lon="20519994" rev="0"/>
              </a:camera>
              <a:lightRig rig="legacyHarsh3" dir="r"/>
            </a:scene3d>
            <a:sp3d extrusionH="430200" prstMaterial="legacyMatte">
              <a:extrusionClr>
                <a:srgbClr val="006600"/>
              </a:extrusionClr>
              <a:contourClr>
                <a:srgbClr val="FFFFFF"/>
              </a:contourClr>
            </a:sp3d>
          </a:bodyPr>
          <a:lstStyle/>
          <a:p>
            <a:pPr algn="ctr" rtl="1"/>
            <a:r>
              <a:rPr lang="fa-IR" sz="3600" kern="10" spc="-180">
                <a:ln w="9525">
                  <a:round/>
                  <a:headEnd/>
                  <a:tailEnd/>
                </a:ln>
                <a:blipFill dpi="0" rotWithShape="0">
                  <a:blip r:embed="rId2"/>
                  <a:srcRect/>
                  <a:tile tx="0" ty="0" sx="100000" sy="100000" flip="none" algn="tl"/>
                </a:blipFill>
                <a:cs typeface="B Titr" panose="00000700000000000000" pitchFamily="2" charset="-78"/>
              </a:rPr>
              <a:t>فرایند قیمت گذاری</a:t>
            </a:r>
            <a:endParaRPr lang="en-US" sz="3600" kern="10" spc="-180">
              <a:ln w="9525">
                <a:round/>
                <a:headEnd/>
                <a:tailEnd/>
              </a:ln>
              <a:blipFill dpi="0" rotWithShape="0">
                <a:blip r:embed="rId2"/>
                <a:srcRect/>
                <a:tile tx="0" ty="0" sx="100000" sy="100000" flip="none" algn="tl"/>
              </a:blipFill>
              <a:cs typeface="B Titr" panose="00000700000000000000" pitchFamily="2" charset="-78"/>
            </a:endParaRPr>
          </a:p>
        </p:txBody>
      </p:sp>
      <p:sp>
        <p:nvSpPr>
          <p:cNvPr id="343045" name="Rectangle 5"/>
          <p:cNvSpPr>
            <a:spLocks noChangeArrowheads="1"/>
          </p:cNvSpPr>
          <p:nvPr/>
        </p:nvSpPr>
        <p:spPr bwMode="auto">
          <a:xfrm>
            <a:off x="2855913" y="692150"/>
            <a:ext cx="2303462" cy="6477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rtl="1">
              <a:defRPr/>
            </a:pPr>
            <a:r>
              <a:rPr lang="fa-IR" b="1">
                <a:cs typeface="B Mitra" pitchFamily="2" charset="-78"/>
              </a:rPr>
              <a:t>1. تحلیل وضعیت بازار</a:t>
            </a:r>
            <a:endParaRPr lang="en-US" b="1">
              <a:cs typeface="B Mitra" pitchFamily="2" charset="-78"/>
            </a:endParaRPr>
          </a:p>
        </p:txBody>
      </p:sp>
      <p:sp>
        <p:nvSpPr>
          <p:cNvPr id="343046" name="Rectangle 6"/>
          <p:cNvSpPr>
            <a:spLocks noChangeArrowheads="1"/>
          </p:cNvSpPr>
          <p:nvPr/>
        </p:nvSpPr>
        <p:spPr bwMode="auto">
          <a:xfrm>
            <a:off x="2855913" y="1628775"/>
            <a:ext cx="2303462" cy="6477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rtl="1">
              <a:defRPr/>
            </a:pPr>
            <a:r>
              <a:rPr lang="fa-IR" sz="1600" b="1">
                <a:cs typeface="B Mitra" pitchFamily="2" charset="-78"/>
              </a:rPr>
              <a:t>2. شناسایی موانع و </a:t>
            </a:r>
          </a:p>
          <a:p>
            <a:pPr algn="ctr" rtl="1">
              <a:defRPr/>
            </a:pPr>
            <a:r>
              <a:rPr lang="fa-IR" sz="1600" b="1">
                <a:cs typeface="B Mitra" pitchFamily="2" charset="-78"/>
              </a:rPr>
              <a:t>محدودیت های  قیمت گذار</a:t>
            </a:r>
            <a:r>
              <a:rPr lang="fa-IR" sz="1600" b="1">
                <a:cs typeface="B Mitra" pitchFamily="2" charset="-78"/>
                <a:hlinkClick r:id="rId3" action="ppaction://hlinksldjump"/>
              </a:rPr>
              <a:t>ی</a:t>
            </a:r>
            <a:endParaRPr lang="en-US" sz="1600" b="1">
              <a:cs typeface="B Mitra" pitchFamily="2" charset="-78"/>
            </a:endParaRPr>
          </a:p>
        </p:txBody>
      </p:sp>
      <p:sp>
        <p:nvSpPr>
          <p:cNvPr id="343047" name="Rectangle 7"/>
          <p:cNvSpPr>
            <a:spLocks noChangeArrowheads="1"/>
          </p:cNvSpPr>
          <p:nvPr/>
        </p:nvSpPr>
        <p:spPr bwMode="auto">
          <a:xfrm>
            <a:off x="2855914" y="2565400"/>
            <a:ext cx="2232025" cy="6477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rtl="1">
              <a:defRPr/>
            </a:pPr>
            <a:r>
              <a:rPr lang="fa-IR" b="1">
                <a:cs typeface="B Mitra" pitchFamily="2" charset="-78"/>
              </a:rPr>
              <a:t>3. تعیین هدف های </a:t>
            </a:r>
          </a:p>
          <a:p>
            <a:pPr algn="ctr" rtl="1">
              <a:defRPr/>
            </a:pPr>
            <a:r>
              <a:rPr lang="fa-IR" b="1">
                <a:cs typeface="B Mitra" pitchFamily="2" charset="-78"/>
              </a:rPr>
              <a:t>قیمت گذار</a:t>
            </a:r>
            <a:r>
              <a:rPr lang="fa-IR" b="1">
                <a:cs typeface="B Mitra" pitchFamily="2" charset="-78"/>
                <a:hlinkClick r:id="rId4" action="ppaction://hlinksldjump"/>
              </a:rPr>
              <a:t>ی</a:t>
            </a:r>
            <a:endParaRPr lang="en-US" b="1">
              <a:cs typeface="B Mitra" pitchFamily="2" charset="-78"/>
            </a:endParaRPr>
          </a:p>
        </p:txBody>
      </p:sp>
      <p:sp>
        <p:nvSpPr>
          <p:cNvPr id="343048" name="Rectangle 8"/>
          <p:cNvSpPr>
            <a:spLocks noChangeArrowheads="1"/>
          </p:cNvSpPr>
          <p:nvPr/>
        </p:nvSpPr>
        <p:spPr bwMode="auto">
          <a:xfrm>
            <a:off x="2855914" y="3573463"/>
            <a:ext cx="2232025" cy="6477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rtl="1">
              <a:defRPr/>
            </a:pPr>
            <a:r>
              <a:rPr lang="fa-IR" b="1">
                <a:cs typeface="B Mitra" pitchFamily="2" charset="-78"/>
              </a:rPr>
              <a:t>4. تحلیل توانمندی سود</a:t>
            </a:r>
            <a:endParaRPr lang="en-US" b="1">
              <a:cs typeface="B Mitra" pitchFamily="2" charset="-78"/>
            </a:endParaRPr>
          </a:p>
        </p:txBody>
      </p:sp>
      <p:sp>
        <p:nvSpPr>
          <p:cNvPr id="343049" name="Rectangle 9"/>
          <p:cNvSpPr>
            <a:spLocks noChangeArrowheads="1"/>
          </p:cNvSpPr>
          <p:nvPr/>
        </p:nvSpPr>
        <p:spPr bwMode="auto">
          <a:xfrm>
            <a:off x="2782889" y="4581525"/>
            <a:ext cx="2232025" cy="6477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rtl="1">
              <a:defRPr/>
            </a:pPr>
            <a:r>
              <a:rPr lang="fa-IR" b="1">
                <a:cs typeface="B Mitra" pitchFamily="2" charset="-78"/>
              </a:rPr>
              <a:t>5. تعیین سطح قیمت اولیه</a:t>
            </a:r>
            <a:endParaRPr lang="en-US" b="1">
              <a:cs typeface="B Mitra" pitchFamily="2" charset="-78"/>
            </a:endParaRPr>
          </a:p>
        </p:txBody>
      </p:sp>
      <p:sp>
        <p:nvSpPr>
          <p:cNvPr id="343050" name="Rectangle 10"/>
          <p:cNvSpPr>
            <a:spLocks noChangeArrowheads="1"/>
          </p:cNvSpPr>
          <p:nvPr/>
        </p:nvSpPr>
        <p:spPr bwMode="auto">
          <a:xfrm>
            <a:off x="2782888" y="5589588"/>
            <a:ext cx="2233612" cy="6477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rtl="1">
              <a:defRPr/>
            </a:pPr>
            <a:r>
              <a:rPr lang="fa-IR" b="1">
                <a:cs typeface="B Mitra" pitchFamily="2" charset="-78"/>
              </a:rPr>
              <a:t>6. تعدیل و مدیریت قیمت ها</a:t>
            </a:r>
            <a:endParaRPr lang="en-US" b="1">
              <a:cs typeface="B Mitra" pitchFamily="2" charset="-78"/>
            </a:endParaRPr>
          </a:p>
        </p:txBody>
      </p:sp>
      <p:sp>
        <p:nvSpPr>
          <p:cNvPr id="343051" name="Line 11"/>
          <p:cNvSpPr>
            <a:spLocks noChangeShapeType="1"/>
          </p:cNvSpPr>
          <p:nvPr/>
        </p:nvSpPr>
        <p:spPr bwMode="auto">
          <a:xfrm>
            <a:off x="4008438" y="1341439"/>
            <a:ext cx="0" cy="287337"/>
          </a:xfrm>
          <a:prstGeom prst="line">
            <a:avLst/>
          </a:prstGeom>
          <a:noFill/>
          <a:ln w="57150" cmpd="thinThick">
            <a:solidFill>
              <a:schemeClr val="tx1"/>
            </a:solidFill>
            <a:round/>
            <a:headEnd/>
            <a:tailEnd type="triangle" w="med" len="med"/>
          </a:ln>
          <a:effectLst>
            <a:outerShdw dist="107763" dir="18900000" algn="ctr" rotWithShape="0">
              <a:schemeClr val="bg2">
                <a:alpha val="50000"/>
              </a:schemeClr>
            </a:outerShdw>
          </a:effectLst>
        </p:spPr>
        <p:txBody>
          <a:bodyPr/>
          <a:lstStyle/>
          <a:p>
            <a:pPr>
              <a:defRPr/>
            </a:pPr>
            <a:endParaRPr lang="fa-IR"/>
          </a:p>
        </p:txBody>
      </p:sp>
      <p:sp>
        <p:nvSpPr>
          <p:cNvPr id="343052" name="Line 12"/>
          <p:cNvSpPr>
            <a:spLocks noChangeShapeType="1"/>
          </p:cNvSpPr>
          <p:nvPr/>
        </p:nvSpPr>
        <p:spPr bwMode="auto">
          <a:xfrm>
            <a:off x="3935413" y="2276475"/>
            <a:ext cx="0" cy="287338"/>
          </a:xfrm>
          <a:prstGeom prst="line">
            <a:avLst/>
          </a:prstGeom>
          <a:noFill/>
          <a:ln w="57150" cmpd="thinThick">
            <a:solidFill>
              <a:schemeClr val="tx1"/>
            </a:solidFill>
            <a:round/>
            <a:headEnd/>
            <a:tailEnd type="triangle" w="med" len="med"/>
          </a:ln>
          <a:effectLst>
            <a:outerShdw dist="107763" dir="18900000" algn="ctr" rotWithShape="0">
              <a:schemeClr val="bg2">
                <a:alpha val="50000"/>
              </a:schemeClr>
            </a:outerShdw>
          </a:effectLst>
        </p:spPr>
        <p:txBody>
          <a:bodyPr/>
          <a:lstStyle/>
          <a:p>
            <a:pPr>
              <a:defRPr/>
            </a:pPr>
            <a:endParaRPr lang="fa-IR"/>
          </a:p>
        </p:txBody>
      </p:sp>
      <p:sp>
        <p:nvSpPr>
          <p:cNvPr id="343053" name="Line 13"/>
          <p:cNvSpPr>
            <a:spLocks noChangeShapeType="1"/>
          </p:cNvSpPr>
          <p:nvPr/>
        </p:nvSpPr>
        <p:spPr bwMode="auto">
          <a:xfrm>
            <a:off x="3935413" y="4292600"/>
            <a:ext cx="0" cy="287338"/>
          </a:xfrm>
          <a:prstGeom prst="line">
            <a:avLst/>
          </a:prstGeom>
          <a:noFill/>
          <a:ln w="57150" cmpd="thinThick">
            <a:solidFill>
              <a:schemeClr val="tx1"/>
            </a:solidFill>
            <a:round/>
            <a:headEnd/>
            <a:tailEnd type="triangle" w="med" len="med"/>
          </a:ln>
          <a:effectLst>
            <a:outerShdw dist="107763" dir="18900000" algn="ctr" rotWithShape="0">
              <a:schemeClr val="bg2">
                <a:alpha val="50000"/>
              </a:schemeClr>
            </a:outerShdw>
          </a:effectLst>
        </p:spPr>
        <p:txBody>
          <a:bodyPr/>
          <a:lstStyle/>
          <a:p>
            <a:pPr>
              <a:defRPr/>
            </a:pPr>
            <a:endParaRPr lang="fa-IR"/>
          </a:p>
        </p:txBody>
      </p:sp>
      <p:sp>
        <p:nvSpPr>
          <p:cNvPr id="343054" name="Line 14"/>
          <p:cNvSpPr>
            <a:spLocks noChangeShapeType="1"/>
          </p:cNvSpPr>
          <p:nvPr/>
        </p:nvSpPr>
        <p:spPr bwMode="auto">
          <a:xfrm>
            <a:off x="3935413" y="3284539"/>
            <a:ext cx="0" cy="287337"/>
          </a:xfrm>
          <a:prstGeom prst="line">
            <a:avLst/>
          </a:prstGeom>
          <a:noFill/>
          <a:ln w="57150" cmpd="thinThick">
            <a:solidFill>
              <a:schemeClr val="tx1"/>
            </a:solidFill>
            <a:round/>
            <a:headEnd/>
            <a:tailEnd type="triangle" w="med" len="med"/>
          </a:ln>
          <a:effectLst>
            <a:outerShdw dist="107763" dir="18900000" algn="ctr" rotWithShape="0">
              <a:schemeClr val="bg2">
                <a:alpha val="50000"/>
              </a:schemeClr>
            </a:outerShdw>
          </a:effectLst>
        </p:spPr>
        <p:txBody>
          <a:bodyPr/>
          <a:lstStyle/>
          <a:p>
            <a:pPr>
              <a:defRPr/>
            </a:pPr>
            <a:endParaRPr lang="fa-IR"/>
          </a:p>
        </p:txBody>
      </p:sp>
      <p:sp>
        <p:nvSpPr>
          <p:cNvPr id="343055" name="Line 15"/>
          <p:cNvSpPr>
            <a:spLocks noChangeShapeType="1"/>
          </p:cNvSpPr>
          <p:nvPr/>
        </p:nvSpPr>
        <p:spPr bwMode="auto">
          <a:xfrm>
            <a:off x="3863975" y="5229225"/>
            <a:ext cx="0" cy="287338"/>
          </a:xfrm>
          <a:prstGeom prst="line">
            <a:avLst/>
          </a:prstGeom>
          <a:noFill/>
          <a:ln w="57150" cmpd="thinThick">
            <a:solidFill>
              <a:schemeClr val="tx1"/>
            </a:solidFill>
            <a:round/>
            <a:headEnd/>
            <a:tailEnd type="triangle" w="med" len="med"/>
          </a:ln>
          <a:effectLst>
            <a:outerShdw dist="107763" dir="18900000" algn="ctr" rotWithShape="0">
              <a:schemeClr val="bg2">
                <a:alpha val="50000"/>
              </a:schemeClr>
            </a:outerShdw>
          </a:effectLst>
        </p:spPr>
        <p:txBody>
          <a:bodyPr/>
          <a:lstStyle/>
          <a:p>
            <a:pPr>
              <a:defRPr/>
            </a:pPr>
            <a:endParaRPr lang="fa-IR"/>
          </a:p>
        </p:txBody>
      </p:sp>
      <p:pic>
        <p:nvPicPr>
          <p:cNvPr id="16398" name="Picture 16" descr="j022202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1" y="2492376"/>
            <a:ext cx="1781175"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9" name="Picture 17" descr="j022201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62751" y="4797426"/>
            <a:ext cx="1781175"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0" name="Picture 18" descr="j02220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756275" y="1354139"/>
            <a:ext cx="1779588"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1" name="Picture 19" descr="j022201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75414" y="3644901"/>
            <a:ext cx="1781175"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2" name="Picture 20" descr="j0283209"/>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8112126" y="1733551"/>
            <a:ext cx="2016125"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6923033"/>
      </p:ext>
    </p:extLst>
  </p:cSld>
  <p:clrMapOvr>
    <a:masterClrMapping/>
  </p:clrMapOvr>
  <p:transition>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pPr rtl="1" eaLnBrk="1" hangingPunct="1"/>
            <a:r>
              <a:rPr lang="fa-IR" altLang="en-US" dirty="0" smtClean="0">
                <a:solidFill>
                  <a:schemeClr val="accent2"/>
                </a:solidFill>
                <a:cs typeface="B Jadid" panose="00000700000000000000" pitchFamily="2" charset="-78"/>
              </a:rPr>
              <a:t> 1-تحلیل رقابت</a:t>
            </a:r>
            <a:endParaRPr lang="en-US" altLang="en-US" dirty="0" smtClean="0">
              <a:solidFill>
                <a:schemeClr val="accent2"/>
              </a:solidFill>
              <a:cs typeface="B Jadid" panose="00000700000000000000" pitchFamily="2" charset="-78"/>
            </a:endParaRPr>
          </a:p>
        </p:txBody>
      </p:sp>
      <p:sp>
        <p:nvSpPr>
          <p:cNvPr id="376835" name="Rectangle 3"/>
          <p:cNvSpPr>
            <a:spLocks noGrp="1" noChangeArrowheads="1"/>
          </p:cNvSpPr>
          <p:nvPr>
            <p:ph type="body" idx="1"/>
          </p:nvPr>
        </p:nvSpPr>
        <p:spPr>
          <a:xfrm>
            <a:off x="1847850" y="1341439"/>
            <a:ext cx="8280400" cy="5183187"/>
          </a:xfrm>
        </p:spPr>
        <p:txBody>
          <a:bodyPr/>
          <a:lstStyle/>
          <a:p>
            <a:pPr marL="609600" indent="-609600"/>
            <a:r>
              <a:rPr lang="fa-IR" altLang="en-US">
                <a:solidFill>
                  <a:srgbClr val="800000"/>
                </a:solidFill>
                <a:cs typeface="B Mitra" panose="00000400000000000000" pitchFamily="2" charset="-78"/>
              </a:rPr>
              <a:t>شناخت و پیش بینی حرکت های قیمت گذاری رقبا  </a:t>
            </a:r>
          </a:p>
          <a:p>
            <a:pPr marL="609600" indent="-609600">
              <a:buNone/>
            </a:pPr>
            <a:r>
              <a:rPr lang="fa-IR" altLang="en-US">
                <a:solidFill>
                  <a:srgbClr val="333300"/>
                </a:solidFill>
                <a:cs typeface="B Mitra" panose="00000400000000000000" pitchFamily="2" charset="-78"/>
              </a:rPr>
              <a:t>گروه های عمومی رقابت قیمت</a:t>
            </a:r>
          </a:p>
          <a:p>
            <a:pPr marL="1371600" lvl="2" indent="-457200">
              <a:buFontTx/>
              <a:buAutoNum type="arabicPeriod"/>
            </a:pPr>
            <a:r>
              <a:rPr lang="fa-IR" altLang="en-US">
                <a:solidFill>
                  <a:schemeClr val="accent2"/>
                </a:solidFill>
                <a:cs typeface="B Mitra" panose="00000400000000000000" pitchFamily="2" charset="-78"/>
              </a:rPr>
              <a:t>قیمت گذاری بر اساس همکاری:</a:t>
            </a:r>
            <a:r>
              <a:rPr lang="fa-IR" altLang="en-US">
                <a:cs typeface="B Mitra" panose="00000400000000000000" pitchFamily="2" charset="-78"/>
              </a:rPr>
              <a:t> در حالت رقابت انحصاری چندجانبه</a:t>
            </a:r>
          </a:p>
          <a:p>
            <a:pPr marL="1371600" lvl="2" indent="-457200">
              <a:buFontTx/>
              <a:buAutoNum type="arabicPeriod"/>
            </a:pPr>
            <a:r>
              <a:rPr lang="fa-IR" altLang="en-US">
                <a:solidFill>
                  <a:schemeClr val="accent2"/>
                </a:solidFill>
                <a:cs typeface="B Mitra" panose="00000400000000000000" pitchFamily="2" charset="-78"/>
              </a:rPr>
              <a:t>قیمت گذاری انطباقی:</a:t>
            </a:r>
            <a:r>
              <a:rPr lang="fa-IR" altLang="en-US">
                <a:cs typeface="B Mitra" panose="00000400000000000000" pitchFamily="2" charset="-78"/>
              </a:rPr>
              <a:t> تبعیت رقبای کوچکتر از رقبای بزرگتر</a:t>
            </a:r>
          </a:p>
          <a:p>
            <a:pPr marL="1371600" lvl="2" indent="-457200">
              <a:buFontTx/>
              <a:buAutoNum type="arabicPeriod"/>
            </a:pPr>
            <a:r>
              <a:rPr lang="fa-IR" altLang="en-US">
                <a:solidFill>
                  <a:schemeClr val="accent2"/>
                </a:solidFill>
                <a:cs typeface="B Mitra" panose="00000400000000000000" pitchFamily="2" charset="-78"/>
              </a:rPr>
              <a:t>قیمت گذاری فرصت طلبانه:</a:t>
            </a:r>
            <a:r>
              <a:rPr lang="fa-IR" altLang="en-US">
                <a:cs typeface="B Mitra" panose="00000400000000000000" pitchFamily="2" charset="-78"/>
              </a:rPr>
              <a:t> به تعویق انداختن افزایش قیمت یا پایین نگه داشتن قیمت با افزایش قیمت توسط رقیب</a:t>
            </a:r>
          </a:p>
          <a:p>
            <a:pPr marL="1371600" lvl="2" indent="-457200">
              <a:buFontTx/>
              <a:buAutoNum type="arabicPeriod"/>
            </a:pPr>
            <a:r>
              <a:rPr lang="fa-IR" altLang="en-US">
                <a:solidFill>
                  <a:schemeClr val="accent2"/>
                </a:solidFill>
                <a:cs typeface="B Mitra" panose="00000400000000000000" pitchFamily="2" charset="-78"/>
              </a:rPr>
              <a:t>قیمت گذاری تنبیهی و تخریبی:</a:t>
            </a:r>
            <a:r>
              <a:rPr lang="fa-IR" altLang="en-US">
                <a:cs typeface="B Mitra" panose="00000400000000000000" pitchFamily="2" charset="-78"/>
              </a:rPr>
              <a:t> تعیین قیمت بسیار پایین برای صدمه زدن به رقیب</a:t>
            </a:r>
          </a:p>
          <a:p>
            <a:pPr marL="1371600" lvl="2" indent="-457200"/>
            <a:endParaRPr lang="fa-IR" altLang="en-US">
              <a:cs typeface="B Mitra" panose="00000400000000000000" pitchFamily="2" charset="-78"/>
            </a:endParaRPr>
          </a:p>
          <a:p>
            <a:pPr marL="609600" indent="-609600"/>
            <a:r>
              <a:rPr lang="fa-IR" altLang="en-US">
                <a:solidFill>
                  <a:srgbClr val="800000"/>
                </a:solidFill>
                <a:cs typeface="B Mitra" panose="00000400000000000000" pitchFamily="2" charset="-78"/>
              </a:rPr>
              <a:t>اثرگذاری بر حرکات قیمت گذاری رقبا</a:t>
            </a:r>
          </a:p>
          <a:p>
            <a:pPr marL="609600" indent="-609600">
              <a:buNone/>
            </a:pPr>
            <a:r>
              <a:rPr lang="fa-IR" altLang="en-US" sz="2400">
                <a:solidFill>
                  <a:srgbClr val="996633"/>
                </a:solidFill>
                <a:cs typeface="B Mitra" panose="00000400000000000000" pitchFamily="2" charset="-78"/>
              </a:rPr>
              <a:t>علامت دهی به رقبا از طریق کانال های ترفیعی و ارتباطی در مورد مقاصد قیمت گذاری که می تواند </a:t>
            </a:r>
            <a:r>
              <a:rPr lang="fa-IR" altLang="en-US" sz="2400">
                <a:solidFill>
                  <a:srgbClr val="333300"/>
                </a:solidFill>
                <a:cs typeface="B Mitra" panose="00000400000000000000" pitchFamily="2" charset="-78"/>
              </a:rPr>
              <a:t>جدی</a:t>
            </a:r>
            <a:r>
              <a:rPr lang="fa-IR" altLang="en-US" sz="2400">
                <a:solidFill>
                  <a:srgbClr val="996633"/>
                </a:solidFill>
                <a:cs typeface="B Mitra" panose="00000400000000000000" pitchFamily="2" charset="-78"/>
              </a:rPr>
              <a:t> یا </a:t>
            </a:r>
            <a:r>
              <a:rPr lang="fa-IR" altLang="en-US" sz="2400">
                <a:solidFill>
                  <a:srgbClr val="333300"/>
                </a:solidFill>
                <a:cs typeface="B Mitra" panose="00000400000000000000" pitchFamily="2" charset="-78"/>
              </a:rPr>
              <a:t>مبالغه آمیز</a:t>
            </a:r>
            <a:r>
              <a:rPr lang="fa-IR" altLang="en-US" sz="2400">
                <a:solidFill>
                  <a:srgbClr val="996633"/>
                </a:solidFill>
                <a:cs typeface="B Mitra" panose="00000400000000000000" pitchFamily="2" charset="-78"/>
              </a:rPr>
              <a:t> باشد</a:t>
            </a:r>
          </a:p>
          <a:p>
            <a:pPr marL="609600" indent="-609600">
              <a:buNone/>
            </a:pPr>
            <a:r>
              <a:rPr lang="fa-IR" altLang="en-US" sz="2400">
                <a:solidFill>
                  <a:srgbClr val="996633"/>
                </a:solidFill>
                <a:cs typeface="B Mitra" panose="00000400000000000000" pitchFamily="2" charset="-78"/>
              </a:rPr>
              <a:t>لزوم اجتناب از جنگ قیمت</a:t>
            </a:r>
            <a:r>
              <a:rPr lang="fa-IR" altLang="en-US" sz="2400">
                <a:solidFill>
                  <a:srgbClr val="996633"/>
                </a:solidFill>
                <a:cs typeface="B Mitra" panose="00000400000000000000" pitchFamily="2" charset="-78"/>
                <a:hlinkClick r:id="rId2" action="ppaction://hlinksldjump"/>
              </a:rPr>
              <a:t>؛</a:t>
            </a:r>
            <a:endParaRPr lang="en-US" altLang="en-US" sz="2400">
              <a:solidFill>
                <a:srgbClr val="996633"/>
              </a:solidFill>
              <a:cs typeface="B Mitra" panose="00000400000000000000" pitchFamily="2" charset="-78"/>
            </a:endParaRPr>
          </a:p>
        </p:txBody>
      </p:sp>
    </p:spTree>
    <p:extLst>
      <p:ext uri="{BB962C8B-B14F-4D97-AF65-F5344CB8AC3E}">
        <p14:creationId xmlns:p14="http://schemas.microsoft.com/office/powerpoint/2010/main" val="15142304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6834"/>
                                        </p:tgtEl>
                                        <p:attrNameLst>
                                          <p:attrName>style.visibility</p:attrName>
                                        </p:attrNameLst>
                                      </p:cBhvr>
                                      <p:to>
                                        <p:strVal val="visible"/>
                                      </p:to>
                                    </p:set>
                                    <p:animEffect transition="in" filter="fade">
                                      <p:cBhvr>
                                        <p:cTn id="7" dur="2000"/>
                                        <p:tgtEl>
                                          <p:spTgt spid="3768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6835">
                                            <p:txEl>
                                              <p:pRg st="0" end="0"/>
                                            </p:txEl>
                                          </p:spTgt>
                                        </p:tgtEl>
                                        <p:attrNameLst>
                                          <p:attrName>style.visibility</p:attrName>
                                        </p:attrNameLst>
                                      </p:cBhvr>
                                      <p:to>
                                        <p:strVal val="visible"/>
                                      </p:to>
                                    </p:set>
                                    <p:animEffect transition="in" filter="fade">
                                      <p:cBhvr>
                                        <p:cTn id="12" dur="2000"/>
                                        <p:tgtEl>
                                          <p:spTgt spid="3768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6835">
                                            <p:txEl>
                                              <p:pRg st="1" end="1"/>
                                            </p:txEl>
                                          </p:spTgt>
                                        </p:tgtEl>
                                        <p:attrNameLst>
                                          <p:attrName>style.visibility</p:attrName>
                                        </p:attrNameLst>
                                      </p:cBhvr>
                                      <p:to>
                                        <p:strVal val="visible"/>
                                      </p:to>
                                    </p:set>
                                    <p:animEffect transition="in" filter="fade">
                                      <p:cBhvr>
                                        <p:cTn id="17" dur="2000"/>
                                        <p:tgtEl>
                                          <p:spTgt spid="376835">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76835">
                                            <p:txEl>
                                              <p:pRg st="2" end="2"/>
                                            </p:txEl>
                                          </p:spTgt>
                                        </p:tgtEl>
                                        <p:attrNameLst>
                                          <p:attrName>style.visibility</p:attrName>
                                        </p:attrNameLst>
                                      </p:cBhvr>
                                      <p:to>
                                        <p:strVal val="visible"/>
                                      </p:to>
                                    </p:set>
                                    <p:animEffect transition="in" filter="fade">
                                      <p:cBhvr>
                                        <p:cTn id="20" dur="2000"/>
                                        <p:tgtEl>
                                          <p:spTgt spid="376835">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76835">
                                            <p:txEl>
                                              <p:pRg st="3" end="3"/>
                                            </p:txEl>
                                          </p:spTgt>
                                        </p:tgtEl>
                                        <p:attrNameLst>
                                          <p:attrName>style.visibility</p:attrName>
                                        </p:attrNameLst>
                                      </p:cBhvr>
                                      <p:to>
                                        <p:strVal val="visible"/>
                                      </p:to>
                                    </p:set>
                                    <p:animEffect transition="in" filter="fade">
                                      <p:cBhvr>
                                        <p:cTn id="23" dur="2000"/>
                                        <p:tgtEl>
                                          <p:spTgt spid="376835">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76835">
                                            <p:txEl>
                                              <p:pRg st="4" end="4"/>
                                            </p:txEl>
                                          </p:spTgt>
                                        </p:tgtEl>
                                        <p:attrNameLst>
                                          <p:attrName>style.visibility</p:attrName>
                                        </p:attrNameLst>
                                      </p:cBhvr>
                                      <p:to>
                                        <p:strVal val="visible"/>
                                      </p:to>
                                    </p:set>
                                    <p:animEffect transition="in" filter="fade">
                                      <p:cBhvr>
                                        <p:cTn id="26" dur="2000"/>
                                        <p:tgtEl>
                                          <p:spTgt spid="376835">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76835">
                                            <p:txEl>
                                              <p:pRg st="5" end="5"/>
                                            </p:txEl>
                                          </p:spTgt>
                                        </p:tgtEl>
                                        <p:attrNameLst>
                                          <p:attrName>style.visibility</p:attrName>
                                        </p:attrNameLst>
                                      </p:cBhvr>
                                      <p:to>
                                        <p:strVal val="visible"/>
                                      </p:to>
                                    </p:set>
                                    <p:animEffect transition="in" filter="fade">
                                      <p:cBhvr>
                                        <p:cTn id="29" dur="2000"/>
                                        <p:tgtEl>
                                          <p:spTgt spid="376835">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76835">
                                            <p:txEl>
                                              <p:pRg st="7" end="7"/>
                                            </p:txEl>
                                          </p:spTgt>
                                        </p:tgtEl>
                                        <p:attrNameLst>
                                          <p:attrName>style.visibility</p:attrName>
                                        </p:attrNameLst>
                                      </p:cBhvr>
                                      <p:to>
                                        <p:strVal val="visible"/>
                                      </p:to>
                                    </p:set>
                                    <p:animEffect transition="in" filter="fade">
                                      <p:cBhvr>
                                        <p:cTn id="34" dur="2000"/>
                                        <p:tgtEl>
                                          <p:spTgt spid="376835">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76835">
                                            <p:txEl>
                                              <p:pRg st="8" end="8"/>
                                            </p:txEl>
                                          </p:spTgt>
                                        </p:tgtEl>
                                        <p:attrNameLst>
                                          <p:attrName>style.visibility</p:attrName>
                                        </p:attrNameLst>
                                      </p:cBhvr>
                                      <p:to>
                                        <p:strVal val="visible"/>
                                      </p:to>
                                    </p:set>
                                    <p:animEffect transition="in" filter="fade">
                                      <p:cBhvr>
                                        <p:cTn id="39" dur="2000"/>
                                        <p:tgtEl>
                                          <p:spTgt spid="376835">
                                            <p:txEl>
                                              <p:pRg st="8" end="8"/>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76835">
                                            <p:txEl>
                                              <p:pRg st="9" end="9"/>
                                            </p:txEl>
                                          </p:spTgt>
                                        </p:tgtEl>
                                        <p:attrNameLst>
                                          <p:attrName>style.visibility</p:attrName>
                                        </p:attrNameLst>
                                      </p:cBhvr>
                                      <p:to>
                                        <p:strVal val="visible"/>
                                      </p:to>
                                    </p:set>
                                    <p:animEffect transition="in" filter="fade">
                                      <p:cBhvr>
                                        <p:cTn id="44" dur="2000"/>
                                        <p:tgtEl>
                                          <p:spTgt spid="3768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4" grpId="0"/>
      <p:bldP spid="37683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WordArt 4"/>
          <p:cNvSpPr>
            <a:spLocks noChangeArrowheads="1" noChangeShapeType="1" noTextEdit="1"/>
          </p:cNvSpPr>
          <p:nvPr/>
        </p:nvSpPr>
        <p:spPr bwMode="auto">
          <a:xfrm>
            <a:off x="2279651" y="274638"/>
            <a:ext cx="7777163" cy="1143000"/>
          </a:xfrm>
          <a:prstGeom prst="rect">
            <a:avLst/>
          </a:prstGeom>
        </p:spPr>
        <p:txBody>
          <a:bodyPr wrap="none" fromWordArt="1">
            <a:prstTxWarp prst="textPlain">
              <a:avLst>
                <a:gd name="adj" fmla="val 50000"/>
              </a:avLst>
            </a:prstTxWarp>
            <a:scene3d>
              <a:camera prst="legacyPerspectiveBottomRight">
                <a:rot lat="0" lon="21239994" rev="0"/>
              </a:camera>
              <a:lightRig rig="legacyHarsh3" dir="l"/>
            </a:scene3d>
            <a:sp3d extrusionH="430200" prstMaterial="legacyMatte">
              <a:extrusionClr>
                <a:srgbClr val="C0C0C0"/>
              </a:extrusionClr>
              <a:contourClr>
                <a:srgbClr val="DCEBF5"/>
              </a:contourClr>
            </a:sp3d>
          </a:bodyPr>
          <a:lstStyle/>
          <a:p>
            <a:pPr algn="ctr" rtl="1"/>
            <a:r>
              <a:rPr lang="fa-IR"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rPr>
              <a:t>مرحله دوم:    شناسایی موانع و محدودیت های قیمت گذاری</a:t>
            </a:r>
            <a:endParaRPr lang="en-US"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endParaRPr>
          </a:p>
        </p:txBody>
      </p:sp>
      <p:sp>
        <p:nvSpPr>
          <p:cNvPr id="347141" name="Oval 5"/>
          <p:cNvSpPr>
            <a:spLocks noChangeArrowheads="1"/>
          </p:cNvSpPr>
          <p:nvPr/>
        </p:nvSpPr>
        <p:spPr bwMode="auto">
          <a:xfrm>
            <a:off x="4656139" y="2924176"/>
            <a:ext cx="2232025" cy="1152525"/>
          </a:xfrm>
          <a:prstGeom prst="ellipse">
            <a:avLst/>
          </a:prstGeom>
          <a:solidFill>
            <a:schemeClr val="accent1"/>
          </a:soli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defRPr/>
            </a:pPr>
            <a:r>
              <a:rPr lang="fa-IR" sz="2400" b="1">
                <a:cs typeface="B Mitra" pitchFamily="2" charset="-78"/>
              </a:rPr>
              <a:t>قیمت</a:t>
            </a:r>
            <a:endParaRPr lang="en-US" sz="2400" b="1">
              <a:cs typeface="B Mitra" pitchFamily="2" charset="-78"/>
            </a:endParaRPr>
          </a:p>
        </p:txBody>
      </p:sp>
      <p:sp>
        <p:nvSpPr>
          <p:cNvPr id="24580" name="Rectangle 6"/>
          <p:cNvSpPr>
            <a:spLocks noChangeArrowheads="1"/>
          </p:cNvSpPr>
          <p:nvPr/>
        </p:nvSpPr>
        <p:spPr bwMode="auto">
          <a:xfrm>
            <a:off x="2640013" y="2060575"/>
            <a:ext cx="14398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altLang="en-US" sz="2400" b="1">
                <a:solidFill>
                  <a:srgbClr val="800000"/>
                </a:solidFill>
                <a:cs typeface="B Zar" panose="00000400000000000000" pitchFamily="2" charset="-78"/>
              </a:rPr>
              <a:t>هزینه ها</a:t>
            </a:r>
            <a:endParaRPr lang="en-US" altLang="en-US" sz="2400" b="1">
              <a:solidFill>
                <a:srgbClr val="800000"/>
              </a:solidFill>
              <a:cs typeface="B Zar" panose="00000400000000000000" pitchFamily="2" charset="-78"/>
            </a:endParaRPr>
          </a:p>
        </p:txBody>
      </p:sp>
      <p:sp>
        <p:nvSpPr>
          <p:cNvPr id="24581" name="Rectangle 7"/>
          <p:cNvSpPr>
            <a:spLocks noChangeArrowheads="1"/>
          </p:cNvSpPr>
          <p:nvPr/>
        </p:nvSpPr>
        <p:spPr bwMode="auto">
          <a:xfrm>
            <a:off x="2640013" y="3141663"/>
            <a:ext cx="14398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altLang="en-US" b="1">
                <a:solidFill>
                  <a:srgbClr val="800000"/>
                </a:solidFill>
                <a:cs typeface="B Zar" panose="00000400000000000000" pitchFamily="2" charset="-78"/>
              </a:rPr>
              <a:t>قوانین و مقررات دولتی</a:t>
            </a:r>
            <a:endParaRPr lang="en-US" altLang="en-US" b="1">
              <a:solidFill>
                <a:srgbClr val="800000"/>
              </a:solidFill>
              <a:cs typeface="B Zar" panose="00000400000000000000" pitchFamily="2" charset="-78"/>
            </a:endParaRPr>
          </a:p>
        </p:txBody>
      </p:sp>
      <p:sp>
        <p:nvSpPr>
          <p:cNvPr id="24582" name="Rectangle 8"/>
          <p:cNvSpPr>
            <a:spLocks noChangeArrowheads="1"/>
          </p:cNvSpPr>
          <p:nvPr/>
        </p:nvSpPr>
        <p:spPr bwMode="auto">
          <a:xfrm>
            <a:off x="2711451" y="4221163"/>
            <a:ext cx="14398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altLang="en-US" sz="2400" b="1">
                <a:solidFill>
                  <a:srgbClr val="800000"/>
                </a:solidFill>
                <a:cs typeface="B Zar" panose="00000400000000000000" pitchFamily="2" charset="-78"/>
              </a:rPr>
              <a:t>انتظارات کانال های توزیع</a:t>
            </a:r>
            <a:endParaRPr lang="en-US" altLang="en-US" sz="2400" b="1">
              <a:solidFill>
                <a:srgbClr val="800000"/>
              </a:solidFill>
              <a:cs typeface="B Zar" panose="00000400000000000000" pitchFamily="2" charset="-78"/>
            </a:endParaRPr>
          </a:p>
        </p:txBody>
      </p:sp>
      <p:sp>
        <p:nvSpPr>
          <p:cNvPr id="24583" name="Rectangle 9"/>
          <p:cNvSpPr>
            <a:spLocks noChangeArrowheads="1"/>
          </p:cNvSpPr>
          <p:nvPr/>
        </p:nvSpPr>
        <p:spPr bwMode="auto">
          <a:xfrm>
            <a:off x="7896226" y="4221163"/>
            <a:ext cx="14398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altLang="en-US" sz="2400" b="1">
                <a:solidFill>
                  <a:srgbClr val="800000"/>
                </a:solidFill>
                <a:cs typeface="B Zar" panose="00000400000000000000" pitchFamily="2" charset="-78"/>
              </a:rPr>
              <a:t>ملاحظات اخلاقی</a:t>
            </a:r>
            <a:endParaRPr lang="en-US" altLang="en-US" sz="2400" b="1">
              <a:solidFill>
                <a:srgbClr val="800000"/>
              </a:solidFill>
              <a:cs typeface="B Zar" panose="00000400000000000000" pitchFamily="2" charset="-78"/>
            </a:endParaRPr>
          </a:p>
        </p:txBody>
      </p:sp>
      <p:sp>
        <p:nvSpPr>
          <p:cNvPr id="24584" name="Rectangle 10"/>
          <p:cNvSpPr>
            <a:spLocks noChangeArrowheads="1"/>
          </p:cNvSpPr>
          <p:nvPr/>
        </p:nvSpPr>
        <p:spPr bwMode="auto">
          <a:xfrm>
            <a:off x="7896226" y="3213100"/>
            <a:ext cx="14398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altLang="en-US" sz="2400" b="1">
                <a:solidFill>
                  <a:srgbClr val="800000"/>
                </a:solidFill>
                <a:cs typeface="B Zar" panose="00000400000000000000" pitchFamily="2" charset="-78"/>
              </a:rPr>
              <a:t>رقابت</a:t>
            </a:r>
            <a:endParaRPr lang="en-US" altLang="en-US" sz="2400" b="1">
              <a:solidFill>
                <a:srgbClr val="800000"/>
              </a:solidFill>
              <a:cs typeface="B Zar" panose="00000400000000000000" pitchFamily="2" charset="-78"/>
            </a:endParaRPr>
          </a:p>
        </p:txBody>
      </p:sp>
      <p:sp>
        <p:nvSpPr>
          <p:cNvPr id="24585" name="Rectangle 11"/>
          <p:cNvSpPr>
            <a:spLocks noChangeArrowheads="1"/>
          </p:cNvSpPr>
          <p:nvPr/>
        </p:nvSpPr>
        <p:spPr bwMode="auto">
          <a:xfrm>
            <a:off x="7824788" y="2205038"/>
            <a:ext cx="14398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r>
              <a:rPr lang="fa-IR" altLang="en-US" sz="2400" b="1">
                <a:solidFill>
                  <a:srgbClr val="800000"/>
                </a:solidFill>
                <a:cs typeface="B Zar" panose="00000400000000000000" pitchFamily="2" charset="-78"/>
              </a:rPr>
              <a:t>تقاضای مشتری</a:t>
            </a:r>
            <a:endParaRPr lang="en-US" altLang="en-US" sz="2400" b="1">
              <a:solidFill>
                <a:srgbClr val="800000"/>
              </a:solidFill>
              <a:cs typeface="B Zar" panose="00000400000000000000" pitchFamily="2" charset="-78"/>
            </a:endParaRPr>
          </a:p>
        </p:txBody>
      </p:sp>
      <p:sp>
        <p:nvSpPr>
          <p:cNvPr id="24586" name="Line 12"/>
          <p:cNvSpPr>
            <a:spLocks noChangeShapeType="1"/>
          </p:cNvSpPr>
          <p:nvPr/>
        </p:nvSpPr>
        <p:spPr bwMode="auto">
          <a:xfrm>
            <a:off x="4008438" y="2420938"/>
            <a:ext cx="863600" cy="5762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3"/>
          <p:cNvSpPr>
            <a:spLocks noChangeShapeType="1"/>
          </p:cNvSpPr>
          <p:nvPr/>
        </p:nvSpPr>
        <p:spPr bwMode="auto">
          <a:xfrm>
            <a:off x="4367214" y="3429000"/>
            <a:ext cx="2889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Line 14"/>
          <p:cNvSpPr>
            <a:spLocks noChangeShapeType="1"/>
          </p:cNvSpPr>
          <p:nvPr/>
        </p:nvSpPr>
        <p:spPr bwMode="auto">
          <a:xfrm flipV="1">
            <a:off x="4872039" y="4076700"/>
            <a:ext cx="287337" cy="431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9" name="Line 15"/>
          <p:cNvSpPr>
            <a:spLocks noChangeShapeType="1"/>
          </p:cNvSpPr>
          <p:nvPr/>
        </p:nvSpPr>
        <p:spPr bwMode="auto">
          <a:xfrm flipH="1" flipV="1">
            <a:off x="6672264" y="3933826"/>
            <a:ext cx="936625" cy="5746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90" name="Line 16"/>
          <p:cNvSpPr>
            <a:spLocks noChangeShapeType="1"/>
          </p:cNvSpPr>
          <p:nvPr/>
        </p:nvSpPr>
        <p:spPr bwMode="auto">
          <a:xfrm flipH="1">
            <a:off x="6959601" y="3500438"/>
            <a:ext cx="11525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91" name="Line 17"/>
          <p:cNvSpPr>
            <a:spLocks noChangeShapeType="1"/>
          </p:cNvSpPr>
          <p:nvPr/>
        </p:nvSpPr>
        <p:spPr bwMode="auto">
          <a:xfrm flipH="1">
            <a:off x="6743701" y="2565400"/>
            <a:ext cx="936625" cy="5032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278849712"/>
      </p:ext>
    </p:extLst>
  </p:cSld>
  <p:clrMapOvr>
    <a:masterClrMapping/>
  </p:clrMapOvr>
  <p:transition>
    <p:pull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9187" name="Rectangle 3"/>
          <p:cNvSpPr>
            <a:spLocks noGrp="1" noChangeArrowheads="1"/>
          </p:cNvSpPr>
          <p:nvPr>
            <p:ph type="body" idx="1"/>
          </p:nvPr>
        </p:nvSpPr>
        <p:spPr/>
        <p:txBody>
          <a:bodyPr/>
          <a:lstStyle/>
          <a:p>
            <a:pPr marL="609600" indent="-609600"/>
            <a:r>
              <a:rPr lang="fa-IR" altLang="en-US">
                <a:solidFill>
                  <a:srgbClr val="333300"/>
                </a:solidFill>
                <a:cs typeface="B Mitra" panose="00000400000000000000" pitchFamily="2" charset="-78"/>
              </a:rPr>
              <a:t>قیمت گذاری فریب دهنده</a:t>
            </a:r>
          </a:p>
          <a:p>
            <a:pPr marL="1371600" lvl="2" indent="-457200"/>
            <a:r>
              <a:rPr lang="fa-IR" altLang="en-US">
                <a:solidFill>
                  <a:srgbClr val="333300"/>
                </a:solidFill>
                <a:cs typeface="B Mitra" panose="00000400000000000000" pitchFamily="2" charset="-78"/>
              </a:rPr>
              <a:t>مقایسه با قیمت قبلی</a:t>
            </a:r>
          </a:p>
          <a:p>
            <a:pPr marL="1371600" lvl="2" indent="-457200"/>
            <a:r>
              <a:rPr lang="fa-IR" altLang="en-US">
                <a:solidFill>
                  <a:srgbClr val="333300"/>
                </a:solidFill>
                <a:cs typeface="B Mitra" panose="00000400000000000000" pitchFamily="2" charset="-78"/>
              </a:rPr>
              <a:t>مقایسه با قیمت هایی که واقعا وجود ندارند</a:t>
            </a:r>
          </a:p>
          <a:p>
            <a:pPr marL="1371600" lvl="2" indent="-457200"/>
            <a:r>
              <a:rPr lang="fa-IR" altLang="en-US">
                <a:solidFill>
                  <a:srgbClr val="333300"/>
                </a:solidFill>
                <a:cs typeface="B Mitra" panose="00000400000000000000" pitchFamily="2" charset="-78"/>
              </a:rPr>
              <a:t>مقایسه با قیمت های پیشنهادی با خرده فروشی ها</a:t>
            </a:r>
          </a:p>
          <a:p>
            <a:pPr marL="1371600" lvl="2" indent="-457200"/>
            <a:r>
              <a:rPr lang="fa-IR" altLang="en-US">
                <a:solidFill>
                  <a:srgbClr val="333300"/>
                </a:solidFill>
                <a:cs typeface="B Mitra" panose="00000400000000000000" pitchFamily="2" charset="-78"/>
              </a:rPr>
              <a:t>ارزان فروشی (دو محصول به قیمت یک محصول)</a:t>
            </a:r>
          </a:p>
          <a:p>
            <a:pPr marL="1371600" lvl="2" indent="-457200"/>
            <a:r>
              <a:rPr lang="fa-IR" altLang="en-US">
                <a:solidFill>
                  <a:srgbClr val="333300"/>
                </a:solidFill>
                <a:cs typeface="B Mitra" panose="00000400000000000000" pitchFamily="2" charset="-78"/>
              </a:rPr>
              <a:t>ادعاهای گمراه کننده دیگر</a:t>
            </a:r>
          </a:p>
          <a:p>
            <a:pPr marL="609600" indent="-609600"/>
            <a:r>
              <a:rPr lang="fa-IR" altLang="en-US">
                <a:solidFill>
                  <a:srgbClr val="333300"/>
                </a:solidFill>
                <a:cs typeface="B Mitra" panose="00000400000000000000" pitchFamily="2" charset="-78"/>
              </a:rPr>
              <a:t>قیمت های تخریبی و تنبیهی</a:t>
            </a:r>
            <a:endParaRPr lang="en-US" altLang="en-US">
              <a:solidFill>
                <a:srgbClr val="333300"/>
              </a:solidFill>
              <a:cs typeface="B Mitra" panose="00000400000000000000" pitchFamily="2" charset="-78"/>
            </a:endParaRPr>
          </a:p>
          <a:p>
            <a:pPr marL="609600" indent="-609600"/>
            <a:r>
              <a:rPr lang="fa-IR" altLang="en-US">
                <a:solidFill>
                  <a:srgbClr val="333300"/>
                </a:solidFill>
                <a:cs typeface="B Mitra" panose="00000400000000000000" pitchFamily="2" charset="-78"/>
              </a:rPr>
              <a:t>قیمت های تبعیضی مثلا برای حذف رقیب یا دامپینگ</a:t>
            </a:r>
            <a:r>
              <a:rPr lang="fa-IR" altLang="en-US">
                <a:solidFill>
                  <a:srgbClr val="333300"/>
                </a:solidFill>
                <a:cs typeface="B Mitra" panose="00000400000000000000" pitchFamily="2" charset="-78"/>
                <a:hlinkClick r:id="rId2" action="ppaction://hlinksldjump"/>
              </a:rPr>
              <a:t>.</a:t>
            </a:r>
            <a:endParaRPr lang="fa-IR" altLang="en-US">
              <a:solidFill>
                <a:srgbClr val="333300"/>
              </a:solidFill>
              <a:cs typeface="B Mitra" panose="00000400000000000000" pitchFamily="2" charset="-78"/>
            </a:endParaRPr>
          </a:p>
        </p:txBody>
      </p:sp>
      <p:sp>
        <p:nvSpPr>
          <p:cNvPr id="349189" name="Rectangle 5"/>
          <p:cNvSpPr>
            <a:spLocks noGrp="1" noChangeArrowheads="1"/>
          </p:cNvSpPr>
          <p:nvPr>
            <p:ph type="title"/>
          </p:nvPr>
        </p:nvSpPr>
        <p:spPr/>
        <p:txBody>
          <a:bodyPr/>
          <a:lstStyle/>
          <a:p>
            <a:pPr eaLnBrk="1" hangingPunct="1"/>
            <a:r>
              <a:rPr lang="fa-IR" altLang="en-US" smtClean="0">
                <a:cs typeface="B Jadid" panose="00000700000000000000" pitchFamily="2" charset="-78"/>
              </a:rPr>
              <a:t>قوانین و مقررات دولتی</a:t>
            </a:r>
            <a:endParaRPr lang="en-US" altLang="en-US" smtClean="0">
              <a:cs typeface="B Jadid" panose="00000700000000000000" pitchFamily="2" charset="-78"/>
            </a:endParaRPr>
          </a:p>
        </p:txBody>
      </p:sp>
    </p:spTree>
    <p:extLst>
      <p:ext uri="{BB962C8B-B14F-4D97-AF65-F5344CB8AC3E}">
        <p14:creationId xmlns:p14="http://schemas.microsoft.com/office/powerpoint/2010/main" val="3044250703"/>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49189"/>
                                        </p:tgtEl>
                                        <p:attrNameLst>
                                          <p:attrName>style.visibility</p:attrName>
                                        </p:attrNameLst>
                                      </p:cBhvr>
                                      <p:to>
                                        <p:strVal val="visible"/>
                                      </p:to>
                                    </p:set>
                                    <p:animEffect transition="in" filter="fade">
                                      <p:cBhvr>
                                        <p:cTn id="7" dur="768" decel="100000"/>
                                        <p:tgtEl>
                                          <p:spTgt spid="349189"/>
                                        </p:tgtEl>
                                      </p:cBhvr>
                                    </p:animEffect>
                                    <p:animScale>
                                      <p:cBhvr>
                                        <p:cTn id="8" dur="768" decel="100000"/>
                                        <p:tgtEl>
                                          <p:spTgt spid="349189"/>
                                        </p:tgtEl>
                                      </p:cBhvr>
                                      <p:from x="10000" y="10000"/>
                                      <p:to x="200000" y="450000"/>
                                    </p:animScale>
                                    <p:animScale>
                                      <p:cBhvr>
                                        <p:cTn id="9" dur="1230" accel="100000" fill="hold">
                                          <p:stCondLst>
                                            <p:cond delay="768"/>
                                          </p:stCondLst>
                                        </p:cTn>
                                        <p:tgtEl>
                                          <p:spTgt spid="349189"/>
                                        </p:tgtEl>
                                      </p:cBhvr>
                                      <p:from x="200000" y="450000"/>
                                      <p:to x="100000" y="100000"/>
                                    </p:animScale>
                                    <p:set>
                                      <p:cBhvr>
                                        <p:cTn id="10" dur="768" fill="hold"/>
                                        <p:tgtEl>
                                          <p:spTgt spid="349189"/>
                                        </p:tgtEl>
                                        <p:attrNameLst>
                                          <p:attrName>ppt_x</p:attrName>
                                        </p:attrNameLst>
                                      </p:cBhvr>
                                      <p:to>
                                        <p:strVal val="(0.5)"/>
                                      </p:to>
                                    </p:set>
                                    <p:anim from="(0.5)" to="(#ppt_x)" calcmode="lin" valueType="num">
                                      <p:cBhvr>
                                        <p:cTn id="11" dur="1230" accel="100000" fill="hold">
                                          <p:stCondLst>
                                            <p:cond delay="768"/>
                                          </p:stCondLst>
                                        </p:cTn>
                                        <p:tgtEl>
                                          <p:spTgt spid="349189"/>
                                        </p:tgtEl>
                                        <p:attrNameLst>
                                          <p:attrName>ppt_x</p:attrName>
                                        </p:attrNameLst>
                                      </p:cBhvr>
                                    </p:anim>
                                    <p:set>
                                      <p:cBhvr>
                                        <p:cTn id="12" dur="768" fill="hold"/>
                                        <p:tgtEl>
                                          <p:spTgt spid="349189"/>
                                        </p:tgtEl>
                                        <p:attrNameLst>
                                          <p:attrName>ppt_y</p:attrName>
                                        </p:attrNameLst>
                                      </p:cBhvr>
                                      <p:to>
                                        <p:strVal val="(#ppt_y+0.4)"/>
                                      </p:to>
                                    </p:set>
                                    <p:anim from="(#ppt_y+0.4)" to="(#ppt_y)" calcmode="lin" valueType="num">
                                      <p:cBhvr>
                                        <p:cTn id="13" dur="1230" accel="100000" fill="hold">
                                          <p:stCondLst>
                                            <p:cond delay="768"/>
                                          </p:stCondLst>
                                        </p:cTn>
                                        <p:tgtEl>
                                          <p:spTgt spid="349189"/>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49187">
                                            <p:txEl>
                                              <p:pRg st="0" end="0"/>
                                            </p:txEl>
                                          </p:spTgt>
                                        </p:tgtEl>
                                        <p:attrNameLst>
                                          <p:attrName>style.visibility</p:attrName>
                                        </p:attrNameLst>
                                      </p:cBhvr>
                                      <p:to>
                                        <p:strVal val="visible"/>
                                      </p:to>
                                    </p:set>
                                    <p:anim calcmode="lin" valueType="num">
                                      <p:cBhvr>
                                        <p:cTn id="18" dur="500" fill="hold"/>
                                        <p:tgtEl>
                                          <p:spTgt spid="34918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4918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49187">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349187">
                                            <p:txEl>
                                              <p:pRg st="1" end="1"/>
                                            </p:txEl>
                                          </p:spTgt>
                                        </p:tgtEl>
                                        <p:attrNameLst>
                                          <p:attrName>style.visibility</p:attrName>
                                        </p:attrNameLst>
                                      </p:cBhvr>
                                      <p:to>
                                        <p:strVal val="visible"/>
                                      </p:to>
                                    </p:set>
                                    <p:anim calcmode="lin" valueType="num">
                                      <p:cBhvr>
                                        <p:cTn id="23" dur="500" fill="hold"/>
                                        <p:tgtEl>
                                          <p:spTgt spid="34918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49187">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349187">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349187">
                                            <p:txEl>
                                              <p:pRg st="2" end="2"/>
                                            </p:txEl>
                                          </p:spTgt>
                                        </p:tgtEl>
                                        <p:attrNameLst>
                                          <p:attrName>style.visibility</p:attrName>
                                        </p:attrNameLst>
                                      </p:cBhvr>
                                      <p:to>
                                        <p:strVal val="visible"/>
                                      </p:to>
                                    </p:set>
                                    <p:anim calcmode="lin" valueType="num">
                                      <p:cBhvr>
                                        <p:cTn id="28" dur="500" fill="hold"/>
                                        <p:tgtEl>
                                          <p:spTgt spid="349187">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49187">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49187">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349187">
                                            <p:txEl>
                                              <p:pRg st="3" end="3"/>
                                            </p:txEl>
                                          </p:spTgt>
                                        </p:tgtEl>
                                        <p:attrNameLst>
                                          <p:attrName>style.visibility</p:attrName>
                                        </p:attrNameLst>
                                      </p:cBhvr>
                                      <p:to>
                                        <p:strVal val="visible"/>
                                      </p:to>
                                    </p:set>
                                    <p:anim calcmode="lin" valueType="num">
                                      <p:cBhvr>
                                        <p:cTn id="33" dur="500" fill="hold"/>
                                        <p:tgtEl>
                                          <p:spTgt spid="34918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4918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49187">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349187">
                                            <p:txEl>
                                              <p:pRg st="4" end="4"/>
                                            </p:txEl>
                                          </p:spTgt>
                                        </p:tgtEl>
                                        <p:attrNameLst>
                                          <p:attrName>style.visibility</p:attrName>
                                        </p:attrNameLst>
                                      </p:cBhvr>
                                      <p:to>
                                        <p:strVal val="visible"/>
                                      </p:to>
                                    </p:set>
                                    <p:anim calcmode="lin" valueType="num">
                                      <p:cBhvr>
                                        <p:cTn id="38" dur="500" fill="hold"/>
                                        <p:tgtEl>
                                          <p:spTgt spid="349187">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349187">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349187">
                                            <p:txEl>
                                              <p:pRg st="4" end="4"/>
                                            </p:txEl>
                                          </p:spTgt>
                                        </p:tgtEl>
                                      </p:cBhvr>
                                    </p:animEffect>
                                  </p:childTnLst>
                                </p:cTn>
                              </p:par>
                              <p:par>
                                <p:cTn id="41" presetID="53" presetClass="entr" presetSubtype="0" fill="hold" grpId="0" nodeType="withEffect">
                                  <p:stCondLst>
                                    <p:cond delay="0"/>
                                  </p:stCondLst>
                                  <p:childTnLst>
                                    <p:set>
                                      <p:cBhvr>
                                        <p:cTn id="42" dur="1" fill="hold">
                                          <p:stCondLst>
                                            <p:cond delay="0"/>
                                          </p:stCondLst>
                                        </p:cTn>
                                        <p:tgtEl>
                                          <p:spTgt spid="349187">
                                            <p:txEl>
                                              <p:pRg st="5" end="5"/>
                                            </p:txEl>
                                          </p:spTgt>
                                        </p:tgtEl>
                                        <p:attrNameLst>
                                          <p:attrName>style.visibility</p:attrName>
                                        </p:attrNameLst>
                                      </p:cBhvr>
                                      <p:to>
                                        <p:strVal val="visible"/>
                                      </p:to>
                                    </p:set>
                                    <p:anim calcmode="lin" valueType="num">
                                      <p:cBhvr>
                                        <p:cTn id="43" dur="500" fill="hold"/>
                                        <p:tgtEl>
                                          <p:spTgt spid="349187">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349187">
                                            <p:txEl>
                                              <p:pRg st="5" end="5"/>
                                            </p:txEl>
                                          </p:spTgt>
                                        </p:tgtEl>
                                        <p:attrNameLst>
                                          <p:attrName>ppt_h</p:attrName>
                                        </p:attrNameLst>
                                      </p:cBhvr>
                                      <p:tavLst>
                                        <p:tav tm="0">
                                          <p:val>
                                            <p:fltVal val="0"/>
                                          </p:val>
                                        </p:tav>
                                        <p:tav tm="100000">
                                          <p:val>
                                            <p:strVal val="#ppt_h"/>
                                          </p:val>
                                        </p:tav>
                                      </p:tavLst>
                                    </p:anim>
                                    <p:animEffect transition="in" filter="fade">
                                      <p:cBhvr>
                                        <p:cTn id="45" dur="500"/>
                                        <p:tgtEl>
                                          <p:spTgt spid="349187">
                                            <p:txEl>
                                              <p:pRg st="5" end="5"/>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349187">
                                            <p:txEl>
                                              <p:pRg st="6" end="6"/>
                                            </p:txEl>
                                          </p:spTgt>
                                        </p:tgtEl>
                                        <p:attrNameLst>
                                          <p:attrName>style.visibility</p:attrName>
                                        </p:attrNameLst>
                                      </p:cBhvr>
                                      <p:to>
                                        <p:strVal val="visible"/>
                                      </p:to>
                                    </p:set>
                                    <p:anim calcmode="lin" valueType="num">
                                      <p:cBhvr>
                                        <p:cTn id="50" dur="500" fill="hold"/>
                                        <p:tgtEl>
                                          <p:spTgt spid="349187">
                                            <p:txEl>
                                              <p:pRg st="6" end="6"/>
                                            </p:txEl>
                                          </p:spTgt>
                                        </p:tgtEl>
                                        <p:attrNameLst>
                                          <p:attrName>ppt_w</p:attrName>
                                        </p:attrNameLst>
                                      </p:cBhvr>
                                      <p:tavLst>
                                        <p:tav tm="0">
                                          <p:val>
                                            <p:fltVal val="0"/>
                                          </p:val>
                                        </p:tav>
                                        <p:tav tm="100000">
                                          <p:val>
                                            <p:strVal val="#ppt_w"/>
                                          </p:val>
                                        </p:tav>
                                      </p:tavLst>
                                    </p:anim>
                                    <p:anim calcmode="lin" valueType="num">
                                      <p:cBhvr>
                                        <p:cTn id="51" dur="500" fill="hold"/>
                                        <p:tgtEl>
                                          <p:spTgt spid="349187">
                                            <p:txEl>
                                              <p:pRg st="6" end="6"/>
                                            </p:txEl>
                                          </p:spTgt>
                                        </p:tgtEl>
                                        <p:attrNameLst>
                                          <p:attrName>ppt_h</p:attrName>
                                        </p:attrNameLst>
                                      </p:cBhvr>
                                      <p:tavLst>
                                        <p:tav tm="0">
                                          <p:val>
                                            <p:fltVal val="0"/>
                                          </p:val>
                                        </p:tav>
                                        <p:tav tm="100000">
                                          <p:val>
                                            <p:strVal val="#ppt_h"/>
                                          </p:val>
                                        </p:tav>
                                      </p:tavLst>
                                    </p:anim>
                                    <p:animEffect transition="in" filter="fade">
                                      <p:cBhvr>
                                        <p:cTn id="52" dur="500"/>
                                        <p:tgtEl>
                                          <p:spTgt spid="349187">
                                            <p:txEl>
                                              <p:pRg st="6" end="6"/>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3" presetClass="entr" presetSubtype="0" fill="hold" grpId="0" nodeType="clickEffect">
                                  <p:stCondLst>
                                    <p:cond delay="0"/>
                                  </p:stCondLst>
                                  <p:childTnLst>
                                    <p:set>
                                      <p:cBhvr>
                                        <p:cTn id="56" dur="1" fill="hold">
                                          <p:stCondLst>
                                            <p:cond delay="0"/>
                                          </p:stCondLst>
                                        </p:cTn>
                                        <p:tgtEl>
                                          <p:spTgt spid="349187">
                                            <p:txEl>
                                              <p:pRg st="7" end="7"/>
                                            </p:txEl>
                                          </p:spTgt>
                                        </p:tgtEl>
                                        <p:attrNameLst>
                                          <p:attrName>style.visibility</p:attrName>
                                        </p:attrNameLst>
                                      </p:cBhvr>
                                      <p:to>
                                        <p:strVal val="visible"/>
                                      </p:to>
                                    </p:set>
                                    <p:anim calcmode="lin" valueType="num">
                                      <p:cBhvr>
                                        <p:cTn id="57" dur="500" fill="hold"/>
                                        <p:tgtEl>
                                          <p:spTgt spid="349187">
                                            <p:txEl>
                                              <p:pRg st="7" end="7"/>
                                            </p:txEl>
                                          </p:spTgt>
                                        </p:tgtEl>
                                        <p:attrNameLst>
                                          <p:attrName>ppt_w</p:attrName>
                                        </p:attrNameLst>
                                      </p:cBhvr>
                                      <p:tavLst>
                                        <p:tav tm="0">
                                          <p:val>
                                            <p:fltVal val="0"/>
                                          </p:val>
                                        </p:tav>
                                        <p:tav tm="100000">
                                          <p:val>
                                            <p:strVal val="#ppt_w"/>
                                          </p:val>
                                        </p:tav>
                                      </p:tavLst>
                                    </p:anim>
                                    <p:anim calcmode="lin" valueType="num">
                                      <p:cBhvr>
                                        <p:cTn id="58" dur="500" fill="hold"/>
                                        <p:tgtEl>
                                          <p:spTgt spid="349187">
                                            <p:txEl>
                                              <p:pRg st="7" end="7"/>
                                            </p:txEl>
                                          </p:spTgt>
                                        </p:tgtEl>
                                        <p:attrNameLst>
                                          <p:attrName>ppt_h</p:attrName>
                                        </p:attrNameLst>
                                      </p:cBhvr>
                                      <p:tavLst>
                                        <p:tav tm="0">
                                          <p:val>
                                            <p:fltVal val="0"/>
                                          </p:val>
                                        </p:tav>
                                        <p:tav tm="100000">
                                          <p:val>
                                            <p:strVal val="#ppt_h"/>
                                          </p:val>
                                        </p:tav>
                                      </p:tavLst>
                                    </p:anim>
                                    <p:animEffect transition="in" filter="fade">
                                      <p:cBhvr>
                                        <p:cTn id="59" dur="500"/>
                                        <p:tgtEl>
                                          <p:spTgt spid="3491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87" grpId="0" build="p"/>
      <p:bldP spid="349189"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22" name="Rectangle 2"/>
          <p:cNvSpPr>
            <a:spLocks noGrp="1" noChangeArrowheads="1"/>
          </p:cNvSpPr>
          <p:nvPr>
            <p:ph type="body" idx="1"/>
          </p:nvPr>
        </p:nvSpPr>
        <p:spPr/>
        <p:txBody>
          <a:bodyPr/>
          <a:lstStyle/>
          <a:p>
            <a:pPr marL="609600" indent="-609600"/>
            <a:r>
              <a:rPr lang="fa-IR" altLang="en-US" smtClean="0">
                <a:cs typeface="B Mitra" panose="00000400000000000000" pitchFamily="2" charset="-78"/>
              </a:rPr>
              <a:t>انواع اهداف قیمت گذاری</a:t>
            </a:r>
          </a:p>
          <a:p>
            <a:pPr marL="1371600" lvl="2" indent="-457200">
              <a:buFontTx/>
              <a:buAutoNum type="arabicPeriod"/>
            </a:pPr>
            <a:r>
              <a:rPr lang="fa-IR" altLang="en-US" sz="3200">
                <a:solidFill>
                  <a:srgbClr val="0000CC"/>
                </a:solidFill>
                <a:cs typeface="B Mitra" panose="00000400000000000000" pitchFamily="2" charset="-78"/>
              </a:rPr>
              <a:t>هدف های سوددهی </a:t>
            </a:r>
            <a:r>
              <a:rPr lang="fa-IR" altLang="en-US" smtClean="0">
                <a:solidFill>
                  <a:srgbClr val="333300"/>
                </a:solidFill>
                <a:cs typeface="B Mitra" panose="00000400000000000000" pitchFamily="2" charset="-78"/>
              </a:rPr>
              <a:t>مانند بازده سهام، بازده سرمایه گذاری</a:t>
            </a:r>
          </a:p>
          <a:p>
            <a:pPr marL="1371600" lvl="2" indent="-457200">
              <a:buFontTx/>
              <a:buAutoNum type="arabicPeriod"/>
            </a:pPr>
            <a:r>
              <a:rPr lang="fa-IR" altLang="en-US" sz="3200">
                <a:solidFill>
                  <a:srgbClr val="0000CC"/>
                </a:solidFill>
                <a:cs typeface="B Mitra" panose="00000400000000000000" pitchFamily="2" charset="-78"/>
              </a:rPr>
              <a:t>هدف های فروش </a:t>
            </a:r>
            <a:r>
              <a:rPr lang="fa-IR" altLang="en-US" smtClean="0">
                <a:solidFill>
                  <a:srgbClr val="333300"/>
                </a:solidFill>
                <a:cs typeface="B Mitra" panose="00000400000000000000" pitchFamily="2" charset="-78"/>
              </a:rPr>
              <a:t>مانند افزایش سهم بازار</a:t>
            </a:r>
          </a:p>
          <a:p>
            <a:pPr marL="1371600" lvl="2" indent="-457200">
              <a:buFontTx/>
              <a:buAutoNum type="arabicPeriod"/>
            </a:pPr>
            <a:r>
              <a:rPr lang="fa-IR" altLang="en-US" sz="3200">
                <a:solidFill>
                  <a:srgbClr val="0000CC"/>
                </a:solidFill>
                <a:cs typeface="B Mitra" panose="00000400000000000000" pitchFamily="2" charset="-78"/>
              </a:rPr>
              <a:t>هدف های رقابتی </a:t>
            </a:r>
            <a:r>
              <a:rPr lang="fa-IR" altLang="en-US" smtClean="0">
                <a:solidFill>
                  <a:srgbClr val="333300"/>
                </a:solidFill>
                <a:cs typeface="B Mitra" panose="00000400000000000000" pitchFamily="2" charset="-78"/>
              </a:rPr>
              <a:t>مانند رهبری هزینه</a:t>
            </a:r>
          </a:p>
          <a:p>
            <a:pPr marL="1371600" lvl="2" indent="-457200">
              <a:buFontTx/>
              <a:buAutoNum type="arabicPeriod"/>
            </a:pPr>
            <a:r>
              <a:rPr lang="fa-IR" altLang="en-US" sz="3200">
                <a:solidFill>
                  <a:srgbClr val="0000CC"/>
                </a:solidFill>
                <a:cs typeface="B Mitra" panose="00000400000000000000" pitchFamily="2" charset="-78"/>
              </a:rPr>
              <a:t>هدف های مربوط به موضع سازی محصول و شرکت </a:t>
            </a:r>
            <a:r>
              <a:rPr lang="fa-IR" altLang="en-US" smtClean="0">
                <a:solidFill>
                  <a:srgbClr val="333300"/>
                </a:solidFill>
                <a:cs typeface="B Mitra" panose="00000400000000000000" pitchFamily="2" charset="-78"/>
              </a:rPr>
              <a:t>مانند قیمت بالا دارای کیفیت و پرستیژ بالا و بالعکس</a:t>
            </a:r>
          </a:p>
          <a:p>
            <a:pPr marL="1371600" lvl="2" indent="-457200">
              <a:buFontTx/>
              <a:buAutoNum type="arabicPeriod"/>
            </a:pPr>
            <a:r>
              <a:rPr lang="fa-IR" altLang="en-US" sz="3200">
                <a:solidFill>
                  <a:srgbClr val="0000CC"/>
                </a:solidFill>
                <a:cs typeface="B Mitra" panose="00000400000000000000" pitchFamily="2" charset="-78"/>
              </a:rPr>
              <a:t>هدف های بقا </a:t>
            </a:r>
            <a:r>
              <a:rPr lang="fa-IR" altLang="en-US" smtClean="0">
                <a:solidFill>
                  <a:srgbClr val="333300"/>
                </a:solidFill>
                <a:cs typeface="B Mitra" panose="00000400000000000000" pitchFamily="2" charset="-78"/>
              </a:rPr>
              <a:t>مانند قیمت گذاری حفظ حیات</a:t>
            </a:r>
            <a:endParaRPr lang="en-US" altLang="en-US" smtClean="0">
              <a:solidFill>
                <a:srgbClr val="333300"/>
              </a:solidFill>
              <a:cs typeface="B Mitra" panose="00000400000000000000" pitchFamily="2" charset="-78"/>
            </a:endParaRPr>
          </a:p>
        </p:txBody>
      </p:sp>
      <p:sp>
        <p:nvSpPr>
          <p:cNvPr id="26627" name="WordArt 3"/>
          <p:cNvSpPr>
            <a:spLocks noChangeArrowheads="1" noChangeShapeType="1" noTextEdit="1"/>
          </p:cNvSpPr>
          <p:nvPr/>
        </p:nvSpPr>
        <p:spPr bwMode="auto">
          <a:xfrm>
            <a:off x="2351089" y="274638"/>
            <a:ext cx="7489825" cy="1143000"/>
          </a:xfrm>
          <a:prstGeom prst="rect">
            <a:avLst/>
          </a:prstGeom>
        </p:spPr>
        <p:txBody>
          <a:bodyPr wrap="none" fromWordArt="1">
            <a:prstTxWarp prst="textPlain">
              <a:avLst>
                <a:gd name="adj" fmla="val 50000"/>
              </a:avLst>
            </a:prstTxWarp>
            <a:scene3d>
              <a:camera prst="legacyPerspectiveBottomRight">
                <a:rot lat="0" lon="21239994" rev="0"/>
              </a:camera>
              <a:lightRig rig="legacyHarsh3" dir="l"/>
            </a:scene3d>
            <a:sp3d extrusionH="430200" prstMaterial="legacyMatte">
              <a:extrusionClr>
                <a:srgbClr val="C0C0C0"/>
              </a:extrusionClr>
              <a:contourClr>
                <a:srgbClr val="DCEBF5"/>
              </a:contourClr>
            </a:sp3d>
          </a:bodyPr>
          <a:lstStyle/>
          <a:p>
            <a:pPr algn="ctr" rtl="1"/>
            <a:r>
              <a:rPr lang="fa-IR"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rPr>
              <a:t>مرحله سوم:    تعیین هدف های قیمت گذاری</a:t>
            </a:r>
            <a:endParaRPr lang="en-US"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endParaRPr>
          </a:p>
        </p:txBody>
      </p:sp>
    </p:spTree>
    <p:extLst>
      <p:ext uri="{BB962C8B-B14F-4D97-AF65-F5344CB8AC3E}">
        <p14:creationId xmlns:p14="http://schemas.microsoft.com/office/powerpoint/2010/main" val="2323041973"/>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22">
                                            <p:txEl>
                                              <p:pRg st="0" end="0"/>
                                            </p:txEl>
                                          </p:spTgt>
                                        </p:tgtEl>
                                        <p:attrNameLst>
                                          <p:attrName>style.visibility</p:attrName>
                                        </p:attrNameLst>
                                      </p:cBhvr>
                                      <p:to>
                                        <p:strVal val="visible"/>
                                      </p:to>
                                    </p:set>
                                    <p:animEffect transition="in" filter="wipe(left)">
                                      <p:cBhvr>
                                        <p:cTn id="7" dur="500"/>
                                        <p:tgtEl>
                                          <p:spTgt spid="38912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89122">
                                            <p:txEl>
                                              <p:pRg st="1" end="1"/>
                                            </p:txEl>
                                          </p:spTgt>
                                        </p:tgtEl>
                                        <p:attrNameLst>
                                          <p:attrName>style.visibility</p:attrName>
                                        </p:attrNameLst>
                                      </p:cBhvr>
                                      <p:to>
                                        <p:strVal val="visible"/>
                                      </p:to>
                                    </p:set>
                                    <p:animEffect transition="in" filter="wipe(left)">
                                      <p:cBhvr>
                                        <p:cTn id="10" dur="500"/>
                                        <p:tgtEl>
                                          <p:spTgt spid="389122">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89122">
                                            <p:txEl>
                                              <p:pRg st="2" end="2"/>
                                            </p:txEl>
                                          </p:spTgt>
                                        </p:tgtEl>
                                        <p:attrNameLst>
                                          <p:attrName>style.visibility</p:attrName>
                                        </p:attrNameLst>
                                      </p:cBhvr>
                                      <p:to>
                                        <p:strVal val="visible"/>
                                      </p:to>
                                    </p:set>
                                    <p:animEffect transition="in" filter="wipe(left)">
                                      <p:cBhvr>
                                        <p:cTn id="13" dur="500"/>
                                        <p:tgtEl>
                                          <p:spTgt spid="389122">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89122">
                                            <p:txEl>
                                              <p:pRg st="3" end="3"/>
                                            </p:txEl>
                                          </p:spTgt>
                                        </p:tgtEl>
                                        <p:attrNameLst>
                                          <p:attrName>style.visibility</p:attrName>
                                        </p:attrNameLst>
                                      </p:cBhvr>
                                      <p:to>
                                        <p:strVal val="visible"/>
                                      </p:to>
                                    </p:set>
                                    <p:animEffect transition="in" filter="wipe(left)">
                                      <p:cBhvr>
                                        <p:cTn id="16" dur="500"/>
                                        <p:tgtEl>
                                          <p:spTgt spid="389122">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89122">
                                            <p:txEl>
                                              <p:pRg st="4" end="4"/>
                                            </p:txEl>
                                          </p:spTgt>
                                        </p:tgtEl>
                                        <p:attrNameLst>
                                          <p:attrName>style.visibility</p:attrName>
                                        </p:attrNameLst>
                                      </p:cBhvr>
                                      <p:to>
                                        <p:strVal val="visible"/>
                                      </p:to>
                                    </p:set>
                                    <p:animEffect transition="in" filter="wipe(left)">
                                      <p:cBhvr>
                                        <p:cTn id="19" dur="500"/>
                                        <p:tgtEl>
                                          <p:spTgt spid="389122">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89122">
                                            <p:txEl>
                                              <p:pRg st="5" end="5"/>
                                            </p:txEl>
                                          </p:spTgt>
                                        </p:tgtEl>
                                        <p:attrNameLst>
                                          <p:attrName>style.visibility</p:attrName>
                                        </p:attrNameLst>
                                      </p:cBhvr>
                                      <p:to>
                                        <p:strVal val="visible"/>
                                      </p:to>
                                    </p:set>
                                    <p:animEffect transition="in" filter="wipe(left)">
                                      <p:cBhvr>
                                        <p:cTn id="22" dur="500"/>
                                        <p:tgtEl>
                                          <p:spTgt spid="38912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2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457201"/>
            <a:ext cx="8229600" cy="4800601"/>
          </a:xfrm>
          <a:extLst/>
        </p:spPr>
        <p:txBody>
          <a:bodyPr rtlCol="0">
            <a:noAutofit/>
          </a:bodyPr>
          <a:lstStyle/>
          <a:p>
            <a:pPr algn="ctr">
              <a:buNone/>
              <a:defRPr/>
            </a:pPr>
            <a:endParaRPr lang="en-US" sz="5400" b="1" dirty="0">
              <a:solidFill>
                <a:schemeClr val="bg1"/>
              </a:solidFill>
              <a:latin typeface="Lucida Fax" pitchFamily="18" charset="0"/>
            </a:endParaRPr>
          </a:p>
          <a:p>
            <a:pPr algn="ctr">
              <a:buNone/>
              <a:defRPr/>
            </a:pPr>
            <a:r>
              <a:rPr lang="fa-IR" sz="5400" b="1" dirty="0">
                <a:ln w="18415" cmpd="sng">
                  <a:solidFill>
                    <a:srgbClr val="FFFFFF"/>
                  </a:solidFill>
                  <a:prstDash val="solid"/>
                </a:ln>
                <a:effectLst>
                  <a:outerShdw blurRad="63500" dir="3600000" algn="tl" rotWithShape="0">
                    <a:srgbClr val="000000">
                      <a:alpha val="70000"/>
                    </a:srgbClr>
                  </a:outerShdw>
                </a:effectLst>
                <a:latin typeface="Lucida Fax" pitchFamily="18" charset="0"/>
                <a:cs typeface="Sultan Adan" panose="00000400000000000000" pitchFamily="2" charset="-78"/>
              </a:rPr>
              <a:t>ایده ها وپدیده های نوین </a:t>
            </a:r>
          </a:p>
          <a:p>
            <a:pPr algn="ctr">
              <a:buNone/>
              <a:defRPr/>
            </a:pPr>
            <a:r>
              <a:rPr lang="fa-IR" sz="5400" b="1" dirty="0">
                <a:ln w="18415" cmpd="sng">
                  <a:solidFill>
                    <a:srgbClr val="FFFFFF"/>
                  </a:solidFill>
                  <a:prstDash val="solid"/>
                </a:ln>
                <a:effectLst>
                  <a:outerShdw blurRad="63500" dir="3600000" algn="tl" rotWithShape="0">
                    <a:srgbClr val="000000">
                      <a:alpha val="70000"/>
                    </a:srgbClr>
                  </a:outerShdw>
                </a:effectLst>
                <a:latin typeface="Lucida Fax" pitchFamily="18" charset="0"/>
                <a:cs typeface="Sultan Adan" panose="00000400000000000000" pitchFamily="2" charset="-78"/>
              </a:rPr>
              <a:t>دربازاریابی </a:t>
            </a:r>
          </a:p>
          <a:p>
            <a:pPr algn="ctr">
              <a:buNone/>
              <a:defRPr/>
            </a:pPr>
            <a:endParaRPr lang="en-US" sz="5400" b="1" dirty="0">
              <a:solidFill>
                <a:schemeClr val="bg1"/>
              </a:solidFill>
              <a:latin typeface="Lucida Fax" pitchFamily="18" charset="0"/>
            </a:endParaRPr>
          </a:p>
          <a:p>
            <a:pPr algn="ctr">
              <a:buNone/>
              <a:defRPr/>
            </a:pPr>
            <a:endParaRPr lang="en-US" sz="5400" b="1" dirty="0">
              <a:solidFill>
                <a:schemeClr val="bg1"/>
              </a:solidFill>
              <a:latin typeface="Colonna MT" pitchFamily="82" charset="0"/>
            </a:endParaRPr>
          </a:p>
        </p:txBody>
      </p:sp>
      <p:sp>
        <p:nvSpPr>
          <p:cNvPr id="409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7A1CBE6-0A10-47F7-9696-AC20D0FEEE60}" type="slidenum">
              <a:rPr lang="en-US" sz="1200">
                <a:solidFill>
                  <a:srgbClr val="898989"/>
                </a:solidFill>
              </a:rPr>
              <a:pPr>
                <a:spcBef>
                  <a:spcPct val="0"/>
                </a:spcBef>
                <a:buFontTx/>
                <a:buNone/>
              </a:pPr>
              <a:t>2</a:t>
            </a:fld>
            <a:endParaRPr lang="en-US" sz="1200" dirty="0">
              <a:solidFill>
                <a:srgbClr val="898989"/>
              </a:solidFill>
            </a:endParaRPr>
          </a:p>
        </p:txBody>
      </p:sp>
    </p:spTree>
    <p:extLst>
      <p:ext uri="{BB962C8B-B14F-4D97-AF65-F5344CB8AC3E}">
        <p14:creationId xmlns:p14="http://schemas.microsoft.com/office/powerpoint/2010/main" val="2342024576"/>
      </p:ext>
    </p:extLst>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1235" name="Rectangle 3"/>
          <p:cNvSpPr>
            <a:spLocks noGrp="1" noChangeArrowheads="1"/>
          </p:cNvSpPr>
          <p:nvPr>
            <p:ph type="body" idx="1"/>
          </p:nvPr>
        </p:nvSpPr>
        <p:spPr/>
        <p:txBody>
          <a:bodyPr/>
          <a:lstStyle/>
          <a:p>
            <a:pPr marL="609600" indent="-609600">
              <a:buFontTx/>
              <a:buAutoNum type="arabicPeriod"/>
            </a:pPr>
            <a:r>
              <a:rPr lang="fa-IR" altLang="en-US" smtClean="0">
                <a:cs typeface="B Mitra" panose="00000400000000000000" pitchFamily="2" charset="-78"/>
              </a:rPr>
              <a:t>تحیل هزینه    </a:t>
            </a:r>
            <a:r>
              <a:rPr lang="fa-IR" altLang="en-US" sz="2400">
                <a:solidFill>
                  <a:srgbClr val="333300"/>
                </a:solidFill>
                <a:cs typeface="B Mitra" panose="00000400000000000000" pitchFamily="2" charset="-78"/>
              </a:rPr>
              <a:t>متوسط هزینه متغیر+ متوسط هزینه ثابت = متوسط هزینه کل </a:t>
            </a:r>
          </a:p>
          <a:p>
            <a:pPr marL="609600" indent="-609600">
              <a:buNone/>
            </a:pPr>
            <a:r>
              <a:rPr lang="fa-IR" altLang="en-US" sz="2400">
                <a:solidFill>
                  <a:srgbClr val="333300"/>
                </a:solidFill>
                <a:cs typeface="B Mitra" panose="00000400000000000000" pitchFamily="2" charset="-78"/>
              </a:rPr>
              <a:t>                                 تعداد واحدهای تولید شده* متوسط هزینه کل = هزینه کل              </a:t>
            </a:r>
          </a:p>
          <a:p>
            <a:pPr marL="609600" indent="-609600">
              <a:buFontTx/>
              <a:buAutoNum type="arabicPeriod"/>
            </a:pPr>
            <a:r>
              <a:rPr lang="fa-IR" altLang="en-US" smtClean="0">
                <a:cs typeface="B Mitra" panose="00000400000000000000" pitchFamily="2" charset="-78"/>
              </a:rPr>
              <a:t>تحلیل حاشیه ای: </a:t>
            </a:r>
            <a:r>
              <a:rPr lang="fa-IR" altLang="en-US">
                <a:solidFill>
                  <a:srgbClr val="0000CC"/>
                </a:solidFill>
                <a:cs typeface="B Mitra" panose="00000400000000000000" pitchFamily="2" charset="-78"/>
              </a:rPr>
              <a:t>با مقایسه هزینه حاشیه ای و درآمد حاشیه ای می توان توانمندی سود را مشخص کرد. حداکثر سود در حالت تساوی این دو حاصل می شود.</a:t>
            </a:r>
          </a:p>
          <a:p>
            <a:pPr marL="609600" indent="-609600">
              <a:buFontTx/>
              <a:buAutoNum type="arabicPeriod"/>
            </a:pPr>
            <a:r>
              <a:rPr lang="fa-IR" altLang="en-US" smtClean="0">
                <a:cs typeface="B Mitra" panose="00000400000000000000" pitchFamily="2" charset="-78"/>
              </a:rPr>
              <a:t>تحلیل نقطه سر به سر: </a:t>
            </a:r>
            <a:r>
              <a:rPr lang="fa-IR" altLang="en-US">
                <a:solidFill>
                  <a:srgbClr val="0000CC"/>
                </a:solidFill>
                <a:cs typeface="B Mitra" panose="00000400000000000000" pitchFamily="2" charset="-78"/>
              </a:rPr>
              <a:t>حجم فروشی که درآن هزینه کل و درآمد کل برابر می شوند.</a:t>
            </a:r>
          </a:p>
          <a:p>
            <a:pPr marL="609600" indent="-609600">
              <a:buNone/>
            </a:pPr>
            <a:r>
              <a:rPr lang="fa-IR" altLang="en-US" smtClean="0">
                <a:cs typeface="B Mitra" panose="00000400000000000000" pitchFamily="2" charset="-78"/>
              </a:rPr>
              <a:t>                   </a:t>
            </a:r>
            <a:r>
              <a:rPr lang="fa-IR" altLang="en-US" u="sng" smtClean="0">
                <a:cs typeface="B Mitra" panose="00000400000000000000" pitchFamily="2" charset="-78"/>
              </a:rPr>
              <a:t>         </a:t>
            </a:r>
            <a:r>
              <a:rPr lang="fa-IR" altLang="en-US" sz="2400" u="sng">
                <a:solidFill>
                  <a:srgbClr val="333300"/>
                </a:solidFill>
                <a:cs typeface="B Mitra" panose="00000400000000000000" pitchFamily="2" charset="-78"/>
              </a:rPr>
              <a:t>کل هزینه ثابت        </a:t>
            </a:r>
            <a:r>
              <a:rPr lang="fa-IR" altLang="en-US" sz="2400">
                <a:solidFill>
                  <a:srgbClr val="333300"/>
                </a:solidFill>
                <a:cs typeface="B Mitra" panose="00000400000000000000" pitchFamily="2" charset="-78"/>
              </a:rPr>
              <a:t>      = نقطه سر به سر</a:t>
            </a:r>
          </a:p>
          <a:p>
            <a:pPr marL="609600" indent="-609600">
              <a:buNone/>
            </a:pPr>
            <a:r>
              <a:rPr lang="fa-IR" altLang="en-US" sz="2400">
                <a:solidFill>
                  <a:srgbClr val="333300"/>
                </a:solidFill>
                <a:cs typeface="B Mitra" panose="00000400000000000000" pitchFamily="2" charset="-78"/>
              </a:rPr>
              <a:t>	                 متوسط هزینه های متغیر - قیمت</a:t>
            </a:r>
            <a:endParaRPr lang="en-US" altLang="en-US" sz="2400">
              <a:solidFill>
                <a:srgbClr val="333300"/>
              </a:solidFill>
              <a:cs typeface="B Mitra" panose="00000400000000000000" pitchFamily="2" charset="-78"/>
            </a:endParaRPr>
          </a:p>
        </p:txBody>
      </p:sp>
      <p:sp>
        <p:nvSpPr>
          <p:cNvPr id="27651" name="WordArt 4"/>
          <p:cNvSpPr>
            <a:spLocks noChangeArrowheads="1" noChangeShapeType="1" noTextEdit="1"/>
          </p:cNvSpPr>
          <p:nvPr/>
        </p:nvSpPr>
        <p:spPr bwMode="auto">
          <a:xfrm>
            <a:off x="2351088" y="274638"/>
            <a:ext cx="7416800" cy="1143000"/>
          </a:xfrm>
          <a:prstGeom prst="rect">
            <a:avLst/>
          </a:prstGeom>
        </p:spPr>
        <p:txBody>
          <a:bodyPr wrap="none" fromWordArt="1">
            <a:prstTxWarp prst="textPlain">
              <a:avLst>
                <a:gd name="adj" fmla="val 50000"/>
              </a:avLst>
            </a:prstTxWarp>
            <a:scene3d>
              <a:camera prst="legacyPerspectiveBottomRight">
                <a:rot lat="0" lon="21239994" rev="0"/>
              </a:camera>
              <a:lightRig rig="legacyHarsh3" dir="l"/>
            </a:scene3d>
            <a:sp3d extrusionH="430200" prstMaterial="legacyMatte">
              <a:extrusionClr>
                <a:srgbClr val="C0C0C0"/>
              </a:extrusionClr>
              <a:contourClr>
                <a:srgbClr val="DCEBF5"/>
              </a:contourClr>
            </a:sp3d>
          </a:bodyPr>
          <a:lstStyle/>
          <a:p>
            <a:pPr algn="ctr" rtl="1"/>
            <a:r>
              <a:rPr lang="fa-IR"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rPr>
              <a:t>مرحله چهارم:    تحلیل توانمندی سود</a:t>
            </a:r>
            <a:endParaRPr lang="en-US"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endParaRPr>
          </a:p>
        </p:txBody>
      </p:sp>
    </p:spTree>
    <p:extLst>
      <p:ext uri="{BB962C8B-B14F-4D97-AF65-F5344CB8AC3E}">
        <p14:creationId xmlns:p14="http://schemas.microsoft.com/office/powerpoint/2010/main" val="9335444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1235">
                                            <p:txEl>
                                              <p:pRg st="0" end="0"/>
                                            </p:txEl>
                                          </p:spTgt>
                                        </p:tgtEl>
                                        <p:attrNameLst>
                                          <p:attrName>style.visibility</p:attrName>
                                        </p:attrNameLst>
                                      </p:cBhvr>
                                      <p:to>
                                        <p:strVal val="visible"/>
                                      </p:to>
                                    </p:set>
                                    <p:animEffect transition="in" filter="dissolve">
                                      <p:cBhvr>
                                        <p:cTn id="7" dur="500"/>
                                        <p:tgtEl>
                                          <p:spTgt spid="3512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51235">
                                            <p:txEl>
                                              <p:pRg st="1" end="1"/>
                                            </p:txEl>
                                          </p:spTgt>
                                        </p:tgtEl>
                                        <p:attrNameLst>
                                          <p:attrName>style.visibility</p:attrName>
                                        </p:attrNameLst>
                                      </p:cBhvr>
                                      <p:to>
                                        <p:strVal val="visible"/>
                                      </p:to>
                                    </p:set>
                                    <p:animEffect transition="in" filter="dissolve">
                                      <p:cBhvr>
                                        <p:cTn id="12" dur="500"/>
                                        <p:tgtEl>
                                          <p:spTgt spid="3512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51235">
                                            <p:txEl>
                                              <p:pRg st="2" end="2"/>
                                            </p:txEl>
                                          </p:spTgt>
                                        </p:tgtEl>
                                        <p:attrNameLst>
                                          <p:attrName>style.visibility</p:attrName>
                                        </p:attrNameLst>
                                      </p:cBhvr>
                                      <p:to>
                                        <p:strVal val="visible"/>
                                      </p:to>
                                    </p:set>
                                    <p:animEffect transition="in" filter="dissolve">
                                      <p:cBhvr>
                                        <p:cTn id="17" dur="500"/>
                                        <p:tgtEl>
                                          <p:spTgt spid="3512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51235">
                                            <p:txEl>
                                              <p:pRg st="3" end="3"/>
                                            </p:txEl>
                                          </p:spTgt>
                                        </p:tgtEl>
                                        <p:attrNameLst>
                                          <p:attrName>style.visibility</p:attrName>
                                        </p:attrNameLst>
                                      </p:cBhvr>
                                      <p:to>
                                        <p:strVal val="visible"/>
                                      </p:to>
                                    </p:set>
                                    <p:animEffect transition="in" filter="dissolve">
                                      <p:cBhvr>
                                        <p:cTn id="22" dur="500"/>
                                        <p:tgtEl>
                                          <p:spTgt spid="3512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51235">
                                            <p:txEl>
                                              <p:pRg st="4" end="4"/>
                                            </p:txEl>
                                          </p:spTgt>
                                        </p:tgtEl>
                                        <p:attrNameLst>
                                          <p:attrName>style.visibility</p:attrName>
                                        </p:attrNameLst>
                                      </p:cBhvr>
                                      <p:to>
                                        <p:strVal val="visible"/>
                                      </p:to>
                                    </p:set>
                                    <p:animEffect transition="in" filter="dissolve">
                                      <p:cBhvr>
                                        <p:cTn id="27" dur="500"/>
                                        <p:tgtEl>
                                          <p:spTgt spid="35123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51235">
                                            <p:txEl>
                                              <p:pRg st="5" end="5"/>
                                            </p:txEl>
                                          </p:spTgt>
                                        </p:tgtEl>
                                        <p:attrNameLst>
                                          <p:attrName>style.visibility</p:attrName>
                                        </p:attrNameLst>
                                      </p:cBhvr>
                                      <p:to>
                                        <p:strVal val="visible"/>
                                      </p:to>
                                    </p:set>
                                    <p:animEffect transition="in" filter="dissolve">
                                      <p:cBhvr>
                                        <p:cTn id="32" dur="500"/>
                                        <p:tgtEl>
                                          <p:spTgt spid="3512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35"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3283" name="Rectangle 3"/>
          <p:cNvSpPr>
            <a:spLocks noGrp="1" noChangeArrowheads="1"/>
          </p:cNvSpPr>
          <p:nvPr>
            <p:ph type="body" idx="1"/>
          </p:nvPr>
        </p:nvSpPr>
        <p:spPr>
          <a:xfrm>
            <a:off x="1981200" y="2349501"/>
            <a:ext cx="8229600" cy="3776663"/>
          </a:xfrm>
        </p:spPr>
        <p:txBody>
          <a:bodyPr/>
          <a:lstStyle/>
          <a:p>
            <a:pPr algn="ctr" rtl="1" eaLnBrk="1" hangingPunct="1">
              <a:buFontTx/>
              <a:buNone/>
            </a:pPr>
            <a:endParaRPr lang="fa-IR" altLang="en-US" sz="4000">
              <a:solidFill>
                <a:srgbClr val="800000"/>
              </a:solidFill>
              <a:cs typeface="B Mitra" panose="00000400000000000000" pitchFamily="2" charset="-78"/>
            </a:endParaRPr>
          </a:p>
          <a:p>
            <a:pPr algn="ctr" rtl="1" eaLnBrk="1" hangingPunct="1">
              <a:buFontTx/>
              <a:buNone/>
            </a:pPr>
            <a:r>
              <a:rPr lang="fa-IR" altLang="en-US" sz="4000">
                <a:solidFill>
                  <a:srgbClr val="800000"/>
                </a:solidFill>
                <a:cs typeface="B Mitra" panose="00000400000000000000" pitchFamily="2" charset="-78"/>
              </a:rPr>
              <a:t>موثر ترین روش قیمت گذاری روشی است که در آن عناصر سه گانه </a:t>
            </a:r>
            <a:r>
              <a:rPr lang="fa-IR" altLang="en-US" sz="4000">
                <a:solidFill>
                  <a:srgbClr val="0000CC"/>
                </a:solidFill>
                <a:cs typeface="B Mitra" panose="00000400000000000000" pitchFamily="2" charset="-78"/>
              </a:rPr>
              <a:t>تقاضا</a:t>
            </a:r>
            <a:r>
              <a:rPr lang="fa-IR" altLang="en-US" sz="4000">
                <a:solidFill>
                  <a:srgbClr val="800000"/>
                </a:solidFill>
                <a:cs typeface="B Mitra" panose="00000400000000000000" pitchFamily="2" charset="-78"/>
              </a:rPr>
              <a:t>، </a:t>
            </a:r>
            <a:r>
              <a:rPr lang="fa-IR" altLang="en-US" sz="4000">
                <a:solidFill>
                  <a:srgbClr val="0000CC"/>
                </a:solidFill>
                <a:cs typeface="B Mitra" panose="00000400000000000000" pitchFamily="2" charset="-78"/>
              </a:rPr>
              <a:t>هزینه</a:t>
            </a:r>
            <a:r>
              <a:rPr lang="fa-IR" altLang="en-US" sz="4000">
                <a:solidFill>
                  <a:srgbClr val="800000"/>
                </a:solidFill>
                <a:cs typeface="B Mitra" panose="00000400000000000000" pitchFamily="2" charset="-78"/>
              </a:rPr>
              <a:t> و </a:t>
            </a:r>
            <a:r>
              <a:rPr lang="fa-IR" altLang="en-US" sz="4000">
                <a:solidFill>
                  <a:srgbClr val="0000CC"/>
                </a:solidFill>
                <a:cs typeface="B Mitra" panose="00000400000000000000" pitchFamily="2" charset="-78"/>
              </a:rPr>
              <a:t>رقابت</a:t>
            </a:r>
            <a:r>
              <a:rPr lang="fa-IR" altLang="en-US" sz="4000">
                <a:solidFill>
                  <a:srgbClr val="800000"/>
                </a:solidFill>
                <a:cs typeface="B Mitra" panose="00000400000000000000" pitchFamily="2" charset="-78"/>
              </a:rPr>
              <a:t>                    در نظر گرفته شود.</a:t>
            </a:r>
            <a:endParaRPr lang="en-US" altLang="en-US" sz="4000">
              <a:solidFill>
                <a:srgbClr val="800000"/>
              </a:solidFill>
              <a:cs typeface="B Mitra" panose="00000400000000000000" pitchFamily="2" charset="-78"/>
            </a:endParaRPr>
          </a:p>
        </p:txBody>
      </p:sp>
      <p:sp>
        <p:nvSpPr>
          <p:cNvPr id="28675" name="WordArt 4"/>
          <p:cNvSpPr>
            <a:spLocks noChangeArrowheads="1" noChangeShapeType="1" noTextEdit="1"/>
          </p:cNvSpPr>
          <p:nvPr/>
        </p:nvSpPr>
        <p:spPr bwMode="auto">
          <a:xfrm>
            <a:off x="2279650" y="274638"/>
            <a:ext cx="7488238" cy="1143000"/>
          </a:xfrm>
          <a:prstGeom prst="rect">
            <a:avLst/>
          </a:prstGeom>
        </p:spPr>
        <p:txBody>
          <a:bodyPr wrap="none" fromWordArt="1">
            <a:prstTxWarp prst="textPlain">
              <a:avLst>
                <a:gd name="adj" fmla="val 50000"/>
              </a:avLst>
            </a:prstTxWarp>
            <a:scene3d>
              <a:camera prst="legacyPerspectiveBottomRight">
                <a:rot lat="0" lon="21239994" rev="0"/>
              </a:camera>
              <a:lightRig rig="legacyHarsh3" dir="l"/>
            </a:scene3d>
            <a:sp3d extrusionH="430200" prstMaterial="legacyMatte">
              <a:extrusionClr>
                <a:srgbClr val="C0C0C0"/>
              </a:extrusionClr>
              <a:contourClr>
                <a:srgbClr val="DCEBF5"/>
              </a:contourClr>
            </a:sp3d>
          </a:bodyPr>
          <a:lstStyle/>
          <a:p>
            <a:pPr algn="ctr" rtl="1"/>
            <a:r>
              <a:rPr lang="fa-IR"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rPr>
              <a:t>مرحله پنجم:    تعیین سطح قیمت اولیه</a:t>
            </a:r>
            <a:endParaRPr lang="en-US"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endParaRPr>
          </a:p>
        </p:txBody>
      </p:sp>
    </p:spTree>
    <p:extLst>
      <p:ext uri="{BB962C8B-B14F-4D97-AF65-F5344CB8AC3E}">
        <p14:creationId xmlns:p14="http://schemas.microsoft.com/office/powerpoint/2010/main" val="4189242885"/>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53283">
                                            <p:txEl>
                                              <p:pRg st="1" end="1"/>
                                            </p:txEl>
                                          </p:spTgt>
                                        </p:tgtEl>
                                        <p:attrNameLst>
                                          <p:attrName>style.visibility</p:attrName>
                                        </p:attrNameLst>
                                      </p:cBhvr>
                                      <p:to>
                                        <p:strVal val="visible"/>
                                      </p:to>
                                    </p:set>
                                    <p:anim calcmode="lin" valueType="num">
                                      <p:cBhvr>
                                        <p:cTn id="7" dur="500" fill="hold"/>
                                        <p:tgtEl>
                                          <p:spTgt spid="35328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5328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532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pPr rtl="1" eaLnBrk="1" hangingPunct="1"/>
            <a:r>
              <a:rPr lang="fa-IR" altLang="en-US" sz="3600">
                <a:solidFill>
                  <a:schemeClr val="accent2"/>
                </a:solidFill>
                <a:cs typeface="B Jadid" panose="00000700000000000000" pitchFamily="2" charset="-78"/>
              </a:rPr>
              <a:t>1- روش های قیمت گذاری مبتنی بر تقاضا</a:t>
            </a:r>
            <a:endParaRPr lang="en-US" altLang="en-US" sz="3600">
              <a:solidFill>
                <a:schemeClr val="accent2"/>
              </a:solidFill>
              <a:cs typeface="B Jadid" panose="00000700000000000000" pitchFamily="2" charset="-78"/>
            </a:endParaRPr>
          </a:p>
        </p:txBody>
      </p:sp>
      <p:sp>
        <p:nvSpPr>
          <p:cNvPr id="380931" name="Rectangle 3"/>
          <p:cNvSpPr>
            <a:spLocks noGrp="1" noChangeArrowheads="1"/>
          </p:cNvSpPr>
          <p:nvPr>
            <p:ph type="body" idx="1"/>
          </p:nvPr>
        </p:nvSpPr>
        <p:spPr/>
        <p:txBody>
          <a:bodyPr/>
          <a:lstStyle/>
          <a:p>
            <a:pPr algn="r" rtl="1" eaLnBrk="1" hangingPunct="1">
              <a:lnSpc>
                <a:spcPct val="80000"/>
              </a:lnSpc>
              <a:buFontTx/>
              <a:buNone/>
            </a:pPr>
            <a:r>
              <a:rPr lang="fa-IR" altLang="en-US" sz="2400">
                <a:cs typeface="B Mitra" panose="00000400000000000000" pitchFamily="2" charset="-78"/>
              </a:rPr>
              <a:t>الف) </a:t>
            </a:r>
            <a:r>
              <a:rPr lang="fa-IR" altLang="en-US" sz="2400">
                <a:solidFill>
                  <a:schemeClr val="hlink"/>
                </a:solidFill>
                <a:cs typeface="B Mitra" panose="00000400000000000000" pitchFamily="2" charset="-78"/>
              </a:rPr>
              <a:t>قیمت گذاری ارزشی</a:t>
            </a:r>
            <a:r>
              <a:rPr lang="fa-IR" altLang="en-US" sz="2400">
                <a:cs typeface="B Mitra" panose="00000400000000000000" pitchFamily="2" charset="-78"/>
              </a:rPr>
              <a:t>: مبتنی بر تحلیل نیازها و ادراکات مشتری و ارزشی که برای محصول قائلند.</a:t>
            </a:r>
          </a:p>
          <a:p>
            <a:pPr algn="r" rtl="1" eaLnBrk="1" hangingPunct="1">
              <a:lnSpc>
                <a:spcPct val="80000"/>
              </a:lnSpc>
              <a:buFontTx/>
              <a:buNone/>
            </a:pPr>
            <a:r>
              <a:rPr lang="fa-IR" altLang="en-US" sz="2400">
                <a:cs typeface="B Mitra" panose="00000400000000000000" pitchFamily="2" charset="-78"/>
              </a:rPr>
              <a:t>ب) </a:t>
            </a:r>
            <a:r>
              <a:rPr lang="fa-IR" altLang="en-US" sz="2400">
                <a:solidFill>
                  <a:schemeClr val="hlink"/>
                </a:solidFill>
                <a:cs typeface="B Mitra" panose="00000400000000000000" pitchFamily="2" charset="-78"/>
              </a:rPr>
              <a:t>قیمت گذاری پرمایه و گران</a:t>
            </a:r>
            <a:r>
              <a:rPr lang="fa-IR" altLang="en-US" sz="2400">
                <a:cs typeface="B Mitra" panose="00000400000000000000" pitchFamily="2" charset="-78"/>
              </a:rPr>
              <a:t>: برای جبران سرمایه گذاری های کلان  و سود کوتاه مدت</a:t>
            </a:r>
          </a:p>
          <a:p>
            <a:pPr algn="r" rtl="1" eaLnBrk="1" hangingPunct="1">
              <a:lnSpc>
                <a:spcPct val="80000"/>
              </a:lnSpc>
              <a:buFontTx/>
              <a:buNone/>
            </a:pPr>
            <a:r>
              <a:rPr lang="fa-IR" altLang="en-US" sz="2400">
                <a:cs typeface="B Mitra" panose="00000400000000000000" pitchFamily="2" charset="-78"/>
              </a:rPr>
              <a:t>ج) </a:t>
            </a:r>
            <a:r>
              <a:rPr lang="fa-IR" altLang="en-US" sz="2400">
                <a:solidFill>
                  <a:schemeClr val="hlink"/>
                </a:solidFill>
                <a:cs typeface="B Mitra" panose="00000400000000000000" pitchFamily="2" charset="-78"/>
              </a:rPr>
              <a:t>قیمت گذاری نفوذی</a:t>
            </a:r>
            <a:r>
              <a:rPr lang="fa-IR" altLang="en-US" sz="2400">
                <a:cs typeface="B Mitra" panose="00000400000000000000" pitchFamily="2" charset="-78"/>
              </a:rPr>
              <a:t>: تعیین قیمت های پایین برای کسب سهم بازار- در بازارهای حساس به قیمت</a:t>
            </a:r>
          </a:p>
          <a:p>
            <a:pPr algn="r" rtl="1" eaLnBrk="1" hangingPunct="1">
              <a:lnSpc>
                <a:spcPct val="80000"/>
              </a:lnSpc>
              <a:buFontTx/>
              <a:buNone/>
            </a:pPr>
            <a:r>
              <a:rPr lang="fa-IR" altLang="en-US" sz="2400">
                <a:cs typeface="B Mitra" panose="00000400000000000000" pitchFamily="2" charset="-78"/>
              </a:rPr>
              <a:t>د) </a:t>
            </a:r>
            <a:r>
              <a:rPr lang="fa-IR" altLang="en-US" sz="2400">
                <a:solidFill>
                  <a:schemeClr val="hlink"/>
                </a:solidFill>
                <a:cs typeface="B Mitra" panose="00000400000000000000" pitchFamily="2" charset="-78"/>
              </a:rPr>
              <a:t>قیمت گذاری تشخصی یا پرستیژی</a:t>
            </a:r>
            <a:r>
              <a:rPr lang="fa-IR" altLang="en-US" sz="2400">
                <a:cs typeface="B Mitra" panose="00000400000000000000" pitchFamily="2" charset="-78"/>
              </a:rPr>
              <a:t>: قیمت بالا برای ایجاد ذهنیت یا تصویری از کیفیت یا انحصار</a:t>
            </a:r>
          </a:p>
          <a:p>
            <a:pPr algn="r" rtl="1" eaLnBrk="1" hangingPunct="1">
              <a:lnSpc>
                <a:spcPct val="80000"/>
              </a:lnSpc>
              <a:buFontTx/>
              <a:buNone/>
            </a:pPr>
            <a:r>
              <a:rPr lang="fa-IR" altLang="en-US" sz="2400">
                <a:cs typeface="B Mitra" panose="00000400000000000000" pitchFamily="2" charset="-78"/>
              </a:rPr>
              <a:t>ه) </a:t>
            </a:r>
            <a:r>
              <a:rPr lang="fa-IR" altLang="en-US" sz="2400">
                <a:solidFill>
                  <a:schemeClr val="hlink"/>
                </a:solidFill>
                <a:cs typeface="B Mitra" panose="00000400000000000000" pitchFamily="2" charset="-78"/>
              </a:rPr>
              <a:t>قیمت گذاری با اعداد خرده</a:t>
            </a:r>
          </a:p>
          <a:p>
            <a:pPr algn="r" rtl="1" eaLnBrk="1" hangingPunct="1">
              <a:lnSpc>
                <a:spcPct val="80000"/>
              </a:lnSpc>
              <a:buFontTx/>
              <a:buNone/>
            </a:pPr>
            <a:r>
              <a:rPr lang="fa-IR" altLang="en-US" sz="2400">
                <a:cs typeface="B Mitra" panose="00000400000000000000" pitchFamily="2" charset="-78"/>
              </a:rPr>
              <a:t>و) </a:t>
            </a:r>
            <a:r>
              <a:rPr lang="fa-IR" altLang="en-US" sz="2400">
                <a:solidFill>
                  <a:schemeClr val="hlink"/>
                </a:solidFill>
                <a:cs typeface="B Mitra" panose="00000400000000000000" pitchFamily="2" charset="-78"/>
              </a:rPr>
              <a:t>قیمت گذاری گروهی و ردیفی</a:t>
            </a:r>
            <a:r>
              <a:rPr lang="fa-IR" altLang="en-US" sz="2400">
                <a:cs typeface="B Mitra" panose="00000400000000000000" pitchFamily="2" charset="-78"/>
              </a:rPr>
              <a:t>: ایجاد تعداد محدودی سطح قیمت که کل خط تولید را پوشش می دهد.</a:t>
            </a:r>
          </a:p>
          <a:p>
            <a:pPr algn="r" rtl="1" eaLnBrk="1" hangingPunct="1">
              <a:lnSpc>
                <a:spcPct val="80000"/>
              </a:lnSpc>
              <a:buFontTx/>
              <a:buNone/>
            </a:pPr>
            <a:r>
              <a:rPr lang="fa-IR" altLang="en-US" sz="2400">
                <a:cs typeface="B Mitra" panose="00000400000000000000" pitchFamily="2" charset="-78"/>
              </a:rPr>
              <a:t>ز) </a:t>
            </a:r>
            <a:r>
              <a:rPr lang="fa-IR" altLang="en-US" sz="2400">
                <a:solidFill>
                  <a:schemeClr val="hlink"/>
                </a:solidFill>
                <a:cs typeface="B Mitra" panose="00000400000000000000" pitchFamily="2" charset="-78"/>
              </a:rPr>
              <a:t>قیمت گذاری بر اساس واحد </a:t>
            </a:r>
            <a:r>
              <a:rPr lang="fa-IR" altLang="en-US" sz="2400">
                <a:cs typeface="B Mitra" panose="00000400000000000000" pitchFamily="2" charset="-78"/>
              </a:rPr>
              <a:t>مانند کیلو گرم، متر، ...</a:t>
            </a:r>
          </a:p>
          <a:p>
            <a:pPr algn="r" rtl="1" eaLnBrk="1" hangingPunct="1">
              <a:lnSpc>
                <a:spcPct val="80000"/>
              </a:lnSpc>
              <a:buFontTx/>
              <a:buNone/>
            </a:pPr>
            <a:r>
              <a:rPr lang="fa-IR" altLang="en-US" sz="2400">
                <a:cs typeface="B Mitra" panose="00000400000000000000" pitchFamily="2" charset="-78"/>
              </a:rPr>
              <a:t>س) </a:t>
            </a:r>
            <a:r>
              <a:rPr lang="fa-IR" altLang="en-US" sz="2400">
                <a:solidFill>
                  <a:schemeClr val="hlink"/>
                </a:solidFill>
                <a:cs typeface="B Mitra" panose="00000400000000000000" pitchFamily="2" charset="-78"/>
              </a:rPr>
              <a:t>قیمت گذاری جمعی یا بسته ای</a:t>
            </a:r>
            <a:r>
              <a:rPr lang="fa-IR" altLang="en-US" sz="2400">
                <a:cs typeface="B Mitra" panose="00000400000000000000" pitchFamily="2" charset="-78"/>
              </a:rPr>
              <a:t> مانند تورهای مسافرتی</a:t>
            </a:r>
          </a:p>
          <a:p>
            <a:pPr algn="r" rtl="1" eaLnBrk="1" hangingPunct="1">
              <a:lnSpc>
                <a:spcPct val="80000"/>
              </a:lnSpc>
              <a:buFontTx/>
              <a:buNone/>
            </a:pPr>
            <a:r>
              <a:rPr lang="fa-IR" altLang="en-US" sz="2400">
                <a:cs typeface="B Mitra" panose="00000400000000000000" pitchFamily="2" charset="-78"/>
              </a:rPr>
              <a:t>ی) </a:t>
            </a:r>
            <a:r>
              <a:rPr lang="fa-IR" altLang="en-US" sz="2400">
                <a:solidFill>
                  <a:schemeClr val="hlink"/>
                </a:solidFill>
                <a:cs typeface="B Mitra" panose="00000400000000000000" pitchFamily="2" charset="-78"/>
              </a:rPr>
              <a:t>قیمت گذاری پس رو</a:t>
            </a:r>
            <a:r>
              <a:rPr lang="fa-IR" altLang="en-US" sz="2400">
                <a:cs typeface="B Mitra" panose="00000400000000000000" pitchFamily="2" charset="-78"/>
              </a:rPr>
              <a:t>: تعیین قیمت با تعیین قیمت مورد نظر مشتری و کم کردن سود و حق العمل واسطه ها و تعیین قیمتی که تولید کننده می تواند ارائه کند</a:t>
            </a:r>
            <a:endParaRPr lang="en-US" altLang="en-US" sz="2400">
              <a:cs typeface="B Mitra" panose="00000400000000000000" pitchFamily="2" charset="-78"/>
            </a:endParaRPr>
          </a:p>
        </p:txBody>
      </p:sp>
    </p:spTree>
    <p:extLst>
      <p:ext uri="{BB962C8B-B14F-4D97-AF65-F5344CB8AC3E}">
        <p14:creationId xmlns:p14="http://schemas.microsoft.com/office/powerpoint/2010/main" val="190941940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80930"/>
                                        </p:tgtEl>
                                        <p:attrNameLst>
                                          <p:attrName>style.visibility</p:attrName>
                                        </p:attrNameLst>
                                      </p:cBhvr>
                                      <p:to>
                                        <p:strVal val="visible"/>
                                      </p:to>
                                    </p:set>
                                    <p:animEffect transition="in" filter="fade">
                                      <p:cBhvr>
                                        <p:cTn id="7" dur="1000"/>
                                        <p:tgtEl>
                                          <p:spTgt spid="380930"/>
                                        </p:tgtEl>
                                      </p:cBhvr>
                                    </p:animEffect>
                                    <p:anim calcmode="lin" valueType="num">
                                      <p:cBhvr>
                                        <p:cTn id="8" dur="1000" fill="hold"/>
                                        <p:tgtEl>
                                          <p:spTgt spid="380930"/>
                                        </p:tgtEl>
                                        <p:attrNameLst>
                                          <p:attrName>ppt_x</p:attrName>
                                        </p:attrNameLst>
                                      </p:cBhvr>
                                      <p:tavLst>
                                        <p:tav tm="0">
                                          <p:val>
                                            <p:strVal val="#ppt_x"/>
                                          </p:val>
                                        </p:tav>
                                        <p:tav tm="100000">
                                          <p:val>
                                            <p:strVal val="#ppt_x"/>
                                          </p:val>
                                        </p:tav>
                                      </p:tavLst>
                                    </p:anim>
                                    <p:anim calcmode="lin" valueType="num">
                                      <p:cBhvr>
                                        <p:cTn id="9" dur="898" decel="100000" fill="hold"/>
                                        <p:tgtEl>
                                          <p:spTgt spid="3809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8093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80931">
                                            <p:txEl>
                                              <p:pRg st="0" end="0"/>
                                            </p:txEl>
                                          </p:spTgt>
                                        </p:tgtEl>
                                        <p:attrNameLst>
                                          <p:attrName>style.visibility</p:attrName>
                                        </p:attrNameLst>
                                      </p:cBhvr>
                                      <p:to>
                                        <p:strVal val="visible"/>
                                      </p:to>
                                    </p:set>
                                    <p:animEffect transition="in" filter="fade">
                                      <p:cBhvr>
                                        <p:cTn id="15" dur="1000"/>
                                        <p:tgtEl>
                                          <p:spTgt spid="380931">
                                            <p:txEl>
                                              <p:pRg st="0" end="0"/>
                                            </p:txEl>
                                          </p:spTgt>
                                        </p:tgtEl>
                                      </p:cBhvr>
                                    </p:animEffect>
                                    <p:anim calcmode="lin" valueType="num">
                                      <p:cBhvr>
                                        <p:cTn id="16" dur="1000" fill="hold"/>
                                        <p:tgtEl>
                                          <p:spTgt spid="38093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8093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8093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80931">
                                            <p:txEl>
                                              <p:pRg st="1" end="1"/>
                                            </p:txEl>
                                          </p:spTgt>
                                        </p:tgtEl>
                                        <p:attrNameLst>
                                          <p:attrName>style.visibility</p:attrName>
                                        </p:attrNameLst>
                                      </p:cBhvr>
                                      <p:to>
                                        <p:strVal val="visible"/>
                                      </p:to>
                                    </p:set>
                                    <p:animEffect transition="in" filter="fade">
                                      <p:cBhvr>
                                        <p:cTn id="23" dur="1000"/>
                                        <p:tgtEl>
                                          <p:spTgt spid="380931">
                                            <p:txEl>
                                              <p:pRg st="1" end="1"/>
                                            </p:txEl>
                                          </p:spTgt>
                                        </p:tgtEl>
                                      </p:cBhvr>
                                    </p:animEffect>
                                    <p:anim calcmode="lin" valueType="num">
                                      <p:cBhvr>
                                        <p:cTn id="24" dur="1000" fill="hold"/>
                                        <p:tgtEl>
                                          <p:spTgt spid="380931">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80931">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8093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80931">
                                            <p:txEl>
                                              <p:pRg st="2" end="2"/>
                                            </p:txEl>
                                          </p:spTgt>
                                        </p:tgtEl>
                                        <p:attrNameLst>
                                          <p:attrName>style.visibility</p:attrName>
                                        </p:attrNameLst>
                                      </p:cBhvr>
                                      <p:to>
                                        <p:strVal val="visible"/>
                                      </p:to>
                                    </p:set>
                                    <p:animEffect transition="in" filter="fade">
                                      <p:cBhvr>
                                        <p:cTn id="31" dur="1000"/>
                                        <p:tgtEl>
                                          <p:spTgt spid="380931">
                                            <p:txEl>
                                              <p:pRg st="2" end="2"/>
                                            </p:txEl>
                                          </p:spTgt>
                                        </p:tgtEl>
                                      </p:cBhvr>
                                    </p:animEffect>
                                    <p:anim calcmode="lin" valueType="num">
                                      <p:cBhvr>
                                        <p:cTn id="32" dur="1000" fill="hold"/>
                                        <p:tgtEl>
                                          <p:spTgt spid="380931">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80931">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8093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80931">
                                            <p:txEl>
                                              <p:pRg st="3" end="3"/>
                                            </p:txEl>
                                          </p:spTgt>
                                        </p:tgtEl>
                                        <p:attrNameLst>
                                          <p:attrName>style.visibility</p:attrName>
                                        </p:attrNameLst>
                                      </p:cBhvr>
                                      <p:to>
                                        <p:strVal val="visible"/>
                                      </p:to>
                                    </p:set>
                                    <p:animEffect transition="in" filter="fade">
                                      <p:cBhvr>
                                        <p:cTn id="39" dur="1000"/>
                                        <p:tgtEl>
                                          <p:spTgt spid="380931">
                                            <p:txEl>
                                              <p:pRg st="3" end="3"/>
                                            </p:txEl>
                                          </p:spTgt>
                                        </p:tgtEl>
                                      </p:cBhvr>
                                    </p:animEffect>
                                    <p:anim calcmode="lin" valueType="num">
                                      <p:cBhvr>
                                        <p:cTn id="40" dur="1000" fill="hold"/>
                                        <p:tgtEl>
                                          <p:spTgt spid="380931">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80931">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8093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80931">
                                            <p:txEl>
                                              <p:pRg st="4" end="4"/>
                                            </p:txEl>
                                          </p:spTgt>
                                        </p:tgtEl>
                                        <p:attrNameLst>
                                          <p:attrName>style.visibility</p:attrName>
                                        </p:attrNameLst>
                                      </p:cBhvr>
                                      <p:to>
                                        <p:strVal val="visible"/>
                                      </p:to>
                                    </p:set>
                                    <p:animEffect transition="in" filter="fade">
                                      <p:cBhvr>
                                        <p:cTn id="47" dur="1000"/>
                                        <p:tgtEl>
                                          <p:spTgt spid="380931">
                                            <p:txEl>
                                              <p:pRg st="4" end="4"/>
                                            </p:txEl>
                                          </p:spTgt>
                                        </p:tgtEl>
                                      </p:cBhvr>
                                    </p:animEffect>
                                    <p:anim calcmode="lin" valueType="num">
                                      <p:cBhvr>
                                        <p:cTn id="48" dur="1000" fill="hold"/>
                                        <p:tgtEl>
                                          <p:spTgt spid="380931">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380931">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380931">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80931">
                                            <p:txEl>
                                              <p:pRg st="5" end="5"/>
                                            </p:txEl>
                                          </p:spTgt>
                                        </p:tgtEl>
                                        <p:attrNameLst>
                                          <p:attrName>style.visibility</p:attrName>
                                        </p:attrNameLst>
                                      </p:cBhvr>
                                      <p:to>
                                        <p:strVal val="visible"/>
                                      </p:to>
                                    </p:set>
                                    <p:animEffect transition="in" filter="fade">
                                      <p:cBhvr>
                                        <p:cTn id="55" dur="1000"/>
                                        <p:tgtEl>
                                          <p:spTgt spid="380931">
                                            <p:txEl>
                                              <p:pRg st="5" end="5"/>
                                            </p:txEl>
                                          </p:spTgt>
                                        </p:tgtEl>
                                      </p:cBhvr>
                                    </p:animEffect>
                                    <p:anim calcmode="lin" valueType="num">
                                      <p:cBhvr>
                                        <p:cTn id="56" dur="1000" fill="hold"/>
                                        <p:tgtEl>
                                          <p:spTgt spid="380931">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380931">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380931">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80931">
                                            <p:txEl>
                                              <p:pRg st="6" end="6"/>
                                            </p:txEl>
                                          </p:spTgt>
                                        </p:tgtEl>
                                        <p:attrNameLst>
                                          <p:attrName>style.visibility</p:attrName>
                                        </p:attrNameLst>
                                      </p:cBhvr>
                                      <p:to>
                                        <p:strVal val="visible"/>
                                      </p:to>
                                    </p:set>
                                    <p:animEffect transition="in" filter="fade">
                                      <p:cBhvr>
                                        <p:cTn id="63" dur="1000"/>
                                        <p:tgtEl>
                                          <p:spTgt spid="380931">
                                            <p:txEl>
                                              <p:pRg st="6" end="6"/>
                                            </p:txEl>
                                          </p:spTgt>
                                        </p:tgtEl>
                                      </p:cBhvr>
                                    </p:animEffect>
                                    <p:anim calcmode="lin" valueType="num">
                                      <p:cBhvr>
                                        <p:cTn id="64" dur="1000" fill="hold"/>
                                        <p:tgtEl>
                                          <p:spTgt spid="380931">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380931">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380931">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380931">
                                            <p:txEl>
                                              <p:pRg st="7" end="7"/>
                                            </p:txEl>
                                          </p:spTgt>
                                        </p:tgtEl>
                                        <p:attrNameLst>
                                          <p:attrName>style.visibility</p:attrName>
                                        </p:attrNameLst>
                                      </p:cBhvr>
                                      <p:to>
                                        <p:strVal val="visible"/>
                                      </p:to>
                                    </p:set>
                                    <p:animEffect transition="in" filter="fade">
                                      <p:cBhvr>
                                        <p:cTn id="71" dur="1000"/>
                                        <p:tgtEl>
                                          <p:spTgt spid="380931">
                                            <p:txEl>
                                              <p:pRg st="7" end="7"/>
                                            </p:txEl>
                                          </p:spTgt>
                                        </p:tgtEl>
                                      </p:cBhvr>
                                    </p:animEffect>
                                    <p:anim calcmode="lin" valueType="num">
                                      <p:cBhvr>
                                        <p:cTn id="72" dur="1000" fill="hold"/>
                                        <p:tgtEl>
                                          <p:spTgt spid="380931">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380931">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380931">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380931">
                                            <p:txEl>
                                              <p:pRg st="8" end="8"/>
                                            </p:txEl>
                                          </p:spTgt>
                                        </p:tgtEl>
                                        <p:attrNameLst>
                                          <p:attrName>style.visibility</p:attrName>
                                        </p:attrNameLst>
                                      </p:cBhvr>
                                      <p:to>
                                        <p:strVal val="visible"/>
                                      </p:to>
                                    </p:set>
                                    <p:animEffect transition="in" filter="fade">
                                      <p:cBhvr>
                                        <p:cTn id="79" dur="1000"/>
                                        <p:tgtEl>
                                          <p:spTgt spid="380931">
                                            <p:txEl>
                                              <p:pRg st="8" end="8"/>
                                            </p:txEl>
                                          </p:spTgt>
                                        </p:tgtEl>
                                      </p:cBhvr>
                                    </p:animEffect>
                                    <p:anim calcmode="lin" valueType="num">
                                      <p:cBhvr>
                                        <p:cTn id="80" dur="1000" fill="hold"/>
                                        <p:tgtEl>
                                          <p:spTgt spid="380931">
                                            <p:txEl>
                                              <p:pRg st="8" end="8"/>
                                            </p:txEl>
                                          </p:spTgt>
                                        </p:tgtEl>
                                        <p:attrNameLst>
                                          <p:attrName>ppt_x</p:attrName>
                                        </p:attrNameLst>
                                      </p:cBhvr>
                                      <p:tavLst>
                                        <p:tav tm="0">
                                          <p:val>
                                            <p:strVal val="#ppt_x"/>
                                          </p:val>
                                        </p:tav>
                                        <p:tav tm="100000">
                                          <p:val>
                                            <p:strVal val="#ppt_x"/>
                                          </p:val>
                                        </p:tav>
                                      </p:tavLst>
                                    </p:anim>
                                    <p:anim calcmode="lin" valueType="num">
                                      <p:cBhvr>
                                        <p:cTn id="81" dur="898" decel="100000" fill="hold"/>
                                        <p:tgtEl>
                                          <p:spTgt spid="380931">
                                            <p:txEl>
                                              <p:pRg st="8" end="8"/>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898"/>
                                          </p:stCondLst>
                                        </p:cTn>
                                        <p:tgtEl>
                                          <p:spTgt spid="380931">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0" grpId="0"/>
      <p:bldP spid="380931"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pPr rtl="1" eaLnBrk="1" hangingPunct="1"/>
            <a:r>
              <a:rPr lang="fa-IR" altLang="en-US" sz="3600">
                <a:solidFill>
                  <a:schemeClr val="hlink"/>
                </a:solidFill>
                <a:cs typeface="B Jadid" panose="00000700000000000000" pitchFamily="2" charset="-78"/>
              </a:rPr>
              <a:t>تفاوت های قیمت گذاری پرستیژی و پرمایه</a:t>
            </a:r>
            <a:endParaRPr lang="en-US" altLang="en-US" sz="3600">
              <a:solidFill>
                <a:schemeClr val="hlink"/>
              </a:solidFill>
              <a:cs typeface="B Jadid" panose="00000700000000000000" pitchFamily="2" charset="-78"/>
            </a:endParaRPr>
          </a:p>
        </p:txBody>
      </p:sp>
      <p:sp>
        <p:nvSpPr>
          <p:cNvPr id="386051" name="Rectangle 3"/>
          <p:cNvSpPr>
            <a:spLocks noGrp="1" noChangeArrowheads="1"/>
          </p:cNvSpPr>
          <p:nvPr>
            <p:ph type="body" idx="1"/>
          </p:nvPr>
        </p:nvSpPr>
        <p:spPr/>
        <p:txBody>
          <a:bodyPr/>
          <a:lstStyle/>
          <a:p>
            <a:pPr marL="609600" indent="-609600">
              <a:buFontTx/>
              <a:buAutoNum type="arabicPeriod"/>
            </a:pPr>
            <a:r>
              <a:rPr lang="fa-IR" altLang="en-US" smtClean="0">
                <a:cs typeface="B Mitra" panose="00000400000000000000" pitchFamily="2" charset="-78"/>
              </a:rPr>
              <a:t>در قیمت گذاری پرستیژی قیمت جزئی از تصویر کلی محصول است در حالی که در قیمت گذاری پرمایه هدف کسب سود زیاد است.</a:t>
            </a:r>
          </a:p>
          <a:p>
            <a:pPr marL="609600" indent="-609600">
              <a:buFontTx/>
              <a:buAutoNum type="arabicPeriod"/>
            </a:pPr>
            <a:r>
              <a:rPr lang="fa-IR" altLang="en-US" smtClean="0">
                <a:cs typeface="B Mitra" panose="00000400000000000000" pitchFamily="2" charset="-78"/>
              </a:rPr>
              <a:t>قیمت گذاری پرستیژی یک استراتژی بلند مدت است در حالی که قیمت گذاری پرمایه کوتاه مدت است و تا پیدا شدن رقیب ادامه دارد.</a:t>
            </a:r>
            <a:endParaRPr lang="en-US" altLang="en-US" smtClean="0">
              <a:cs typeface="B Mitra" panose="00000400000000000000" pitchFamily="2" charset="-78"/>
            </a:endParaRPr>
          </a:p>
        </p:txBody>
      </p:sp>
    </p:spTree>
    <p:extLst>
      <p:ext uri="{BB962C8B-B14F-4D97-AF65-F5344CB8AC3E}">
        <p14:creationId xmlns:p14="http://schemas.microsoft.com/office/powerpoint/2010/main" val="15762765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6050"/>
                                        </p:tgtEl>
                                        <p:attrNameLst>
                                          <p:attrName>style.visibility</p:attrName>
                                        </p:attrNameLst>
                                      </p:cBhvr>
                                      <p:to>
                                        <p:strVal val="visible"/>
                                      </p:to>
                                    </p:set>
                                    <p:animEffect transition="in" filter="fade">
                                      <p:cBhvr>
                                        <p:cTn id="7" dur="2000"/>
                                        <p:tgtEl>
                                          <p:spTgt spid="386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6051">
                                            <p:txEl>
                                              <p:pRg st="0" end="0"/>
                                            </p:txEl>
                                          </p:spTgt>
                                        </p:tgtEl>
                                        <p:attrNameLst>
                                          <p:attrName>style.visibility</p:attrName>
                                        </p:attrNameLst>
                                      </p:cBhvr>
                                      <p:to>
                                        <p:strVal val="visible"/>
                                      </p:to>
                                    </p:set>
                                    <p:animEffect transition="in" filter="fade">
                                      <p:cBhvr>
                                        <p:cTn id="12" dur="2000"/>
                                        <p:tgtEl>
                                          <p:spTgt spid="386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6051">
                                            <p:txEl>
                                              <p:pRg st="1" end="1"/>
                                            </p:txEl>
                                          </p:spTgt>
                                        </p:tgtEl>
                                        <p:attrNameLst>
                                          <p:attrName>style.visibility</p:attrName>
                                        </p:attrNameLst>
                                      </p:cBhvr>
                                      <p:to>
                                        <p:strVal val="visible"/>
                                      </p:to>
                                    </p:set>
                                    <p:animEffect transition="in" filter="fade">
                                      <p:cBhvr>
                                        <p:cTn id="17" dur="2000"/>
                                        <p:tgtEl>
                                          <p:spTgt spid="386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050" grpId="0"/>
      <p:bldP spid="386051"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rtl="1" eaLnBrk="1" hangingPunct="1"/>
            <a:r>
              <a:rPr lang="fa-IR" altLang="en-US" sz="2800">
                <a:solidFill>
                  <a:schemeClr val="accent2"/>
                </a:solidFill>
                <a:cs typeface="B Jadid" panose="00000700000000000000" pitchFamily="2" charset="-78"/>
              </a:rPr>
              <a:t>2- روش های قیمت گذاری مبتنی بر قیمت تمام شده و سود</a:t>
            </a:r>
            <a:endParaRPr lang="en-US" altLang="en-US" sz="2800">
              <a:solidFill>
                <a:schemeClr val="accent2"/>
              </a:solidFill>
              <a:cs typeface="B Jadid" panose="00000700000000000000" pitchFamily="2" charset="-78"/>
            </a:endParaRPr>
          </a:p>
        </p:txBody>
      </p:sp>
      <p:sp>
        <p:nvSpPr>
          <p:cNvPr id="378883" name="Rectangle 3"/>
          <p:cNvSpPr>
            <a:spLocks noGrp="1" noChangeArrowheads="1"/>
          </p:cNvSpPr>
          <p:nvPr>
            <p:ph type="body" idx="1"/>
          </p:nvPr>
        </p:nvSpPr>
        <p:spPr/>
        <p:txBody>
          <a:bodyPr/>
          <a:lstStyle/>
          <a:p>
            <a:pPr marL="609600" indent="-609600">
              <a:buNone/>
            </a:pPr>
            <a:r>
              <a:rPr lang="fa-IR" altLang="en-US" smtClean="0">
                <a:solidFill>
                  <a:srgbClr val="CC3300"/>
                </a:solidFill>
                <a:cs typeface="B Mitra" panose="00000400000000000000" pitchFamily="2" charset="-78"/>
              </a:rPr>
              <a:t>الف)قیمت گذاری بر مبنای قیمت تمام شده و درصد سود</a:t>
            </a:r>
            <a:r>
              <a:rPr lang="fa-IR" altLang="en-US" smtClean="0">
                <a:cs typeface="B Mitra" panose="00000400000000000000" pitchFamily="2" charset="-78"/>
              </a:rPr>
              <a:t> (</a:t>
            </a:r>
            <a:r>
              <a:rPr lang="fa-IR" altLang="en-US" sz="2400">
                <a:cs typeface="B Mitra" panose="00000400000000000000" pitchFamily="2" charset="-78"/>
              </a:rPr>
              <a:t>«قیمت گذاری با سهم سود استاندارد» در خرده فروشی ها و عمده فروشی ها</a:t>
            </a:r>
            <a:r>
              <a:rPr lang="fa-IR" altLang="en-US" smtClean="0">
                <a:cs typeface="B Mitra" panose="00000400000000000000" pitchFamily="2" charset="-78"/>
              </a:rPr>
              <a:t>)</a:t>
            </a:r>
          </a:p>
          <a:p>
            <a:pPr marL="609600" indent="-609600">
              <a:buNone/>
            </a:pPr>
            <a:r>
              <a:rPr lang="fa-IR" altLang="en-US" smtClean="0">
                <a:cs typeface="B Mitra" panose="00000400000000000000" pitchFamily="2" charset="-78"/>
              </a:rPr>
              <a:t>ب) </a:t>
            </a:r>
            <a:r>
              <a:rPr lang="fa-IR" altLang="en-US" smtClean="0">
                <a:solidFill>
                  <a:srgbClr val="CC3300"/>
                </a:solidFill>
                <a:cs typeface="B Mitra" panose="00000400000000000000" pitchFamily="2" charset="-78"/>
              </a:rPr>
              <a:t>قیمت گذاری بر اساس منحنی تجربه</a:t>
            </a:r>
            <a:r>
              <a:rPr lang="fa-IR" altLang="en-US" smtClean="0">
                <a:cs typeface="B Mitra" panose="00000400000000000000" pitchFamily="2" charset="-78"/>
              </a:rPr>
              <a:t>: </a:t>
            </a:r>
            <a:r>
              <a:rPr lang="fa-IR" altLang="en-US">
                <a:cs typeface="B Mitra" panose="00000400000000000000" pitchFamily="2" charset="-78"/>
              </a:rPr>
              <a:t>با افزایش تجربه شرکت در تولید محصولات، هزینه تولید و بازاریابی کاهش می یابد به شرط این که:</a:t>
            </a:r>
          </a:p>
          <a:p>
            <a:pPr marL="609600" indent="-609600">
              <a:buNone/>
            </a:pPr>
            <a:r>
              <a:rPr lang="fa-IR" altLang="en-US">
                <a:cs typeface="B Mitra" panose="00000400000000000000" pitchFamily="2" charset="-78"/>
              </a:rPr>
              <a:t>			</a:t>
            </a:r>
            <a:r>
              <a:rPr lang="fa-IR" altLang="en-US" sz="2400">
                <a:solidFill>
                  <a:srgbClr val="800000"/>
                </a:solidFill>
                <a:cs typeface="B Mitra" panose="00000400000000000000" pitchFamily="2" charset="-78"/>
              </a:rPr>
              <a:t>1. اثر منحنی تجربه چشم گیر باشد</a:t>
            </a:r>
          </a:p>
          <a:p>
            <a:pPr marL="609600" indent="-609600">
              <a:buNone/>
            </a:pPr>
            <a:r>
              <a:rPr lang="fa-IR" altLang="en-US" sz="2400">
                <a:solidFill>
                  <a:srgbClr val="800000"/>
                </a:solidFill>
                <a:cs typeface="B Mitra" panose="00000400000000000000" pitchFamily="2" charset="-78"/>
              </a:rPr>
              <a:t>			2. شرکت از نظر تجربه پیشاپیش رقبا باشد</a:t>
            </a:r>
          </a:p>
          <a:p>
            <a:pPr marL="609600" indent="-609600">
              <a:buNone/>
            </a:pPr>
            <a:r>
              <a:rPr lang="fa-IR" altLang="en-US" sz="2400">
                <a:solidFill>
                  <a:srgbClr val="800000"/>
                </a:solidFill>
                <a:cs typeface="B Mitra" panose="00000400000000000000" pitchFamily="2" charset="-78"/>
              </a:rPr>
              <a:t>			3. مشتریان به قیمت حساس باشند</a:t>
            </a:r>
          </a:p>
          <a:p>
            <a:pPr marL="609600" indent="-609600">
              <a:buNone/>
            </a:pPr>
            <a:r>
              <a:rPr lang="fa-IR" altLang="en-US" smtClean="0">
                <a:cs typeface="B Mitra" panose="00000400000000000000" pitchFamily="2" charset="-78"/>
              </a:rPr>
              <a:t>ج) </a:t>
            </a:r>
            <a:r>
              <a:rPr lang="fa-IR" altLang="en-US" smtClean="0">
                <a:solidFill>
                  <a:srgbClr val="CC3300"/>
                </a:solidFill>
                <a:cs typeface="B Mitra" panose="00000400000000000000" pitchFamily="2" charset="-78"/>
              </a:rPr>
              <a:t>قیمت گذاری بر اساس میزان بازده سرمایه گذاری</a:t>
            </a:r>
          </a:p>
          <a:p>
            <a:pPr marL="609600" indent="-609600">
              <a:buNone/>
            </a:pPr>
            <a:r>
              <a:rPr lang="fa-IR" altLang="en-US" sz="2400">
                <a:solidFill>
                  <a:srgbClr val="333300"/>
                </a:solidFill>
                <a:cs typeface="B Mitra" panose="00000400000000000000" pitchFamily="2" charset="-78"/>
              </a:rPr>
              <a:t>(سرمایه گذاری هر واحد) بازده سرمایه گذاری+متوسط هزینه ثابت+ متوسط هزینه متغیر= قیمت</a:t>
            </a:r>
            <a:endParaRPr lang="en-US" altLang="en-US" sz="2400">
              <a:solidFill>
                <a:srgbClr val="333300"/>
              </a:solidFill>
              <a:cs typeface="B Mitra" panose="00000400000000000000" pitchFamily="2" charset="-78"/>
            </a:endParaRPr>
          </a:p>
        </p:txBody>
      </p:sp>
    </p:spTree>
    <p:extLst>
      <p:ext uri="{BB962C8B-B14F-4D97-AF65-F5344CB8AC3E}">
        <p14:creationId xmlns:p14="http://schemas.microsoft.com/office/powerpoint/2010/main" val="403937960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8882"/>
                                        </p:tgtEl>
                                        <p:attrNameLst>
                                          <p:attrName>style.visibility</p:attrName>
                                        </p:attrNameLst>
                                      </p:cBhvr>
                                      <p:to>
                                        <p:strVal val="visible"/>
                                      </p:to>
                                    </p:set>
                                    <p:animEffect transition="in" filter="fade">
                                      <p:cBhvr>
                                        <p:cTn id="7" dur="2000"/>
                                        <p:tgtEl>
                                          <p:spTgt spid="37888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78883"/>
                                        </p:tgtEl>
                                        <p:attrNameLst>
                                          <p:attrName>style.visibility</p:attrName>
                                        </p:attrNameLst>
                                      </p:cBhvr>
                                      <p:to>
                                        <p:strVal val="visible"/>
                                      </p:to>
                                    </p:set>
                                    <p:animEffect transition="in" filter="fade">
                                      <p:cBhvr>
                                        <p:cTn id="10" dur="2000"/>
                                        <p:tgtEl>
                                          <p:spTgt spid="378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2" grpId="0"/>
      <p:bldP spid="378883"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pPr rtl="1" eaLnBrk="1" hangingPunct="1"/>
            <a:r>
              <a:rPr lang="fa-IR" altLang="en-US" sz="3600">
                <a:solidFill>
                  <a:schemeClr val="accent2"/>
                </a:solidFill>
                <a:cs typeface="B Jadid" panose="00000700000000000000" pitchFamily="2" charset="-78"/>
              </a:rPr>
              <a:t>3- روش های قیمت گذاری مبتنی بر رقابت</a:t>
            </a:r>
            <a:endParaRPr lang="en-US" altLang="en-US" sz="3600">
              <a:solidFill>
                <a:schemeClr val="accent2"/>
              </a:solidFill>
              <a:cs typeface="B Jadid" panose="00000700000000000000" pitchFamily="2" charset="-78"/>
            </a:endParaRPr>
          </a:p>
        </p:txBody>
      </p:sp>
      <p:sp>
        <p:nvSpPr>
          <p:cNvPr id="382979" name="Rectangle 3"/>
          <p:cNvSpPr>
            <a:spLocks noGrp="1" noChangeArrowheads="1"/>
          </p:cNvSpPr>
          <p:nvPr>
            <p:ph type="body" idx="1"/>
          </p:nvPr>
        </p:nvSpPr>
        <p:spPr>
          <a:xfrm>
            <a:off x="1981200" y="1916113"/>
            <a:ext cx="8229600" cy="4210050"/>
          </a:xfrm>
        </p:spPr>
        <p:txBody>
          <a:bodyPr/>
          <a:lstStyle/>
          <a:p>
            <a:pPr algn="r" rtl="1" eaLnBrk="1" hangingPunct="1">
              <a:lnSpc>
                <a:spcPct val="220000"/>
              </a:lnSpc>
              <a:buFontTx/>
              <a:buNone/>
            </a:pPr>
            <a:r>
              <a:rPr lang="fa-IR" altLang="en-US" smtClean="0">
                <a:cs typeface="B Mitra" panose="00000400000000000000" pitchFamily="2" charset="-78"/>
              </a:rPr>
              <a:t>الف)قیمت گذاری رهبر (ارزان فروشی)</a:t>
            </a:r>
          </a:p>
          <a:p>
            <a:pPr algn="r" rtl="1" eaLnBrk="1" hangingPunct="1">
              <a:lnSpc>
                <a:spcPct val="220000"/>
              </a:lnSpc>
              <a:buFontTx/>
              <a:buNone/>
            </a:pPr>
            <a:r>
              <a:rPr lang="fa-IR" altLang="en-US" smtClean="0">
                <a:cs typeface="B Mitra" panose="00000400000000000000" pitchFamily="2" charset="-78"/>
              </a:rPr>
              <a:t>ب) قیمت گذاری موضع یابی</a:t>
            </a:r>
          </a:p>
        </p:txBody>
      </p:sp>
    </p:spTree>
    <p:extLst>
      <p:ext uri="{BB962C8B-B14F-4D97-AF65-F5344CB8AC3E}">
        <p14:creationId xmlns:p14="http://schemas.microsoft.com/office/powerpoint/2010/main" val="7264609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82978"/>
                                        </p:tgtEl>
                                        <p:attrNameLst>
                                          <p:attrName>style.visibility</p:attrName>
                                        </p:attrNameLst>
                                      </p:cBhvr>
                                      <p:to>
                                        <p:strVal val="visible"/>
                                      </p:to>
                                    </p:set>
                                    <p:animEffect transition="in" filter="randombar(horizontal)">
                                      <p:cBhvr>
                                        <p:cTn id="7" dur="600">
                                          <p:stCondLst>
                                            <p:cond delay="0"/>
                                          </p:stCondLst>
                                        </p:cTn>
                                        <p:tgtEl>
                                          <p:spTgt spid="3829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82979">
                                            <p:txEl>
                                              <p:pRg st="0" end="0"/>
                                            </p:txEl>
                                          </p:spTgt>
                                        </p:tgtEl>
                                        <p:attrNameLst>
                                          <p:attrName>style.visibility</p:attrName>
                                        </p:attrNameLst>
                                      </p:cBhvr>
                                      <p:to>
                                        <p:strVal val="visible"/>
                                      </p:to>
                                    </p:set>
                                    <p:animEffect transition="in" filter="randombar(horizontal)">
                                      <p:cBhvr>
                                        <p:cTn id="12" dur="500"/>
                                        <p:tgtEl>
                                          <p:spTgt spid="3829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82979">
                                            <p:txEl>
                                              <p:pRg st="1" end="1"/>
                                            </p:txEl>
                                          </p:spTgt>
                                        </p:tgtEl>
                                        <p:attrNameLst>
                                          <p:attrName>style.visibility</p:attrName>
                                        </p:attrNameLst>
                                      </p:cBhvr>
                                      <p:to>
                                        <p:strVal val="visible"/>
                                      </p:to>
                                    </p:set>
                                    <p:animEffect transition="in" filter="randombar(horizontal)">
                                      <p:cBhvr>
                                        <p:cTn id="17" dur="500"/>
                                        <p:tgtEl>
                                          <p:spTgt spid="3829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8" grpId="0"/>
      <p:bldP spid="382979"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5331" name="Rectangle 3"/>
          <p:cNvSpPr>
            <a:spLocks noGrp="1" noChangeArrowheads="1"/>
          </p:cNvSpPr>
          <p:nvPr>
            <p:ph type="body" idx="1"/>
          </p:nvPr>
        </p:nvSpPr>
        <p:spPr/>
        <p:txBody>
          <a:bodyPr/>
          <a:lstStyle/>
          <a:p>
            <a:pPr marL="609600" indent="-609600"/>
            <a:r>
              <a:rPr lang="fa-IR" altLang="en-US">
                <a:cs typeface="B Mitra" panose="00000400000000000000" pitchFamily="2" charset="-78"/>
              </a:rPr>
              <a:t>انواع تخفیف ها:</a:t>
            </a:r>
          </a:p>
          <a:p>
            <a:pPr marL="1371600" lvl="2" indent="-457200">
              <a:buFontTx/>
              <a:buAutoNum type="arabicPeriod"/>
            </a:pPr>
            <a:r>
              <a:rPr lang="fa-IR" altLang="en-US">
                <a:solidFill>
                  <a:schemeClr val="hlink"/>
                </a:solidFill>
                <a:cs typeface="B Mitra" panose="00000400000000000000" pitchFamily="2" charset="-78"/>
              </a:rPr>
              <a:t>تخفیف های مقداری</a:t>
            </a:r>
          </a:p>
          <a:p>
            <a:pPr marL="1752600" lvl="3" indent="-381000">
              <a:buFontTx/>
              <a:buAutoNum type="arabicPeriod"/>
            </a:pPr>
            <a:r>
              <a:rPr lang="fa-IR" altLang="en-US">
                <a:solidFill>
                  <a:srgbClr val="800000"/>
                </a:solidFill>
                <a:cs typeface="B Mitra" panose="00000400000000000000" pitchFamily="2" charset="-78"/>
              </a:rPr>
              <a:t>تخفیف های انباشتی: کل خرید ها در طی یک دوره زمانی خاص</a:t>
            </a:r>
          </a:p>
          <a:p>
            <a:pPr marL="1752600" lvl="3" indent="-381000">
              <a:buFontTx/>
              <a:buAutoNum type="arabicPeriod"/>
            </a:pPr>
            <a:r>
              <a:rPr lang="fa-IR" altLang="en-US">
                <a:solidFill>
                  <a:srgbClr val="800000"/>
                </a:solidFill>
                <a:cs typeface="B Mitra" panose="00000400000000000000" pitchFamily="2" charset="-78"/>
              </a:rPr>
              <a:t>تخفیف های غیرانباشتی</a:t>
            </a:r>
          </a:p>
          <a:p>
            <a:pPr marL="1371600" lvl="2" indent="-457200">
              <a:buFontTx/>
              <a:buAutoNum type="arabicPeriod"/>
            </a:pPr>
            <a:r>
              <a:rPr lang="fa-IR" altLang="en-US">
                <a:solidFill>
                  <a:schemeClr val="hlink"/>
                </a:solidFill>
                <a:cs typeface="B Mitra" panose="00000400000000000000" pitchFamily="2" charset="-78"/>
              </a:rPr>
              <a:t>تخفیف های تجاری</a:t>
            </a:r>
            <a:r>
              <a:rPr lang="fa-IR" altLang="en-US">
                <a:cs typeface="B Mitra" panose="00000400000000000000" pitchFamily="2" charset="-78"/>
              </a:rPr>
              <a:t>: </a:t>
            </a:r>
            <a:r>
              <a:rPr lang="fa-IR" altLang="en-US">
                <a:solidFill>
                  <a:srgbClr val="800000"/>
                </a:solidFill>
                <a:cs typeface="B Mitra" panose="00000400000000000000" pitchFamily="2" charset="-78"/>
              </a:rPr>
              <a:t>در مقابل وظایف بازاریابی که خریداران انجام می دهند به آنها پرداخت می شود</a:t>
            </a:r>
          </a:p>
          <a:p>
            <a:pPr marL="1371600" lvl="2" indent="-457200">
              <a:buFontTx/>
              <a:buAutoNum type="arabicPeriod"/>
            </a:pPr>
            <a:r>
              <a:rPr lang="fa-IR" altLang="en-US">
                <a:solidFill>
                  <a:schemeClr val="hlink"/>
                </a:solidFill>
                <a:cs typeface="B Mitra" panose="00000400000000000000" pitchFamily="2" charset="-78"/>
              </a:rPr>
              <a:t>تخفیف های نقدی</a:t>
            </a:r>
            <a:r>
              <a:rPr lang="fa-IR" altLang="en-US">
                <a:cs typeface="B Mitra" panose="00000400000000000000" pitchFamily="2" charset="-78"/>
              </a:rPr>
              <a:t>: </a:t>
            </a:r>
            <a:r>
              <a:rPr lang="fa-IR" altLang="en-US">
                <a:solidFill>
                  <a:srgbClr val="800000"/>
                </a:solidFill>
                <a:cs typeface="B Mitra" panose="00000400000000000000" pitchFamily="2" charset="-78"/>
              </a:rPr>
              <a:t>تخفیف در مقابل پرداخت به موقع صورتحساب طی دوره زمانی معین</a:t>
            </a:r>
          </a:p>
          <a:p>
            <a:pPr marL="1371600" lvl="2" indent="-457200">
              <a:buFontTx/>
              <a:buAutoNum type="arabicPeriod"/>
            </a:pPr>
            <a:r>
              <a:rPr lang="fa-IR" altLang="en-US">
                <a:solidFill>
                  <a:schemeClr val="hlink"/>
                </a:solidFill>
                <a:cs typeface="B Mitra" panose="00000400000000000000" pitchFamily="2" charset="-78"/>
              </a:rPr>
              <a:t>تخفیف های ترفیعی</a:t>
            </a:r>
            <a:r>
              <a:rPr lang="fa-IR" altLang="en-US">
                <a:cs typeface="B Mitra" panose="00000400000000000000" pitchFamily="2" charset="-78"/>
              </a:rPr>
              <a:t>: </a:t>
            </a:r>
            <a:r>
              <a:rPr lang="fa-IR" altLang="en-US">
                <a:solidFill>
                  <a:srgbClr val="800000"/>
                </a:solidFill>
                <a:cs typeface="B Mitra" panose="00000400000000000000" pitchFamily="2" charset="-78"/>
              </a:rPr>
              <a:t>مانند کوپن های تخفیف، معاوضه محصول های کهنه با نو، تخفیف های پس از فروش</a:t>
            </a:r>
          </a:p>
          <a:p>
            <a:pPr marL="1371600" lvl="2" indent="-457200">
              <a:buFontTx/>
              <a:buAutoNum type="arabicPeriod"/>
            </a:pPr>
            <a:r>
              <a:rPr lang="fa-IR" altLang="en-US">
                <a:solidFill>
                  <a:schemeClr val="hlink"/>
                </a:solidFill>
                <a:cs typeface="B Mitra" panose="00000400000000000000" pitchFamily="2" charset="-78"/>
              </a:rPr>
              <a:t>تخفیف های جغرافیایی</a:t>
            </a:r>
            <a:r>
              <a:rPr lang="fa-IR" altLang="en-US">
                <a:cs typeface="B Mitra" panose="00000400000000000000" pitchFamily="2" charset="-78"/>
              </a:rPr>
              <a:t>: </a:t>
            </a:r>
            <a:r>
              <a:rPr lang="fa-IR" altLang="en-US">
                <a:solidFill>
                  <a:srgbClr val="800000"/>
                </a:solidFill>
                <a:cs typeface="B Mitra" panose="00000400000000000000" pitchFamily="2" charset="-78"/>
              </a:rPr>
              <a:t>استفاده از قیمت گذاری مبدا نه مشتری در مقصد</a:t>
            </a:r>
          </a:p>
          <a:p>
            <a:pPr marL="1371600" lvl="2" indent="-457200">
              <a:buFontTx/>
              <a:buAutoNum type="arabicPeriod"/>
            </a:pPr>
            <a:r>
              <a:rPr lang="fa-IR" altLang="en-US">
                <a:solidFill>
                  <a:schemeClr val="hlink"/>
                </a:solidFill>
                <a:cs typeface="B Mitra" panose="00000400000000000000" pitchFamily="2" charset="-78"/>
              </a:rPr>
              <a:t>تخفیف ها و فوق العاده های دیگر</a:t>
            </a:r>
            <a:r>
              <a:rPr lang="fa-IR" altLang="en-US">
                <a:cs typeface="B Mitra" panose="00000400000000000000" pitchFamily="2" charset="-78"/>
              </a:rPr>
              <a:t>: </a:t>
            </a:r>
            <a:r>
              <a:rPr lang="fa-IR" altLang="en-US">
                <a:solidFill>
                  <a:srgbClr val="800000"/>
                </a:solidFill>
                <a:cs typeface="B Mitra" panose="00000400000000000000" pitchFamily="2" charset="-78"/>
              </a:rPr>
              <a:t>مانند تخفیف های فصلی یا به تعویق انداختن سر رسید صورت حساب ها</a:t>
            </a:r>
          </a:p>
          <a:p>
            <a:pPr marL="990600" lvl="1" indent="-533400">
              <a:buFontTx/>
              <a:buAutoNum type="arabicPeriod"/>
            </a:pPr>
            <a:endParaRPr lang="en-US" altLang="en-US" sz="2000">
              <a:solidFill>
                <a:srgbClr val="800000"/>
              </a:solidFill>
              <a:cs typeface="B Mitra" panose="00000400000000000000" pitchFamily="2" charset="-78"/>
            </a:endParaRPr>
          </a:p>
        </p:txBody>
      </p:sp>
      <p:sp>
        <p:nvSpPr>
          <p:cNvPr id="33795" name="WordArt 4"/>
          <p:cNvSpPr>
            <a:spLocks noChangeArrowheads="1" noChangeShapeType="1" noTextEdit="1"/>
          </p:cNvSpPr>
          <p:nvPr/>
        </p:nvSpPr>
        <p:spPr bwMode="auto">
          <a:xfrm>
            <a:off x="2495550" y="274638"/>
            <a:ext cx="7416800" cy="1143000"/>
          </a:xfrm>
          <a:prstGeom prst="rect">
            <a:avLst/>
          </a:prstGeom>
        </p:spPr>
        <p:txBody>
          <a:bodyPr wrap="none" fromWordArt="1">
            <a:prstTxWarp prst="textPlain">
              <a:avLst>
                <a:gd name="adj" fmla="val 50000"/>
              </a:avLst>
            </a:prstTxWarp>
            <a:scene3d>
              <a:camera prst="legacyPerspectiveBottomRight">
                <a:rot lat="0" lon="21239994" rev="0"/>
              </a:camera>
              <a:lightRig rig="legacyHarsh3" dir="l"/>
            </a:scene3d>
            <a:sp3d extrusionH="430200" prstMaterial="legacyMatte">
              <a:extrusionClr>
                <a:srgbClr val="C0C0C0"/>
              </a:extrusionClr>
              <a:contourClr>
                <a:srgbClr val="DCEBF5"/>
              </a:contourClr>
            </a:sp3d>
          </a:bodyPr>
          <a:lstStyle/>
          <a:p>
            <a:pPr algn="ctr" rtl="1"/>
            <a:r>
              <a:rPr lang="fa-IR" sz="36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rPr>
              <a:t>مرحله ششم:    تعدیل و مدیریت قیمت</a:t>
            </a:r>
            <a:endParaRPr lang="en-US" sz="36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mj-cs"/>
              <a:ea typeface="+mj-cs"/>
              <a:cs typeface="+mj-cs"/>
            </a:endParaRPr>
          </a:p>
        </p:txBody>
      </p:sp>
    </p:spTree>
    <p:extLst>
      <p:ext uri="{BB962C8B-B14F-4D97-AF65-F5344CB8AC3E}">
        <p14:creationId xmlns:p14="http://schemas.microsoft.com/office/powerpoint/2010/main" val="159619126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55331">
                                            <p:txEl>
                                              <p:pRg st="8" end="8"/>
                                            </p:txEl>
                                          </p:spTgt>
                                        </p:tgtEl>
                                        <p:attrNameLst>
                                          <p:attrName>style.visibility</p:attrName>
                                        </p:attrNameLst>
                                      </p:cBhvr>
                                      <p:to>
                                        <p:strVal val="visible"/>
                                      </p:to>
                                    </p:set>
                                    <p:anim calcmode="lin" valueType="num">
                                      <p:cBhvr additive="base">
                                        <p:cTn id="7" dur="1000" fill="hold">
                                          <p:stCondLst>
                                            <p:cond delay="0"/>
                                          </p:stCondLst>
                                        </p:cTn>
                                        <p:tgtEl>
                                          <p:spTgt spid="355331">
                                            <p:txEl>
                                              <p:pRg st="8" end="8"/>
                                            </p:txEl>
                                          </p:spTgt>
                                        </p:tgtEl>
                                        <p:attrNameLst>
                                          <p:attrName>ppt_x</p:attrName>
                                        </p:attrNameLst>
                                      </p:cBhvr>
                                      <p:tavLst>
                                        <p:tav tm="0">
                                          <p:val>
                                            <p:strVal val="#ppt_x"/>
                                          </p:val>
                                        </p:tav>
                                        <p:tav tm="100000">
                                          <p:val>
                                            <p:strVal val="#ppt_x"/>
                                          </p:val>
                                        </p:tav>
                                      </p:tavLst>
                                    </p:anim>
                                    <p:anim calcmode="lin" valueType="num">
                                      <p:cBhvr additive="base">
                                        <p:cTn id="8" dur="1000" fill="hold">
                                          <p:stCondLst>
                                            <p:cond delay="0"/>
                                          </p:stCondLst>
                                        </p:cTn>
                                        <p:tgtEl>
                                          <p:spTgt spid="355331">
                                            <p:txEl>
                                              <p:pRg st="8" end="8"/>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355331">
                                            <p:txEl>
                                              <p:pRg st="7" end="7"/>
                                            </p:txEl>
                                          </p:spTgt>
                                        </p:tgtEl>
                                        <p:attrNameLst>
                                          <p:attrName>style.visibility</p:attrName>
                                        </p:attrNameLst>
                                      </p:cBhvr>
                                      <p:to>
                                        <p:strVal val="visible"/>
                                      </p:to>
                                    </p:set>
                                    <p:anim calcmode="lin" valueType="num">
                                      <p:cBhvr additive="base">
                                        <p:cTn id="11" dur="1000" fill="hold">
                                          <p:stCondLst>
                                            <p:cond delay="0"/>
                                          </p:stCondLst>
                                        </p:cTn>
                                        <p:tgtEl>
                                          <p:spTgt spid="355331">
                                            <p:txEl>
                                              <p:pRg st="7" end="7"/>
                                            </p:txEl>
                                          </p:spTgt>
                                        </p:tgtEl>
                                        <p:attrNameLst>
                                          <p:attrName>ppt_x</p:attrName>
                                        </p:attrNameLst>
                                      </p:cBhvr>
                                      <p:tavLst>
                                        <p:tav tm="0">
                                          <p:val>
                                            <p:strVal val="#ppt_x"/>
                                          </p:val>
                                        </p:tav>
                                        <p:tav tm="100000">
                                          <p:val>
                                            <p:strVal val="#ppt_x"/>
                                          </p:val>
                                        </p:tav>
                                      </p:tavLst>
                                    </p:anim>
                                    <p:anim calcmode="lin" valueType="num">
                                      <p:cBhvr additive="base">
                                        <p:cTn id="12" dur="1000" fill="hold">
                                          <p:stCondLst>
                                            <p:cond delay="0"/>
                                          </p:stCondLst>
                                        </p:cTn>
                                        <p:tgtEl>
                                          <p:spTgt spid="355331">
                                            <p:txEl>
                                              <p:pRg st="7" end="7"/>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355331">
                                            <p:txEl>
                                              <p:pRg st="6" end="6"/>
                                            </p:txEl>
                                          </p:spTgt>
                                        </p:tgtEl>
                                        <p:attrNameLst>
                                          <p:attrName>style.visibility</p:attrName>
                                        </p:attrNameLst>
                                      </p:cBhvr>
                                      <p:to>
                                        <p:strVal val="visible"/>
                                      </p:to>
                                    </p:set>
                                    <p:anim calcmode="lin" valueType="num">
                                      <p:cBhvr additive="base">
                                        <p:cTn id="15" dur="1000" fill="hold">
                                          <p:stCondLst>
                                            <p:cond delay="0"/>
                                          </p:stCondLst>
                                        </p:cTn>
                                        <p:tgtEl>
                                          <p:spTgt spid="355331">
                                            <p:txEl>
                                              <p:pRg st="6" end="6"/>
                                            </p:txEl>
                                          </p:spTgt>
                                        </p:tgtEl>
                                        <p:attrNameLst>
                                          <p:attrName>ppt_x</p:attrName>
                                        </p:attrNameLst>
                                      </p:cBhvr>
                                      <p:tavLst>
                                        <p:tav tm="0">
                                          <p:val>
                                            <p:strVal val="#ppt_x"/>
                                          </p:val>
                                        </p:tav>
                                        <p:tav tm="100000">
                                          <p:val>
                                            <p:strVal val="#ppt_x"/>
                                          </p:val>
                                        </p:tav>
                                      </p:tavLst>
                                    </p:anim>
                                    <p:anim calcmode="lin" valueType="num">
                                      <p:cBhvr additive="base">
                                        <p:cTn id="16" dur="1000" fill="hold">
                                          <p:stCondLst>
                                            <p:cond delay="0"/>
                                          </p:stCondLst>
                                        </p:cTn>
                                        <p:tgtEl>
                                          <p:spTgt spid="355331">
                                            <p:txEl>
                                              <p:pRg st="6" end="6"/>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355331">
                                            <p:txEl>
                                              <p:pRg st="5" end="5"/>
                                            </p:txEl>
                                          </p:spTgt>
                                        </p:tgtEl>
                                        <p:attrNameLst>
                                          <p:attrName>style.visibility</p:attrName>
                                        </p:attrNameLst>
                                      </p:cBhvr>
                                      <p:to>
                                        <p:strVal val="visible"/>
                                      </p:to>
                                    </p:set>
                                    <p:anim calcmode="lin" valueType="num">
                                      <p:cBhvr additive="base">
                                        <p:cTn id="19" dur="1000" fill="hold">
                                          <p:stCondLst>
                                            <p:cond delay="0"/>
                                          </p:stCondLst>
                                        </p:cTn>
                                        <p:tgtEl>
                                          <p:spTgt spid="355331">
                                            <p:txEl>
                                              <p:pRg st="5" end="5"/>
                                            </p:txEl>
                                          </p:spTgt>
                                        </p:tgtEl>
                                        <p:attrNameLst>
                                          <p:attrName>ppt_x</p:attrName>
                                        </p:attrNameLst>
                                      </p:cBhvr>
                                      <p:tavLst>
                                        <p:tav tm="0">
                                          <p:val>
                                            <p:strVal val="#ppt_x"/>
                                          </p:val>
                                        </p:tav>
                                        <p:tav tm="100000">
                                          <p:val>
                                            <p:strVal val="#ppt_x"/>
                                          </p:val>
                                        </p:tav>
                                      </p:tavLst>
                                    </p:anim>
                                    <p:anim calcmode="lin" valueType="num">
                                      <p:cBhvr additive="base">
                                        <p:cTn id="20" dur="1000" fill="hold">
                                          <p:stCondLst>
                                            <p:cond delay="0"/>
                                          </p:stCondLst>
                                        </p:cTn>
                                        <p:tgtEl>
                                          <p:spTgt spid="355331">
                                            <p:txEl>
                                              <p:pRg st="5" end="5"/>
                                            </p:txEl>
                                          </p:spTgt>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355331">
                                            <p:txEl>
                                              <p:pRg st="4" end="4"/>
                                            </p:txEl>
                                          </p:spTgt>
                                        </p:tgtEl>
                                        <p:attrNameLst>
                                          <p:attrName>style.visibility</p:attrName>
                                        </p:attrNameLst>
                                      </p:cBhvr>
                                      <p:to>
                                        <p:strVal val="visible"/>
                                      </p:to>
                                    </p:set>
                                    <p:anim calcmode="lin" valueType="num">
                                      <p:cBhvr additive="base">
                                        <p:cTn id="23" dur="1000" fill="hold">
                                          <p:stCondLst>
                                            <p:cond delay="0"/>
                                          </p:stCondLst>
                                        </p:cTn>
                                        <p:tgtEl>
                                          <p:spTgt spid="355331">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stCondLst>
                                            <p:cond delay="0"/>
                                          </p:stCondLst>
                                        </p:cTn>
                                        <p:tgtEl>
                                          <p:spTgt spid="355331">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355331">
                                            <p:txEl>
                                              <p:pRg st="3" end="3"/>
                                            </p:txEl>
                                          </p:spTgt>
                                        </p:tgtEl>
                                        <p:attrNameLst>
                                          <p:attrName>style.visibility</p:attrName>
                                        </p:attrNameLst>
                                      </p:cBhvr>
                                      <p:to>
                                        <p:strVal val="visible"/>
                                      </p:to>
                                    </p:set>
                                    <p:anim calcmode="lin" valueType="num">
                                      <p:cBhvr additive="base">
                                        <p:cTn id="27" dur="1000" fill="hold">
                                          <p:stCondLst>
                                            <p:cond delay="0"/>
                                          </p:stCondLst>
                                        </p:cTn>
                                        <p:tgtEl>
                                          <p:spTgt spid="355331">
                                            <p:txEl>
                                              <p:pRg st="3" end="3"/>
                                            </p:txEl>
                                          </p:spTgt>
                                        </p:tgtEl>
                                        <p:attrNameLst>
                                          <p:attrName>ppt_x</p:attrName>
                                        </p:attrNameLst>
                                      </p:cBhvr>
                                      <p:tavLst>
                                        <p:tav tm="0">
                                          <p:val>
                                            <p:strVal val="#ppt_x"/>
                                          </p:val>
                                        </p:tav>
                                        <p:tav tm="100000">
                                          <p:val>
                                            <p:strVal val="#ppt_x"/>
                                          </p:val>
                                        </p:tav>
                                      </p:tavLst>
                                    </p:anim>
                                    <p:anim calcmode="lin" valueType="num">
                                      <p:cBhvr additive="base">
                                        <p:cTn id="28" dur="1000" fill="hold">
                                          <p:stCondLst>
                                            <p:cond delay="0"/>
                                          </p:stCondLst>
                                        </p:cTn>
                                        <p:tgtEl>
                                          <p:spTgt spid="355331">
                                            <p:txEl>
                                              <p:pRg st="3" end="3"/>
                                            </p:txEl>
                                          </p:spTgt>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355331">
                                            <p:txEl>
                                              <p:pRg st="2" end="2"/>
                                            </p:txEl>
                                          </p:spTgt>
                                        </p:tgtEl>
                                        <p:attrNameLst>
                                          <p:attrName>style.visibility</p:attrName>
                                        </p:attrNameLst>
                                      </p:cBhvr>
                                      <p:to>
                                        <p:strVal val="visible"/>
                                      </p:to>
                                    </p:set>
                                    <p:anim calcmode="lin" valueType="num">
                                      <p:cBhvr additive="base">
                                        <p:cTn id="31" dur="1000" fill="hold">
                                          <p:stCondLst>
                                            <p:cond delay="0"/>
                                          </p:stCondLst>
                                        </p:cTn>
                                        <p:tgtEl>
                                          <p:spTgt spid="355331">
                                            <p:txEl>
                                              <p:pRg st="2" end="2"/>
                                            </p:txEl>
                                          </p:spTgt>
                                        </p:tgtEl>
                                        <p:attrNameLst>
                                          <p:attrName>ppt_x</p:attrName>
                                        </p:attrNameLst>
                                      </p:cBhvr>
                                      <p:tavLst>
                                        <p:tav tm="0">
                                          <p:val>
                                            <p:strVal val="#ppt_x"/>
                                          </p:val>
                                        </p:tav>
                                        <p:tav tm="100000">
                                          <p:val>
                                            <p:strVal val="#ppt_x"/>
                                          </p:val>
                                        </p:tav>
                                      </p:tavLst>
                                    </p:anim>
                                    <p:anim calcmode="lin" valueType="num">
                                      <p:cBhvr additive="base">
                                        <p:cTn id="32" dur="1000" fill="hold">
                                          <p:stCondLst>
                                            <p:cond delay="0"/>
                                          </p:stCondLst>
                                        </p:cTn>
                                        <p:tgtEl>
                                          <p:spTgt spid="355331">
                                            <p:txEl>
                                              <p:pRg st="2" end="2"/>
                                            </p:txEl>
                                          </p:spTgt>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355331">
                                            <p:txEl>
                                              <p:pRg st="1" end="1"/>
                                            </p:txEl>
                                          </p:spTgt>
                                        </p:tgtEl>
                                        <p:attrNameLst>
                                          <p:attrName>style.visibility</p:attrName>
                                        </p:attrNameLst>
                                      </p:cBhvr>
                                      <p:to>
                                        <p:strVal val="visible"/>
                                      </p:to>
                                    </p:set>
                                    <p:anim calcmode="lin" valueType="num">
                                      <p:cBhvr additive="base">
                                        <p:cTn id="35" dur="1000" fill="hold">
                                          <p:stCondLst>
                                            <p:cond delay="0"/>
                                          </p:stCondLst>
                                        </p:cTn>
                                        <p:tgtEl>
                                          <p:spTgt spid="355331">
                                            <p:txEl>
                                              <p:pRg st="1" end="1"/>
                                            </p:txEl>
                                          </p:spTgt>
                                        </p:tgtEl>
                                        <p:attrNameLst>
                                          <p:attrName>ppt_x</p:attrName>
                                        </p:attrNameLst>
                                      </p:cBhvr>
                                      <p:tavLst>
                                        <p:tav tm="0">
                                          <p:val>
                                            <p:strVal val="#ppt_x"/>
                                          </p:val>
                                        </p:tav>
                                        <p:tav tm="100000">
                                          <p:val>
                                            <p:strVal val="#ppt_x"/>
                                          </p:val>
                                        </p:tav>
                                      </p:tavLst>
                                    </p:anim>
                                    <p:anim calcmode="lin" valueType="num">
                                      <p:cBhvr additive="base">
                                        <p:cTn id="36" dur="1000" fill="hold">
                                          <p:stCondLst>
                                            <p:cond delay="0"/>
                                          </p:stCondLst>
                                        </p:cTn>
                                        <p:tgtEl>
                                          <p:spTgt spid="355331">
                                            <p:txEl>
                                              <p:pRg st="1" end="1"/>
                                            </p:txEl>
                                          </p:spTgt>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stCondLst>
                                    <p:cond delay="0"/>
                                  </p:stCondLst>
                                  <p:childTnLst>
                                    <p:set>
                                      <p:cBhvr>
                                        <p:cTn id="38" dur="1" fill="hold">
                                          <p:stCondLst>
                                            <p:cond delay="0"/>
                                          </p:stCondLst>
                                        </p:cTn>
                                        <p:tgtEl>
                                          <p:spTgt spid="355331">
                                            <p:txEl>
                                              <p:pRg st="0" end="0"/>
                                            </p:txEl>
                                          </p:spTgt>
                                        </p:tgtEl>
                                        <p:attrNameLst>
                                          <p:attrName>style.visibility</p:attrName>
                                        </p:attrNameLst>
                                      </p:cBhvr>
                                      <p:to>
                                        <p:strVal val="visible"/>
                                      </p:to>
                                    </p:set>
                                    <p:anim calcmode="lin" valueType="num">
                                      <p:cBhvr additive="base">
                                        <p:cTn id="39" dur="1000" fill="hold">
                                          <p:stCondLst>
                                            <p:cond delay="0"/>
                                          </p:stCondLst>
                                        </p:cTn>
                                        <p:tgtEl>
                                          <p:spTgt spid="355331">
                                            <p:txEl>
                                              <p:pRg st="0" end="0"/>
                                            </p:txEl>
                                          </p:spTgt>
                                        </p:tgtEl>
                                        <p:attrNameLst>
                                          <p:attrName>ppt_x</p:attrName>
                                        </p:attrNameLst>
                                      </p:cBhvr>
                                      <p:tavLst>
                                        <p:tav tm="0">
                                          <p:val>
                                            <p:strVal val="#ppt_x"/>
                                          </p:val>
                                        </p:tav>
                                        <p:tav tm="100000">
                                          <p:val>
                                            <p:strVal val="#ppt_x"/>
                                          </p:val>
                                        </p:tav>
                                      </p:tavLst>
                                    </p:anim>
                                    <p:anim calcmode="lin" valueType="num">
                                      <p:cBhvr additive="base">
                                        <p:cTn id="40" dur="1000" fill="hold">
                                          <p:stCondLst>
                                            <p:cond delay="0"/>
                                          </p:stCondLst>
                                        </p:cTn>
                                        <p:tgtEl>
                                          <p:spTgt spid="355331">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5331" grpId="0" build="p" rev="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pPr eaLnBrk="1" hangingPunct="1"/>
            <a:r>
              <a:rPr lang="fa-IR" altLang="en-US" sz="3200">
                <a:solidFill>
                  <a:srgbClr val="6600FF"/>
                </a:solidFill>
                <a:cs typeface="B Jadid" panose="00000700000000000000" pitchFamily="2" charset="-78"/>
              </a:rPr>
              <a:t>استراتژی های قیمت گذاری جغرافیایی</a:t>
            </a:r>
            <a:endParaRPr lang="en-US" altLang="en-US" sz="3200">
              <a:solidFill>
                <a:srgbClr val="6600FF"/>
              </a:solidFill>
              <a:cs typeface="B Jadid" panose="00000700000000000000" pitchFamily="2" charset="-78"/>
            </a:endParaRPr>
          </a:p>
        </p:txBody>
      </p:sp>
      <p:sp>
        <p:nvSpPr>
          <p:cNvPr id="361475" name="Rectangle 3"/>
          <p:cNvSpPr>
            <a:spLocks noGrp="1" noChangeArrowheads="1"/>
          </p:cNvSpPr>
          <p:nvPr>
            <p:ph type="body" idx="1"/>
          </p:nvPr>
        </p:nvSpPr>
        <p:spPr/>
        <p:txBody>
          <a:bodyPr/>
          <a:lstStyle/>
          <a:p>
            <a:pPr algn="r" rtl="1" eaLnBrk="1" hangingPunct="1">
              <a:buFontTx/>
              <a:buNone/>
            </a:pPr>
            <a:r>
              <a:rPr lang="fa-IR" altLang="en-US" smtClean="0">
                <a:cs typeface="B Mitra" panose="00000400000000000000" pitchFamily="2" charset="-78"/>
              </a:rPr>
              <a:t>الف) قیمت گذاری فوب، مکان تولید</a:t>
            </a:r>
          </a:p>
          <a:p>
            <a:pPr algn="r" rtl="1" eaLnBrk="1" hangingPunct="1">
              <a:buFontTx/>
              <a:buNone/>
            </a:pPr>
            <a:r>
              <a:rPr lang="fa-IR" altLang="en-US" smtClean="0">
                <a:cs typeface="B Mitra" panose="00000400000000000000" pitchFamily="2" charset="-78"/>
              </a:rPr>
              <a:t>ب) قیمت گذاری تحویل یکسان</a:t>
            </a:r>
          </a:p>
          <a:p>
            <a:pPr algn="r" rtl="1" eaLnBrk="1" hangingPunct="1">
              <a:buFontTx/>
              <a:buNone/>
            </a:pPr>
            <a:r>
              <a:rPr lang="fa-IR" altLang="en-US" smtClean="0">
                <a:cs typeface="B Mitra" panose="00000400000000000000" pitchFamily="2" charset="-78"/>
              </a:rPr>
              <a:t>ج) قیمت گذاری تحویل منطقه ای</a:t>
            </a:r>
          </a:p>
          <a:p>
            <a:pPr algn="r" rtl="1" eaLnBrk="1" hangingPunct="1">
              <a:buFontTx/>
              <a:buNone/>
            </a:pPr>
            <a:r>
              <a:rPr lang="fa-IR" altLang="en-US" smtClean="0">
                <a:cs typeface="B Mitra" panose="00000400000000000000" pitchFamily="2" charset="-78"/>
              </a:rPr>
              <a:t>د) قیمت گذاری تقبل قسمتی از هزینه های حمل و نقل</a:t>
            </a:r>
            <a:endParaRPr lang="en-US" altLang="en-US" smtClean="0">
              <a:cs typeface="B Mitra" panose="00000400000000000000" pitchFamily="2" charset="-78"/>
            </a:endParaRPr>
          </a:p>
        </p:txBody>
      </p:sp>
    </p:spTree>
    <p:extLst>
      <p:ext uri="{BB962C8B-B14F-4D97-AF65-F5344CB8AC3E}">
        <p14:creationId xmlns:p14="http://schemas.microsoft.com/office/powerpoint/2010/main" val="39906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61474"/>
                                        </p:tgtEl>
                                        <p:attrNameLst>
                                          <p:attrName>style.visibility</p:attrName>
                                        </p:attrNameLst>
                                      </p:cBhvr>
                                      <p:to>
                                        <p:strVal val="visible"/>
                                      </p:to>
                                    </p:set>
                                    <p:anim calcmode="lin" valueType="num">
                                      <p:cBhvr>
                                        <p:cTn id="7" dur="500" fill="hold"/>
                                        <p:tgtEl>
                                          <p:spTgt spid="361474"/>
                                        </p:tgtEl>
                                        <p:attrNameLst>
                                          <p:attrName>ppt_w</p:attrName>
                                        </p:attrNameLst>
                                      </p:cBhvr>
                                      <p:tavLst>
                                        <p:tav tm="0">
                                          <p:val>
                                            <p:fltVal val="0"/>
                                          </p:val>
                                        </p:tav>
                                        <p:tav tm="100000">
                                          <p:val>
                                            <p:strVal val="#ppt_w"/>
                                          </p:val>
                                        </p:tav>
                                      </p:tavLst>
                                    </p:anim>
                                    <p:anim calcmode="lin" valueType="num">
                                      <p:cBhvr>
                                        <p:cTn id="8" dur="500" fill="hold"/>
                                        <p:tgtEl>
                                          <p:spTgt spid="361474"/>
                                        </p:tgtEl>
                                        <p:attrNameLst>
                                          <p:attrName>ppt_h</p:attrName>
                                        </p:attrNameLst>
                                      </p:cBhvr>
                                      <p:tavLst>
                                        <p:tav tm="0">
                                          <p:val>
                                            <p:fltVal val="0"/>
                                          </p:val>
                                        </p:tav>
                                        <p:tav tm="100000">
                                          <p:val>
                                            <p:strVal val="#ppt_h"/>
                                          </p:val>
                                        </p:tav>
                                      </p:tavLst>
                                    </p:anim>
                                    <p:animEffect transition="in" filter="fade">
                                      <p:cBhvr>
                                        <p:cTn id="9" dur="500"/>
                                        <p:tgtEl>
                                          <p:spTgt spid="3614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61475">
                                            <p:txEl>
                                              <p:pRg st="0" end="0"/>
                                            </p:txEl>
                                          </p:spTgt>
                                        </p:tgtEl>
                                        <p:attrNameLst>
                                          <p:attrName>style.visibility</p:attrName>
                                        </p:attrNameLst>
                                      </p:cBhvr>
                                      <p:to>
                                        <p:strVal val="visible"/>
                                      </p:to>
                                    </p:set>
                                    <p:animEffect transition="in" filter="fade">
                                      <p:cBhvr>
                                        <p:cTn id="14" dur="1000">
                                          <p:stCondLst>
                                            <p:cond delay="0"/>
                                          </p:stCondLst>
                                        </p:cTn>
                                        <p:tgtEl>
                                          <p:spTgt spid="36147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61475">
                                            <p:txEl>
                                              <p:pRg st="1" end="1"/>
                                            </p:txEl>
                                          </p:spTgt>
                                        </p:tgtEl>
                                        <p:attrNameLst>
                                          <p:attrName>style.visibility</p:attrName>
                                        </p:attrNameLst>
                                      </p:cBhvr>
                                      <p:to>
                                        <p:strVal val="visible"/>
                                      </p:to>
                                    </p:set>
                                    <p:animEffect transition="in" filter="fade">
                                      <p:cBhvr>
                                        <p:cTn id="19" dur="1000">
                                          <p:stCondLst>
                                            <p:cond delay="0"/>
                                          </p:stCondLst>
                                        </p:cTn>
                                        <p:tgtEl>
                                          <p:spTgt spid="361475">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61475">
                                            <p:txEl>
                                              <p:pRg st="2" end="2"/>
                                            </p:txEl>
                                          </p:spTgt>
                                        </p:tgtEl>
                                        <p:attrNameLst>
                                          <p:attrName>style.visibility</p:attrName>
                                        </p:attrNameLst>
                                      </p:cBhvr>
                                      <p:to>
                                        <p:strVal val="visible"/>
                                      </p:to>
                                    </p:set>
                                    <p:animEffect transition="in" filter="fade">
                                      <p:cBhvr>
                                        <p:cTn id="24" dur="1000">
                                          <p:stCondLst>
                                            <p:cond delay="0"/>
                                          </p:stCondLst>
                                        </p:cTn>
                                        <p:tgtEl>
                                          <p:spTgt spid="361475">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61475">
                                            <p:txEl>
                                              <p:pRg st="3" end="3"/>
                                            </p:txEl>
                                          </p:spTgt>
                                        </p:tgtEl>
                                        <p:attrNameLst>
                                          <p:attrName>style.visibility</p:attrName>
                                        </p:attrNameLst>
                                      </p:cBhvr>
                                      <p:to>
                                        <p:strVal val="visible"/>
                                      </p:to>
                                    </p:set>
                                    <p:animEffect transition="in" filter="fade">
                                      <p:cBhvr>
                                        <p:cTn id="29" dur="1000">
                                          <p:stCondLst>
                                            <p:cond delay="0"/>
                                          </p:stCondLst>
                                        </p:cTn>
                                        <p:tgtEl>
                                          <p:spTgt spid="3614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4" grpId="0"/>
      <p:bldP spid="361475"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p:txBody>
          <a:bodyPr/>
          <a:lstStyle/>
          <a:p>
            <a:pPr eaLnBrk="1" hangingPunct="1"/>
            <a:r>
              <a:rPr lang="fa-IR" altLang="en-US" sz="3200">
                <a:solidFill>
                  <a:srgbClr val="333300"/>
                </a:solidFill>
                <a:cs typeface="B Jadid" panose="00000700000000000000" pitchFamily="2" charset="-78"/>
              </a:rPr>
              <a:t>موارد خاص در قیمت گذاری</a:t>
            </a:r>
            <a:endParaRPr lang="en-US" altLang="en-US" sz="3200">
              <a:solidFill>
                <a:srgbClr val="333300"/>
              </a:solidFill>
              <a:cs typeface="B Jadid" panose="00000700000000000000" pitchFamily="2" charset="-78"/>
            </a:endParaRPr>
          </a:p>
        </p:txBody>
      </p:sp>
      <p:sp>
        <p:nvSpPr>
          <p:cNvPr id="391171" name="Rectangle 3"/>
          <p:cNvSpPr>
            <a:spLocks noGrp="1" noChangeArrowheads="1"/>
          </p:cNvSpPr>
          <p:nvPr>
            <p:ph type="body" idx="1"/>
          </p:nvPr>
        </p:nvSpPr>
        <p:spPr/>
        <p:txBody>
          <a:bodyPr/>
          <a:lstStyle/>
          <a:p>
            <a:pPr marL="609600" indent="-609600">
              <a:buFontTx/>
              <a:buAutoNum type="arabicPeriod"/>
            </a:pPr>
            <a:r>
              <a:rPr lang="fa-IR" altLang="en-US" smtClean="0">
                <a:cs typeface="B Mitra" panose="00000400000000000000" pitchFamily="2" charset="-78"/>
              </a:rPr>
              <a:t>قیمت مذاکره ای و چانه زنی</a:t>
            </a:r>
          </a:p>
          <a:p>
            <a:pPr marL="609600" indent="-609600">
              <a:buFontTx/>
              <a:buAutoNum type="arabicPeriod"/>
            </a:pPr>
            <a:r>
              <a:rPr lang="fa-IR" altLang="en-US" smtClean="0">
                <a:cs typeface="B Mitra" panose="00000400000000000000" pitchFamily="2" charset="-78"/>
              </a:rPr>
              <a:t>قیمت های مناقصه ای رقابتی</a:t>
            </a:r>
          </a:p>
          <a:p>
            <a:pPr marL="609600" indent="-609600">
              <a:buFontTx/>
              <a:buAutoNum type="arabicPeriod"/>
            </a:pPr>
            <a:r>
              <a:rPr lang="fa-IR" altLang="en-US" smtClean="0">
                <a:cs typeface="B Mitra" panose="00000400000000000000" pitchFamily="2" charset="-78"/>
              </a:rPr>
              <a:t>معاملات تجارت متقابل مانند </a:t>
            </a:r>
            <a:r>
              <a:rPr lang="fa-IR" altLang="en-US" sz="2400">
                <a:cs typeface="B Mitra" panose="00000400000000000000" pitchFamily="2" charset="-78"/>
              </a:rPr>
              <a:t>معاملات پایاپای، خرید متقابل، معاملات جبرانی و مبادله انتقالی</a:t>
            </a:r>
            <a:endParaRPr lang="en-US" altLang="en-US" sz="2400">
              <a:cs typeface="B Mitra" panose="00000400000000000000" pitchFamily="2" charset="-78"/>
            </a:endParaRPr>
          </a:p>
        </p:txBody>
      </p:sp>
    </p:spTree>
    <p:extLst>
      <p:ext uri="{BB962C8B-B14F-4D97-AF65-F5344CB8AC3E}">
        <p14:creationId xmlns:p14="http://schemas.microsoft.com/office/powerpoint/2010/main" val="41718245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91170"/>
                                        </p:tgtEl>
                                        <p:attrNameLst>
                                          <p:attrName>style.visibility</p:attrName>
                                        </p:attrNameLst>
                                      </p:cBhvr>
                                      <p:to>
                                        <p:strVal val="visible"/>
                                      </p:to>
                                    </p:set>
                                    <p:anim calcmode="lin" valueType="num">
                                      <p:cBhvr>
                                        <p:cTn id="7" dur="500" fill="hold"/>
                                        <p:tgtEl>
                                          <p:spTgt spid="391170"/>
                                        </p:tgtEl>
                                        <p:attrNameLst>
                                          <p:attrName>ppt_w</p:attrName>
                                        </p:attrNameLst>
                                      </p:cBhvr>
                                      <p:tavLst>
                                        <p:tav tm="0">
                                          <p:val>
                                            <p:fltVal val="0"/>
                                          </p:val>
                                        </p:tav>
                                        <p:tav tm="100000">
                                          <p:val>
                                            <p:strVal val="#ppt_w"/>
                                          </p:val>
                                        </p:tav>
                                      </p:tavLst>
                                    </p:anim>
                                    <p:anim calcmode="lin" valueType="num">
                                      <p:cBhvr>
                                        <p:cTn id="8" dur="500" fill="hold"/>
                                        <p:tgtEl>
                                          <p:spTgt spid="391170"/>
                                        </p:tgtEl>
                                        <p:attrNameLst>
                                          <p:attrName>ppt_h</p:attrName>
                                        </p:attrNameLst>
                                      </p:cBhvr>
                                      <p:tavLst>
                                        <p:tav tm="0">
                                          <p:val>
                                            <p:fltVal val="0"/>
                                          </p:val>
                                        </p:tav>
                                        <p:tav tm="100000">
                                          <p:val>
                                            <p:strVal val="#ppt_h"/>
                                          </p:val>
                                        </p:tav>
                                      </p:tavLst>
                                    </p:anim>
                                    <p:animEffect transition="in" filter="fade">
                                      <p:cBhvr>
                                        <p:cTn id="9" dur="500"/>
                                        <p:tgtEl>
                                          <p:spTgt spid="3911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91171">
                                            <p:txEl>
                                              <p:pRg st="0" end="0"/>
                                            </p:txEl>
                                          </p:spTgt>
                                        </p:tgtEl>
                                        <p:attrNameLst>
                                          <p:attrName>style.visibility</p:attrName>
                                        </p:attrNameLst>
                                      </p:cBhvr>
                                      <p:to>
                                        <p:strVal val="visible"/>
                                      </p:to>
                                    </p:set>
                                    <p:animEffect transition="in" filter="fade">
                                      <p:cBhvr>
                                        <p:cTn id="14" dur="1000">
                                          <p:stCondLst>
                                            <p:cond delay="0"/>
                                          </p:stCondLst>
                                        </p:cTn>
                                        <p:tgtEl>
                                          <p:spTgt spid="391171">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91171">
                                            <p:txEl>
                                              <p:pRg st="1" end="1"/>
                                            </p:txEl>
                                          </p:spTgt>
                                        </p:tgtEl>
                                        <p:attrNameLst>
                                          <p:attrName>style.visibility</p:attrName>
                                        </p:attrNameLst>
                                      </p:cBhvr>
                                      <p:to>
                                        <p:strVal val="visible"/>
                                      </p:to>
                                    </p:set>
                                    <p:animEffect transition="in" filter="fade">
                                      <p:cBhvr>
                                        <p:cTn id="19" dur="1000">
                                          <p:stCondLst>
                                            <p:cond delay="0"/>
                                          </p:stCondLst>
                                        </p:cTn>
                                        <p:tgtEl>
                                          <p:spTgt spid="391171">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91171">
                                            <p:txEl>
                                              <p:pRg st="2" end="2"/>
                                            </p:txEl>
                                          </p:spTgt>
                                        </p:tgtEl>
                                        <p:attrNameLst>
                                          <p:attrName>style.visibility</p:attrName>
                                        </p:attrNameLst>
                                      </p:cBhvr>
                                      <p:to>
                                        <p:strVal val="visible"/>
                                      </p:to>
                                    </p:set>
                                    <p:animEffect transition="in" filter="fade">
                                      <p:cBhvr>
                                        <p:cTn id="24" dur="1000">
                                          <p:stCondLst>
                                            <p:cond delay="0"/>
                                          </p:stCondLst>
                                        </p:cTn>
                                        <p:tgtEl>
                                          <p:spTgt spid="391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70" grpId="0"/>
      <p:bldP spid="391171"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p:txBody>
          <a:bodyPr/>
          <a:lstStyle/>
          <a:p>
            <a:pPr eaLnBrk="1" hangingPunct="1"/>
            <a:r>
              <a:rPr lang="fa-IR" altLang="en-US" sz="3200">
                <a:solidFill>
                  <a:srgbClr val="CC3300"/>
                </a:solidFill>
                <a:cs typeface="B Jadid" panose="00000700000000000000" pitchFamily="2" charset="-78"/>
              </a:rPr>
              <a:t>استراتژی قیمت گذاری برای خدمات</a:t>
            </a:r>
            <a:endParaRPr lang="en-US" altLang="en-US" sz="3200">
              <a:solidFill>
                <a:srgbClr val="CC3300"/>
              </a:solidFill>
              <a:cs typeface="B Jadid" panose="00000700000000000000" pitchFamily="2" charset="-78"/>
            </a:endParaRPr>
          </a:p>
        </p:txBody>
      </p:sp>
      <p:sp>
        <p:nvSpPr>
          <p:cNvPr id="393219" name="Rectangle 3"/>
          <p:cNvSpPr>
            <a:spLocks noGrp="1" noChangeArrowheads="1"/>
          </p:cNvSpPr>
          <p:nvPr>
            <p:ph type="body" idx="1"/>
          </p:nvPr>
        </p:nvSpPr>
        <p:spPr>
          <a:xfrm>
            <a:off x="1981200" y="1916113"/>
            <a:ext cx="8229600" cy="4210050"/>
          </a:xfrm>
        </p:spPr>
        <p:txBody>
          <a:bodyPr/>
          <a:lstStyle/>
          <a:p>
            <a:pPr marL="609600" indent="-609600">
              <a:buFontTx/>
              <a:buAutoNum type="arabicPeriod"/>
            </a:pPr>
            <a:r>
              <a:rPr lang="fa-IR" altLang="en-US" smtClean="0">
                <a:cs typeface="B Mitra" panose="00000400000000000000" pitchFamily="2" charset="-78"/>
              </a:rPr>
              <a:t>ادراکات مشتری</a:t>
            </a:r>
          </a:p>
          <a:p>
            <a:pPr marL="609600" indent="-609600">
              <a:buFontTx/>
              <a:buAutoNum type="arabicPeriod"/>
            </a:pPr>
            <a:r>
              <a:rPr lang="fa-IR" altLang="en-US" smtClean="0">
                <a:cs typeface="B Mitra" panose="00000400000000000000" pitchFamily="2" charset="-78"/>
              </a:rPr>
              <a:t>تاثیرات هزینه</a:t>
            </a:r>
          </a:p>
          <a:p>
            <a:pPr marL="609600" indent="-609600">
              <a:buFontTx/>
              <a:buAutoNum type="arabicPeriod"/>
            </a:pPr>
            <a:r>
              <a:rPr lang="fa-IR" altLang="en-US" smtClean="0">
                <a:cs typeface="B Mitra" panose="00000400000000000000" pitchFamily="2" charset="-78"/>
              </a:rPr>
              <a:t>مدیریت ظرفیت</a:t>
            </a:r>
            <a:endParaRPr lang="en-US" altLang="en-US" smtClean="0">
              <a:cs typeface="B Mitra" panose="00000400000000000000" pitchFamily="2" charset="-78"/>
            </a:endParaRPr>
          </a:p>
        </p:txBody>
      </p:sp>
    </p:spTree>
    <p:extLst>
      <p:ext uri="{BB962C8B-B14F-4D97-AF65-F5344CB8AC3E}">
        <p14:creationId xmlns:p14="http://schemas.microsoft.com/office/powerpoint/2010/main" val="42623993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93218"/>
                                        </p:tgtEl>
                                        <p:attrNameLst>
                                          <p:attrName>style.visibility</p:attrName>
                                        </p:attrNameLst>
                                      </p:cBhvr>
                                      <p:to>
                                        <p:strVal val="visible"/>
                                      </p:to>
                                    </p:set>
                                    <p:anim calcmode="lin" valueType="num">
                                      <p:cBhvr>
                                        <p:cTn id="7" dur="500" fill="hold"/>
                                        <p:tgtEl>
                                          <p:spTgt spid="393218"/>
                                        </p:tgtEl>
                                        <p:attrNameLst>
                                          <p:attrName>ppt_w</p:attrName>
                                        </p:attrNameLst>
                                      </p:cBhvr>
                                      <p:tavLst>
                                        <p:tav tm="0">
                                          <p:val>
                                            <p:fltVal val="0"/>
                                          </p:val>
                                        </p:tav>
                                        <p:tav tm="100000">
                                          <p:val>
                                            <p:strVal val="#ppt_w"/>
                                          </p:val>
                                        </p:tav>
                                      </p:tavLst>
                                    </p:anim>
                                    <p:anim calcmode="lin" valueType="num">
                                      <p:cBhvr>
                                        <p:cTn id="8" dur="500" fill="hold"/>
                                        <p:tgtEl>
                                          <p:spTgt spid="393218"/>
                                        </p:tgtEl>
                                        <p:attrNameLst>
                                          <p:attrName>ppt_h</p:attrName>
                                        </p:attrNameLst>
                                      </p:cBhvr>
                                      <p:tavLst>
                                        <p:tav tm="0">
                                          <p:val>
                                            <p:fltVal val="0"/>
                                          </p:val>
                                        </p:tav>
                                        <p:tav tm="100000">
                                          <p:val>
                                            <p:strVal val="#ppt_h"/>
                                          </p:val>
                                        </p:tav>
                                      </p:tavLst>
                                    </p:anim>
                                    <p:animEffect transition="in" filter="fade">
                                      <p:cBhvr>
                                        <p:cTn id="9" dur="500"/>
                                        <p:tgtEl>
                                          <p:spTgt spid="3932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93219">
                                            <p:txEl>
                                              <p:pRg st="0" end="0"/>
                                            </p:txEl>
                                          </p:spTgt>
                                        </p:tgtEl>
                                        <p:attrNameLst>
                                          <p:attrName>style.visibility</p:attrName>
                                        </p:attrNameLst>
                                      </p:cBhvr>
                                      <p:to>
                                        <p:strVal val="visible"/>
                                      </p:to>
                                    </p:set>
                                    <p:animEffect transition="in" filter="fade">
                                      <p:cBhvr>
                                        <p:cTn id="14" dur="1000">
                                          <p:stCondLst>
                                            <p:cond delay="0"/>
                                          </p:stCondLst>
                                        </p:cTn>
                                        <p:tgtEl>
                                          <p:spTgt spid="39321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93219">
                                            <p:txEl>
                                              <p:pRg st="1" end="1"/>
                                            </p:txEl>
                                          </p:spTgt>
                                        </p:tgtEl>
                                        <p:attrNameLst>
                                          <p:attrName>style.visibility</p:attrName>
                                        </p:attrNameLst>
                                      </p:cBhvr>
                                      <p:to>
                                        <p:strVal val="visible"/>
                                      </p:to>
                                    </p:set>
                                    <p:animEffect transition="in" filter="fade">
                                      <p:cBhvr>
                                        <p:cTn id="19" dur="1000">
                                          <p:stCondLst>
                                            <p:cond delay="0"/>
                                          </p:stCondLst>
                                        </p:cTn>
                                        <p:tgtEl>
                                          <p:spTgt spid="393219">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93219">
                                            <p:txEl>
                                              <p:pRg st="2" end="2"/>
                                            </p:txEl>
                                          </p:spTgt>
                                        </p:tgtEl>
                                        <p:attrNameLst>
                                          <p:attrName>style.visibility</p:attrName>
                                        </p:attrNameLst>
                                      </p:cBhvr>
                                      <p:to>
                                        <p:strVal val="visible"/>
                                      </p:to>
                                    </p:set>
                                    <p:animEffect transition="in" filter="fade">
                                      <p:cBhvr>
                                        <p:cTn id="24" dur="1000">
                                          <p:stCondLst>
                                            <p:cond delay="0"/>
                                          </p:stCondLst>
                                        </p:cTn>
                                        <p:tgtEl>
                                          <p:spTgt spid="393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18" grpId="0"/>
      <p:bldP spid="3932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1981200" y="549276"/>
            <a:ext cx="8229600" cy="5903913"/>
          </a:xfrm>
          <a:extLst/>
        </p:spPr>
        <p:txBody>
          <a:bodyPr rtlCol="0">
            <a:normAutofit/>
          </a:bodyPr>
          <a:lstStyle/>
          <a:p>
            <a:pPr algn="ctr">
              <a:buNone/>
              <a:defRPr/>
            </a:pPr>
            <a:r>
              <a:rPr lang="fa-IR" sz="6600" b="1" dirty="0">
                <a:ln w="18415" cmpd="sng">
                  <a:solidFill>
                    <a:srgbClr val="FFFFFF"/>
                  </a:solidFill>
                  <a:prstDash val="solid"/>
                </a:ln>
                <a:effectLst>
                  <a:outerShdw blurRad="63500" dir="3600000" algn="tl" rotWithShape="0">
                    <a:srgbClr val="000000">
                      <a:alpha val="70000"/>
                    </a:srgbClr>
                  </a:outerShdw>
                </a:effectLst>
              </a:rPr>
              <a:t>شتاب پیش از توانا  شدن </a:t>
            </a:r>
          </a:p>
          <a:p>
            <a:pPr algn="ctr">
              <a:buNone/>
              <a:defRPr/>
            </a:pPr>
            <a:r>
              <a:rPr lang="fa-IR" sz="6600" b="1" dirty="0">
                <a:ln w="18415" cmpd="sng">
                  <a:solidFill>
                    <a:srgbClr val="FFFFFF"/>
                  </a:solidFill>
                  <a:prstDash val="solid"/>
                </a:ln>
                <a:effectLst>
                  <a:outerShdw blurRad="63500" dir="3600000" algn="tl" rotWithShape="0">
                    <a:srgbClr val="000000">
                      <a:alpha val="70000"/>
                    </a:srgbClr>
                  </a:outerShdw>
                </a:effectLst>
              </a:rPr>
              <a:t>و </a:t>
            </a:r>
          </a:p>
          <a:p>
            <a:pPr algn="ctr">
              <a:buNone/>
              <a:defRPr/>
            </a:pPr>
            <a:r>
              <a:rPr lang="fa-IR" sz="6600" b="1" dirty="0">
                <a:ln w="18415" cmpd="sng">
                  <a:solidFill>
                    <a:srgbClr val="FFFFFF"/>
                  </a:solidFill>
                  <a:prstDash val="solid"/>
                </a:ln>
                <a:effectLst>
                  <a:outerShdw blurRad="63500" dir="3600000" algn="tl" rotWithShape="0">
                    <a:srgbClr val="000000">
                      <a:alpha val="70000"/>
                    </a:srgbClr>
                  </a:outerShdw>
                </a:effectLst>
              </a:rPr>
              <a:t>درنگ پس از فرصت یافتن</a:t>
            </a:r>
          </a:p>
          <a:p>
            <a:pPr algn="ctr">
              <a:buNone/>
              <a:defRPr/>
            </a:pPr>
            <a:r>
              <a:rPr lang="fa-IR" sz="6600" b="1" dirty="0">
                <a:ln w="18415" cmpd="sng">
                  <a:solidFill>
                    <a:srgbClr val="FFFFFF"/>
                  </a:solidFill>
                  <a:prstDash val="solid"/>
                </a:ln>
                <a:effectLst>
                  <a:outerShdw blurRad="63500" dir="3600000" algn="tl" rotWithShape="0">
                    <a:srgbClr val="000000">
                      <a:alpha val="70000"/>
                    </a:srgbClr>
                  </a:outerShdw>
                </a:effectLst>
              </a:rPr>
              <a:t>نشانه ضعف است .</a:t>
            </a:r>
          </a:p>
          <a:p>
            <a:pPr algn="ctr">
              <a:buNone/>
              <a:defRPr/>
            </a:pPr>
            <a:r>
              <a:rPr lang="fa-IR" sz="4400" b="1" dirty="0">
                <a:ln w="18415" cmpd="sng">
                  <a:solidFill>
                    <a:srgbClr val="FFFFFF"/>
                  </a:solidFill>
                  <a:prstDash val="solid"/>
                </a:ln>
                <a:effectLst>
                  <a:outerShdw blurRad="63500" dir="3600000" algn="tl" rotWithShape="0">
                    <a:srgbClr val="000000">
                      <a:alpha val="70000"/>
                    </a:srgbClr>
                  </a:outerShdw>
                </a:effectLst>
              </a:rPr>
              <a:t>                      حضرت علی (ع)</a:t>
            </a:r>
            <a:r>
              <a:rPr lang="fa-IR" sz="6600" b="1" dirty="0">
                <a:ln w="18415" cmpd="sng">
                  <a:solidFill>
                    <a:srgbClr val="FFFFFF"/>
                  </a:solidFill>
                  <a:prstDash val="solid"/>
                </a:ln>
                <a:effectLst>
                  <a:outerShdw blurRad="63500" dir="3600000" algn="tl" rotWithShape="0">
                    <a:srgbClr val="000000">
                      <a:alpha val="70000"/>
                    </a:srgbClr>
                  </a:outerShdw>
                </a:effectLst>
              </a:rPr>
              <a:t>  </a:t>
            </a:r>
            <a:endParaRPr lang="en-US" sz="6600" b="1" dirty="0">
              <a:ln w="18415" cmpd="sng">
                <a:solidFill>
                  <a:srgbClr val="FFFFFF"/>
                </a:solidFill>
                <a:prstDash val="solid"/>
              </a:ln>
              <a:effectLst>
                <a:outerShdw blurRad="63500" dir="3600000" algn="tl" rotWithShape="0">
                  <a:srgbClr val="000000">
                    <a:alpha val="70000"/>
                  </a:srgbClr>
                </a:outerShdw>
              </a:effectLst>
            </a:endParaRPr>
          </a:p>
        </p:txBody>
      </p:sp>
      <p:sp>
        <p:nvSpPr>
          <p:cNvPr id="6147" name="Slide Number Placeholder 2"/>
          <p:cNvSpPr>
            <a:spLocks noGrp="1"/>
          </p:cNvSpPr>
          <p:nvPr>
            <p:ph type="sldNum" sz="quarter" idx="12"/>
          </p:nvPr>
        </p:nvSpPr>
        <p:spPr bwMode="auto">
          <a:xfrm>
            <a:off x="46482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fld id="{479499BF-6598-410D-B41B-401CD95F19F0}" type="slidenum">
              <a:rPr lang="en-US" sz="1200">
                <a:solidFill>
                  <a:srgbClr val="898989"/>
                </a:solidFill>
              </a:rPr>
              <a:pPr algn="ctr">
                <a:spcBef>
                  <a:spcPct val="0"/>
                </a:spcBef>
                <a:buFontTx/>
                <a:buNone/>
              </a:pPr>
              <a:t>3</a:t>
            </a:fld>
            <a:endParaRPr lang="en-US" sz="1200" dirty="0">
              <a:solidFill>
                <a:srgbClr val="898989"/>
              </a:solidFill>
            </a:endParaRPr>
          </a:p>
        </p:txBody>
      </p:sp>
    </p:spTree>
    <p:extLst>
      <p:ext uri="{BB962C8B-B14F-4D97-AF65-F5344CB8AC3E}">
        <p14:creationId xmlns:p14="http://schemas.microsoft.com/office/powerpoint/2010/main" val="15835323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80899">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80899">
                                            <p:txEl>
                                              <p:pRg st="0" end="0"/>
                                            </p:txEl>
                                          </p:spTgt>
                                        </p:tgtEl>
                                        <p:attrNameLst>
                                          <p:attrName>ppt_w</p:attrName>
                                        </p:attrNameLst>
                                      </p:cBhvr>
                                    </p:anim>
                                    <p:anim by="(#ppt_w*0.50)" calcmode="lin" valueType="num">
                                      <p:cBhvr>
                                        <p:cTn id="8" dur="500" decel="50000" autoRev="1" fill="hold">
                                          <p:stCondLst>
                                            <p:cond delay="0"/>
                                          </p:stCondLst>
                                        </p:cTn>
                                        <p:tgtEl>
                                          <p:spTgt spid="80899">
                                            <p:txEl>
                                              <p:pRg st="0" end="0"/>
                                            </p:txEl>
                                          </p:spTgt>
                                        </p:tgtEl>
                                        <p:attrNameLst>
                                          <p:attrName>ppt_x</p:attrName>
                                        </p:attrNameLst>
                                      </p:cBhvr>
                                    </p:anim>
                                    <p:anim from="(-#ppt_h/2)" to="(#ppt_y)" calcmode="lin" valueType="num">
                                      <p:cBhvr>
                                        <p:cTn id="9" dur="1000" fill="hold">
                                          <p:stCondLst>
                                            <p:cond delay="0"/>
                                          </p:stCondLst>
                                        </p:cTn>
                                        <p:tgtEl>
                                          <p:spTgt spid="80899">
                                            <p:txEl>
                                              <p:pRg st="0" end="0"/>
                                            </p:txEl>
                                          </p:spTgt>
                                        </p:tgtEl>
                                        <p:attrNameLst>
                                          <p:attrName>ppt_y</p:attrName>
                                        </p:attrNameLst>
                                      </p:cBhvr>
                                    </p:anim>
                                    <p:animRot by="21600000">
                                      <p:cBhvr>
                                        <p:cTn id="10" dur="1000" fill="hold">
                                          <p:stCondLst>
                                            <p:cond delay="0"/>
                                          </p:stCondLst>
                                        </p:cTn>
                                        <p:tgtEl>
                                          <p:spTgt spid="80899">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80899">
                                            <p:txEl>
                                              <p:pRg st="1" end="1"/>
                                            </p:txEl>
                                          </p:spTgt>
                                        </p:tgtEl>
                                        <p:attrNameLst>
                                          <p:attrName>style.visibility</p:attrName>
                                        </p:attrNameLst>
                                      </p:cBhvr>
                                      <p:to>
                                        <p:strVal val="visible"/>
                                      </p:to>
                                    </p:set>
                                    <p:anim by="(-#ppt_w*2)" calcmode="lin" valueType="num">
                                      <p:cBhvr rctx="PPT">
                                        <p:cTn id="13" dur="500" autoRev="1" fill="hold">
                                          <p:stCondLst>
                                            <p:cond delay="0"/>
                                          </p:stCondLst>
                                        </p:cTn>
                                        <p:tgtEl>
                                          <p:spTgt spid="80899">
                                            <p:txEl>
                                              <p:pRg st="1" end="1"/>
                                            </p:txEl>
                                          </p:spTgt>
                                        </p:tgtEl>
                                        <p:attrNameLst>
                                          <p:attrName>ppt_w</p:attrName>
                                        </p:attrNameLst>
                                      </p:cBhvr>
                                    </p:anim>
                                    <p:anim by="(#ppt_w*0.50)" calcmode="lin" valueType="num">
                                      <p:cBhvr>
                                        <p:cTn id="14" dur="500" decel="50000" autoRev="1" fill="hold">
                                          <p:stCondLst>
                                            <p:cond delay="0"/>
                                          </p:stCondLst>
                                        </p:cTn>
                                        <p:tgtEl>
                                          <p:spTgt spid="80899">
                                            <p:txEl>
                                              <p:pRg st="1" end="1"/>
                                            </p:txEl>
                                          </p:spTgt>
                                        </p:tgtEl>
                                        <p:attrNameLst>
                                          <p:attrName>ppt_x</p:attrName>
                                        </p:attrNameLst>
                                      </p:cBhvr>
                                    </p:anim>
                                    <p:anim from="(-#ppt_h/2)" to="(#ppt_y)" calcmode="lin" valueType="num">
                                      <p:cBhvr>
                                        <p:cTn id="15" dur="1000" fill="hold">
                                          <p:stCondLst>
                                            <p:cond delay="0"/>
                                          </p:stCondLst>
                                        </p:cTn>
                                        <p:tgtEl>
                                          <p:spTgt spid="80899">
                                            <p:txEl>
                                              <p:pRg st="1" end="1"/>
                                            </p:txEl>
                                          </p:spTgt>
                                        </p:tgtEl>
                                        <p:attrNameLst>
                                          <p:attrName>ppt_y</p:attrName>
                                        </p:attrNameLst>
                                      </p:cBhvr>
                                    </p:anim>
                                    <p:animRot by="21600000">
                                      <p:cBhvr>
                                        <p:cTn id="16" dur="1000" fill="hold">
                                          <p:stCondLst>
                                            <p:cond delay="0"/>
                                          </p:stCondLst>
                                        </p:cTn>
                                        <p:tgtEl>
                                          <p:spTgt spid="80899">
                                            <p:txEl>
                                              <p:pRg st="1" end="1"/>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80899">
                                            <p:txEl>
                                              <p:pRg st="2" end="2"/>
                                            </p:txEl>
                                          </p:spTgt>
                                        </p:tgtEl>
                                        <p:attrNameLst>
                                          <p:attrName>style.visibility</p:attrName>
                                        </p:attrNameLst>
                                      </p:cBhvr>
                                      <p:to>
                                        <p:strVal val="visible"/>
                                      </p:to>
                                    </p:set>
                                    <p:anim by="(-#ppt_w*2)" calcmode="lin" valueType="num">
                                      <p:cBhvr rctx="PPT">
                                        <p:cTn id="19" dur="500" autoRev="1" fill="hold">
                                          <p:stCondLst>
                                            <p:cond delay="0"/>
                                          </p:stCondLst>
                                        </p:cTn>
                                        <p:tgtEl>
                                          <p:spTgt spid="80899">
                                            <p:txEl>
                                              <p:pRg st="2" end="2"/>
                                            </p:txEl>
                                          </p:spTgt>
                                        </p:tgtEl>
                                        <p:attrNameLst>
                                          <p:attrName>ppt_w</p:attrName>
                                        </p:attrNameLst>
                                      </p:cBhvr>
                                    </p:anim>
                                    <p:anim by="(#ppt_w*0.50)" calcmode="lin" valueType="num">
                                      <p:cBhvr>
                                        <p:cTn id="20" dur="500" decel="50000" autoRev="1" fill="hold">
                                          <p:stCondLst>
                                            <p:cond delay="0"/>
                                          </p:stCondLst>
                                        </p:cTn>
                                        <p:tgtEl>
                                          <p:spTgt spid="80899">
                                            <p:txEl>
                                              <p:pRg st="2" end="2"/>
                                            </p:txEl>
                                          </p:spTgt>
                                        </p:tgtEl>
                                        <p:attrNameLst>
                                          <p:attrName>ppt_x</p:attrName>
                                        </p:attrNameLst>
                                      </p:cBhvr>
                                    </p:anim>
                                    <p:anim from="(-#ppt_h/2)" to="(#ppt_y)" calcmode="lin" valueType="num">
                                      <p:cBhvr>
                                        <p:cTn id="21" dur="1000" fill="hold">
                                          <p:stCondLst>
                                            <p:cond delay="0"/>
                                          </p:stCondLst>
                                        </p:cTn>
                                        <p:tgtEl>
                                          <p:spTgt spid="80899">
                                            <p:txEl>
                                              <p:pRg st="2" end="2"/>
                                            </p:txEl>
                                          </p:spTgt>
                                        </p:tgtEl>
                                        <p:attrNameLst>
                                          <p:attrName>ppt_y</p:attrName>
                                        </p:attrNameLst>
                                      </p:cBhvr>
                                    </p:anim>
                                    <p:animRot by="21600000">
                                      <p:cBhvr>
                                        <p:cTn id="22" dur="1000" fill="hold">
                                          <p:stCondLst>
                                            <p:cond delay="0"/>
                                          </p:stCondLst>
                                        </p:cTn>
                                        <p:tgtEl>
                                          <p:spTgt spid="80899">
                                            <p:txEl>
                                              <p:pRg st="2" end="2"/>
                                            </p:txEl>
                                          </p:spTgt>
                                        </p:tgtEl>
                                        <p:attrNameLst>
                                          <p:attrName>r</p:attrName>
                                        </p:attrNameLst>
                                      </p:cBhvr>
                                    </p:animRot>
                                  </p:childTnLst>
                                </p:cTn>
                              </p:par>
                              <p:par>
                                <p:cTn id="23" presetID="56" presetClass="entr" presetSubtype="0" fill="hold" nodeType="withEffect">
                                  <p:stCondLst>
                                    <p:cond delay="0"/>
                                  </p:stCondLst>
                                  <p:iterate type="lt">
                                    <p:tmPct val="10000"/>
                                  </p:iterate>
                                  <p:childTnLst>
                                    <p:set>
                                      <p:cBhvr>
                                        <p:cTn id="24" dur="1" fill="hold">
                                          <p:stCondLst>
                                            <p:cond delay="0"/>
                                          </p:stCondLst>
                                        </p:cTn>
                                        <p:tgtEl>
                                          <p:spTgt spid="80899">
                                            <p:txEl>
                                              <p:pRg st="3" end="3"/>
                                            </p:txEl>
                                          </p:spTgt>
                                        </p:tgtEl>
                                        <p:attrNameLst>
                                          <p:attrName>style.visibility</p:attrName>
                                        </p:attrNameLst>
                                      </p:cBhvr>
                                      <p:to>
                                        <p:strVal val="visible"/>
                                      </p:to>
                                    </p:set>
                                    <p:anim by="(-#ppt_w*2)" calcmode="lin" valueType="num">
                                      <p:cBhvr rctx="PPT">
                                        <p:cTn id="25" dur="500" autoRev="1" fill="hold">
                                          <p:stCondLst>
                                            <p:cond delay="0"/>
                                          </p:stCondLst>
                                        </p:cTn>
                                        <p:tgtEl>
                                          <p:spTgt spid="80899">
                                            <p:txEl>
                                              <p:pRg st="3" end="3"/>
                                            </p:txEl>
                                          </p:spTgt>
                                        </p:tgtEl>
                                        <p:attrNameLst>
                                          <p:attrName>ppt_w</p:attrName>
                                        </p:attrNameLst>
                                      </p:cBhvr>
                                    </p:anim>
                                    <p:anim by="(#ppt_w*0.50)" calcmode="lin" valueType="num">
                                      <p:cBhvr>
                                        <p:cTn id="26" dur="500" decel="50000" autoRev="1" fill="hold">
                                          <p:stCondLst>
                                            <p:cond delay="0"/>
                                          </p:stCondLst>
                                        </p:cTn>
                                        <p:tgtEl>
                                          <p:spTgt spid="80899">
                                            <p:txEl>
                                              <p:pRg st="3" end="3"/>
                                            </p:txEl>
                                          </p:spTgt>
                                        </p:tgtEl>
                                        <p:attrNameLst>
                                          <p:attrName>ppt_x</p:attrName>
                                        </p:attrNameLst>
                                      </p:cBhvr>
                                    </p:anim>
                                    <p:anim from="(-#ppt_h/2)" to="(#ppt_y)" calcmode="lin" valueType="num">
                                      <p:cBhvr>
                                        <p:cTn id="27" dur="1000" fill="hold">
                                          <p:stCondLst>
                                            <p:cond delay="0"/>
                                          </p:stCondLst>
                                        </p:cTn>
                                        <p:tgtEl>
                                          <p:spTgt spid="80899">
                                            <p:txEl>
                                              <p:pRg st="3" end="3"/>
                                            </p:txEl>
                                          </p:spTgt>
                                        </p:tgtEl>
                                        <p:attrNameLst>
                                          <p:attrName>ppt_y</p:attrName>
                                        </p:attrNameLst>
                                      </p:cBhvr>
                                    </p:anim>
                                    <p:animRot by="21600000">
                                      <p:cBhvr>
                                        <p:cTn id="28" dur="1000" fill="hold">
                                          <p:stCondLst>
                                            <p:cond delay="0"/>
                                          </p:stCondLst>
                                        </p:cTn>
                                        <p:tgtEl>
                                          <p:spTgt spid="80899">
                                            <p:txEl>
                                              <p:pRg st="3" end="3"/>
                                            </p:txEl>
                                          </p:spTgt>
                                        </p:tgtEl>
                                        <p:attrNameLst>
                                          <p:attrName>r</p:attrName>
                                        </p:attrNameLst>
                                      </p:cBhvr>
                                    </p:animRot>
                                  </p:childTnLst>
                                </p:cTn>
                              </p:par>
                              <p:par>
                                <p:cTn id="29" presetID="56" presetClass="entr" presetSubtype="0" fill="hold" nodeType="withEffect">
                                  <p:stCondLst>
                                    <p:cond delay="0"/>
                                  </p:stCondLst>
                                  <p:iterate type="lt">
                                    <p:tmPct val="10000"/>
                                  </p:iterate>
                                  <p:childTnLst>
                                    <p:set>
                                      <p:cBhvr>
                                        <p:cTn id="30" dur="1" fill="hold">
                                          <p:stCondLst>
                                            <p:cond delay="0"/>
                                          </p:stCondLst>
                                        </p:cTn>
                                        <p:tgtEl>
                                          <p:spTgt spid="80899">
                                            <p:txEl>
                                              <p:pRg st="4" end="4"/>
                                            </p:txEl>
                                          </p:spTgt>
                                        </p:tgtEl>
                                        <p:attrNameLst>
                                          <p:attrName>style.visibility</p:attrName>
                                        </p:attrNameLst>
                                      </p:cBhvr>
                                      <p:to>
                                        <p:strVal val="visible"/>
                                      </p:to>
                                    </p:set>
                                    <p:anim by="(-#ppt_w*2)" calcmode="lin" valueType="num">
                                      <p:cBhvr rctx="PPT">
                                        <p:cTn id="31" dur="500" autoRev="1" fill="hold">
                                          <p:stCondLst>
                                            <p:cond delay="0"/>
                                          </p:stCondLst>
                                        </p:cTn>
                                        <p:tgtEl>
                                          <p:spTgt spid="80899">
                                            <p:txEl>
                                              <p:pRg st="4" end="4"/>
                                            </p:txEl>
                                          </p:spTgt>
                                        </p:tgtEl>
                                        <p:attrNameLst>
                                          <p:attrName>ppt_w</p:attrName>
                                        </p:attrNameLst>
                                      </p:cBhvr>
                                    </p:anim>
                                    <p:anim by="(#ppt_w*0.50)" calcmode="lin" valueType="num">
                                      <p:cBhvr>
                                        <p:cTn id="32" dur="500" decel="50000" autoRev="1" fill="hold">
                                          <p:stCondLst>
                                            <p:cond delay="0"/>
                                          </p:stCondLst>
                                        </p:cTn>
                                        <p:tgtEl>
                                          <p:spTgt spid="80899">
                                            <p:txEl>
                                              <p:pRg st="4" end="4"/>
                                            </p:txEl>
                                          </p:spTgt>
                                        </p:tgtEl>
                                        <p:attrNameLst>
                                          <p:attrName>ppt_x</p:attrName>
                                        </p:attrNameLst>
                                      </p:cBhvr>
                                    </p:anim>
                                    <p:anim from="(-#ppt_h/2)" to="(#ppt_y)" calcmode="lin" valueType="num">
                                      <p:cBhvr>
                                        <p:cTn id="33" dur="1000" fill="hold">
                                          <p:stCondLst>
                                            <p:cond delay="0"/>
                                          </p:stCondLst>
                                        </p:cTn>
                                        <p:tgtEl>
                                          <p:spTgt spid="80899">
                                            <p:txEl>
                                              <p:pRg st="4" end="4"/>
                                            </p:txEl>
                                          </p:spTgt>
                                        </p:tgtEl>
                                        <p:attrNameLst>
                                          <p:attrName>ppt_y</p:attrName>
                                        </p:attrNameLst>
                                      </p:cBhvr>
                                    </p:anim>
                                    <p:animRot by="21600000">
                                      <p:cBhvr>
                                        <p:cTn id="34" dur="1000" fill="hold">
                                          <p:stCondLst>
                                            <p:cond delay="0"/>
                                          </p:stCondLst>
                                        </p:cTn>
                                        <p:tgtEl>
                                          <p:spTgt spid="8089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latin typeface="Zar" panose="00000400000000000000" pitchFamily="2" charset="-78"/>
                <a:cs typeface="Zar" panose="00000400000000000000" pitchFamily="2" charset="-78"/>
              </a:rPr>
              <a:t>ارتباطات:</a:t>
            </a:r>
            <a:r>
              <a:rPr lang="en-US" dirty="0" smtClean="0">
                <a:latin typeface="Zar" panose="00000400000000000000" pitchFamily="2" charset="-78"/>
                <a:cs typeface="Zar" panose="00000400000000000000" pitchFamily="2" charset="-78"/>
              </a:rPr>
              <a:t>Communication</a:t>
            </a:r>
            <a:r>
              <a:rPr lang="fa-IR" dirty="0" smtClean="0">
                <a:effectLst>
                  <a:outerShdw blurRad="38100" dist="38100" dir="2700000" algn="tl">
                    <a:srgbClr val="000000">
                      <a:alpha val="43137"/>
                    </a:srgbClr>
                  </a:outerShdw>
                </a:effectLst>
              </a:rPr>
              <a:t/>
            </a:r>
            <a:br>
              <a:rPr lang="fa-IR" dirty="0" smtClean="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fa-IR" sz="3600" b="1" dirty="0" smtClean="0">
                <a:solidFill>
                  <a:srgbClr val="FF0000"/>
                </a:solidFill>
              </a:rPr>
              <a:t>تبلیغات</a:t>
            </a:r>
          </a:p>
          <a:p>
            <a:r>
              <a:rPr lang="fa-IR" sz="3600" b="1" dirty="0" smtClean="0">
                <a:solidFill>
                  <a:srgbClr val="FF0000"/>
                </a:solidFill>
              </a:rPr>
              <a:t>پیشبرد فروش</a:t>
            </a:r>
          </a:p>
          <a:p>
            <a:r>
              <a:rPr lang="fa-IR" sz="3600" b="1" dirty="0" smtClean="0">
                <a:solidFill>
                  <a:srgbClr val="FF0000"/>
                </a:solidFill>
              </a:rPr>
              <a:t>روابط عمومی</a:t>
            </a:r>
          </a:p>
          <a:p>
            <a:r>
              <a:rPr lang="fa-IR" sz="3600" b="1" dirty="0" smtClean="0">
                <a:solidFill>
                  <a:srgbClr val="FF0000"/>
                </a:solidFill>
              </a:rPr>
              <a:t>فروش مستقیم و حضوری</a:t>
            </a:r>
          </a:p>
          <a:p>
            <a:r>
              <a:rPr lang="fa-IR" sz="3600" b="1" dirty="0" smtClean="0">
                <a:solidFill>
                  <a:srgbClr val="FF0000"/>
                </a:solidFill>
              </a:rPr>
              <a:t>فروش</a:t>
            </a:r>
          </a:p>
          <a:p>
            <a:pPr marL="0" indent="0">
              <a:buNone/>
            </a:pPr>
            <a:endParaRPr lang="en-US" sz="3600" b="1" dirty="0">
              <a:solidFill>
                <a:srgbClr val="FF0000"/>
              </a:solidFill>
            </a:endParaRPr>
          </a:p>
        </p:txBody>
      </p:sp>
    </p:spTree>
    <p:extLst>
      <p:ext uri="{BB962C8B-B14F-4D97-AF65-F5344CB8AC3E}">
        <p14:creationId xmlns:p14="http://schemas.microsoft.com/office/powerpoint/2010/main" val="317172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5291" y="215722"/>
            <a:ext cx="8229600" cy="1143000"/>
          </a:xfrm>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t>تبلیغات</a:t>
            </a:r>
            <a:r>
              <a:rPr lang="en-US" b="1" dirty="0" smtClean="0"/>
              <a:t>5M</a:t>
            </a:r>
            <a:endParaRPr lang="en-US"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9149694"/>
              </p:ext>
            </p:extLst>
          </p:nvPr>
        </p:nvGraphicFramePr>
        <p:xfrm>
          <a:off x="1676400" y="1524001"/>
          <a:ext cx="8839200" cy="4391035"/>
        </p:xfrm>
        <a:graphic>
          <a:graphicData uri="http://schemas.openxmlformats.org/drawingml/2006/table">
            <a:tbl>
              <a:tblPr firstRow="1" bandRow="1">
                <a:tableStyleId>{5C22544A-7EE6-4342-B048-85BDC9FD1C3A}</a:tableStyleId>
              </a:tblPr>
              <a:tblGrid>
                <a:gridCol w="5625921"/>
                <a:gridCol w="3213279"/>
              </a:tblGrid>
              <a:tr h="701016">
                <a:tc gridSpan="2">
                  <a:txBody>
                    <a:bodyPr/>
                    <a:lstStyle/>
                    <a:p>
                      <a:pPr algn="ctr"/>
                      <a:endParaRPr lang="en-US" sz="4000" b="1" dirty="0">
                        <a:solidFill>
                          <a:schemeClr val="tx1"/>
                        </a:solidFill>
                        <a:cs typeface="+mj-cs"/>
                      </a:endParaRPr>
                    </a:p>
                  </a:txBody>
                  <a:tcPr marT="45713" marB="45713"/>
                </a:tc>
                <a:tc hMerge="1">
                  <a:txBody>
                    <a:bodyPr/>
                    <a:lstStyle/>
                    <a:p>
                      <a:endParaRPr lang="en-US"/>
                    </a:p>
                  </a:txBody>
                  <a:tcPr/>
                </a:tc>
              </a:tr>
              <a:tr h="3690009">
                <a:tc>
                  <a:txBody>
                    <a:bodyPr/>
                    <a:lstStyle/>
                    <a:p>
                      <a:r>
                        <a:rPr lang="en-US" sz="3600" b="1" dirty="0" smtClean="0">
                          <a:solidFill>
                            <a:schemeClr val="tx1"/>
                          </a:solidFill>
                          <a:cs typeface="+mj-cs"/>
                        </a:rPr>
                        <a:t>Mission</a:t>
                      </a:r>
                    </a:p>
                    <a:p>
                      <a:r>
                        <a:rPr lang="en-US" sz="3600" b="1" dirty="0" smtClean="0">
                          <a:solidFill>
                            <a:schemeClr val="tx1"/>
                          </a:solidFill>
                          <a:cs typeface="+mj-cs"/>
                        </a:rPr>
                        <a:t>Message</a:t>
                      </a:r>
                    </a:p>
                    <a:p>
                      <a:r>
                        <a:rPr lang="en-US" sz="3600" b="1" dirty="0" smtClean="0">
                          <a:solidFill>
                            <a:schemeClr val="tx1"/>
                          </a:solidFill>
                          <a:cs typeface="+mj-cs"/>
                        </a:rPr>
                        <a:t>Media</a:t>
                      </a:r>
                    </a:p>
                    <a:p>
                      <a:r>
                        <a:rPr lang="en-US" sz="3600" b="1" dirty="0" err="1" smtClean="0">
                          <a:solidFill>
                            <a:schemeClr val="tx1"/>
                          </a:solidFill>
                          <a:cs typeface="+mj-cs"/>
                        </a:rPr>
                        <a:t>Mony</a:t>
                      </a:r>
                      <a:endParaRPr lang="en-US" sz="3600" b="1" dirty="0" smtClean="0">
                        <a:solidFill>
                          <a:schemeClr val="tx1"/>
                        </a:solidFill>
                        <a:cs typeface="+mj-cs"/>
                      </a:endParaRPr>
                    </a:p>
                    <a:p>
                      <a:r>
                        <a:rPr lang="en-US" sz="3600" b="1" dirty="0" err="1" smtClean="0">
                          <a:solidFill>
                            <a:schemeClr val="tx1"/>
                          </a:solidFill>
                          <a:cs typeface="+mj-cs"/>
                        </a:rPr>
                        <a:t>Measurment</a:t>
                      </a:r>
                      <a:endParaRPr lang="en-US" sz="3600" b="1" dirty="0" smtClean="0">
                        <a:solidFill>
                          <a:schemeClr val="tx1"/>
                        </a:solidFill>
                        <a:cs typeface="+mj-cs"/>
                      </a:endParaRPr>
                    </a:p>
                    <a:p>
                      <a:endParaRPr lang="en-US" sz="3600" b="1" dirty="0" smtClean="0">
                        <a:solidFill>
                          <a:schemeClr val="tx1"/>
                        </a:solidFill>
                        <a:cs typeface="+mj-cs"/>
                      </a:endParaRPr>
                    </a:p>
                  </a:txBody>
                  <a:tcPr marT="45713" marB="45713">
                    <a:no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4000" b="1" dirty="0" smtClean="0">
                          <a:solidFill>
                            <a:schemeClr val="tx1"/>
                          </a:solidFill>
                          <a:cs typeface="+mj-cs"/>
                        </a:rPr>
                        <a:t> </a:t>
                      </a:r>
                      <a:r>
                        <a:rPr lang="fa-IR" sz="3200" b="1" dirty="0" smtClean="0">
                          <a:solidFill>
                            <a:schemeClr val="tx1"/>
                          </a:solidFill>
                          <a:cs typeface="0 Baran" panose="00000400000000000000" pitchFamily="2" charset="-78"/>
                        </a:rPr>
                        <a:t>رسالت تبلیغ</a:t>
                      </a:r>
                    </a:p>
                    <a:p>
                      <a:pPr algn="r" rtl="1"/>
                      <a:r>
                        <a:rPr lang="fa-IR" sz="3200" b="1" dirty="0" smtClean="0">
                          <a:solidFill>
                            <a:schemeClr val="tx1"/>
                          </a:solidFill>
                          <a:cs typeface="0 Baran" panose="00000400000000000000" pitchFamily="2" charset="-78"/>
                        </a:rPr>
                        <a:t>پیام</a:t>
                      </a:r>
                    </a:p>
                    <a:p>
                      <a:pPr algn="r" rtl="1"/>
                      <a:r>
                        <a:rPr lang="fa-IR" sz="3200" b="1" dirty="0" smtClean="0">
                          <a:solidFill>
                            <a:schemeClr val="tx1"/>
                          </a:solidFill>
                          <a:cs typeface="0 Baran" panose="00000400000000000000" pitchFamily="2" charset="-78"/>
                        </a:rPr>
                        <a:t>رسانه</a:t>
                      </a:r>
                    </a:p>
                    <a:p>
                      <a:pPr algn="r" rtl="1"/>
                      <a:r>
                        <a:rPr lang="fa-IR" sz="3200" b="1" dirty="0" smtClean="0">
                          <a:solidFill>
                            <a:schemeClr val="tx1"/>
                          </a:solidFill>
                          <a:cs typeface="0 Baran" panose="00000400000000000000" pitchFamily="2" charset="-78"/>
                        </a:rPr>
                        <a:t>هزینه و بودجه</a:t>
                      </a:r>
                    </a:p>
                    <a:p>
                      <a:pPr algn="r" rtl="1"/>
                      <a:r>
                        <a:rPr lang="fa-IR" sz="3200" b="1" dirty="0" smtClean="0">
                          <a:solidFill>
                            <a:schemeClr val="tx1"/>
                          </a:solidFill>
                          <a:cs typeface="0 Baran" panose="00000400000000000000" pitchFamily="2" charset="-78"/>
                        </a:rPr>
                        <a:t>ارزیابی</a:t>
                      </a:r>
                      <a:r>
                        <a:rPr lang="fa-IR" sz="3200" b="1" baseline="0" dirty="0" smtClean="0">
                          <a:solidFill>
                            <a:schemeClr val="tx1"/>
                          </a:solidFill>
                          <a:cs typeface="0 Baran" panose="00000400000000000000" pitchFamily="2" charset="-78"/>
                        </a:rPr>
                        <a:t> نتیجه</a:t>
                      </a:r>
                      <a:endParaRPr lang="fa-IR" sz="3200" b="1" dirty="0" smtClean="0">
                        <a:solidFill>
                          <a:schemeClr val="tx1"/>
                        </a:solidFill>
                        <a:cs typeface="0 Baran" panose="00000400000000000000" pitchFamily="2" charset="-78"/>
                      </a:endParaRPr>
                    </a:p>
                  </a:txBody>
                  <a:tcPr marT="45713" marB="45713">
                    <a:noFill/>
                  </a:tcPr>
                </a:tc>
              </a:tr>
            </a:tbl>
          </a:graphicData>
        </a:graphic>
      </p:graphicFrame>
      <p:sp>
        <p:nvSpPr>
          <p:cNvPr id="1844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5B5D52E-606D-49FF-82D3-9A79693F2C51}" type="slidenum">
              <a:rPr lang="en-US" sz="1200">
                <a:solidFill>
                  <a:srgbClr val="898989"/>
                </a:solidFill>
              </a:rPr>
              <a:pPr>
                <a:spcBef>
                  <a:spcPct val="0"/>
                </a:spcBef>
                <a:buFontTx/>
                <a:buNone/>
              </a:pPr>
              <a:t>31</a:t>
            </a:fld>
            <a:endParaRPr lang="en-US" sz="1200" dirty="0">
              <a:solidFill>
                <a:srgbClr val="898989"/>
              </a:solidFill>
            </a:endParaRPr>
          </a:p>
        </p:txBody>
      </p:sp>
    </p:spTree>
    <p:extLst>
      <p:ext uri="{BB962C8B-B14F-4D97-AF65-F5344CB8AC3E}">
        <p14:creationId xmlns:p14="http://schemas.microsoft.com/office/powerpoint/2010/main" val="239004085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265238"/>
          </a:xfrm>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b="1" dirty="0" smtClean="0"/>
              <a:t>3-بازاریابی چند کانالی </a:t>
            </a:r>
            <a:r>
              <a:rPr lang="en-US" b="1" dirty="0"/>
              <a:t/>
            </a:r>
            <a:br>
              <a:rPr lang="en-US" b="1" dirty="0"/>
            </a:br>
            <a:r>
              <a:rPr lang="en-US" sz="3600" b="1" dirty="0">
                <a:solidFill>
                  <a:srgbClr val="FF0000"/>
                </a:solidFill>
              </a:rPr>
              <a:t>MULTICHANNLE  MARKETING</a:t>
            </a:r>
          </a:p>
        </p:txBody>
      </p:sp>
      <p:sp>
        <p:nvSpPr>
          <p:cNvPr id="3" name="Content Placeholder 2"/>
          <p:cNvSpPr>
            <a:spLocks noGrp="1"/>
          </p:cNvSpPr>
          <p:nvPr>
            <p:ph idx="1"/>
          </p:nvPr>
        </p:nvSpPr>
        <p:spPr>
          <a:xfrm>
            <a:off x="1981200" y="1600200"/>
            <a:ext cx="8229600" cy="5029200"/>
          </a:xfrm>
        </p:spPr>
        <p:txBody>
          <a:bodyPr rtlCol="0">
            <a:normAutofit lnSpcReduction="10000"/>
          </a:bodyPr>
          <a:lstStyle/>
          <a:p>
            <a:pPr algn="ctr">
              <a:lnSpc>
                <a:spcPct val="150000"/>
              </a:lnSpc>
              <a:buFont typeface="Wingdings" pitchFamily="2" charset="2"/>
              <a:buChar char="q"/>
              <a:defRPr/>
            </a:pPr>
            <a:r>
              <a:rPr lang="fa-IR" sz="3600" b="1" dirty="0">
                <a:solidFill>
                  <a:srgbClr val="002060"/>
                </a:solidFill>
              </a:rPr>
              <a:t>نوعی بازاریابی است که برای دستیابی به مشتریان احتمالی و سهم بازار خود ازانواع کانالهای بازاریابی استفاده می کند.</a:t>
            </a:r>
          </a:p>
          <a:p>
            <a:pPr algn="ctr">
              <a:lnSpc>
                <a:spcPct val="150000"/>
              </a:lnSpc>
              <a:buFont typeface="Wingdings" pitchFamily="2" charset="2"/>
              <a:buChar char="q"/>
              <a:defRPr/>
            </a:pPr>
            <a:r>
              <a:rPr lang="fa-IR" sz="3600" b="1" dirty="0">
                <a:solidFill>
                  <a:srgbClr val="002060"/>
                </a:solidFill>
              </a:rPr>
              <a:t>تحقیقات ثابت کرده است که استراتژی بازاریابی چند کانالی موثرتر از استراتژی بازاریابی یک کانالی است.</a:t>
            </a:r>
            <a:endParaRPr lang="en-US" sz="3600" b="1" dirty="0">
              <a:solidFill>
                <a:srgbClr val="002060"/>
              </a:solidFill>
            </a:endParaRPr>
          </a:p>
          <a:p>
            <a:pPr algn="ctr">
              <a:lnSpc>
                <a:spcPct val="150000"/>
              </a:lnSpc>
              <a:buNone/>
              <a:defRPr/>
            </a:pPr>
            <a:endParaRPr lang="en-US" sz="3600" b="1" dirty="0">
              <a:solidFill>
                <a:schemeClr val="bg1"/>
              </a:solidFill>
            </a:endParaRPr>
          </a:p>
        </p:txBody>
      </p:sp>
      <p:sp>
        <p:nvSpPr>
          <p:cNvPr id="204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234339A-F5FF-4294-83CD-48785BA7BB0A}" type="slidenum">
              <a:rPr lang="en-US" sz="1200">
                <a:solidFill>
                  <a:srgbClr val="898989"/>
                </a:solidFill>
              </a:rPr>
              <a:pPr>
                <a:spcBef>
                  <a:spcPct val="0"/>
                </a:spcBef>
                <a:buFontTx/>
                <a:buNone/>
              </a:pPr>
              <a:t>32</a:t>
            </a:fld>
            <a:endParaRPr lang="en-US" sz="1200" dirty="0">
              <a:solidFill>
                <a:srgbClr val="898989"/>
              </a:solidFill>
            </a:endParaRPr>
          </a:p>
        </p:txBody>
      </p:sp>
    </p:spTree>
    <p:extLst>
      <p:ext uri="{BB962C8B-B14F-4D97-AF65-F5344CB8AC3E}">
        <p14:creationId xmlns:p14="http://schemas.microsoft.com/office/powerpoint/2010/main" val="347249825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600200"/>
            <a:ext cx="8229600" cy="5029200"/>
          </a:xfrm>
        </p:spPr>
        <p:txBody>
          <a:bodyPr/>
          <a:lstStyle/>
          <a:p>
            <a:pPr algn="ctr" rtl="1" eaLnBrk="1" hangingPunct="1">
              <a:lnSpc>
                <a:spcPct val="150000"/>
              </a:lnSpc>
              <a:buFont typeface="Wingdings" panose="05000000000000000000" pitchFamily="2" charset="2"/>
              <a:buChar char="q"/>
            </a:pPr>
            <a:r>
              <a:rPr lang="fa-IR" sz="4000" b="1" dirty="0">
                <a:solidFill>
                  <a:srgbClr val="002060"/>
                </a:solidFill>
              </a:rPr>
              <a:t>اجرای بازاریابی چند کانالی می تواند بین</a:t>
            </a:r>
          </a:p>
          <a:p>
            <a:pPr algn="ctr" rtl="1" eaLnBrk="1" hangingPunct="1">
              <a:lnSpc>
                <a:spcPct val="150000"/>
              </a:lnSpc>
              <a:buFont typeface="Arial" panose="020B0604020202020204" pitchFamily="34" charset="0"/>
              <a:buNone/>
            </a:pPr>
            <a:r>
              <a:rPr lang="fa-IR" sz="4000" b="1" dirty="0">
                <a:solidFill>
                  <a:srgbClr val="002060"/>
                </a:solidFill>
              </a:rPr>
              <a:t>7 تا 34 درصد فروش را افزایش دهد.</a:t>
            </a:r>
          </a:p>
          <a:p>
            <a:pPr algn="ctr" rtl="1" eaLnBrk="1" hangingPunct="1">
              <a:lnSpc>
                <a:spcPct val="150000"/>
              </a:lnSpc>
              <a:buFont typeface="Wingdings" panose="05000000000000000000" pitchFamily="2" charset="2"/>
              <a:buChar char="q"/>
            </a:pPr>
            <a:r>
              <a:rPr lang="fa-IR" sz="4000" b="1" dirty="0">
                <a:solidFill>
                  <a:srgbClr val="002060"/>
                </a:solidFill>
              </a:rPr>
              <a:t>65 درصد بازاریابان معتقدند که از طریق بازاریابی چند کانالی می توانند بازگشت سرمایه گذاری بهتری داشته باشند.</a:t>
            </a:r>
          </a:p>
          <a:p>
            <a:pPr algn="ctr" rtl="1" eaLnBrk="1" hangingPunct="1">
              <a:lnSpc>
                <a:spcPct val="150000"/>
              </a:lnSpc>
              <a:buFont typeface="Arial" panose="020B0604020202020204" pitchFamily="34" charset="0"/>
              <a:buNone/>
            </a:pPr>
            <a:endParaRPr lang="en-US" sz="4000" b="1" dirty="0">
              <a:solidFill>
                <a:srgbClr val="002060"/>
              </a:solidFill>
            </a:endParaRPr>
          </a:p>
        </p:txBody>
      </p:sp>
      <p:sp>
        <p:nvSpPr>
          <p:cNvPr id="2150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BE2D3CB-29CA-49F6-A03E-91BAD65B1C82}" type="slidenum">
              <a:rPr lang="en-US" sz="1200">
                <a:solidFill>
                  <a:srgbClr val="898989"/>
                </a:solidFill>
              </a:rPr>
              <a:pPr>
                <a:spcBef>
                  <a:spcPct val="0"/>
                </a:spcBef>
                <a:buFontTx/>
                <a:buNone/>
              </a:pPr>
              <a:t>33</a:t>
            </a:fld>
            <a:endParaRPr lang="en-US" sz="1200" dirty="0">
              <a:solidFill>
                <a:srgbClr val="898989"/>
              </a:solidFill>
            </a:endParaRPr>
          </a:p>
        </p:txBody>
      </p:sp>
      <p:sp>
        <p:nvSpPr>
          <p:cNvPr id="8"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b="1" dirty="0" smtClean="0"/>
              <a:t>3-بازاریابی چند کانالی </a:t>
            </a:r>
            <a:r>
              <a:rPr lang="en-US" b="1" dirty="0"/>
              <a:t/>
            </a:r>
            <a:br>
              <a:rPr lang="en-US" b="1" dirty="0"/>
            </a:br>
            <a:r>
              <a:rPr lang="en-US" sz="3600" b="1" dirty="0">
                <a:solidFill>
                  <a:srgbClr val="FF0000"/>
                </a:solidFill>
              </a:rPr>
              <a:t>MULTICHANNLE  MARKETING</a:t>
            </a:r>
          </a:p>
        </p:txBody>
      </p:sp>
    </p:spTree>
    <p:extLst>
      <p:ext uri="{BB962C8B-B14F-4D97-AF65-F5344CB8AC3E}">
        <p14:creationId xmlns:p14="http://schemas.microsoft.com/office/powerpoint/2010/main" val="79577362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rtl="1" eaLnBrk="1" hangingPunct="1">
              <a:lnSpc>
                <a:spcPct val="150000"/>
              </a:lnSpc>
              <a:buFont typeface="Wingdings" panose="05000000000000000000" pitchFamily="2" charset="2"/>
              <a:buChar char="q"/>
            </a:pPr>
            <a:r>
              <a:rPr lang="fa-IR" sz="4000" b="1" dirty="0">
                <a:solidFill>
                  <a:schemeClr val="bg1"/>
                </a:solidFill>
              </a:rPr>
              <a:t>  </a:t>
            </a:r>
            <a:r>
              <a:rPr lang="fa-IR" sz="4000" b="1" dirty="0">
                <a:solidFill>
                  <a:srgbClr val="002060"/>
                </a:solidFill>
              </a:rPr>
              <a:t>نمونه کامل این نوع بازاریابی شرکت «کامپیوتر دل»می باشد که با استفاده از کانالهای گوناگون بازاریابی وفروش توانست فروش خود را افزایش دهد.</a:t>
            </a:r>
            <a:endParaRPr lang="en-US" sz="4000" b="1" dirty="0">
              <a:solidFill>
                <a:srgbClr val="002060"/>
              </a:solidFill>
            </a:endParaRPr>
          </a:p>
        </p:txBody>
      </p:sp>
      <p:sp>
        <p:nvSpPr>
          <p:cNvPr id="2253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132A5B-B270-48DA-B66E-D692BC53F31B}" type="slidenum">
              <a:rPr lang="en-US" sz="1200">
                <a:solidFill>
                  <a:srgbClr val="898989"/>
                </a:solidFill>
              </a:rPr>
              <a:pPr>
                <a:spcBef>
                  <a:spcPct val="0"/>
                </a:spcBef>
                <a:buFontTx/>
                <a:buNone/>
              </a:pPr>
              <a:t>34</a:t>
            </a:fld>
            <a:endParaRPr lang="en-US" sz="1200" dirty="0">
              <a:solidFill>
                <a:srgbClr val="898989"/>
              </a:solidFill>
            </a:endParaRPr>
          </a:p>
        </p:txBody>
      </p:sp>
      <p:sp>
        <p:nvSpPr>
          <p:cNvPr id="6"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b="1" dirty="0" smtClean="0"/>
              <a:t>3-بازاریابی چند کانالی </a:t>
            </a:r>
            <a:r>
              <a:rPr lang="en-US" b="1" dirty="0"/>
              <a:t/>
            </a:r>
            <a:br>
              <a:rPr lang="en-US" b="1" dirty="0"/>
            </a:br>
            <a:r>
              <a:rPr lang="en-US" sz="3600" b="1" dirty="0">
                <a:solidFill>
                  <a:srgbClr val="FF0000"/>
                </a:solidFill>
              </a:rPr>
              <a:t>MULTICHANNLE  MARKETING</a:t>
            </a:r>
          </a:p>
        </p:txBody>
      </p:sp>
    </p:spTree>
    <p:extLst>
      <p:ext uri="{BB962C8B-B14F-4D97-AF65-F5344CB8AC3E}">
        <p14:creationId xmlns:p14="http://schemas.microsoft.com/office/powerpoint/2010/main" val="245994124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447800"/>
          </a:xfrm>
        </p:spPr>
        <p:style>
          <a:lnRef idx="1">
            <a:schemeClr val="accent4"/>
          </a:lnRef>
          <a:fillRef idx="2">
            <a:schemeClr val="accent4"/>
          </a:fillRef>
          <a:effectRef idx="1">
            <a:schemeClr val="accent4"/>
          </a:effectRef>
          <a:fontRef idx="minor">
            <a:schemeClr val="dk1"/>
          </a:fontRef>
        </p:style>
        <p:txBody>
          <a:bodyPr rtlCol="0">
            <a:normAutofit fontScale="90000"/>
          </a:bodyPr>
          <a:lstStyle/>
          <a:p>
            <a:pPr>
              <a:defRPr/>
            </a:pPr>
            <a:r>
              <a:rPr lang="fa-IR" b="1" dirty="0" smtClean="0"/>
              <a:t/>
            </a:r>
            <a:br>
              <a:rPr lang="fa-IR" b="1" dirty="0" smtClean="0"/>
            </a:br>
            <a:r>
              <a:rPr lang="fa-IR" b="1" dirty="0"/>
              <a:t>4</a:t>
            </a:r>
            <a:r>
              <a:rPr lang="fa-IR" b="1" dirty="0" smtClean="0"/>
              <a:t>-بازاریابی تجربی</a:t>
            </a:r>
            <a:br>
              <a:rPr lang="fa-IR" b="1" dirty="0" smtClean="0"/>
            </a:br>
            <a:r>
              <a:rPr lang="en-US" b="1" dirty="0" smtClean="0"/>
              <a:t>EXPERIENTIAL MARKETING  </a:t>
            </a:r>
            <a:br>
              <a:rPr lang="en-US" b="1" dirty="0" smtClean="0"/>
            </a:br>
            <a:endParaRPr lang="en-US" b="1" dirty="0"/>
          </a:p>
        </p:txBody>
      </p:sp>
      <p:sp>
        <p:nvSpPr>
          <p:cNvPr id="3" name="Content Placeholder 2"/>
          <p:cNvSpPr>
            <a:spLocks noGrp="1"/>
          </p:cNvSpPr>
          <p:nvPr>
            <p:ph idx="1"/>
          </p:nvPr>
        </p:nvSpPr>
        <p:spPr/>
        <p:txBody>
          <a:bodyPr rtlCol="0">
            <a:normAutofit/>
          </a:bodyPr>
          <a:lstStyle/>
          <a:p>
            <a:pPr>
              <a:lnSpc>
                <a:spcPct val="150000"/>
              </a:lnSpc>
              <a:buFont typeface="Wingdings" pitchFamily="2" charset="2"/>
              <a:buChar char="q"/>
              <a:defRPr/>
            </a:pPr>
            <a:r>
              <a:rPr lang="fa-IR" sz="3600" b="1" dirty="0">
                <a:solidFill>
                  <a:schemeClr val="bg1"/>
                </a:solidFill>
              </a:rPr>
              <a:t>  </a:t>
            </a:r>
            <a:r>
              <a:rPr lang="fa-IR" sz="3600" b="1" dirty="0">
                <a:solidFill>
                  <a:srgbClr val="7030A0"/>
                </a:solidFill>
              </a:rPr>
              <a:t>بطور سیستمی، تجربه ای چشمگیر در هر برخورد با مشتری و در هر نوع کانالی ارائه داده و اداره کنید.</a:t>
            </a:r>
          </a:p>
          <a:p>
            <a:pPr>
              <a:buFont typeface="Wingdings" pitchFamily="2" charset="2"/>
              <a:buChar char="q"/>
              <a:defRPr/>
            </a:pPr>
            <a:r>
              <a:rPr lang="fa-IR" sz="3600" b="1" dirty="0">
                <a:solidFill>
                  <a:srgbClr val="7030A0"/>
                </a:solidFill>
              </a:rPr>
              <a:t>تجربه مشتری از سه طریق حاصل می شود:</a:t>
            </a:r>
          </a:p>
          <a:p>
            <a:pPr>
              <a:buFont typeface="Wingdings" pitchFamily="2" charset="2"/>
              <a:buChar char="§"/>
              <a:defRPr/>
            </a:pPr>
            <a:r>
              <a:rPr lang="fa-IR" sz="3600" b="1" dirty="0">
                <a:solidFill>
                  <a:srgbClr val="7030A0"/>
                </a:solidFill>
              </a:rPr>
              <a:t>مردم</a:t>
            </a:r>
          </a:p>
          <a:p>
            <a:pPr>
              <a:buFont typeface="Wingdings" pitchFamily="2" charset="2"/>
              <a:buChar char="§"/>
              <a:defRPr/>
            </a:pPr>
            <a:r>
              <a:rPr lang="fa-IR" sz="3600" b="1" dirty="0">
                <a:solidFill>
                  <a:srgbClr val="7030A0"/>
                </a:solidFill>
              </a:rPr>
              <a:t>محیط</a:t>
            </a:r>
          </a:p>
          <a:p>
            <a:pPr>
              <a:buFont typeface="Wingdings" pitchFamily="2" charset="2"/>
              <a:buChar char="§"/>
              <a:defRPr/>
            </a:pPr>
            <a:r>
              <a:rPr lang="fa-IR" sz="3600" b="1" dirty="0">
                <a:solidFill>
                  <a:srgbClr val="7030A0"/>
                </a:solidFill>
              </a:rPr>
              <a:t>محصولات</a:t>
            </a:r>
            <a:endParaRPr lang="en-US" sz="3600" b="1" dirty="0">
              <a:solidFill>
                <a:srgbClr val="7030A0"/>
              </a:solidFill>
            </a:endParaRPr>
          </a:p>
          <a:p>
            <a:pPr>
              <a:lnSpc>
                <a:spcPct val="150000"/>
              </a:lnSpc>
              <a:buNone/>
              <a:defRPr/>
            </a:pPr>
            <a:endParaRPr lang="fa-IR" sz="3600" b="1" dirty="0">
              <a:solidFill>
                <a:schemeClr val="bg1"/>
              </a:solidFill>
            </a:endParaRPr>
          </a:p>
          <a:p>
            <a:pPr>
              <a:lnSpc>
                <a:spcPct val="150000"/>
              </a:lnSpc>
              <a:buFont typeface="Wingdings" pitchFamily="2" charset="2"/>
              <a:buChar char="ü"/>
              <a:defRPr/>
            </a:pPr>
            <a:endParaRPr lang="en-US" sz="3600" b="1" dirty="0">
              <a:solidFill>
                <a:schemeClr val="bg1"/>
              </a:solidFill>
            </a:endParaRPr>
          </a:p>
        </p:txBody>
      </p:sp>
      <p:sp>
        <p:nvSpPr>
          <p:cNvPr id="235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FAA36E3-7392-4860-90E5-C71D3DE91B54}" type="slidenum">
              <a:rPr lang="en-US" sz="1200">
                <a:solidFill>
                  <a:srgbClr val="898989"/>
                </a:solidFill>
              </a:rPr>
              <a:pPr>
                <a:spcBef>
                  <a:spcPct val="0"/>
                </a:spcBef>
                <a:buFontTx/>
                <a:buNone/>
              </a:pPr>
              <a:t>35</a:t>
            </a:fld>
            <a:endParaRPr lang="en-US" sz="1200" dirty="0">
              <a:solidFill>
                <a:srgbClr val="898989"/>
              </a:solidFill>
            </a:endParaRPr>
          </a:p>
        </p:txBody>
      </p:sp>
    </p:spTree>
    <p:extLst>
      <p:ext uri="{BB962C8B-B14F-4D97-AF65-F5344CB8AC3E}">
        <p14:creationId xmlns:p14="http://schemas.microsoft.com/office/powerpoint/2010/main" val="216499007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sz="5400" b="1" dirty="0"/>
              <a:t>سوالات مهم در بازاریابی تجربه:</a:t>
            </a:r>
            <a:endParaRPr lang="en-US" sz="5400" b="1" dirty="0"/>
          </a:p>
        </p:txBody>
      </p:sp>
      <p:sp>
        <p:nvSpPr>
          <p:cNvPr id="3" name="Content Placeholder 2"/>
          <p:cNvSpPr>
            <a:spLocks noGrp="1"/>
          </p:cNvSpPr>
          <p:nvPr>
            <p:ph idx="1"/>
          </p:nvPr>
        </p:nvSpPr>
        <p:spPr>
          <a:xfrm>
            <a:off x="1981200" y="1600200"/>
            <a:ext cx="8229600" cy="5029200"/>
          </a:xfrm>
        </p:spPr>
        <p:txBody>
          <a:bodyPr rtlCol="0">
            <a:normAutofit fontScale="92500"/>
          </a:bodyPr>
          <a:lstStyle/>
          <a:p>
            <a:pPr>
              <a:lnSpc>
                <a:spcPct val="150000"/>
              </a:lnSpc>
              <a:buFont typeface="Wingdings" pitchFamily="2" charset="2"/>
              <a:buChar char="Ø"/>
              <a:defRPr/>
            </a:pPr>
            <a:r>
              <a:rPr lang="fa-IR" sz="3600" b="1" dirty="0">
                <a:solidFill>
                  <a:srgbClr val="7030A0"/>
                </a:solidFill>
              </a:rPr>
              <a:t>مشتری شما کیست و چه چیزی برایش مهم است؟</a:t>
            </a:r>
          </a:p>
          <a:p>
            <a:pPr>
              <a:lnSpc>
                <a:spcPct val="150000"/>
              </a:lnSpc>
              <a:buFont typeface="Wingdings" pitchFamily="2" charset="2"/>
              <a:buChar char="Ø"/>
              <a:defRPr/>
            </a:pPr>
            <a:r>
              <a:rPr lang="fa-IR" sz="3600" b="1" dirty="0">
                <a:solidFill>
                  <a:srgbClr val="7030A0"/>
                </a:solidFill>
              </a:rPr>
              <a:t>چه تجربه ای می خواهید برایش بوجود بیاورید؟</a:t>
            </a:r>
          </a:p>
          <a:p>
            <a:pPr>
              <a:lnSpc>
                <a:spcPct val="150000"/>
              </a:lnSpc>
              <a:buFont typeface="Wingdings" pitchFamily="2" charset="2"/>
              <a:buChar char="Ø"/>
              <a:defRPr/>
            </a:pPr>
            <a:r>
              <a:rPr lang="fa-IR" sz="3600" b="1" dirty="0">
                <a:solidFill>
                  <a:srgbClr val="7030A0"/>
                </a:solidFill>
              </a:rPr>
              <a:t>چگونه می خواهید این تجربه را سازمان داده و گسترش دهید؟</a:t>
            </a:r>
          </a:p>
          <a:p>
            <a:pPr>
              <a:lnSpc>
                <a:spcPct val="150000"/>
              </a:lnSpc>
              <a:buFont typeface="Wingdings" pitchFamily="2" charset="2"/>
              <a:buChar char="Ø"/>
              <a:defRPr/>
            </a:pPr>
            <a:r>
              <a:rPr lang="fa-IR" sz="3600" b="1" dirty="0">
                <a:solidFill>
                  <a:srgbClr val="7030A0"/>
                </a:solidFill>
              </a:rPr>
              <a:t>ازچه نوع کانالها و عوامل ارتباطی برای خلق تجربه استفاده می کنید؟</a:t>
            </a:r>
            <a:endParaRPr lang="en-US" sz="3600" b="1" dirty="0">
              <a:solidFill>
                <a:srgbClr val="7030A0"/>
              </a:solidFill>
            </a:endParaRPr>
          </a:p>
        </p:txBody>
      </p:sp>
      <p:sp>
        <p:nvSpPr>
          <p:cNvPr id="245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6E060F7-B1A9-489B-92E9-B228751C764B}" type="slidenum">
              <a:rPr lang="en-US" sz="1200">
                <a:solidFill>
                  <a:srgbClr val="898989"/>
                </a:solidFill>
              </a:rPr>
              <a:pPr>
                <a:spcBef>
                  <a:spcPct val="0"/>
                </a:spcBef>
                <a:buFontTx/>
                <a:buNone/>
              </a:pPr>
              <a:t>36</a:t>
            </a:fld>
            <a:endParaRPr lang="en-US" sz="1200" dirty="0">
              <a:solidFill>
                <a:srgbClr val="898989"/>
              </a:solidFill>
            </a:endParaRPr>
          </a:p>
        </p:txBody>
      </p:sp>
    </p:spTree>
    <p:extLst>
      <p:ext uri="{BB962C8B-B14F-4D97-AF65-F5344CB8AC3E}">
        <p14:creationId xmlns:p14="http://schemas.microsoft.com/office/powerpoint/2010/main" val="117964522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rtlCol="0">
            <a:normAutofit/>
          </a:bodyPr>
          <a:lstStyle/>
          <a:p>
            <a:pPr>
              <a:defRPr/>
            </a:pPr>
            <a:r>
              <a:rPr lang="fa-IR" b="1" dirty="0" smtClean="0"/>
              <a:t>5-بازاریابی فرادستی</a:t>
            </a:r>
            <a:r>
              <a:rPr lang="en-US" b="1" dirty="0" smtClean="0"/>
              <a:t/>
            </a:r>
            <a:br>
              <a:rPr lang="en-US" b="1" dirty="0" smtClean="0"/>
            </a:br>
            <a:r>
              <a:rPr lang="en-US" b="1" dirty="0" smtClean="0">
                <a:solidFill>
                  <a:srgbClr val="FF0000"/>
                </a:solidFill>
              </a:rPr>
              <a:t> UPSTREAM  MARKETING</a:t>
            </a:r>
            <a:endParaRPr lang="en-US" b="1" dirty="0">
              <a:solidFill>
                <a:srgbClr val="FF0000"/>
              </a:solidFill>
            </a:endParaRPr>
          </a:p>
        </p:txBody>
      </p:sp>
      <p:sp>
        <p:nvSpPr>
          <p:cNvPr id="3" name="Content Placeholder 2"/>
          <p:cNvSpPr>
            <a:spLocks noGrp="1"/>
          </p:cNvSpPr>
          <p:nvPr>
            <p:ph idx="1"/>
          </p:nvPr>
        </p:nvSpPr>
        <p:spPr/>
        <p:txBody>
          <a:bodyPr/>
          <a:lstStyle/>
          <a:p>
            <a:pPr algn="r" rtl="1" eaLnBrk="1" hangingPunct="1">
              <a:lnSpc>
                <a:spcPct val="150000"/>
              </a:lnSpc>
              <a:buFont typeface="Wingdings" panose="05000000000000000000" pitchFamily="2" charset="2"/>
              <a:buChar char="q"/>
            </a:pPr>
            <a:r>
              <a:rPr lang="en-US" sz="3600" b="1" dirty="0">
                <a:solidFill>
                  <a:schemeClr val="bg1"/>
                </a:solidFill>
              </a:rPr>
              <a:t>  </a:t>
            </a:r>
            <a:r>
              <a:rPr lang="fa-IR" sz="3600" b="1" dirty="0">
                <a:solidFill>
                  <a:schemeClr val="tx1">
                    <a:lumMod val="85000"/>
                    <a:lumOff val="15000"/>
                  </a:schemeClr>
                </a:solidFill>
              </a:rPr>
              <a:t>جذب نیروهای حرفه ای،خلاق،هوشمندوچابک برای کشف ارزشها،ایده ها،فرصتها و تقاضاهای پنهان و بستر سازی برای بازاریابی تخصصی و فوق تخصصی مبتنی بر مدل سازی و تحلیل های عمیق روانشناسی و جامعه شناسی و مردم شناسی</a:t>
            </a:r>
            <a:endParaRPr lang="en-US" sz="3600" b="1" dirty="0">
              <a:solidFill>
                <a:schemeClr val="tx1">
                  <a:lumMod val="85000"/>
                  <a:lumOff val="15000"/>
                </a:schemeClr>
              </a:solidFill>
            </a:endParaRPr>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F7477B6-59CE-4EE7-B091-862FDC8C0FB2}" type="slidenum">
              <a:rPr lang="en-US" sz="1200">
                <a:solidFill>
                  <a:srgbClr val="898989"/>
                </a:solidFill>
              </a:rPr>
              <a:pPr>
                <a:spcBef>
                  <a:spcPct val="0"/>
                </a:spcBef>
                <a:buFontTx/>
                <a:buNone/>
              </a:pPr>
              <a:t>37</a:t>
            </a:fld>
            <a:endParaRPr lang="en-US" sz="1200" dirty="0">
              <a:solidFill>
                <a:srgbClr val="898989"/>
              </a:solidFill>
            </a:endParaRPr>
          </a:p>
        </p:txBody>
      </p:sp>
    </p:spTree>
    <p:extLst>
      <p:ext uri="{BB962C8B-B14F-4D97-AF65-F5344CB8AC3E}">
        <p14:creationId xmlns:p14="http://schemas.microsoft.com/office/powerpoint/2010/main" val="212671618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rtlCol="0">
            <a:normAutofit/>
          </a:bodyPr>
          <a:lstStyle/>
          <a:p>
            <a:pPr>
              <a:defRPr/>
            </a:pPr>
            <a:r>
              <a:rPr lang="fa-IR" b="1" dirty="0" smtClean="0"/>
              <a:t>6-بازاریابی پایین دستی</a:t>
            </a:r>
            <a:br>
              <a:rPr lang="fa-IR" b="1" dirty="0" smtClean="0"/>
            </a:br>
            <a:r>
              <a:rPr lang="en-US" b="1" dirty="0" smtClean="0">
                <a:solidFill>
                  <a:srgbClr val="FF0000"/>
                </a:solidFill>
              </a:rPr>
              <a:t>DOWNSTREAM MARKETING</a:t>
            </a:r>
            <a:endParaRPr lang="en-US" b="1" dirty="0">
              <a:solidFill>
                <a:srgbClr val="FF0000"/>
              </a:solidFill>
            </a:endParaRPr>
          </a:p>
        </p:txBody>
      </p:sp>
      <p:sp>
        <p:nvSpPr>
          <p:cNvPr id="3" name="Content Placeholder 2"/>
          <p:cNvSpPr>
            <a:spLocks noGrp="1"/>
          </p:cNvSpPr>
          <p:nvPr>
            <p:ph idx="1"/>
          </p:nvPr>
        </p:nvSpPr>
        <p:spPr/>
        <p:txBody>
          <a:bodyPr/>
          <a:lstStyle/>
          <a:p>
            <a:pPr algn="ctr" rtl="1" eaLnBrk="1" hangingPunct="1">
              <a:lnSpc>
                <a:spcPct val="150000"/>
              </a:lnSpc>
              <a:buFont typeface="Wingdings" panose="05000000000000000000" pitchFamily="2" charset="2"/>
              <a:buChar char="q"/>
            </a:pPr>
            <a:r>
              <a:rPr lang="fa-IR" sz="4000" b="1" dirty="0">
                <a:solidFill>
                  <a:schemeClr val="bg1"/>
                </a:solidFill>
              </a:rPr>
              <a:t>  </a:t>
            </a:r>
            <a:r>
              <a:rPr lang="fa-IR" sz="4000" b="1" dirty="0">
                <a:solidFill>
                  <a:srgbClr val="0070C0"/>
                </a:solidFill>
              </a:rPr>
              <a:t>آموزش و تعلیم تکنسین های بازاریابی و فروش و بهبود مهارتهای موجود و کسب مهارتهای جدیدبرای فروش بیشتر محصولات فعلی</a:t>
            </a:r>
            <a:endParaRPr lang="en-US" sz="4000" b="1" dirty="0">
              <a:solidFill>
                <a:srgbClr val="0070C0"/>
              </a:solidFill>
            </a:endParaRPr>
          </a:p>
        </p:txBody>
      </p:sp>
      <p:sp>
        <p:nvSpPr>
          <p:cNvPr id="266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64EDF40-511C-4263-AD15-8460055677EA}" type="slidenum">
              <a:rPr lang="en-US" sz="1200">
                <a:solidFill>
                  <a:srgbClr val="898989"/>
                </a:solidFill>
              </a:rPr>
              <a:pPr>
                <a:spcBef>
                  <a:spcPct val="0"/>
                </a:spcBef>
                <a:buFontTx/>
                <a:buNone/>
              </a:pPr>
              <a:t>38</a:t>
            </a:fld>
            <a:endParaRPr lang="en-US" sz="1200" dirty="0">
              <a:solidFill>
                <a:srgbClr val="898989"/>
              </a:solidFill>
            </a:endParaRPr>
          </a:p>
        </p:txBody>
      </p:sp>
    </p:spTree>
    <p:extLst>
      <p:ext uri="{BB962C8B-B14F-4D97-AF65-F5344CB8AC3E}">
        <p14:creationId xmlns:p14="http://schemas.microsoft.com/office/powerpoint/2010/main" val="2882411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b="1" dirty="0" smtClean="0"/>
              <a:t>7- مدیریت پورتفوی بازاریابی</a:t>
            </a:r>
            <a:br>
              <a:rPr lang="fa-IR" b="1" dirty="0" smtClean="0"/>
            </a:br>
            <a:r>
              <a:rPr lang="en-US" sz="4000" b="1" dirty="0">
                <a:solidFill>
                  <a:srgbClr val="FF0000"/>
                </a:solidFill>
              </a:rPr>
              <a:t>MARKETING PORTFOLIO MANAGEMENT</a:t>
            </a:r>
            <a:r>
              <a:rPr lang="fa-IR" sz="4000" b="1" dirty="0">
                <a:solidFill>
                  <a:srgbClr val="FF0000"/>
                </a:solidFill>
              </a:rPr>
              <a:t> </a:t>
            </a:r>
            <a:endParaRPr lang="en-US" sz="4000" b="1" dirty="0">
              <a:solidFill>
                <a:srgbClr val="FF0000"/>
              </a:solidFill>
            </a:endParaRPr>
          </a:p>
        </p:txBody>
      </p:sp>
      <p:sp>
        <p:nvSpPr>
          <p:cNvPr id="3" name="Content Placeholder 2"/>
          <p:cNvSpPr>
            <a:spLocks noGrp="1"/>
          </p:cNvSpPr>
          <p:nvPr>
            <p:ph idx="1"/>
          </p:nvPr>
        </p:nvSpPr>
        <p:spPr/>
        <p:txBody>
          <a:bodyPr/>
          <a:lstStyle/>
          <a:p>
            <a:pPr algn="ctr" rtl="1" eaLnBrk="1" hangingPunct="1">
              <a:lnSpc>
                <a:spcPct val="150000"/>
              </a:lnSpc>
              <a:buFont typeface="Wingdings" panose="05000000000000000000" pitchFamily="2" charset="2"/>
              <a:buChar char="q"/>
            </a:pPr>
            <a:r>
              <a:rPr lang="fa-IR" sz="4000" b="1">
                <a:solidFill>
                  <a:schemeClr val="bg1"/>
                </a:solidFill>
              </a:rPr>
              <a:t>تشخیص،تعریف و تعیین مجموعه یا پورتفوی </a:t>
            </a:r>
            <a:r>
              <a:rPr lang="fa-IR" sz="4000" b="1">
                <a:solidFill>
                  <a:srgbClr val="FFFF00"/>
                </a:solidFill>
              </a:rPr>
              <a:t>برندها ،محصولات،مشتریان،بازارها و کانالها </a:t>
            </a:r>
            <a:r>
              <a:rPr lang="fa-IR" sz="4000" b="1">
                <a:solidFill>
                  <a:schemeClr val="bg1"/>
                </a:solidFill>
              </a:rPr>
              <a:t>برای« جذب ، خلق، حفظ یا حذف» عوامل یا عناصر هر یک از پورتفوهای فوق.</a:t>
            </a:r>
            <a:endParaRPr lang="en-US" sz="4000" b="1" dirty="0">
              <a:solidFill>
                <a:schemeClr val="bg1"/>
              </a:solidFill>
            </a:endParaRPr>
          </a:p>
        </p:txBody>
      </p:sp>
      <p:sp>
        <p:nvSpPr>
          <p:cNvPr id="276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CF8D9A1-5035-41F4-9924-30721E0D49F4}" type="slidenum">
              <a:rPr lang="en-US" sz="1200">
                <a:solidFill>
                  <a:srgbClr val="898989"/>
                </a:solidFill>
              </a:rPr>
              <a:pPr>
                <a:spcBef>
                  <a:spcPct val="0"/>
                </a:spcBef>
                <a:buFontTx/>
                <a:buNone/>
              </a:pPr>
              <a:t>39</a:t>
            </a:fld>
            <a:endParaRPr lang="en-US" sz="1200" dirty="0">
              <a:solidFill>
                <a:srgbClr val="898989"/>
              </a:solidFill>
            </a:endParaRPr>
          </a:p>
        </p:txBody>
      </p:sp>
    </p:spTree>
    <p:extLst>
      <p:ext uri="{BB962C8B-B14F-4D97-AF65-F5344CB8AC3E}">
        <p14:creationId xmlns:p14="http://schemas.microsoft.com/office/powerpoint/2010/main" val="3574834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2130426"/>
            <a:ext cx="8382000" cy="3736975"/>
          </a:xfrm>
        </p:spPr>
        <p:txBody>
          <a:bodyPr/>
          <a:lstStyle/>
          <a:p>
            <a:pPr marL="685800" indent="-685800" algn="r">
              <a:buFont typeface="Wingdings" panose="05000000000000000000" pitchFamily="2" charset="2"/>
              <a:buChar char="Ø"/>
            </a:pPr>
            <a:r>
              <a:rPr lang="fa-IR" sz="5400" b="1" dirty="0"/>
              <a:t>تغییر وتحول « </a:t>
            </a:r>
            <a:r>
              <a:rPr lang="fa-IR" sz="5400" b="1" dirty="0">
                <a:solidFill>
                  <a:srgbClr val="C00000"/>
                </a:solidFill>
              </a:rPr>
              <a:t>معانی ،مبانی ،ملزومات ،محیط ها و مدیریت</a:t>
            </a:r>
            <a:r>
              <a:rPr lang="fa-IR" sz="5400" b="1" dirty="0"/>
              <a:t> » در حوزه کسب وکار وبازار</a:t>
            </a:r>
            <a:br>
              <a:rPr lang="fa-IR" sz="5400" b="1" dirty="0"/>
            </a:br>
            <a:endParaRPr lang="fa-IR" sz="5400" dirty="0"/>
          </a:p>
        </p:txBody>
      </p:sp>
      <p:sp>
        <p:nvSpPr>
          <p:cNvPr id="717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F9742E6-F310-41D4-81A0-E9181DFCFD8E}" type="slidenum">
              <a:rPr lang="en-US" sz="1200">
                <a:solidFill>
                  <a:srgbClr val="898989"/>
                </a:solidFill>
              </a:rPr>
              <a:pPr>
                <a:spcBef>
                  <a:spcPct val="0"/>
                </a:spcBef>
                <a:buFontTx/>
                <a:buNone/>
              </a:pPr>
              <a:t>4</a:t>
            </a:fld>
            <a:endParaRPr lang="en-US" sz="1200" dirty="0">
              <a:solidFill>
                <a:srgbClr val="898989"/>
              </a:solidFill>
            </a:endParaRPr>
          </a:p>
        </p:txBody>
      </p:sp>
      <p:sp>
        <p:nvSpPr>
          <p:cNvPr id="5" name="Title 1"/>
          <p:cNvSpPr txBox="1">
            <a:spLocks/>
          </p:cNvSpPr>
          <p:nvPr/>
        </p:nvSpPr>
        <p:spPr>
          <a:xfrm>
            <a:off x="2057400" y="228600"/>
            <a:ext cx="8229600" cy="1143000"/>
          </a:xfrm>
          <a:prstGeom prst="rect">
            <a:avLst/>
          </a:prstGeom>
        </p:spPr>
        <p:style>
          <a:lnRef idx="0">
            <a:schemeClr val="accent2"/>
          </a:lnRef>
          <a:fillRef idx="3">
            <a:schemeClr val="accent2"/>
          </a:fillRef>
          <a:effectRef idx="3">
            <a:schemeClr val="accent2"/>
          </a:effectRef>
          <a:fontRef idx="minor">
            <a:schemeClr val="lt1"/>
          </a:fontRef>
        </p:style>
        <p:txBody>
          <a:bodyPr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defRPr/>
            </a:pPr>
            <a:r>
              <a:rPr lang="fa-IR" b="1" dirty="0"/>
              <a:t>چالشهای اساسی بازاریابی</a:t>
            </a:r>
            <a:endParaRPr lang="en-US" dirty="0"/>
          </a:p>
        </p:txBody>
      </p:sp>
    </p:spTree>
    <p:extLst>
      <p:ext uri="{BB962C8B-B14F-4D97-AF65-F5344CB8AC3E}">
        <p14:creationId xmlns:p14="http://schemas.microsoft.com/office/powerpoint/2010/main" val="10486348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rtlCol="0">
            <a:normAutofit/>
          </a:bodyPr>
          <a:lstStyle/>
          <a:p>
            <a:pPr>
              <a:defRPr/>
            </a:pPr>
            <a:r>
              <a:rPr lang="fa-IR" sz="3600" b="1" dirty="0"/>
              <a:t>8-برنامه ریزی سناریوئی</a:t>
            </a:r>
            <a:br>
              <a:rPr lang="fa-IR" sz="3600" b="1" dirty="0"/>
            </a:br>
            <a:r>
              <a:rPr lang="en-US" sz="3600" b="1" dirty="0">
                <a:solidFill>
                  <a:srgbClr val="FF0000"/>
                </a:solidFill>
              </a:rPr>
              <a:t>SCENARIO  PLANNING</a:t>
            </a:r>
          </a:p>
        </p:txBody>
      </p:sp>
      <p:sp>
        <p:nvSpPr>
          <p:cNvPr id="3" name="Content Placeholder 2"/>
          <p:cNvSpPr>
            <a:spLocks noGrp="1"/>
          </p:cNvSpPr>
          <p:nvPr>
            <p:ph idx="1"/>
          </p:nvPr>
        </p:nvSpPr>
        <p:spPr/>
        <p:txBody>
          <a:bodyPr/>
          <a:lstStyle/>
          <a:p>
            <a:pPr algn="r" rtl="1" eaLnBrk="1" hangingPunct="1">
              <a:lnSpc>
                <a:spcPct val="150000"/>
              </a:lnSpc>
              <a:buFont typeface="Arial" panose="020B0604020202020204" pitchFamily="34" charset="0"/>
              <a:buNone/>
            </a:pPr>
            <a:endParaRPr lang="fa-IR" sz="3600" b="1" dirty="0">
              <a:solidFill>
                <a:schemeClr val="bg1"/>
              </a:solidFill>
            </a:endParaRPr>
          </a:p>
          <a:p>
            <a:pPr algn="ctr" rtl="1" eaLnBrk="1" hangingPunct="1">
              <a:lnSpc>
                <a:spcPct val="150000"/>
              </a:lnSpc>
              <a:buFont typeface="Arial" panose="020B0604020202020204" pitchFamily="34" charset="0"/>
              <a:buNone/>
            </a:pPr>
            <a:r>
              <a:rPr lang="fa-IR" sz="3600" b="1" dirty="0">
                <a:solidFill>
                  <a:schemeClr val="tx1">
                    <a:lumMod val="85000"/>
                    <a:lumOff val="15000"/>
                  </a:schemeClr>
                </a:solidFill>
              </a:rPr>
              <a:t>درک اینکه محیط کسب و کار چگونه خواهد بود و طرح ریزی در مورد اینکه چگونه با آن برخورد شود</a:t>
            </a:r>
          </a:p>
          <a:p>
            <a:pPr rtl="1" eaLnBrk="1" hangingPunct="1">
              <a:lnSpc>
                <a:spcPct val="150000"/>
              </a:lnSpc>
              <a:buFont typeface="Arial" panose="020B0604020202020204" pitchFamily="34" charset="0"/>
              <a:buNone/>
            </a:pPr>
            <a:r>
              <a:rPr lang="fa-IR" sz="3600" b="1" dirty="0">
                <a:solidFill>
                  <a:schemeClr val="tx1">
                    <a:lumMod val="85000"/>
                    <a:lumOff val="15000"/>
                  </a:schemeClr>
                </a:solidFill>
              </a:rPr>
              <a:t>                                    شوارتز</a:t>
            </a:r>
            <a:endParaRPr lang="en-US" sz="3600" b="1" dirty="0">
              <a:solidFill>
                <a:schemeClr val="tx1">
                  <a:lumMod val="85000"/>
                  <a:lumOff val="15000"/>
                </a:schemeClr>
              </a:solidFill>
            </a:endParaRPr>
          </a:p>
          <a:p>
            <a:pPr algn="r" rtl="1" eaLnBrk="1" hangingPunct="1">
              <a:lnSpc>
                <a:spcPct val="150000"/>
              </a:lnSpc>
              <a:buFont typeface="Arial" panose="020B0604020202020204" pitchFamily="34" charset="0"/>
              <a:buNone/>
            </a:pPr>
            <a:endParaRPr lang="en-US" sz="3600" b="1" dirty="0">
              <a:solidFill>
                <a:schemeClr val="tx1">
                  <a:lumMod val="85000"/>
                  <a:lumOff val="15000"/>
                </a:schemeClr>
              </a:solidFill>
            </a:endParaRPr>
          </a:p>
        </p:txBody>
      </p:sp>
      <p:sp>
        <p:nvSpPr>
          <p:cNvPr id="286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6457DAE-E0A7-4C14-8794-1A5D9AA5D41E}" type="slidenum">
              <a:rPr lang="en-US" sz="1200">
                <a:solidFill>
                  <a:srgbClr val="898989"/>
                </a:solidFill>
              </a:rPr>
              <a:pPr>
                <a:spcBef>
                  <a:spcPct val="0"/>
                </a:spcBef>
                <a:buFontTx/>
                <a:buNone/>
              </a:pPr>
              <a:t>40</a:t>
            </a:fld>
            <a:endParaRPr lang="en-US" sz="1200" dirty="0">
              <a:solidFill>
                <a:srgbClr val="898989"/>
              </a:solidFill>
            </a:endParaRPr>
          </a:p>
        </p:txBody>
      </p:sp>
    </p:spTree>
    <p:extLst>
      <p:ext uri="{BB962C8B-B14F-4D97-AF65-F5344CB8AC3E}">
        <p14:creationId xmlns:p14="http://schemas.microsoft.com/office/powerpoint/2010/main" val="104015924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sz="3600" b="1" dirty="0">
                <a:solidFill>
                  <a:srgbClr val="FF0000"/>
                </a:solidFill>
              </a:rPr>
              <a:t>سه نکته کلیدی سناریوسازی</a:t>
            </a:r>
            <a:r>
              <a:rPr lang="fa-IR" sz="3600" b="1" dirty="0">
                <a:solidFill>
                  <a:schemeClr val="bg1"/>
                </a:solidFill>
              </a:rPr>
              <a:t>:</a:t>
            </a:r>
            <a:endParaRPr lang="en-US" sz="3600" b="1" dirty="0">
              <a:solidFill>
                <a:schemeClr val="bg1"/>
              </a:solidFill>
            </a:endParaRPr>
          </a:p>
        </p:txBody>
      </p:sp>
      <p:sp>
        <p:nvSpPr>
          <p:cNvPr id="3" name="Content Placeholder 2"/>
          <p:cNvSpPr>
            <a:spLocks noGrp="1"/>
          </p:cNvSpPr>
          <p:nvPr>
            <p:ph idx="1"/>
          </p:nvPr>
        </p:nvSpPr>
        <p:spPr>
          <a:xfrm>
            <a:off x="1752600" y="1600200"/>
            <a:ext cx="8686800" cy="5105400"/>
          </a:xfrm>
        </p:spPr>
        <p:txBody>
          <a:bodyPr rtlCol="0">
            <a:normAutofit fontScale="92500"/>
          </a:bodyPr>
          <a:lstStyle/>
          <a:p>
            <a:pPr>
              <a:buFont typeface="Wingdings" pitchFamily="2" charset="2"/>
              <a:buChar char="§"/>
              <a:defRPr/>
            </a:pPr>
            <a:r>
              <a:rPr lang="fa-IR" sz="3600" b="1" dirty="0">
                <a:solidFill>
                  <a:schemeClr val="tx1">
                    <a:lumMod val="85000"/>
                    <a:lumOff val="15000"/>
                  </a:schemeClr>
                </a:solidFill>
              </a:rPr>
              <a:t>گزینه های گوناگون محیط کسب و کار که سازمان ممکن است با آنها روبرو شود را شرح دهید.</a:t>
            </a:r>
          </a:p>
          <a:p>
            <a:pPr>
              <a:buFont typeface="Wingdings" pitchFamily="2" charset="2"/>
              <a:buChar char="§"/>
              <a:defRPr/>
            </a:pPr>
            <a:endParaRPr lang="fa-IR" sz="3600" b="1" dirty="0">
              <a:solidFill>
                <a:schemeClr val="tx1">
                  <a:lumMod val="85000"/>
                  <a:lumOff val="15000"/>
                </a:schemeClr>
              </a:solidFill>
            </a:endParaRPr>
          </a:p>
          <a:p>
            <a:pPr>
              <a:buFont typeface="Wingdings" pitchFamily="2" charset="2"/>
              <a:buChar char="§"/>
              <a:defRPr/>
            </a:pPr>
            <a:r>
              <a:rPr lang="fa-IR" sz="3600" b="1" dirty="0">
                <a:solidFill>
                  <a:schemeClr val="tx1">
                    <a:lumMod val="85000"/>
                    <a:lumOff val="15000"/>
                  </a:schemeClr>
                </a:solidFill>
              </a:rPr>
              <a:t>استراتژی های گوناگون برای اجرا با توجه به اینکه کدام سناریو در دنیای واقعی اتفاق خواهد افتاد،تنظیم کنید.</a:t>
            </a:r>
          </a:p>
          <a:p>
            <a:pPr>
              <a:buFont typeface="Wingdings" pitchFamily="2" charset="2"/>
              <a:buChar char="§"/>
              <a:defRPr/>
            </a:pPr>
            <a:endParaRPr lang="fa-IR" sz="3600" b="1" dirty="0">
              <a:solidFill>
                <a:schemeClr val="tx1">
                  <a:lumMod val="85000"/>
                  <a:lumOff val="15000"/>
                </a:schemeClr>
              </a:solidFill>
            </a:endParaRPr>
          </a:p>
          <a:p>
            <a:pPr>
              <a:buFont typeface="Wingdings" pitchFamily="2" charset="2"/>
              <a:buChar char="§"/>
              <a:defRPr/>
            </a:pPr>
            <a:r>
              <a:rPr lang="fa-IR" sz="3600" b="1" dirty="0">
                <a:solidFill>
                  <a:schemeClr val="tx1">
                    <a:lumMod val="85000"/>
                    <a:lumOff val="15000"/>
                  </a:schemeClr>
                </a:solidFill>
              </a:rPr>
              <a:t>علائمی را که به سازمان هشدار خواهند داد که کدام سناریو اتفاق خواهد افتاد را شناسایی کنید.</a:t>
            </a:r>
            <a:endParaRPr lang="en-US" sz="3600" b="1" dirty="0">
              <a:solidFill>
                <a:schemeClr val="tx1">
                  <a:lumMod val="85000"/>
                  <a:lumOff val="15000"/>
                </a:schemeClr>
              </a:solidFill>
            </a:endParaRPr>
          </a:p>
          <a:p>
            <a:pPr>
              <a:buNone/>
              <a:defRPr/>
            </a:pPr>
            <a:r>
              <a:rPr lang="fa-IR" sz="3600" b="1" dirty="0">
                <a:solidFill>
                  <a:schemeClr val="tx1">
                    <a:lumMod val="85000"/>
                    <a:lumOff val="15000"/>
                  </a:schemeClr>
                </a:solidFill>
              </a:rPr>
              <a:t> </a:t>
            </a:r>
            <a:endParaRPr lang="en-US" sz="3600" b="1" dirty="0">
              <a:solidFill>
                <a:schemeClr val="tx1">
                  <a:lumMod val="85000"/>
                  <a:lumOff val="15000"/>
                </a:schemeClr>
              </a:solidFill>
            </a:endParaRPr>
          </a:p>
        </p:txBody>
      </p:sp>
      <p:sp>
        <p:nvSpPr>
          <p:cNvPr id="297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0520405-6EED-457E-BDD2-FDEF5BA4AEC0}" type="slidenum">
              <a:rPr lang="en-US" sz="1200">
                <a:solidFill>
                  <a:srgbClr val="898989"/>
                </a:solidFill>
              </a:rPr>
              <a:pPr>
                <a:spcBef>
                  <a:spcPct val="0"/>
                </a:spcBef>
                <a:buFontTx/>
                <a:buNone/>
              </a:pPr>
              <a:t>41</a:t>
            </a:fld>
            <a:endParaRPr lang="en-US" sz="1200" dirty="0">
              <a:solidFill>
                <a:srgbClr val="898989"/>
              </a:solidFill>
            </a:endParaRPr>
          </a:p>
        </p:txBody>
      </p:sp>
    </p:spTree>
    <p:extLst>
      <p:ext uri="{BB962C8B-B14F-4D97-AF65-F5344CB8AC3E}">
        <p14:creationId xmlns:p14="http://schemas.microsoft.com/office/powerpoint/2010/main" val="97680374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1143000"/>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a:defRPr/>
            </a:pPr>
            <a:r>
              <a:rPr lang="fa-IR" b="1" dirty="0" smtClean="0"/>
              <a:t>9- بازاریابی حرفه ای</a:t>
            </a:r>
            <a:br>
              <a:rPr lang="fa-IR" b="1" dirty="0" smtClean="0"/>
            </a:br>
            <a:r>
              <a:rPr lang="en-US" sz="4000" b="1" dirty="0">
                <a:solidFill>
                  <a:srgbClr val="FF0000"/>
                </a:solidFill>
              </a:rPr>
              <a:t>PROFESSIONAL  MARKETING</a:t>
            </a:r>
          </a:p>
        </p:txBody>
      </p:sp>
      <p:sp>
        <p:nvSpPr>
          <p:cNvPr id="3" name="Content Placeholder 2"/>
          <p:cNvSpPr>
            <a:spLocks noGrp="1"/>
          </p:cNvSpPr>
          <p:nvPr>
            <p:ph idx="1"/>
          </p:nvPr>
        </p:nvSpPr>
        <p:spPr/>
        <p:txBody>
          <a:bodyPr/>
          <a:lstStyle/>
          <a:p>
            <a:pPr algn="r" rtl="1" eaLnBrk="1" hangingPunct="1">
              <a:buFont typeface="Arial" panose="020B0604020202020204" pitchFamily="34" charset="0"/>
              <a:buNone/>
            </a:pPr>
            <a:endParaRPr lang="fa-IR" sz="3600" b="1" dirty="0">
              <a:solidFill>
                <a:schemeClr val="bg1"/>
              </a:solidFill>
            </a:endParaRPr>
          </a:p>
          <a:p>
            <a:pPr algn="r" rtl="1" eaLnBrk="1" hangingPunct="1">
              <a:buFont typeface="Wingdings" panose="05000000000000000000" pitchFamily="2" charset="2"/>
              <a:buChar char="q"/>
            </a:pPr>
            <a:r>
              <a:rPr lang="fa-IR" sz="3600" b="1" dirty="0">
                <a:solidFill>
                  <a:schemeClr val="tx1">
                    <a:lumMod val="85000"/>
                    <a:lumOff val="15000"/>
                  </a:schemeClr>
                </a:solidFill>
              </a:rPr>
              <a:t>بازاریابی مبتنی بر تخصص ومهارتهای نوین </a:t>
            </a:r>
          </a:p>
          <a:p>
            <a:pPr algn="r" rtl="1" eaLnBrk="1" hangingPunct="1">
              <a:buFont typeface="Wingdings" panose="05000000000000000000" pitchFamily="2" charset="2"/>
              <a:buChar char="q"/>
            </a:pPr>
            <a:r>
              <a:rPr lang="fa-IR" sz="3600" b="1" dirty="0">
                <a:solidFill>
                  <a:schemeClr val="tx1">
                    <a:lumMod val="85000"/>
                    <a:lumOff val="15000"/>
                  </a:schemeClr>
                </a:solidFill>
              </a:rPr>
              <a:t>بازاریابی مبتنی بر تکنولوژی های تازه </a:t>
            </a:r>
          </a:p>
          <a:p>
            <a:pPr algn="r" rtl="1" eaLnBrk="1" hangingPunct="1">
              <a:buFont typeface="Wingdings" panose="05000000000000000000" pitchFamily="2" charset="2"/>
              <a:buChar char="q"/>
            </a:pPr>
            <a:r>
              <a:rPr lang="fa-IR" sz="3600" b="1" dirty="0">
                <a:solidFill>
                  <a:schemeClr val="tx1">
                    <a:lumMod val="85000"/>
                    <a:lumOff val="15000"/>
                  </a:schemeClr>
                </a:solidFill>
              </a:rPr>
              <a:t>بازاریابی مبتنی بر گرایشهای جدید</a:t>
            </a:r>
            <a:endParaRPr lang="en-US" sz="3600" b="1" dirty="0">
              <a:solidFill>
                <a:schemeClr val="tx1">
                  <a:lumMod val="85000"/>
                  <a:lumOff val="15000"/>
                </a:schemeClr>
              </a:solidFill>
            </a:endParaRPr>
          </a:p>
        </p:txBody>
      </p:sp>
      <p:sp>
        <p:nvSpPr>
          <p:cNvPr id="307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A945D0F-9755-40A5-BD1C-28CE1EA69148}" type="slidenum">
              <a:rPr lang="en-US" sz="1200">
                <a:solidFill>
                  <a:srgbClr val="898989"/>
                </a:solidFill>
              </a:rPr>
              <a:pPr>
                <a:spcBef>
                  <a:spcPct val="0"/>
                </a:spcBef>
                <a:buFontTx/>
                <a:buNone/>
              </a:pPr>
              <a:t>42</a:t>
            </a:fld>
            <a:endParaRPr lang="en-US" sz="1200" dirty="0">
              <a:solidFill>
                <a:srgbClr val="898989"/>
              </a:solidFill>
            </a:endParaRPr>
          </a:p>
        </p:txBody>
      </p:sp>
    </p:spTree>
    <p:extLst>
      <p:ext uri="{BB962C8B-B14F-4D97-AF65-F5344CB8AC3E}">
        <p14:creationId xmlns:p14="http://schemas.microsoft.com/office/powerpoint/2010/main" val="25906548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5159376" y="2492376"/>
            <a:ext cx="2016125" cy="1871663"/>
          </a:xfrm>
          <a:prstGeom prst="ellipse">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sz="4000" b="1">
                <a:solidFill>
                  <a:srgbClr val="FF0000"/>
                </a:solidFill>
              </a:rPr>
              <a:t>حرفه ای </a:t>
            </a:r>
            <a:endParaRPr lang="en-US" sz="4000" b="1" dirty="0">
              <a:solidFill>
                <a:srgbClr val="FF0000"/>
              </a:solidFill>
            </a:endParaRPr>
          </a:p>
        </p:txBody>
      </p:sp>
      <p:sp>
        <p:nvSpPr>
          <p:cNvPr id="39939" name="Oval 3"/>
          <p:cNvSpPr>
            <a:spLocks noChangeArrowheads="1"/>
          </p:cNvSpPr>
          <p:nvPr/>
        </p:nvSpPr>
        <p:spPr bwMode="auto">
          <a:xfrm>
            <a:off x="3216276" y="4365626"/>
            <a:ext cx="2016125" cy="1871663"/>
          </a:xfrm>
          <a:prstGeom prst="ellipse">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sz="4000" b="1">
                <a:solidFill>
                  <a:srgbClr val="FF0000"/>
                </a:solidFill>
              </a:rPr>
              <a:t>ت</a:t>
            </a:r>
            <a:r>
              <a:rPr lang="fa-IR" sz="4000" b="1"/>
              <a:t>داوم</a:t>
            </a:r>
            <a:endParaRPr lang="en-US" sz="4000" b="1" dirty="0"/>
          </a:p>
        </p:txBody>
      </p:sp>
      <p:sp>
        <p:nvSpPr>
          <p:cNvPr id="39940" name="Oval 4"/>
          <p:cNvSpPr>
            <a:spLocks noChangeArrowheads="1"/>
          </p:cNvSpPr>
          <p:nvPr/>
        </p:nvSpPr>
        <p:spPr bwMode="auto">
          <a:xfrm>
            <a:off x="2351089" y="2276476"/>
            <a:ext cx="2016125" cy="1871663"/>
          </a:xfrm>
          <a:prstGeom prst="ellipse">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sz="4000" b="1">
                <a:solidFill>
                  <a:srgbClr val="FF0000"/>
                </a:solidFill>
              </a:rPr>
              <a:t>ت</a:t>
            </a:r>
            <a:r>
              <a:rPr lang="fa-IR" sz="4000" b="1"/>
              <a:t>حول</a:t>
            </a:r>
            <a:endParaRPr lang="en-US" sz="4000" b="1" dirty="0"/>
          </a:p>
        </p:txBody>
      </p:sp>
      <p:sp>
        <p:nvSpPr>
          <p:cNvPr id="39941" name="Oval 5"/>
          <p:cNvSpPr>
            <a:spLocks noChangeArrowheads="1"/>
          </p:cNvSpPr>
          <p:nvPr/>
        </p:nvSpPr>
        <p:spPr bwMode="auto">
          <a:xfrm>
            <a:off x="8040689" y="2276476"/>
            <a:ext cx="2016125" cy="1871663"/>
          </a:xfrm>
          <a:prstGeom prst="ellipse">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sz="4000" b="1">
                <a:solidFill>
                  <a:srgbClr val="FF0000"/>
                </a:solidFill>
              </a:rPr>
              <a:t>ت</a:t>
            </a:r>
            <a:r>
              <a:rPr lang="fa-IR" sz="4000" b="1"/>
              <a:t>عهد</a:t>
            </a:r>
            <a:endParaRPr lang="en-US" sz="4000" b="1" dirty="0"/>
          </a:p>
        </p:txBody>
      </p:sp>
      <p:sp>
        <p:nvSpPr>
          <p:cNvPr id="39942" name="Oval 6"/>
          <p:cNvSpPr>
            <a:spLocks noChangeArrowheads="1"/>
          </p:cNvSpPr>
          <p:nvPr/>
        </p:nvSpPr>
        <p:spPr bwMode="auto">
          <a:xfrm>
            <a:off x="6456364" y="333376"/>
            <a:ext cx="2016125" cy="1871663"/>
          </a:xfrm>
          <a:prstGeom prst="ellipse">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sz="4000" b="1">
                <a:solidFill>
                  <a:srgbClr val="FF0000"/>
                </a:solidFill>
              </a:rPr>
              <a:t>ت</a:t>
            </a:r>
            <a:r>
              <a:rPr lang="fa-IR" sz="4000" b="1"/>
              <a:t>وکل</a:t>
            </a:r>
            <a:endParaRPr lang="en-US" sz="4000" b="1" dirty="0"/>
          </a:p>
        </p:txBody>
      </p:sp>
      <p:sp>
        <p:nvSpPr>
          <p:cNvPr id="39943" name="Oval 7"/>
          <p:cNvSpPr>
            <a:spLocks noChangeArrowheads="1"/>
          </p:cNvSpPr>
          <p:nvPr/>
        </p:nvSpPr>
        <p:spPr bwMode="auto">
          <a:xfrm>
            <a:off x="4008439" y="188913"/>
            <a:ext cx="2016125" cy="1871662"/>
          </a:xfrm>
          <a:prstGeom prst="ellipse">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sz="4000" b="1">
                <a:solidFill>
                  <a:srgbClr val="FF0000"/>
                </a:solidFill>
              </a:rPr>
              <a:t>ت</a:t>
            </a:r>
            <a:r>
              <a:rPr lang="fa-IR" sz="4000" b="1"/>
              <a:t>کامل</a:t>
            </a:r>
            <a:endParaRPr lang="en-US" sz="4000" b="1" dirty="0"/>
          </a:p>
        </p:txBody>
      </p:sp>
      <p:sp>
        <p:nvSpPr>
          <p:cNvPr id="39944" name="Oval 8"/>
          <p:cNvSpPr>
            <a:spLocks noChangeArrowheads="1"/>
          </p:cNvSpPr>
          <p:nvPr/>
        </p:nvSpPr>
        <p:spPr bwMode="auto">
          <a:xfrm>
            <a:off x="5303839" y="5013326"/>
            <a:ext cx="2016125" cy="1844675"/>
          </a:xfrm>
          <a:prstGeom prst="ellipse">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sz="4000" b="1">
                <a:solidFill>
                  <a:srgbClr val="FF0000"/>
                </a:solidFill>
              </a:rPr>
              <a:t>ت</a:t>
            </a:r>
            <a:r>
              <a:rPr lang="fa-IR" sz="4000" b="1"/>
              <a:t>علق</a:t>
            </a:r>
            <a:endParaRPr lang="en-US" sz="4000" b="1" dirty="0"/>
          </a:p>
        </p:txBody>
      </p:sp>
      <p:sp>
        <p:nvSpPr>
          <p:cNvPr id="39945" name="Oval 9"/>
          <p:cNvSpPr>
            <a:spLocks noChangeArrowheads="1"/>
          </p:cNvSpPr>
          <p:nvPr/>
        </p:nvSpPr>
        <p:spPr bwMode="auto">
          <a:xfrm>
            <a:off x="7319964" y="4149726"/>
            <a:ext cx="2016125" cy="1871663"/>
          </a:xfrm>
          <a:prstGeom prst="ellipse">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a-IR" sz="4000" b="1">
                <a:solidFill>
                  <a:srgbClr val="FF0000"/>
                </a:solidFill>
              </a:rPr>
              <a:t>ت</a:t>
            </a:r>
            <a:r>
              <a:rPr lang="fa-IR" sz="4000" b="1"/>
              <a:t>خصص</a:t>
            </a:r>
            <a:endParaRPr lang="en-US" sz="4000" b="1" dirty="0"/>
          </a:p>
        </p:txBody>
      </p:sp>
      <p:sp>
        <p:nvSpPr>
          <p:cNvPr id="39948" name="Line 12"/>
          <p:cNvSpPr>
            <a:spLocks noChangeShapeType="1"/>
          </p:cNvSpPr>
          <p:nvPr/>
        </p:nvSpPr>
        <p:spPr bwMode="auto">
          <a:xfrm>
            <a:off x="5375276" y="1989138"/>
            <a:ext cx="360363" cy="576262"/>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9949" name="Line 13"/>
          <p:cNvSpPr>
            <a:spLocks noChangeShapeType="1"/>
          </p:cNvSpPr>
          <p:nvPr/>
        </p:nvSpPr>
        <p:spPr bwMode="auto">
          <a:xfrm>
            <a:off x="4367213" y="3357563"/>
            <a:ext cx="792162"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9950" name="Line 14"/>
          <p:cNvSpPr>
            <a:spLocks noChangeShapeType="1"/>
          </p:cNvSpPr>
          <p:nvPr/>
        </p:nvSpPr>
        <p:spPr bwMode="auto">
          <a:xfrm flipH="1">
            <a:off x="6672263" y="2133600"/>
            <a:ext cx="431800" cy="503238"/>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9951" name="Line 15"/>
          <p:cNvSpPr>
            <a:spLocks noChangeShapeType="1"/>
          </p:cNvSpPr>
          <p:nvPr/>
        </p:nvSpPr>
        <p:spPr bwMode="auto">
          <a:xfrm>
            <a:off x="7175500" y="3284538"/>
            <a:ext cx="865188"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9952" name="Line 16"/>
          <p:cNvSpPr>
            <a:spLocks noChangeShapeType="1"/>
          </p:cNvSpPr>
          <p:nvPr/>
        </p:nvSpPr>
        <p:spPr bwMode="auto">
          <a:xfrm flipH="1">
            <a:off x="4943476" y="4149726"/>
            <a:ext cx="504825" cy="57467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9953" name="Line 17"/>
          <p:cNvSpPr>
            <a:spLocks noChangeShapeType="1"/>
          </p:cNvSpPr>
          <p:nvPr/>
        </p:nvSpPr>
        <p:spPr bwMode="auto">
          <a:xfrm>
            <a:off x="6240463" y="4365625"/>
            <a:ext cx="0" cy="6477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9954" name="Line 18"/>
          <p:cNvSpPr>
            <a:spLocks noChangeShapeType="1"/>
          </p:cNvSpPr>
          <p:nvPr/>
        </p:nvSpPr>
        <p:spPr bwMode="auto">
          <a:xfrm>
            <a:off x="6888163" y="4076700"/>
            <a:ext cx="647700" cy="4318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787" name="Slide Number Placeholder 1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22B0FF8-C38F-458F-957C-9A26B898912A}" type="slidenum">
              <a:rPr lang="en-US" sz="1200">
                <a:solidFill>
                  <a:srgbClr val="898989"/>
                </a:solidFill>
              </a:rPr>
              <a:pPr>
                <a:spcBef>
                  <a:spcPct val="0"/>
                </a:spcBef>
                <a:buFontTx/>
                <a:buNone/>
              </a:pPr>
              <a:t>43</a:t>
            </a:fld>
            <a:endParaRPr lang="en-US" sz="1200" dirty="0">
              <a:solidFill>
                <a:srgbClr val="898989"/>
              </a:solidFill>
            </a:endParaRPr>
          </a:p>
        </p:txBody>
      </p:sp>
    </p:spTree>
    <p:extLst>
      <p:ext uri="{BB962C8B-B14F-4D97-AF65-F5344CB8AC3E}">
        <p14:creationId xmlns:p14="http://schemas.microsoft.com/office/powerpoint/2010/main" val="1857979077"/>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50"/>
                                        </p:tgtEl>
                                        <p:attrNameLst>
                                          <p:attrName>style.visibility</p:attrName>
                                        </p:attrNameLst>
                                      </p:cBhvr>
                                      <p:to>
                                        <p:strVal val="visible"/>
                                      </p:to>
                                    </p:set>
                                    <p:animEffect transition="in" filter="fade">
                                      <p:cBhvr>
                                        <p:cTn id="12" dur="2000"/>
                                        <p:tgtEl>
                                          <p:spTgt spid="3995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42"/>
                                        </p:tgtEl>
                                        <p:attrNameLst>
                                          <p:attrName>style.visibility</p:attrName>
                                        </p:attrNameLst>
                                      </p:cBhvr>
                                      <p:to>
                                        <p:strVal val="visible"/>
                                      </p:to>
                                    </p:set>
                                    <p:animEffect transition="in" filter="fade">
                                      <p:cBhvr>
                                        <p:cTn id="17" dur="2000"/>
                                        <p:tgtEl>
                                          <p:spTgt spid="399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51"/>
                                        </p:tgtEl>
                                        <p:attrNameLst>
                                          <p:attrName>style.visibility</p:attrName>
                                        </p:attrNameLst>
                                      </p:cBhvr>
                                      <p:to>
                                        <p:strVal val="visible"/>
                                      </p:to>
                                    </p:set>
                                    <p:animEffect transition="in" filter="fade">
                                      <p:cBhvr>
                                        <p:cTn id="22" dur="2000"/>
                                        <p:tgtEl>
                                          <p:spTgt spid="399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41"/>
                                        </p:tgtEl>
                                        <p:attrNameLst>
                                          <p:attrName>style.visibility</p:attrName>
                                        </p:attrNameLst>
                                      </p:cBhvr>
                                      <p:to>
                                        <p:strVal val="visible"/>
                                      </p:to>
                                    </p:set>
                                    <p:animEffect transition="in" filter="fade">
                                      <p:cBhvr>
                                        <p:cTn id="27" dur="2000"/>
                                        <p:tgtEl>
                                          <p:spTgt spid="3994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54"/>
                                        </p:tgtEl>
                                        <p:attrNameLst>
                                          <p:attrName>style.visibility</p:attrName>
                                        </p:attrNameLst>
                                      </p:cBhvr>
                                      <p:to>
                                        <p:strVal val="visible"/>
                                      </p:to>
                                    </p:set>
                                    <p:animEffect transition="in" filter="fade">
                                      <p:cBhvr>
                                        <p:cTn id="32" dur="2000"/>
                                        <p:tgtEl>
                                          <p:spTgt spid="3995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45"/>
                                        </p:tgtEl>
                                        <p:attrNameLst>
                                          <p:attrName>style.visibility</p:attrName>
                                        </p:attrNameLst>
                                      </p:cBhvr>
                                      <p:to>
                                        <p:strVal val="visible"/>
                                      </p:to>
                                    </p:set>
                                    <p:animEffect transition="in" filter="fade">
                                      <p:cBhvr>
                                        <p:cTn id="37" dur="2000"/>
                                        <p:tgtEl>
                                          <p:spTgt spid="3994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9953"/>
                                        </p:tgtEl>
                                        <p:attrNameLst>
                                          <p:attrName>style.visibility</p:attrName>
                                        </p:attrNameLst>
                                      </p:cBhvr>
                                      <p:to>
                                        <p:strVal val="visible"/>
                                      </p:to>
                                    </p:set>
                                    <p:animEffect transition="in" filter="fade">
                                      <p:cBhvr>
                                        <p:cTn id="42" dur="2000"/>
                                        <p:tgtEl>
                                          <p:spTgt spid="3995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9944"/>
                                        </p:tgtEl>
                                        <p:attrNameLst>
                                          <p:attrName>style.visibility</p:attrName>
                                        </p:attrNameLst>
                                      </p:cBhvr>
                                      <p:to>
                                        <p:strVal val="visible"/>
                                      </p:to>
                                    </p:set>
                                    <p:animEffect transition="in" filter="fade">
                                      <p:cBhvr>
                                        <p:cTn id="47" dur="2000"/>
                                        <p:tgtEl>
                                          <p:spTgt spid="3994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9952"/>
                                        </p:tgtEl>
                                        <p:attrNameLst>
                                          <p:attrName>style.visibility</p:attrName>
                                        </p:attrNameLst>
                                      </p:cBhvr>
                                      <p:to>
                                        <p:strVal val="visible"/>
                                      </p:to>
                                    </p:set>
                                    <p:animEffect transition="in" filter="fade">
                                      <p:cBhvr>
                                        <p:cTn id="52" dur="2000"/>
                                        <p:tgtEl>
                                          <p:spTgt spid="3995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9939"/>
                                        </p:tgtEl>
                                        <p:attrNameLst>
                                          <p:attrName>style.visibility</p:attrName>
                                        </p:attrNameLst>
                                      </p:cBhvr>
                                      <p:to>
                                        <p:strVal val="visible"/>
                                      </p:to>
                                    </p:set>
                                    <p:animEffect transition="in" filter="fade">
                                      <p:cBhvr>
                                        <p:cTn id="57" dur="2000"/>
                                        <p:tgtEl>
                                          <p:spTgt spid="3993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9949"/>
                                        </p:tgtEl>
                                        <p:attrNameLst>
                                          <p:attrName>style.visibility</p:attrName>
                                        </p:attrNameLst>
                                      </p:cBhvr>
                                      <p:to>
                                        <p:strVal val="visible"/>
                                      </p:to>
                                    </p:set>
                                    <p:animEffect transition="in" filter="fade">
                                      <p:cBhvr>
                                        <p:cTn id="62" dur="2000"/>
                                        <p:tgtEl>
                                          <p:spTgt spid="3994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9940"/>
                                        </p:tgtEl>
                                        <p:attrNameLst>
                                          <p:attrName>style.visibility</p:attrName>
                                        </p:attrNameLst>
                                      </p:cBhvr>
                                      <p:to>
                                        <p:strVal val="visible"/>
                                      </p:to>
                                    </p:set>
                                    <p:animEffect transition="in" filter="fade">
                                      <p:cBhvr>
                                        <p:cTn id="67" dur="2000"/>
                                        <p:tgtEl>
                                          <p:spTgt spid="3994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9948"/>
                                        </p:tgtEl>
                                        <p:attrNameLst>
                                          <p:attrName>style.visibility</p:attrName>
                                        </p:attrNameLst>
                                      </p:cBhvr>
                                      <p:to>
                                        <p:strVal val="visible"/>
                                      </p:to>
                                    </p:set>
                                    <p:animEffect transition="in" filter="fade">
                                      <p:cBhvr>
                                        <p:cTn id="72" dur="2000"/>
                                        <p:tgtEl>
                                          <p:spTgt spid="3994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9943"/>
                                        </p:tgtEl>
                                        <p:attrNameLst>
                                          <p:attrName>style.visibility</p:attrName>
                                        </p:attrNameLst>
                                      </p:cBhvr>
                                      <p:to>
                                        <p:strVal val="visible"/>
                                      </p:to>
                                    </p:set>
                                    <p:animEffect transition="in" filter="fade">
                                      <p:cBhvr>
                                        <p:cTn id="77" dur="2000"/>
                                        <p:tgtEl>
                                          <p:spTgt spid="39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P spid="39940" grpId="0" animBg="1"/>
      <p:bldP spid="39941" grpId="0" animBg="1"/>
      <p:bldP spid="39942" grpId="0" animBg="1"/>
      <p:bldP spid="39943" grpId="0" animBg="1"/>
      <p:bldP spid="39944" grpId="0" animBg="1"/>
      <p:bldP spid="39945" grpId="0" animBg="1"/>
      <p:bldP spid="39948" grpId="0" animBg="1"/>
      <p:bldP spid="39949" grpId="0" animBg="1"/>
      <p:bldP spid="39950" grpId="0" animBg="1"/>
      <p:bldP spid="39951" grpId="0" animBg="1"/>
      <p:bldP spid="39952" grpId="0" animBg="1"/>
      <p:bldP spid="39953" grpId="0" animBg="1"/>
      <p:bldP spid="3995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xtLst/>
        </p:spPr>
        <p:style>
          <a:lnRef idx="0">
            <a:schemeClr val="accent6"/>
          </a:lnRef>
          <a:fillRef idx="3">
            <a:schemeClr val="accent6"/>
          </a:fillRef>
          <a:effectRef idx="3">
            <a:schemeClr val="accent6"/>
          </a:effectRef>
          <a:fontRef idx="minor">
            <a:schemeClr val="lt1"/>
          </a:fontRef>
        </p:style>
        <p:txBody>
          <a:bodyPr rtlCol="0">
            <a:normAutofit/>
          </a:bodyPr>
          <a:lstStyle/>
          <a:p>
            <a:pPr>
              <a:defRPr/>
            </a:pPr>
            <a:r>
              <a:rPr lang="fa-IR" b="1" dirty="0"/>
              <a:t>پدیده های بازاریابی</a:t>
            </a:r>
            <a:endParaRPr lang="en-US" b="1" dirty="0"/>
          </a:p>
        </p:txBody>
      </p:sp>
      <p:sp>
        <p:nvSpPr>
          <p:cNvPr id="3379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13CF617-5046-4F34-9FE4-BB09827A1473}" type="slidenum">
              <a:rPr lang="en-US" sz="1200">
                <a:solidFill>
                  <a:srgbClr val="898989"/>
                </a:solidFill>
              </a:rPr>
              <a:pPr>
                <a:spcBef>
                  <a:spcPct val="0"/>
                </a:spcBef>
                <a:buFontTx/>
                <a:buNone/>
              </a:pPr>
              <a:t>44</a:t>
            </a:fld>
            <a:endParaRPr lang="en-US" sz="1200" dirty="0">
              <a:solidFill>
                <a:srgbClr val="898989"/>
              </a:solidFill>
            </a:endParaRPr>
          </a:p>
        </p:txBody>
      </p:sp>
    </p:spTree>
    <p:extLst>
      <p:ext uri="{BB962C8B-B14F-4D97-AF65-F5344CB8AC3E}">
        <p14:creationId xmlns:p14="http://schemas.microsoft.com/office/powerpoint/2010/main" val="2947774790"/>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t>1-بازاریابی فراگیر  </a:t>
            </a:r>
            <a:r>
              <a:rPr lang="en-US" b="1" dirty="0" smtClean="0"/>
              <a:t>HOLISTIC MARKETING</a:t>
            </a:r>
            <a:endParaRPr lang="en-US" b="1" dirty="0"/>
          </a:p>
        </p:txBody>
      </p:sp>
      <p:sp>
        <p:nvSpPr>
          <p:cNvPr id="3" name="Content Placeholder 2"/>
          <p:cNvSpPr>
            <a:spLocks noGrp="1"/>
          </p:cNvSpPr>
          <p:nvPr>
            <p:ph idx="1"/>
          </p:nvPr>
        </p:nvSpPr>
        <p:spPr>
          <a:xfrm>
            <a:off x="1676400" y="1600200"/>
            <a:ext cx="8763000" cy="5029200"/>
          </a:xfrm>
        </p:spPr>
        <p:txBody>
          <a:bodyPr/>
          <a:lstStyle/>
          <a:p>
            <a:pPr algn="r" rtl="1" eaLnBrk="1" hangingPunct="1"/>
            <a:r>
              <a:rPr lang="en-US" sz="4000" b="1" dirty="0">
                <a:solidFill>
                  <a:schemeClr val="bg1"/>
                </a:solidFill>
              </a:rPr>
              <a:t>  </a:t>
            </a:r>
            <a:r>
              <a:rPr lang="fa-IR" sz="3600" b="1" dirty="0">
                <a:solidFill>
                  <a:schemeClr val="tx1">
                    <a:lumMod val="85000"/>
                    <a:lumOff val="15000"/>
                  </a:schemeClr>
                </a:solidFill>
              </a:rPr>
              <a:t>بازارگرائی همگانی و یکپارچه</a:t>
            </a:r>
          </a:p>
          <a:p>
            <a:pPr algn="r" rtl="1" eaLnBrk="1" hangingPunct="1"/>
            <a:r>
              <a:rPr lang="fa-IR" sz="3600" b="1" dirty="0">
                <a:solidFill>
                  <a:schemeClr val="tx1">
                    <a:lumMod val="85000"/>
                    <a:lumOff val="15000"/>
                  </a:schemeClr>
                </a:solidFill>
              </a:rPr>
              <a:t>نگاهی فراگیر به مشتریان، شایستگی ممتازوشبکه همکاری</a:t>
            </a:r>
          </a:p>
          <a:p>
            <a:pPr algn="r" rtl="1" eaLnBrk="1" hangingPunct="1"/>
            <a:r>
              <a:rPr lang="en-US" sz="3600" b="1" dirty="0">
                <a:solidFill>
                  <a:schemeClr val="tx1">
                    <a:lumMod val="85000"/>
                    <a:lumOff val="15000"/>
                  </a:schemeClr>
                </a:solidFill>
              </a:rPr>
              <a:t>  </a:t>
            </a:r>
            <a:r>
              <a:rPr lang="fa-IR" sz="3600" b="1" dirty="0">
                <a:solidFill>
                  <a:schemeClr val="tx1">
                    <a:lumMod val="85000"/>
                    <a:lumOff val="15000"/>
                  </a:schemeClr>
                </a:solidFill>
              </a:rPr>
              <a:t>شناسایی فضای بازار ،فرصتها و الزامات</a:t>
            </a:r>
          </a:p>
          <a:p>
            <a:pPr algn="r" rtl="1" eaLnBrk="1" hangingPunct="1"/>
            <a:r>
              <a:rPr lang="en-US" sz="3600" b="1" dirty="0">
                <a:solidFill>
                  <a:schemeClr val="tx1">
                    <a:lumMod val="85000"/>
                    <a:lumOff val="15000"/>
                  </a:schemeClr>
                </a:solidFill>
              </a:rPr>
              <a:t>  </a:t>
            </a:r>
            <a:r>
              <a:rPr lang="fa-IR" sz="3600" b="1" dirty="0">
                <a:solidFill>
                  <a:schemeClr val="tx1">
                    <a:lumMod val="85000"/>
                    <a:lumOff val="15000"/>
                  </a:schemeClr>
                </a:solidFill>
              </a:rPr>
              <a:t>استفاده از نرم افزارهای مناسب</a:t>
            </a:r>
          </a:p>
          <a:p>
            <a:pPr algn="r" rtl="1" eaLnBrk="1" hangingPunct="1">
              <a:buFont typeface="Arial" panose="020B0604020202020204" pitchFamily="34" charset="0"/>
              <a:buNone/>
            </a:pPr>
            <a:r>
              <a:rPr lang="fa-IR" sz="3600" b="1" dirty="0">
                <a:solidFill>
                  <a:schemeClr val="tx1">
                    <a:lumMod val="85000"/>
                    <a:lumOff val="15000"/>
                  </a:schemeClr>
                </a:solidFill>
              </a:rPr>
              <a:t>   (</a:t>
            </a:r>
            <a:r>
              <a:rPr lang="en-US" sz="3600" b="1" dirty="0">
                <a:solidFill>
                  <a:schemeClr val="tx1">
                    <a:lumMod val="85000"/>
                    <a:lumOff val="15000"/>
                  </a:schemeClr>
                </a:solidFill>
              </a:rPr>
              <a:t> TRM , ERP,  SCM</a:t>
            </a:r>
            <a:r>
              <a:rPr lang="fa-IR" sz="3600" b="1" dirty="0">
                <a:solidFill>
                  <a:schemeClr val="tx1">
                    <a:lumMod val="85000"/>
                    <a:lumOff val="15000"/>
                  </a:schemeClr>
                </a:solidFill>
              </a:rPr>
              <a:t>)</a:t>
            </a:r>
            <a:endParaRPr lang="en-US" sz="3600" b="1" dirty="0">
              <a:solidFill>
                <a:schemeClr val="tx1">
                  <a:lumMod val="85000"/>
                  <a:lumOff val="15000"/>
                </a:schemeClr>
              </a:solidFill>
            </a:endParaRPr>
          </a:p>
        </p:txBody>
      </p:sp>
      <p:sp>
        <p:nvSpPr>
          <p:cNvPr id="3482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A4C684E-EE51-4B74-810B-93BFE1F44D23}" type="slidenum">
              <a:rPr lang="en-US" sz="1200">
                <a:solidFill>
                  <a:srgbClr val="898989"/>
                </a:solidFill>
              </a:rPr>
              <a:pPr>
                <a:spcBef>
                  <a:spcPct val="0"/>
                </a:spcBef>
                <a:buFontTx/>
                <a:buNone/>
              </a:pPr>
              <a:t>45</a:t>
            </a:fld>
            <a:endParaRPr lang="en-US" sz="1200" dirty="0">
              <a:solidFill>
                <a:srgbClr val="898989"/>
              </a:solidFill>
            </a:endParaRPr>
          </a:p>
        </p:txBody>
      </p:sp>
    </p:spTree>
    <p:extLst>
      <p:ext uri="{BB962C8B-B14F-4D97-AF65-F5344CB8AC3E}">
        <p14:creationId xmlns:p14="http://schemas.microsoft.com/office/powerpoint/2010/main" val="30222728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524000"/>
          </a:xfrm>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t>2- بازاریابی ارزشی</a:t>
            </a:r>
            <a:br>
              <a:rPr lang="fa-IR" b="1" dirty="0" smtClean="0"/>
            </a:br>
            <a:r>
              <a:rPr lang="fa-IR" b="1" dirty="0" smtClean="0"/>
              <a:t> </a:t>
            </a:r>
            <a:r>
              <a:rPr lang="en-US" b="1" dirty="0" smtClean="0"/>
              <a:t> </a:t>
            </a:r>
            <a:r>
              <a:rPr lang="en-US" sz="2800" b="1" dirty="0"/>
              <a:t>VALUE -BASED MARKETING</a:t>
            </a:r>
          </a:p>
        </p:txBody>
      </p:sp>
      <p:sp>
        <p:nvSpPr>
          <p:cNvPr id="3" name="Content Placeholder 2"/>
          <p:cNvSpPr>
            <a:spLocks noGrp="1"/>
          </p:cNvSpPr>
          <p:nvPr>
            <p:ph idx="1"/>
          </p:nvPr>
        </p:nvSpPr>
        <p:spPr/>
        <p:txBody>
          <a:bodyPr/>
          <a:lstStyle/>
          <a:p>
            <a:pPr algn="r" rtl="1" eaLnBrk="1" hangingPunct="1"/>
            <a:endParaRPr lang="fa-IR" sz="4000" b="1" dirty="0">
              <a:solidFill>
                <a:schemeClr val="bg1"/>
              </a:solidFill>
            </a:endParaRPr>
          </a:p>
          <a:p>
            <a:pPr algn="r" rtl="1" eaLnBrk="1" hangingPunct="1"/>
            <a:r>
              <a:rPr lang="fa-IR" sz="4000" b="1" dirty="0">
                <a:solidFill>
                  <a:schemeClr val="tx1">
                    <a:lumMod val="85000"/>
                    <a:lumOff val="15000"/>
                  </a:schemeClr>
                </a:solidFill>
              </a:rPr>
              <a:t>کشف و شناسائی ارزشها</a:t>
            </a:r>
          </a:p>
          <a:p>
            <a:pPr algn="r" rtl="1" eaLnBrk="1" hangingPunct="1"/>
            <a:r>
              <a:rPr lang="fa-IR" sz="4000" b="1" dirty="0">
                <a:solidFill>
                  <a:schemeClr val="tx1">
                    <a:lumMod val="85000"/>
                    <a:lumOff val="15000"/>
                  </a:schemeClr>
                </a:solidFill>
              </a:rPr>
              <a:t>خلق و تأمین ارزش</a:t>
            </a:r>
          </a:p>
          <a:p>
            <a:pPr algn="r" rtl="1" eaLnBrk="1" hangingPunct="1"/>
            <a:r>
              <a:rPr lang="fa-IR" sz="4000" b="1" dirty="0">
                <a:solidFill>
                  <a:schemeClr val="tx1">
                    <a:lumMod val="85000"/>
                    <a:lumOff val="15000"/>
                  </a:schemeClr>
                </a:solidFill>
              </a:rPr>
              <a:t>عرضه و توزیع ارزش</a:t>
            </a:r>
          </a:p>
          <a:p>
            <a:pPr algn="r" rtl="1" eaLnBrk="1" hangingPunct="1"/>
            <a:r>
              <a:rPr lang="fa-IR" sz="4000" b="1" dirty="0">
                <a:solidFill>
                  <a:schemeClr val="tx1">
                    <a:lumMod val="85000"/>
                    <a:lumOff val="15000"/>
                  </a:schemeClr>
                </a:solidFill>
              </a:rPr>
              <a:t>تقویت و حفظ ارزش</a:t>
            </a:r>
          </a:p>
        </p:txBody>
      </p:sp>
      <p:sp>
        <p:nvSpPr>
          <p:cNvPr id="3687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8472543-87EA-4D1E-8424-30F76559C9B6}" type="slidenum">
              <a:rPr lang="en-US" sz="1200">
                <a:solidFill>
                  <a:srgbClr val="898989"/>
                </a:solidFill>
              </a:rPr>
              <a:pPr>
                <a:spcBef>
                  <a:spcPct val="0"/>
                </a:spcBef>
                <a:buFontTx/>
                <a:buNone/>
              </a:pPr>
              <a:t>46</a:t>
            </a:fld>
            <a:endParaRPr lang="en-US" sz="1200" dirty="0">
              <a:solidFill>
                <a:srgbClr val="898989"/>
              </a:solidFill>
            </a:endParaRPr>
          </a:p>
        </p:txBody>
      </p:sp>
    </p:spTree>
    <p:extLst>
      <p:ext uri="{BB962C8B-B14F-4D97-AF65-F5344CB8AC3E}">
        <p14:creationId xmlns:p14="http://schemas.microsoft.com/office/powerpoint/2010/main" val="280404994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Content Placeholder 2"/>
          <p:cNvSpPr>
            <a:spLocks noGrp="1"/>
          </p:cNvSpPr>
          <p:nvPr>
            <p:ph idx="1"/>
          </p:nvPr>
        </p:nvSpPr>
        <p:spPr>
          <a:xfrm>
            <a:off x="1981200" y="381000"/>
            <a:ext cx="8229600" cy="6019800"/>
          </a:xfrm>
          <a:ln>
            <a:solidFill>
              <a:schemeClr val="bg1"/>
            </a:solidFill>
            <a:miter lim="800000"/>
            <a:headEnd/>
            <a:tailEnd/>
          </a:ln>
        </p:spPr>
        <p:txBody>
          <a:bodyPr/>
          <a:lstStyle/>
          <a:p>
            <a:pPr eaLnBrk="1" hangingPunct="1">
              <a:buFont typeface="Arial" panose="020B0604020202020204" pitchFamily="34" charset="0"/>
              <a:buNone/>
            </a:pPr>
            <a:endParaRPr lang="en-US" b="1" dirty="0" smtClean="0">
              <a:solidFill>
                <a:schemeClr val="bg1"/>
              </a:solidFill>
            </a:endParaRPr>
          </a:p>
        </p:txBody>
      </p:sp>
      <p:sp>
        <p:nvSpPr>
          <p:cNvPr id="4" name="Oval 3"/>
          <p:cNvSpPr/>
          <p:nvPr/>
        </p:nvSpPr>
        <p:spPr>
          <a:xfrm>
            <a:off x="2438400" y="4267200"/>
            <a:ext cx="2286000" cy="1828800"/>
          </a:xfrm>
          <a:prstGeom prst="ellipse">
            <a:avLst/>
          </a:prstGeom>
          <a:ln/>
        </p:spPr>
        <p:style>
          <a:lnRef idx="0">
            <a:schemeClr val="accent5"/>
          </a:lnRef>
          <a:fillRef idx="3">
            <a:schemeClr val="accent5"/>
          </a:fillRef>
          <a:effectRef idx="3">
            <a:schemeClr val="accent5"/>
          </a:effectRef>
          <a:fontRef idx="minor">
            <a:schemeClr val="lt1"/>
          </a:fontRef>
        </p:style>
        <p:txBody>
          <a:bodyPr anchor="ctr"/>
          <a:lstStyle/>
          <a:p>
            <a:pPr algn="ctr">
              <a:defRPr/>
            </a:pPr>
            <a:r>
              <a:rPr lang="fa-IR" sz="3200" b="1" dirty="0">
                <a:solidFill>
                  <a:schemeClr val="bg1"/>
                </a:solidFill>
                <a:latin typeface="Arial" pitchFamily="34" charset="0"/>
              </a:rPr>
              <a:t>ارائه </a:t>
            </a:r>
          </a:p>
          <a:p>
            <a:pPr algn="ctr">
              <a:defRPr/>
            </a:pPr>
            <a:r>
              <a:rPr lang="fa-IR" sz="3200" b="1" dirty="0">
                <a:solidFill>
                  <a:schemeClr val="bg1"/>
                </a:solidFill>
                <a:latin typeface="Arial" pitchFamily="34" charset="0"/>
              </a:rPr>
              <a:t>ارزشها</a:t>
            </a:r>
            <a:endParaRPr lang="en-US" sz="3200" b="1" dirty="0">
              <a:solidFill>
                <a:schemeClr val="bg1"/>
              </a:solidFill>
              <a:latin typeface="Arial" pitchFamily="34" charset="0"/>
              <a:cs typeface="Arial" pitchFamily="34" charset="0"/>
            </a:endParaRPr>
          </a:p>
        </p:txBody>
      </p:sp>
      <p:sp>
        <p:nvSpPr>
          <p:cNvPr id="5" name="Oval 4"/>
          <p:cNvSpPr/>
          <p:nvPr/>
        </p:nvSpPr>
        <p:spPr>
          <a:xfrm>
            <a:off x="4953000" y="2743200"/>
            <a:ext cx="2209800" cy="1828800"/>
          </a:xfrm>
          <a:prstGeom prst="ellipse">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r>
              <a:rPr lang="fa-IR" sz="3600" b="1" dirty="0">
                <a:solidFill>
                  <a:schemeClr val="bg1"/>
                </a:solidFill>
              </a:rPr>
              <a:t>بازاریابی</a:t>
            </a:r>
          </a:p>
          <a:p>
            <a:pPr algn="ctr">
              <a:defRPr/>
            </a:pPr>
            <a:r>
              <a:rPr lang="fa-IR" sz="3600" b="1" dirty="0">
                <a:solidFill>
                  <a:schemeClr val="bg1"/>
                </a:solidFill>
              </a:rPr>
              <a:t>ارزشی</a:t>
            </a:r>
            <a:endParaRPr lang="en-US" sz="3600" b="1" dirty="0">
              <a:solidFill>
                <a:schemeClr val="bg1"/>
              </a:solidFill>
            </a:endParaRPr>
          </a:p>
        </p:txBody>
      </p:sp>
      <p:sp>
        <p:nvSpPr>
          <p:cNvPr id="6" name="Oval 5"/>
          <p:cNvSpPr/>
          <p:nvPr/>
        </p:nvSpPr>
        <p:spPr>
          <a:xfrm>
            <a:off x="7543800" y="4267200"/>
            <a:ext cx="2209800" cy="1828800"/>
          </a:xfrm>
          <a:prstGeom prst="ellipse">
            <a:avLst/>
          </a:prstGeom>
          <a:ln/>
        </p:spPr>
        <p:style>
          <a:lnRef idx="0">
            <a:schemeClr val="accent4"/>
          </a:lnRef>
          <a:fillRef idx="3">
            <a:schemeClr val="accent4"/>
          </a:fillRef>
          <a:effectRef idx="3">
            <a:schemeClr val="accent4"/>
          </a:effectRef>
          <a:fontRef idx="minor">
            <a:schemeClr val="lt1"/>
          </a:fontRef>
        </p:style>
        <p:txBody>
          <a:bodyPr anchor="ctr"/>
          <a:lstStyle/>
          <a:p>
            <a:pPr algn="ctr">
              <a:defRPr/>
            </a:pPr>
            <a:r>
              <a:rPr lang="fa-IR" sz="3200" b="1" dirty="0">
                <a:solidFill>
                  <a:schemeClr val="bg1"/>
                </a:solidFill>
              </a:rPr>
              <a:t>تأمین ارزشها</a:t>
            </a:r>
            <a:endParaRPr lang="en-US" sz="3200" b="1" dirty="0">
              <a:solidFill>
                <a:schemeClr val="bg1"/>
              </a:solidFill>
            </a:endParaRPr>
          </a:p>
        </p:txBody>
      </p:sp>
      <p:sp>
        <p:nvSpPr>
          <p:cNvPr id="7" name="Oval 6"/>
          <p:cNvSpPr/>
          <p:nvPr/>
        </p:nvSpPr>
        <p:spPr>
          <a:xfrm>
            <a:off x="4876800" y="457200"/>
            <a:ext cx="2286000" cy="1828800"/>
          </a:xfrm>
          <a:prstGeom prst="ellipse">
            <a:avLst/>
          </a:prstGeom>
          <a:ln/>
        </p:spPr>
        <p:style>
          <a:lnRef idx="0">
            <a:schemeClr val="accent6"/>
          </a:lnRef>
          <a:fillRef idx="3">
            <a:schemeClr val="accent6"/>
          </a:fillRef>
          <a:effectRef idx="3">
            <a:schemeClr val="accent6"/>
          </a:effectRef>
          <a:fontRef idx="minor">
            <a:schemeClr val="lt1"/>
          </a:fontRef>
        </p:style>
        <p:txBody>
          <a:bodyPr anchor="ctr"/>
          <a:lstStyle/>
          <a:p>
            <a:pPr algn="ctr">
              <a:defRPr/>
            </a:pPr>
            <a:r>
              <a:rPr lang="fa-IR" sz="3200" b="1" dirty="0">
                <a:solidFill>
                  <a:schemeClr val="bg1"/>
                </a:solidFill>
              </a:rPr>
              <a:t>کشف ارزشها</a:t>
            </a:r>
            <a:endParaRPr lang="en-US" sz="3200" b="1" dirty="0">
              <a:solidFill>
                <a:schemeClr val="bg1"/>
              </a:solidFill>
            </a:endParaRPr>
          </a:p>
        </p:txBody>
      </p:sp>
      <p:cxnSp>
        <p:nvCxnSpPr>
          <p:cNvPr id="9" name="Straight Connector 8"/>
          <p:cNvCxnSpPr/>
          <p:nvPr/>
        </p:nvCxnSpPr>
        <p:spPr>
          <a:xfrm rot="16200000" flipH="1">
            <a:off x="5810250" y="2495550"/>
            <a:ext cx="457200" cy="381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flipV="1">
            <a:off x="4419601" y="4191000"/>
            <a:ext cx="715963" cy="4206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934200" y="4114800"/>
            <a:ext cx="933450" cy="4206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9106" name="Footer Placeholder 9"/>
          <p:cNvSpPr>
            <a:spLocks noGrp="1"/>
          </p:cNvSpPr>
          <p:nvPr>
            <p:ph type="ftr" sz="quarter" idx="11"/>
          </p:nvPr>
        </p:nvSpPr>
        <p:spPr bwMode="auto">
          <a:ln>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endParaRPr lang="en-US" dirty="0" smtClean="0">
              <a:solidFill>
                <a:schemeClr val="bg1"/>
              </a:solidFill>
            </a:endParaRPr>
          </a:p>
        </p:txBody>
      </p:sp>
    </p:spTree>
    <p:extLst>
      <p:ext uri="{BB962C8B-B14F-4D97-AF65-F5344CB8AC3E}">
        <p14:creationId xmlns:p14="http://schemas.microsoft.com/office/powerpoint/2010/main" val="3156882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20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2000"/>
                                        <p:tgtEl>
                                          <p:spTgt spid="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fld id="{1DD19E29-1F3D-4B4F-A856-5A89BE4CBF36}" type="slidenum">
              <a:rPr lang="ar-SA" sz="1400"/>
              <a:pPr eaLnBrk="1" hangingPunct="1"/>
              <a:t>48</a:t>
            </a:fld>
            <a:endParaRPr lang="en-US" sz="1400" dirty="0"/>
          </a:p>
        </p:txBody>
      </p:sp>
      <p:sp>
        <p:nvSpPr>
          <p:cNvPr id="6147" name="Rectangle 2"/>
          <p:cNvSpPr>
            <a:spLocks noChangeArrowheads="1"/>
          </p:cNvSpPr>
          <p:nvPr/>
        </p:nvSpPr>
        <p:spPr bwMode="auto">
          <a:xfrm>
            <a:off x="6629400" y="838200"/>
            <a:ext cx="2971800" cy="3352800"/>
          </a:xfrm>
          <a:prstGeom prst="rec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endParaRPr lang="fa-IR"/>
          </a:p>
        </p:txBody>
      </p:sp>
      <p:sp>
        <p:nvSpPr>
          <p:cNvPr id="6148" name="Rectangle 3"/>
          <p:cNvSpPr>
            <a:spLocks noChangeArrowheads="1"/>
          </p:cNvSpPr>
          <p:nvPr/>
        </p:nvSpPr>
        <p:spPr bwMode="auto">
          <a:xfrm>
            <a:off x="2286000" y="838200"/>
            <a:ext cx="2971800" cy="3429000"/>
          </a:xfrm>
          <a:prstGeom prst="rec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endParaRPr lang="fa-IR"/>
          </a:p>
        </p:txBody>
      </p:sp>
      <p:sp>
        <p:nvSpPr>
          <p:cNvPr id="6149" name="Rectangle 5"/>
          <p:cNvSpPr>
            <a:spLocks noChangeArrowheads="1"/>
          </p:cNvSpPr>
          <p:nvPr/>
        </p:nvSpPr>
        <p:spPr bwMode="auto">
          <a:xfrm>
            <a:off x="2057400" y="4648200"/>
            <a:ext cx="3505200" cy="5334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endParaRPr lang="fa-IR"/>
          </a:p>
        </p:txBody>
      </p:sp>
      <p:sp>
        <p:nvSpPr>
          <p:cNvPr id="6150" name="Rectangle 6"/>
          <p:cNvSpPr>
            <a:spLocks noChangeArrowheads="1"/>
          </p:cNvSpPr>
          <p:nvPr/>
        </p:nvSpPr>
        <p:spPr bwMode="auto">
          <a:xfrm>
            <a:off x="1828800" y="4038600"/>
            <a:ext cx="304800" cy="11430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endParaRPr lang="fa-IR"/>
          </a:p>
        </p:txBody>
      </p:sp>
      <p:sp>
        <p:nvSpPr>
          <p:cNvPr id="6151" name="Rectangle 7"/>
          <p:cNvSpPr>
            <a:spLocks noChangeArrowheads="1"/>
          </p:cNvSpPr>
          <p:nvPr/>
        </p:nvSpPr>
        <p:spPr bwMode="auto">
          <a:xfrm>
            <a:off x="5410200" y="4038600"/>
            <a:ext cx="304800" cy="11430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endParaRPr lang="fa-IR"/>
          </a:p>
        </p:txBody>
      </p:sp>
      <p:sp>
        <p:nvSpPr>
          <p:cNvPr id="6152" name="Rectangle 8"/>
          <p:cNvSpPr>
            <a:spLocks noChangeArrowheads="1"/>
          </p:cNvSpPr>
          <p:nvPr/>
        </p:nvSpPr>
        <p:spPr bwMode="auto">
          <a:xfrm>
            <a:off x="6324600" y="4648200"/>
            <a:ext cx="3505200" cy="5334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endParaRPr lang="fa-IR"/>
          </a:p>
        </p:txBody>
      </p:sp>
      <p:sp>
        <p:nvSpPr>
          <p:cNvPr id="6153" name="Rectangle 9"/>
          <p:cNvSpPr>
            <a:spLocks noChangeArrowheads="1"/>
          </p:cNvSpPr>
          <p:nvPr/>
        </p:nvSpPr>
        <p:spPr bwMode="auto">
          <a:xfrm>
            <a:off x="6248400" y="4038600"/>
            <a:ext cx="304800" cy="11430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endParaRPr lang="fa-IR"/>
          </a:p>
        </p:txBody>
      </p:sp>
      <p:sp>
        <p:nvSpPr>
          <p:cNvPr id="6154" name="Rectangle 10"/>
          <p:cNvSpPr>
            <a:spLocks noChangeArrowheads="1"/>
          </p:cNvSpPr>
          <p:nvPr/>
        </p:nvSpPr>
        <p:spPr bwMode="auto">
          <a:xfrm>
            <a:off x="9753600" y="4038600"/>
            <a:ext cx="304800" cy="11430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endParaRPr lang="fa-IR"/>
          </a:p>
        </p:txBody>
      </p:sp>
      <p:sp>
        <p:nvSpPr>
          <p:cNvPr id="6155" name="Line 11"/>
          <p:cNvSpPr>
            <a:spLocks noChangeShapeType="1"/>
          </p:cNvSpPr>
          <p:nvPr/>
        </p:nvSpPr>
        <p:spPr bwMode="auto">
          <a:xfrm flipH="1">
            <a:off x="3962400" y="5867400"/>
            <a:ext cx="21336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156" name="Line 12"/>
          <p:cNvSpPr>
            <a:spLocks noChangeShapeType="1"/>
          </p:cNvSpPr>
          <p:nvPr/>
        </p:nvSpPr>
        <p:spPr bwMode="auto">
          <a:xfrm>
            <a:off x="6019800" y="5867400"/>
            <a:ext cx="24384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157" name="Rectangle 13"/>
          <p:cNvSpPr>
            <a:spLocks noChangeArrowheads="1"/>
          </p:cNvSpPr>
          <p:nvPr/>
        </p:nvSpPr>
        <p:spPr bwMode="auto">
          <a:xfrm>
            <a:off x="3429000" y="5715000"/>
            <a:ext cx="5334000" cy="2286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endParaRPr lang="fa-IR"/>
          </a:p>
        </p:txBody>
      </p:sp>
      <p:sp>
        <p:nvSpPr>
          <p:cNvPr id="6158" name="Rectangle 16"/>
          <p:cNvSpPr>
            <a:spLocks noChangeArrowheads="1"/>
          </p:cNvSpPr>
          <p:nvPr/>
        </p:nvSpPr>
        <p:spPr bwMode="auto">
          <a:xfrm>
            <a:off x="3124200" y="5181600"/>
            <a:ext cx="990600" cy="7620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endParaRPr lang="fa-IR"/>
          </a:p>
        </p:txBody>
      </p:sp>
      <p:sp>
        <p:nvSpPr>
          <p:cNvPr id="6159" name="Rectangle 17"/>
          <p:cNvSpPr>
            <a:spLocks noChangeArrowheads="1"/>
          </p:cNvSpPr>
          <p:nvPr/>
        </p:nvSpPr>
        <p:spPr bwMode="auto">
          <a:xfrm>
            <a:off x="7848600" y="5181600"/>
            <a:ext cx="990600" cy="7620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endParaRPr lang="fa-IR"/>
          </a:p>
        </p:txBody>
      </p:sp>
      <p:sp>
        <p:nvSpPr>
          <p:cNvPr id="8210" name="Rectangle 18"/>
          <p:cNvSpPr>
            <a:spLocks noChangeArrowheads="1"/>
          </p:cNvSpPr>
          <p:nvPr/>
        </p:nvSpPr>
        <p:spPr bwMode="auto">
          <a:xfrm>
            <a:off x="2286000" y="838200"/>
            <a:ext cx="2971800" cy="838200"/>
          </a:xfrm>
          <a:prstGeom prst="rect">
            <a:avLst/>
          </a:prstGeom>
          <a:solidFill>
            <a:srgbClr val="99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r>
              <a:rPr lang="ar-SA" dirty="0"/>
              <a:t>كاركردي</a:t>
            </a:r>
            <a:endParaRPr lang="en-US" dirty="0"/>
          </a:p>
        </p:txBody>
      </p:sp>
      <p:sp>
        <p:nvSpPr>
          <p:cNvPr id="8211" name="Rectangle 19"/>
          <p:cNvSpPr>
            <a:spLocks noChangeArrowheads="1"/>
          </p:cNvSpPr>
          <p:nvPr/>
        </p:nvSpPr>
        <p:spPr bwMode="auto">
          <a:xfrm>
            <a:off x="2286000" y="1600200"/>
            <a:ext cx="2971800" cy="838200"/>
          </a:xfrm>
          <a:prstGeom prst="rect">
            <a:avLst/>
          </a:prstGeom>
          <a:solidFill>
            <a:srgbClr val="00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r>
              <a:rPr lang="ar-SA"/>
              <a:t>اجتماعي</a:t>
            </a:r>
            <a:endParaRPr lang="en-US" dirty="0"/>
          </a:p>
        </p:txBody>
      </p:sp>
      <p:sp>
        <p:nvSpPr>
          <p:cNvPr id="8212" name="Rectangle 20"/>
          <p:cNvSpPr>
            <a:spLocks noChangeArrowheads="1"/>
          </p:cNvSpPr>
          <p:nvPr/>
        </p:nvSpPr>
        <p:spPr bwMode="auto">
          <a:xfrm>
            <a:off x="2286000" y="2438400"/>
            <a:ext cx="2971800" cy="990600"/>
          </a:xfrm>
          <a:prstGeom prst="rect">
            <a:avLst/>
          </a:prstGeom>
          <a:solidFill>
            <a:srgbClr val="66FF99"/>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r>
              <a:rPr lang="ar-SA"/>
              <a:t>شخصي</a:t>
            </a:r>
            <a:endParaRPr lang="en-US" dirty="0"/>
          </a:p>
        </p:txBody>
      </p:sp>
      <p:sp>
        <p:nvSpPr>
          <p:cNvPr id="8213" name="Rectangle 21"/>
          <p:cNvSpPr>
            <a:spLocks noChangeArrowheads="1"/>
          </p:cNvSpPr>
          <p:nvPr/>
        </p:nvSpPr>
        <p:spPr bwMode="auto">
          <a:xfrm>
            <a:off x="2286000" y="3429000"/>
            <a:ext cx="2971800" cy="838200"/>
          </a:xfrm>
          <a:prstGeom prst="rec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r>
              <a:rPr lang="ar-SA"/>
              <a:t>تجربي</a:t>
            </a:r>
            <a:endParaRPr lang="en-US" dirty="0"/>
          </a:p>
        </p:txBody>
      </p:sp>
      <p:sp>
        <p:nvSpPr>
          <p:cNvPr id="6164" name="Line 22"/>
          <p:cNvSpPr>
            <a:spLocks noChangeShapeType="1"/>
          </p:cNvSpPr>
          <p:nvPr/>
        </p:nvSpPr>
        <p:spPr bwMode="auto">
          <a:xfrm flipV="1">
            <a:off x="2667000" y="6477000"/>
            <a:ext cx="701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215" name="Rectangle 23"/>
          <p:cNvSpPr>
            <a:spLocks noChangeArrowheads="1"/>
          </p:cNvSpPr>
          <p:nvPr/>
        </p:nvSpPr>
        <p:spPr bwMode="auto">
          <a:xfrm>
            <a:off x="6629400" y="2438400"/>
            <a:ext cx="2971800" cy="914400"/>
          </a:xfrm>
          <a:prstGeom prst="rect">
            <a:avLst/>
          </a:prstGeom>
          <a:solidFill>
            <a:srgbClr val="FF6699"/>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r>
              <a:rPr lang="ar-SA"/>
              <a:t>رواني</a:t>
            </a:r>
            <a:endParaRPr lang="en-US" dirty="0"/>
          </a:p>
        </p:txBody>
      </p:sp>
      <p:sp>
        <p:nvSpPr>
          <p:cNvPr id="8216" name="Rectangle 24"/>
          <p:cNvSpPr>
            <a:spLocks noChangeArrowheads="1"/>
          </p:cNvSpPr>
          <p:nvPr/>
        </p:nvSpPr>
        <p:spPr bwMode="auto">
          <a:xfrm>
            <a:off x="6629400" y="1600200"/>
            <a:ext cx="2971800" cy="838200"/>
          </a:xfrm>
          <a:prstGeom prst="rect">
            <a:avLst/>
          </a:prstGeom>
          <a:solidFill>
            <a:srgbClr val="FF99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r>
              <a:rPr lang="ar-SA"/>
              <a:t>زماني</a:t>
            </a:r>
            <a:endParaRPr lang="en-US" dirty="0"/>
          </a:p>
        </p:txBody>
      </p:sp>
      <p:sp>
        <p:nvSpPr>
          <p:cNvPr id="8217" name="Rectangle 25"/>
          <p:cNvSpPr>
            <a:spLocks noChangeArrowheads="1"/>
          </p:cNvSpPr>
          <p:nvPr/>
        </p:nvSpPr>
        <p:spPr bwMode="auto">
          <a:xfrm>
            <a:off x="6629400" y="838200"/>
            <a:ext cx="2971800" cy="762000"/>
          </a:xfrm>
          <a:prstGeom prst="rect">
            <a:avLst/>
          </a:prstGeom>
          <a:solidFill>
            <a:srgbClr val="FFCCFF"/>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r>
              <a:rPr lang="ar-SA"/>
              <a:t>ريالي</a:t>
            </a:r>
            <a:endParaRPr lang="en-US" dirty="0"/>
          </a:p>
        </p:txBody>
      </p:sp>
      <p:sp>
        <p:nvSpPr>
          <p:cNvPr id="8218" name="Rectangle 26"/>
          <p:cNvSpPr>
            <a:spLocks noChangeArrowheads="1"/>
          </p:cNvSpPr>
          <p:nvPr/>
        </p:nvSpPr>
        <p:spPr bwMode="auto">
          <a:xfrm>
            <a:off x="6629400" y="3352800"/>
            <a:ext cx="2971800" cy="838200"/>
          </a:xfrm>
          <a:prstGeom prst="rect">
            <a:avLst/>
          </a:prstGeom>
          <a:solidFill>
            <a:srgbClr val="FF7C80"/>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r>
              <a:rPr lang="ar-SA"/>
              <a:t>رفتاري</a:t>
            </a:r>
            <a:endParaRPr lang="en-US" dirty="0"/>
          </a:p>
        </p:txBody>
      </p:sp>
      <p:sp>
        <p:nvSpPr>
          <p:cNvPr id="8219" name="Text Box 27"/>
          <p:cNvSpPr txBox="1">
            <a:spLocks noChangeArrowheads="1"/>
          </p:cNvSpPr>
          <p:nvPr/>
        </p:nvSpPr>
        <p:spPr bwMode="auto">
          <a:xfrm>
            <a:off x="2971800" y="1"/>
            <a:ext cx="1600200" cy="701675"/>
          </a:xfrm>
          <a:prstGeom prst="rect">
            <a:avLst/>
          </a:prstGeom>
          <a:solidFill>
            <a:srgbClr val="00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pPr>
            <a:r>
              <a:rPr lang="ar-SA" dirty="0"/>
              <a:t>مزايا</a:t>
            </a:r>
            <a:endParaRPr lang="en-US" dirty="0"/>
          </a:p>
        </p:txBody>
      </p:sp>
      <p:sp>
        <p:nvSpPr>
          <p:cNvPr id="8220" name="Text Box 28"/>
          <p:cNvSpPr txBox="1">
            <a:spLocks noChangeArrowheads="1"/>
          </p:cNvSpPr>
          <p:nvPr/>
        </p:nvSpPr>
        <p:spPr bwMode="auto">
          <a:xfrm>
            <a:off x="7239000" y="1"/>
            <a:ext cx="1570038" cy="701675"/>
          </a:xfrm>
          <a:prstGeom prst="rect">
            <a:avLst/>
          </a:prstGeom>
          <a:solidFill>
            <a:srgbClr val="FF7C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a:t>هزينه ها</a:t>
            </a:r>
            <a:endParaRPr lang="en-US" dirty="0"/>
          </a:p>
        </p:txBody>
      </p:sp>
      <p:sp>
        <p:nvSpPr>
          <p:cNvPr id="8222" name="Oval 30"/>
          <p:cNvSpPr>
            <a:spLocks noChangeArrowheads="1"/>
          </p:cNvSpPr>
          <p:nvPr/>
        </p:nvSpPr>
        <p:spPr bwMode="auto">
          <a:xfrm>
            <a:off x="4648200" y="0"/>
            <a:ext cx="2514600" cy="685800"/>
          </a:xfrm>
          <a:prstGeom prst="ellipse">
            <a:avLst/>
          </a:prstGeom>
          <a:solidFill>
            <a:srgbClr val="FFFF99"/>
          </a:solidFill>
          <a:ln w="9525">
            <a:solidFill>
              <a:schemeClr val="tx1"/>
            </a:solidFill>
            <a:round/>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3200" dirty="0" smtClean="0"/>
              <a:t>معادله </a:t>
            </a:r>
            <a:r>
              <a:rPr lang="ar-SA" sz="3200" dirty="0"/>
              <a:t>ارزش</a:t>
            </a:r>
            <a:endParaRPr lang="en-US" sz="3200" dirty="0"/>
          </a:p>
        </p:txBody>
      </p:sp>
    </p:spTree>
    <p:extLst>
      <p:ext uri="{BB962C8B-B14F-4D97-AF65-F5344CB8AC3E}">
        <p14:creationId xmlns:p14="http://schemas.microsoft.com/office/powerpoint/2010/main" val="3098642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222"/>
                                        </p:tgtEl>
                                        <p:attrNameLst>
                                          <p:attrName>style.visibility</p:attrName>
                                        </p:attrNameLst>
                                      </p:cBhvr>
                                      <p:to>
                                        <p:strVal val="visible"/>
                                      </p:to>
                                    </p:set>
                                    <p:anim calcmode="lin" valueType="num">
                                      <p:cBhvr additive="base">
                                        <p:cTn id="7" dur="500" fill="hold"/>
                                        <p:tgtEl>
                                          <p:spTgt spid="8222"/>
                                        </p:tgtEl>
                                        <p:attrNameLst>
                                          <p:attrName>ppt_x</p:attrName>
                                        </p:attrNameLst>
                                      </p:cBhvr>
                                      <p:tavLst>
                                        <p:tav tm="0">
                                          <p:val>
                                            <p:strVal val="0-#ppt_w/2"/>
                                          </p:val>
                                        </p:tav>
                                        <p:tav tm="100000">
                                          <p:val>
                                            <p:strVal val="#ppt_x"/>
                                          </p:val>
                                        </p:tav>
                                      </p:tavLst>
                                    </p:anim>
                                    <p:anim calcmode="lin" valueType="num">
                                      <p:cBhvr additive="base">
                                        <p:cTn id="8" dur="500" fill="hold"/>
                                        <p:tgtEl>
                                          <p:spTgt spid="82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220"/>
                                        </p:tgtEl>
                                        <p:attrNameLst>
                                          <p:attrName>style.visibility</p:attrName>
                                        </p:attrNameLst>
                                      </p:cBhvr>
                                      <p:to>
                                        <p:strVal val="visible"/>
                                      </p:to>
                                    </p:set>
                                    <p:anim calcmode="lin" valueType="num">
                                      <p:cBhvr additive="base">
                                        <p:cTn id="13" dur="500" fill="hold"/>
                                        <p:tgtEl>
                                          <p:spTgt spid="8220"/>
                                        </p:tgtEl>
                                        <p:attrNameLst>
                                          <p:attrName>ppt_x</p:attrName>
                                        </p:attrNameLst>
                                      </p:cBhvr>
                                      <p:tavLst>
                                        <p:tav tm="0">
                                          <p:val>
                                            <p:strVal val="0-#ppt_w/2"/>
                                          </p:val>
                                        </p:tav>
                                        <p:tav tm="100000">
                                          <p:val>
                                            <p:strVal val="#ppt_x"/>
                                          </p:val>
                                        </p:tav>
                                      </p:tavLst>
                                    </p:anim>
                                    <p:anim calcmode="lin" valueType="num">
                                      <p:cBhvr additive="base">
                                        <p:cTn id="14" dur="500" fill="hold"/>
                                        <p:tgtEl>
                                          <p:spTgt spid="822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219"/>
                                        </p:tgtEl>
                                        <p:attrNameLst>
                                          <p:attrName>style.visibility</p:attrName>
                                        </p:attrNameLst>
                                      </p:cBhvr>
                                      <p:to>
                                        <p:strVal val="visible"/>
                                      </p:to>
                                    </p:set>
                                    <p:anim calcmode="lin" valueType="num">
                                      <p:cBhvr additive="base">
                                        <p:cTn id="19" dur="500" fill="hold"/>
                                        <p:tgtEl>
                                          <p:spTgt spid="8219"/>
                                        </p:tgtEl>
                                        <p:attrNameLst>
                                          <p:attrName>ppt_x</p:attrName>
                                        </p:attrNameLst>
                                      </p:cBhvr>
                                      <p:tavLst>
                                        <p:tav tm="0">
                                          <p:val>
                                            <p:strVal val="0-#ppt_w/2"/>
                                          </p:val>
                                        </p:tav>
                                        <p:tav tm="100000">
                                          <p:val>
                                            <p:strVal val="#ppt_x"/>
                                          </p:val>
                                        </p:tav>
                                      </p:tavLst>
                                    </p:anim>
                                    <p:anim calcmode="lin" valueType="num">
                                      <p:cBhvr additive="base">
                                        <p:cTn id="20" dur="500" fill="hold"/>
                                        <p:tgtEl>
                                          <p:spTgt spid="821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217"/>
                                        </p:tgtEl>
                                        <p:attrNameLst>
                                          <p:attrName>style.visibility</p:attrName>
                                        </p:attrNameLst>
                                      </p:cBhvr>
                                      <p:to>
                                        <p:strVal val="visible"/>
                                      </p:to>
                                    </p:set>
                                    <p:anim calcmode="lin" valueType="num">
                                      <p:cBhvr additive="base">
                                        <p:cTn id="25" dur="500" fill="hold"/>
                                        <p:tgtEl>
                                          <p:spTgt spid="8217"/>
                                        </p:tgtEl>
                                        <p:attrNameLst>
                                          <p:attrName>ppt_x</p:attrName>
                                        </p:attrNameLst>
                                      </p:cBhvr>
                                      <p:tavLst>
                                        <p:tav tm="0">
                                          <p:val>
                                            <p:strVal val="0-#ppt_w/2"/>
                                          </p:val>
                                        </p:tav>
                                        <p:tav tm="100000">
                                          <p:val>
                                            <p:strVal val="#ppt_x"/>
                                          </p:val>
                                        </p:tav>
                                      </p:tavLst>
                                    </p:anim>
                                    <p:anim calcmode="lin" valueType="num">
                                      <p:cBhvr additive="base">
                                        <p:cTn id="26" dur="500" fill="hold"/>
                                        <p:tgtEl>
                                          <p:spTgt spid="821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216"/>
                                        </p:tgtEl>
                                        <p:attrNameLst>
                                          <p:attrName>style.visibility</p:attrName>
                                        </p:attrNameLst>
                                      </p:cBhvr>
                                      <p:to>
                                        <p:strVal val="visible"/>
                                      </p:to>
                                    </p:set>
                                    <p:anim calcmode="lin" valueType="num">
                                      <p:cBhvr additive="base">
                                        <p:cTn id="31" dur="500" fill="hold"/>
                                        <p:tgtEl>
                                          <p:spTgt spid="8216"/>
                                        </p:tgtEl>
                                        <p:attrNameLst>
                                          <p:attrName>ppt_x</p:attrName>
                                        </p:attrNameLst>
                                      </p:cBhvr>
                                      <p:tavLst>
                                        <p:tav tm="0">
                                          <p:val>
                                            <p:strVal val="0-#ppt_w/2"/>
                                          </p:val>
                                        </p:tav>
                                        <p:tav tm="100000">
                                          <p:val>
                                            <p:strVal val="#ppt_x"/>
                                          </p:val>
                                        </p:tav>
                                      </p:tavLst>
                                    </p:anim>
                                    <p:anim calcmode="lin" valueType="num">
                                      <p:cBhvr additive="base">
                                        <p:cTn id="32" dur="500" fill="hold"/>
                                        <p:tgtEl>
                                          <p:spTgt spid="821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215"/>
                                        </p:tgtEl>
                                        <p:attrNameLst>
                                          <p:attrName>style.visibility</p:attrName>
                                        </p:attrNameLst>
                                      </p:cBhvr>
                                      <p:to>
                                        <p:strVal val="visible"/>
                                      </p:to>
                                    </p:set>
                                    <p:anim calcmode="lin" valueType="num">
                                      <p:cBhvr additive="base">
                                        <p:cTn id="37" dur="500" fill="hold"/>
                                        <p:tgtEl>
                                          <p:spTgt spid="8215"/>
                                        </p:tgtEl>
                                        <p:attrNameLst>
                                          <p:attrName>ppt_x</p:attrName>
                                        </p:attrNameLst>
                                      </p:cBhvr>
                                      <p:tavLst>
                                        <p:tav tm="0">
                                          <p:val>
                                            <p:strVal val="0-#ppt_w/2"/>
                                          </p:val>
                                        </p:tav>
                                        <p:tav tm="100000">
                                          <p:val>
                                            <p:strVal val="#ppt_x"/>
                                          </p:val>
                                        </p:tav>
                                      </p:tavLst>
                                    </p:anim>
                                    <p:anim calcmode="lin" valueType="num">
                                      <p:cBhvr additive="base">
                                        <p:cTn id="38" dur="500" fill="hold"/>
                                        <p:tgtEl>
                                          <p:spTgt spid="821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8218"/>
                                        </p:tgtEl>
                                        <p:attrNameLst>
                                          <p:attrName>style.visibility</p:attrName>
                                        </p:attrNameLst>
                                      </p:cBhvr>
                                      <p:to>
                                        <p:strVal val="visible"/>
                                      </p:to>
                                    </p:set>
                                    <p:anim calcmode="lin" valueType="num">
                                      <p:cBhvr additive="base">
                                        <p:cTn id="43" dur="500" fill="hold"/>
                                        <p:tgtEl>
                                          <p:spTgt spid="8218"/>
                                        </p:tgtEl>
                                        <p:attrNameLst>
                                          <p:attrName>ppt_x</p:attrName>
                                        </p:attrNameLst>
                                      </p:cBhvr>
                                      <p:tavLst>
                                        <p:tav tm="0">
                                          <p:val>
                                            <p:strVal val="0-#ppt_w/2"/>
                                          </p:val>
                                        </p:tav>
                                        <p:tav tm="100000">
                                          <p:val>
                                            <p:strVal val="#ppt_x"/>
                                          </p:val>
                                        </p:tav>
                                      </p:tavLst>
                                    </p:anim>
                                    <p:anim calcmode="lin" valueType="num">
                                      <p:cBhvr additive="base">
                                        <p:cTn id="44" dur="500" fill="hold"/>
                                        <p:tgtEl>
                                          <p:spTgt spid="8218"/>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210"/>
                                        </p:tgtEl>
                                        <p:attrNameLst>
                                          <p:attrName>style.visibility</p:attrName>
                                        </p:attrNameLst>
                                      </p:cBhvr>
                                      <p:to>
                                        <p:strVal val="visible"/>
                                      </p:to>
                                    </p:set>
                                    <p:anim calcmode="lin" valueType="num">
                                      <p:cBhvr additive="base">
                                        <p:cTn id="49" dur="500" fill="hold"/>
                                        <p:tgtEl>
                                          <p:spTgt spid="8210"/>
                                        </p:tgtEl>
                                        <p:attrNameLst>
                                          <p:attrName>ppt_x</p:attrName>
                                        </p:attrNameLst>
                                      </p:cBhvr>
                                      <p:tavLst>
                                        <p:tav tm="0">
                                          <p:val>
                                            <p:strVal val="0-#ppt_w/2"/>
                                          </p:val>
                                        </p:tav>
                                        <p:tav tm="100000">
                                          <p:val>
                                            <p:strVal val="#ppt_x"/>
                                          </p:val>
                                        </p:tav>
                                      </p:tavLst>
                                    </p:anim>
                                    <p:anim calcmode="lin" valueType="num">
                                      <p:cBhvr additive="base">
                                        <p:cTn id="50" dur="500" fill="hold"/>
                                        <p:tgtEl>
                                          <p:spTgt spid="8210"/>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211"/>
                                        </p:tgtEl>
                                        <p:attrNameLst>
                                          <p:attrName>style.visibility</p:attrName>
                                        </p:attrNameLst>
                                      </p:cBhvr>
                                      <p:to>
                                        <p:strVal val="visible"/>
                                      </p:to>
                                    </p:set>
                                    <p:anim calcmode="lin" valueType="num">
                                      <p:cBhvr additive="base">
                                        <p:cTn id="55" dur="500" fill="hold"/>
                                        <p:tgtEl>
                                          <p:spTgt spid="8211"/>
                                        </p:tgtEl>
                                        <p:attrNameLst>
                                          <p:attrName>ppt_x</p:attrName>
                                        </p:attrNameLst>
                                      </p:cBhvr>
                                      <p:tavLst>
                                        <p:tav tm="0">
                                          <p:val>
                                            <p:strVal val="0-#ppt_w/2"/>
                                          </p:val>
                                        </p:tav>
                                        <p:tav tm="100000">
                                          <p:val>
                                            <p:strVal val="#ppt_x"/>
                                          </p:val>
                                        </p:tav>
                                      </p:tavLst>
                                    </p:anim>
                                    <p:anim calcmode="lin" valueType="num">
                                      <p:cBhvr additive="base">
                                        <p:cTn id="56" dur="500" fill="hold"/>
                                        <p:tgtEl>
                                          <p:spTgt spid="8211"/>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212"/>
                                        </p:tgtEl>
                                        <p:attrNameLst>
                                          <p:attrName>style.visibility</p:attrName>
                                        </p:attrNameLst>
                                      </p:cBhvr>
                                      <p:to>
                                        <p:strVal val="visible"/>
                                      </p:to>
                                    </p:set>
                                    <p:anim calcmode="lin" valueType="num">
                                      <p:cBhvr additive="base">
                                        <p:cTn id="61" dur="500" fill="hold"/>
                                        <p:tgtEl>
                                          <p:spTgt spid="8212"/>
                                        </p:tgtEl>
                                        <p:attrNameLst>
                                          <p:attrName>ppt_x</p:attrName>
                                        </p:attrNameLst>
                                      </p:cBhvr>
                                      <p:tavLst>
                                        <p:tav tm="0">
                                          <p:val>
                                            <p:strVal val="0-#ppt_w/2"/>
                                          </p:val>
                                        </p:tav>
                                        <p:tav tm="100000">
                                          <p:val>
                                            <p:strVal val="#ppt_x"/>
                                          </p:val>
                                        </p:tav>
                                      </p:tavLst>
                                    </p:anim>
                                    <p:anim calcmode="lin" valueType="num">
                                      <p:cBhvr additive="base">
                                        <p:cTn id="62" dur="500" fill="hold"/>
                                        <p:tgtEl>
                                          <p:spTgt spid="8212"/>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8213"/>
                                        </p:tgtEl>
                                        <p:attrNameLst>
                                          <p:attrName>style.visibility</p:attrName>
                                        </p:attrNameLst>
                                      </p:cBhvr>
                                      <p:to>
                                        <p:strVal val="visible"/>
                                      </p:to>
                                    </p:set>
                                    <p:anim calcmode="lin" valueType="num">
                                      <p:cBhvr additive="base">
                                        <p:cTn id="67" dur="500" fill="hold"/>
                                        <p:tgtEl>
                                          <p:spTgt spid="8213"/>
                                        </p:tgtEl>
                                        <p:attrNameLst>
                                          <p:attrName>ppt_x</p:attrName>
                                        </p:attrNameLst>
                                      </p:cBhvr>
                                      <p:tavLst>
                                        <p:tav tm="0">
                                          <p:val>
                                            <p:strVal val="0-#ppt_w/2"/>
                                          </p:val>
                                        </p:tav>
                                        <p:tav tm="100000">
                                          <p:val>
                                            <p:strVal val="#ppt_x"/>
                                          </p:val>
                                        </p:tav>
                                      </p:tavLst>
                                    </p:anim>
                                    <p:anim calcmode="lin" valueType="num">
                                      <p:cBhvr additive="base">
                                        <p:cTn id="68" dur="500" fill="hold"/>
                                        <p:tgtEl>
                                          <p:spTgt spid="82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0" grpId="0" animBg="1" autoUpdateAnimBg="0"/>
      <p:bldP spid="8211" grpId="0" animBg="1" autoUpdateAnimBg="0"/>
      <p:bldP spid="8212" grpId="0" animBg="1" autoUpdateAnimBg="0"/>
      <p:bldP spid="8213" grpId="0" animBg="1" autoUpdateAnimBg="0"/>
      <p:bldP spid="8215" grpId="0" animBg="1" autoUpdateAnimBg="0"/>
      <p:bldP spid="8216" grpId="0" animBg="1" autoUpdateAnimBg="0"/>
      <p:bldP spid="8217" grpId="0" animBg="1" autoUpdateAnimBg="0"/>
      <p:bldP spid="8218" grpId="0" animBg="1" autoUpdateAnimBg="0"/>
      <p:bldP spid="8219" grpId="0" animBg="1" autoUpdateAnimBg="0"/>
      <p:bldP spid="8220" grpId="0" animBg="1" autoUpdateAnimBg="0"/>
      <p:bldP spid="8222"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1"/>
          </p:nvPr>
        </p:nvSpPr>
        <p:spPr/>
        <p:txBody>
          <a:bodyPr/>
          <a:lstStyle/>
          <a:p>
            <a:fld id="{8DC138B5-4597-4F97-9C37-F35979CBB7B6}" type="slidenum">
              <a:rPr lang="en-US"/>
              <a:pPr/>
              <a:t>49</a:t>
            </a:fld>
            <a:endParaRPr lang="en-US" dirty="0"/>
          </a:p>
        </p:txBody>
      </p:sp>
      <p:sp>
        <p:nvSpPr>
          <p:cNvPr id="53252" name="Rectangle 4"/>
          <p:cNvSpPr>
            <a:spLocks noGrp="1" noChangeArrowheads="1"/>
          </p:cNvSpPr>
          <p:nvPr>
            <p:ph type="title"/>
          </p:nvPr>
        </p:nvSpPr>
        <p:spPr/>
        <p:txBody>
          <a:bodyPr/>
          <a:lstStyle/>
          <a:p>
            <a:r>
              <a:rPr lang="fa-IR" sz="3175"/>
              <a:t>عوامل تع</a:t>
            </a:r>
            <a:r>
              <a:rPr lang="ar-SA" sz="3175"/>
              <a:t>يي</a:t>
            </a:r>
            <a:r>
              <a:rPr lang="fa-IR" sz="3175"/>
              <a:t>ن کننده فا</a:t>
            </a:r>
            <a:r>
              <a:rPr lang="ar-SA" sz="3175"/>
              <a:t>ي</a:t>
            </a:r>
            <a:r>
              <a:rPr lang="fa-IR" sz="3175"/>
              <a:t>ده مورد انتظار از نظر مشتر</a:t>
            </a:r>
            <a:r>
              <a:rPr lang="ar-SA" sz="3175"/>
              <a:t>ي</a:t>
            </a:r>
            <a:endParaRPr lang="en-US" sz="3175" dirty="0"/>
          </a:p>
        </p:txBody>
      </p:sp>
      <p:grpSp>
        <p:nvGrpSpPr>
          <p:cNvPr id="53285" name="Group 37"/>
          <p:cNvGrpSpPr>
            <a:grpSpLocks/>
          </p:cNvGrpSpPr>
          <p:nvPr/>
        </p:nvGrpSpPr>
        <p:grpSpPr bwMode="auto">
          <a:xfrm>
            <a:off x="2571250" y="1481605"/>
            <a:ext cx="7503053" cy="4365623"/>
            <a:chOff x="672" y="1029"/>
            <a:chExt cx="5211" cy="3032"/>
          </a:xfrm>
        </p:grpSpPr>
        <p:sp>
          <p:nvSpPr>
            <p:cNvPr id="53263" name="Text Box 15"/>
            <p:cNvSpPr txBox="1">
              <a:spLocks noChangeArrowheads="1"/>
            </p:cNvSpPr>
            <p:nvPr/>
          </p:nvSpPr>
          <p:spPr bwMode="auto">
            <a:xfrm>
              <a:off x="672" y="1029"/>
              <a:ext cx="1104" cy="239"/>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r>
                <a:rPr lang="fa-IR" sz="1633" b="1">
                  <a:solidFill>
                    <a:srgbClr val="FFFFFF"/>
                  </a:solidFill>
                  <a:cs typeface="Lotus" panose="00000400000000000000" pitchFamily="2" charset="-78"/>
                </a:rPr>
                <a:t>ارزش کالا</a:t>
              </a:r>
              <a:endParaRPr lang="en-US" sz="1633" b="1" dirty="0">
                <a:solidFill>
                  <a:srgbClr val="FFFFFF"/>
                </a:solidFill>
                <a:cs typeface="Lotus" panose="00000400000000000000" pitchFamily="2" charset="-78"/>
              </a:endParaRPr>
            </a:p>
          </p:txBody>
        </p:sp>
        <p:sp>
          <p:nvSpPr>
            <p:cNvPr id="53264" name="Text Box 16"/>
            <p:cNvSpPr txBox="1">
              <a:spLocks noChangeArrowheads="1"/>
            </p:cNvSpPr>
            <p:nvPr/>
          </p:nvSpPr>
          <p:spPr bwMode="auto">
            <a:xfrm>
              <a:off x="672" y="1365"/>
              <a:ext cx="1104" cy="239"/>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r>
                <a:rPr lang="fa-IR" sz="1633" b="1">
                  <a:solidFill>
                    <a:srgbClr val="FFFFFF"/>
                  </a:solidFill>
                  <a:cs typeface="Lotus" panose="00000400000000000000" pitchFamily="2" charset="-78"/>
                </a:rPr>
                <a:t>ارزش خدمات</a:t>
              </a:r>
              <a:endParaRPr lang="en-US" sz="1633" b="1" dirty="0">
                <a:solidFill>
                  <a:srgbClr val="FFFFFF"/>
                </a:solidFill>
                <a:cs typeface="Lotus" panose="00000400000000000000" pitchFamily="2" charset="-78"/>
              </a:endParaRPr>
            </a:p>
          </p:txBody>
        </p:sp>
        <p:sp>
          <p:nvSpPr>
            <p:cNvPr id="53265" name="Text Box 17"/>
            <p:cNvSpPr txBox="1">
              <a:spLocks noChangeArrowheads="1"/>
            </p:cNvSpPr>
            <p:nvPr/>
          </p:nvSpPr>
          <p:spPr bwMode="auto">
            <a:xfrm>
              <a:off x="672" y="1701"/>
              <a:ext cx="1104" cy="239"/>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r>
                <a:rPr lang="fa-IR" sz="1633" b="1">
                  <a:solidFill>
                    <a:srgbClr val="FFFFFF"/>
                  </a:solidFill>
                  <a:cs typeface="Lotus" panose="00000400000000000000" pitchFamily="2" charset="-78"/>
                </a:rPr>
                <a:t>ارزش کارکنان</a:t>
              </a:r>
              <a:endParaRPr lang="en-US" sz="1633" b="1" dirty="0">
                <a:solidFill>
                  <a:srgbClr val="FFFFFF"/>
                </a:solidFill>
                <a:cs typeface="Lotus" panose="00000400000000000000" pitchFamily="2" charset="-78"/>
              </a:endParaRPr>
            </a:p>
          </p:txBody>
        </p:sp>
        <p:sp>
          <p:nvSpPr>
            <p:cNvPr id="53266" name="Text Box 18"/>
            <p:cNvSpPr txBox="1">
              <a:spLocks noChangeArrowheads="1"/>
            </p:cNvSpPr>
            <p:nvPr/>
          </p:nvSpPr>
          <p:spPr bwMode="auto">
            <a:xfrm>
              <a:off x="672" y="2037"/>
              <a:ext cx="1104" cy="239"/>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r>
                <a:rPr lang="fa-IR" sz="1633" b="1">
                  <a:solidFill>
                    <a:srgbClr val="FFFFFF"/>
                  </a:solidFill>
                  <a:cs typeface="Lotus" panose="00000400000000000000" pitchFamily="2" charset="-78"/>
                </a:rPr>
                <a:t>ارزش تصو</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ر ذهن</a:t>
              </a:r>
              <a:r>
                <a:rPr lang="ar-SA" sz="1633" b="1">
                  <a:solidFill>
                    <a:srgbClr val="FFFFFF"/>
                  </a:solidFill>
                  <a:cs typeface="Lotus" panose="00000400000000000000" pitchFamily="2" charset="-78"/>
                </a:rPr>
                <a:t>ي</a:t>
              </a:r>
              <a:endParaRPr lang="en-US" sz="1633" b="1" dirty="0">
                <a:solidFill>
                  <a:srgbClr val="FFFFFF"/>
                </a:solidFill>
                <a:cs typeface="Lotus" panose="00000400000000000000" pitchFamily="2" charset="-78"/>
              </a:endParaRPr>
            </a:p>
          </p:txBody>
        </p:sp>
        <p:sp>
          <p:nvSpPr>
            <p:cNvPr id="53267" name="Text Box 19"/>
            <p:cNvSpPr txBox="1">
              <a:spLocks noChangeArrowheads="1"/>
            </p:cNvSpPr>
            <p:nvPr/>
          </p:nvSpPr>
          <p:spPr bwMode="auto">
            <a:xfrm>
              <a:off x="672" y="2814"/>
              <a:ext cx="1104" cy="239"/>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r>
                <a:rPr lang="fa-IR" sz="1633" b="1">
                  <a:solidFill>
                    <a:srgbClr val="FFFFFF"/>
                  </a:solidFill>
                  <a:cs typeface="Lotus" panose="00000400000000000000" pitchFamily="2" charset="-78"/>
                </a:rPr>
                <a:t>هز</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نه پول</a:t>
              </a:r>
              <a:r>
                <a:rPr lang="ar-SA" sz="1633" b="1">
                  <a:solidFill>
                    <a:srgbClr val="FFFFFF"/>
                  </a:solidFill>
                  <a:cs typeface="Lotus" panose="00000400000000000000" pitchFamily="2" charset="-78"/>
                </a:rPr>
                <a:t>ي</a:t>
              </a:r>
              <a:endParaRPr lang="en-US" sz="1633" b="1" dirty="0">
                <a:solidFill>
                  <a:srgbClr val="FFFFFF"/>
                </a:solidFill>
                <a:cs typeface="Lotus" panose="00000400000000000000" pitchFamily="2" charset="-78"/>
              </a:endParaRPr>
            </a:p>
          </p:txBody>
        </p:sp>
        <p:sp>
          <p:nvSpPr>
            <p:cNvPr id="53268" name="Text Box 20"/>
            <p:cNvSpPr txBox="1">
              <a:spLocks noChangeArrowheads="1"/>
            </p:cNvSpPr>
            <p:nvPr/>
          </p:nvSpPr>
          <p:spPr bwMode="auto">
            <a:xfrm>
              <a:off x="672" y="3150"/>
              <a:ext cx="1104" cy="239"/>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r>
                <a:rPr lang="fa-IR" sz="1633" b="1">
                  <a:solidFill>
                    <a:srgbClr val="FFFFFF"/>
                  </a:solidFill>
                  <a:cs typeface="Lotus" panose="00000400000000000000" pitchFamily="2" charset="-78"/>
                </a:rPr>
                <a:t>هز</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نه زمان</a:t>
              </a:r>
              <a:r>
                <a:rPr lang="ar-SA" sz="1633" b="1">
                  <a:solidFill>
                    <a:srgbClr val="FFFFFF"/>
                  </a:solidFill>
                  <a:cs typeface="Lotus" panose="00000400000000000000" pitchFamily="2" charset="-78"/>
                </a:rPr>
                <a:t>ي</a:t>
              </a:r>
              <a:endParaRPr lang="en-US" sz="1633" b="1" dirty="0">
                <a:solidFill>
                  <a:srgbClr val="FFFFFF"/>
                </a:solidFill>
                <a:cs typeface="Lotus" panose="00000400000000000000" pitchFamily="2" charset="-78"/>
              </a:endParaRPr>
            </a:p>
          </p:txBody>
        </p:sp>
        <p:sp>
          <p:nvSpPr>
            <p:cNvPr id="53269" name="Text Box 21"/>
            <p:cNvSpPr txBox="1">
              <a:spLocks noChangeArrowheads="1"/>
            </p:cNvSpPr>
            <p:nvPr/>
          </p:nvSpPr>
          <p:spPr bwMode="auto">
            <a:xfrm>
              <a:off x="672" y="3486"/>
              <a:ext cx="1104" cy="239"/>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r>
                <a:rPr lang="fa-IR" sz="1633" b="1">
                  <a:solidFill>
                    <a:srgbClr val="FFFFFF"/>
                  </a:solidFill>
                  <a:cs typeface="Lotus" panose="00000400000000000000" pitchFamily="2" charset="-78"/>
                </a:rPr>
                <a:t>هز</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نه انرژ</a:t>
              </a:r>
              <a:r>
                <a:rPr lang="ar-SA" sz="1633" b="1">
                  <a:solidFill>
                    <a:srgbClr val="FFFFFF"/>
                  </a:solidFill>
                  <a:cs typeface="Lotus" panose="00000400000000000000" pitchFamily="2" charset="-78"/>
                </a:rPr>
                <a:t>ي</a:t>
              </a:r>
              <a:endParaRPr lang="en-US" sz="1633" b="1" dirty="0">
                <a:solidFill>
                  <a:srgbClr val="FFFFFF"/>
                </a:solidFill>
                <a:cs typeface="Lotus" panose="00000400000000000000" pitchFamily="2" charset="-78"/>
              </a:endParaRPr>
            </a:p>
          </p:txBody>
        </p:sp>
        <p:sp>
          <p:nvSpPr>
            <p:cNvPr id="53270" name="Text Box 22"/>
            <p:cNvSpPr txBox="1">
              <a:spLocks noChangeArrowheads="1"/>
            </p:cNvSpPr>
            <p:nvPr/>
          </p:nvSpPr>
          <p:spPr bwMode="auto">
            <a:xfrm>
              <a:off x="672" y="3822"/>
              <a:ext cx="1104" cy="239"/>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r>
                <a:rPr lang="fa-IR" sz="1633" b="1">
                  <a:solidFill>
                    <a:srgbClr val="FFFFFF"/>
                  </a:solidFill>
                  <a:cs typeface="Lotus" panose="00000400000000000000" pitchFamily="2" charset="-78"/>
                </a:rPr>
                <a:t>هز</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نه ف</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ز</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ک</a:t>
              </a:r>
              <a:r>
                <a:rPr lang="ar-SA" sz="1633" b="1">
                  <a:solidFill>
                    <a:srgbClr val="FFFFFF"/>
                  </a:solidFill>
                  <a:cs typeface="Lotus" panose="00000400000000000000" pitchFamily="2" charset="-78"/>
                </a:rPr>
                <a:t>ي</a:t>
              </a:r>
              <a:endParaRPr lang="en-US" sz="1633" b="1" dirty="0">
                <a:solidFill>
                  <a:srgbClr val="FFFFFF"/>
                </a:solidFill>
                <a:cs typeface="Lotus" panose="00000400000000000000" pitchFamily="2" charset="-78"/>
              </a:endParaRPr>
            </a:p>
          </p:txBody>
        </p:sp>
        <p:sp>
          <p:nvSpPr>
            <p:cNvPr id="53271" name="Text Box 23"/>
            <p:cNvSpPr txBox="1">
              <a:spLocks noChangeArrowheads="1"/>
            </p:cNvSpPr>
            <p:nvPr/>
          </p:nvSpPr>
          <p:spPr bwMode="auto">
            <a:xfrm>
              <a:off x="2784" y="1290"/>
              <a:ext cx="960" cy="743"/>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endParaRPr lang="fa-IR" sz="907" b="1">
                <a:solidFill>
                  <a:srgbClr val="FFFFFF"/>
                </a:solidFill>
                <a:cs typeface="Lotus" panose="00000400000000000000" pitchFamily="2" charset="-78"/>
              </a:endParaRPr>
            </a:p>
            <a:p>
              <a:pPr algn="ctr" rtl="1" fontAlgn="base">
                <a:spcBef>
                  <a:spcPct val="50000"/>
                </a:spcBef>
                <a:spcAft>
                  <a:spcPct val="0"/>
                </a:spcAft>
              </a:pPr>
              <a:r>
                <a:rPr lang="fa-IR" sz="1633" b="1">
                  <a:solidFill>
                    <a:srgbClr val="FFFFFF"/>
                  </a:solidFill>
                  <a:cs typeface="Lotus" panose="00000400000000000000" pitchFamily="2" charset="-78"/>
                </a:rPr>
                <a:t>تمام</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ت فا</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ده </a:t>
              </a:r>
              <a:br>
                <a:rPr lang="fa-IR" sz="1633" b="1">
                  <a:solidFill>
                    <a:srgbClr val="FFFFFF"/>
                  </a:solidFill>
                  <a:cs typeface="Lotus" panose="00000400000000000000" pitchFamily="2" charset="-78"/>
                </a:rPr>
              </a:br>
              <a:r>
                <a:rPr lang="fa-IR" sz="1633" b="1">
                  <a:solidFill>
                    <a:srgbClr val="FFFFFF"/>
                  </a:solidFill>
                  <a:cs typeface="Lotus" panose="00000400000000000000" pitchFamily="2" charset="-78"/>
                </a:rPr>
                <a:t>از نظر مشتر</a:t>
              </a:r>
              <a:r>
                <a:rPr lang="ar-SA" sz="1633" b="1">
                  <a:solidFill>
                    <a:srgbClr val="FFFFFF"/>
                  </a:solidFill>
                  <a:cs typeface="Lotus" panose="00000400000000000000" pitchFamily="2" charset="-78"/>
                </a:rPr>
                <a:t>ي</a:t>
              </a:r>
              <a:endParaRPr lang="fa-IR" sz="1633" b="1">
                <a:solidFill>
                  <a:srgbClr val="FFFFFF"/>
                </a:solidFill>
                <a:cs typeface="Lotus" panose="00000400000000000000" pitchFamily="2" charset="-78"/>
              </a:endParaRPr>
            </a:p>
            <a:p>
              <a:pPr algn="ctr" fontAlgn="base">
                <a:spcBef>
                  <a:spcPct val="50000"/>
                </a:spcBef>
                <a:spcAft>
                  <a:spcPct val="0"/>
                </a:spcAft>
              </a:pPr>
              <a:endParaRPr lang="en-US" sz="907" b="1" dirty="0">
                <a:solidFill>
                  <a:srgbClr val="FFFFFF"/>
                </a:solidFill>
                <a:cs typeface="Lotus" panose="00000400000000000000" pitchFamily="2" charset="-78"/>
              </a:endParaRPr>
            </a:p>
          </p:txBody>
        </p:sp>
        <p:sp>
          <p:nvSpPr>
            <p:cNvPr id="53272" name="Text Box 24"/>
            <p:cNvSpPr txBox="1">
              <a:spLocks noChangeArrowheads="1"/>
            </p:cNvSpPr>
            <p:nvPr/>
          </p:nvSpPr>
          <p:spPr bwMode="auto">
            <a:xfrm>
              <a:off x="2787" y="3027"/>
              <a:ext cx="960" cy="743"/>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endParaRPr lang="fa-IR" sz="907" b="1">
                <a:solidFill>
                  <a:srgbClr val="FFFFFF"/>
                </a:solidFill>
                <a:cs typeface="Lotus" panose="00000400000000000000" pitchFamily="2" charset="-78"/>
              </a:endParaRPr>
            </a:p>
            <a:p>
              <a:pPr algn="ctr" rtl="1" fontAlgn="base">
                <a:spcBef>
                  <a:spcPct val="50000"/>
                </a:spcBef>
                <a:spcAft>
                  <a:spcPct val="0"/>
                </a:spcAft>
              </a:pPr>
              <a:r>
                <a:rPr lang="fa-IR" sz="1633" b="1">
                  <a:solidFill>
                    <a:srgbClr val="FFFFFF"/>
                  </a:solidFill>
                  <a:cs typeface="Lotus" panose="00000400000000000000" pitchFamily="2" charset="-78"/>
                </a:rPr>
                <a:t>تمام</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ت هز</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نه </a:t>
              </a:r>
              <a:br>
                <a:rPr lang="fa-IR" sz="1633" b="1">
                  <a:solidFill>
                    <a:srgbClr val="FFFFFF"/>
                  </a:solidFill>
                  <a:cs typeface="Lotus" panose="00000400000000000000" pitchFamily="2" charset="-78"/>
                </a:rPr>
              </a:br>
              <a:r>
                <a:rPr lang="fa-IR" sz="1633" b="1">
                  <a:solidFill>
                    <a:srgbClr val="FFFFFF"/>
                  </a:solidFill>
                  <a:cs typeface="Lotus" panose="00000400000000000000" pitchFamily="2" charset="-78"/>
                </a:rPr>
                <a:t>از نظر مشتر</a:t>
              </a:r>
              <a:r>
                <a:rPr lang="ar-SA" sz="1633" b="1">
                  <a:solidFill>
                    <a:srgbClr val="FFFFFF"/>
                  </a:solidFill>
                  <a:cs typeface="Lotus" panose="00000400000000000000" pitchFamily="2" charset="-78"/>
                </a:rPr>
                <a:t>ي</a:t>
              </a:r>
              <a:endParaRPr lang="fa-IR" sz="1633" b="1">
                <a:solidFill>
                  <a:srgbClr val="FFFFFF"/>
                </a:solidFill>
                <a:cs typeface="Lotus" panose="00000400000000000000" pitchFamily="2" charset="-78"/>
              </a:endParaRPr>
            </a:p>
            <a:p>
              <a:pPr algn="ctr" fontAlgn="base">
                <a:spcBef>
                  <a:spcPct val="50000"/>
                </a:spcBef>
                <a:spcAft>
                  <a:spcPct val="0"/>
                </a:spcAft>
              </a:pPr>
              <a:endParaRPr lang="en-US" sz="907" b="1" dirty="0">
                <a:solidFill>
                  <a:srgbClr val="FFFFFF"/>
                </a:solidFill>
                <a:cs typeface="Lotus" panose="00000400000000000000" pitchFamily="2" charset="-78"/>
              </a:endParaRPr>
            </a:p>
          </p:txBody>
        </p:sp>
        <p:sp>
          <p:nvSpPr>
            <p:cNvPr id="53273" name="Text Box 25"/>
            <p:cNvSpPr txBox="1">
              <a:spLocks noChangeArrowheads="1"/>
            </p:cNvSpPr>
            <p:nvPr/>
          </p:nvSpPr>
          <p:spPr bwMode="auto">
            <a:xfrm>
              <a:off x="4779" y="2097"/>
              <a:ext cx="1104" cy="743"/>
            </a:xfrm>
            <a:prstGeom prst="rect">
              <a:avLst/>
            </a:prstGeom>
            <a:solidFill>
              <a:srgbClr val="5F5F5F">
                <a:alpha val="64999"/>
              </a:srgbClr>
            </a:solidFill>
            <a:ln w="28575" algn="ctr">
              <a:solidFill>
                <a:srgbClr val="0068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rtl="1" fontAlgn="base">
                <a:spcBef>
                  <a:spcPct val="50000"/>
                </a:spcBef>
                <a:spcAft>
                  <a:spcPct val="0"/>
                </a:spcAft>
              </a:pPr>
              <a:endParaRPr lang="fa-IR" sz="907" b="1">
                <a:solidFill>
                  <a:srgbClr val="FFFFFF"/>
                </a:solidFill>
                <a:cs typeface="Lotus" panose="00000400000000000000" pitchFamily="2" charset="-78"/>
              </a:endParaRPr>
            </a:p>
            <a:p>
              <a:pPr algn="ctr" rtl="1" fontAlgn="base">
                <a:spcBef>
                  <a:spcPct val="50000"/>
                </a:spcBef>
                <a:spcAft>
                  <a:spcPct val="0"/>
                </a:spcAft>
              </a:pPr>
              <a:r>
                <a:rPr lang="fa-IR" sz="1633" b="1">
                  <a:solidFill>
                    <a:srgbClr val="FFFFFF"/>
                  </a:solidFill>
                  <a:cs typeface="Lotus" panose="00000400000000000000" pitchFamily="2" charset="-78"/>
                </a:rPr>
                <a:t>فا</a:t>
              </a:r>
              <a:r>
                <a:rPr lang="ar-SA" sz="1633" b="1">
                  <a:solidFill>
                    <a:srgbClr val="FFFFFF"/>
                  </a:solidFill>
                  <a:cs typeface="Lotus" panose="00000400000000000000" pitchFamily="2" charset="-78"/>
                </a:rPr>
                <a:t>ي</a:t>
              </a:r>
              <a:r>
                <a:rPr lang="fa-IR" sz="1633" b="1">
                  <a:solidFill>
                    <a:srgbClr val="FFFFFF"/>
                  </a:solidFill>
                  <a:cs typeface="Lotus" panose="00000400000000000000" pitchFamily="2" charset="-78"/>
                </a:rPr>
                <a:t>ده مورد انتظار</a:t>
              </a:r>
              <a:br>
                <a:rPr lang="fa-IR" sz="1633" b="1">
                  <a:solidFill>
                    <a:srgbClr val="FFFFFF"/>
                  </a:solidFill>
                  <a:cs typeface="Lotus" panose="00000400000000000000" pitchFamily="2" charset="-78"/>
                </a:rPr>
              </a:br>
              <a:r>
                <a:rPr lang="fa-IR" sz="1633" b="1">
                  <a:solidFill>
                    <a:srgbClr val="FFFFFF"/>
                  </a:solidFill>
                  <a:cs typeface="Lotus" panose="00000400000000000000" pitchFamily="2" charset="-78"/>
                </a:rPr>
                <a:t> از نظر مشتر</a:t>
              </a:r>
              <a:r>
                <a:rPr lang="ar-SA" sz="1633" b="1">
                  <a:solidFill>
                    <a:srgbClr val="FFFFFF"/>
                  </a:solidFill>
                  <a:cs typeface="Lotus" panose="00000400000000000000" pitchFamily="2" charset="-78"/>
                </a:rPr>
                <a:t>ي</a:t>
              </a:r>
              <a:endParaRPr lang="fa-IR" sz="1633" b="1">
                <a:solidFill>
                  <a:srgbClr val="FFFFFF"/>
                </a:solidFill>
                <a:cs typeface="Lotus" panose="00000400000000000000" pitchFamily="2" charset="-78"/>
              </a:endParaRPr>
            </a:p>
            <a:p>
              <a:pPr algn="ctr" fontAlgn="base">
                <a:spcBef>
                  <a:spcPct val="50000"/>
                </a:spcBef>
                <a:spcAft>
                  <a:spcPct val="0"/>
                </a:spcAft>
              </a:pPr>
              <a:endParaRPr lang="en-US" sz="907" b="1" dirty="0">
                <a:solidFill>
                  <a:srgbClr val="FFFFFF"/>
                </a:solidFill>
                <a:cs typeface="Lotus" panose="00000400000000000000" pitchFamily="2" charset="-78"/>
              </a:endParaRPr>
            </a:p>
          </p:txBody>
        </p:sp>
        <p:cxnSp>
          <p:nvCxnSpPr>
            <p:cNvPr id="53274" name="AutoShape 26"/>
            <p:cNvCxnSpPr>
              <a:cxnSpLocks noChangeShapeType="1"/>
              <a:stCxn id="53263" idx="3"/>
              <a:endCxn id="53264" idx="3"/>
            </p:cNvCxnSpPr>
            <p:nvPr/>
          </p:nvCxnSpPr>
          <p:spPr bwMode="auto">
            <a:xfrm>
              <a:off x="1776" y="1149"/>
              <a:ext cx="9" cy="336"/>
            </a:xfrm>
            <a:prstGeom prst="bentConnector3">
              <a:avLst>
                <a:gd name="adj1" fmla="val 1800000"/>
              </a:avLst>
            </a:prstGeom>
            <a:noFill/>
            <a:ln w="38100">
              <a:solidFill>
                <a:srgbClr val="006866"/>
              </a:solidFill>
              <a:miter lim="800000"/>
              <a:headEnd/>
              <a:tailEnd/>
            </a:ln>
            <a:effectLst>
              <a:prstShdw prst="shdw17" dist="17961" dir="2700000">
                <a:srgbClr val="006866">
                  <a:gamma/>
                  <a:shade val="60000"/>
                  <a:invGamma/>
                </a:srgbClr>
              </a:prstShdw>
            </a:effectLst>
          </p:spPr>
        </p:cxnSp>
        <p:cxnSp>
          <p:nvCxnSpPr>
            <p:cNvPr id="53275" name="AutoShape 27"/>
            <p:cNvCxnSpPr>
              <a:cxnSpLocks noChangeShapeType="1"/>
              <a:stCxn id="53264" idx="3"/>
              <a:endCxn id="53265" idx="3"/>
            </p:cNvCxnSpPr>
            <p:nvPr/>
          </p:nvCxnSpPr>
          <p:spPr bwMode="auto">
            <a:xfrm>
              <a:off x="1776" y="1484"/>
              <a:ext cx="9" cy="336"/>
            </a:xfrm>
            <a:prstGeom prst="bentConnector3">
              <a:avLst>
                <a:gd name="adj1" fmla="val 1800000"/>
              </a:avLst>
            </a:prstGeom>
            <a:noFill/>
            <a:ln w="38100">
              <a:solidFill>
                <a:srgbClr val="006866"/>
              </a:solidFill>
              <a:miter lim="800000"/>
              <a:headEnd/>
              <a:tailEnd/>
            </a:ln>
            <a:effectLst>
              <a:prstShdw prst="shdw17" dist="17961" dir="2700000">
                <a:srgbClr val="006866">
                  <a:gamma/>
                  <a:shade val="60000"/>
                  <a:invGamma/>
                </a:srgbClr>
              </a:prstShdw>
            </a:effectLst>
          </p:spPr>
        </p:cxnSp>
        <p:cxnSp>
          <p:nvCxnSpPr>
            <p:cNvPr id="53276" name="AutoShape 28"/>
            <p:cNvCxnSpPr>
              <a:cxnSpLocks noChangeShapeType="1"/>
              <a:stCxn id="53265" idx="3"/>
              <a:endCxn id="53266" idx="3"/>
            </p:cNvCxnSpPr>
            <p:nvPr/>
          </p:nvCxnSpPr>
          <p:spPr bwMode="auto">
            <a:xfrm>
              <a:off x="1776" y="1821"/>
              <a:ext cx="9" cy="336"/>
            </a:xfrm>
            <a:prstGeom prst="bentConnector3">
              <a:avLst>
                <a:gd name="adj1" fmla="val 1800000"/>
              </a:avLst>
            </a:prstGeom>
            <a:noFill/>
            <a:ln w="38100">
              <a:solidFill>
                <a:srgbClr val="006866"/>
              </a:solidFill>
              <a:miter lim="800000"/>
              <a:headEnd/>
              <a:tailEnd/>
            </a:ln>
            <a:effectLst>
              <a:prstShdw prst="shdw17" dist="17961" dir="2700000">
                <a:srgbClr val="006866">
                  <a:gamma/>
                  <a:shade val="60000"/>
                  <a:invGamma/>
                </a:srgbClr>
              </a:prstShdw>
            </a:effectLst>
          </p:spPr>
        </p:cxnSp>
        <p:cxnSp>
          <p:nvCxnSpPr>
            <p:cNvPr id="53277" name="AutoShape 29"/>
            <p:cNvCxnSpPr>
              <a:cxnSpLocks noChangeShapeType="1"/>
            </p:cNvCxnSpPr>
            <p:nvPr/>
          </p:nvCxnSpPr>
          <p:spPr bwMode="auto">
            <a:xfrm>
              <a:off x="1776" y="2937"/>
              <a:ext cx="1" cy="336"/>
            </a:xfrm>
            <a:prstGeom prst="bentConnector3">
              <a:avLst>
                <a:gd name="adj1" fmla="val 42400000"/>
              </a:avLst>
            </a:prstGeom>
            <a:noFill/>
            <a:ln w="38100">
              <a:solidFill>
                <a:srgbClr val="006866"/>
              </a:solidFill>
              <a:miter lim="800000"/>
              <a:headEnd/>
              <a:tailEnd/>
            </a:ln>
            <a:effectLst>
              <a:prstShdw prst="shdw17" dist="17961" dir="2700000">
                <a:srgbClr val="006866">
                  <a:gamma/>
                  <a:shade val="60000"/>
                  <a:invGamma/>
                </a:srgbClr>
              </a:prstShdw>
            </a:effectLst>
          </p:spPr>
        </p:cxnSp>
        <p:cxnSp>
          <p:nvCxnSpPr>
            <p:cNvPr id="53278" name="AutoShape 30"/>
            <p:cNvCxnSpPr>
              <a:cxnSpLocks noChangeShapeType="1"/>
            </p:cNvCxnSpPr>
            <p:nvPr/>
          </p:nvCxnSpPr>
          <p:spPr bwMode="auto">
            <a:xfrm>
              <a:off x="1776" y="3273"/>
              <a:ext cx="1" cy="336"/>
            </a:xfrm>
            <a:prstGeom prst="bentConnector3">
              <a:avLst>
                <a:gd name="adj1" fmla="val 42300000"/>
              </a:avLst>
            </a:prstGeom>
            <a:noFill/>
            <a:ln w="38100">
              <a:solidFill>
                <a:srgbClr val="006866"/>
              </a:solidFill>
              <a:miter lim="800000"/>
              <a:headEnd/>
              <a:tailEnd/>
            </a:ln>
            <a:effectLst>
              <a:prstShdw prst="shdw17" dist="17961" dir="2700000">
                <a:srgbClr val="006866">
                  <a:gamma/>
                  <a:shade val="60000"/>
                  <a:invGamma/>
                </a:srgbClr>
              </a:prstShdw>
            </a:effectLst>
          </p:spPr>
        </p:cxnSp>
        <p:cxnSp>
          <p:nvCxnSpPr>
            <p:cNvPr id="53279" name="AutoShape 31"/>
            <p:cNvCxnSpPr>
              <a:cxnSpLocks noChangeShapeType="1"/>
            </p:cNvCxnSpPr>
            <p:nvPr/>
          </p:nvCxnSpPr>
          <p:spPr bwMode="auto">
            <a:xfrm>
              <a:off x="1776" y="3609"/>
              <a:ext cx="1" cy="336"/>
            </a:xfrm>
            <a:prstGeom prst="bentConnector3">
              <a:avLst>
                <a:gd name="adj1" fmla="val 42200000"/>
              </a:avLst>
            </a:prstGeom>
            <a:noFill/>
            <a:ln w="38100">
              <a:solidFill>
                <a:srgbClr val="006866"/>
              </a:solidFill>
              <a:miter lim="800000"/>
              <a:headEnd/>
              <a:tailEnd/>
            </a:ln>
            <a:effectLst>
              <a:prstShdw prst="shdw17" dist="17961" dir="2700000">
                <a:srgbClr val="006866">
                  <a:gamma/>
                  <a:shade val="60000"/>
                  <a:invGamma/>
                </a:srgbClr>
              </a:prstShdw>
            </a:effectLst>
          </p:spPr>
        </p:cxnSp>
        <p:cxnSp>
          <p:nvCxnSpPr>
            <p:cNvPr id="53280" name="AutoShape 32"/>
            <p:cNvCxnSpPr>
              <a:cxnSpLocks noChangeShapeType="1"/>
              <a:stCxn id="53271" idx="3"/>
              <a:endCxn id="53272" idx="3"/>
            </p:cNvCxnSpPr>
            <p:nvPr/>
          </p:nvCxnSpPr>
          <p:spPr bwMode="auto">
            <a:xfrm>
              <a:off x="3744" y="1662"/>
              <a:ext cx="3" cy="1737"/>
            </a:xfrm>
            <a:prstGeom prst="bentConnector3">
              <a:avLst>
                <a:gd name="adj1" fmla="val 5391667"/>
              </a:avLst>
            </a:prstGeom>
            <a:noFill/>
            <a:ln w="38100">
              <a:solidFill>
                <a:srgbClr val="006866"/>
              </a:solidFill>
              <a:miter lim="800000"/>
              <a:headEnd/>
              <a:tailEnd/>
            </a:ln>
            <a:effectLst>
              <a:prstShdw prst="shdw17" dist="17961" dir="2700000">
                <a:srgbClr val="006866">
                  <a:gamma/>
                  <a:shade val="60000"/>
                  <a:invGamma/>
                </a:srgbClr>
              </a:prstShdw>
            </a:effectLst>
          </p:spPr>
        </p:cxnSp>
        <p:sp>
          <p:nvSpPr>
            <p:cNvPr id="53282" name="Line 34"/>
            <p:cNvSpPr>
              <a:spLocks noChangeShapeType="1"/>
            </p:cNvSpPr>
            <p:nvPr/>
          </p:nvSpPr>
          <p:spPr bwMode="auto">
            <a:xfrm>
              <a:off x="2208" y="1662"/>
              <a:ext cx="576" cy="0"/>
            </a:xfrm>
            <a:prstGeom prst="line">
              <a:avLst/>
            </a:prstGeom>
            <a:noFill/>
            <a:ln w="38100">
              <a:solidFill>
                <a:srgbClr val="006866"/>
              </a:solidFill>
              <a:round/>
              <a:headEnd/>
              <a:tailEnd type="triangle" w="med" len="med"/>
            </a:ln>
            <a:effectLst>
              <a:prstShdw prst="shdw17" dist="17961" dir="2700000">
                <a:srgbClr val="006866">
                  <a:gamma/>
                  <a:shade val="60000"/>
                  <a:invGamma/>
                </a:srgbClr>
              </a:prstShdw>
            </a:effectLst>
          </p:spPr>
          <p:txBody>
            <a:bodyPr/>
            <a:lstStyle/>
            <a:p>
              <a:pPr algn="ctr" fontAlgn="base">
                <a:spcBef>
                  <a:spcPct val="0"/>
                </a:spcBef>
                <a:spcAft>
                  <a:spcPct val="0"/>
                </a:spcAft>
              </a:pPr>
              <a:endParaRPr lang="en-US" sz="1633" dirty="0">
                <a:solidFill>
                  <a:srgbClr val="000000"/>
                </a:solidFill>
                <a:cs typeface="Arial" panose="020B0604020202020204" pitchFamily="34" charset="0"/>
              </a:endParaRPr>
            </a:p>
          </p:txBody>
        </p:sp>
        <p:sp>
          <p:nvSpPr>
            <p:cNvPr id="53283" name="Line 35"/>
            <p:cNvSpPr>
              <a:spLocks noChangeShapeType="1"/>
            </p:cNvSpPr>
            <p:nvPr/>
          </p:nvSpPr>
          <p:spPr bwMode="auto">
            <a:xfrm>
              <a:off x="2199" y="3411"/>
              <a:ext cx="576" cy="0"/>
            </a:xfrm>
            <a:prstGeom prst="line">
              <a:avLst/>
            </a:prstGeom>
            <a:noFill/>
            <a:ln w="38100">
              <a:solidFill>
                <a:srgbClr val="006866"/>
              </a:solidFill>
              <a:round/>
              <a:headEnd/>
              <a:tailEnd type="triangle" w="med" len="med"/>
            </a:ln>
            <a:effectLst>
              <a:prstShdw prst="shdw17" dist="17961" dir="2700000">
                <a:srgbClr val="006866">
                  <a:gamma/>
                  <a:shade val="60000"/>
                  <a:invGamma/>
                </a:srgbClr>
              </a:prstShdw>
            </a:effectLst>
          </p:spPr>
          <p:txBody>
            <a:bodyPr/>
            <a:lstStyle/>
            <a:p>
              <a:pPr algn="ctr" fontAlgn="base">
                <a:spcBef>
                  <a:spcPct val="0"/>
                </a:spcBef>
                <a:spcAft>
                  <a:spcPct val="0"/>
                </a:spcAft>
              </a:pPr>
              <a:endParaRPr lang="en-US" sz="1633" dirty="0">
                <a:solidFill>
                  <a:srgbClr val="000000"/>
                </a:solidFill>
                <a:cs typeface="Arial" panose="020B0604020202020204" pitchFamily="34" charset="0"/>
              </a:endParaRPr>
            </a:p>
          </p:txBody>
        </p:sp>
        <p:sp>
          <p:nvSpPr>
            <p:cNvPr id="53284" name="Line 36"/>
            <p:cNvSpPr>
              <a:spLocks noChangeShapeType="1"/>
            </p:cNvSpPr>
            <p:nvPr/>
          </p:nvSpPr>
          <p:spPr bwMode="auto">
            <a:xfrm>
              <a:off x="4242" y="2478"/>
              <a:ext cx="528" cy="0"/>
            </a:xfrm>
            <a:prstGeom prst="line">
              <a:avLst/>
            </a:prstGeom>
            <a:noFill/>
            <a:ln w="38100">
              <a:solidFill>
                <a:srgbClr val="006866"/>
              </a:solidFill>
              <a:round/>
              <a:headEnd/>
              <a:tailEnd type="triangle" w="med" len="med"/>
            </a:ln>
            <a:effectLst>
              <a:prstShdw prst="shdw17" dist="17961" dir="2700000">
                <a:srgbClr val="006866">
                  <a:gamma/>
                  <a:shade val="60000"/>
                  <a:invGamma/>
                </a:srgbClr>
              </a:prstShdw>
            </a:effectLst>
          </p:spPr>
          <p:txBody>
            <a:bodyPr/>
            <a:lstStyle/>
            <a:p>
              <a:pPr algn="ctr" fontAlgn="base">
                <a:spcBef>
                  <a:spcPct val="0"/>
                </a:spcBef>
                <a:spcAft>
                  <a:spcPct val="0"/>
                </a:spcAft>
              </a:pPr>
              <a:endParaRPr lang="en-US" sz="1633" dirty="0">
                <a:solidFill>
                  <a:srgbClr val="000000"/>
                </a:solidFill>
                <a:cs typeface="Arial" panose="020B0604020202020204" pitchFamily="34" charset="0"/>
              </a:endParaRPr>
            </a:p>
          </p:txBody>
        </p:sp>
      </p:grpSp>
    </p:spTree>
    <p:extLst>
      <p:ext uri="{BB962C8B-B14F-4D97-AF65-F5344CB8AC3E}">
        <p14:creationId xmlns:p14="http://schemas.microsoft.com/office/powerpoint/2010/main" val="766616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val 2"/>
          <p:cNvSpPr>
            <a:spLocks noChangeArrowheads="1"/>
          </p:cNvSpPr>
          <p:nvPr/>
        </p:nvSpPr>
        <p:spPr bwMode="auto">
          <a:xfrm>
            <a:off x="2279651" y="188913"/>
            <a:ext cx="2881313" cy="2519362"/>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fa-IR" sz="4800" b="1">
                <a:latin typeface="Arial" charset="0"/>
              </a:rPr>
              <a:t>نیاز</a:t>
            </a:r>
            <a:endParaRPr lang="en-US" sz="4800" b="1" dirty="0">
              <a:latin typeface="Arial" charset="0"/>
            </a:endParaRPr>
          </a:p>
        </p:txBody>
      </p:sp>
      <p:sp>
        <p:nvSpPr>
          <p:cNvPr id="16387" name="Oval 3"/>
          <p:cNvSpPr>
            <a:spLocks noChangeArrowheads="1"/>
          </p:cNvSpPr>
          <p:nvPr/>
        </p:nvSpPr>
        <p:spPr bwMode="auto">
          <a:xfrm>
            <a:off x="7175501" y="188913"/>
            <a:ext cx="2881313" cy="2519362"/>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a:defRPr/>
            </a:pPr>
            <a:r>
              <a:rPr lang="fa-IR" sz="4800" b="1">
                <a:latin typeface="Arial" charset="0"/>
              </a:rPr>
              <a:t>نیازمند</a:t>
            </a:r>
            <a:endParaRPr lang="en-US" sz="4800" b="1" dirty="0">
              <a:latin typeface="Arial" charset="0"/>
            </a:endParaRPr>
          </a:p>
        </p:txBody>
      </p:sp>
      <p:sp>
        <p:nvSpPr>
          <p:cNvPr id="16388" name="Oval 4"/>
          <p:cNvSpPr>
            <a:spLocks noChangeArrowheads="1"/>
          </p:cNvSpPr>
          <p:nvPr/>
        </p:nvSpPr>
        <p:spPr bwMode="auto">
          <a:xfrm>
            <a:off x="7248526" y="4005263"/>
            <a:ext cx="2881313" cy="2519362"/>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fa-IR" sz="4800" b="1" dirty="0">
                <a:latin typeface="Arial" charset="0"/>
              </a:rPr>
              <a:t>عوامل رفع </a:t>
            </a:r>
          </a:p>
          <a:p>
            <a:pPr algn="ctr">
              <a:defRPr/>
            </a:pPr>
            <a:r>
              <a:rPr lang="fa-IR" sz="4800" b="1" dirty="0">
                <a:latin typeface="Arial" charset="0"/>
              </a:rPr>
              <a:t>نیاز</a:t>
            </a:r>
            <a:endParaRPr lang="en-US" sz="4800" b="1" dirty="0">
              <a:latin typeface="Arial" charset="0"/>
            </a:endParaRPr>
          </a:p>
        </p:txBody>
      </p:sp>
      <p:sp>
        <p:nvSpPr>
          <p:cNvPr id="16389" name="Oval 5"/>
          <p:cNvSpPr>
            <a:spLocks noChangeArrowheads="1"/>
          </p:cNvSpPr>
          <p:nvPr/>
        </p:nvSpPr>
        <p:spPr bwMode="auto">
          <a:xfrm>
            <a:off x="2208213" y="4005263"/>
            <a:ext cx="2881312" cy="2519362"/>
          </a:xfrm>
          <a:prstGeom prst="ellipse">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a:defRPr/>
            </a:pPr>
            <a:r>
              <a:rPr lang="fa-IR" sz="4800" b="1">
                <a:latin typeface="Arial" charset="0"/>
              </a:rPr>
              <a:t>دادوستد</a:t>
            </a:r>
            <a:endParaRPr lang="en-US" sz="4800" b="1" dirty="0">
              <a:latin typeface="Arial" charset="0"/>
            </a:endParaRPr>
          </a:p>
        </p:txBody>
      </p:sp>
      <p:sp>
        <p:nvSpPr>
          <p:cNvPr id="16390" name="Oval 6"/>
          <p:cNvSpPr>
            <a:spLocks noChangeArrowheads="1"/>
          </p:cNvSpPr>
          <p:nvPr/>
        </p:nvSpPr>
        <p:spPr bwMode="auto">
          <a:xfrm>
            <a:off x="4727576" y="2133601"/>
            <a:ext cx="2881313" cy="2519363"/>
          </a:xfrm>
          <a:prstGeom prst="ellipse">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4800" b="1" dirty="0">
                <a:solidFill>
                  <a:srgbClr val="FF0000"/>
                </a:solidFill>
                <a:latin typeface="Arial" charset="0"/>
              </a:rPr>
              <a:t>مدیریت </a:t>
            </a:r>
          </a:p>
          <a:p>
            <a:pPr algn="ctr">
              <a:defRPr/>
            </a:pPr>
            <a:r>
              <a:rPr lang="fa-IR" sz="4800" b="1" dirty="0">
                <a:solidFill>
                  <a:srgbClr val="FF0000"/>
                </a:solidFill>
                <a:latin typeface="Arial" charset="0"/>
              </a:rPr>
              <a:t>دادوستد</a:t>
            </a:r>
            <a:endParaRPr lang="en-US" sz="4800" b="1" dirty="0">
              <a:solidFill>
                <a:srgbClr val="FF0000"/>
              </a:solidFill>
              <a:latin typeface="Arial" charset="0"/>
            </a:endParaRPr>
          </a:p>
        </p:txBody>
      </p:sp>
      <p:sp>
        <p:nvSpPr>
          <p:cNvPr id="16391" name="Line 7"/>
          <p:cNvSpPr>
            <a:spLocks noChangeShapeType="1"/>
          </p:cNvSpPr>
          <p:nvPr/>
        </p:nvSpPr>
        <p:spPr bwMode="auto">
          <a:xfrm flipV="1">
            <a:off x="7175501" y="2205039"/>
            <a:ext cx="288925" cy="287337"/>
          </a:xfrm>
          <a:prstGeom prst="line">
            <a:avLst/>
          </a:prstGeom>
          <a:noFill/>
          <a:ln w="5715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6392" name="Line 8"/>
          <p:cNvSpPr>
            <a:spLocks noChangeShapeType="1"/>
          </p:cNvSpPr>
          <p:nvPr/>
        </p:nvSpPr>
        <p:spPr bwMode="auto">
          <a:xfrm>
            <a:off x="7248526" y="4221164"/>
            <a:ext cx="288925" cy="287337"/>
          </a:xfrm>
          <a:prstGeom prst="line">
            <a:avLst/>
          </a:prstGeom>
          <a:noFill/>
          <a:ln w="57150">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6393" name="Line 9"/>
          <p:cNvSpPr>
            <a:spLocks noChangeShapeType="1"/>
          </p:cNvSpPr>
          <p:nvPr/>
        </p:nvSpPr>
        <p:spPr bwMode="auto">
          <a:xfrm>
            <a:off x="4872039" y="2205039"/>
            <a:ext cx="288925" cy="287337"/>
          </a:xfrm>
          <a:prstGeom prst="line">
            <a:avLst/>
          </a:prstGeom>
          <a:noFill/>
          <a:ln w="57150">
            <a:solidFill>
              <a:schemeClr val="bg1"/>
            </a:solidFill>
            <a:round/>
            <a:headEnd type="triangle" w="med" len="med"/>
            <a:tailEnd/>
          </a:ln>
          <a:extLst>
            <a:ext uri="{909E8E84-426E-40DD-AFC4-6F175D3DCCD1}">
              <a14:hiddenFill xmlns:a14="http://schemas.microsoft.com/office/drawing/2010/main">
                <a:noFill/>
              </a14:hiddenFill>
            </a:ext>
          </a:extLst>
        </p:spPr>
        <p:txBody>
          <a:bodyPr/>
          <a:lstStyle/>
          <a:p>
            <a:endParaRPr lang="en-US" dirty="0"/>
          </a:p>
        </p:txBody>
      </p:sp>
      <p:sp>
        <p:nvSpPr>
          <p:cNvPr id="16394" name="Line 10"/>
          <p:cNvSpPr>
            <a:spLocks noChangeShapeType="1"/>
          </p:cNvSpPr>
          <p:nvPr/>
        </p:nvSpPr>
        <p:spPr bwMode="auto">
          <a:xfrm flipV="1">
            <a:off x="4656139" y="4076700"/>
            <a:ext cx="288925" cy="287338"/>
          </a:xfrm>
          <a:prstGeom prst="line">
            <a:avLst/>
          </a:prstGeom>
          <a:noFill/>
          <a:ln w="57150">
            <a:solidFill>
              <a:schemeClr val="bg1"/>
            </a:solidFill>
            <a:round/>
            <a:headEnd type="triangle" w="med" len="me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0401092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fade">
                                      <p:cBhvr>
                                        <p:cTn id="7" dur="2000"/>
                                        <p:tgtEl>
                                          <p:spTgt spid="163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91"/>
                                        </p:tgtEl>
                                        <p:attrNameLst>
                                          <p:attrName>style.visibility</p:attrName>
                                        </p:attrNameLst>
                                      </p:cBhvr>
                                      <p:to>
                                        <p:strVal val="visible"/>
                                      </p:to>
                                    </p:set>
                                    <p:animEffect transition="in" filter="fade">
                                      <p:cBhvr>
                                        <p:cTn id="12" dur="2000"/>
                                        <p:tgtEl>
                                          <p:spTgt spid="163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6387"/>
                                        </p:tgtEl>
                                        <p:attrNameLst>
                                          <p:attrName>style.visibility</p:attrName>
                                        </p:attrNameLst>
                                      </p:cBhvr>
                                      <p:to>
                                        <p:strVal val="visible"/>
                                      </p:to>
                                    </p:set>
                                    <p:animEffect transition="in" filter="fade">
                                      <p:cBhvr>
                                        <p:cTn id="17" dur="2000"/>
                                        <p:tgtEl>
                                          <p:spTgt spid="163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92"/>
                                        </p:tgtEl>
                                        <p:attrNameLst>
                                          <p:attrName>style.visibility</p:attrName>
                                        </p:attrNameLst>
                                      </p:cBhvr>
                                      <p:to>
                                        <p:strVal val="visible"/>
                                      </p:to>
                                    </p:set>
                                    <p:animEffect transition="in" filter="fade">
                                      <p:cBhvr>
                                        <p:cTn id="22" dur="2000"/>
                                        <p:tgtEl>
                                          <p:spTgt spid="163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6388"/>
                                        </p:tgtEl>
                                        <p:attrNameLst>
                                          <p:attrName>style.visibility</p:attrName>
                                        </p:attrNameLst>
                                      </p:cBhvr>
                                      <p:to>
                                        <p:strVal val="visible"/>
                                      </p:to>
                                    </p:set>
                                    <p:animEffect transition="in" filter="fade">
                                      <p:cBhvr>
                                        <p:cTn id="27" dur="2000"/>
                                        <p:tgtEl>
                                          <p:spTgt spid="163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394"/>
                                        </p:tgtEl>
                                        <p:attrNameLst>
                                          <p:attrName>style.visibility</p:attrName>
                                        </p:attrNameLst>
                                      </p:cBhvr>
                                      <p:to>
                                        <p:strVal val="visible"/>
                                      </p:to>
                                    </p:set>
                                    <p:animEffect transition="in" filter="fade">
                                      <p:cBhvr>
                                        <p:cTn id="32" dur="2000"/>
                                        <p:tgtEl>
                                          <p:spTgt spid="1639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6389"/>
                                        </p:tgtEl>
                                        <p:attrNameLst>
                                          <p:attrName>style.visibility</p:attrName>
                                        </p:attrNameLst>
                                      </p:cBhvr>
                                      <p:to>
                                        <p:strVal val="visible"/>
                                      </p:to>
                                    </p:set>
                                    <p:animEffect transition="in" filter="fade">
                                      <p:cBhvr>
                                        <p:cTn id="37" dur="2000"/>
                                        <p:tgtEl>
                                          <p:spTgt spid="1638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393"/>
                                        </p:tgtEl>
                                        <p:attrNameLst>
                                          <p:attrName>style.visibility</p:attrName>
                                        </p:attrNameLst>
                                      </p:cBhvr>
                                      <p:to>
                                        <p:strVal val="visible"/>
                                      </p:to>
                                    </p:set>
                                    <p:animEffect transition="in" filter="fade">
                                      <p:cBhvr>
                                        <p:cTn id="42" dur="2000"/>
                                        <p:tgtEl>
                                          <p:spTgt spid="1639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16386"/>
                                        </p:tgtEl>
                                        <p:attrNameLst>
                                          <p:attrName>style.visibility</p:attrName>
                                        </p:attrNameLst>
                                      </p:cBhvr>
                                      <p:to>
                                        <p:strVal val="visible"/>
                                      </p:to>
                                    </p:set>
                                    <p:animEffect transition="in" filter="fade">
                                      <p:cBhvr>
                                        <p:cTn id="47" dur="2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animBg="1"/>
      <p:bldP spid="16391" grpId="0" animBg="1"/>
      <p:bldP spid="16392" grpId="0" animBg="1"/>
      <p:bldP spid="16393" grpId="0" animBg="1"/>
      <p:bldP spid="1639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fld id="{ABD43B71-3B18-4EC4-BFD5-FC760027B108}" type="slidenum">
              <a:rPr lang="ar-SA" sz="1400"/>
              <a:pPr eaLnBrk="1" hangingPunct="1"/>
              <a:t>50</a:t>
            </a:fld>
            <a:endParaRPr lang="en-US" sz="1400" dirty="0"/>
          </a:p>
        </p:txBody>
      </p:sp>
      <p:sp>
        <p:nvSpPr>
          <p:cNvPr id="9218" name="Oval 2"/>
          <p:cNvSpPr>
            <a:spLocks noChangeArrowheads="1"/>
          </p:cNvSpPr>
          <p:nvPr/>
        </p:nvSpPr>
        <p:spPr bwMode="auto">
          <a:xfrm>
            <a:off x="7848599" y="368121"/>
            <a:ext cx="3085563" cy="1143000"/>
          </a:xfrm>
          <a:prstGeom prst="ellipse">
            <a:avLst/>
          </a:prstGeom>
          <a:solidFill>
            <a:srgbClr val="00CCFF"/>
          </a:solidFill>
          <a:ln w="9525">
            <a:solidFill>
              <a:schemeClr val="tx1"/>
            </a:solidFill>
            <a:round/>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t>ارزش براي </a:t>
            </a:r>
            <a:r>
              <a:rPr lang="ar-SA" sz="3200"/>
              <a:t>مشتري</a:t>
            </a:r>
            <a:endParaRPr lang="en-US" sz="3200" dirty="0"/>
          </a:p>
        </p:txBody>
      </p:sp>
      <p:sp>
        <p:nvSpPr>
          <p:cNvPr id="9220" name="Rectangle 4"/>
          <p:cNvSpPr>
            <a:spLocks noChangeArrowheads="1"/>
          </p:cNvSpPr>
          <p:nvPr/>
        </p:nvSpPr>
        <p:spPr bwMode="auto">
          <a:xfrm>
            <a:off x="1752600" y="1752600"/>
            <a:ext cx="2209800" cy="990600"/>
          </a:xfrm>
          <a:prstGeom prst="rec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t>ارزش براي مشتري</a:t>
            </a:r>
            <a:endParaRPr lang="en-US" sz="2400" dirty="0"/>
          </a:p>
        </p:txBody>
      </p:sp>
      <p:sp>
        <p:nvSpPr>
          <p:cNvPr id="9221" name="Rectangle 5"/>
          <p:cNvSpPr>
            <a:spLocks noChangeArrowheads="1"/>
          </p:cNvSpPr>
          <p:nvPr/>
        </p:nvSpPr>
        <p:spPr bwMode="auto">
          <a:xfrm>
            <a:off x="5257800" y="1828800"/>
            <a:ext cx="1905000" cy="838200"/>
          </a:xfrm>
          <a:prstGeom prst="rect">
            <a:avLst/>
          </a:prstGeom>
          <a:solidFill>
            <a:srgbClr val="CC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t>مزاياي </a:t>
            </a:r>
          </a:p>
          <a:p>
            <a:pPr eaLnBrk="1" hangingPunct="1"/>
            <a:r>
              <a:rPr lang="ar-SA" sz="2400"/>
              <a:t>ادراك شده</a:t>
            </a:r>
            <a:endParaRPr lang="en-US" sz="2400" dirty="0"/>
          </a:p>
        </p:txBody>
      </p:sp>
      <p:sp>
        <p:nvSpPr>
          <p:cNvPr id="9222" name="Rectangle 6"/>
          <p:cNvSpPr>
            <a:spLocks noChangeArrowheads="1"/>
          </p:cNvSpPr>
          <p:nvPr/>
        </p:nvSpPr>
        <p:spPr bwMode="auto">
          <a:xfrm>
            <a:off x="7848600" y="1828800"/>
            <a:ext cx="1752600" cy="838200"/>
          </a:xfrm>
          <a:prstGeom prst="rect">
            <a:avLst/>
          </a:prstGeom>
          <a:solidFill>
            <a:srgbClr val="FF99FF"/>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t>هزينه هاي </a:t>
            </a:r>
          </a:p>
          <a:p>
            <a:pPr eaLnBrk="1" hangingPunct="1"/>
            <a:r>
              <a:rPr lang="ar-SA" sz="2400"/>
              <a:t>ادراك شده</a:t>
            </a:r>
            <a:endParaRPr lang="en-US" sz="2400" dirty="0"/>
          </a:p>
        </p:txBody>
      </p:sp>
      <p:sp>
        <p:nvSpPr>
          <p:cNvPr id="9226" name="Text Box 10"/>
          <p:cNvSpPr txBox="1">
            <a:spLocks noChangeArrowheads="1"/>
          </p:cNvSpPr>
          <p:nvPr/>
        </p:nvSpPr>
        <p:spPr bwMode="auto">
          <a:xfrm>
            <a:off x="7162800" y="20574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pPr>
            <a:r>
              <a:rPr lang="ar-SA" sz="2400"/>
              <a:t>ــــ</a:t>
            </a:r>
            <a:endParaRPr lang="en-US" sz="2400" dirty="0"/>
          </a:p>
        </p:txBody>
      </p:sp>
      <p:sp>
        <p:nvSpPr>
          <p:cNvPr id="9230" name="Rectangle 14"/>
          <p:cNvSpPr>
            <a:spLocks noChangeArrowheads="1"/>
          </p:cNvSpPr>
          <p:nvPr/>
        </p:nvSpPr>
        <p:spPr bwMode="auto">
          <a:xfrm>
            <a:off x="2667000" y="3810000"/>
            <a:ext cx="6172200" cy="2057400"/>
          </a:xfrm>
          <a:prstGeom prst="rect">
            <a:avLst/>
          </a:prstGeom>
          <a:solidFill>
            <a:srgbClr val="FFFF99"/>
          </a:solidFill>
          <a:ln w="9525">
            <a:solidFill>
              <a:schemeClr val="tx2"/>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r" eaLnBrk="1" hangingPunct="1"/>
            <a:r>
              <a:rPr lang="ar-SA" sz="2400"/>
              <a:t>فرض ها:</a:t>
            </a:r>
          </a:p>
          <a:p>
            <a:pPr algn="r" eaLnBrk="1" hangingPunct="1"/>
            <a:r>
              <a:rPr lang="ar-SA" sz="2400"/>
              <a:t>1) انسان در  رفتار خريد عقلايي ومحاسب است.</a:t>
            </a:r>
          </a:p>
          <a:p>
            <a:pPr algn="r" eaLnBrk="1" hangingPunct="1"/>
            <a:r>
              <a:rPr lang="ar-SA" sz="2400"/>
              <a:t>2)براي افراد مختلف مزيتها متفاوت ميباشد.</a:t>
            </a:r>
          </a:p>
          <a:p>
            <a:pPr algn="r" eaLnBrk="1" hangingPunct="1"/>
            <a:r>
              <a:rPr lang="ar-SA" sz="2400"/>
              <a:t>3) ادراك افراد از هزينه ها متفاوت ميباشد.</a:t>
            </a:r>
          </a:p>
          <a:p>
            <a:pPr algn="r" eaLnBrk="1" hangingPunct="1"/>
            <a:r>
              <a:rPr lang="ar-SA" sz="2400"/>
              <a:t>4)ارزش براي مشتريان مختلف يكسان نخواهد بود. </a:t>
            </a:r>
            <a:endParaRPr lang="en-US" sz="2400" dirty="0"/>
          </a:p>
        </p:txBody>
      </p:sp>
      <p:sp>
        <p:nvSpPr>
          <p:cNvPr id="9232" name="Text Box 16"/>
          <p:cNvSpPr txBox="1">
            <a:spLocks noChangeArrowheads="1"/>
          </p:cNvSpPr>
          <p:nvPr/>
        </p:nvSpPr>
        <p:spPr bwMode="auto">
          <a:xfrm>
            <a:off x="4114800" y="20574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pPr>
            <a:r>
              <a:rPr lang="ar-SA" sz="2400"/>
              <a:t>==</a:t>
            </a:r>
            <a:endParaRPr lang="en-US" sz="2400" dirty="0"/>
          </a:p>
        </p:txBody>
      </p:sp>
    </p:spTree>
    <p:extLst>
      <p:ext uri="{BB962C8B-B14F-4D97-AF65-F5344CB8AC3E}">
        <p14:creationId xmlns:p14="http://schemas.microsoft.com/office/powerpoint/2010/main" val="4004961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0-#ppt_w/2"/>
                                          </p:val>
                                        </p:tav>
                                        <p:tav tm="100000">
                                          <p:val>
                                            <p:strVal val="#ppt_x"/>
                                          </p:val>
                                        </p:tav>
                                      </p:tavLst>
                                    </p:anim>
                                    <p:anim calcmode="lin" valueType="num">
                                      <p:cBhvr additive="base">
                                        <p:cTn id="8" dur="500" fill="hold"/>
                                        <p:tgtEl>
                                          <p:spTgt spid="921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20"/>
                                        </p:tgtEl>
                                        <p:attrNameLst>
                                          <p:attrName>style.visibility</p:attrName>
                                        </p:attrNameLst>
                                      </p:cBhvr>
                                      <p:to>
                                        <p:strVal val="visible"/>
                                      </p:to>
                                    </p:set>
                                    <p:anim calcmode="lin" valueType="num">
                                      <p:cBhvr additive="base">
                                        <p:cTn id="13" dur="500" fill="hold"/>
                                        <p:tgtEl>
                                          <p:spTgt spid="9220"/>
                                        </p:tgtEl>
                                        <p:attrNameLst>
                                          <p:attrName>ppt_x</p:attrName>
                                        </p:attrNameLst>
                                      </p:cBhvr>
                                      <p:tavLst>
                                        <p:tav tm="0">
                                          <p:val>
                                            <p:strVal val="0-#ppt_w/2"/>
                                          </p:val>
                                        </p:tav>
                                        <p:tav tm="100000">
                                          <p:val>
                                            <p:strVal val="#ppt_x"/>
                                          </p:val>
                                        </p:tav>
                                      </p:tavLst>
                                    </p:anim>
                                    <p:anim calcmode="lin" valueType="num">
                                      <p:cBhvr additive="base">
                                        <p:cTn id="14" dur="500" fill="hold"/>
                                        <p:tgtEl>
                                          <p:spTgt spid="922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32"/>
                                        </p:tgtEl>
                                        <p:attrNameLst>
                                          <p:attrName>style.visibility</p:attrName>
                                        </p:attrNameLst>
                                      </p:cBhvr>
                                      <p:to>
                                        <p:strVal val="visible"/>
                                      </p:to>
                                    </p:set>
                                    <p:anim calcmode="lin" valueType="num">
                                      <p:cBhvr additive="base">
                                        <p:cTn id="19" dur="500" fill="hold"/>
                                        <p:tgtEl>
                                          <p:spTgt spid="9232"/>
                                        </p:tgtEl>
                                        <p:attrNameLst>
                                          <p:attrName>ppt_x</p:attrName>
                                        </p:attrNameLst>
                                      </p:cBhvr>
                                      <p:tavLst>
                                        <p:tav tm="0">
                                          <p:val>
                                            <p:strVal val="0-#ppt_w/2"/>
                                          </p:val>
                                        </p:tav>
                                        <p:tav tm="100000">
                                          <p:val>
                                            <p:strVal val="#ppt_x"/>
                                          </p:val>
                                        </p:tav>
                                      </p:tavLst>
                                    </p:anim>
                                    <p:anim calcmode="lin" valueType="num">
                                      <p:cBhvr additive="base">
                                        <p:cTn id="20" dur="500" fill="hold"/>
                                        <p:tgtEl>
                                          <p:spTgt spid="923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21"/>
                                        </p:tgtEl>
                                        <p:attrNameLst>
                                          <p:attrName>style.visibility</p:attrName>
                                        </p:attrNameLst>
                                      </p:cBhvr>
                                      <p:to>
                                        <p:strVal val="visible"/>
                                      </p:to>
                                    </p:set>
                                    <p:anim calcmode="lin" valueType="num">
                                      <p:cBhvr additive="base">
                                        <p:cTn id="25" dur="500" fill="hold"/>
                                        <p:tgtEl>
                                          <p:spTgt spid="9221"/>
                                        </p:tgtEl>
                                        <p:attrNameLst>
                                          <p:attrName>ppt_x</p:attrName>
                                        </p:attrNameLst>
                                      </p:cBhvr>
                                      <p:tavLst>
                                        <p:tav tm="0">
                                          <p:val>
                                            <p:strVal val="0-#ppt_w/2"/>
                                          </p:val>
                                        </p:tav>
                                        <p:tav tm="100000">
                                          <p:val>
                                            <p:strVal val="#ppt_x"/>
                                          </p:val>
                                        </p:tav>
                                      </p:tavLst>
                                    </p:anim>
                                    <p:anim calcmode="lin" valueType="num">
                                      <p:cBhvr additive="base">
                                        <p:cTn id="26" dur="500" fill="hold"/>
                                        <p:tgtEl>
                                          <p:spTgt spid="922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226"/>
                                        </p:tgtEl>
                                        <p:attrNameLst>
                                          <p:attrName>style.visibility</p:attrName>
                                        </p:attrNameLst>
                                      </p:cBhvr>
                                      <p:to>
                                        <p:strVal val="visible"/>
                                      </p:to>
                                    </p:set>
                                    <p:anim calcmode="lin" valueType="num">
                                      <p:cBhvr additive="base">
                                        <p:cTn id="31" dur="500" fill="hold"/>
                                        <p:tgtEl>
                                          <p:spTgt spid="9226"/>
                                        </p:tgtEl>
                                        <p:attrNameLst>
                                          <p:attrName>ppt_x</p:attrName>
                                        </p:attrNameLst>
                                      </p:cBhvr>
                                      <p:tavLst>
                                        <p:tav tm="0">
                                          <p:val>
                                            <p:strVal val="0-#ppt_w/2"/>
                                          </p:val>
                                        </p:tav>
                                        <p:tav tm="100000">
                                          <p:val>
                                            <p:strVal val="#ppt_x"/>
                                          </p:val>
                                        </p:tav>
                                      </p:tavLst>
                                    </p:anim>
                                    <p:anim calcmode="lin" valueType="num">
                                      <p:cBhvr additive="base">
                                        <p:cTn id="32" dur="500" fill="hold"/>
                                        <p:tgtEl>
                                          <p:spTgt spid="922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222"/>
                                        </p:tgtEl>
                                        <p:attrNameLst>
                                          <p:attrName>style.visibility</p:attrName>
                                        </p:attrNameLst>
                                      </p:cBhvr>
                                      <p:to>
                                        <p:strVal val="visible"/>
                                      </p:to>
                                    </p:set>
                                    <p:anim calcmode="lin" valueType="num">
                                      <p:cBhvr additive="base">
                                        <p:cTn id="37" dur="500" fill="hold"/>
                                        <p:tgtEl>
                                          <p:spTgt spid="9222"/>
                                        </p:tgtEl>
                                        <p:attrNameLst>
                                          <p:attrName>ppt_x</p:attrName>
                                        </p:attrNameLst>
                                      </p:cBhvr>
                                      <p:tavLst>
                                        <p:tav tm="0">
                                          <p:val>
                                            <p:strVal val="0-#ppt_w/2"/>
                                          </p:val>
                                        </p:tav>
                                        <p:tav tm="100000">
                                          <p:val>
                                            <p:strVal val="#ppt_x"/>
                                          </p:val>
                                        </p:tav>
                                      </p:tavLst>
                                    </p:anim>
                                    <p:anim calcmode="lin" valueType="num">
                                      <p:cBhvr additive="base">
                                        <p:cTn id="38" dur="500" fill="hold"/>
                                        <p:tgtEl>
                                          <p:spTgt spid="9222"/>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230"/>
                                        </p:tgtEl>
                                        <p:attrNameLst>
                                          <p:attrName>style.visibility</p:attrName>
                                        </p:attrNameLst>
                                      </p:cBhvr>
                                      <p:to>
                                        <p:strVal val="visible"/>
                                      </p:to>
                                    </p:set>
                                    <p:anim calcmode="lin" valueType="num">
                                      <p:cBhvr additive="base">
                                        <p:cTn id="43" dur="500" fill="hold"/>
                                        <p:tgtEl>
                                          <p:spTgt spid="9230"/>
                                        </p:tgtEl>
                                        <p:attrNameLst>
                                          <p:attrName>ppt_x</p:attrName>
                                        </p:attrNameLst>
                                      </p:cBhvr>
                                      <p:tavLst>
                                        <p:tav tm="0">
                                          <p:val>
                                            <p:strVal val="0-#ppt_w/2"/>
                                          </p:val>
                                        </p:tav>
                                        <p:tav tm="100000">
                                          <p:val>
                                            <p:strVal val="#ppt_x"/>
                                          </p:val>
                                        </p:tav>
                                      </p:tavLst>
                                    </p:anim>
                                    <p:anim calcmode="lin" valueType="num">
                                      <p:cBhvr additive="base">
                                        <p:cTn id="44" dur="500" fill="hold"/>
                                        <p:tgtEl>
                                          <p:spTgt spid="92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autoUpdateAnimBg="0"/>
      <p:bldP spid="9220" grpId="0" animBg="1" autoUpdateAnimBg="0"/>
      <p:bldP spid="9221" grpId="0" animBg="1" autoUpdateAnimBg="0"/>
      <p:bldP spid="9222" grpId="0" animBg="1" autoUpdateAnimBg="0"/>
      <p:bldP spid="9226" grpId="0" autoUpdateAnimBg="0"/>
      <p:bldP spid="9230" grpId="0" animBg="1" autoUpdateAnimBg="0"/>
      <p:bldP spid="9232"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fld id="{F354789A-6A19-4F83-AB96-42DC120F4B69}" type="slidenum">
              <a:rPr lang="ar-SA" sz="1400"/>
              <a:pPr eaLnBrk="1" hangingPunct="1"/>
              <a:t>51</a:t>
            </a:fld>
            <a:endParaRPr lang="en-US" sz="1400" dirty="0"/>
          </a:p>
        </p:txBody>
      </p:sp>
      <p:sp>
        <p:nvSpPr>
          <p:cNvPr id="10242" name="Oval 2"/>
          <p:cNvSpPr>
            <a:spLocks noChangeArrowheads="1"/>
          </p:cNvSpPr>
          <p:nvPr/>
        </p:nvSpPr>
        <p:spPr bwMode="auto">
          <a:xfrm>
            <a:off x="4114800" y="228600"/>
            <a:ext cx="5410200" cy="1066800"/>
          </a:xfrm>
          <a:prstGeom prst="ellipse">
            <a:avLst/>
          </a:prstGeom>
          <a:solidFill>
            <a:srgbClr val="00FFFF"/>
          </a:solidFill>
          <a:ln w="9525">
            <a:solidFill>
              <a:schemeClr val="tx1"/>
            </a:solidFill>
            <a:round/>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3200">
                <a:cs typeface="Sina" panose="00000700000000000000" pitchFamily="2" charset="-78"/>
              </a:rPr>
              <a:t>نتايج ارزش فروش رفته</a:t>
            </a:r>
            <a:endParaRPr lang="en-US" sz="3200" dirty="0">
              <a:cs typeface="Sina" panose="00000700000000000000" pitchFamily="2" charset="-78"/>
            </a:endParaRPr>
          </a:p>
        </p:txBody>
      </p:sp>
      <p:sp>
        <p:nvSpPr>
          <p:cNvPr id="10244" name="Rectangle 4"/>
          <p:cNvSpPr>
            <a:spLocks noChangeArrowheads="1"/>
          </p:cNvSpPr>
          <p:nvPr/>
        </p:nvSpPr>
        <p:spPr bwMode="auto">
          <a:xfrm>
            <a:off x="1828800" y="2057400"/>
            <a:ext cx="1524000" cy="1219200"/>
          </a:xfrm>
          <a:prstGeom prst="rec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cs typeface="Sina" panose="00000700000000000000" pitchFamily="2" charset="-78"/>
              </a:rPr>
              <a:t>ارزش </a:t>
            </a:r>
          </a:p>
          <a:p>
            <a:pPr eaLnBrk="1" hangingPunct="1"/>
            <a:r>
              <a:rPr lang="ar-SA" sz="2400">
                <a:cs typeface="Sina" panose="00000700000000000000" pitchFamily="2" charset="-78"/>
              </a:rPr>
              <a:t>مثبت</a:t>
            </a:r>
            <a:endParaRPr lang="en-US" sz="2400" dirty="0">
              <a:cs typeface="Sina" panose="00000700000000000000" pitchFamily="2" charset="-78"/>
            </a:endParaRPr>
          </a:p>
        </p:txBody>
      </p:sp>
      <p:sp>
        <p:nvSpPr>
          <p:cNvPr id="10245" name="Rectangle 5"/>
          <p:cNvSpPr>
            <a:spLocks noChangeArrowheads="1"/>
          </p:cNvSpPr>
          <p:nvPr/>
        </p:nvSpPr>
        <p:spPr bwMode="auto">
          <a:xfrm>
            <a:off x="4038600" y="2057400"/>
            <a:ext cx="1524000" cy="1219200"/>
          </a:xfrm>
          <a:prstGeom prst="rect">
            <a:avLst/>
          </a:prstGeom>
          <a:solidFill>
            <a:srgbClr val="00CC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cs typeface="Sina" panose="00000700000000000000" pitchFamily="2" charset="-78"/>
              </a:rPr>
              <a:t>رضايت</a:t>
            </a:r>
          </a:p>
          <a:p>
            <a:pPr eaLnBrk="1" hangingPunct="1"/>
            <a:r>
              <a:rPr lang="ar-SA" sz="2400">
                <a:cs typeface="Sina" panose="00000700000000000000" pitchFamily="2" charset="-78"/>
              </a:rPr>
              <a:t> مشتري</a:t>
            </a:r>
            <a:endParaRPr lang="en-US" sz="2400" dirty="0">
              <a:cs typeface="Sina" panose="00000700000000000000" pitchFamily="2" charset="-78"/>
            </a:endParaRPr>
          </a:p>
        </p:txBody>
      </p:sp>
      <p:sp>
        <p:nvSpPr>
          <p:cNvPr id="10246" name="Rectangle 6"/>
          <p:cNvSpPr>
            <a:spLocks noChangeArrowheads="1"/>
          </p:cNvSpPr>
          <p:nvPr/>
        </p:nvSpPr>
        <p:spPr bwMode="auto">
          <a:xfrm>
            <a:off x="6019800" y="2057400"/>
            <a:ext cx="1676400" cy="1219200"/>
          </a:xfrm>
          <a:prstGeom prst="rect">
            <a:avLst/>
          </a:prstGeom>
          <a:solidFill>
            <a:srgbClr val="66FF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cs typeface="Sina" panose="00000700000000000000" pitchFamily="2" charset="-78"/>
              </a:rPr>
              <a:t>وفاداري به </a:t>
            </a:r>
          </a:p>
          <a:p>
            <a:pPr eaLnBrk="1" hangingPunct="1"/>
            <a:r>
              <a:rPr lang="ar-SA" sz="2400">
                <a:cs typeface="Sina" panose="00000700000000000000" pitchFamily="2" charset="-78"/>
              </a:rPr>
              <a:t>مارك تجاري</a:t>
            </a:r>
            <a:endParaRPr lang="en-US" sz="2400" dirty="0">
              <a:cs typeface="Sina" panose="00000700000000000000" pitchFamily="2" charset="-78"/>
            </a:endParaRPr>
          </a:p>
        </p:txBody>
      </p:sp>
      <p:sp>
        <p:nvSpPr>
          <p:cNvPr id="10247" name="Rectangle 7"/>
          <p:cNvSpPr>
            <a:spLocks noChangeArrowheads="1"/>
          </p:cNvSpPr>
          <p:nvPr/>
        </p:nvSpPr>
        <p:spPr bwMode="auto">
          <a:xfrm>
            <a:off x="8382000" y="2057400"/>
            <a:ext cx="2057400" cy="1219200"/>
          </a:xfrm>
          <a:prstGeom prst="rect">
            <a:avLst/>
          </a:prstGeom>
          <a:solidFill>
            <a:srgbClr val="99FFCC"/>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cs typeface="Sina" panose="00000700000000000000" pitchFamily="2" charset="-78"/>
              </a:rPr>
              <a:t>روابط بلند مدت </a:t>
            </a:r>
          </a:p>
          <a:p>
            <a:pPr eaLnBrk="1" hangingPunct="1"/>
            <a:r>
              <a:rPr lang="ar-SA" sz="2400">
                <a:cs typeface="Sina" panose="00000700000000000000" pitchFamily="2" charset="-78"/>
              </a:rPr>
              <a:t>و سود آور</a:t>
            </a:r>
          </a:p>
          <a:p>
            <a:pPr eaLnBrk="1" hangingPunct="1"/>
            <a:r>
              <a:rPr lang="ar-SA" sz="2400">
                <a:cs typeface="Sina" panose="00000700000000000000" pitchFamily="2" charset="-78"/>
              </a:rPr>
              <a:t> با مشتري</a:t>
            </a:r>
            <a:endParaRPr lang="en-US" sz="2400" dirty="0">
              <a:cs typeface="Sina" panose="00000700000000000000" pitchFamily="2" charset="-78"/>
            </a:endParaRPr>
          </a:p>
        </p:txBody>
      </p:sp>
      <p:sp>
        <p:nvSpPr>
          <p:cNvPr id="10248" name="Line 8"/>
          <p:cNvSpPr>
            <a:spLocks noChangeShapeType="1"/>
          </p:cNvSpPr>
          <p:nvPr/>
        </p:nvSpPr>
        <p:spPr bwMode="auto">
          <a:xfrm>
            <a:off x="3352800" y="26670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249" name="Line 9"/>
          <p:cNvSpPr>
            <a:spLocks noChangeShapeType="1"/>
          </p:cNvSpPr>
          <p:nvPr/>
        </p:nvSpPr>
        <p:spPr bwMode="auto">
          <a:xfrm>
            <a:off x="5562600" y="26670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250" name="Line 10"/>
          <p:cNvSpPr>
            <a:spLocks noChangeShapeType="1"/>
          </p:cNvSpPr>
          <p:nvPr/>
        </p:nvSpPr>
        <p:spPr bwMode="auto">
          <a:xfrm>
            <a:off x="7696200" y="2667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255" name="Rectangle 15"/>
          <p:cNvSpPr>
            <a:spLocks noChangeArrowheads="1"/>
          </p:cNvSpPr>
          <p:nvPr/>
        </p:nvSpPr>
        <p:spPr bwMode="auto">
          <a:xfrm>
            <a:off x="4114800" y="4572000"/>
            <a:ext cx="1524000" cy="1219200"/>
          </a:xfrm>
          <a:prstGeom prst="rect">
            <a:avLst/>
          </a:prstGeom>
          <a:solidFill>
            <a:srgbClr val="FF99FF"/>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cs typeface="Sina" panose="00000700000000000000" pitchFamily="2" charset="-78"/>
              </a:rPr>
              <a:t>نا رضايتي</a:t>
            </a:r>
          </a:p>
          <a:p>
            <a:pPr eaLnBrk="1" hangingPunct="1"/>
            <a:r>
              <a:rPr lang="ar-SA" sz="2400">
                <a:cs typeface="Sina" panose="00000700000000000000" pitchFamily="2" charset="-78"/>
              </a:rPr>
              <a:t> مشتري</a:t>
            </a:r>
            <a:endParaRPr lang="en-US" sz="2400" dirty="0">
              <a:cs typeface="Sina" panose="00000700000000000000" pitchFamily="2" charset="-78"/>
            </a:endParaRPr>
          </a:p>
        </p:txBody>
      </p:sp>
      <p:sp>
        <p:nvSpPr>
          <p:cNvPr id="10256" name="Rectangle 16"/>
          <p:cNvSpPr>
            <a:spLocks noChangeArrowheads="1"/>
          </p:cNvSpPr>
          <p:nvPr/>
        </p:nvSpPr>
        <p:spPr bwMode="auto">
          <a:xfrm>
            <a:off x="6172200" y="4572000"/>
            <a:ext cx="1600200" cy="1219200"/>
          </a:xfrm>
          <a:prstGeom prst="rect">
            <a:avLst/>
          </a:prstGeom>
          <a:solidFill>
            <a:srgbClr val="FF9999"/>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cs typeface="Sina" panose="00000700000000000000" pitchFamily="2" charset="-78"/>
              </a:rPr>
              <a:t>شناسايي </a:t>
            </a:r>
          </a:p>
          <a:p>
            <a:pPr eaLnBrk="1" hangingPunct="1"/>
            <a:r>
              <a:rPr lang="ar-SA" sz="2400">
                <a:cs typeface="Sina" panose="00000700000000000000" pitchFamily="2" charset="-78"/>
              </a:rPr>
              <a:t>مجدد نياز</a:t>
            </a:r>
            <a:endParaRPr lang="en-US" sz="2400" dirty="0">
              <a:cs typeface="Sina" panose="00000700000000000000" pitchFamily="2" charset="-78"/>
            </a:endParaRPr>
          </a:p>
        </p:txBody>
      </p:sp>
      <p:sp>
        <p:nvSpPr>
          <p:cNvPr id="10257" name="Rectangle 17"/>
          <p:cNvSpPr>
            <a:spLocks noChangeArrowheads="1"/>
          </p:cNvSpPr>
          <p:nvPr/>
        </p:nvSpPr>
        <p:spPr bwMode="auto">
          <a:xfrm>
            <a:off x="8382000" y="5257800"/>
            <a:ext cx="1981200" cy="1066800"/>
          </a:xfrm>
          <a:prstGeom prst="rect">
            <a:avLst/>
          </a:prstGeom>
          <a:solidFill>
            <a:srgbClr val="FFFF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cs typeface="Sina" panose="00000700000000000000" pitchFamily="2" charset="-78"/>
              </a:rPr>
              <a:t>تغيير </a:t>
            </a:r>
          </a:p>
          <a:p>
            <a:pPr eaLnBrk="1" hangingPunct="1"/>
            <a:r>
              <a:rPr lang="ar-SA" sz="2400">
                <a:cs typeface="Sina" panose="00000700000000000000" pitchFamily="2" charset="-78"/>
              </a:rPr>
              <a:t>فعاليت</a:t>
            </a:r>
            <a:endParaRPr lang="en-US" sz="2400" dirty="0">
              <a:cs typeface="Sina" panose="00000700000000000000" pitchFamily="2" charset="-78"/>
            </a:endParaRPr>
          </a:p>
        </p:txBody>
      </p:sp>
      <p:sp>
        <p:nvSpPr>
          <p:cNvPr id="10258" name="Rectangle 18"/>
          <p:cNvSpPr>
            <a:spLocks noChangeArrowheads="1"/>
          </p:cNvSpPr>
          <p:nvPr/>
        </p:nvSpPr>
        <p:spPr bwMode="auto">
          <a:xfrm>
            <a:off x="8382000" y="3962400"/>
            <a:ext cx="1981200" cy="990600"/>
          </a:xfrm>
          <a:prstGeom prst="rect">
            <a:avLst/>
          </a:prstGeom>
          <a:solidFill>
            <a:srgbClr val="FFFF99"/>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cs typeface="Sina" panose="00000700000000000000" pitchFamily="2" charset="-78"/>
              </a:rPr>
              <a:t>تغيير</a:t>
            </a:r>
          </a:p>
          <a:p>
            <a:pPr eaLnBrk="1" hangingPunct="1"/>
            <a:r>
              <a:rPr lang="ar-SA" sz="2400">
                <a:cs typeface="Sina" panose="00000700000000000000" pitchFamily="2" charset="-78"/>
              </a:rPr>
              <a:t> مارك تجاري</a:t>
            </a:r>
            <a:endParaRPr lang="en-US" sz="2400" dirty="0">
              <a:cs typeface="Sina" panose="00000700000000000000" pitchFamily="2" charset="-78"/>
            </a:endParaRPr>
          </a:p>
        </p:txBody>
      </p:sp>
      <p:sp>
        <p:nvSpPr>
          <p:cNvPr id="10259" name="Rectangle 19"/>
          <p:cNvSpPr>
            <a:spLocks noChangeArrowheads="1"/>
          </p:cNvSpPr>
          <p:nvPr/>
        </p:nvSpPr>
        <p:spPr bwMode="auto">
          <a:xfrm>
            <a:off x="1905000" y="4572000"/>
            <a:ext cx="1524000" cy="1219200"/>
          </a:xfrm>
          <a:prstGeom prst="rect">
            <a:avLst/>
          </a:prstGeom>
          <a:solidFill>
            <a:srgbClr val="FF9966"/>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cs typeface="Sina" panose="00000700000000000000" pitchFamily="2" charset="-78"/>
              </a:rPr>
              <a:t>ارزش </a:t>
            </a:r>
          </a:p>
          <a:p>
            <a:pPr eaLnBrk="1" hangingPunct="1"/>
            <a:r>
              <a:rPr lang="ar-SA" sz="2400">
                <a:cs typeface="Sina" panose="00000700000000000000" pitchFamily="2" charset="-78"/>
              </a:rPr>
              <a:t>منفي</a:t>
            </a:r>
            <a:endParaRPr lang="en-US" sz="2400" dirty="0">
              <a:cs typeface="Sina" panose="00000700000000000000" pitchFamily="2" charset="-78"/>
            </a:endParaRPr>
          </a:p>
        </p:txBody>
      </p:sp>
      <p:sp>
        <p:nvSpPr>
          <p:cNvPr id="10263" name="Line 23"/>
          <p:cNvSpPr>
            <a:spLocks noChangeShapeType="1"/>
          </p:cNvSpPr>
          <p:nvPr/>
        </p:nvSpPr>
        <p:spPr bwMode="auto">
          <a:xfrm>
            <a:off x="3429000" y="51816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264" name="Line 24"/>
          <p:cNvSpPr>
            <a:spLocks noChangeShapeType="1"/>
          </p:cNvSpPr>
          <p:nvPr/>
        </p:nvSpPr>
        <p:spPr bwMode="auto">
          <a:xfrm>
            <a:off x="5638800" y="51816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265" name="Line 25"/>
          <p:cNvSpPr>
            <a:spLocks noChangeShapeType="1"/>
          </p:cNvSpPr>
          <p:nvPr/>
        </p:nvSpPr>
        <p:spPr bwMode="auto">
          <a:xfrm flipV="1">
            <a:off x="7772400" y="4572000"/>
            <a:ext cx="609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266" name="Line 26"/>
          <p:cNvSpPr>
            <a:spLocks noChangeShapeType="1"/>
          </p:cNvSpPr>
          <p:nvPr/>
        </p:nvSpPr>
        <p:spPr bwMode="auto">
          <a:xfrm>
            <a:off x="7772400" y="5334000"/>
            <a:ext cx="609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extLst>
      <p:ext uri="{BB962C8B-B14F-4D97-AF65-F5344CB8AC3E}">
        <p14:creationId xmlns:p14="http://schemas.microsoft.com/office/powerpoint/2010/main" val="29255094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0-#ppt_w/2"/>
                                          </p:val>
                                        </p:tav>
                                        <p:tav tm="100000">
                                          <p:val>
                                            <p:strVal val="#ppt_x"/>
                                          </p:val>
                                        </p:tav>
                                      </p:tavLst>
                                    </p:anim>
                                    <p:anim calcmode="lin" valueType="num">
                                      <p:cBhvr additive="base">
                                        <p:cTn id="8" dur="500" fill="hold"/>
                                        <p:tgtEl>
                                          <p:spTgt spid="1024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4"/>
                                        </p:tgtEl>
                                        <p:attrNameLst>
                                          <p:attrName>style.visibility</p:attrName>
                                        </p:attrNameLst>
                                      </p:cBhvr>
                                      <p:to>
                                        <p:strVal val="visible"/>
                                      </p:to>
                                    </p:set>
                                    <p:anim calcmode="lin" valueType="num">
                                      <p:cBhvr additive="base">
                                        <p:cTn id="13" dur="500" fill="hold"/>
                                        <p:tgtEl>
                                          <p:spTgt spid="10244"/>
                                        </p:tgtEl>
                                        <p:attrNameLst>
                                          <p:attrName>ppt_x</p:attrName>
                                        </p:attrNameLst>
                                      </p:cBhvr>
                                      <p:tavLst>
                                        <p:tav tm="0">
                                          <p:val>
                                            <p:strVal val="0-#ppt_w/2"/>
                                          </p:val>
                                        </p:tav>
                                        <p:tav tm="100000">
                                          <p:val>
                                            <p:strVal val="#ppt_x"/>
                                          </p:val>
                                        </p:tav>
                                      </p:tavLst>
                                    </p:anim>
                                    <p:anim calcmode="lin" valueType="num">
                                      <p:cBhvr additive="base">
                                        <p:cTn id="14"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8"/>
                                        </p:tgtEl>
                                        <p:attrNameLst>
                                          <p:attrName>style.visibility</p:attrName>
                                        </p:attrNameLst>
                                      </p:cBhvr>
                                      <p:to>
                                        <p:strVal val="visible"/>
                                      </p:to>
                                    </p:set>
                                    <p:anim calcmode="lin" valueType="num">
                                      <p:cBhvr additive="base">
                                        <p:cTn id="19" dur="500" fill="hold"/>
                                        <p:tgtEl>
                                          <p:spTgt spid="10248"/>
                                        </p:tgtEl>
                                        <p:attrNameLst>
                                          <p:attrName>ppt_x</p:attrName>
                                        </p:attrNameLst>
                                      </p:cBhvr>
                                      <p:tavLst>
                                        <p:tav tm="0">
                                          <p:val>
                                            <p:strVal val="0-#ppt_w/2"/>
                                          </p:val>
                                        </p:tav>
                                        <p:tav tm="100000">
                                          <p:val>
                                            <p:strVal val="#ppt_x"/>
                                          </p:val>
                                        </p:tav>
                                      </p:tavLst>
                                    </p:anim>
                                    <p:anim calcmode="lin" valueType="num">
                                      <p:cBhvr additive="base">
                                        <p:cTn id="20" dur="500" fill="hold"/>
                                        <p:tgtEl>
                                          <p:spTgt spid="1024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5"/>
                                        </p:tgtEl>
                                        <p:attrNameLst>
                                          <p:attrName>style.visibility</p:attrName>
                                        </p:attrNameLst>
                                      </p:cBhvr>
                                      <p:to>
                                        <p:strVal val="visible"/>
                                      </p:to>
                                    </p:set>
                                    <p:anim calcmode="lin" valueType="num">
                                      <p:cBhvr additive="base">
                                        <p:cTn id="25" dur="500" fill="hold"/>
                                        <p:tgtEl>
                                          <p:spTgt spid="10245"/>
                                        </p:tgtEl>
                                        <p:attrNameLst>
                                          <p:attrName>ppt_x</p:attrName>
                                        </p:attrNameLst>
                                      </p:cBhvr>
                                      <p:tavLst>
                                        <p:tav tm="0">
                                          <p:val>
                                            <p:strVal val="0-#ppt_w/2"/>
                                          </p:val>
                                        </p:tav>
                                        <p:tav tm="100000">
                                          <p:val>
                                            <p:strVal val="#ppt_x"/>
                                          </p:val>
                                        </p:tav>
                                      </p:tavLst>
                                    </p:anim>
                                    <p:anim calcmode="lin" valueType="num">
                                      <p:cBhvr additive="base">
                                        <p:cTn id="26" dur="500" fill="hold"/>
                                        <p:tgtEl>
                                          <p:spTgt spid="1024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9"/>
                                        </p:tgtEl>
                                        <p:attrNameLst>
                                          <p:attrName>style.visibility</p:attrName>
                                        </p:attrNameLst>
                                      </p:cBhvr>
                                      <p:to>
                                        <p:strVal val="visible"/>
                                      </p:to>
                                    </p:set>
                                    <p:anim calcmode="lin" valueType="num">
                                      <p:cBhvr additive="base">
                                        <p:cTn id="31" dur="500" fill="hold"/>
                                        <p:tgtEl>
                                          <p:spTgt spid="10249"/>
                                        </p:tgtEl>
                                        <p:attrNameLst>
                                          <p:attrName>ppt_x</p:attrName>
                                        </p:attrNameLst>
                                      </p:cBhvr>
                                      <p:tavLst>
                                        <p:tav tm="0">
                                          <p:val>
                                            <p:strVal val="0-#ppt_w/2"/>
                                          </p:val>
                                        </p:tav>
                                        <p:tav tm="100000">
                                          <p:val>
                                            <p:strVal val="#ppt_x"/>
                                          </p:val>
                                        </p:tav>
                                      </p:tavLst>
                                    </p:anim>
                                    <p:anim calcmode="lin" valueType="num">
                                      <p:cBhvr additive="base">
                                        <p:cTn id="32" dur="500" fill="hold"/>
                                        <p:tgtEl>
                                          <p:spTgt spid="1024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6"/>
                                        </p:tgtEl>
                                        <p:attrNameLst>
                                          <p:attrName>style.visibility</p:attrName>
                                        </p:attrNameLst>
                                      </p:cBhvr>
                                      <p:to>
                                        <p:strVal val="visible"/>
                                      </p:to>
                                    </p:set>
                                    <p:anim calcmode="lin" valueType="num">
                                      <p:cBhvr additive="base">
                                        <p:cTn id="37" dur="500" fill="hold"/>
                                        <p:tgtEl>
                                          <p:spTgt spid="10246"/>
                                        </p:tgtEl>
                                        <p:attrNameLst>
                                          <p:attrName>ppt_x</p:attrName>
                                        </p:attrNameLst>
                                      </p:cBhvr>
                                      <p:tavLst>
                                        <p:tav tm="0">
                                          <p:val>
                                            <p:strVal val="0-#ppt_w/2"/>
                                          </p:val>
                                        </p:tav>
                                        <p:tav tm="100000">
                                          <p:val>
                                            <p:strVal val="#ppt_x"/>
                                          </p:val>
                                        </p:tav>
                                      </p:tavLst>
                                    </p:anim>
                                    <p:anim calcmode="lin" valueType="num">
                                      <p:cBhvr additive="base">
                                        <p:cTn id="38" dur="500" fill="hold"/>
                                        <p:tgtEl>
                                          <p:spTgt spid="10246"/>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250"/>
                                        </p:tgtEl>
                                        <p:attrNameLst>
                                          <p:attrName>style.visibility</p:attrName>
                                        </p:attrNameLst>
                                      </p:cBhvr>
                                      <p:to>
                                        <p:strVal val="visible"/>
                                      </p:to>
                                    </p:set>
                                    <p:anim calcmode="lin" valueType="num">
                                      <p:cBhvr additive="base">
                                        <p:cTn id="43" dur="500" fill="hold"/>
                                        <p:tgtEl>
                                          <p:spTgt spid="10250"/>
                                        </p:tgtEl>
                                        <p:attrNameLst>
                                          <p:attrName>ppt_x</p:attrName>
                                        </p:attrNameLst>
                                      </p:cBhvr>
                                      <p:tavLst>
                                        <p:tav tm="0">
                                          <p:val>
                                            <p:strVal val="0-#ppt_w/2"/>
                                          </p:val>
                                        </p:tav>
                                        <p:tav tm="100000">
                                          <p:val>
                                            <p:strVal val="#ppt_x"/>
                                          </p:val>
                                        </p:tav>
                                      </p:tavLst>
                                    </p:anim>
                                    <p:anim calcmode="lin" valueType="num">
                                      <p:cBhvr additive="base">
                                        <p:cTn id="44" dur="500" fill="hold"/>
                                        <p:tgtEl>
                                          <p:spTgt spid="10250"/>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247"/>
                                        </p:tgtEl>
                                        <p:attrNameLst>
                                          <p:attrName>style.visibility</p:attrName>
                                        </p:attrNameLst>
                                      </p:cBhvr>
                                      <p:to>
                                        <p:strVal val="visible"/>
                                      </p:to>
                                    </p:set>
                                    <p:anim calcmode="lin" valueType="num">
                                      <p:cBhvr additive="base">
                                        <p:cTn id="49" dur="500" fill="hold"/>
                                        <p:tgtEl>
                                          <p:spTgt spid="10247"/>
                                        </p:tgtEl>
                                        <p:attrNameLst>
                                          <p:attrName>ppt_x</p:attrName>
                                        </p:attrNameLst>
                                      </p:cBhvr>
                                      <p:tavLst>
                                        <p:tav tm="0">
                                          <p:val>
                                            <p:strVal val="0-#ppt_w/2"/>
                                          </p:val>
                                        </p:tav>
                                        <p:tav tm="100000">
                                          <p:val>
                                            <p:strVal val="#ppt_x"/>
                                          </p:val>
                                        </p:tav>
                                      </p:tavLst>
                                    </p:anim>
                                    <p:anim calcmode="lin" valueType="num">
                                      <p:cBhvr additive="base">
                                        <p:cTn id="50" dur="500" fill="hold"/>
                                        <p:tgtEl>
                                          <p:spTgt spid="10247"/>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0259"/>
                                        </p:tgtEl>
                                        <p:attrNameLst>
                                          <p:attrName>style.visibility</p:attrName>
                                        </p:attrNameLst>
                                      </p:cBhvr>
                                      <p:to>
                                        <p:strVal val="visible"/>
                                      </p:to>
                                    </p:set>
                                    <p:anim calcmode="lin" valueType="num">
                                      <p:cBhvr additive="base">
                                        <p:cTn id="55" dur="500" fill="hold"/>
                                        <p:tgtEl>
                                          <p:spTgt spid="10259"/>
                                        </p:tgtEl>
                                        <p:attrNameLst>
                                          <p:attrName>ppt_x</p:attrName>
                                        </p:attrNameLst>
                                      </p:cBhvr>
                                      <p:tavLst>
                                        <p:tav tm="0">
                                          <p:val>
                                            <p:strVal val="0-#ppt_w/2"/>
                                          </p:val>
                                        </p:tav>
                                        <p:tav tm="100000">
                                          <p:val>
                                            <p:strVal val="#ppt_x"/>
                                          </p:val>
                                        </p:tav>
                                      </p:tavLst>
                                    </p:anim>
                                    <p:anim calcmode="lin" valueType="num">
                                      <p:cBhvr additive="base">
                                        <p:cTn id="56" dur="500" fill="hold"/>
                                        <p:tgtEl>
                                          <p:spTgt spid="10259"/>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0263"/>
                                        </p:tgtEl>
                                        <p:attrNameLst>
                                          <p:attrName>style.visibility</p:attrName>
                                        </p:attrNameLst>
                                      </p:cBhvr>
                                      <p:to>
                                        <p:strVal val="visible"/>
                                      </p:to>
                                    </p:set>
                                    <p:anim calcmode="lin" valueType="num">
                                      <p:cBhvr additive="base">
                                        <p:cTn id="61" dur="500" fill="hold"/>
                                        <p:tgtEl>
                                          <p:spTgt spid="10263"/>
                                        </p:tgtEl>
                                        <p:attrNameLst>
                                          <p:attrName>ppt_x</p:attrName>
                                        </p:attrNameLst>
                                      </p:cBhvr>
                                      <p:tavLst>
                                        <p:tav tm="0">
                                          <p:val>
                                            <p:strVal val="0-#ppt_w/2"/>
                                          </p:val>
                                        </p:tav>
                                        <p:tav tm="100000">
                                          <p:val>
                                            <p:strVal val="#ppt_x"/>
                                          </p:val>
                                        </p:tav>
                                      </p:tavLst>
                                    </p:anim>
                                    <p:anim calcmode="lin" valueType="num">
                                      <p:cBhvr additive="base">
                                        <p:cTn id="62" dur="500" fill="hold"/>
                                        <p:tgtEl>
                                          <p:spTgt spid="10263"/>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0255"/>
                                        </p:tgtEl>
                                        <p:attrNameLst>
                                          <p:attrName>style.visibility</p:attrName>
                                        </p:attrNameLst>
                                      </p:cBhvr>
                                      <p:to>
                                        <p:strVal val="visible"/>
                                      </p:to>
                                    </p:set>
                                    <p:anim calcmode="lin" valueType="num">
                                      <p:cBhvr additive="base">
                                        <p:cTn id="67" dur="500" fill="hold"/>
                                        <p:tgtEl>
                                          <p:spTgt spid="10255"/>
                                        </p:tgtEl>
                                        <p:attrNameLst>
                                          <p:attrName>ppt_x</p:attrName>
                                        </p:attrNameLst>
                                      </p:cBhvr>
                                      <p:tavLst>
                                        <p:tav tm="0">
                                          <p:val>
                                            <p:strVal val="0-#ppt_w/2"/>
                                          </p:val>
                                        </p:tav>
                                        <p:tav tm="100000">
                                          <p:val>
                                            <p:strVal val="#ppt_x"/>
                                          </p:val>
                                        </p:tav>
                                      </p:tavLst>
                                    </p:anim>
                                    <p:anim calcmode="lin" valueType="num">
                                      <p:cBhvr additive="base">
                                        <p:cTn id="68" dur="500" fill="hold"/>
                                        <p:tgtEl>
                                          <p:spTgt spid="10255"/>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0264"/>
                                        </p:tgtEl>
                                        <p:attrNameLst>
                                          <p:attrName>style.visibility</p:attrName>
                                        </p:attrNameLst>
                                      </p:cBhvr>
                                      <p:to>
                                        <p:strVal val="visible"/>
                                      </p:to>
                                    </p:set>
                                    <p:anim calcmode="lin" valueType="num">
                                      <p:cBhvr additive="base">
                                        <p:cTn id="73" dur="500" fill="hold"/>
                                        <p:tgtEl>
                                          <p:spTgt spid="10264"/>
                                        </p:tgtEl>
                                        <p:attrNameLst>
                                          <p:attrName>ppt_x</p:attrName>
                                        </p:attrNameLst>
                                      </p:cBhvr>
                                      <p:tavLst>
                                        <p:tav tm="0">
                                          <p:val>
                                            <p:strVal val="0-#ppt_w/2"/>
                                          </p:val>
                                        </p:tav>
                                        <p:tav tm="100000">
                                          <p:val>
                                            <p:strVal val="#ppt_x"/>
                                          </p:val>
                                        </p:tav>
                                      </p:tavLst>
                                    </p:anim>
                                    <p:anim calcmode="lin" valueType="num">
                                      <p:cBhvr additive="base">
                                        <p:cTn id="74" dur="500" fill="hold"/>
                                        <p:tgtEl>
                                          <p:spTgt spid="10264"/>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0256"/>
                                        </p:tgtEl>
                                        <p:attrNameLst>
                                          <p:attrName>style.visibility</p:attrName>
                                        </p:attrNameLst>
                                      </p:cBhvr>
                                      <p:to>
                                        <p:strVal val="visible"/>
                                      </p:to>
                                    </p:set>
                                    <p:anim calcmode="lin" valueType="num">
                                      <p:cBhvr additive="base">
                                        <p:cTn id="79" dur="500" fill="hold"/>
                                        <p:tgtEl>
                                          <p:spTgt spid="10256"/>
                                        </p:tgtEl>
                                        <p:attrNameLst>
                                          <p:attrName>ppt_x</p:attrName>
                                        </p:attrNameLst>
                                      </p:cBhvr>
                                      <p:tavLst>
                                        <p:tav tm="0">
                                          <p:val>
                                            <p:strVal val="0-#ppt_w/2"/>
                                          </p:val>
                                        </p:tav>
                                        <p:tav tm="100000">
                                          <p:val>
                                            <p:strVal val="#ppt_x"/>
                                          </p:val>
                                        </p:tav>
                                      </p:tavLst>
                                    </p:anim>
                                    <p:anim calcmode="lin" valueType="num">
                                      <p:cBhvr additive="base">
                                        <p:cTn id="80" dur="500" fill="hold"/>
                                        <p:tgtEl>
                                          <p:spTgt spid="10256"/>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0265"/>
                                        </p:tgtEl>
                                        <p:attrNameLst>
                                          <p:attrName>style.visibility</p:attrName>
                                        </p:attrNameLst>
                                      </p:cBhvr>
                                      <p:to>
                                        <p:strVal val="visible"/>
                                      </p:to>
                                    </p:set>
                                    <p:anim calcmode="lin" valueType="num">
                                      <p:cBhvr additive="base">
                                        <p:cTn id="85" dur="500" fill="hold"/>
                                        <p:tgtEl>
                                          <p:spTgt spid="10265"/>
                                        </p:tgtEl>
                                        <p:attrNameLst>
                                          <p:attrName>ppt_x</p:attrName>
                                        </p:attrNameLst>
                                      </p:cBhvr>
                                      <p:tavLst>
                                        <p:tav tm="0">
                                          <p:val>
                                            <p:strVal val="0-#ppt_w/2"/>
                                          </p:val>
                                        </p:tav>
                                        <p:tav tm="100000">
                                          <p:val>
                                            <p:strVal val="#ppt_x"/>
                                          </p:val>
                                        </p:tav>
                                      </p:tavLst>
                                    </p:anim>
                                    <p:anim calcmode="lin" valueType="num">
                                      <p:cBhvr additive="base">
                                        <p:cTn id="86" dur="500" fill="hold"/>
                                        <p:tgtEl>
                                          <p:spTgt spid="10265"/>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10266"/>
                                        </p:tgtEl>
                                        <p:attrNameLst>
                                          <p:attrName>style.visibility</p:attrName>
                                        </p:attrNameLst>
                                      </p:cBhvr>
                                      <p:to>
                                        <p:strVal val="visible"/>
                                      </p:to>
                                    </p:set>
                                    <p:anim calcmode="lin" valueType="num">
                                      <p:cBhvr additive="base">
                                        <p:cTn id="91" dur="500" fill="hold"/>
                                        <p:tgtEl>
                                          <p:spTgt spid="10266"/>
                                        </p:tgtEl>
                                        <p:attrNameLst>
                                          <p:attrName>ppt_x</p:attrName>
                                        </p:attrNameLst>
                                      </p:cBhvr>
                                      <p:tavLst>
                                        <p:tav tm="0">
                                          <p:val>
                                            <p:strVal val="0-#ppt_w/2"/>
                                          </p:val>
                                        </p:tav>
                                        <p:tav tm="100000">
                                          <p:val>
                                            <p:strVal val="#ppt_x"/>
                                          </p:val>
                                        </p:tav>
                                      </p:tavLst>
                                    </p:anim>
                                    <p:anim calcmode="lin" valueType="num">
                                      <p:cBhvr additive="base">
                                        <p:cTn id="92" dur="500" fill="hold"/>
                                        <p:tgtEl>
                                          <p:spTgt spid="10266"/>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10258"/>
                                        </p:tgtEl>
                                        <p:attrNameLst>
                                          <p:attrName>style.visibility</p:attrName>
                                        </p:attrNameLst>
                                      </p:cBhvr>
                                      <p:to>
                                        <p:strVal val="visible"/>
                                      </p:to>
                                    </p:set>
                                    <p:anim calcmode="lin" valueType="num">
                                      <p:cBhvr additive="base">
                                        <p:cTn id="97" dur="500" fill="hold"/>
                                        <p:tgtEl>
                                          <p:spTgt spid="10258"/>
                                        </p:tgtEl>
                                        <p:attrNameLst>
                                          <p:attrName>ppt_x</p:attrName>
                                        </p:attrNameLst>
                                      </p:cBhvr>
                                      <p:tavLst>
                                        <p:tav tm="0">
                                          <p:val>
                                            <p:strVal val="0-#ppt_w/2"/>
                                          </p:val>
                                        </p:tav>
                                        <p:tav tm="100000">
                                          <p:val>
                                            <p:strVal val="#ppt_x"/>
                                          </p:val>
                                        </p:tav>
                                      </p:tavLst>
                                    </p:anim>
                                    <p:anim calcmode="lin" valueType="num">
                                      <p:cBhvr additive="base">
                                        <p:cTn id="98" dur="500" fill="hold"/>
                                        <p:tgtEl>
                                          <p:spTgt spid="10258"/>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10257"/>
                                        </p:tgtEl>
                                        <p:attrNameLst>
                                          <p:attrName>style.visibility</p:attrName>
                                        </p:attrNameLst>
                                      </p:cBhvr>
                                      <p:to>
                                        <p:strVal val="visible"/>
                                      </p:to>
                                    </p:set>
                                    <p:anim calcmode="lin" valueType="num">
                                      <p:cBhvr additive="base">
                                        <p:cTn id="103" dur="500" fill="hold"/>
                                        <p:tgtEl>
                                          <p:spTgt spid="10257"/>
                                        </p:tgtEl>
                                        <p:attrNameLst>
                                          <p:attrName>ppt_x</p:attrName>
                                        </p:attrNameLst>
                                      </p:cBhvr>
                                      <p:tavLst>
                                        <p:tav tm="0">
                                          <p:val>
                                            <p:strVal val="0-#ppt_w/2"/>
                                          </p:val>
                                        </p:tav>
                                        <p:tav tm="100000">
                                          <p:val>
                                            <p:strVal val="#ppt_x"/>
                                          </p:val>
                                        </p:tav>
                                      </p:tavLst>
                                    </p:anim>
                                    <p:anim calcmode="lin" valueType="num">
                                      <p:cBhvr additive="base">
                                        <p:cTn id="104" dur="500" fill="hold"/>
                                        <p:tgtEl>
                                          <p:spTgt spid="1025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nimBg="1" autoUpdateAnimBg="0"/>
      <p:bldP spid="10244" grpId="0" animBg="1" autoUpdateAnimBg="0"/>
      <p:bldP spid="10245" grpId="0" animBg="1" autoUpdateAnimBg="0"/>
      <p:bldP spid="10246" grpId="0" animBg="1" autoUpdateAnimBg="0"/>
      <p:bldP spid="10247" grpId="0" animBg="1" autoUpdateAnimBg="0"/>
      <p:bldP spid="10248" grpId="0" animBg="1"/>
      <p:bldP spid="10249" grpId="0" animBg="1"/>
      <p:bldP spid="10250" grpId="0" animBg="1"/>
      <p:bldP spid="10255" grpId="0" animBg="1" autoUpdateAnimBg="0"/>
      <p:bldP spid="10256" grpId="0" animBg="1" autoUpdateAnimBg="0"/>
      <p:bldP spid="10257" grpId="0" animBg="1" autoUpdateAnimBg="0"/>
      <p:bldP spid="10258" grpId="0" animBg="1" autoUpdateAnimBg="0"/>
      <p:bldP spid="10259" grpId="0" animBg="1" autoUpdateAnimBg="0"/>
      <p:bldP spid="10263" grpId="0" animBg="1"/>
      <p:bldP spid="10264" grpId="0" animBg="1"/>
      <p:bldP spid="10265" grpId="0" animBg="1"/>
      <p:bldP spid="1026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sz="1400" dirty="0"/>
          </a:p>
        </p:txBody>
      </p:sp>
      <p:sp>
        <p:nvSpPr>
          <p:cNvPr id="12303" name="Rectangle 15"/>
          <p:cNvSpPr>
            <a:spLocks noChangeArrowheads="1"/>
          </p:cNvSpPr>
          <p:nvPr/>
        </p:nvSpPr>
        <p:spPr bwMode="auto">
          <a:xfrm>
            <a:off x="1043189" y="1614153"/>
            <a:ext cx="7804597" cy="2288146"/>
          </a:xfrm>
          <a:prstGeom prst="rect">
            <a:avLst/>
          </a:prstGeom>
          <a:solidFill>
            <a:srgbClr val="FF99FF"/>
          </a:solidFill>
          <a:ln w="9525">
            <a:solidFill>
              <a:schemeClr val="tx1"/>
            </a:solidFill>
            <a:miter lim="800000"/>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algn="r" eaLnBrk="1" hangingPunct="1"/>
            <a:r>
              <a:rPr lang="ar-SA" sz="3200" dirty="0"/>
              <a:t>نقش ديدباني:</a:t>
            </a:r>
            <a:r>
              <a:rPr lang="ar-SA" sz="2400" dirty="0"/>
              <a:t> </a:t>
            </a:r>
            <a:endParaRPr lang="ar-SA" sz="2400" b="1" dirty="0"/>
          </a:p>
          <a:p>
            <a:pPr algn="r" eaLnBrk="1" hangingPunct="1"/>
            <a:r>
              <a:rPr lang="ar-SA" sz="2800" b="1" dirty="0"/>
              <a:t>ت</a:t>
            </a:r>
            <a:r>
              <a:rPr lang="fa-IR" sz="2800" b="1" dirty="0"/>
              <a:t>ع</a:t>
            </a:r>
            <a:r>
              <a:rPr lang="ar-SA" sz="2800" b="1" dirty="0"/>
              <a:t>يين مسير آتي شركت ومحصولات آن</a:t>
            </a:r>
          </a:p>
          <a:p>
            <a:pPr algn="r" eaLnBrk="1" hangingPunct="1"/>
            <a:r>
              <a:rPr lang="ar-SA" sz="2800" b="1" dirty="0"/>
              <a:t> بر اساس تغييرات نيازها </a:t>
            </a:r>
            <a:r>
              <a:rPr lang="fa-IR" sz="2800" b="1" dirty="0"/>
              <a:t>،</a:t>
            </a:r>
            <a:r>
              <a:rPr lang="ar-SA" sz="2800" b="1" dirty="0"/>
              <a:t>خواسته ها و بازار</a:t>
            </a:r>
            <a:endParaRPr lang="en-US" sz="2800" b="1" dirty="0"/>
          </a:p>
        </p:txBody>
      </p:sp>
      <p:sp>
        <p:nvSpPr>
          <p:cNvPr id="12304" name="Oval 16"/>
          <p:cNvSpPr>
            <a:spLocks noChangeArrowheads="1"/>
          </p:cNvSpPr>
          <p:nvPr/>
        </p:nvSpPr>
        <p:spPr bwMode="auto">
          <a:xfrm>
            <a:off x="6858000" y="304800"/>
            <a:ext cx="2743200" cy="914400"/>
          </a:xfrm>
          <a:prstGeom prst="ellipse">
            <a:avLst/>
          </a:prstGeom>
          <a:solidFill>
            <a:srgbClr val="FFFF66"/>
          </a:solidFill>
          <a:ln w="9525">
            <a:solidFill>
              <a:schemeClr val="tx1"/>
            </a:solidFill>
            <a:round/>
            <a:headEnd/>
            <a:tailEnd/>
          </a:ln>
        </p:spPr>
        <p:txBody>
          <a:bodyPr wrap="none" anchor="ctr"/>
          <a:lstStyle>
            <a:lvl1pPr eaLnBrk="0" hangingPunct="0">
              <a:defRPr sz="40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40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40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40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4000">
                <a:solidFill>
                  <a:schemeClr val="tx1"/>
                </a:solidFill>
                <a:latin typeface="Times New Roman" panose="02020603050405020304" pitchFamily="18" charset="0"/>
                <a:cs typeface="Times New Roman" panose="02020603050405020304" pitchFamily="18" charset="0"/>
              </a:defRPr>
            </a:lvl5pPr>
            <a:lvl6pPr marL="25146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6pPr>
            <a:lvl7pPr marL="29718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7pPr>
            <a:lvl8pPr marL="34290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8pPr>
            <a:lvl9pPr marL="3886200" indent="-228600" algn="ctr" rtl="0" eaLnBrk="0" fontAlgn="base" hangingPunct="0">
              <a:spcBef>
                <a:spcPct val="0"/>
              </a:spcBef>
              <a:spcAft>
                <a:spcPct val="0"/>
              </a:spcAft>
              <a:defRPr sz="4000">
                <a:solidFill>
                  <a:schemeClr val="tx1"/>
                </a:solidFill>
                <a:latin typeface="Times New Roman" panose="02020603050405020304" pitchFamily="18" charset="0"/>
                <a:cs typeface="Times New Roman" panose="02020603050405020304" pitchFamily="18" charset="0"/>
              </a:defRPr>
            </a:lvl9pPr>
          </a:lstStyle>
          <a:p>
            <a:pPr eaLnBrk="1" hangingPunct="1"/>
            <a:r>
              <a:rPr lang="ar-SA" sz="2400"/>
              <a:t>نقش بازاريابي </a:t>
            </a:r>
            <a:endParaRPr lang="en-US" sz="2400" dirty="0"/>
          </a:p>
        </p:txBody>
      </p:sp>
    </p:spTree>
    <p:extLst>
      <p:ext uri="{BB962C8B-B14F-4D97-AF65-F5344CB8AC3E}">
        <p14:creationId xmlns:p14="http://schemas.microsoft.com/office/powerpoint/2010/main" val="11155155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304"/>
                                        </p:tgtEl>
                                        <p:attrNameLst>
                                          <p:attrName>style.visibility</p:attrName>
                                        </p:attrNameLst>
                                      </p:cBhvr>
                                      <p:to>
                                        <p:strVal val="visible"/>
                                      </p:to>
                                    </p:set>
                                    <p:anim calcmode="lin" valueType="num">
                                      <p:cBhvr additive="base">
                                        <p:cTn id="7" dur="500" fill="hold"/>
                                        <p:tgtEl>
                                          <p:spTgt spid="12304"/>
                                        </p:tgtEl>
                                        <p:attrNameLst>
                                          <p:attrName>ppt_x</p:attrName>
                                        </p:attrNameLst>
                                      </p:cBhvr>
                                      <p:tavLst>
                                        <p:tav tm="0">
                                          <p:val>
                                            <p:strVal val="0-#ppt_w/2"/>
                                          </p:val>
                                        </p:tav>
                                        <p:tav tm="100000">
                                          <p:val>
                                            <p:strVal val="#ppt_x"/>
                                          </p:val>
                                        </p:tav>
                                      </p:tavLst>
                                    </p:anim>
                                    <p:anim calcmode="lin" valueType="num">
                                      <p:cBhvr additive="base">
                                        <p:cTn id="8" dur="500" fill="hold"/>
                                        <p:tgtEl>
                                          <p:spTgt spid="1230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303"/>
                                        </p:tgtEl>
                                        <p:attrNameLst>
                                          <p:attrName>style.visibility</p:attrName>
                                        </p:attrNameLst>
                                      </p:cBhvr>
                                      <p:to>
                                        <p:strVal val="visible"/>
                                      </p:to>
                                    </p:set>
                                    <p:anim calcmode="lin" valueType="num">
                                      <p:cBhvr additive="base">
                                        <p:cTn id="13" dur="500" fill="hold"/>
                                        <p:tgtEl>
                                          <p:spTgt spid="12303"/>
                                        </p:tgtEl>
                                        <p:attrNameLst>
                                          <p:attrName>ppt_x</p:attrName>
                                        </p:attrNameLst>
                                      </p:cBhvr>
                                      <p:tavLst>
                                        <p:tav tm="0">
                                          <p:val>
                                            <p:strVal val="0-#ppt_w/2"/>
                                          </p:val>
                                        </p:tav>
                                        <p:tav tm="100000">
                                          <p:val>
                                            <p:strVal val="#ppt_x"/>
                                          </p:val>
                                        </p:tav>
                                      </p:tavLst>
                                    </p:anim>
                                    <p:anim calcmode="lin" valueType="num">
                                      <p:cBhvr additive="base">
                                        <p:cTn id="14" dur="500" fill="hold"/>
                                        <p:tgtEl>
                                          <p:spTgt spid="123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3" grpId="0" animBg="1" autoUpdateAnimBg="0"/>
      <p:bldP spid="12304"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1981200" y="2514600"/>
            <a:ext cx="8229600" cy="1295400"/>
          </a:xfrm>
        </p:spPr>
        <p:txBody>
          <a:bodyPr/>
          <a:lstStyle/>
          <a:p>
            <a:pPr algn="ctr" eaLnBrk="1" hangingPunct="1">
              <a:buFontTx/>
              <a:buNone/>
            </a:pPr>
            <a:r>
              <a:rPr lang="fa-IR" sz="4800">
                <a:cs typeface="B Titr" panose="00000700000000000000" pitchFamily="2" charset="-78"/>
              </a:rPr>
              <a:t>کل زنجیره ارزش :   شبکه عرضه</a:t>
            </a:r>
            <a:endParaRPr lang="en-US" sz="4800" dirty="0">
              <a:cs typeface="B Titr" panose="00000700000000000000" pitchFamily="2" charset="-78"/>
            </a:endParaRPr>
          </a:p>
        </p:txBody>
      </p:sp>
      <p:sp>
        <p:nvSpPr>
          <p:cNvPr id="37891"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rgbClr val="464646"/>
              </a:solidFill>
            </a:endParaRPr>
          </a:p>
        </p:txBody>
      </p:sp>
      <p:sp>
        <p:nvSpPr>
          <p:cNvPr id="3789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rgbClr val="464646"/>
              </a:solidFill>
            </a:endParaRPr>
          </a:p>
        </p:txBody>
      </p:sp>
    </p:spTree>
    <p:extLst>
      <p:ext uri="{BB962C8B-B14F-4D97-AF65-F5344CB8AC3E}">
        <p14:creationId xmlns:p14="http://schemas.microsoft.com/office/powerpoint/2010/main" val="32919365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rgbClr val="464646"/>
              </a:solidFill>
            </a:endParaRPr>
          </a:p>
        </p:txBody>
      </p:sp>
      <p:sp>
        <p:nvSpPr>
          <p:cNvPr id="3891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rgbClr val="464646"/>
              </a:solidFill>
            </a:endParaRPr>
          </a:p>
        </p:txBody>
      </p:sp>
      <p:sp>
        <p:nvSpPr>
          <p:cNvPr id="25602" name="Title 1"/>
          <p:cNvSpPr>
            <a:spLocks noGrp="1"/>
          </p:cNvSpPr>
          <p:nvPr>
            <p:ph type="title"/>
          </p:nvPr>
        </p:nvSpPr>
        <p:spPr>
          <a:xfrm>
            <a:off x="4000500" y="76200"/>
            <a:ext cx="8229600" cy="1143000"/>
          </a:xfrm>
        </p:spPr>
        <p:txBody>
          <a:bodyPr/>
          <a:lstStyle/>
          <a:p>
            <a:pPr eaLnBrk="1" fontAlgn="auto" hangingPunct="1">
              <a:spcAft>
                <a:spcPts val="0"/>
              </a:spcAft>
              <a:defRPr/>
            </a:pPr>
            <a:r>
              <a:rPr lang="fa-IR" sz="5400" dirty="0">
                <a:cs typeface="B Titr" pitchFamily="2" charset="-78"/>
              </a:rPr>
              <a:t>زنجیره ی  ارزش</a:t>
            </a:r>
            <a:endParaRPr lang="en-US" sz="5400" dirty="0"/>
          </a:p>
        </p:txBody>
      </p:sp>
      <p:sp>
        <p:nvSpPr>
          <p:cNvPr id="38917" name="Rounded Rectangle 5"/>
          <p:cNvSpPr>
            <a:spLocks noChangeArrowheads="1"/>
          </p:cNvSpPr>
          <p:nvPr/>
        </p:nvSpPr>
        <p:spPr bwMode="auto">
          <a:xfrm>
            <a:off x="2590800" y="2209800"/>
            <a:ext cx="2819400" cy="990600"/>
          </a:xfrm>
          <a:prstGeom prst="roundRect">
            <a:avLst>
              <a:gd name="adj" fmla="val 16667"/>
            </a:avLst>
          </a:prstGeom>
          <a:solidFill>
            <a:srgbClr val="78A200"/>
          </a:solidFill>
          <a:ln w="19050" algn="ctr">
            <a:solidFill>
              <a:schemeClr val="tx1"/>
            </a:solidFill>
            <a:round/>
            <a:headEnd type="triangle" w="lg" len="lg"/>
            <a:tailEnd type="triangle" w="lg" len="lg"/>
          </a:ln>
        </p:spPr>
        <p:txBody>
          <a:bodyPr wrap="none" anchor="ct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fontAlgn="base">
              <a:spcBef>
                <a:spcPct val="0"/>
              </a:spcBef>
              <a:spcAft>
                <a:spcPct val="0"/>
              </a:spcAft>
            </a:pPr>
            <a:r>
              <a:rPr lang="fa-IR" sz="3200" b="1">
                <a:solidFill>
                  <a:prstClr val="white"/>
                </a:solidFill>
              </a:rPr>
              <a:t>فعالیت های پشتیبانی</a:t>
            </a:r>
            <a:endParaRPr lang="en-US" sz="3200" b="1" dirty="0">
              <a:solidFill>
                <a:prstClr val="white"/>
              </a:solidFill>
            </a:endParaRPr>
          </a:p>
        </p:txBody>
      </p:sp>
      <p:sp>
        <p:nvSpPr>
          <p:cNvPr id="38918" name="Rounded Rectangle 6"/>
          <p:cNvSpPr>
            <a:spLocks noChangeArrowheads="1"/>
          </p:cNvSpPr>
          <p:nvPr/>
        </p:nvSpPr>
        <p:spPr bwMode="auto">
          <a:xfrm>
            <a:off x="6324600" y="2209800"/>
            <a:ext cx="2819400" cy="990600"/>
          </a:xfrm>
          <a:prstGeom prst="roundRect">
            <a:avLst>
              <a:gd name="adj" fmla="val 16667"/>
            </a:avLst>
          </a:prstGeom>
          <a:solidFill>
            <a:srgbClr val="78A200"/>
          </a:solidFill>
          <a:ln w="19050" algn="ctr">
            <a:solidFill>
              <a:schemeClr val="tx1"/>
            </a:solidFill>
            <a:round/>
            <a:headEnd type="triangle" w="lg" len="lg"/>
            <a:tailEnd type="triangle" w="lg" len="lg"/>
          </a:ln>
        </p:spPr>
        <p:txBody>
          <a:bodyPr wrap="none" anchor="ct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algn="ctr" fontAlgn="base">
              <a:spcBef>
                <a:spcPct val="0"/>
              </a:spcBef>
              <a:spcAft>
                <a:spcPct val="0"/>
              </a:spcAft>
            </a:pPr>
            <a:r>
              <a:rPr lang="fa-IR" sz="3200" b="1">
                <a:solidFill>
                  <a:prstClr val="white"/>
                </a:solidFill>
              </a:rPr>
              <a:t>فعالیت های اصلی</a:t>
            </a:r>
            <a:endParaRPr lang="en-US" sz="3200" b="1" dirty="0">
              <a:solidFill>
                <a:prstClr val="white"/>
              </a:solidFill>
            </a:endParaRPr>
          </a:p>
        </p:txBody>
      </p:sp>
      <p:sp>
        <p:nvSpPr>
          <p:cNvPr id="8" name="Round Diagonal Corner Rectangle 7"/>
          <p:cNvSpPr/>
          <p:nvPr/>
        </p:nvSpPr>
        <p:spPr bwMode="auto">
          <a:xfrm>
            <a:off x="4572000" y="4648200"/>
            <a:ext cx="2895600" cy="990600"/>
          </a:xfrm>
          <a:prstGeom prst="round2DiagRect">
            <a:avLst/>
          </a:prstGeom>
          <a:solidFill>
            <a:srgbClr val="B9FA00"/>
          </a:solidFill>
          <a:ln w="19050" cap="flat" cmpd="sng" algn="ctr">
            <a:solidFill>
              <a:schemeClr val="tx1"/>
            </a:solidFill>
            <a:prstDash val="solid"/>
            <a:round/>
            <a:headEnd type="triangle" w="lg" len="lg"/>
            <a:tailEnd type="triangle" w="lg" len="lg"/>
          </a:ln>
          <a:effectLst/>
        </p:spPr>
        <p:txBody>
          <a:bodyPr wrap="none" anchor="ctr"/>
          <a:lstStyle/>
          <a:p>
            <a:pPr algn="ctr" fontAlgn="base">
              <a:spcBef>
                <a:spcPct val="0"/>
              </a:spcBef>
              <a:spcAft>
                <a:spcPct val="0"/>
              </a:spcAft>
              <a:defRPr/>
            </a:pPr>
            <a:r>
              <a:rPr lang="fa-IR" sz="3200" b="1" dirty="0">
                <a:solidFill>
                  <a:prstClr val="black"/>
                </a:solidFill>
                <a:latin typeface="Arial" charset="0"/>
                <a:cs typeface="B Titr" panose="00000700000000000000" pitchFamily="2" charset="-78"/>
              </a:rPr>
              <a:t>تولید ارزش</a:t>
            </a:r>
            <a:endParaRPr lang="en-US" sz="3200" b="1" dirty="0">
              <a:solidFill>
                <a:prstClr val="black"/>
              </a:solidFill>
              <a:latin typeface="Arial" charset="0"/>
              <a:cs typeface="B Titr" panose="00000700000000000000" pitchFamily="2" charset="-78"/>
            </a:endParaRPr>
          </a:p>
        </p:txBody>
      </p:sp>
      <p:cxnSp>
        <p:nvCxnSpPr>
          <p:cNvPr id="38920" name="Straight Arrow Connector 15"/>
          <p:cNvCxnSpPr>
            <a:cxnSpLocks noChangeShapeType="1"/>
          </p:cNvCxnSpPr>
          <p:nvPr/>
        </p:nvCxnSpPr>
        <p:spPr bwMode="auto">
          <a:xfrm rot="5400000" flipH="1" flipV="1">
            <a:off x="6743700" y="3467100"/>
            <a:ext cx="990600" cy="762000"/>
          </a:xfrm>
          <a:prstGeom prst="straightConnector1">
            <a:avLst/>
          </a:prstGeom>
          <a:noFill/>
          <a:ln w="19050" algn="ctr">
            <a:solidFill>
              <a:schemeClr val="tx1"/>
            </a:solidFill>
            <a:round/>
            <a:headEnd type="triangle" w="lg" len="lg"/>
            <a:tailEnd type="arrow" w="med" len="med"/>
          </a:ln>
          <a:extLst>
            <a:ext uri="{909E8E84-426E-40DD-AFC4-6F175D3DCCD1}">
              <a14:hiddenFill xmlns:a14="http://schemas.microsoft.com/office/drawing/2010/main">
                <a:noFill/>
              </a14:hiddenFill>
            </a:ext>
          </a:extLst>
        </p:spPr>
      </p:cxnSp>
      <p:cxnSp>
        <p:nvCxnSpPr>
          <p:cNvPr id="38921" name="Straight Arrow Connector 18"/>
          <p:cNvCxnSpPr>
            <a:cxnSpLocks noChangeShapeType="1"/>
          </p:cNvCxnSpPr>
          <p:nvPr/>
        </p:nvCxnSpPr>
        <p:spPr bwMode="auto">
          <a:xfrm rot="16200000" flipV="1">
            <a:off x="4229100" y="3467100"/>
            <a:ext cx="914400" cy="685800"/>
          </a:xfrm>
          <a:prstGeom prst="straightConnector1">
            <a:avLst/>
          </a:prstGeom>
          <a:noFill/>
          <a:ln w="19050" algn="ctr">
            <a:solidFill>
              <a:schemeClr val="tx1"/>
            </a:solidFill>
            <a:round/>
            <a:headEnd type="triangle" w="lg" len="lg"/>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66175643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905000" y="1676400"/>
            <a:ext cx="8229600" cy="3962400"/>
          </a:xfrm>
        </p:spPr>
        <p:txBody>
          <a:bodyPr/>
          <a:lstStyle/>
          <a:p>
            <a:pPr eaLnBrk="1" hangingPunct="1"/>
            <a:r>
              <a:rPr lang="fa-IR" smtClean="0">
                <a:latin typeface="Sakkal Majalla" panose="02000000000000000000" pitchFamily="2" charset="-78"/>
                <a:cs typeface="Sakkal Majalla" panose="02000000000000000000" pitchFamily="2" charset="-78"/>
              </a:rPr>
              <a:t>بدین ترتیب ، با مچ کردن دو دسته از فعالیت ها ، در کالا و خدمات ارزش افزوده ایجاد می شود .</a:t>
            </a:r>
          </a:p>
          <a:p>
            <a:pPr eaLnBrk="1" hangingPunct="1"/>
            <a:r>
              <a:rPr lang="fa-IR" smtClean="0">
                <a:latin typeface="Sakkal Majalla" panose="02000000000000000000" pitchFamily="2" charset="-78"/>
                <a:cs typeface="Sakkal Majalla" panose="02000000000000000000" pitchFamily="2" charset="-78"/>
              </a:rPr>
              <a:t>هر برندی زنجیره ی ارزش متفاوت خود را دارد :</a:t>
            </a:r>
          </a:p>
          <a:p>
            <a:pPr algn="ctr" eaLnBrk="1" hangingPunct="1">
              <a:buFontTx/>
              <a:buNone/>
            </a:pPr>
            <a:r>
              <a:rPr lang="en-US" dirty="0" smtClean="0">
                <a:latin typeface="Sakkal Majalla" panose="02000000000000000000" pitchFamily="2" charset="-78"/>
                <a:cs typeface="Sakkal Majalla" panose="02000000000000000000" pitchFamily="2" charset="-78"/>
              </a:rPr>
              <a:t>BMW</a:t>
            </a:r>
            <a:r>
              <a:rPr lang="fa-IR" smtClean="0">
                <a:latin typeface="Sakkal Majalla" panose="02000000000000000000" pitchFamily="2" charset="-78"/>
                <a:cs typeface="Sakkal Majalla" panose="02000000000000000000" pitchFamily="2" charset="-78"/>
              </a:rPr>
              <a:t>- بوتان – پارس خزر – </a:t>
            </a:r>
            <a:r>
              <a:rPr lang="en-US" dirty="0" smtClean="0">
                <a:latin typeface="Sakkal Majalla" panose="02000000000000000000" pitchFamily="2" charset="-78"/>
                <a:cs typeface="Sakkal Majalla" panose="02000000000000000000" pitchFamily="2" charset="-78"/>
              </a:rPr>
              <a:t>VOLVO</a:t>
            </a:r>
          </a:p>
          <a:p>
            <a:pPr eaLnBrk="1" hangingPunct="1">
              <a:buFontTx/>
              <a:buNone/>
            </a:pPr>
            <a:r>
              <a:rPr lang="fa-IR" smtClean="0">
                <a:latin typeface="Sakkal Majalla" panose="02000000000000000000" pitchFamily="2" charset="-78"/>
                <a:cs typeface="Sakkal Majalla" panose="02000000000000000000" pitchFamily="2" charset="-78"/>
              </a:rPr>
              <a:t>مثلا ، بوتان ارزش های خود را بر خدمات پس از فروش متمرکز کرده و</a:t>
            </a:r>
            <a:r>
              <a:rPr lang="en-US" dirty="0" smtClean="0">
                <a:latin typeface="Sakkal Majalla" panose="02000000000000000000" pitchFamily="2" charset="-78"/>
                <a:cs typeface="Sakkal Majalla" panose="02000000000000000000" pitchFamily="2" charset="-78"/>
              </a:rPr>
              <a:t> </a:t>
            </a:r>
            <a:r>
              <a:rPr lang="fa-IR" smtClean="0">
                <a:latin typeface="Sakkal Majalla" panose="02000000000000000000" pitchFamily="2" charset="-78"/>
                <a:cs typeface="Sakkal Majalla" panose="02000000000000000000" pitchFamily="2" charset="-78"/>
              </a:rPr>
              <a:t>بقیه بخش ها را برون سپاری کرده است .</a:t>
            </a:r>
            <a:endParaRPr lang="en-US" dirty="0" smtClean="0">
              <a:latin typeface="Sakkal Majalla" panose="02000000000000000000" pitchFamily="2" charset="-78"/>
              <a:cs typeface="Sakkal Majalla" panose="02000000000000000000" pitchFamily="2" charset="-78"/>
            </a:endParaRPr>
          </a:p>
          <a:p>
            <a:pPr eaLnBrk="1" hangingPunct="1">
              <a:buFontTx/>
              <a:buNone/>
            </a:pPr>
            <a:endParaRPr lang="en-US" dirty="0" smtClean="0">
              <a:latin typeface="Sakkal Majalla" panose="02000000000000000000" pitchFamily="2" charset="-78"/>
              <a:cs typeface="Sakkal Majalla" panose="02000000000000000000" pitchFamily="2" charset="-78"/>
            </a:endParaRPr>
          </a:p>
        </p:txBody>
      </p:sp>
      <p:sp>
        <p:nvSpPr>
          <p:cNvPr id="39939"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rgbClr val="464646"/>
              </a:solidFill>
            </a:endParaRPr>
          </a:p>
        </p:txBody>
      </p:sp>
      <p:sp>
        <p:nvSpPr>
          <p:cNvPr id="3994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rgbClr val="464646"/>
              </a:solidFill>
            </a:endParaRPr>
          </a:p>
        </p:txBody>
      </p:sp>
      <p:sp>
        <p:nvSpPr>
          <p:cNvPr id="26626" name="Title 1"/>
          <p:cNvSpPr>
            <a:spLocks noGrp="1"/>
          </p:cNvSpPr>
          <p:nvPr>
            <p:ph type="title"/>
          </p:nvPr>
        </p:nvSpPr>
        <p:spPr>
          <a:xfrm>
            <a:off x="4343400" y="152400"/>
            <a:ext cx="7239000" cy="1143000"/>
          </a:xfrm>
        </p:spPr>
        <p:txBody>
          <a:bodyPr/>
          <a:lstStyle/>
          <a:p>
            <a:pPr eaLnBrk="1" fontAlgn="auto" hangingPunct="1">
              <a:spcAft>
                <a:spcPts val="0"/>
              </a:spcAft>
              <a:defRPr/>
            </a:pPr>
            <a:r>
              <a:rPr lang="fa-IR" sz="5400" dirty="0">
                <a:cs typeface="B Titr" pitchFamily="2" charset="-78"/>
              </a:rPr>
              <a:t>زنجیره ی  ارزش</a:t>
            </a:r>
            <a:endParaRPr lang="en-US" sz="5400" dirty="0"/>
          </a:p>
        </p:txBody>
      </p:sp>
    </p:spTree>
    <p:extLst>
      <p:ext uri="{BB962C8B-B14F-4D97-AF65-F5344CB8AC3E}">
        <p14:creationId xmlns:p14="http://schemas.microsoft.com/office/powerpoint/2010/main" val="28061494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4"/>
          <p:cNvSpPr txBox="1">
            <a:spLocks noChangeArrowheads="1"/>
          </p:cNvSpPr>
          <p:nvPr/>
        </p:nvSpPr>
        <p:spPr bwMode="auto">
          <a:xfrm>
            <a:off x="1371600" y="2514601"/>
            <a:ext cx="81534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pPr fontAlgn="base">
              <a:spcBef>
                <a:spcPct val="50000"/>
              </a:spcBef>
              <a:spcAft>
                <a:spcPct val="0"/>
              </a:spcAft>
            </a:pPr>
            <a:r>
              <a:rPr lang="fa-IR" sz="4000" i="1">
                <a:solidFill>
                  <a:prstClr val="black"/>
                </a:solidFill>
                <a:cs typeface="B Mitra" panose="00000400000000000000" pitchFamily="2" charset="-78"/>
              </a:rPr>
              <a:t>1- ایجاد مشتریان شیفته و وفادار</a:t>
            </a:r>
          </a:p>
          <a:p>
            <a:pPr fontAlgn="base">
              <a:spcBef>
                <a:spcPct val="50000"/>
              </a:spcBef>
              <a:spcAft>
                <a:spcPct val="0"/>
              </a:spcAft>
            </a:pPr>
            <a:r>
              <a:rPr lang="fa-IR" sz="4000" i="1">
                <a:solidFill>
                  <a:prstClr val="black"/>
                </a:solidFill>
                <a:cs typeface="B Mitra" panose="00000400000000000000" pitchFamily="2" charset="-78"/>
              </a:rPr>
              <a:t>2- دانستن اینکه : نو امروزی کهنه فرداست</a:t>
            </a:r>
          </a:p>
          <a:p>
            <a:pPr fontAlgn="base">
              <a:spcBef>
                <a:spcPct val="50000"/>
              </a:spcBef>
              <a:spcAft>
                <a:spcPct val="0"/>
              </a:spcAft>
            </a:pPr>
            <a:r>
              <a:rPr lang="fa-IR" sz="4000" i="1">
                <a:solidFill>
                  <a:prstClr val="black"/>
                </a:solidFill>
                <a:cs typeface="B Mitra" panose="00000400000000000000" pitchFamily="2" charset="-78"/>
              </a:rPr>
              <a:t>     همانطوری که کهنه امروزی نو دیروزی بوده است  </a:t>
            </a:r>
            <a:endParaRPr lang="en-US" sz="4000" i="1" dirty="0">
              <a:solidFill>
                <a:prstClr val="black"/>
              </a:solidFill>
              <a:cs typeface="B Mitra" panose="00000400000000000000" pitchFamily="2" charset="-78"/>
            </a:endParaRPr>
          </a:p>
        </p:txBody>
      </p:sp>
      <p:sp>
        <p:nvSpPr>
          <p:cNvPr id="41987" name="WordArt 5" descr="Paper bag"/>
          <p:cNvSpPr>
            <a:spLocks noChangeArrowheads="1" noChangeShapeType="1" noTextEdit="1"/>
          </p:cNvSpPr>
          <p:nvPr/>
        </p:nvSpPr>
        <p:spPr bwMode="auto">
          <a:xfrm>
            <a:off x="2667000" y="685800"/>
            <a:ext cx="7505700" cy="9334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fa-IR" sz="4800" b="1" kern="10">
                <a:ln w="9525">
                  <a:solidFill>
                    <a:prstClr val="black"/>
                  </a:solidFill>
                  <a:round/>
                  <a:headEnd/>
                  <a:tailEnd/>
                </a:ln>
                <a:blipFill dpi="0" rotWithShape="0">
                  <a:blip r:embed="rId2"/>
                  <a:srcRect/>
                  <a:tile tx="0" ty="0" sx="100000" sy="100000" flip="none" algn="tl"/>
                </a:blipFill>
                <a:latin typeface="Arial" panose="020B0604020202020204" pitchFamily="34" charset="0"/>
                <a:cs typeface="B Titr" panose="00000700000000000000" pitchFamily="2" charset="-78"/>
              </a:rPr>
              <a:t>دو نکته ارزشمند در موفقیت بازاریابی</a:t>
            </a:r>
            <a:endParaRPr lang="en-US" sz="4800" b="1" kern="10" dirty="0">
              <a:ln w="9525">
                <a:solidFill>
                  <a:prstClr val="black"/>
                </a:solidFill>
                <a:round/>
                <a:headEnd/>
                <a:tailEnd/>
              </a:ln>
              <a:blipFill dpi="0" rotWithShape="0">
                <a:blip r:embed="rId2"/>
                <a:srcRect/>
                <a:tile tx="0" ty="0" sx="100000" sy="100000" flip="none" algn="tl"/>
              </a:blipFill>
              <a:latin typeface="Arial" panose="020B0604020202020204" pitchFamily="34" charset="0"/>
              <a:cs typeface="B Titr" panose="00000700000000000000" pitchFamily="2" charset="-78"/>
            </a:endParaRPr>
          </a:p>
        </p:txBody>
      </p:sp>
      <p:sp>
        <p:nvSpPr>
          <p:cNvPr id="4198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rgbClr val="464646"/>
              </a:solidFill>
            </a:endParaRPr>
          </a:p>
        </p:txBody>
      </p:sp>
      <p:sp>
        <p:nvSpPr>
          <p:cNvPr id="4198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defRPr>
                <a:solidFill>
                  <a:schemeClr val="tx1"/>
                </a:solidFill>
                <a:latin typeface="Arial" panose="020B0604020202020204" pitchFamily="34" charset="0"/>
                <a:cs typeface="B Titr" panose="00000700000000000000" pitchFamily="2" charset="-78"/>
              </a:defRPr>
            </a:lvl1pPr>
            <a:lvl2pPr marL="742950" indent="-285750" algn="r" rtl="1">
              <a:defRPr>
                <a:solidFill>
                  <a:schemeClr val="tx1"/>
                </a:solidFill>
                <a:latin typeface="Arial" panose="020B0604020202020204" pitchFamily="34" charset="0"/>
                <a:cs typeface="B Titr" panose="00000700000000000000" pitchFamily="2" charset="-78"/>
              </a:defRPr>
            </a:lvl2pPr>
            <a:lvl3pPr marL="1143000" indent="-228600" algn="r" rtl="1">
              <a:defRPr>
                <a:solidFill>
                  <a:schemeClr val="tx1"/>
                </a:solidFill>
                <a:latin typeface="Arial" panose="020B0604020202020204" pitchFamily="34" charset="0"/>
                <a:cs typeface="B Titr" panose="00000700000000000000" pitchFamily="2" charset="-78"/>
              </a:defRPr>
            </a:lvl3pPr>
            <a:lvl4pPr marL="1600200" indent="-228600" algn="r" rtl="1">
              <a:defRPr>
                <a:solidFill>
                  <a:schemeClr val="tx1"/>
                </a:solidFill>
                <a:latin typeface="Arial" panose="020B0604020202020204" pitchFamily="34" charset="0"/>
                <a:cs typeface="B Titr" panose="00000700000000000000" pitchFamily="2" charset="-78"/>
              </a:defRPr>
            </a:lvl4pPr>
            <a:lvl5pPr marL="2057400" indent="-228600" algn="r" rtl="1">
              <a:defRPr>
                <a:solidFill>
                  <a:schemeClr val="tx1"/>
                </a:solidFill>
                <a:latin typeface="Arial" panose="020B0604020202020204" pitchFamily="34" charset="0"/>
                <a:cs typeface="B Titr" panose="00000700000000000000" pitchFamily="2" charset="-78"/>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B Titr" panose="00000700000000000000" pitchFamily="2" charset="-78"/>
              </a:defRPr>
            </a:lvl9pPr>
          </a:lstStyle>
          <a:p>
            <a:endParaRPr lang="en-US" dirty="0">
              <a:solidFill>
                <a:srgbClr val="464646"/>
              </a:solidFill>
            </a:endParaRPr>
          </a:p>
        </p:txBody>
      </p:sp>
    </p:spTree>
    <p:extLst>
      <p:ext uri="{BB962C8B-B14F-4D97-AF65-F5344CB8AC3E}">
        <p14:creationId xmlns:p14="http://schemas.microsoft.com/office/powerpoint/2010/main" val="1366999970"/>
      </p:ext>
    </p:extLst>
  </p:cSld>
  <p:clrMapOvr>
    <a:masterClrMapping/>
  </p:clrMapOvr>
  <p:transition spd="slow">
    <p:wip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265238"/>
          </a:xfrm>
          <a:extLst/>
        </p:spPr>
        <p:style>
          <a:lnRef idx="0">
            <a:schemeClr val="accent2"/>
          </a:lnRef>
          <a:fillRef idx="3">
            <a:schemeClr val="accent2"/>
          </a:fillRef>
          <a:effectRef idx="3">
            <a:schemeClr val="accent2"/>
          </a:effectRef>
          <a:fontRef idx="minor">
            <a:schemeClr val="lt1"/>
          </a:fontRef>
        </p:style>
        <p:txBody>
          <a:bodyPr rtlCol="0">
            <a:noAutofit/>
          </a:bodyPr>
          <a:lstStyle/>
          <a:p>
            <a:pPr>
              <a:defRPr/>
            </a:pPr>
            <a:r>
              <a:rPr lang="fa-IR" b="1" dirty="0" smtClean="0"/>
              <a:t>3-بازاریابی مکمل</a:t>
            </a:r>
            <a:r>
              <a:rPr lang="fa-IR" sz="3600" b="1" dirty="0"/>
              <a:t/>
            </a:r>
            <a:br>
              <a:rPr lang="fa-IR" sz="3600" b="1" dirty="0"/>
            </a:br>
            <a:r>
              <a:rPr lang="en-US" sz="3600" b="1" dirty="0"/>
              <a:t>COMPLEMENTARY MARKETING              </a:t>
            </a:r>
            <a:r>
              <a:rPr lang="fa-IR" sz="3600" b="1" dirty="0"/>
              <a:t> </a:t>
            </a:r>
            <a:r>
              <a:rPr lang="en-US" sz="3600" b="1" dirty="0"/>
              <a:t> </a:t>
            </a:r>
          </a:p>
        </p:txBody>
      </p:sp>
      <p:sp>
        <p:nvSpPr>
          <p:cNvPr id="3" name="Content Placeholder 2"/>
          <p:cNvSpPr>
            <a:spLocks noGrp="1"/>
          </p:cNvSpPr>
          <p:nvPr>
            <p:ph idx="1"/>
          </p:nvPr>
        </p:nvSpPr>
        <p:spPr/>
        <p:txBody>
          <a:bodyPr rtlCol="0">
            <a:normAutofit fontScale="92500" lnSpcReduction="10000"/>
          </a:bodyPr>
          <a:lstStyle/>
          <a:p>
            <a:pPr>
              <a:defRPr/>
            </a:pPr>
            <a:r>
              <a:rPr lang="fa-IR" sz="4400" b="1" dirty="0">
                <a:solidFill>
                  <a:schemeClr val="tx1">
                    <a:lumMod val="85000"/>
                    <a:lumOff val="15000"/>
                  </a:schemeClr>
                </a:solidFill>
              </a:rPr>
              <a:t>شناسائی،ایجاد،تقویت و حفظ گروهها و نیروهای مکمل بازاریابی</a:t>
            </a:r>
          </a:p>
          <a:p>
            <a:pPr>
              <a:defRPr/>
            </a:pPr>
            <a:r>
              <a:rPr lang="fa-IR" sz="4400" b="1" dirty="0">
                <a:solidFill>
                  <a:schemeClr val="tx1">
                    <a:lumMod val="85000"/>
                    <a:lumOff val="15000"/>
                  </a:schemeClr>
                </a:solidFill>
              </a:rPr>
              <a:t>قراردادها و پیمانهای همکاری و تشریک مساعی</a:t>
            </a:r>
          </a:p>
          <a:p>
            <a:pPr>
              <a:defRPr/>
            </a:pPr>
            <a:r>
              <a:rPr lang="fa-IR" sz="4400" b="1" dirty="0">
                <a:solidFill>
                  <a:schemeClr val="tx1">
                    <a:lumMod val="85000"/>
                    <a:lumOff val="15000"/>
                  </a:schemeClr>
                </a:solidFill>
              </a:rPr>
              <a:t>مشارکت</a:t>
            </a:r>
          </a:p>
          <a:p>
            <a:pPr>
              <a:defRPr/>
            </a:pPr>
            <a:r>
              <a:rPr lang="fa-IR" sz="4400" b="1" dirty="0">
                <a:solidFill>
                  <a:schemeClr val="tx1">
                    <a:lumMod val="85000"/>
                    <a:lumOff val="15000"/>
                  </a:schemeClr>
                </a:solidFill>
              </a:rPr>
              <a:t>ادغام و خریدهای مکمل و موثر</a:t>
            </a:r>
          </a:p>
          <a:p>
            <a:pPr>
              <a:defRPr/>
            </a:pPr>
            <a:r>
              <a:rPr lang="fa-IR" sz="4400" b="1" dirty="0">
                <a:solidFill>
                  <a:schemeClr val="tx1">
                    <a:lumMod val="85000"/>
                    <a:lumOff val="15000"/>
                  </a:schemeClr>
                </a:solidFill>
              </a:rPr>
              <a:t>تشکل ها و شبکه های مکمل</a:t>
            </a:r>
          </a:p>
          <a:p>
            <a:pPr>
              <a:buNone/>
              <a:defRPr/>
            </a:pPr>
            <a:r>
              <a:rPr lang="fa-IR" sz="4400" b="1" dirty="0">
                <a:solidFill>
                  <a:schemeClr val="tx1">
                    <a:lumMod val="85000"/>
                    <a:lumOff val="15000"/>
                  </a:schemeClr>
                </a:solidFill>
              </a:rPr>
              <a:t>خلق</a:t>
            </a:r>
            <a:r>
              <a:rPr lang="fa-IR" sz="5200" b="1" dirty="0">
                <a:solidFill>
                  <a:schemeClr val="tx1">
                    <a:lumMod val="85000"/>
                    <a:lumOff val="15000"/>
                  </a:schemeClr>
                </a:solidFill>
              </a:rPr>
              <a:t> مزیت رقابتی مکمل</a:t>
            </a:r>
            <a:endParaRPr lang="en-US" sz="5200" b="1" dirty="0">
              <a:solidFill>
                <a:schemeClr val="tx1">
                  <a:lumMod val="85000"/>
                  <a:lumOff val="15000"/>
                </a:schemeClr>
              </a:solidFill>
            </a:endParaRPr>
          </a:p>
        </p:txBody>
      </p:sp>
      <p:sp>
        <p:nvSpPr>
          <p:cNvPr id="3891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9FEF576-03C0-4E94-8E8A-19370E4E4A90}" type="slidenum">
              <a:rPr lang="en-US" sz="1200">
                <a:solidFill>
                  <a:srgbClr val="898989"/>
                </a:solidFill>
              </a:rPr>
              <a:pPr>
                <a:spcBef>
                  <a:spcPct val="0"/>
                </a:spcBef>
                <a:buFontTx/>
                <a:buNone/>
              </a:pPr>
              <a:t>57</a:t>
            </a:fld>
            <a:endParaRPr lang="en-US" sz="1200">
              <a:solidFill>
                <a:srgbClr val="898989"/>
              </a:solidFill>
            </a:endParaRPr>
          </a:p>
        </p:txBody>
      </p:sp>
    </p:spTree>
    <p:extLst>
      <p:ext uri="{BB962C8B-B14F-4D97-AF65-F5344CB8AC3E}">
        <p14:creationId xmlns:p14="http://schemas.microsoft.com/office/powerpoint/2010/main" val="198827842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265238"/>
          </a:xfrm>
          <a:extLst/>
        </p:spPr>
        <p:style>
          <a:lnRef idx="0">
            <a:schemeClr val="accent2"/>
          </a:lnRef>
          <a:fillRef idx="3">
            <a:schemeClr val="accent2"/>
          </a:fillRef>
          <a:effectRef idx="3">
            <a:schemeClr val="accent2"/>
          </a:effectRef>
          <a:fontRef idx="minor">
            <a:schemeClr val="lt1"/>
          </a:fontRef>
        </p:style>
        <p:txBody>
          <a:bodyPr rtlCol="0">
            <a:normAutofit fontScale="90000"/>
          </a:bodyPr>
          <a:lstStyle/>
          <a:p>
            <a:pPr>
              <a:defRPr/>
            </a:pPr>
            <a:r>
              <a:rPr lang="fa-IR" sz="4900" b="1" dirty="0"/>
              <a:t>4- بازاریابی خلاق (ابتکاری)</a:t>
            </a:r>
            <a:r>
              <a:rPr lang="fa-IR" b="1" dirty="0" smtClean="0"/>
              <a:t/>
            </a:r>
            <a:br>
              <a:rPr lang="fa-IR" b="1" dirty="0" smtClean="0"/>
            </a:br>
            <a:r>
              <a:rPr lang="en-US" b="1" dirty="0" smtClean="0"/>
              <a:t>   INNOVATIVE MARKETING                   </a:t>
            </a:r>
            <a:endParaRPr lang="en-US" b="1" dirty="0"/>
          </a:p>
        </p:txBody>
      </p:sp>
      <p:sp>
        <p:nvSpPr>
          <p:cNvPr id="3" name="Content Placeholder 2"/>
          <p:cNvSpPr>
            <a:spLocks noGrp="1"/>
          </p:cNvSpPr>
          <p:nvPr>
            <p:ph idx="1"/>
          </p:nvPr>
        </p:nvSpPr>
        <p:spPr>
          <a:xfrm>
            <a:off x="1981200" y="1600200"/>
            <a:ext cx="8229600" cy="4953000"/>
          </a:xfrm>
        </p:spPr>
        <p:txBody>
          <a:bodyPr rtlCol="0">
            <a:normAutofit/>
          </a:bodyPr>
          <a:lstStyle/>
          <a:p>
            <a:pPr>
              <a:defRPr/>
            </a:pPr>
            <a:r>
              <a:rPr lang="fa-IR" sz="4000" b="1" dirty="0">
                <a:solidFill>
                  <a:schemeClr val="tx1">
                    <a:lumMod val="85000"/>
                    <a:lumOff val="15000"/>
                  </a:schemeClr>
                </a:solidFill>
              </a:rPr>
              <a:t>سرمایه گذاری کافی برای تحقیق و توسعه </a:t>
            </a:r>
          </a:p>
          <a:p>
            <a:pPr>
              <a:defRPr/>
            </a:pPr>
            <a:r>
              <a:rPr lang="fa-IR" sz="4000" b="1" dirty="0">
                <a:solidFill>
                  <a:schemeClr val="tx1">
                    <a:lumMod val="85000"/>
                    <a:lumOff val="15000"/>
                  </a:schemeClr>
                </a:solidFill>
              </a:rPr>
              <a:t>ایجاد مخزن فکر و ایده</a:t>
            </a:r>
          </a:p>
          <a:p>
            <a:pPr>
              <a:defRPr/>
            </a:pPr>
            <a:r>
              <a:rPr lang="fa-IR" sz="4000" b="1" dirty="0">
                <a:solidFill>
                  <a:schemeClr val="tx1">
                    <a:lumMod val="85000"/>
                    <a:lumOff val="15000"/>
                  </a:schemeClr>
                </a:solidFill>
              </a:rPr>
              <a:t>استفاده از مشاوران و کارشناسان</a:t>
            </a:r>
          </a:p>
          <a:p>
            <a:pPr>
              <a:defRPr/>
            </a:pPr>
            <a:r>
              <a:rPr lang="fa-IR" sz="4000" b="1" dirty="0">
                <a:solidFill>
                  <a:schemeClr val="tx1">
                    <a:lumMod val="85000"/>
                    <a:lumOff val="15000"/>
                  </a:schemeClr>
                </a:solidFill>
              </a:rPr>
              <a:t>ارتباط با مراکز و تحقیقاتی مطالعاتی </a:t>
            </a:r>
          </a:p>
          <a:p>
            <a:pPr>
              <a:defRPr/>
            </a:pPr>
            <a:r>
              <a:rPr lang="fa-IR" sz="4000" b="1" dirty="0">
                <a:solidFill>
                  <a:schemeClr val="tx1">
                    <a:lumMod val="85000"/>
                    <a:lumOff val="15000"/>
                  </a:schemeClr>
                </a:solidFill>
              </a:rPr>
              <a:t>استخدام و یا استفاده از نیروهای خلاق،</a:t>
            </a:r>
          </a:p>
          <a:p>
            <a:pPr>
              <a:buNone/>
              <a:defRPr/>
            </a:pPr>
            <a:r>
              <a:rPr lang="fa-IR" sz="4000" b="1" dirty="0">
                <a:solidFill>
                  <a:schemeClr val="tx1">
                    <a:lumMod val="85000"/>
                    <a:lumOff val="15000"/>
                  </a:schemeClr>
                </a:solidFill>
              </a:rPr>
              <a:t>  هوشمند،مبتکر و نوگرا</a:t>
            </a:r>
          </a:p>
          <a:p>
            <a:pPr>
              <a:buNone/>
              <a:defRPr/>
            </a:pPr>
            <a:r>
              <a:rPr lang="fa-IR" sz="4000" b="1" dirty="0">
                <a:solidFill>
                  <a:schemeClr val="tx1">
                    <a:lumMod val="85000"/>
                    <a:lumOff val="15000"/>
                  </a:schemeClr>
                </a:solidFill>
              </a:rPr>
              <a:t>  کسب مزیت رقابتی پیش گامی</a:t>
            </a:r>
          </a:p>
          <a:p>
            <a:pPr>
              <a:defRPr/>
            </a:pPr>
            <a:endParaRPr lang="en-US" sz="4000" dirty="0"/>
          </a:p>
          <a:p>
            <a:pPr>
              <a:defRPr/>
            </a:pPr>
            <a:endParaRPr lang="fa-IR" sz="4000" b="1" dirty="0">
              <a:solidFill>
                <a:schemeClr val="bg1"/>
              </a:solidFill>
            </a:endParaRPr>
          </a:p>
          <a:p>
            <a:pPr>
              <a:buFont typeface="Wingdings" pitchFamily="2" charset="2"/>
              <a:buChar char="Ø"/>
              <a:defRPr/>
            </a:pPr>
            <a:endParaRPr lang="en-US" sz="4000" b="1" dirty="0">
              <a:solidFill>
                <a:schemeClr val="bg1"/>
              </a:solidFill>
            </a:endParaRPr>
          </a:p>
        </p:txBody>
      </p:sp>
      <p:sp>
        <p:nvSpPr>
          <p:cNvPr id="4096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7181BE0-B833-4508-A701-9BE403289C7F}" type="slidenum">
              <a:rPr lang="en-US" sz="1200">
                <a:solidFill>
                  <a:srgbClr val="898989"/>
                </a:solidFill>
              </a:rPr>
              <a:pPr>
                <a:spcBef>
                  <a:spcPct val="0"/>
                </a:spcBef>
                <a:buFontTx/>
                <a:buNone/>
              </a:pPr>
              <a:t>58</a:t>
            </a:fld>
            <a:endParaRPr lang="en-US" sz="1200">
              <a:solidFill>
                <a:srgbClr val="898989"/>
              </a:solidFill>
            </a:endParaRPr>
          </a:p>
        </p:txBody>
      </p:sp>
    </p:spTree>
    <p:extLst>
      <p:ext uri="{BB962C8B-B14F-4D97-AF65-F5344CB8AC3E}">
        <p14:creationId xmlns:p14="http://schemas.microsoft.com/office/powerpoint/2010/main" val="22219851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524000"/>
          </a:xfrm>
          <a:extLst/>
        </p:spPr>
        <p:style>
          <a:lnRef idx="0">
            <a:schemeClr val="accent2"/>
          </a:lnRef>
          <a:fillRef idx="3">
            <a:schemeClr val="accent2"/>
          </a:fillRef>
          <a:effectRef idx="3">
            <a:schemeClr val="accent2"/>
          </a:effectRef>
          <a:fontRef idx="minor">
            <a:schemeClr val="lt1"/>
          </a:fontRef>
        </p:style>
        <p:txBody>
          <a:bodyPr rtlCol="0">
            <a:normAutofit fontScale="90000"/>
          </a:bodyPr>
          <a:lstStyle/>
          <a:p>
            <a:pPr>
              <a:defRPr/>
            </a:pPr>
            <a:r>
              <a:rPr lang="fa-IR" b="1" dirty="0" smtClean="0"/>
              <a:t>5- شبکه بازاریابی</a:t>
            </a:r>
            <a:br>
              <a:rPr lang="fa-IR" b="1" dirty="0" smtClean="0"/>
            </a:br>
            <a:r>
              <a:rPr lang="en-US" b="1" dirty="0" smtClean="0"/>
              <a:t>MARKETING  NETWORK</a:t>
            </a:r>
            <a:r>
              <a:rPr lang="fa-IR" b="1" dirty="0" smtClean="0"/>
              <a:t/>
            </a:r>
            <a:br>
              <a:rPr lang="fa-IR" b="1" dirty="0" smtClean="0"/>
            </a:br>
            <a:endParaRPr lang="en-US" sz="3600" b="1" dirty="0"/>
          </a:p>
        </p:txBody>
      </p:sp>
      <p:sp>
        <p:nvSpPr>
          <p:cNvPr id="3" name="Content Placeholder 2"/>
          <p:cNvSpPr>
            <a:spLocks noGrp="1"/>
          </p:cNvSpPr>
          <p:nvPr>
            <p:ph idx="1"/>
          </p:nvPr>
        </p:nvSpPr>
        <p:spPr/>
        <p:txBody>
          <a:bodyPr/>
          <a:lstStyle/>
          <a:p>
            <a:pPr algn="r" rtl="1" eaLnBrk="1" hangingPunct="1"/>
            <a:endParaRPr lang="fa-IR" sz="4000" b="1" dirty="0">
              <a:solidFill>
                <a:schemeClr val="bg1"/>
              </a:solidFill>
            </a:endParaRPr>
          </a:p>
          <a:p>
            <a:pPr algn="r" rtl="1" eaLnBrk="1" hangingPunct="1"/>
            <a:r>
              <a:rPr lang="fa-IR" sz="3600" b="1" dirty="0">
                <a:solidFill>
                  <a:schemeClr val="tx1">
                    <a:lumMod val="85000"/>
                    <a:lumOff val="15000"/>
                  </a:schemeClr>
                </a:solidFill>
              </a:rPr>
              <a:t>استفاده از منابع خود و دیگران برای پاسخگویی به انواع نیازها و نیازمندان در بازارهای گوناگون</a:t>
            </a:r>
          </a:p>
        </p:txBody>
      </p:sp>
      <p:sp>
        <p:nvSpPr>
          <p:cNvPr id="4199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E786C23-00A7-4537-9FED-8792A252850B}" type="slidenum">
              <a:rPr lang="en-US" sz="1200">
                <a:solidFill>
                  <a:srgbClr val="898989"/>
                </a:solidFill>
              </a:rPr>
              <a:pPr>
                <a:spcBef>
                  <a:spcPct val="0"/>
                </a:spcBef>
                <a:buFontTx/>
                <a:buNone/>
              </a:pPr>
              <a:t>59</a:t>
            </a:fld>
            <a:endParaRPr lang="en-US" sz="1200">
              <a:solidFill>
                <a:srgbClr val="898989"/>
              </a:solidFill>
            </a:endParaRPr>
          </a:p>
        </p:txBody>
      </p:sp>
    </p:spTree>
    <p:extLst>
      <p:ext uri="{BB962C8B-B14F-4D97-AF65-F5344CB8AC3E}">
        <p14:creationId xmlns:p14="http://schemas.microsoft.com/office/powerpoint/2010/main" val="279559574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val 2"/>
          <p:cNvSpPr>
            <a:spLocks noChangeArrowheads="1"/>
          </p:cNvSpPr>
          <p:nvPr/>
        </p:nvSpPr>
        <p:spPr bwMode="auto">
          <a:xfrm>
            <a:off x="2595538" y="428604"/>
            <a:ext cx="3657600" cy="3276600"/>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a:defRPr/>
            </a:pPr>
            <a:r>
              <a:rPr lang="fa-IR" sz="5400" b="1" dirty="0">
                <a:latin typeface="Berlin Sans FB Demi" pitchFamily="34" charset="0"/>
              </a:rPr>
              <a:t>   بازارشناسی </a:t>
            </a:r>
            <a:endParaRPr lang="en-US" sz="5400" b="1" dirty="0">
              <a:latin typeface="Berlin Sans FB Demi" pitchFamily="34" charset="0"/>
            </a:endParaRPr>
          </a:p>
        </p:txBody>
      </p:sp>
      <p:sp>
        <p:nvSpPr>
          <p:cNvPr id="20483" name="Oval 3"/>
          <p:cNvSpPr>
            <a:spLocks noChangeArrowheads="1"/>
          </p:cNvSpPr>
          <p:nvPr/>
        </p:nvSpPr>
        <p:spPr bwMode="auto">
          <a:xfrm>
            <a:off x="4024298" y="3286124"/>
            <a:ext cx="3657600" cy="3276600"/>
          </a:xfrm>
          <a:prstGeom prst="ellipse">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a:defRPr/>
            </a:pPr>
            <a:r>
              <a:rPr lang="fa-IR" sz="5400" b="1" dirty="0">
                <a:latin typeface="Times New Roman" pitchFamily="18" charset="0"/>
              </a:rPr>
              <a:t>بازارداری</a:t>
            </a:r>
            <a:endParaRPr lang="en-US" sz="5400" b="1" dirty="0">
              <a:latin typeface="Times New Roman" pitchFamily="18" charset="0"/>
            </a:endParaRPr>
          </a:p>
        </p:txBody>
      </p:sp>
      <p:sp>
        <p:nvSpPr>
          <p:cNvPr id="20484" name="Oval 4"/>
          <p:cNvSpPr>
            <a:spLocks noChangeArrowheads="1"/>
          </p:cNvSpPr>
          <p:nvPr/>
        </p:nvSpPr>
        <p:spPr bwMode="auto">
          <a:xfrm>
            <a:off x="5667372" y="500042"/>
            <a:ext cx="3657600" cy="3276600"/>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fa-IR" sz="5400" b="1" dirty="0">
                <a:latin typeface="Times New Roman" pitchFamily="18" charset="0"/>
              </a:rPr>
              <a:t>بازارسازی</a:t>
            </a:r>
            <a:r>
              <a:rPr lang="fa-IR" sz="4800" b="1" dirty="0">
                <a:latin typeface="Times New Roman" pitchFamily="18" charset="0"/>
              </a:rPr>
              <a:t> </a:t>
            </a:r>
            <a:endParaRPr lang="en-US" sz="4800" b="1" dirty="0">
              <a:latin typeface="Times New Roman" pitchFamily="18" charset="0"/>
            </a:endParaRPr>
          </a:p>
        </p:txBody>
      </p:sp>
      <p:sp>
        <p:nvSpPr>
          <p:cNvPr id="20487" name="Oval 7"/>
          <p:cNvSpPr>
            <a:spLocks noChangeArrowheads="1"/>
          </p:cNvSpPr>
          <p:nvPr/>
        </p:nvSpPr>
        <p:spPr bwMode="auto">
          <a:xfrm>
            <a:off x="4095751" y="2357439"/>
            <a:ext cx="3744913" cy="1800225"/>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fa-IR" sz="4400" b="1" dirty="0"/>
              <a:t>مدیریت </a:t>
            </a:r>
            <a:r>
              <a:rPr lang="fa-IR" sz="4400" b="1" dirty="0" smtClean="0"/>
              <a:t>تقاضا</a:t>
            </a:r>
            <a:endParaRPr lang="en-US" sz="4400" b="1" dirty="0"/>
          </a:p>
        </p:txBody>
      </p:sp>
    </p:spTree>
    <p:extLst>
      <p:ext uri="{BB962C8B-B14F-4D97-AF65-F5344CB8AC3E}">
        <p14:creationId xmlns:p14="http://schemas.microsoft.com/office/powerpoint/2010/main" val="2643686637"/>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fade">
                                      <p:cBhvr>
                                        <p:cTn id="7" dur="2000"/>
                                        <p:tgtEl>
                                          <p:spTgt spid="204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0484"/>
                                        </p:tgtEl>
                                        <p:attrNameLst>
                                          <p:attrName>style.visibility</p:attrName>
                                        </p:attrNameLst>
                                      </p:cBhvr>
                                      <p:to>
                                        <p:strVal val="visible"/>
                                      </p:to>
                                    </p:set>
                                    <p:animEffect transition="in" filter="fade">
                                      <p:cBhvr>
                                        <p:cTn id="12" dur="2000"/>
                                        <p:tgtEl>
                                          <p:spTgt spid="204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0483"/>
                                        </p:tgtEl>
                                        <p:attrNameLst>
                                          <p:attrName>style.visibility</p:attrName>
                                        </p:attrNameLst>
                                      </p:cBhvr>
                                      <p:to>
                                        <p:strVal val="visible"/>
                                      </p:to>
                                    </p:set>
                                    <p:animEffect transition="in" filter="fade">
                                      <p:cBhvr>
                                        <p:cTn id="17" dur="2000"/>
                                        <p:tgtEl>
                                          <p:spTgt spid="2048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0482"/>
                                        </p:tgtEl>
                                        <p:attrNameLst>
                                          <p:attrName>style.visibility</p:attrName>
                                        </p:attrNameLst>
                                      </p:cBhvr>
                                      <p:to>
                                        <p:strVal val="visible"/>
                                      </p:to>
                                    </p:set>
                                    <p:animEffect transition="in" filter="fade">
                                      <p:cBhvr>
                                        <p:cTn id="22" dur="20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val 2"/>
          <p:cNvSpPr>
            <a:spLocks noChangeArrowheads="1"/>
          </p:cNvSpPr>
          <p:nvPr/>
        </p:nvSpPr>
        <p:spPr bwMode="auto">
          <a:xfrm>
            <a:off x="3051175" y="434975"/>
            <a:ext cx="3657600" cy="3276600"/>
          </a:xfrm>
          <a:prstGeom prst="ellipse">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fa-IR" sz="4000" b="1" dirty="0">
                <a:solidFill>
                  <a:schemeClr val="tx1"/>
                </a:solidFill>
                <a:latin typeface="Berlin Sans FB Demi" pitchFamily="34" charset="0"/>
              </a:rPr>
              <a:t>   مدیریت مالکیتی </a:t>
            </a:r>
            <a:endParaRPr lang="en-US" sz="4000" b="1" dirty="0">
              <a:solidFill>
                <a:schemeClr val="tx1"/>
              </a:solidFill>
              <a:latin typeface="Berlin Sans FB Demi" pitchFamily="34" charset="0"/>
            </a:endParaRPr>
          </a:p>
        </p:txBody>
      </p:sp>
      <p:sp>
        <p:nvSpPr>
          <p:cNvPr id="20483" name="Oval 3"/>
          <p:cNvSpPr>
            <a:spLocks noChangeArrowheads="1"/>
          </p:cNvSpPr>
          <p:nvPr/>
        </p:nvSpPr>
        <p:spPr bwMode="auto">
          <a:xfrm>
            <a:off x="4452938" y="3357563"/>
            <a:ext cx="3657600" cy="3276600"/>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fa-IR" sz="4000" b="1" dirty="0">
                <a:solidFill>
                  <a:schemeClr val="tx1"/>
                </a:solidFill>
                <a:latin typeface="Times New Roman" pitchFamily="18" charset="0"/>
              </a:rPr>
              <a:t>مدیریت شراکتی</a:t>
            </a:r>
            <a:endParaRPr lang="en-US" sz="4000" b="1" dirty="0">
              <a:solidFill>
                <a:schemeClr val="tx1"/>
              </a:solidFill>
              <a:latin typeface="Times New Roman" pitchFamily="18" charset="0"/>
            </a:endParaRPr>
          </a:p>
        </p:txBody>
      </p:sp>
      <p:sp>
        <p:nvSpPr>
          <p:cNvPr id="20484" name="Oval 4"/>
          <p:cNvSpPr>
            <a:spLocks noChangeArrowheads="1"/>
          </p:cNvSpPr>
          <p:nvPr/>
        </p:nvSpPr>
        <p:spPr bwMode="auto">
          <a:xfrm>
            <a:off x="6264275" y="409575"/>
            <a:ext cx="3657600" cy="3276600"/>
          </a:xfrm>
          <a:prstGeom prst="ellipse">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fa-IR" sz="4000" b="1" dirty="0">
                <a:solidFill>
                  <a:schemeClr val="tx1"/>
                </a:solidFill>
                <a:latin typeface="Times New Roman" pitchFamily="18" charset="0"/>
              </a:rPr>
              <a:t>مدیریت ارتباطی</a:t>
            </a:r>
            <a:endParaRPr lang="en-US" sz="4000" b="1" dirty="0">
              <a:solidFill>
                <a:schemeClr val="tx1"/>
              </a:solidFill>
              <a:latin typeface="Times New Roman" pitchFamily="18" charset="0"/>
            </a:endParaRPr>
          </a:p>
        </p:txBody>
      </p:sp>
      <p:sp>
        <p:nvSpPr>
          <p:cNvPr id="20487" name="Oval 7"/>
          <p:cNvSpPr>
            <a:spLocks noChangeArrowheads="1"/>
          </p:cNvSpPr>
          <p:nvPr/>
        </p:nvSpPr>
        <p:spPr bwMode="auto">
          <a:xfrm>
            <a:off x="4587876" y="2484439"/>
            <a:ext cx="3744913" cy="1800225"/>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fa-IR" sz="4400" b="1" dirty="0">
                <a:solidFill>
                  <a:schemeClr val="bg1"/>
                </a:solidFill>
              </a:rPr>
              <a:t>شبکه بازاریابی</a:t>
            </a:r>
            <a:endParaRPr lang="en-US" sz="4400" b="1" dirty="0">
              <a:solidFill>
                <a:schemeClr val="bg1"/>
              </a:solidFill>
            </a:endParaRPr>
          </a:p>
        </p:txBody>
      </p:sp>
      <p:sp>
        <p:nvSpPr>
          <p:cNvPr id="35848" name="Footer Placeholder 8"/>
          <p:cNvSpPr>
            <a:spLocks noGrp="1"/>
          </p:cNvSpPr>
          <p:nvPr>
            <p:ph type="ftr" sz="quarter" idx="11"/>
          </p:nvPr>
        </p:nvSpPr>
        <p:spPr bwMode="auto">
          <a:xfrm>
            <a:off x="7391400" y="6356351"/>
            <a:ext cx="25908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endParaRPr lang="en-US" dirty="0" smtClean="0"/>
          </a:p>
        </p:txBody>
      </p:sp>
      <p:sp>
        <p:nvSpPr>
          <p:cNvPr id="43017"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6CAC4BF-232B-4181-AD81-07490C714DBE}" type="slidenum">
              <a:rPr lang="en-US" sz="1200">
                <a:solidFill>
                  <a:srgbClr val="898989"/>
                </a:solidFill>
              </a:rPr>
              <a:pPr>
                <a:spcBef>
                  <a:spcPct val="0"/>
                </a:spcBef>
                <a:buFontTx/>
                <a:buNone/>
              </a:pPr>
              <a:t>60</a:t>
            </a:fld>
            <a:endParaRPr lang="en-US" sz="1200">
              <a:solidFill>
                <a:srgbClr val="898989"/>
              </a:solidFill>
            </a:endParaRPr>
          </a:p>
        </p:txBody>
      </p:sp>
    </p:spTree>
    <p:extLst>
      <p:ext uri="{BB962C8B-B14F-4D97-AF65-F5344CB8AC3E}">
        <p14:creationId xmlns:p14="http://schemas.microsoft.com/office/powerpoint/2010/main" val="3916290303"/>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fade">
                                      <p:cBhvr>
                                        <p:cTn id="7" dur="2000"/>
                                        <p:tgtEl>
                                          <p:spTgt spid="204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2"/>
                                        </p:tgtEl>
                                        <p:attrNameLst>
                                          <p:attrName>style.visibility</p:attrName>
                                        </p:attrNameLst>
                                      </p:cBhvr>
                                      <p:to>
                                        <p:strVal val="visible"/>
                                      </p:to>
                                    </p:set>
                                    <p:animEffect transition="in" filter="fade">
                                      <p:cBhvr>
                                        <p:cTn id="12" dur="2000"/>
                                        <p:tgtEl>
                                          <p:spTgt spid="204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4"/>
                                        </p:tgtEl>
                                        <p:attrNameLst>
                                          <p:attrName>style.visibility</p:attrName>
                                        </p:attrNameLst>
                                      </p:cBhvr>
                                      <p:to>
                                        <p:strVal val="visible"/>
                                      </p:to>
                                    </p:set>
                                    <p:animEffect transition="in" filter="fade">
                                      <p:cBhvr>
                                        <p:cTn id="17" dur="2000"/>
                                        <p:tgtEl>
                                          <p:spTgt spid="204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3"/>
                                        </p:tgtEl>
                                        <p:attrNameLst>
                                          <p:attrName>style.visibility</p:attrName>
                                        </p:attrNameLst>
                                      </p:cBhvr>
                                      <p:to>
                                        <p:strVal val="visible"/>
                                      </p:to>
                                    </p:set>
                                    <p:animEffect transition="in" filter="fade">
                                      <p:cBhvr>
                                        <p:cTn id="22" dur="20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P spid="20483" grpId="0" animBg="1"/>
      <p:bldP spid="2048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8229600" cy="1143000"/>
          </a:xfrm>
          <a:extLst/>
        </p:spPr>
        <p:style>
          <a:lnRef idx="0">
            <a:schemeClr val="accent2"/>
          </a:lnRef>
          <a:fillRef idx="3">
            <a:schemeClr val="accent2"/>
          </a:fillRef>
          <a:effectRef idx="3">
            <a:schemeClr val="accent2"/>
          </a:effectRef>
          <a:fontRef idx="minor">
            <a:schemeClr val="lt1"/>
          </a:fontRef>
        </p:style>
        <p:txBody>
          <a:bodyPr rtlCol="0">
            <a:normAutofit fontScale="90000"/>
          </a:bodyPr>
          <a:lstStyle/>
          <a:p>
            <a:pPr>
              <a:defRPr/>
            </a:pPr>
            <a:r>
              <a:rPr lang="fa-IR" b="1" dirty="0" smtClean="0">
                <a:solidFill>
                  <a:schemeClr val="bg1"/>
                </a:solidFill>
              </a:rPr>
              <a:t>6- بازاریابی موازی</a:t>
            </a:r>
            <a:br>
              <a:rPr lang="fa-IR" b="1" dirty="0" smtClean="0">
                <a:solidFill>
                  <a:schemeClr val="bg1"/>
                </a:solidFill>
              </a:rPr>
            </a:br>
            <a:r>
              <a:rPr lang="en-US" b="1" dirty="0" smtClean="0">
                <a:solidFill>
                  <a:schemeClr val="bg1"/>
                </a:solidFill>
              </a:rPr>
              <a:t>PARALLEL  MARKETING </a:t>
            </a:r>
            <a:endParaRPr lang="en-US" b="1" dirty="0">
              <a:solidFill>
                <a:schemeClr val="bg1"/>
              </a:solidFill>
            </a:endParaRPr>
          </a:p>
        </p:txBody>
      </p:sp>
      <p:sp>
        <p:nvSpPr>
          <p:cNvPr id="3" name="Content Placeholder 2"/>
          <p:cNvSpPr>
            <a:spLocks noGrp="1"/>
          </p:cNvSpPr>
          <p:nvPr>
            <p:ph idx="1"/>
          </p:nvPr>
        </p:nvSpPr>
        <p:spPr/>
        <p:txBody>
          <a:bodyPr/>
          <a:lstStyle/>
          <a:p>
            <a:pPr algn="r" rtl="1" eaLnBrk="1" hangingPunct="1">
              <a:buFont typeface="Wingdings" panose="05000000000000000000" pitchFamily="2" charset="2"/>
              <a:buChar char="q"/>
            </a:pPr>
            <a:r>
              <a:rPr lang="fa-IR" sz="4000" b="1">
                <a:solidFill>
                  <a:schemeClr val="bg1"/>
                </a:solidFill>
              </a:rPr>
              <a:t>مبتنی بر نیازمندی</a:t>
            </a:r>
            <a:r>
              <a:rPr lang="en-US" sz="4000" b="1">
                <a:solidFill>
                  <a:schemeClr val="bg1"/>
                </a:solidFill>
              </a:rPr>
              <a:t> </a:t>
            </a:r>
            <a:r>
              <a:rPr lang="en-US" sz="4000" b="1">
                <a:solidFill>
                  <a:srgbClr val="FFFF00"/>
                </a:solidFill>
              </a:rPr>
              <a:t>NEED-BASED           </a:t>
            </a:r>
            <a:r>
              <a:rPr lang="fa-IR" sz="4000" b="1">
                <a:solidFill>
                  <a:srgbClr val="FFFF00"/>
                </a:solidFill>
              </a:rPr>
              <a:t> </a:t>
            </a:r>
            <a:r>
              <a:rPr lang="en-US" sz="4000" b="1">
                <a:solidFill>
                  <a:srgbClr val="FFFF00"/>
                </a:solidFill>
              </a:rPr>
              <a:t>    </a:t>
            </a:r>
            <a:endParaRPr lang="fa-IR" sz="4000" b="1">
              <a:solidFill>
                <a:srgbClr val="FFFF00"/>
              </a:solidFill>
            </a:endParaRPr>
          </a:p>
          <a:p>
            <a:pPr algn="r" rtl="1" eaLnBrk="1" hangingPunct="1">
              <a:buFont typeface="Wingdings" panose="05000000000000000000" pitchFamily="2" charset="2"/>
              <a:buChar char="q"/>
            </a:pPr>
            <a:r>
              <a:rPr lang="fa-IR" sz="4000" b="1">
                <a:solidFill>
                  <a:schemeClr val="bg1"/>
                </a:solidFill>
              </a:rPr>
              <a:t>  نیاز نمائی  </a:t>
            </a:r>
            <a:r>
              <a:rPr lang="en-US" sz="4000" b="1">
                <a:solidFill>
                  <a:schemeClr val="bg1"/>
                </a:solidFill>
              </a:rPr>
              <a:t>     </a:t>
            </a:r>
            <a:r>
              <a:rPr lang="fa-IR" sz="4000" b="1">
                <a:solidFill>
                  <a:schemeClr val="bg1"/>
                </a:solidFill>
              </a:rPr>
              <a:t>      </a:t>
            </a:r>
            <a:r>
              <a:rPr lang="en-US" sz="4000" b="1">
                <a:solidFill>
                  <a:schemeClr val="bg1"/>
                </a:solidFill>
              </a:rPr>
              <a:t>   </a:t>
            </a:r>
            <a:r>
              <a:rPr lang="fa-IR" sz="4000" b="1">
                <a:solidFill>
                  <a:schemeClr val="bg1"/>
                </a:solidFill>
              </a:rPr>
              <a:t> </a:t>
            </a:r>
            <a:r>
              <a:rPr lang="en-US" sz="4000" b="1">
                <a:solidFill>
                  <a:schemeClr val="bg1"/>
                </a:solidFill>
              </a:rPr>
              <a:t>    </a:t>
            </a:r>
            <a:r>
              <a:rPr lang="en-US" sz="4000" b="1">
                <a:solidFill>
                  <a:srgbClr val="FFFF00"/>
                </a:solidFill>
              </a:rPr>
              <a:t>NEED-SHAPED</a:t>
            </a:r>
            <a:endParaRPr lang="fa-IR" sz="4000" b="1">
              <a:solidFill>
                <a:srgbClr val="FFFF00"/>
              </a:solidFill>
            </a:endParaRPr>
          </a:p>
          <a:p>
            <a:pPr algn="r" rtl="1" eaLnBrk="1" hangingPunct="1">
              <a:buFont typeface="Wingdings" panose="05000000000000000000" pitchFamily="2" charset="2"/>
              <a:buChar char="q"/>
            </a:pPr>
            <a:r>
              <a:rPr lang="fa-IR" sz="4000" b="1">
                <a:solidFill>
                  <a:schemeClr val="bg1"/>
                </a:solidFill>
              </a:rPr>
              <a:t>آرزومندی </a:t>
            </a:r>
            <a:r>
              <a:rPr lang="en-US" sz="4000" b="1">
                <a:solidFill>
                  <a:srgbClr val="FFFF00"/>
                </a:solidFill>
              </a:rPr>
              <a:t>WISH &amp; DESIRE-BASED      </a:t>
            </a:r>
            <a:endParaRPr lang="fa-IR" sz="4000" b="1">
              <a:solidFill>
                <a:srgbClr val="FFFF00"/>
              </a:solidFill>
            </a:endParaRPr>
          </a:p>
          <a:p>
            <a:pPr algn="r" rtl="1" eaLnBrk="1" hangingPunct="1">
              <a:buFont typeface="Wingdings" panose="05000000000000000000" pitchFamily="2" charset="2"/>
              <a:buChar char="q"/>
            </a:pPr>
            <a:r>
              <a:rPr lang="fa-IR" sz="4000" b="1">
                <a:solidFill>
                  <a:schemeClr val="bg1"/>
                </a:solidFill>
              </a:rPr>
              <a:t>آزمندی </a:t>
            </a:r>
            <a:r>
              <a:rPr lang="en-US" sz="4000" b="1">
                <a:solidFill>
                  <a:schemeClr val="bg1"/>
                </a:solidFill>
              </a:rPr>
              <a:t> </a:t>
            </a:r>
            <a:r>
              <a:rPr lang="en-US" sz="4000" b="1">
                <a:solidFill>
                  <a:srgbClr val="FFFF00"/>
                </a:solidFill>
              </a:rPr>
              <a:t>GREED-BASED                         </a:t>
            </a:r>
          </a:p>
          <a:p>
            <a:pPr algn="r" rtl="1" eaLnBrk="1" hangingPunct="1">
              <a:buFont typeface="Wingdings" panose="05000000000000000000" pitchFamily="2" charset="2"/>
              <a:buChar char="q"/>
            </a:pPr>
            <a:r>
              <a:rPr lang="fa-IR" sz="4000" b="1">
                <a:solidFill>
                  <a:schemeClr val="bg1"/>
                </a:solidFill>
              </a:rPr>
              <a:t>تقاضاهای گوناگون</a:t>
            </a:r>
            <a:r>
              <a:rPr lang="en-US" sz="4000" b="1">
                <a:solidFill>
                  <a:schemeClr val="bg1"/>
                </a:solidFill>
              </a:rPr>
              <a:t>   </a:t>
            </a:r>
            <a:r>
              <a:rPr lang="fa-IR" sz="4000" b="1">
                <a:solidFill>
                  <a:schemeClr val="bg1"/>
                </a:solidFill>
              </a:rPr>
              <a:t> </a:t>
            </a:r>
            <a:r>
              <a:rPr lang="en-US" sz="4000" b="1">
                <a:solidFill>
                  <a:schemeClr val="bg1"/>
                </a:solidFill>
              </a:rPr>
              <a:t>  </a:t>
            </a:r>
            <a:r>
              <a:rPr lang="en-US" sz="4000" b="1">
                <a:solidFill>
                  <a:srgbClr val="FFFF00"/>
                </a:solidFill>
              </a:rPr>
              <a:t>DEMAND-BASED</a:t>
            </a:r>
            <a:r>
              <a:rPr lang="fa-IR" sz="4000" b="1">
                <a:solidFill>
                  <a:srgbClr val="FFFF00"/>
                </a:solidFill>
              </a:rPr>
              <a:t> </a:t>
            </a:r>
            <a:endParaRPr lang="en-US" sz="4000" b="1">
              <a:solidFill>
                <a:srgbClr val="FFFF00"/>
              </a:solidFill>
            </a:endParaRPr>
          </a:p>
        </p:txBody>
      </p:sp>
      <p:sp>
        <p:nvSpPr>
          <p:cNvPr id="4403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F40DC25-6544-41D4-BD8A-4FC2DF65EBAE}" type="slidenum">
              <a:rPr lang="en-US" sz="1200">
                <a:solidFill>
                  <a:srgbClr val="898989"/>
                </a:solidFill>
              </a:rPr>
              <a:pPr>
                <a:spcBef>
                  <a:spcPct val="0"/>
                </a:spcBef>
                <a:buFontTx/>
                <a:buNone/>
              </a:pPr>
              <a:t>61</a:t>
            </a:fld>
            <a:endParaRPr lang="en-US" sz="1200">
              <a:solidFill>
                <a:srgbClr val="898989"/>
              </a:solidFill>
            </a:endParaRPr>
          </a:p>
        </p:txBody>
      </p:sp>
    </p:spTree>
    <p:extLst>
      <p:ext uri="{BB962C8B-B14F-4D97-AF65-F5344CB8AC3E}">
        <p14:creationId xmlns:p14="http://schemas.microsoft.com/office/powerpoint/2010/main" val="172649030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eaLnBrk="1" hangingPunct="1"/>
            <a:r>
              <a:rPr lang="fa-IR" sz="4000" b="1">
                <a:solidFill>
                  <a:schemeClr val="bg1"/>
                </a:solidFill>
              </a:rPr>
              <a:t>بازاریابی پارتیزانی و نامنظم</a:t>
            </a:r>
          </a:p>
          <a:p>
            <a:pPr algn="r" rtl="1" eaLnBrk="1" hangingPunct="1"/>
            <a:r>
              <a:rPr lang="fa-IR" sz="4000" b="1">
                <a:solidFill>
                  <a:schemeClr val="bg1"/>
                </a:solidFill>
              </a:rPr>
              <a:t>بازاریابی ویروسی ،شبکه ای و چندسطحی</a:t>
            </a:r>
          </a:p>
          <a:p>
            <a:pPr algn="r" rtl="1" eaLnBrk="1" hangingPunct="1"/>
            <a:r>
              <a:rPr lang="fa-IR" sz="4000" b="1">
                <a:solidFill>
                  <a:schemeClr val="bg1"/>
                </a:solidFill>
              </a:rPr>
              <a:t>درخواستی و سفارشی</a:t>
            </a:r>
          </a:p>
          <a:p>
            <a:pPr algn="r" rtl="1" eaLnBrk="1" hangingPunct="1"/>
            <a:r>
              <a:rPr lang="fa-IR" sz="4000" b="1">
                <a:solidFill>
                  <a:schemeClr val="bg1"/>
                </a:solidFill>
              </a:rPr>
              <a:t>الکترونیک و اینترنت</a:t>
            </a:r>
          </a:p>
          <a:p>
            <a:pPr algn="r" rtl="1" eaLnBrk="1" hangingPunct="1"/>
            <a:r>
              <a:rPr lang="fa-IR" sz="4000" b="1">
                <a:solidFill>
                  <a:schemeClr val="bg1"/>
                </a:solidFill>
              </a:rPr>
              <a:t>بین المللی و جهانی</a:t>
            </a:r>
          </a:p>
          <a:p>
            <a:pPr algn="r" rtl="1" eaLnBrk="1" hangingPunct="1"/>
            <a:r>
              <a:rPr lang="fa-IR" sz="4000" b="1">
                <a:solidFill>
                  <a:schemeClr val="bg1"/>
                </a:solidFill>
              </a:rPr>
              <a:t>بازاریابی عاطفی</a:t>
            </a:r>
            <a:endParaRPr lang="en-US" sz="4000" b="1">
              <a:solidFill>
                <a:schemeClr val="bg1"/>
              </a:solidFill>
            </a:endParaRPr>
          </a:p>
        </p:txBody>
      </p:sp>
      <p:sp>
        <p:nvSpPr>
          <p:cNvPr id="4608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74D1581-BF74-454C-8B4B-ED4DB74961FC}" type="slidenum">
              <a:rPr lang="en-US" sz="1200">
                <a:solidFill>
                  <a:srgbClr val="898989"/>
                </a:solidFill>
              </a:rPr>
              <a:pPr>
                <a:spcBef>
                  <a:spcPct val="0"/>
                </a:spcBef>
                <a:buFontTx/>
                <a:buNone/>
              </a:pPr>
              <a:t>62</a:t>
            </a:fld>
            <a:endParaRPr lang="en-US" sz="1200">
              <a:solidFill>
                <a:srgbClr val="898989"/>
              </a:solidFill>
            </a:endParaRPr>
          </a:p>
        </p:txBody>
      </p:sp>
      <p:sp>
        <p:nvSpPr>
          <p:cNvPr id="5" name="Title 1"/>
          <p:cNvSpPr>
            <a:spLocks noGrp="1"/>
          </p:cNvSpPr>
          <p:nvPr>
            <p:ph type="title"/>
          </p:nvPr>
        </p:nvSpPr>
        <p:spPr>
          <a:xfrm>
            <a:off x="2057400" y="304800"/>
            <a:ext cx="8229600" cy="1143000"/>
          </a:xfrm>
          <a:extLst/>
        </p:spPr>
        <p:style>
          <a:lnRef idx="0">
            <a:schemeClr val="accent2"/>
          </a:lnRef>
          <a:fillRef idx="3">
            <a:schemeClr val="accent2"/>
          </a:fillRef>
          <a:effectRef idx="3">
            <a:schemeClr val="accent2"/>
          </a:effectRef>
          <a:fontRef idx="minor">
            <a:schemeClr val="lt1"/>
          </a:fontRef>
        </p:style>
        <p:txBody>
          <a:bodyPr rtlCol="0">
            <a:normAutofit fontScale="90000"/>
          </a:bodyPr>
          <a:lstStyle/>
          <a:p>
            <a:pPr>
              <a:defRPr/>
            </a:pPr>
            <a:r>
              <a:rPr lang="fa-IR" b="1" dirty="0" smtClean="0">
                <a:solidFill>
                  <a:schemeClr val="bg1"/>
                </a:solidFill>
              </a:rPr>
              <a:t>6- بازاریابی موازی</a:t>
            </a:r>
            <a:br>
              <a:rPr lang="fa-IR" b="1" dirty="0" smtClean="0">
                <a:solidFill>
                  <a:schemeClr val="bg1"/>
                </a:solidFill>
              </a:rPr>
            </a:br>
            <a:r>
              <a:rPr lang="en-US" b="1" dirty="0" smtClean="0">
                <a:solidFill>
                  <a:schemeClr val="bg1"/>
                </a:solidFill>
              </a:rPr>
              <a:t>PARALLEL  MARKETING </a:t>
            </a:r>
            <a:endParaRPr lang="en-US" b="1" dirty="0">
              <a:solidFill>
                <a:schemeClr val="bg1"/>
              </a:solidFill>
            </a:endParaRPr>
          </a:p>
        </p:txBody>
      </p:sp>
    </p:spTree>
    <p:extLst>
      <p:ext uri="{BB962C8B-B14F-4D97-AF65-F5344CB8AC3E}">
        <p14:creationId xmlns:p14="http://schemas.microsoft.com/office/powerpoint/2010/main" val="21629551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6" presetClass="entr" presetSubtype="16"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circle(in)">
                                      <p:cBhvr>
                                        <p:cTn id="3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Oval 4"/>
          <p:cNvSpPr>
            <a:spLocks noChangeArrowheads="1"/>
          </p:cNvSpPr>
          <p:nvPr/>
        </p:nvSpPr>
        <p:spPr bwMode="auto">
          <a:xfrm>
            <a:off x="4392221" y="3600203"/>
            <a:ext cx="3457575" cy="3092450"/>
          </a:xfrm>
          <a:prstGeom prst="ellipse">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rtl="1">
              <a:defRPr/>
            </a:pPr>
            <a:r>
              <a:rPr lang="en-US" sz="2400" b="1" dirty="0">
                <a:solidFill>
                  <a:schemeClr val="tx1"/>
                </a:solidFill>
                <a:latin typeface="Times New Roman" pitchFamily="18" charset="0"/>
              </a:rPr>
              <a:t>REINVENTING</a:t>
            </a:r>
          </a:p>
          <a:p>
            <a:pPr algn="ctr" rtl="1">
              <a:defRPr/>
            </a:pPr>
            <a:endParaRPr lang="en-US" sz="2400" b="1" dirty="0">
              <a:solidFill>
                <a:schemeClr val="tx1"/>
              </a:solidFill>
              <a:latin typeface="Times New Roman" pitchFamily="18" charset="0"/>
            </a:endParaRPr>
          </a:p>
          <a:p>
            <a:pPr algn="ctr" rtl="1">
              <a:defRPr/>
            </a:pPr>
            <a:r>
              <a:rPr lang="fa-IR" sz="3600" b="1" dirty="0">
                <a:solidFill>
                  <a:schemeClr val="tx1"/>
                </a:solidFill>
                <a:latin typeface="Times New Roman" pitchFamily="18" charset="0"/>
              </a:rPr>
              <a:t>بازآفرینی</a:t>
            </a:r>
            <a:endParaRPr lang="en-US" sz="3600" b="1" dirty="0">
              <a:solidFill>
                <a:schemeClr val="tx1"/>
              </a:solidFill>
              <a:latin typeface="Times New Roman" pitchFamily="18" charset="0"/>
            </a:endParaRPr>
          </a:p>
        </p:txBody>
      </p:sp>
      <p:sp>
        <p:nvSpPr>
          <p:cNvPr id="83973" name="Oval 5"/>
          <p:cNvSpPr>
            <a:spLocks noChangeArrowheads="1"/>
          </p:cNvSpPr>
          <p:nvPr/>
        </p:nvSpPr>
        <p:spPr bwMode="auto">
          <a:xfrm>
            <a:off x="5897914" y="1524000"/>
            <a:ext cx="3457575" cy="3092450"/>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rtl="1">
              <a:defRPr/>
            </a:pPr>
            <a:r>
              <a:rPr lang="en-US" sz="2400" b="1" dirty="0">
                <a:solidFill>
                  <a:schemeClr val="tx1"/>
                </a:solidFill>
                <a:latin typeface="Times New Roman" pitchFamily="18" charset="0"/>
              </a:rPr>
              <a:t>REORGANIZING</a:t>
            </a:r>
          </a:p>
          <a:p>
            <a:pPr algn="ctr" rtl="1">
              <a:defRPr/>
            </a:pPr>
            <a:r>
              <a:rPr lang="fa-IR" sz="3600" b="1" dirty="0">
                <a:solidFill>
                  <a:schemeClr val="tx1"/>
                </a:solidFill>
                <a:latin typeface="Times New Roman" pitchFamily="18" charset="0"/>
              </a:rPr>
              <a:t>سازماندهی مجدد</a:t>
            </a:r>
            <a:endParaRPr lang="en-US" sz="3600" b="1" dirty="0">
              <a:solidFill>
                <a:schemeClr val="tx1"/>
              </a:solidFill>
              <a:latin typeface="Times New Roman" pitchFamily="18" charset="0"/>
            </a:endParaRPr>
          </a:p>
        </p:txBody>
      </p:sp>
      <p:sp>
        <p:nvSpPr>
          <p:cNvPr id="83974" name="Oval 6"/>
          <p:cNvSpPr>
            <a:spLocks noChangeArrowheads="1"/>
          </p:cNvSpPr>
          <p:nvPr/>
        </p:nvSpPr>
        <p:spPr bwMode="auto">
          <a:xfrm>
            <a:off x="2819401" y="1524000"/>
            <a:ext cx="3457575" cy="3092450"/>
          </a:xfrm>
          <a:prstGeom prst="ellipse">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rtl="1">
              <a:defRPr/>
            </a:pPr>
            <a:r>
              <a:rPr lang="en-US" sz="2400" b="1" dirty="0">
                <a:solidFill>
                  <a:schemeClr val="tx1"/>
                </a:solidFill>
                <a:latin typeface="Times New Roman" pitchFamily="18" charset="0"/>
              </a:rPr>
              <a:t>REENGINEERING</a:t>
            </a:r>
          </a:p>
          <a:p>
            <a:pPr algn="ctr" rtl="1">
              <a:defRPr/>
            </a:pPr>
            <a:r>
              <a:rPr lang="fa-IR" sz="3600" b="1" dirty="0">
                <a:solidFill>
                  <a:schemeClr val="tx1"/>
                </a:solidFill>
                <a:latin typeface="Times New Roman" pitchFamily="18" charset="0"/>
              </a:rPr>
              <a:t>مهندسی مجدد</a:t>
            </a:r>
            <a:endParaRPr lang="en-US" sz="3600" b="1" dirty="0">
              <a:solidFill>
                <a:schemeClr val="tx1"/>
              </a:solidFill>
              <a:latin typeface="Times New Roman" pitchFamily="18" charset="0"/>
            </a:endParaRPr>
          </a:p>
        </p:txBody>
      </p:sp>
      <p:sp>
        <p:nvSpPr>
          <p:cNvPr id="83975" name="Text Box 7"/>
          <p:cNvSpPr txBox="1">
            <a:spLocks noChangeArrowheads="1"/>
          </p:cNvSpPr>
          <p:nvPr/>
        </p:nvSpPr>
        <p:spPr bwMode="auto">
          <a:xfrm>
            <a:off x="1828800" y="89437"/>
            <a:ext cx="8610600" cy="1323439"/>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rtl="1">
              <a:defRPr/>
            </a:pPr>
            <a:r>
              <a:rPr lang="fa-IR" sz="4000" b="1" dirty="0"/>
              <a:t>7- بازاریابی مجدد</a:t>
            </a:r>
          </a:p>
          <a:p>
            <a:pPr algn="ctr" rtl="1">
              <a:defRPr/>
            </a:pPr>
            <a:r>
              <a:rPr lang="en-US" sz="4000" b="1" dirty="0"/>
              <a:t>REMARKETING</a:t>
            </a:r>
          </a:p>
        </p:txBody>
      </p:sp>
      <p:sp>
        <p:nvSpPr>
          <p:cNvPr id="481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513638A-AD4B-40AC-B4C9-34B1AF339004}" type="slidenum">
              <a:rPr lang="en-US" sz="1200">
                <a:solidFill>
                  <a:srgbClr val="898989"/>
                </a:solidFill>
              </a:rPr>
              <a:pPr>
                <a:spcBef>
                  <a:spcPct val="0"/>
                </a:spcBef>
                <a:buFontTx/>
                <a:buNone/>
              </a:pPr>
              <a:t>63</a:t>
            </a:fld>
            <a:endParaRPr lang="en-US" sz="1200">
              <a:solidFill>
                <a:srgbClr val="898989"/>
              </a:solidFill>
            </a:endParaRPr>
          </a:p>
        </p:txBody>
      </p:sp>
    </p:spTree>
    <p:extLst>
      <p:ext uri="{BB962C8B-B14F-4D97-AF65-F5344CB8AC3E}">
        <p14:creationId xmlns:p14="http://schemas.microsoft.com/office/powerpoint/2010/main" val="73973817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3975"/>
                                        </p:tgtEl>
                                        <p:attrNameLst>
                                          <p:attrName>style.visibility</p:attrName>
                                        </p:attrNameLst>
                                      </p:cBhvr>
                                      <p:to>
                                        <p:strVal val="visible"/>
                                      </p:to>
                                    </p:set>
                                    <p:animEffect transition="in" filter="fade">
                                      <p:cBhvr>
                                        <p:cTn id="7" dur="2000"/>
                                        <p:tgtEl>
                                          <p:spTgt spid="839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3973"/>
                                        </p:tgtEl>
                                        <p:attrNameLst>
                                          <p:attrName>style.visibility</p:attrName>
                                        </p:attrNameLst>
                                      </p:cBhvr>
                                      <p:to>
                                        <p:strVal val="visible"/>
                                      </p:to>
                                    </p:set>
                                    <p:animEffect transition="in" filter="fade">
                                      <p:cBhvr>
                                        <p:cTn id="12" dur="2000"/>
                                        <p:tgtEl>
                                          <p:spTgt spid="839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3974"/>
                                        </p:tgtEl>
                                        <p:attrNameLst>
                                          <p:attrName>style.visibility</p:attrName>
                                        </p:attrNameLst>
                                      </p:cBhvr>
                                      <p:to>
                                        <p:strVal val="visible"/>
                                      </p:to>
                                    </p:set>
                                    <p:animEffect transition="in" filter="fade">
                                      <p:cBhvr>
                                        <p:cTn id="17" dur="2000"/>
                                        <p:tgtEl>
                                          <p:spTgt spid="839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3972"/>
                                        </p:tgtEl>
                                        <p:attrNameLst>
                                          <p:attrName>style.visibility</p:attrName>
                                        </p:attrNameLst>
                                      </p:cBhvr>
                                      <p:to>
                                        <p:strVal val="visible"/>
                                      </p:to>
                                    </p:set>
                                    <p:animEffect transition="in" filter="fade">
                                      <p:cBhvr>
                                        <p:cTn id="22" dur="2000"/>
                                        <p:tgtEl>
                                          <p:spTgt spid="83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981200" y="152400"/>
            <a:ext cx="8229600" cy="944562"/>
          </a:xfrm>
          <a:extLst/>
        </p:spPr>
        <p:style>
          <a:lnRef idx="0">
            <a:schemeClr val="accent2"/>
          </a:lnRef>
          <a:fillRef idx="3">
            <a:schemeClr val="accent2"/>
          </a:fillRef>
          <a:effectRef idx="3">
            <a:schemeClr val="accent2"/>
          </a:effectRef>
          <a:fontRef idx="minor">
            <a:schemeClr val="lt1"/>
          </a:fontRef>
        </p:style>
        <p:txBody>
          <a:bodyPr rtlCol="0">
            <a:normAutofit fontScale="90000"/>
          </a:bodyPr>
          <a:lstStyle/>
          <a:p>
            <a:pPr>
              <a:defRPr/>
            </a:pPr>
            <a:r>
              <a:rPr lang="fa-IR" sz="4000" b="1" dirty="0"/>
              <a:t>نکات کلیدی در بازاریابی مجدد</a:t>
            </a:r>
            <a:br>
              <a:rPr lang="fa-IR" sz="4000" b="1" dirty="0"/>
            </a:br>
            <a:endParaRPr lang="en-US" sz="3600" b="1" dirty="0"/>
          </a:p>
        </p:txBody>
      </p:sp>
      <p:sp>
        <p:nvSpPr>
          <p:cNvPr id="86019" name="Rectangle 3"/>
          <p:cNvSpPr>
            <a:spLocks noGrp="1" noChangeArrowheads="1"/>
          </p:cNvSpPr>
          <p:nvPr>
            <p:ph type="body" idx="1"/>
          </p:nvPr>
        </p:nvSpPr>
        <p:spPr>
          <a:xfrm>
            <a:off x="1981201" y="1600200"/>
            <a:ext cx="8435975" cy="4997450"/>
          </a:xfrm>
        </p:spPr>
        <p:txBody>
          <a:bodyPr/>
          <a:lstStyle/>
          <a:p>
            <a:pPr algn="r" rtl="1" eaLnBrk="1" hangingPunct="1">
              <a:buFont typeface="Wingdings" panose="05000000000000000000" pitchFamily="2" charset="2"/>
              <a:buChar char="§"/>
            </a:pPr>
            <a:r>
              <a:rPr lang="fa-IR" b="1" smtClean="0">
                <a:solidFill>
                  <a:schemeClr val="bg1"/>
                </a:solidFill>
              </a:rPr>
              <a:t>تعریف و تأکید تازه مشتریان</a:t>
            </a:r>
            <a:endParaRPr lang="en-US" b="1" smtClean="0">
              <a:solidFill>
                <a:schemeClr val="bg1"/>
              </a:solidFill>
            </a:endParaRPr>
          </a:p>
          <a:p>
            <a:pPr eaLnBrk="1" hangingPunct="1">
              <a:buFont typeface="Wingdings" panose="05000000000000000000" pitchFamily="2" charset="2"/>
              <a:buChar char="§"/>
            </a:pPr>
            <a:r>
              <a:rPr lang="en-US" b="1" smtClean="0">
                <a:solidFill>
                  <a:schemeClr val="bg1"/>
                </a:solidFill>
              </a:rPr>
              <a:t>REFOCUS CUSTOMERS</a:t>
            </a:r>
          </a:p>
          <a:p>
            <a:pPr algn="r" rtl="1" eaLnBrk="1" hangingPunct="1">
              <a:buFont typeface="Wingdings" panose="05000000000000000000" pitchFamily="2" charset="2"/>
              <a:buChar char="§"/>
            </a:pPr>
            <a:r>
              <a:rPr lang="fa-IR" b="1" smtClean="0">
                <a:solidFill>
                  <a:schemeClr val="bg1"/>
                </a:solidFill>
              </a:rPr>
              <a:t>تعیین ماموریت یا رسالت جدید </a:t>
            </a:r>
          </a:p>
          <a:p>
            <a:pPr eaLnBrk="1" hangingPunct="1">
              <a:buFont typeface="Wingdings" panose="05000000000000000000" pitchFamily="2" charset="2"/>
              <a:buChar char="§"/>
            </a:pPr>
            <a:r>
              <a:rPr lang="en-US" b="1" smtClean="0">
                <a:solidFill>
                  <a:schemeClr val="bg1"/>
                </a:solidFill>
              </a:rPr>
              <a:t>RECREATE MISSION</a:t>
            </a:r>
          </a:p>
          <a:p>
            <a:pPr algn="r" rtl="1" eaLnBrk="1" hangingPunct="1">
              <a:buFont typeface="Wingdings" panose="05000000000000000000" pitchFamily="2" charset="2"/>
              <a:buChar char="§"/>
            </a:pPr>
            <a:r>
              <a:rPr lang="fa-IR" b="1" smtClean="0">
                <a:solidFill>
                  <a:schemeClr val="bg1"/>
                </a:solidFill>
              </a:rPr>
              <a:t>تعریف استراتژی های تازه </a:t>
            </a:r>
          </a:p>
          <a:p>
            <a:pPr eaLnBrk="1" hangingPunct="1">
              <a:buFont typeface="Wingdings" panose="05000000000000000000" pitchFamily="2" charset="2"/>
              <a:buChar char="§"/>
            </a:pPr>
            <a:r>
              <a:rPr lang="en-US" b="1" smtClean="0">
                <a:solidFill>
                  <a:schemeClr val="bg1"/>
                </a:solidFill>
              </a:rPr>
              <a:t>REDEFINE STRATEGIES</a:t>
            </a:r>
          </a:p>
          <a:p>
            <a:pPr algn="r" rtl="1" eaLnBrk="1" hangingPunct="1">
              <a:buFont typeface="Wingdings" panose="05000000000000000000" pitchFamily="2" charset="2"/>
              <a:buChar char="§"/>
            </a:pPr>
            <a:r>
              <a:rPr lang="fa-IR" b="1" smtClean="0">
                <a:solidFill>
                  <a:schemeClr val="bg1"/>
                </a:solidFill>
              </a:rPr>
              <a:t>باز اندیشی بازارها</a:t>
            </a:r>
            <a:endParaRPr lang="en-ZA" b="1" smtClean="0">
              <a:solidFill>
                <a:schemeClr val="bg1"/>
              </a:solidFill>
            </a:endParaRPr>
          </a:p>
          <a:p>
            <a:pPr eaLnBrk="1" hangingPunct="1">
              <a:buFont typeface="Wingdings" panose="05000000000000000000" pitchFamily="2" charset="2"/>
              <a:buChar char="§"/>
            </a:pPr>
            <a:r>
              <a:rPr lang="en-US" b="1" smtClean="0">
                <a:solidFill>
                  <a:schemeClr val="bg1"/>
                </a:solidFill>
              </a:rPr>
              <a:t>RETHINK MARKETS</a:t>
            </a:r>
            <a:endParaRPr lang="fa-IR" b="1" smtClean="0">
              <a:solidFill>
                <a:schemeClr val="bg1"/>
              </a:solidFill>
            </a:endParaRPr>
          </a:p>
          <a:p>
            <a:pPr rtl="1" eaLnBrk="1" hangingPunct="1">
              <a:buFont typeface="Wingdings" panose="05000000000000000000" pitchFamily="2" charset="2"/>
              <a:buChar char="§"/>
            </a:pPr>
            <a:endParaRPr lang="en-US" smtClean="0">
              <a:solidFill>
                <a:schemeClr val="bg1"/>
              </a:solidFill>
            </a:endParaRPr>
          </a:p>
        </p:txBody>
      </p:sp>
      <p:sp>
        <p:nvSpPr>
          <p:cNvPr id="4915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96C4DCF-496A-4B9A-8536-99C900FB530D}" type="slidenum">
              <a:rPr lang="en-US" sz="1200">
                <a:solidFill>
                  <a:srgbClr val="898989"/>
                </a:solidFill>
              </a:rPr>
              <a:pPr>
                <a:spcBef>
                  <a:spcPct val="0"/>
                </a:spcBef>
                <a:buFontTx/>
                <a:buNone/>
              </a:pPr>
              <a:t>64</a:t>
            </a:fld>
            <a:endParaRPr lang="en-US" sz="1200">
              <a:solidFill>
                <a:srgbClr val="898989"/>
              </a:solidFill>
            </a:endParaRPr>
          </a:p>
        </p:txBody>
      </p:sp>
    </p:spTree>
    <p:extLst>
      <p:ext uri="{BB962C8B-B14F-4D97-AF65-F5344CB8AC3E}">
        <p14:creationId xmlns:p14="http://schemas.microsoft.com/office/powerpoint/2010/main" val="2752585885"/>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6018"/>
                                        </p:tgtEl>
                                        <p:attrNameLst>
                                          <p:attrName>style.visibility</p:attrName>
                                        </p:attrNameLst>
                                      </p:cBhvr>
                                      <p:to>
                                        <p:strVal val="visible"/>
                                      </p:to>
                                    </p:set>
                                    <p:animEffect transition="in" filter="fade">
                                      <p:cBhvr>
                                        <p:cTn id="7" dur="2000"/>
                                        <p:tgtEl>
                                          <p:spTgt spid="860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6019">
                                            <p:txEl>
                                              <p:pRg st="0" end="0"/>
                                            </p:txEl>
                                          </p:spTgt>
                                        </p:tgtEl>
                                        <p:attrNameLst>
                                          <p:attrName>style.visibility</p:attrName>
                                        </p:attrNameLst>
                                      </p:cBhvr>
                                      <p:to>
                                        <p:strVal val="visible"/>
                                      </p:to>
                                    </p:set>
                                    <p:animEffect transition="in" filter="fade">
                                      <p:cBhvr>
                                        <p:cTn id="12" dur="2000"/>
                                        <p:tgtEl>
                                          <p:spTgt spid="86019">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6019">
                                            <p:txEl>
                                              <p:pRg st="1" end="1"/>
                                            </p:txEl>
                                          </p:spTgt>
                                        </p:tgtEl>
                                        <p:attrNameLst>
                                          <p:attrName>style.visibility</p:attrName>
                                        </p:attrNameLst>
                                      </p:cBhvr>
                                      <p:to>
                                        <p:strVal val="visible"/>
                                      </p:to>
                                    </p:set>
                                    <p:animEffect transition="in" filter="fade">
                                      <p:cBhvr>
                                        <p:cTn id="15" dur="2000"/>
                                        <p:tgtEl>
                                          <p:spTgt spid="86019">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86019">
                                            <p:txEl>
                                              <p:pRg st="2" end="2"/>
                                            </p:txEl>
                                          </p:spTgt>
                                        </p:tgtEl>
                                        <p:attrNameLst>
                                          <p:attrName>style.visibility</p:attrName>
                                        </p:attrNameLst>
                                      </p:cBhvr>
                                      <p:to>
                                        <p:strVal val="visible"/>
                                      </p:to>
                                    </p:set>
                                    <p:animEffect transition="in" filter="fade">
                                      <p:cBhvr>
                                        <p:cTn id="20" dur="2000"/>
                                        <p:tgtEl>
                                          <p:spTgt spid="86019">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86019">
                                            <p:txEl>
                                              <p:pRg st="3" end="3"/>
                                            </p:txEl>
                                          </p:spTgt>
                                        </p:tgtEl>
                                        <p:attrNameLst>
                                          <p:attrName>style.visibility</p:attrName>
                                        </p:attrNameLst>
                                      </p:cBhvr>
                                      <p:to>
                                        <p:strVal val="visible"/>
                                      </p:to>
                                    </p:set>
                                    <p:animEffect transition="in" filter="fade">
                                      <p:cBhvr>
                                        <p:cTn id="23" dur="2000"/>
                                        <p:tgtEl>
                                          <p:spTgt spid="86019">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86019">
                                            <p:txEl>
                                              <p:pRg st="4" end="4"/>
                                            </p:txEl>
                                          </p:spTgt>
                                        </p:tgtEl>
                                        <p:attrNameLst>
                                          <p:attrName>style.visibility</p:attrName>
                                        </p:attrNameLst>
                                      </p:cBhvr>
                                      <p:to>
                                        <p:strVal val="visible"/>
                                      </p:to>
                                    </p:set>
                                    <p:animEffect transition="in" filter="fade">
                                      <p:cBhvr>
                                        <p:cTn id="28" dur="2000"/>
                                        <p:tgtEl>
                                          <p:spTgt spid="86019">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86019">
                                            <p:txEl>
                                              <p:pRg st="5" end="5"/>
                                            </p:txEl>
                                          </p:spTgt>
                                        </p:tgtEl>
                                        <p:attrNameLst>
                                          <p:attrName>style.visibility</p:attrName>
                                        </p:attrNameLst>
                                      </p:cBhvr>
                                      <p:to>
                                        <p:strVal val="visible"/>
                                      </p:to>
                                    </p:set>
                                    <p:animEffect transition="in" filter="fade">
                                      <p:cBhvr>
                                        <p:cTn id="31" dur="2000"/>
                                        <p:tgtEl>
                                          <p:spTgt spid="86019">
                                            <p:txEl>
                                              <p:pRg st="5" end="5"/>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86019">
                                            <p:txEl>
                                              <p:pRg st="6" end="6"/>
                                            </p:txEl>
                                          </p:spTgt>
                                        </p:tgtEl>
                                        <p:attrNameLst>
                                          <p:attrName>style.visibility</p:attrName>
                                        </p:attrNameLst>
                                      </p:cBhvr>
                                      <p:to>
                                        <p:strVal val="visible"/>
                                      </p:to>
                                    </p:set>
                                    <p:animEffect transition="in" filter="fade">
                                      <p:cBhvr>
                                        <p:cTn id="36" dur="2000"/>
                                        <p:tgtEl>
                                          <p:spTgt spid="86019">
                                            <p:txEl>
                                              <p:pRg st="6" end="6"/>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86019">
                                            <p:txEl>
                                              <p:pRg st="7" end="7"/>
                                            </p:txEl>
                                          </p:spTgt>
                                        </p:tgtEl>
                                        <p:attrNameLst>
                                          <p:attrName>style.visibility</p:attrName>
                                        </p:attrNameLst>
                                      </p:cBhvr>
                                      <p:to>
                                        <p:strVal val="visible"/>
                                      </p:to>
                                    </p:set>
                                    <p:animEffect transition="in" filter="fade">
                                      <p:cBhvr>
                                        <p:cTn id="39" dur="2000"/>
                                        <p:tgtEl>
                                          <p:spTgt spid="860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a:extLst/>
        </p:spPr>
        <p:style>
          <a:lnRef idx="0">
            <a:schemeClr val="accent2"/>
          </a:lnRef>
          <a:fillRef idx="3">
            <a:schemeClr val="accent2"/>
          </a:fillRef>
          <a:effectRef idx="3">
            <a:schemeClr val="accent2"/>
          </a:effectRef>
          <a:fontRef idx="minor">
            <a:schemeClr val="lt1"/>
          </a:fontRef>
        </p:style>
        <p:txBody>
          <a:bodyPr rtlCol="0">
            <a:normAutofit fontScale="90000"/>
          </a:bodyPr>
          <a:lstStyle/>
          <a:p>
            <a:pPr>
              <a:defRPr/>
            </a:pPr>
            <a:r>
              <a:rPr lang="fa-IR" b="1" dirty="0" smtClean="0"/>
              <a:t/>
            </a:r>
            <a:br>
              <a:rPr lang="fa-IR" b="1" dirty="0" smtClean="0"/>
            </a:br>
            <a:r>
              <a:rPr lang="fa-IR" b="1" dirty="0" smtClean="0"/>
              <a:t>نکات کلیدی در بازاریابی مجدد</a:t>
            </a:r>
            <a:br>
              <a:rPr lang="fa-IR" b="1" dirty="0" smtClean="0"/>
            </a:br>
            <a:endParaRPr lang="en-US" dirty="0"/>
          </a:p>
        </p:txBody>
      </p:sp>
      <p:sp>
        <p:nvSpPr>
          <p:cNvPr id="3" name="Content Placeholder 2"/>
          <p:cNvSpPr>
            <a:spLocks noGrp="1"/>
          </p:cNvSpPr>
          <p:nvPr>
            <p:ph idx="1"/>
          </p:nvPr>
        </p:nvSpPr>
        <p:spPr/>
        <p:txBody>
          <a:bodyPr rtlCol="0">
            <a:normAutofit/>
          </a:bodyPr>
          <a:lstStyle/>
          <a:p>
            <a:pPr>
              <a:buFont typeface="Wingdings" pitchFamily="2" charset="2"/>
              <a:buChar char="§"/>
              <a:defRPr/>
            </a:pPr>
            <a:r>
              <a:rPr lang="fa-IR" b="1" dirty="0" smtClean="0">
                <a:solidFill>
                  <a:schemeClr val="bg1"/>
                </a:solidFill>
              </a:rPr>
              <a:t>طراحی تازه محصولات </a:t>
            </a:r>
          </a:p>
          <a:p>
            <a:pPr>
              <a:buFont typeface="Wingdings" pitchFamily="2" charset="2"/>
              <a:buChar char="§"/>
              <a:defRPr/>
            </a:pPr>
            <a:r>
              <a:rPr lang="en-US" b="1" dirty="0" smtClean="0">
                <a:solidFill>
                  <a:schemeClr val="bg1"/>
                </a:solidFill>
              </a:rPr>
              <a:t>REDESIGN PRODUCTS</a:t>
            </a:r>
          </a:p>
          <a:p>
            <a:pPr>
              <a:buFont typeface="Wingdings" pitchFamily="2" charset="2"/>
              <a:buChar char="§"/>
              <a:defRPr/>
            </a:pPr>
            <a:r>
              <a:rPr lang="fa-IR" b="1" dirty="0" smtClean="0">
                <a:solidFill>
                  <a:schemeClr val="bg1"/>
                </a:solidFill>
              </a:rPr>
              <a:t>ارزیابی جدید فرایندها </a:t>
            </a:r>
          </a:p>
          <a:p>
            <a:pPr>
              <a:buFont typeface="Wingdings" pitchFamily="2" charset="2"/>
              <a:buChar char="§"/>
              <a:defRPr/>
            </a:pPr>
            <a:r>
              <a:rPr lang="en-US" b="1" dirty="0" smtClean="0">
                <a:solidFill>
                  <a:schemeClr val="bg1"/>
                </a:solidFill>
              </a:rPr>
              <a:t>REEVALUATE PROCESSES</a:t>
            </a:r>
          </a:p>
          <a:p>
            <a:pPr>
              <a:buFont typeface="Wingdings" pitchFamily="2" charset="2"/>
              <a:buChar char="§"/>
              <a:defRPr/>
            </a:pPr>
            <a:r>
              <a:rPr lang="fa-IR" b="1" dirty="0" smtClean="0">
                <a:solidFill>
                  <a:schemeClr val="bg1"/>
                </a:solidFill>
              </a:rPr>
              <a:t>بازآموزی کارکنان </a:t>
            </a:r>
            <a:endParaRPr lang="en-US" b="1" dirty="0" smtClean="0">
              <a:solidFill>
                <a:schemeClr val="bg1"/>
              </a:solidFill>
            </a:endParaRPr>
          </a:p>
          <a:p>
            <a:pPr>
              <a:buFont typeface="Wingdings" pitchFamily="2" charset="2"/>
              <a:buChar char="§"/>
              <a:defRPr/>
            </a:pPr>
            <a:r>
              <a:rPr lang="en-US" b="1" dirty="0" smtClean="0">
                <a:solidFill>
                  <a:schemeClr val="bg1"/>
                </a:solidFill>
              </a:rPr>
              <a:t>RETRAIN EMPLOYEES</a:t>
            </a:r>
          </a:p>
          <a:p>
            <a:pPr>
              <a:buFont typeface="Wingdings" pitchFamily="2" charset="2"/>
              <a:buChar char="§"/>
              <a:defRPr/>
            </a:pPr>
            <a:r>
              <a:rPr lang="fa-IR" b="1" dirty="0" smtClean="0">
                <a:solidFill>
                  <a:schemeClr val="bg1"/>
                </a:solidFill>
              </a:rPr>
              <a:t>بازآمیزی عملیّات</a:t>
            </a:r>
          </a:p>
          <a:p>
            <a:pPr>
              <a:buFont typeface="Wingdings" pitchFamily="2" charset="2"/>
              <a:buChar char="§"/>
              <a:defRPr/>
            </a:pPr>
            <a:r>
              <a:rPr lang="en-US" b="1" dirty="0" smtClean="0">
                <a:solidFill>
                  <a:schemeClr val="bg1"/>
                </a:solidFill>
              </a:rPr>
              <a:t>REINTEGRATE OPERATIONS</a:t>
            </a:r>
            <a:endParaRPr lang="fa-IR" b="1" dirty="0" smtClean="0">
              <a:solidFill>
                <a:schemeClr val="bg1"/>
              </a:solidFill>
            </a:endParaRPr>
          </a:p>
          <a:p>
            <a:pPr>
              <a:buFont typeface="Wingdings" pitchFamily="2" charset="2"/>
              <a:buChar char="§"/>
              <a:defRPr/>
            </a:pPr>
            <a:endParaRPr lang="en-US" b="1" dirty="0" smtClean="0">
              <a:solidFill>
                <a:schemeClr val="bg1"/>
              </a:solidFill>
            </a:endParaRPr>
          </a:p>
          <a:p>
            <a:pPr>
              <a:defRPr/>
            </a:pPr>
            <a:endParaRPr lang="en-US" dirty="0">
              <a:solidFill>
                <a:schemeClr val="bg1"/>
              </a:solidFill>
            </a:endParaRPr>
          </a:p>
        </p:txBody>
      </p:sp>
      <p:sp>
        <p:nvSpPr>
          <p:cNvPr id="5018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78D6CA5-4007-4AC5-A2DE-C706979A2E05}" type="slidenum">
              <a:rPr lang="en-US" sz="1200">
                <a:solidFill>
                  <a:srgbClr val="898989"/>
                </a:solidFill>
              </a:rPr>
              <a:pPr>
                <a:spcBef>
                  <a:spcPct val="0"/>
                </a:spcBef>
                <a:buFontTx/>
                <a:buNone/>
              </a:pPr>
              <a:t>65</a:t>
            </a:fld>
            <a:endParaRPr lang="en-US" sz="1200">
              <a:solidFill>
                <a:srgbClr val="898989"/>
              </a:solidFill>
            </a:endParaRPr>
          </a:p>
        </p:txBody>
      </p:sp>
    </p:spTree>
    <p:extLst>
      <p:ext uri="{BB962C8B-B14F-4D97-AF65-F5344CB8AC3E}">
        <p14:creationId xmlns:p14="http://schemas.microsoft.com/office/powerpoint/2010/main" val="265757178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2000"/>
                                        <p:tgtEl>
                                          <p:spTgt spid="3">
                                            <p:txEl>
                                              <p:pRg st="6" end="6"/>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Oval 4"/>
          <p:cNvSpPr>
            <a:spLocks noChangeArrowheads="1"/>
          </p:cNvSpPr>
          <p:nvPr/>
        </p:nvSpPr>
        <p:spPr bwMode="auto">
          <a:xfrm>
            <a:off x="4392221" y="3600203"/>
            <a:ext cx="3457575" cy="3092450"/>
          </a:xfrm>
          <a:prstGeom prst="ellipse">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rtl="1">
              <a:defRPr/>
            </a:pPr>
            <a:r>
              <a:rPr lang="fa-IR" sz="4000" b="1" dirty="0">
                <a:solidFill>
                  <a:schemeClr val="tx1"/>
                </a:solidFill>
                <a:latin typeface="Times New Roman" pitchFamily="18" charset="0"/>
              </a:rPr>
              <a:t>بحران</a:t>
            </a:r>
            <a:endParaRPr lang="en-US" sz="4000" b="1" dirty="0">
              <a:solidFill>
                <a:schemeClr val="tx1"/>
              </a:solidFill>
              <a:latin typeface="Times New Roman" pitchFamily="18" charset="0"/>
            </a:endParaRPr>
          </a:p>
        </p:txBody>
      </p:sp>
      <p:sp>
        <p:nvSpPr>
          <p:cNvPr id="83973" name="Oval 5"/>
          <p:cNvSpPr>
            <a:spLocks noChangeArrowheads="1"/>
          </p:cNvSpPr>
          <p:nvPr/>
        </p:nvSpPr>
        <p:spPr bwMode="auto">
          <a:xfrm>
            <a:off x="5897914" y="1524000"/>
            <a:ext cx="3457575" cy="3092450"/>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rtl="1">
              <a:defRPr/>
            </a:pPr>
            <a:r>
              <a:rPr lang="fa-IR" sz="4000" b="1" dirty="0">
                <a:solidFill>
                  <a:schemeClr val="tx1"/>
                </a:solidFill>
                <a:latin typeface="Times New Roman" pitchFamily="18" charset="0"/>
              </a:rPr>
              <a:t>آشوب</a:t>
            </a:r>
            <a:endParaRPr lang="en-US" sz="4000" b="1" dirty="0">
              <a:solidFill>
                <a:schemeClr val="tx1"/>
              </a:solidFill>
              <a:latin typeface="Times New Roman" pitchFamily="18" charset="0"/>
            </a:endParaRPr>
          </a:p>
        </p:txBody>
      </p:sp>
      <p:sp>
        <p:nvSpPr>
          <p:cNvPr id="83974" name="Oval 6"/>
          <p:cNvSpPr>
            <a:spLocks noChangeArrowheads="1"/>
          </p:cNvSpPr>
          <p:nvPr/>
        </p:nvSpPr>
        <p:spPr bwMode="auto">
          <a:xfrm>
            <a:off x="2819401" y="1524000"/>
            <a:ext cx="3457575" cy="3092450"/>
          </a:xfrm>
          <a:prstGeom prst="ellipse">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rtl="1">
              <a:defRPr/>
            </a:pPr>
            <a:r>
              <a:rPr lang="fa-IR" sz="4000" b="1" dirty="0">
                <a:solidFill>
                  <a:schemeClr val="tx1"/>
                </a:solidFill>
                <a:latin typeface="Times New Roman" pitchFamily="18" charset="0"/>
              </a:rPr>
              <a:t>ابهام</a:t>
            </a:r>
            <a:endParaRPr lang="en-US" sz="4000" b="1" dirty="0">
              <a:solidFill>
                <a:schemeClr val="tx1"/>
              </a:solidFill>
              <a:latin typeface="Times New Roman" pitchFamily="18" charset="0"/>
            </a:endParaRPr>
          </a:p>
        </p:txBody>
      </p:sp>
      <p:sp>
        <p:nvSpPr>
          <p:cNvPr id="5121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B02C3DD-8C7B-4B28-8A2D-90E0F61B0A7A}" type="slidenum">
              <a:rPr lang="en-US" sz="1200">
                <a:solidFill>
                  <a:srgbClr val="898989"/>
                </a:solidFill>
              </a:rPr>
              <a:pPr>
                <a:spcBef>
                  <a:spcPct val="0"/>
                </a:spcBef>
                <a:buFontTx/>
                <a:buNone/>
              </a:pPr>
              <a:t>66</a:t>
            </a:fld>
            <a:endParaRPr lang="en-US" sz="1200">
              <a:solidFill>
                <a:srgbClr val="898989"/>
              </a:solidFill>
            </a:endParaRPr>
          </a:p>
        </p:txBody>
      </p:sp>
      <p:sp>
        <p:nvSpPr>
          <p:cNvPr id="7" name="Title 1"/>
          <p:cNvSpPr>
            <a:spLocks noGrp="1"/>
          </p:cNvSpPr>
          <p:nvPr>
            <p:ph type="title"/>
          </p:nvPr>
        </p:nvSpPr>
        <p:spPr>
          <a:xfrm>
            <a:off x="1981200" y="152400"/>
            <a:ext cx="8229600" cy="1265238"/>
          </a:xfrm>
          <a:extLst/>
        </p:spPr>
        <p:style>
          <a:lnRef idx="0">
            <a:schemeClr val="accent2"/>
          </a:lnRef>
          <a:fillRef idx="3">
            <a:schemeClr val="accent2"/>
          </a:fillRef>
          <a:effectRef idx="3">
            <a:schemeClr val="accent2"/>
          </a:effectRef>
          <a:fontRef idx="minor">
            <a:schemeClr val="lt1"/>
          </a:fontRef>
        </p:style>
        <p:txBody>
          <a:bodyPr rtlCol="0">
            <a:normAutofit fontScale="90000"/>
          </a:bodyPr>
          <a:lstStyle/>
          <a:p>
            <a:pPr>
              <a:defRPr/>
            </a:pPr>
            <a:r>
              <a:rPr lang="fa-IR" b="1" dirty="0" smtClean="0">
                <a:solidFill>
                  <a:schemeClr val="bg1"/>
                </a:solidFill>
              </a:rPr>
              <a:t>8- بازاریابی در شرایط دشوار</a:t>
            </a:r>
            <a:br>
              <a:rPr lang="fa-IR" b="1" dirty="0" smtClean="0">
                <a:solidFill>
                  <a:schemeClr val="bg1"/>
                </a:solidFill>
              </a:rPr>
            </a:br>
            <a:r>
              <a:rPr lang="en-US" b="1" dirty="0" smtClean="0">
                <a:solidFill>
                  <a:schemeClr val="bg1"/>
                </a:solidFill>
              </a:rPr>
              <a:t>MARKETING IN TOUGH TIME </a:t>
            </a:r>
            <a:endParaRPr lang="fa-IR" b="1" dirty="0">
              <a:solidFill>
                <a:schemeClr val="bg1"/>
              </a:solidFill>
            </a:endParaRPr>
          </a:p>
        </p:txBody>
      </p:sp>
    </p:spTree>
    <p:extLst>
      <p:ext uri="{BB962C8B-B14F-4D97-AF65-F5344CB8AC3E}">
        <p14:creationId xmlns:p14="http://schemas.microsoft.com/office/powerpoint/2010/main" val="285353935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83974"/>
                                        </p:tgtEl>
                                        <p:attrNameLst>
                                          <p:attrName>style.visibility</p:attrName>
                                        </p:attrNameLst>
                                      </p:cBhvr>
                                      <p:to>
                                        <p:strVal val="visible"/>
                                      </p:to>
                                    </p:set>
                                    <p:animEffect transition="in" filter="fade">
                                      <p:cBhvr>
                                        <p:cTn id="14" dur="500"/>
                                        <p:tgtEl>
                                          <p:spTgt spid="8397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3973"/>
                                        </p:tgtEl>
                                        <p:attrNameLst>
                                          <p:attrName>style.visibility</p:attrName>
                                        </p:attrNameLst>
                                      </p:cBhvr>
                                      <p:to>
                                        <p:strVal val="visible"/>
                                      </p:to>
                                    </p:set>
                                    <p:anim calcmode="lin" valueType="num">
                                      <p:cBhvr additive="base">
                                        <p:cTn id="19" dur="500" fill="hold"/>
                                        <p:tgtEl>
                                          <p:spTgt spid="83973"/>
                                        </p:tgtEl>
                                        <p:attrNameLst>
                                          <p:attrName>ppt_x</p:attrName>
                                        </p:attrNameLst>
                                      </p:cBhvr>
                                      <p:tavLst>
                                        <p:tav tm="0">
                                          <p:val>
                                            <p:strVal val="#ppt_x"/>
                                          </p:val>
                                        </p:tav>
                                        <p:tav tm="100000">
                                          <p:val>
                                            <p:strVal val="#ppt_x"/>
                                          </p:val>
                                        </p:tav>
                                      </p:tavLst>
                                    </p:anim>
                                    <p:anim calcmode="lin" valueType="num">
                                      <p:cBhvr additive="base">
                                        <p:cTn id="20" dur="500" fill="hold"/>
                                        <p:tgtEl>
                                          <p:spTgt spid="8397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nodeType="clickEffect">
                                  <p:stCondLst>
                                    <p:cond delay="0"/>
                                  </p:stCondLst>
                                  <p:childTnLst>
                                    <p:set>
                                      <p:cBhvr>
                                        <p:cTn id="24" dur="1" fill="hold">
                                          <p:stCondLst>
                                            <p:cond delay="0"/>
                                          </p:stCondLst>
                                        </p:cTn>
                                        <p:tgtEl>
                                          <p:spTgt spid="83972"/>
                                        </p:tgtEl>
                                        <p:attrNameLst>
                                          <p:attrName>style.visibility</p:attrName>
                                        </p:attrNameLst>
                                      </p:cBhvr>
                                      <p:to>
                                        <p:strVal val="visible"/>
                                      </p:to>
                                    </p:set>
                                    <p:animEffect transition="in" filter="fade">
                                      <p:cBhvr>
                                        <p:cTn id="25" dur="1000"/>
                                        <p:tgtEl>
                                          <p:spTgt spid="83972"/>
                                        </p:tgtEl>
                                      </p:cBhvr>
                                    </p:animEffect>
                                    <p:anim calcmode="lin" valueType="num">
                                      <p:cBhvr>
                                        <p:cTn id="26" dur="1000" fill="hold"/>
                                        <p:tgtEl>
                                          <p:spTgt spid="83972"/>
                                        </p:tgtEl>
                                        <p:attrNameLst>
                                          <p:attrName>ppt_x</p:attrName>
                                        </p:attrNameLst>
                                      </p:cBhvr>
                                      <p:tavLst>
                                        <p:tav tm="0">
                                          <p:val>
                                            <p:strVal val="#ppt_x"/>
                                          </p:val>
                                        </p:tav>
                                        <p:tav tm="100000">
                                          <p:val>
                                            <p:strVal val="#ppt_x"/>
                                          </p:val>
                                        </p:tav>
                                      </p:tavLst>
                                    </p:anim>
                                    <p:anim calcmode="lin" valueType="num">
                                      <p:cBhvr>
                                        <p:cTn id="27" dur="1000" fill="hold"/>
                                        <p:tgtEl>
                                          <p:spTgt spid="839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3"/>
          </a:lnRef>
          <a:fillRef idx="2">
            <a:schemeClr val="accent3"/>
          </a:fillRef>
          <a:effectRef idx="1">
            <a:schemeClr val="accent3"/>
          </a:effectRef>
          <a:fontRef idx="minor">
            <a:schemeClr val="dk1"/>
          </a:fontRef>
        </p:style>
        <p:txBody>
          <a:bodyPr rtlCol="0">
            <a:normAutofit/>
          </a:bodyPr>
          <a:lstStyle/>
          <a:p>
            <a:pPr>
              <a:defRPr/>
            </a:pPr>
            <a:r>
              <a:rPr lang="fa-IR" b="1" dirty="0" smtClean="0"/>
              <a:t>توصیه های دهگانه بازاریابی در بحران</a:t>
            </a:r>
            <a:endParaRPr lang="en-US" b="1" dirty="0"/>
          </a:p>
        </p:txBody>
      </p:sp>
      <p:sp>
        <p:nvSpPr>
          <p:cNvPr id="5222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51B0628-CDBF-48D9-9251-0725E3218CFA}" type="slidenum">
              <a:rPr lang="en-US" sz="1200">
                <a:solidFill>
                  <a:srgbClr val="898989"/>
                </a:solidFill>
              </a:rPr>
              <a:pPr>
                <a:spcBef>
                  <a:spcPct val="0"/>
                </a:spcBef>
                <a:buFontTx/>
                <a:buNone/>
              </a:pPr>
              <a:t>67</a:t>
            </a:fld>
            <a:endParaRPr lang="en-US" sz="1200">
              <a:solidFill>
                <a:srgbClr val="898989"/>
              </a:solidFill>
            </a:endParaRPr>
          </a:p>
        </p:txBody>
      </p:sp>
    </p:spTree>
    <p:extLst>
      <p:ext uri="{BB962C8B-B14F-4D97-AF65-F5344CB8AC3E}">
        <p14:creationId xmlns:p14="http://schemas.microsoft.com/office/powerpoint/2010/main" val="4238663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WordArt 9"/>
          <p:cNvSpPr>
            <a:spLocks noChangeArrowheads="1" noChangeShapeType="1" noTextEdit="1"/>
          </p:cNvSpPr>
          <p:nvPr/>
        </p:nvSpPr>
        <p:spPr bwMode="auto">
          <a:xfrm>
            <a:off x="4411663" y="476250"/>
            <a:ext cx="2405062"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1</a:t>
            </a:r>
          </a:p>
        </p:txBody>
      </p:sp>
      <p:sp>
        <p:nvSpPr>
          <p:cNvPr id="2050" name="Rectangle 2"/>
          <p:cNvSpPr>
            <a:spLocks noGrp="1" noChangeArrowheads="1"/>
          </p:cNvSpPr>
          <p:nvPr>
            <p:ph type="ctrTitle"/>
          </p:nvPr>
        </p:nvSpPr>
        <p:spPr>
          <a:xfrm>
            <a:off x="2133600" y="304800"/>
            <a:ext cx="7772400" cy="5791200"/>
          </a:xfrm>
          <a:effectLst>
            <a:outerShdw dist="71842" dir="2700000" algn="ctr" rotWithShape="0">
              <a:schemeClr val="tx1">
                <a:alpha val="50000"/>
              </a:schemeClr>
            </a:outerShdw>
          </a:effectLst>
        </p:spPr>
        <p:txBody>
          <a:bodyPr/>
          <a:lstStyle/>
          <a:p>
            <a:pPr eaLnBrk="1" hangingPunct="1">
              <a:lnSpc>
                <a:spcPct val="90000"/>
              </a:lnSpc>
            </a:pPr>
            <a:r>
              <a:rPr lang="en-GB" sz="9600">
                <a:solidFill>
                  <a:srgbClr val="FF0000"/>
                </a:solidFill>
                <a:latin typeface="Arial Black" panose="020B0A04020102020204" pitchFamily="34" charset="0"/>
              </a:rPr>
              <a:t>DON’T </a:t>
            </a:r>
            <a:br>
              <a:rPr lang="en-GB" sz="9600">
                <a:solidFill>
                  <a:srgbClr val="FF0000"/>
                </a:solidFill>
                <a:latin typeface="Arial Black" panose="020B0A04020102020204" pitchFamily="34" charset="0"/>
              </a:rPr>
            </a:br>
            <a:r>
              <a:rPr lang="en-GB" sz="9600">
                <a:solidFill>
                  <a:srgbClr val="FF0000"/>
                </a:solidFill>
                <a:latin typeface="Arial Black" panose="020B0A04020102020204" pitchFamily="34" charset="0"/>
              </a:rPr>
              <a:t>PANIC</a:t>
            </a:r>
            <a:r>
              <a:rPr lang="fa-IR" sz="9600">
                <a:solidFill>
                  <a:srgbClr val="FF0000"/>
                </a:solidFill>
                <a:latin typeface="Arial Black" panose="020B0A04020102020204" pitchFamily="34" charset="0"/>
              </a:rPr>
              <a:t/>
            </a:r>
            <a:br>
              <a:rPr lang="fa-IR" sz="9600">
                <a:solidFill>
                  <a:srgbClr val="FF0000"/>
                </a:solidFill>
                <a:latin typeface="Arial Black" panose="020B0A04020102020204" pitchFamily="34" charset="0"/>
              </a:rPr>
            </a:br>
            <a:r>
              <a:rPr lang="fa-IR" sz="9600">
                <a:solidFill>
                  <a:srgbClr val="FF0000"/>
                </a:solidFill>
                <a:latin typeface="Arial Black" panose="020B0A04020102020204" pitchFamily="34" charset="0"/>
              </a:rPr>
              <a:t>از بحران نترسید</a:t>
            </a:r>
            <a:endParaRPr lang="en-US" sz="9600">
              <a:solidFill>
                <a:srgbClr val="FF0000"/>
              </a:solidFill>
              <a:latin typeface="Arial Black" panose="020B0A04020102020204" pitchFamily="34" charset="0"/>
            </a:endParaRPr>
          </a:p>
        </p:txBody>
      </p:sp>
    </p:spTree>
    <p:extLst>
      <p:ext uri="{BB962C8B-B14F-4D97-AF65-F5344CB8AC3E}">
        <p14:creationId xmlns:p14="http://schemas.microsoft.com/office/powerpoint/2010/main" val="24377056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057"/>
                                        </p:tgtEl>
                                        <p:attrNameLst>
                                          <p:attrName>style.visibility</p:attrName>
                                        </p:attrNameLst>
                                      </p:cBhvr>
                                      <p:to>
                                        <p:strVal val="visible"/>
                                      </p:to>
                                    </p:set>
                                    <p:anim calcmode="lin" valueType="num">
                                      <p:cBhvr>
                                        <p:cTn id="7" dur="500" fill="hold"/>
                                        <p:tgtEl>
                                          <p:spTgt spid="2057"/>
                                        </p:tgtEl>
                                        <p:attrNameLst>
                                          <p:attrName>ppt_w</p:attrName>
                                        </p:attrNameLst>
                                      </p:cBhvr>
                                      <p:tavLst>
                                        <p:tav tm="0">
                                          <p:val>
                                            <p:fltVal val="0"/>
                                          </p:val>
                                        </p:tav>
                                        <p:tav tm="100000">
                                          <p:val>
                                            <p:strVal val="#ppt_w"/>
                                          </p:val>
                                        </p:tav>
                                      </p:tavLst>
                                    </p:anim>
                                    <p:anim calcmode="lin" valueType="num">
                                      <p:cBhvr>
                                        <p:cTn id="8" dur="500" fill="hold"/>
                                        <p:tgtEl>
                                          <p:spTgt spid="2057"/>
                                        </p:tgtEl>
                                        <p:attrNameLst>
                                          <p:attrName>ppt_h</p:attrName>
                                        </p:attrNameLst>
                                      </p:cBhvr>
                                      <p:tavLst>
                                        <p:tav tm="0">
                                          <p:val>
                                            <p:fltVal val="0"/>
                                          </p:val>
                                        </p:tav>
                                        <p:tav tm="100000">
                                          <p:val>
                                            <p:strVal val="#ppt_h"/>
                                          </p:val>
                                        </p:tav>
                                      </p:tavLst>
                                    </p:anim>
                                    <p:animEffect transition="in" filter="fade">
                                      <p:cBhvr>
                                        <p:cTn id="9" dur="500"/>
                                        <p:tgtEl>
                                          <p:spTgt spid="205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animBg="1"/>
      <p:bldP spid="2050"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981200" y="0"/>
            <a:ext cx="8229600" cy="857250"/>
          </a:xfrm>
        </p:spPr>
        <p:txBody>
          <a:bodyPr rtlCol="0">
            <a:normAutofit/>
          </a:bodyPr>
          <a:lstStyle/>
          <a:p>
            <a:pPr>
              <a:defRPr/>
            </a:pPr>
            <a:r>
              <a:rPr lang="fa-IR" sz="5400" b="1" dirty="0">
                <a:solidFill>
                  <a:schemeClr val="bg1"/>
                </a:solidFill>
                <a:latin typeface="Arial Black" pitchFamily="34" charset="0"/>
              </a:rPr>
              <a:t>از بحران نترسید</a:t>
            </a:r>
            <a:endParaRPr lang="en-US" sz="5400" b="1" dirty="0">
              <a:solidFill>
                <a:schemeClr val="bg1"/>
              </a:solidFill>
              <a:latin typeface="Arial Black" pitchFamily="34" charset="0"/>
            </a:endParaRPr>
          </a:p>
        </p:txBody>
      </p:sp>
      <p:sp>
        <p:nvSpPr>
          <p:cNvPr id="54275" name="Rectangle 3"/>
          <p:cNvSpPr>
            <a:spLocks noGrp="1" noChangeArrowheads="1"/>
          </p:cNvSpPr>
          <p:nvPr>
            <p:ph type="body" sz="half" idx="1"/>
          </p:nvPr>
        </p:nvSpPr>
        <p:spPr>
          <a:xfrm>
            <a:off x="2063750" y="1484314"/>
            <a:ext cx="7704138" cy="3989387"/>
          </a:xfrm>
        </p:spPr>
        <p:txBody>
          <a:bodyPr/>
          <a:lstStyle/>
          <a:p>
            <a:pPr eaLnBrk="1" hangingPunct="1">
              <a:buFontTx/>
              <a:buNone/>
            </a:pPr>
            <a:r>
              <a:rPr lang="en-GB" sz="2400"/>
              <a:t/>
            </a:r>
            <a:br>
              <a:rPr lang="en-GB" sz="2400"/>
            </a:br>
            <a:endParaRPr lang="en-GB" sz="2400"/>
          </a:p>
          <a:p>
            <a:pPr eaLnBrk="1" hangingPunct="1">
              <a:buFontTx/>
              <a:buNone/>
            </a:pPr>
            <a:r>
              <a:rPr lang="en-GB" sz="2400" b="1"/>
              <a:t/>
            </a:r>
            <a:br>
              <a:rPr lang="en-GB" sz="2400" b="1"/>
            </a:br>
            <a:endParaRPr lang="en-GB" sz="2400" b="1"/>
          </a:p>
        </p:txBody>
      </p:sp>
      <p:sp>
        <p:nvSpPr>
          <p:cNvPr id="54276" name="WordArt 4"/>
          <p:cNvSpPr>
            <a:spLocks noChangeArrowheads="1" noChangeShapeType="1" noTextEdit="1"/>
          </p:cNvSpPr>
          <p:nvPr/>
        </p:nvSpPr>
        <p:spPr bwMode="auto">
          <a:xfrm>
            <a:off x="8810625" y="214314"/>
            <a:ext cx="407988"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1</a:t>
            </a:r>
          </a:p>
        </p:txBody>
      </p:sp>
      <p:grpSp>
        <p:nvGrpSpPr>
          <p:cNvPr id="2" name="Diagram 19"/>
          <p:cNvGrpSpPr>
            <a:grpSpLocks noChangeAspect="1"/>
          </p:cNvGrpSpPr>
          <p:nvPr/>
        </p:nvGrpSpPr>
        <p:grpSpPr bwMode="auto">
          <a:xfrm>
            <a:off x="3309939" y="1144589"/>
            <a:ext cx="6643687" cy="4306887"/>
            <a:chOff x="1654" y="889"/>
            <a:chExt cx="2678" cy="2680"/>
          </a:xfrm>
        </p:grpSpPr>
        <p:sp>
          <p:nvSpPr>
            <p:cNvPr id="54278" name="_s36886"/>
            <p:cNvSpPr>
              <a:spLocks noChangeArrowheads="1" noTextEdit="1"/>
            </p:cNvSpPr>
            <p:nvPr/>
          </p:nvSpPr>
          <p:spPr bwMode="auto">
            <a:xfrm>
              <a:off x="1654" y="889"/>
              <a:ext cx="2678" cy="2680"/>
            </a:xfrm>
            <a:custGeom>
              <a:avLst/>
              <a:gdLst>
                <a:gd name="T0" fmla="*/ 21 w 21600"/>
                <a:gd name="T1" fmla="*/ 0 h 21600"/>
                <a:gd name="T2" fmla="*/ 14 w 21600"/>
                <a:gd name="T3" fmla="*/ 4 h 21600"/>
                <a:gd name="T4" fmla="*/ 21 w 21600"/>
                <a:gd name="T5" fmla="*/ 5 h 21600"/>
                <a:gd name="T6" fmla="*/ 27 w 21600"/>
                <a:gd name="T7" fmla="*/ 4 h 21600"/>
                <a:gd name="T8" fmla="*/ 0 60000 65536"/>
                <a:gd name="T9" fmla="*/ 0 60000 65536"/>
                <a:gd name="T10" fmla="*/ 0 60000 65536"/>
                <a:gd name="T11" fmla="*/ 0 60000 65536"/>
                <a:gd name="T12" fmla="*/ 0 w 21600"/>
                <a:gd name="T13" fmla="*/ 0 h 21600"/>
                <a:gd name="T14" fmla="*/ 21600 w 21600"/>
                <a:gd name="T15" fmla="*/ 0 h 21600"/>
              </a:gdLst>
              <a:ahLst/>
              <a:cxnLst>
                <a:cxn ang="T8">
                  <a:pos x="T0" y="T1"/>
                </a:cxn>
                <a:cxn ang="T9">
                  <a:pos x="T2" y="T3"/>
                </a:cxn>
                <a:cxn ang="T10">
                  <a:pos x="T4" y="T5"/>
                </a:cxn>
                <a:cxn ang="T11">
                  <a:pos x="T6" y="T7"/>
                </a:cxn>
              </a:cxnLst>
              <a:rect l="T12" t="T13" r="T14" b="T15"/>
              <a:pathLst>
                <a:path w="21600" h="21600">
                  <a:moveTo>
                    <a:pt x="7765" y="3289"/>
                  </a:moveTo>
                  <a:cubicBezTo>
                    <a:pt x="8729" y="2900"/>
                    <a:pt x="9760" y="2700"/>
                    <a:pt x="10799" y="2700"/>
                  </a:cubicBezTo>
                  <a:cubicBezTo>
                    <a:pt x="11839" y="2699"/>
                    <a:pt x="12870" y="2900"/>
                    <a:pt x="13834" y="3289"/>
                  </a:cubicBezTo>
                  <a:lnTo>
                    <a:pt x="14845" y="786"/>
                  </a:lnTo>
                  <a:cubicBezTo>
                    <a:pt x="13560" y="266"/>
                    <a:pt x="12186" y="0"/>
                    <a:pt x="10800" y="0"/>
                  </a:cubicBezTo>
                  <a:cubicBezTo>
                    <a:pt x="9413" y="-1"/>
                    <a:pt x="8039" y="266"/>
                    <a:pt x="6754" y="786"/>
                  </a:cubicBezTo>
                  <a:lnTo>
                    <a:pt x="7765" y="3289"/>
                  </a:lnTo>
                  <a:close/>
                </a:path>
              </a:pathLst>
            </a:custGeom>
            <a:gradFill rotWithShape="1">
              <a:gsLst>
                <a:gs pos="0">
                  <a:srgbClr val="FF6600"/>
                </a:gs>
                <a:gs pos="100000">
                  <a:schemeClr val="bg1"/>
                </a:gs>
              </a:gsLst>
              <a:path path="rect">
                <a:fillToRect r="100000" b="100000"/>
              </a:path>
            </a:gradFill>
            <a:ln w="9525">
              <a:round/>
              <a:headEnd/>
              <a:tailEnd/>
            </a:ln>
            <a:scene3d>
              <a:camera prst="legacyPerspectiveTopRight"/>
              <a:lightRig rig="legacyFlat3" dir="b"/>
            </a:scene3d>
            <a:sp3d extrusionH="887400" prstMaterial="legacyMatte">
              <a:bevelT w="13500" h="13500" prst="angle"/>
              <a:bevelB w="13500" h="13500" prst="angle"/>
              <a:extrusionClr>
                <a:srgbClr val="FF6600"/>
              </a:extrusionClr>
              <a:contourClr>
                <a:srgbClr val="FF6600"/>
              </a:contourClr>
            </a:sp3d>
          </p:spPr>
          <p:txBody>
            <a:bodyPr anchor="ctr">
              <a:flatTx/>
            </a:bodyPr>
            <a:lstStyle/>
            <a:p>
              <a:endParaRPr lang="en-US"/>
            </a:p>
          </p:txBody>
        </p:sp>
        <p:sp>
          <p:nvSpPr>
            <p:cNvPr id="54279" name="_s36887"/>
            <p:cNvSpPr>
              <a:spLocks noChangeArrowheads="1" noTextEdit="1"/>
            </p:cNvSpPr>
            <p:nvPr/>
          </p:nvSpPr>
          <p:spPr bwMode="auto">
            <a:xfrm rot="5400000">
              <a:off x="1653" y="890"/>
              <a:ext cx="2680" cy="2678"/>
            </a:xfrm>
            <a:custGeom>
              <a:avLst/>
              <a:gdLst>
                <a:gd name="T0" fmla="*/ 21 w 21600"/>
                <a:gd name="T1" fmla="*/ 0 h 21600"/>
                <a:gd name="T2" fmla="*/ 14 w 21600"/>
                <a:gd name="T3" fmla="*/ 4 h 21600"/>
                <a:gd name="T4" fmla="*/ 21 w 21600"/>
                <a:gd name="T5" fmla="*/ 5 h 21600"/>
                <a:gd name="T6" fmla="*/ 27 w 21600"/>
                <a:gd name="T7" fmla="*/ 4 h 21600"/>
                <a:gd name="T8" fmla="*/ 0 60000 65536"/>
                <a:gd name="T9" fmla="*/ 0 60000 65536"/>
                <a:gd name="T10" fmla="*/ 0 60000 65536"/>
                <a:gd name="T11" fmla="*/ 0 60000 65536"/>
                <a:gd name="T12" fmla="*/ 0 w 21600"/>
                <a:gd name="T13" fmla="*/ 0 h 21600"/>
                <a:gd name="T14" fmla="*/ 21600 w 21600"/>
                <a:gd name="T15" fmla="*/ 0 h 21600"/>
              </a:gdLst>
              <a:ahLst/>
              <a:cxnLst>
                <a:cxn ang="T8">
                  <a:pos x="T0" y="T1"/>
                </a:cxn>
                <a:cxn ang="T9">
                  <a:pos x="T2" y="T3"/>
                </a:cxn>
                <a:cxn ang="T10">
                  <a:pos x="T4" y="T5"/>
                </a:cxn>
                <a:cxn ang="T11">
                  <a:pos x="T6" y="T7"/>
                </a:cxn>
              </a:cxnLst>
              <a:rect l="T12" t="T13" r="T14" b="T15"/>
              <a:pathLst>
                <a:path w="21600" h="21600">
                  <a:moveTo>
                    <a:pt x="7765" y="3289"/>
                  </a:moveTo>
                  <a:cubicBezTo>
                    <a:pt x="8729" y="2900"/>
                    <a:pt x="9760" y="2700"/>
                    <a:pt x="10799" y="2700"/>
                  </a:cubicBezTo>
                  <a:cubicBezTo>
                    <a:pt x="11839" y="2699"/>
                    <a:pt x="12870" y="2900"/>
                    <a:pt x="13834" y="3289"/>
                  </a:cubicBezTo>
                  <a:lnTo>
                    <a:pt x="14845" y="786"/>
                  </a:lnTo>
                  <a:cubicBezTo>
                    <a:pt x="13560" y="266"/>
                    <a:pt x="12186" y="0"/>
                    <a:pt x="10800" y="0"/>
                  </a:cubicBezTo>
                  <a:cubicBezTo>
                    <a:pt x="9413" y="-1"/>
                    <a:pt x="8039" y="266"/>
                    <a:pt x="6754" y="786"/>
                  </a:cubicBezTo>
                  <a:lnTo>
                    <a:pt x="7765" y="3289"/>
                  </a:lnTo>
                  <a:close/>
                </a:path>
              </a:pathLst>
            </a:custGeom>
            <a:gradFill rotWithShape="1">
              <a:gsLst>
                <a:gs pos="0">
                  <a:srgbClr val="FF6600"/>
                </a:gs>
                <a:gs pos="100000">
                  <a:schemeClr val="bg1"/>
                </a:gs>
              </a:gsLst>
              <a:path path="rect">
                <a:fillToRect r="100000" b="100000"/>
              </a:path>
            </a:gradFill>
            <a:ln w="9525">
              <a:round/>
              <a:headEnd/>
              <a:tailEnd/>
            </a:ln>
            <a:scene3d>
              <a:camera prst="legacyPerspectiveTopRight"/>
              <a:lightRig rig="legacyFlat3" dir="b"/>
            </a:scene3d>
            <a:sp3d extrusionH="887400" prstMaterial="legacyMatte">
              <a:bevelT w="13500" h="13500" prst="angle"/>
              <a:bevelB w="13500" h="13500" prst="angle"/>
              <a:extrusionClr>
                <a:srgbClr val="FF6600"/>
              </a:extrusionClr>
              <a:contourClr>
                <a:srgbClr val="FF6600"/>
              </a:contourClr>
            </a:sp3d>
          </p:spPr>
          <p:txBody>
            <a:bodyPr anchor="ctr">
              <a:flatTx/>
            </a:bodyPr>
            <a:lstStyle/>
            <a:p>
              <a:endParaRPr lang="en-US"/>
            </a:p>
          </p:txBody>
        </p:sp>
        <p:sp>
          <p:nvSpPr>
            <p:cNvPr id="54280" name="_s36889"/>
            <p:cNvSpPr>
              <a:spLocks noChangeArrowheads="1" noTextEdit="1"/>
            </p:cNvSpPr>
            <p:nvPr/>
          </p:nvSpPr>
          <p:spPr bwMode="auto">
            <a:xfrm rot="10800000">
              <a:off x="1654" y="889"/>
              <a:ext cx="2678" cy="2680"/>
            </a:xfrm>
            <a:custGeom>
              <a:avLst/>
              <a:gdLst>
                <a:gd name="T0" fmla="*/ 21 w 21600"/>
                <a:gd name="T1" fmla="*/ 0 h 21600"/>
                <a:gd name="T2" fmla="*/ 14 w 21600"/>
                <a:gd name="T3" fmla="*/ 4 h 21600"/>
                <a:gd name="T4" fmla="*/ 21 w 21600"/>
                <a:gd name="T5" fmla="*/ 5 h 21600"/>
                <a:gd name="T6" fmla="*/ 27 w 21600"/>
                <a:gd name="T7" fmla="*/ 4 h 21600"/>
                <a:gd name="T8" fmla="*/ 0 60000 65536"/>
                <a:gd name="T9" fmla="*/ 0 60000 65536"/>
                <a:gd name="T10" fmla="*/ 0 60000 65536"/>
                <a:gd name="T11" fmla="*/ 0 60000 65536"/>
                <a:gd name="T12" fmla="*/ 0 w 21600"/>
                <a:gd name="T13" fmla="*/ 0 h 21600"/>
                <a:gd name="T14" fmla="*/ 21600 w 21600"/>
                <a:gd name="T15" fmla="*/ 0 h 21600"/>
              </a:gdLst>
              <a:ahLst/>
              <a:cxnLst>
                <a:cxn ang="T8">
                  <a:pos x="T0" y="T1"/>
                </a:cxn>
                <a:cxn ang="T9">
                  <a:pos x="T2" y="T3"/>
                </a:cxn>
                <a:cxn ang="T10">
                  <a:pos x="T4" y="T5"/>
                </a:cxn>
                <a:cxn ang="T11">
                  <a:pos x="T6" y="T7"/>
                </a:cxn>
              </a:cxnLst>
              <a:rect l="T12" t="T13" r="T14" b="T15"/>
              <a:pathLst>
                <a:path w="21600" h="21600">
                  <a:moveTo>
                    <a:pt x="7765" y="3289"/>
                  </a:moveTo>
                  <a:cubicBezTo>
                    <a:pt x="8729" y="2900"/>
                    <a:pt x="9760" y="2700"/>
                    <a:pt x="10799" y="2700"/>
                  </a:cubicBezTo>
                  <a:cubicBezTo>
                    <a:pt x="11839" y="2699"/>
                    <a:pt x="12870" y="2900"/>
                    <a:pt x="13834" y="3289"/>
                  </a:cubicBezTo>
                  <a:lnTo>
                    <a:pt x="14845" y="786"/>
                  </a:lnTo>
                  <a:cubicBezTo>
                    <a:pt x="13560" y="266"/>
                    <a:pt x="12186" y="0"/>
                    <a:pt x="10800" y="0"/>
                  </a:cubicBezTo>
                  <a:cubicBezTo>
                    <a:pt x="9413" y="-1"/>
                    <a:pt x="8039" y="266"/>
                    <a:pt x="6754" y="786"/>
                  </a:cubicBezTo>
                  <a:lnTo>
                    <a:pt x="7765" y="3289"/>
                  </a:lnTo>
                  <a:close/>
                </a:path>
              </a:pathLst>
            </a:custGeom>
            <a:gradFill rotWithShape="1">
              <a:gsLst>
                <a:gs pos="0">
                  <a:srgbClr val="FF6600"/>
                </a:gs>
                <a:gs pos="100000">
                  <a:schemeClr val="bg1"/>
                </a:gs>
              </a:gsLst>
              <a:path path="rect">
                <a:fillToRect r="100000" b="100000"/>
              </a:path>
            </a:gradFill>
            <a:ln w="9525">
              <a:round/>
              <a:headEnd/>
              <a:tailEnd/>
            </a:ln>
            <a:scene3d>
              <a:camera prst="legacyPerspectiveTopRight"/>
              <a:lightRig rig="legacyFlat3" dir="b"/>
            </a:scene3d>
            <a:sp3d extrusionH="887400" prstMaterial="legacyMatte">
              <a:bevelT w="13500" h="13500" prst="angle"/>
              <a:bevelB w="13500" h="13500" prst="angle"/>
              <a:extrusionClr>
                <a:srgbClr val="FF6600"/>
              </a:extrusionClr>
              <a:contourClr>
                <a:srgbClr val="FF6600"/>
              </a:contourClr>
            </a:sp3d>
          </p:spPr>
          <p:txBody>
            <a:bodyPr anchor="ctr">
              <a:flatTx/>
            </a:bodyPr>
            <a:lstStyle/>
            <a:p>
              <a:endParaRPr lang="en-US"/>
            </a:p>
          </p:txBody>
        </p:sp>
        <p:sp>
          <p:nvSpPr>
            <p:cNvPr id="54281" name="_s36905"/>
            <p:cNvSpPr>
              <a:spLocks noChangeArrowheads="1" noTextEdit="1"/>
            </p:cNvSpPr>
            <p:nvPr/>
          </p:nvSpPr>
          <p:spPr bwMode="auto">
            <a:xfrm rot="-5400000">
              <a:off x="1653" y="890"/>
              <a:ext cx="2680" cy="2678"/>
            </a:xfrm>
            <a:custGeom>
              <a:avLst/>
              <a:gdLst>
                <a:gd name="T0" fmla="*/ 21 w 21600"/>
                <a:gd name="T1" fmla="*/ 0 h 21600"/>
                <a:gd name="T2" fmla="*/ 14 w 21600"/>
                <a:gd name="T3" fmla="*/ 4 h 21600"/>
                <a:gd name="T4" fmla="*/ 21 w 21600"/>
                <a:gd name="T5" fmla="*/ 5 h 21600"/>
                <a:gd name="T6" fmla="*/ 27 w 21600"/>
                <a:gd name="T7" fmla="*/ 4 h 21600"/>
                <a:gd name="T8" fmla="*/ 0 60000 65536"/>
                <a:gd name="T9" fmla="*/ 0 60000 65536"/>
                <a:gd name="T10" fmla="*/ 0 60000 65536"/>
                <a:gd name="T11" fmla="*/ 0 60000 65536"/>
                <a:gd name="T12" fmla="*/ 0 w 21600"/>
                <a:gd name="T13" fmla="*/ 0 h 21600"/>
                <a:gd name="T14" fmla="*/ 21600 w 21600"/>
                <a:gd name="T15" fmla="*/ 0 h 21600"/>
              </a:gdLst>
              <a:ahLst/>
              <a:cxnLst>
                <a:cxn ang="T8">
                  <a:pos x="T0" y="T1"/>
                </a:cxn>
                <a:cxn ang="T9">
                  <a:pos x="T2" y="T3"/>
                </a:cxn>
                <a:cxn ang="T10">
                  <a:pos x="T4" y="T5"/>
                </a:cxn>
                <a:cxn ang="T11">
                  <a:pos x="T6" y="T7"/>
                </a:cxn>
              </a:cxnLst>
              <a:rect l="T12" t="T13" r="T14" b="T15"/>
              <a:pathLst>
                <a:path w="21600" h="21600">
                  <a:moveTo>
                    <a:pt x="7765" y="3289"/>
                  </a:moveTo>
                  <a:cubicBezTo>
                    <a:pt x="8729" y="2900"/>
                    <a:pt x="9760" y="2700"/>
                    <a:pt x="10799" y="2700"/>
                  </a:cubicBezTo>
                  <a:cubicBezTo>
                    <a:pt x="11839" y="2699"/>
                    <a:pt x="12870" y="2900"/>
                    <a:pt x="13834" y="3289"/>
                  </a:cubicBezTo>
                  <a:lnTo>
                    <a:pt x="14845" y="786"/>
                  </a:lnTo>
                  <a:cubicBezTo>
                    <a:pt x="13560" y="266"/>
                    <a:pt x="12186" y="0"/>
                    <a:pt x="10800" y="0"/>
                  </a:cubicBezTo>
                  <a:cubicBezTo>
                    <a:pt x="9413" y="-1"/>
                    <a:pt x="8039" y="266"/>
                    <a:pt x="6754" y="786"/>
                  </a:cubicBezTo>
                  <a:lnTo>
                    <a:pt x="7765" y="3289"/>
                  </a:lnTo>
                  <a:close/>
                </a:path>
              </a:pathLst>
            </a:custGeom>
            <a:gradFill rotWithShape="1">
              <a:gsLst>
                <a:gs pos="0">
                  <a:srgbClr val="FF6600"/>
                </a:gs>
                <a:gs pos="100000">
                  <a:schemeClr val="bg1"/>
                </a:gs>
              </a:gsLst>
              <a:path path="rect">
                <a:fillToRect r="100000" b="100000"/>
              </a:path>
            </a:gradFill>
            <a:ln w="9525">
              <a:round/>
              <a:headEnd/>
              <a:tailEnd/>
            </a:ln>
            <a:scene3d>
              <a:camera prst="legacyPerspectiveTopRight"/>
              <a:lightRig rig="legacyFlat3" dir="b"/>
            </a:scene3d>
            <a:sp3d extrusionH="887400" prstMaterial="legacyMatte">
              <a:bevelT w="13500" h="13500" prst="angle"/>
              <a:bevelB w="13500" h="13500" prst="angle"/>
              <a:extrusionClr>
                <a:srgbClr val="FF6600"/>
              </a:extrusionClr>
              <a:contourClr>
                <a:srgbClr val="FF6600"/>
              </a:contourClr>
            </a:sp3d>
          </p:spPr>
          <p:txBody>
            <a:bodyPr anchor="ctr">
              <a:flatTx/>
            </a:bodyPr>
            <a:lstStyle/>
            <a:p>
              <a:endParaRPr lang="en-US"/>
            </a:p>
          </p:txBody>
        </p:sp>
        <p:sp>
          <p:nvSpPr>
            <p:cNvPr id="11" name="_s36884"/>
            <p:cNvSpPr>
              <a:spLocks noChangeArrowheads="1"/>
            </p:cNvSpPr>
            <p:nvPr/>
          </p:nvSpPr>
          <p:spPr bwMode="auto">
            <a:xfrm>
              <a:off x="3477" y="1057"/>
              <a:ext cx="686" cy="689"/>
            </a:xfrm>
            <a:prstGeom prst="rect">
              <a:avLst/>
            </a:prstGeom>
            <a:noFill/>
            <a:ln w="9525">
              <a:noFill/>
              <a:miter lim="800000"/>
              <a:headEnd/>
              <a:tailEnd/>
            </a:ln>
            <a:effectLst>
              <a:outerShdw dist="17961" dir="2700000" algn="ctr" rotWithShape="0">
                <a:schemeClr val="tx1"/>
              </a:outerShdw>
            </a:effectLst>
          </p:spPr>
          <p:txBody>
            <a:bodyPr wrap="none" lIns="123103" tIns="61551" rIns="123103" bIns="61551" anchor="ctr"/>
            <a:lstStyle/>
            <a:p>
              <a:pPr algn="ctr">
                <a:defRPr/>
              </a:pPr>
              <a:r>
                <a:rPr lang="en-GB" b="1" dirty="0">
                  <a:solidFill>
                    <a:srgbClr val="FF6600"/>
                  </a:solidFill>
                </a:rPr>
                <a:t>Cutting</a:t>
              </a:r>
            </a:p>
            <a:p>
              <a:pPr algn="ctr">
                <a:defRPr/>
              </a:pPr>
              <a:r>
                <a:rPr lang="en-GB" b="1" dirty="0">
                  <a:solidFill>
                    <a:srgbClr val="FF6600"/>
                  </a:solidFill>
                </a:rPr>
                <a:t>Marketing </a:t>
              </a:r>
            </a:p>
            <a:p>
              <a:pPr algn="ctr">
                <a:defRPr/>
              </a:pPr>
              <a:r>
                <a:rPr lang="en-GB" b="1" dirty="0">
                  <a:solidFill>
                    <a:srgbClr val="FF6600"/>
                  </a:solidFill>
                </a:rPr>
                <a:t>Spend</a:t>
              </a:r>
              <a:endParaRPr lang="fa-IR" b="1" dirty="0">
                <a:solidFill>
                  <a:srgbClr val="FF6600"/>
                </a:solidFill>
              </a:endParaRPr>
            </a:p>
            <a:p>
              <a:pPr algn="ctr">
                <a:defRPr/>
              </a:pPr>
              <a:r>
                <a:rPr lang="fa-IR" b="1" dirty="0">
                  <a:solidFill>
                    <a:schemeClr val="bg1"/>
                  </a:solidFill>
                </a:rPr>
                <a:t>حذف هزینه های </a:t>
              </a:r>
            </a:p>
            <a:p>
              <a:pPr algn="ctr">
                <a:defRPr/>
              </a:pPr>
              <a:r>
                <a:rPr lang="fa-IR" b="1" dirty="0">
                  <a:solidFill>
                    <a:schemeClr val="bg1"/>
                  </a:solidFill>
                </a:rPr>
                <a:t>بازاریابی</a:t>
              </a:r>
              <a:endParaRPr lang="en-US" b="1" dirty="0">
                <a:solidFill>
                  <a:schemeClr val="bg1"/>
                </a:solidFill>
              </a:endParaRPr>
            </a:p>
          </p:txBody>
        </p:sp>
        <p:sp>
          <p:nvSpPr>
            <p:cNvPr id="12" name="_s36885"/>
            <p:cNvSpPr>
              <a:spLocks noChangeArrowheads="1"/>
            </p:cNvSpPr>
            <p:nvPr/>
          </p:nvSpPr>
          <p:spPr bwMode="auto">
            <a:xfrm>
              <a:off x="3534" y="2585"/>
              <a:ext cx="686" cy="687"/>
            </a:xfrm>
            <a:prstGeom prst="rect">
              <a:avLst/>
            </a:prstGeom>
            <a:noFill/>
            <a:ln w="9525">
              <a:noFill/>
              <a:miter lim="800000"/>
              <a:headEnd/>
              <a:tailEnd/>
            </a:ln>
            <a:effectLst>
              <a:outerShdw dist="17961" dir="2700000" algn="ctr" rotWithShape="0">
                <a:schemeClr val="tx1"/>
              </a:outerShdw>
            </a:effectLst>
          </p:spPr>
          <p:txBody>
            <a:bodyPr wrap="none" lIns="123103" tIns="61551" rIns="123103" bIns="61551" anchor="ctr"/>
            <a:lstStyle/>
            <a:p>
              <a:pPr algn="ctr">
                <a:defRPr/>
              </a:pPr>
              <a:r>
                <a:rPr lang="en-GB" b="1" dirty="0">
                  <a:solidFill>
                    <a:srgbClr val="FF6600"/>
                  </a:solidFill>
                </a:rPr>
                <a:t>Reduced </a:t>
              </a:r>
            </a:p>
            <a:p>
              <a:pPr algn="ctr">
                <a:defRPr/>
              </a:pPr>
              <a:r>
                <a:rPr lang="en-GB" b="1" dirty="0">
                  <a:solidFill>
                    <a:srgbClr val="FF6600"/>
                  </a:solidFill>
                </a:rPr>
                <a:t>Visibility</a:t>
              </a:r>
              <a:endParaRPr lang="fa-IR" b="1" dirty="0">
                <a:solidFill>
                  <a:srgbClr val="FF6600"/>
                </a:solidFill>
              </a:endParaRPr>
            </a:p>
            <a:p>
              <a:pPr algn="ctr">
                <a:defRPr/>
              </a:pPr>
              <a:r>
                <a:rPr lang="fa-IR" b="1" dirty="0">
                  <a:solidFill>
                    <a:schemeClr val="bg1"/>
                  </a:solidFill>
                </a:rPr>
                <a:t>کاهش جلوه گری</a:t>
              </a:r>
              <a:endParaRPr lang="en-US" b="1" dirty="0">
                <a:solidFill>
                  <a:schemeClr val="bg1"/>
                </a:solidFill>
              </a:endParaRPr>
            </a:p>
          </p:txBody>
        </p:sp>
        <p:sp>
          <p:nvSpPr>
            <p:cNvPr id="13" name="_s36888"/>
            <p:cNvSpPr>
              <a:spLocks noChangeArrowheads="1"/>
            </p:cNvSpPr>
            <p:nvPr/>
          </p:nvSpPr>
          <p:spPr bwMode="auto">
            <a:xfrm>
              <a:off x="1822" y="2714"/>
              <a:ext cx="686" cy="689"/>
            </a:xfrm>
            <a:prstGeom prst="rect">
              <a:avLst/>
            </a:prstGeom>
            <a:noFill/>
            <a:ln w="9525">
              <a:noFill/>
              <a:miter lim="800000"/>
              <a:headEnd/>
              <a:tailEnd/>
            </a:ln>
            <a:effectLst>
              <a:outerShdw dist="17961" dir="2700000" algn="ctr" rotWithShape="0">
                <a:schemeClr val="tx1"/>
              </a:outerShdw>
            </a:effectLst>
          </p:spPr>
          <p:txBody>
            <a:bodyPr wrap="none" lIns="123103" tIns="61551" rIns="123103" bIns="61551" anchor="ctr"/>
            <a:lstStyle/>
            <a:p>
              <a:pPr algn="ctr">
                <a:defRPr/>
              </a:pPr>
              <a:r>
                <a:rPr lang="en-GB" b="1" dirty="0">
                  <a:solidFill>
                    <a:srgbClr val="FF6600"/>
                  </a:solidFill>
                </a:rPr>
                <a:t>Declining</a:t>
              </a:r>
            </a:p>
            <a:p>
              <a:pPr algn="ctr">
                <a:defRPr/>
              </a:pPr>
              <a:r>
                <a:rPr lang="en-GB" b="1" dirty="0">
                  <a:solidFill>
                    <a:srgbClr val="FF6600"/>
                  </a:solidFill>
                </a:rPr>
                <a:t>Market</a:t>
              </a:r>
            </a:p>
            <a:p>
              <a:pPr algn="ctr">
                <a:defRPr/>
              </a:pPr>
              <a:r>
                <a:rPr lang="en-GB" b="1" dirty="0">
                  <a:solidFill>
                    <a:srgbClr val="FF6600"/>
                  </a:solidFill>
                </a:rPr>
                <a:t> Share</a:t>
              </a:r>
              <a:endParaRPr lang="fa-IR" b="1" dirty="0">
                <a:solidFill>
                  <a:srgbClr val="FF6600"/>
                </a:solidFill>
              </a:endParaRPr>
            </a:p>
            <a:p>
              <a:pPr algn="ctr">
                <a:defRPr/>
              </a:pPr>
              <a:r>
                <a:rPr lang="fa-IR" b="1" dirty="0">
                  <a:solidFill>
                    <a:schemeClr val="bg1"/>
                  </a:solidFill>
                </a:rPr>
                <a:t>نزول سهم بازار</a:t>
              </a:r>
              <a:endParaRPr lang="en-US" b="1" dirty="0">
                <a:solidFill>
                  <a:schemeClr val="bg1"/>
                </a:solidFill>
              </a:endParaRPr>
            </a:p>
          </p:txBody>
        </p:sp>
        <p:sp>
          <p:nvSpPr>
            <p:cNvPr id="14" name="_s36904"/>
            <p:cNvSpPr>
              <a:spLocks noChangeArrowheads="1"/>
            </p:cNvSpPr>
            <p:nvPr/>
          </p:nvSpPr>
          <p:spPr bwMode="auto">
            <a:xfrm>
              <a:off x="1654" y="975"/>
              <a:ext cx="853" cy="689"/>
            </a:xfrm>
            <a:prstGeom prst="rect">
              <a:avLst/>
            </a:prstGeom>
            <a:noFill/>
            <a:ln w="9525">
              <a:noFill/>
              <a:miter lim="800000"/>
              <a:headEnd/>
              <a:tailEnd/>
            </a:ln>
            <a:effectLst>
              <a:outerShdw dist="17961" dir="2700000" algn="ctr" rotWithShape="0">
                <a:schemeClr val="tx1"/>
              </a:outerShdw>
            </a:effectLst>
          </p:spPr>
          <p:txBody>
            <a:bodyPr wrap="none" lIns="123103" tIns="61551" rIns="123103" bIns="61551" anchor="ctr"/>
            <a:lstStyle/>
            <a:p>
              <a:pPr algn="ctr">
                <a:defRPr/>
              </a:pPr>
              <a:r>
                <a:rPr lang="en-GB" b="1" dirty="0">
                  <a:solidFill>
                    <a:srgbClr val="FF6600"/>
                  </a:solidFill>
                </a:rPr>
                <a:t>Revenue </a:t>
              </a:r>
            </a:p>
            <a:p>
              <a:pPr algn="ctr">
                <a:defRPr/>
              </a:pPr>
              <a:r>
                <a:rPr lang="en-GB" b="1" dirty="0">
                  <a:solidFill>
                    <a:srgbClr val="FF6600"/>
                  </a:solidFill>
                </a:rPr>
                <a:t>and</a:t>
              </a:r>
            </a:p>
            <a:p>
              <a:pPr algn="ctr">
                <a:defRPr/>
              </a:pPr>
              <a:r>
                <a:rPr lang="en-GB" b="1" dirty="0">
                  <a:solidFill>
                    <a:srgbClr val="FF6600"/>
                  </a:solidFill>
                </a:rPr>
                <a:t>Margin</a:t>
              </a:r>
            </a:p>
            <a:p>
              <a:pPr algn="ctr">
                <a:defRPr/>
              </a:pPr>
              <a:r>
                <a:rPr lang="en-GB" b="1" dirty="0">
                  <a:solidFill>
                    <a:srgbClr val="FF6600"/>
                  </a:solidFill>
                </a:rPr>
                <a:t>Decline</a:t>
              </a:r>
              <a:endParaRPr lang="fa-IR" b="1" dirty="0">
                <a:solidFill>
                  <a:srgbClr val="FF6600"/>
                </a:solidFill>
              </a:endParaRPr>
            </a:p>
            <a:p>
              <a:pPr algn="ctr">
                <a:defRPr/>
              </a:pPr>
              <a:r>
                <a:rPr lang="fa-IR" b="1" dirty="0">
                  <a:solidFill>
                    <a:schemeClr val="bg1"/>
                  </a:solidFill>
                </a:rPr>
                <a:t>نزول درآمد و</a:t>
              </a:r>
            </a:p>
            <a:p>
              <a:pPr algn="ctr">
                <a:defRPr/>
              </a:pPr>
              <a:r>
                <a:rPr lang="fa-IR" b="1" dirty="0">
                  <a:solidFill>
                    <a:schemeClr val="bg1"/>
                  </a:solidFill>
                </a:rPr>
                <a:t>حاشیه سود</a:t>
              </a:r>
              <a:endParaRPr lang="en-US" b="1" dirty="0">
                <a:solidFill>
                  <a:schemeClr val="bg1"/>
                </a:solidFill>
              </a:endParaRPr>
            </a:p>
          </p:txBody>
        </p:sp>
      </p:grpSp>
    </p:spTree>
    <p:extLst>
      <p:ext uri="{BB962C8B-B14F-4D97-AF65-F5344CB8AC3E}">
        <p14:creationId xmlns:p14="http://schemas.microsoft.com/office/powerpoint/2010/main" val="710736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1000" fill="hold"/>
                                        <p:tgtEl>
                                          <p:spTgt spid="36866"/>
                                        </p:tgtEl>
                                        <p:attrNameLst>
                                          <p:attrName>ppt_w</p:attrName>
                                        </p:attrNameLst>
                                      </p:cBhvr>
                                      <p:tavLst>
                                        <p:tav tm="0">
                                          <p:val>
                                            <p:strVal val="#ppt_w+.3"/>
                                          </p:val>
                                        </p:tav>
                                        <p:tav tm="100000">
                                          <p:val>
                                            <p:strVal val="#ppt_w"/>
                                          </p:val>
                                        </p:tav>
                                      </p:tavLst>
                                    </p:anim>
                                    <p:anim calcmode="lin" valueType="num">
                                      <p:cBhvr>
                                        <p:cTn id="8" dur="1000" fill="hold"/>
                                        <p:tgtEl>
                                          <p:spTgt spid="36866"/>
                                        </p:tgtEl>
                                        <p:attrNameLst>
                                          <p:attrName>ppt_h</p:attrName>
                                        </p:attrNameLst>
                                      </p:cBhvr>
                                      <p:tavLst>
                                        <p:tav tm="0">
                                          <p:val>
                                            <p:strVal val="#ppt_h"/>
                                          </p:val>
                                        </p:tav>
                                        <p:tav tm="100000">
                                          <p:val>
                                            <p:strVal val="#ppt_h"/>
                                          </p:val>
                                        </p:tav>
                                      </p:tavLst>
                                    </p:anim>
                                    <p:animEffect transition="in" filter="fade">
                                      <p:cBhvr>
                                        <p:cTn id="9" dur="1000"/>
                                        <p:tgtEl>
                                          <p:spTgt spid="368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28600"/>
            <a:ext cx="8229600" cy="1143000"/>
          </a:xfrm>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solidFill>
                  <a:schemeClr val="tx1"/>
                </a:solidFill>
              </a:rPr>
              <a:t>چالشهای اساسی بازاریابی</a:t>
            </a:r>
            <a:endParaRPr lang="en-US" dirty="0">
              <a:solidFill>
                <a:schemeClr val="tx1"/>
              </a:solidFill>
            </a:endParaRPr>
          </a:p>
        </p:txBody>
      </p:sp>
      <p:sp>
        <p:nvSpPr>
          <p:cNvPr id="3" name="Content Placeholder 2"/>
          <p:cNvSpPr>
            <a:spLocks noGrp="1"/>
          </p:cNvSpPr>
          <p:nvPr>
            <p:ph idx="1"/>
          </p:nvPr>
        </p:nvSpPr>
        <p:spPr>
          <a:xfrm>
            <a:off x="1828800" y="1600200"/>
            <a:ext cx="8686800" cy="5029200"/>
          </a:xfrm>
        </p:spPr>
        <p:txBody>
          <a:bodyPr rtlCol="0">
            <a:normAutofit lnSpcReduction="10000"/>
          </a:bodyPr>
          <a:lstStyle/>
          <a:p>
            <a:pPr>
              <a:buNone/>
              <a:defRPr/>
            </a:pPr>
            <a:endParaRPr lang="fa-IR" sz="3600" b="1" dirty="0">
              <a:solidFill>
                <a:schemeClr val="bg1"/>
              </a:solidFill>
            </a:endParaRPr>
          </a:p>
          <a:p>
            <a:pPr>
              <a:buFont typeface="Wingdings" pitchFamily="2" charset="2"/>
              <a:buChar char="Ø"/>
              <a:defRPr/>
            </a:pPr>
            <a:r>
              <a:rPr lang="fa-IR" sz="3600" b="1" dirty="0"/>
              <a:t>نسل نوین خریداران با ویژگیها ، انتظارات و رفتارهارهای متفاوت</a:t>
            </a:r>
          </a:p>
          <a:p>
            <a:pPr>
              <a:buFont typeface="Wingdings" pitchFamily="2" charset="2"/>
              <a:buChar char="Ø"/>
              <a:defRPr/>
            </a:pPr>
            <a:endParaRPr lang="fa-IR" sz="3600" b="1" dirty="0"/>
          </a:p>
          <a:p>
            <a:pPr>
              <a:buFont typeface="Wingdings" pitchFamily="2" charset="2"/>
              <a:buChar char="Ø"/>
              <a:defRPr/>
            </a:pPr>
            <a:r>
              <a:rPr lang="fa-IR" sz="3600" b="1" dirty="0"/>
              <a:t>کاهش اثر بخشی عوامل ارتباطی وتبلیغات</a:t>
            </a:r>
          </a:p>
          <a:p>
            <a:pPr>
              <a:buNone/>
              <a:defRPr/>
            </a:pPr>
            <a:endParaRPr lang="fa-IR" sz="3600" b="1" dirty="0"/>
          </a:p>
          <a:p>
            <a:pPr>
              <a:buFont typeface="Wingdings" pitchFamily="2" charset="2"/>
              <a:buChar char="Ø"/>
              <a:defRPr/>
            </a:pPr>
            <a:r>
              <a:rPr lang="fa-IR" sz="3600" b="1" dirty="0"/>
              <a:t>حساس شدن صاحبان و مدیران ارشد و مالی بنگاه ها به هزینه های بازاریابی و بازدهی و بهره وری بازاریابی</a:t>
            </a:r>
            <a:endParaRPr lang="en-US" sz="3600" b="1" dirty="0"/>
          </a:p>
        </p:txBody>
      </p:sp>
      <p:sp>
        <p:nvSpPr>
          <p:cNvPr id="1127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DD71F82-3BD2-433E-9E1E-9D3A84FC46EE}" type="slidenum">
              <a:rPr lang="en-US" sz="1200">
                <a:solidFill>
                  <a:srgbClr val="898989"/>
                </a:solidFill>
              </a:rPr>
              <a:pPr>
                <a:spcBef>
                  <a:spcPct val="0"/>
                </a:spcBef>
                <a:buFontTx/>
                <a:buNone/>
              </a:pPr>
              <a:t>7</a:t>
            </a:fld>
            <a:endParaRPr lang="en-US" sz="1200" dirty="0">
              <a:solidFill>
                <a:srgbClr val="898989"/>
              </a:solidFill>
            </a:endParaRPr>
          </a:p>
        </p:txBody>
      </p:sp>
    </p:spTree>
    <p:extLst>
      <p:ext uri="{BB962C8B-B14F-4D97-AF65-F5344CB8AC3E}">
        <p14:creationId xmlns:p14="http://schemas.microsoft.com/office/powerpoint/2010/main" val="96700909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WordArt 4"/>
          <p:cNvSpPr>
            <a:spLocks noChangeArrowheads="1" noChangeShapeType="1" noTextEdit="1"/>
          </p:cNvSpPr>
          <p:nvPr/>
        </p:nvSpPr>
        <p:spPr bwMode="auto">
          <a:xfrm>
            <a:off x="4411663" y="476250"/>
            <a:ext cx="2405062"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2</a:t>
            </a:r>
          </a:p>
        </p:txBody>
      </p:sp>
      <p:sp>
        <p:nvSpPr>
          <p:cNvPr id="25602" name="Rectangle 2"/>
          <p:cNvSpPr>
            <a:spLocks noGrp="1" noChangeArrowheads="1"/>
          </p:cNvSpPr>
          <p:nvPr>
            <p:ph type="ctrTitle"/>
          </p:nvPr>
        </p:nvSpPr>
        <p:spPr>
          <a:xfrm>
            <a:off x="2209800" y="260350"/>
            <a:ext cx="7772400" cy="5911850"/>
          </a:xfrm>
          <a:effectLst>
            <a:outerShdw dist="71842" dir="2700000" algn="ctr" rotWithShape="0">
              <a:schemeClr val="tx1">
                <a:alpha val="50000"/>
              </a:schemeClr>
            </a:outerShdw>
          </a:effectLst>
        </p:spPr>
        <p:txBody>
          <a:bodyPr rtlCol="0">
            <a:normAutofit fontScale="90000"/>
          </a:bodyPr>
          <a:lstStyle/>
          <a:p>
            <a:pPr>
              <a:defRPr/>
            </a:pPr>
            <a:r>
              <a:rPr lang="en-GB" sz="11400" dirty="0">
                <a:solidFill>
                  <a:srgbClr val="FF0000"/>
                </a:solidFill>
                <a:latin typeface="Arial Black" pitchFamily="34" charset="0"/>
              </a:rPr>
              <a:t>VALUE</a:t>
            </a:r>
            <a:br>
              <a:rPr lang="en-GB" sz="11400" dirty="0">
                <a:solidFill>
                  <a:srgbClr val="FF0000"/>
                </a:solidFill>
                <a:latin typeface="Arial Black" pitchFamily="34" charset="0"/>
              </a:rPr>
            </a:br>
            <a:r>
              <a:rPr lang="en-GB" sz="7700" dirty="0">
                <a:solidFill>
                  <a:srgbClr val="FF0000"/>
                </a:solidFill>
                <a:latin typeface="Arial Black" pitchFamily="34" charset="0"/>
              </a:rPr>
              <a:t>EXISTING</a:t>
            </a:r>
            <a:br>
              <a:rPr lang="en-GB" sz="7700" dirty="0">
                <a:solidFill>
                  <a:srgbClr val="FF0000"/>
                </a:solidFill>
                <a:latin typeface="Arial Black" pitchFamily="34" charset="0"/>
              </a:rPr>
            </a:br>
            <a:r>
              <a:rPr lang="en-GB" sz="7700" dirty="0">
                <a:solidFill>
                  <a:srgbClr val="FF0000"/>
                </a:solidFill>
                <a:latin typeface="Arial Black" pitchFamily="34" charset="0"/>
              </a:rPr>
              <a:t>CUSTOMERS</a:t>
            </a:r>
            <a:r>
              <a:rPr lang="fa-IR" sz="7700" dirty="0">
                <a:solidFill>
                  <a:srgbClr val="FF6600"/>
                </a:solidFill>
                <a:latin typeface="Arial Black" pitchFamily="34" charset="0"/>
              </a:rPr>
              <a:t/>
            </a:r>
            <a:br>
              <a:rPr lang="fa-IR" sz="7700" dirty="0">
                <a:solidFill>
                  <a:srgbClr val="FF6600"/>
                </a:solidFill>
                <a:latin typeface="Arial Black" pitchFamily="34" charset="0"/>
              </a:rPr>
            </a:br>
            <a:r>
              <a:rPr lang="fa-IR" sz="7700" dirty="0">
                <a:solidFill>
                  <a:srgbClr val="FF6600"/>
                </a:solidFill>
                <a:latin typeface="Arial Black" pitchFamily="34" charset="0"/>
              </a:rPr>
              <a:t/>
            </a:r>
            <a:br>
              <a:rPr lang="fa-IR" sz="7700" dirty="0">
                <a:solidFill>
                  <a:srgbClr val="FF6600"/>
                </a:solidFill>
                <a:latin typeface="Arial Black" pitchFamily="34" charset="0"/>
              </a:rPr>
            </a:br>
            <a:r>
              <a:rPr lang="fa-IR" sz="7700" dirty="0">
                <a:solidFill>
                  <a:schemeClr val="bg1"/>
                </a:solidFill>
                <a:latin typeface="Arial Black" pitchFamily="34" charset="0"/>
              </a:rPr>
              <a:t>مشتریان فعلی را ارزشمند بدانید</a:t>
            </a:r>
            <a:endParaRPr lang="en-US" sz="7700" dirty="0">
              <a:solidFill>
                <a:schemeClr val="bg1"/>
              </a:solidFill>
              <a:latin typeface="Arial Black" pitchFamily="34" charset="0"/>
            </a:endParaRPr>
          </a:p>
        </p:txBody>
      </p:sp>
    </p:spTree>
    <p:extLst>
      <p:ext uri="{BB962C8B-B14F-4D97-AF65-F5344CB8AC3E}">
        <p14:creationId xmlns:p14="http://schemas.microsoft.com/office/powerpoint/2010/main" val="31023511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5604"/>
                                        </p:tgtEl>
                                        <p:attrNameLst>
                                          <p:attrName>style.visibility</p:attrName>
                                        </p:attrNameLst>
                                      </p:cBhvr>
                                      <p:to>
                                        <p:strVal val="visible"/>
                                      </p:to>
                                    </p:set>
                                    <p:anim calcmode="lin" valueType="num">
                                      <p:cBhvr>
                                        <p:cTn id="7" dur="500" fill="hold"/>
                                        <p:tgtEl>
                                          <p:spTgt spid="25604"/>
                                        </p:tgtEl>
                                        <p:attrNameLst>
                                          <p:attrName>ppt_w</p:attrName>
                                        </p:attrNameLst>
                                      </p:cBhvr>
                                      <p:tavLst>
                                        <p:tav tm="0">
                                          <p:val>
                                            <p:fltVal val="0"/>
                                          </p:val>
                                        </p:tav>
                                        <p:tav tm="100000">
                                          <p:val>
                                            <p:strVal val="#ppt_w"/>
                                          </p:val>
                                        </p:tav>
                                      </p:tavLst>
                                    </p:anim>
                                    <p:anim calcmode="lin" valueType="num">
                                      <p:cBhvr>
                                        <p:cTn id="8" dur="500" fill="hold"/>
                                        <p:tgtEl>
                                          <p:spTgt spid="25604"/>
                                        </p:tgtEl>
                                        <p:attrNameLst>
                                          <p:attrName>ppt_h</p:attrName>
                                        </p:attrNameLst>
                                      </p:cBhvr>
                                      <p:tavLst>
                                        <p:tav tm="0">
                                          <p:val>
                                            <p:fltVal val="0"/>
                                          </p:val>
                                        </p:tav>
                                        <p:tav tm="100000">
                                          <p:val>
                                            <p:strVal val="#ppt_h"/>
                                          </p:val>
                                        </p:tav>
                                      </p:tavLst>
                                    </p:anim>
                                    <p:animEffect transition="in" filter="fade">
                                      <p:cBhvr>
                                        <p:cTn id="9" dur="500"/>
                                        <p:tgtEl>
                                          <p:spTgt spid="2560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256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2560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81200" y="428626"/>
            <a:ext cx="8229600" cy="989013"/>
          </a:xfrm>
        </p:spPr>
        <p:txBody>
          <a:bodyPr rtlCol="0">
            <a:normAutofit fontScale="90000"/>
          </a:bodyPr>
          <a:lstStyle/>
          <a:p>
            <a:pPr>
              <a:defRPr/>
            </a:pPr>
            <a:r>
              <a:rPr lang="en-GB" sz="4000" b="1">
                <a:solidFill>
                  <a:srgbClr val="FF6600"/>
                </a:solidFill>
                <a:latin typeface="Arial Black" pitchFamily="34" charset="0"/>
              </a:rPr>
              <a:t>VALUE EXISTING CUSTOMERS</a:t>
            </a:r>
            <a:r>
              <a:rPr lang="fa-IR" sz="4000" b="1">
                <a:solidFill>
                  <a:srgbClr val="FF6600"/>
                </a:solidFill>
                <a:latin typeface="Arial Black" pitchFamily="34" charset="0"/>
              </a:rPr>
              <a:t/>
            </a:r>
            <a:br>
              <a:rPr lang="fa-IR" sz="4000" b="1">
                <a:solidFill>
                  <a:srgbClr val="FF6600"/>
                </a:solidFill>
                <a:latin typeface="Arial Black" pitchFamily="34" charset="0"/>
              </a:rPr>
            </a:br>
            <a:r>
              <a:rPr lang="fa-IR" sz="4000" b="1">
                <a:solidFill>
                  <a:srgbClr val="FF6600"/>
                </a:solidFill>
                <a:latin typeface="Arial Black" pitchFamily="34" charset="0"/>
              </a:rPr>
              <a:t>مشتریان فعلی را ارزشمند بدانید</a:t>
            </a:r>
            <a:endParaRPr lang="en-US" sz="4000" b="1">
              <a:solidFill>
                <a:srgbClr val="FF6600"/>
              </a:solidFill>
              <a:latin typeface="Arial Black" pitchFamily="34" charset="0"/>
            </a:endParaRPr>
          </a:p>
        </p:txBody>
      </p:sp>
      <p:sp>
        <p:nvSpPr>
          <p:cNvPr id="37891" name="Rectangle 3"/>
          <p:cNvSpPr>
            <a:spLocks noGrp="1" noChangeArrowheads="1"/>
          </p:cNvSpPr>
          <p:nvPr>
            <p:ph type="body" idx="1"/>
          </p:nvPr>
        </p:nvSpPr>
        <p:spPr>
          <a:xfrm>
            <a:off x="2927350" y="2071689"/>
            <a:ext cx="6624638" cy="3214687"/>
          </a:xfrm>
        </p:spPr>
        <p:txBody>
          <a:bodyPr/>
          <a:lstStyle/>
          <a:p>
            <a:pPr marL="0" indent="0" algn="ctr">
              <a:lnSpc>
                <a:spcPct val="140000"/>
              </a:lnSpc>
              <a:buNone/>
            </a:pPr>
            <a:r>
              <a:rPr lang="fa-IR" sz="3600" b="1">
                <a:solidFill>
                  <a:schemeClr val="bg1"/>
                </a:solidFill>
              </a:rPr>
              <a:t>تأکید بر ارزش بیشتر برای مشتریان فعلی به جای یافتن مشتریان جدید را نوعی استراتژی اثربخش کاهش قیمت تمام شده بدانید.</a:t>
            </a:r>
          </a:p>
          <a:p>
            <a:pPr marL="0" indent="0">
              <a:lnSpc>
                <a:spcPct val="140000"/>
              </a:lnSpc>
              <a:buNone/>
            </a:pPr>
            <a:endParaRPr lang="en-US" smtClean="0"/>
          </a:p>
        </p:txBody>
      </p:sp>
      <p:sp>
        <p:nvSpPr>
          <p:cNvPr id="37892" name="WordArt 4"/>
          <p:cNvSpPr>
            <a:spLocks noChangeArrowheads="1" noChangeShapeType="1" noTextEdit="1"/>
          </p:cNvSpPr>
          <p:nvPr/>
        </p:nvSpPr>
        <p:spPr bwMode="auto">
          <a:xfrm>
            <a:off x="8496300" y="404814"/>
            <a:ext cx="407988"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2</a:t>
            </a:r>
          </a:p>
        </p:txBody>
      </p:sp>
    </p:spTree>
    <p:extLst>
      <p:ext uri="{BB962C8B-B14F-4D97-AF65-F5344CB8AC3E}">
        <p14:creationId xmlns:p14="http://schemas.microsoft.com/office/powerpoint/2010/main" val="13512795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7892"/>
                                        </p:tgtEl>
                                        <p:attrNameLst>
                                          <p:attrName>style.visibility</p:attrName>
                                        </p:attrNameLst>
                                      </p:cBhvr>
                                      <p:to>
                                        <p:strVal val="visible"/>
                                      </p:to>
                                    </p:set>
                                    <p:anim calcmode="lin" valueType="num">
                                      <p:cBhvr>
                                        <p:cTn id="7" dur="500" fill="hold"/>
                                        <p:tgtEl>
                                          <p:spTgt spid="37892"/>
                                        </p:tgtEl>
                                        <p:attrNameLst>
                                          <p:attrName>ppt_w</p:attrName>
                                        </p:attrNameLst>
                                      </p:cBhvr>
                                      <p:tavLst>
                                        <p:tav tm="0">
                                          <p:val>
                                            <p:fltVal val="0"/>
                                          </p:val>
                                        </p:tav>
                                        <p:tav tm="100000">
                                          <p:val>
                                            <p:strVal val="#ppt_w"/>
                                          </p:val>
                                        </p:tav>
                                      </p:tavLst>
                                    </p:anim>
                                    <p:anim calcmode="lin" valueType="num">
                                      <p:cBhvr>
                                        <p:cTn id="8" dur="500" fill="hold"/>
                                        <p:tgtEl>
                                          <p:spTgt spid="37892"/>
                                        </p:tgtEl>
                                        <p:attrNameLst>
                                          <p:attrName>ppt_h</p:attrName>
                                        </p:attrNameLst>
                                      </p:cBhvr>
                                      <p:tavLst>
                                        <p:tav tm="0">
                                          <p:val>
                                            <p:fltVal val="0"/>
                                          </p:val>
                                        </p:tav>
                                        <p:tav tm="100000">
                                          <p:val>
                                            <p:strVal val="#ppt_h"/>
                                          </p:val>
                                        </p:tav>
                                      </p:tavLst>
                                    </p:anim>
                                    <p:animEffect transition="in" filter="fade">
                                      <p:cBhvr>
                                        <p:cTn id="9" dur="500"/>
                                        <p:tgtEl>
                                          <p:spTgt spid="3789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7890"/>
                                        </p:tgtEl>
                                        <p:attrNameLst>
                                          <p:attrName>style.visibility</p:attrName>
                                        </p:attrNameLst>
                                      </p:cBhvr>
                                      <p:to>
                                        <p:strVal val="visible"/>
                                      </p:to>
                                    </p:set>
                                    <p:anim calcmode="lin" valueType="num">
                                      <p:cBhvr>
                                        <p:cTn id="14" dur="1000" fill="hold"/>
                                        <p:tgtEl>
                                          <p:spTgt spid="37890"/>
                                        </p:tgtEl>
                                        <p:attrNameLst>
                                          <p:attrName>ppt_w</p:attrName>
                                        </p:attrNameLst>
                                      </p:cBhvr>
                                      <p:tavLst>
                                        <p:tav tm="0">
                                          <p:val>
                                            <p:strVal val="#ppt_w+.3"/>
                                          </p:val>
                                        </p:tav>
                                        <p:tav tm="100000">
                                          <p:val>
                                            <p:strVal val="#ppt_w"/>
                                          </p:val>
                                        </p:tav>
                                      </p:tavLst>
                                    </p:anim>
                                    <p:anim calcmode="lin" valueType="num">
                                      <p:cBhvr>
                                        <p:cTn id="15" dur="1000" fill="hold"/>
                                        <p:tgtEl>
                                          <p:spTgt spid="37890"/>
                                        </p:tgtEl>
                                        <p:attrNameLst>
                                          <p:attrName>ppt_h</p:attrName>
                                        </p:attrNameLst>
                                      </p:cBhvr>
                                      <p:tavLst>
                                        <p:tav tm="0">
                                          <p:val>
                                            <p:strVal val="#ppt_h"/>
                                          </p:val>
                                        </p:tav>
                                        <p:tav tm="100000">
                                          <p:val>
                                            <p:strVal val="#ppt_h"/>
                                          </p:val>
                                        </p:tav>
                                      </p:tavLst>
                                    </p:anim>
                                    <p:animEffect transition="in" filter="fade">
                                      <p:cBhvr>
                                        <p:cTn id="16" dur="1000"/>
                                        <p:tgtEl>
                                          <p:spTgt spid="3789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10" fill="hold" nodeType="clickEffect">
                                  <p:stCondLst>
                                    <p:cond delay="0"/>
                                  </p:stCondLst>
                                  <p:childTnLst>
                                    <p:set>
                                      <p:cBhvr>
                                        <p:cTn id="20" dur="1" fill="hold">
                                          <p:stCondLst>
                                            <p:cond delay="0"/>
                                          </p:stCondLst>
                                        </p:cTn>
                                        <p:tgtEl>
                                          <p:spTgt spid="37891">
                                            <p:txEl>
                                              <p:pRg st="0" end="0"/>
                                            </p:txEl>
                                          </p:spTgt>
                                        </p:tgtEl>
                                        <p:attrNameLst>
                                          <p:attrName>style.visibility</p:attrName>
                                        </p:attrNameLst>
                                      </p:cBhvr>
                                      <p:to>
                                        <p:strVal val="visible"/>
                                      </p:to>
                                    </p:set>
                                    <p:anim calcmode="lin" valueType="num">
                                      <p:cBhvr>
                                        <p:cTn id="21" dur="500" fill="hold"/>
                                        <p:tgtEl>
                                          <p:spTgt spid="37891">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7891">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2"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rtlCol="0">
            <a:normAutofit/>
          </a:bodyPr>
          <a:lstStyle/>
          <a:p>
            <a:pPr>
              <a:defRPr/>
            </a:pPr>
            <a:r>
              <a:rPr lang="en-GB" sz="4000">
                <a:solidFill>
                  <a:srgbClr val="FF6600"/>
                </a:solidFill>
                <a:latin typeface="Arial Black" pitchFamily="34" charset="0"/>
              </a:rPr>
              <a:t>VALUE EXISTING CUSTOMERS</a:t>
            </a:r>
            <a:endParaRPr lang="en-US" sz="4000">
              <a:solidFill>
                <a:srgbClr val="FF6600"/>
              </a:solidFill>
              <a:latin typeface="Arial Black" pitchFamily="34" charset="0"/>
            </a:endParaRPr>
          </a:p>
        </p:txBody>
      </p:sp>
      <p:sp>
        <p:nvSpPr>
          <p:cNvPr id="52227" name="Rectangle 3"/>
          <p:cNvSpPr>
            <a:spLocks noGrp="1" noChangeArrowheads="1"/>
          </p:cNvSpPr>
          <p:nvPr>
            <p:ph type="body" idx="1"/>
          </p:nvPr>
        </p:nvSpPr>
        <p:spPr>
          <a:xfrm>
            <a:off x="2495550" y="1928814"/>
            <a:ext cx="7488238" cy="4010025"/>
          </a:xfrm>
        </p:spPr>
        <p:txBody>
          <a:bodyPr/>
          <a:lstStyle/>
          <a:p>
            <a:pPr marL="0" indent="0" algn="ctr">
              <a:lnSpc>
                <a:spcPct val="140000"/>
              </a:lnSpc>
              <a:buNone/>
              <a:tabLst>
                <a:tab pos="357188" algn="l"/>
              </a:tabLst>
            </a:pPr>
            <a:r>
              <a:rPr lang="en-GB" b="1">
                <a:solidFill>
                  <a:schemeClr val="bg1"/>
                </a:solidFill>
                <a:latin typeface="Arial Black" panose="020B0A04020102020204" pitchFamily="34" charset="0"/>
              </a:rPr>
              <a:t>HOW?</a:t>
            </a:r>
            <a:r>
              <a:rPr lang="fa-IR" b="1">
                <a:solidFill>
                  <a:schemeClr val="bg1"/>
                </a:solidFill>
                <a:latin typeface="Arial Black" panose="020B0A04020102020204" pitchFamily="34" charset="0"/>
              </a:rPr>
              <a:t>چگونه </a:t>
            </a:r>
            <a:endParaRPr lang="en-GB" b="1">
              <a:solidFill>
                <a:schemeClr val="bg1"/>
              </a:solidFill>
              <a:latin typeface="Arial Black" panose="020B0A04020102020204" pitchFamily="34" charset="0"/>
            </a:endParaRPr>
          </a:p>
          <a:p>
            <a:pPr marL="0" indent="0">
              <a:lnSpc>
                <a:spcPct val="140000"/>
              </a:lnSpc>
              <a:tabLst>
                <a:tab pos="357188" algn="l"/>
              </a:tabLst>
            </a:pPr>
            <a:r>
              <a:rPr lang="en-GB" b="1">
                <a:solidFill>
                  <a:schemeClr val="bg1"/>
                </a:solidFill>
              </a:rPr>
              <a:t>	</a:t>
            </a:r>
            <a:r>
              <a:rPr lang="fa-IR" b="1">
                <a:solidFill>
                  <a:schemeClr val="bg1"/>
                </a:solidFill>
              </a:rPr>
              <a:t>تنظیم وترویج برنامه های وفادارسازی مشتریان برای تکرار خرید آنها</a:t>
            </a:r>
          </a:p>
          <a:p>
            <a:pPr marL="0" indent="0">
              <a:lnSpc>
                <a:spcPct val="140000"/>
              </a:lnSpc>
              <a:tabLst>
                <a:tab pos="357188" algn="l"/>
              </a:tabLst>
            </a:pPr>
            <a:r>
              <a:rPr lang="fa-IR" b="1">
                <a:solidFill>
                  <a:schemeClr val="bg1"/>
                </a:solidFill>
              </a:rPr>
              <a:t>ایجاد انگیزه در مشتریان فعلی برای خرید در شرایط بحران ورکود</a:t>
            </a:r>
          </a:p>
          <a:p>
            <a:pPr marL="0" indent="0">
              <a:lnSpc>
                <a:spcPct val="140000"/>
              </a:lnSpc>
              <a:tabLst>
                <a:tab pos="357188" algn="l"/>
              </a:tabLst>
            </a:pPr>
            <a:endParaRPr lang="en-US" b="1">
              <a:solidFill>
                <a:schemeClr val="bg1"/>
              </a:solidFill>
            </a:endParaRPr>
          </a:p>
        </p:txBody>
      </p:sp>
      <p:sp>
        <p:nvSpPr>
          <p:cNvPr id="52228" name="WordArt 4"/>
          <p:cNvSpPr>
            <a:spLocks noChangeArrowheads="1" noChangeShapeType="1" noTextEdit="1"/>
          </p:cNvSpPr>
          <p:nvPr/>
        </p:nvSpPr>
        <p:spPr bwMode="auto">
          <a:xfrm>
            <a:off x="8496300" y="404814"/>
            <a:ext cx="407988"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2</a:t>
            </a:r>
          </a:p>
        </p:txBody>
      </p:sp>
    </p:spTree>
    <p:extLst>
      <p:ext uri="{BB962C8B-B14F-4D97-AF65-F5344CB8AC3E}">
        <p14:creationId xmlns:p14="http://schemas.microsoft.com/office/powerpoint/2010/main" val="641113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2228"/>
                                        </p:tgtEl>
                                        <p:attrNameLst>
                                          <p:attrName>style.visibility</p:attrName>
                                        </p:attrNameLst>
                                      </p:cBhvr>
                                      <p:to>
                                        <p:strVal val="visible"/>
                                      </p:to>
                                    </p:set>
                                    <p:anim calcmode="lin" valueType="num">
                                      <p:cBhvr>
                                        <p:cTn id="7" dur="500" fill="hold"/>
                                        <p:tgtEl>
                                          <p:spTgt spid="52228"/>
                                        </p:tgtEl>
                                        <p:attrNameLst>
                                          <p:attrName>ppt_w</p:attrName>
                                        </p:attrNameLst>
                                      </p:cBhvr>
                                      <p:tavLst>
                                        <p:tav tm="0">
                                          <p:val>
                                            <p:fltVal val="0"/>
                                          </p:val>
                                        </p:tav>
                                        <p:tav tm="100000">
                                          <p:val>
                                            <p:strVal val="#ppt_w"/>
                                          </p:val>
                                        </p:tav>
                                      </p:tavLst>
                                    </p:anim>
                                    <p:anim calcmode="lin" valueType="num">
                                      <p:cBhvr>
                                        <p:cTn id="8" dur="500" fill="hold"/>
                                        <p:tgtEl>
                                          <p:spTgt spid="52228"/>
                                        </p:tgtEl>
                                        <p:attrNameLst>
                                          <p:attrName>ppt_h</p:attrName>
                                        </p:attrNameLst>
                                      </p:cBhvr>
                                      <p:tavLst>
                                        <p:tav tm="0">
                                          <p:val>
                                            <p:fltVal val="0"/>
                                          </p:val>
                                        </p:tav>
                                        <p:tav tm="100000">
                                          <p:val>
                                            <p:strVal val="#ppt_h"/>
                                          </p:val>
                                        </p:tav>
                                      </p:tavLst>
                                    </p:anim>
                                    <p:animEffect transition="in" filter="fade">
                                      <p:cBhvr>
                                        <p:cTn id="9" dur="500"/>
                                        <p:tgtEl>
                                          <p:spTgt spid="5222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2226"/>
                                        </p:tgtEl>
                                        <p:attrNameLst>
                                          <p:attrName>style.visibility</p:attrName>
                                        </p:attrNameLst>
                                      </p:cBhvr>
                                      <p:to>
                                        <p:strVal val="visible"/>
                                      </p:to>
                                    </p:set>
                                    <p:animEffect transition="in" filter="fade">
                                      <p:cBhvr>
                                        <p:cTn id="14" dur="2000"/>
                                        <p:tgtEl>
                                          <p:spTgt spid="5222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52227">
                                            <p:txEl>
                                              <p:pRg st="0" end="0"/>
                                            </p:txEl>
                                          </p:spTgt>
                                        </p:tgtEl>
                                        <p:attrNameLst>
                                          <p:attrName>style.visibility</p:attrName>
                                        </p:attrNameLst>
                                      </p:cBhvr>
                                      <p:to>
                                        <p:strVal val="visible"/>
                                      </p:to>
                                    </p:set>
                                    <p:anim calcmode="lin" valueType="num">
                                      <p:cBhvr>
                                        <p:cTn id="19" dur="1000" fill="hold"/>
                                        <p:tgtEl>
                                          <p:spTgt spid="52227">
                                            <p:txEl>
                                              <p:pRg st="0" end="0"/>
                                            </p:txEl>
                                          </p:spTgt>
                                        </p:tgtEl>
                                        <p:attrNameLst>
                                          <p:attrName>ppt_w</p:attrName>
                                        </p:attrNameLst>
                                      </p:cBhvr>
                                      <p:tavLst>
                                        <p:tav tm="0">
                                          <p:val>
                                            <p:strVal val="#ppt_w+.3"/>
                                          </p:val>
                                        </p:tav>
                                        <p:tav tm="100000">
                                          <p:val>
                                            <p:strVal val="#ppt_w"/>
                                          </p:val>
                                        </p:tav>
                                      </p:tavLst>
                                    </p:anim>
                                    <p:anim calcmode="lin" valueType="num">
                                      <p:cBhvr>
                                        <p:cTn id="20" dur="1000" fill="hold"/>
                                        <p:tgtEl>
                                          <p:spTgt spid="52227">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52227">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10" fill="hold" nodeType="clickEffect">
                                  <p:stCondLst>
                                    <p:cond delay="0"/>
                                  </p:stCondLst>
                                  <p:childTnLst>
                                    <p:set>
                                      <p:cBhvr>
                                        <p:cTn id="25" dur="1" fill="hold">
                                          <p:stCondLst>
                                            <p:cond delay="0"/>
                                          </p:stCondLst>
                                        </p:cTn>
                                        <p:tgtEl>
                                          <p:spTgt spid="52227">
                                            <p:txEl>
                                              <p:pRg st="1" end="1"/>
                                            </p:txEl>
                                          </p:spTgt>
                                        </p:tgtEl>
                                        <p:attrNameLst>
                                          <p:attrName>style.visibility</p:attrName>
                                        </p:attrNameLst>
                                      </p:cBhvr>
                                      <p:to>
                                        <p:strVal val="visible"/>
                                      </p:to>
                                    </p:set>
                                    <p:anim calcmode="lin" valueType="num">
                                      <p:cBhvr>
                                        <p:cTn id="26" dur="500" fill="hold"/>
                                        <p:tgtEl>
                                          <p:spTgt spid="52227">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5222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52227">
                                            <p:txEl>
                                              <p:pRg st="2" end="2"/>
                                            </p:txEl>
                                          </p:spTgt>
                                        </p:tgtEl>
                                        <p:attrNameLst>
                                          <p:attrName>style.visibility</p:attrName>
                                        </p:attrNameLst>
                                      </p:cBhvr>
                                      <p:to>
                                        <p:strVal val="visible"/>
                                      </p:to>
                                    </p:set>
                                    <p:anim calcmode="lin" valueType="num">
                                      <p:cBhvr additive="base">
                                        <p:cTn id="32" dur="5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22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8"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85813"/>
            <a:ext cx="8229600" cy="5340350"/>
          </a:xfrm>
        </p:spPr>
        <p:txBody>
          <a:bodyPr rtlCol="0">
            <a:normAutofit/>
          </a:bodyPr>
          <a:lstStyle/>
          <a:p>
            <a:pPr marL="0" indent="0">
              <a:lnSpc>
                <a:spcPct val="140000"/>
              </a:lnSpc>
              <a:buFont typeface="Wingdings" pitchFamily="2" charset="2"/>
              <a:buChar char="ü"/>
              <a:tabLst>
                <a:tab pos="357188" algn="l"/>
              </a:tabLst>
              <a:defRPr/>
            </a:pPr>
            <a:r>
              <a:rPr lang="fa-IR" b="1" dirty="0" smtClean="0">
                <a:solidFill>
                  <a:schemeClr val="bg1"/>
                </a:solidFill>
              </a:rPr>
              <a:t>تأکید بر ارائه ارزش اضافی برای مشتریان فعلی شامل :       </a:t>
            </a:r>
          </a:p>
          <a:p>
            <a:pPr marL="0" indent="0">
              <a:lnSpc>
                <a:spcPct val="140000"/>
              </a:lnSpc>
              <a:tabLst>
                <a:tab pos="357188" algn="l"/>
              </a:tabLst>
              <a:defRPr/>
            </a:pPr>
            <a:r>
              <a:rPr lang="fa-IR" b="1" dirty="0" smtClean="0">
                <a:solidFill>
                  <a:schemeClr val="bg1"/>
                </a:solidFill>
              </a:rPr>
              <a:t>افزایش دوره گارانتی ویا ارائه خدمات اضافی وجانبی</a:t>
            </a:r>
          </a:p>
          <a:p>
            <a:pPr marL="0" indent="0">
              <a:lnSpc>
                <a:spcPct val="140000"/>
              </a:lnSpc>
              <a:tabLst>
                <a:tab pos="357188" algn="l"/>
              </a:tabLst>
              <a:defRPr/>
            </a:pPr>
            <a:r>
              <a:rPr lang="fa-IR" b="1" dirty="0" smtClean="0">
                <a:solidFill>
                  <a:schemeClr val="bg1"/>
                </a:solidFill>
              </a:rPr>
              <a:t>آموزش کارکنان برای برآورده ساختن نیازهای گوناگون مشتریان فعلی از طریق فروش اقلام جانبی، مکمل، مرتبط وغیرمرتبط</a:t>
            </a:r>
          </a:p>
          <a:p>
            <a:pPr marL="0" indent="0">
              <a:lnSpc>
                <a:spcPct val="140000"/>
              </a:lnSpc>
              <a:tabLst>
                <a:tab pos="357188" algn="l"/>
              </a:tabLst>
              <a:defRPr/>
            </a:pPr>
            <a:r>
              <a:rPr lang="fa-IR" b="1" dirty="0" smtClean="0">
                <a:solidFill>
                  <a:schemeClr val="bg1"/>
                </a:solidFill>
              </a:rPr>
              <a:t>پیش بینی پاداش خرید برای مشتریانی که دائماً خرید می کنند.</a:t>
            </a:r>
            <a:endParaRPr lang="en-GB" b="1" dirty="0" smtClean="0">
              <a:solidFill>
                <a:schemeClr val="bg1"/>
              </a:solidFill>
            </a:endParaRPr>
          </a:p>
          <a:p>
            <a:pPr>
              <a:defRPr/>
            </a:pPr>
            <a:endParaRPr lang="en-US" dirty="0" smtClean="0">
              <a:solidFill>
                <a:schemeClr val="bg1"/>
              </a:solidFill>
            </a:endParaRPr>
          </a:p>
        </p:txBody>
      </p:sp>
    </p:spTree>
    <p:extLst>
      <p:ext uri="{BB962C8B-B14F-4D97-AF65-F5344CB8AC3E}">
        <p14:creationId xmlns:p14="http://schemas.microsoft.com/office/powerpoint/2010/main" val="16455352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7" presetClass="entr" presetSubtype="1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39" presetClass="entr" presetSubtype="0" accel="10000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WordArt 3"/>
          <p:cNvSpPr>
            <a:spLocks noChangeArrowheads="1" noChangeShapeType="1" noTextEdit="1"/>
          </p:cNvSpPr>
          <p:nvPr/>
        </p:nvSpPr>
        <p:spPr bwMode="auto">
          <a:xfrm>
            <a:off x="4411663" y="476250"/>
            <a:ext cx="2405062"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3</a:t>
            </a:r>
          </a:p>
        </p:txBody>
      </p:sp>
      <p:sp>
        <p:nvSpPr>
          <p:cNvPr id="26626" name="Rectangle 2"/>
          <p:cNvSpPr>
            <a:spLocks noGrp="1" noChangeArrowheads="1"/>
          </p:cNvSpPr>
          <p:nvPr>
            <p:ph type="ctrTitle"/>
          </p:nvPr>
        </p:nvSpPr>
        <p:spPr>
          <a:xfrm>
            <a:off x="2209800" y="260350"/>
            <a:ext cx="7772400" cy="6216650"/>
          </a:xfrm>
          <a:effectLst>
            <a:outerShdw dist="71842" dir="2700000" algn="ctr" rotWithShape="0">
              <a:schemeClr val="tx1">
                <a:alpha val="50000"/>
              </a:schemeClr>
            </a:outerShdw>
          </a:effectLst>
        </p:spPr>
        <p:txBody>
          <a:bodyPr rtlCol="0">
            <a:normAutofit fontScale="90000"/>
          </a:bodyPr>
          <a:lstStyle/>
          <a:p>
            <a:pPr>
              <a:defRPr/>
            </a:pPr>
            <a:r>
              <a:rPr lang="en-GB" sz="8000" dirty="0">
                <a:solidFill>
                  <a:srgbClr val="FF0000"/>
                </a:solidFill>
                <a:latin typeface="Arial Black" pitchFamily="34" charset="0"/>
              </a:rPr>
              <a:t>STOP</a:t>
            </a:r>
            <a:br>
              <a:rPr lang="en-GB" sz="8000" dirty="0">
                <a:solidFill>
                  <a:srgbClr val="FF0000"/>
                </a:solidFill>
                <a:latin typeface="Arial Black" pitchFamily="34" charset="0"/>
              </a:rPr>
            </a:br>
            <a:r>
              <a:rPr lang="en-GB" sz="8000" dirty="0">
                <a:solidFill>
                  <a:srgbClr val="FF0000"/>
                </a:solidFill>
                <a:latin typeface="Arial Black" pitchFamily="34" charset="0"/>
              </a:rPr>
              <a:t>WASTING</a:t>
            </a:r>
            <a:br>
              <a:rPr lang="en-GB" sz="8000" dirty="0">
                <a:solidFill>
                  <a:srgbClr val="FF0000"/>
                </a:solidFill>
                <a:latin typeface="Arial Black" pitchFamily="34" charset="0"/>
              </a:rPr>
            </a:br>
            <a:r>
              <a:rPr lang="en-GB" sz="8000" dirty="0">
                <a:solidFill>
                  <a:srgbClr val="FF0000"/>
                </a:solidFill>
                <a:latin typeface="Arial Black" pitchFamily="34" charset="0"/>
              </a:rPr>
              <a:t>MONE</a:t>
            </a:r>
            <a:r>
              <a:rPr lang="fa-IR" sz="8000" dirty="0">
                <a:solidFill>
                  <a:srgbClr val="FF6600"/>
                </a:solidFill>
                <a:latin typeface="Arial Black" pitchFamily="34" charset="0"/>
              </a:rPr>
              <a:t/>
            </a:r>
            <a:br>
              <a:rPr lang="fa-IR" sz="8000" dirty="0">
                <a:solidFill>
                  <a:srgbClr val="FF6600"/>
                </a:solidFill>
                <a:latin typeface="Arial Black" pitchFamily="34" charset="0"/>
              </a:rPr>
            </a:br>
            <a:r>
              <a:rPr lang="fa-IR" sz="8000" dirty="0">
                <a:solidFill>
                  <a:srgbClr val="FF6600"/>
                </a:solidFill>
                <a:latin typeface="Arial Black" pitchFamily="34" charset="0"/>
              </a:rPr>
              <a:t/>
            </a:r>
            <a:br>
              <a:rPr lang="fa-IR" sz="8000" dirty="0">
                <a:solidFill>
                  <a:srgbClr val="FF6600"/>
                </a:solidFill>
                <a:latin typeface="Arial Black" pitchFamily="34" charset="0"/>
              </a:rPr>
            </a:br>
            <a:r>
              <a:rPr lang="fa-IR" sz="8000" dirty="0">
                <a:solidFill>
                  <a:srgbClr val="FF6600"/>
                </a:solidFill>
                <a:latin typeface="Arial Black" pitchFamily="34" charset="0"/>
              </a:rPr>
              <a:t/>
            </a:r>
            <a:br>
              <a:rPr lang="fa-IR" sz="8000" dirty="0">
                <a:solidFill>
                  <a:srgbClr val="FF6600"/>
                </a:solidFill>
                <a:latin typeface="Arial Black" pitchFamily="34" charset="0"/>
              </a:rPr>
            </a:br>
            <a:r>
              <a:rPr lang="fa-IR" sz="8000" dirty="0">
                <a:solidFill>
                  <a:schemeClr val="bg1"/>
                </a:solidFill>
                <a:latin typeface="Arial Black" pitchFamily="34" charset="0"/>
              </a:rPr>
              <a:t>ضایعات را متوقف کنید</a:t>
            </a:r>
            <a:endParaRPr lang="en-US" sz="8000" dirty="0">
              <a:solidFill>
                <a:schemeClr val="bg1"/>
              </a:solidFill>
              <a:latin typeface="Arial Black" pitchFamily="34" charset="0"/>
            </a:endParaRPr>
          </a:p>
        </p:txBody>
      </p:sp>
    </p:spTree>
    <p:extLst>
      <p:ext uri="{BB962C8B-B14F-4D97-AF65-F5344CB8AC3E}">
        <p14:creationId xmlns:p14="http://schemas.microsoft.com/office/powerpoint/2010/main" val="25200809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p:cTn id="7" dur="500" fill="hold"/>
                                        <p:tgtEl>
                                          <p:spTgt spid="26627"/>
                                        </p:tgtEl>
                                        <p:attrNameLst>
                                          <p:attrName>ppt_w</p:attrName>
                                        </p:attrNameLst>
                                      </p:cBhvr>
                                      <p:tavLst>
                                        <p:tav tm="0">
                                          <p:val>
                                            <p:fltVal val="0"/>
                                          </p:val>
                                        </p:tav>
                                        <p:tav tm="100000">
                                          <p:val>
                                            <p:strVal val="#ppt_w"/>
                                          </p:val>
                                        </p:tav>
                                      </p:tavLst>
                                    </p:anim>
                                    <p:anim calcmode="lin" valueType="num">
                                      <p:cBhvr>
                                        <p:cTn id="8" dur="500" fill="hold"/>
                                        <p:tgtEl>
                                          <p:spTgt spid="26627"/>
                                        </p:tgtEl>
                                        <p:attrNameLst>
                                          <p:attrName>ppt_h</p:attrName>
                                        </p:attrNameLst>
                                      </p:cBhvr>
                                      <p:tavLst>
                                        <p:tav tm="0">
                                          <p:val>
                                            <p:fltVal val="0"/>
                                          </p:val>
                                        </p:tav>
                                        <p:tav tm="100000">
                                          <p:val>
                                            <p:strVal val="#ppt_h"/>
                                          </p:val>
                                        </p:tav>
                                      </p:tavLst>
                                    </p:anim>
                                    <p:animEffect transition="in" filter="fade">
                                      <p:cBhvr>
                                        <p:cTn id="9" dur="500"/>
                                        <p:tgtEl>
                                          <p:spTgt spid="2662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266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p:bldP spid="2662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981200" y="274638"/>
            <a:ext cx="8229600" cy="1725612"/>
          </a:xfrm>
        </p:spPr>
        <p:txBody>
          <a:bodyPr rtlCol="0">
            <a:normAutofit fontScale="90000"/>
          </a:bodyPr>
          <a:lstStyle/>
          <a:p>
            <a:pPr>
              <a:defRPr/>
            </a:pPr>
            <a:r>
              <a:rPr lang="en-GB" sz="4000" b="1" dirty="0">
                <a:solidFill>
                  <a:srgbClr val="FF6600"/>
                </a:solidFill>
                <a:latin typeface="Arial Black" pitchFamily="34" charset="0"/>
              </a:rPr>
              <a:t>STOP WASTING </a:t>
            </a:r>
            <a:br>
              <a:rPr lang="en-GB" sz="4000" b="1" dirty="0">
                <a:solidFill>
                  <a:srgbClr val="FF6600"/>
                </a:solidFill>
                <a:latin typeface="Arial Black" pitchFamily="34" charset="0"/>
              </a:rPr>
            </a:br>
            <a:r>
              <a:rPr lang="en-GB" sz="4000" b="1" dirty="0">
                <a:solidFill>
                  <a:srgbClr val="FF6600"/>
                </a:solidFill>
                <a:latin typeface="Arial Black" pitchFamily="34" charset="0"/>
              </a:rPr>
              <a:t>MONEY</a:t>
            </a:r>
            <a:r>
              <a:rPr lang="fa-IR" sz="4000" b="1" dirty="0">
                <a:solidFill>
                  <a:srgbClr val="FF6600"/>
                </a:solidFill>
                <a:latin typeface="Arial Black" pitchFamily="34" charset="0"/>
              </a:rPr>
              <a:t/>
            </a:r>
            <a:br>
              <a:rPr lang="fa-IR" sz="4000" b="1" dirty="0">
                <a:solidFill>
                  <a:srgbClr val="FF6600"/>
                </a:solidFill>
                <a:latin typeface="Arial Black" pitchFamily="34" charset="0"/>
              </a:rPr>
            </a:br>
            <a:r>
              <a:rPr lang="fa-IR" sz="4000" b="1" dirty="0">
                <a:solidFill>
                  <a:schemeClr val="bg1"/>
                </a:solidFill>
                <a:latin typeface="Arial Black" pitchFamily="34" charset="0"/>
              </a:rPr>
              <a:t>ضایعات را متوقف کنید.</a:t>
            </a:r>
            <a:endParaRPr lang="en-US" sz="4000" b="1" dirty="0">
              <a:solidFill>
                <a:schemeClr val="bg1"/>
              </a:solidFill>
              <a:latin typeface="Arial Black" pitchFamily="34" charset="0"/>
            </a:endParaRPr>
          </a:p>
        </p:txBody>
      </p:sp>
      <p:sp>
        <p:nvSpPr>
          <p:cNvPr id="38915" name="Rectangle 3"/>
          <p:cNvSpPr>
            <a:spLocks noGrp="1" noChangeArrowheads="1"/>
          </p:cNvSpPr>
          <p:nvPr>
            <p:ph type="body" idx="1"/>
          </p:nvPr>
        </p:nvSpPr>
        <p:spPr>
          <a:xfrm>
            <a:off x="1981201" y="2000250"/>
            <a:ext cx="8329613" cy="4095750"/>
          </a:xfrm>
        </p:spPr>
        <p:txBody>
          <a:bodyPr/>
          <a:lstStyle/>
          <a:p>
            <a:pPr algn="r" rtl="1" eaLnBrk="1" hangingPunct="1">
              <a:lnSpc>
                <a:spcPct val="130000"/>
              </a:lnSpc>
            </a:pPr>
            <a:r>
              <a:rPr lang="fa-IR" b="1" smtClean="0">
                <a:solidFill>
                  <a:schemeClr val="bg1"/>
                </a:solidFill>
              </a:rPr>
              <a:t>جلوگیری از هزینه های تبلیغاتی وبازاریابی غیرموثر.</a:t>
            </a:r>
          </a:p>
          <a:p>
            <a:pPr algn="r" rtl="1" eaLnBrk="1" hangingPunct="1">
              <a:lnSpc>
                <a:spcPct val="130000"/>
              </a:lnSpc>
            </a:pPr>
            <a:r>
              <a:rPr lang="fa-IR" b="1" smtClean="0">
                <a:solidFill>
                  <a:schemeClr val="bg1"/>
                </a:solidFill>
              </a:rPr>
              <a:t>توقف  هزینه هایی که قابل اندازه گیری نیستند.</a:t>
            </a:r>
          </a:p>
          <a:p>
            <a:pPr algn="r" rtl="1" eaLnBrk="1" hangingPunct="1">
              <a:lnSpc>
                <a:spcPct val="130000"/>
              </a:lnSpc>
            </a:pPr>
            <a:r>
              <a:rPr lang="fa-IR" b="1" smtClean="0">
                <a:solidFill>
                  <a:schemeClr val="bg1"/>
                </a:solidFill>
              </a:rPr>
              <a:t>هزینه های اضافی را بیرحمانه حذف کنید.</a:t>
            </a:r>
          </a:p>
          <a:p>
            <a:pPr algn="r" rtl="1" eaLnBrk="1" hangingPunct="1">
              <a:lnSpc>
                <a:spcPct val="130000"/>
              </a:lnSpc>
            </a:pPr>
            <a:r>
              <a:rPr lang="fa-IR" b="1" smtClean="0">
                <a:solidFill>
                  <a:schemeClr val="bg1"/>
                </a:solidFill>
              </a:rPr>
              <a:t>از سازوکارهای ارتباط با مشتریان وتعامل با آنان استفاده کنید.</a:t>
            </a:r>
          </a:p>
          <a:p>
            <a:pPr algn="r" rtl="1" eaLnBrk="1" hangingPunct="1">
              <a:lnSpc>
                <a:spcPct val="130000"/>
              </a:lnSpc>
            </a:pPr>
            <a:endParaRPr lang="en-GB" smtClean="0">
              <a:solidFill>
                <a:schemeClr val="bg1"/>
              </a:solidFill>
            </a:endParaRPr>
          </a:p>
        </p:txBody>
      </p:sp>
      <p:sp>
        <p:nvSpPr>
          <p:cNvPr id="38916" name="WordArt 4"/>
          <p:cNvSpPr>
            <a:spLocks noChangeArrowheads="1" noChangeShapeType="1" noTextEdit="1"/>
          </p:cNvSpPr>
          <p:nvPr/>
        </p:nvSpPr>
        <p:spPr bwMode="auto">
          <a:xfrm>
            <a:off x="8567739" y="444500"/>
            <a:ext cx="407987" cy="865188"/>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3</a:t>
            </a:r>
          </a:p>
        </p:txBody>
      </p:sp>
    </p:spTree>
    <p:extLst>
      <p:ext uri="{BB962C8B-B14F-4D97-AF65-F5344CB8AC3E}">
        <p14:creationId xmlns:p14="http://schemas.microsoft.com/office/powerpoint/2010/main" val="15884587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8916"/>
                                        </p:tgtEl>
                                        <p:attrNameLst>
                                          <p:attrName>style.visibility</p:attrName>
                                        </p:attrNameLst>
                                      </p:cBhvr>
                                      <p:to>
                                        <p:strVal val="visible"/>
                                      </p:to>
                                    </p:set>
                                    <p:anim calcmode="lin" valueType="num">
                                      <p:cBhvr>
                                        <p:cTn id="7" dur="500" fill="hold"/>
                                        <p:tgtEl>
                                          <p:spTgt spid="38916"/>
                                        </p:tgtEl>
                                        <p:attrNameLst>
                                          <p:attrName>ppt_w</p:attrName>
                                        </p:attrNameLst>
                                      </p:cBhvr>
                                      <p:tavLst>
                                        <p:tav tm="0">
                                          <p:val>
                                            <p:fltVal val="0"/>
                                          </p:val>
                                        </p:tav>
                                        <p:tav tm="100000">
                                          <p:val>
                                            <p:strVal val="#ppt_w"/>
                                          </p:val>
                                        </p:tav>
                                      </p:tavLst>
                                    </p:anim>
                                    <p:anim calcmode="lin" valueType="num">
                                      <p:cBhvr>
                                        <p:cTn id="8" dur="500" fill="hold"/>
                                        <p:tgtEl>
                                          <p:spTgt spid="38916"/>
                                        </p:tgtEl>
                                        <p:attrNameLst>
                                          <p:attrName>ppt_h</p:attrName>
                                        </p:attrNameLst>
                                      </p:cBhvr>
                                      <p:tavLst>
                                        <p:tav tm="0">
                                          <p:val>
                                            <p:fltVal val="0"/>
                                          </p:val>
                                        </p:tav>
                                        <p:tav tm="100000">
                                          <p:val>
                                            <p:strVal val="#ppt_h"/>
                                          </p:val>
                                        </p:tav>
                                      </p:tavLst>
                                    </p:anim>
                                    <p:animEffect transition="in" filter="fade">
                                      <p:cBhvr>
                                        <p:cTn id="9" dur="500"/>
                                        <p:tgtEl>
                                          <p:spTgt spid="3891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8914"/>
                                        </p:tgtEl>
                                        <p:attrNameLst>
                                          <p:attrName>style.visibility</p:attrName>
                                        </p:attrNameLst>
                                      </p:cBhvr>
                                      <p:to>
                                        <p:strVal val="visible"/>
                                      </p:to>
                                    </p:set>
                                    <p:anim calcmode="lin" valueType="num">
                                      <p:cBhvr>
                                        <p:cTn id="14" dur="1000" fill="hold"/>
                                        <p:tgtEl>
                                          <p:spTgt spid="38914"/>
                                        </p:tgtEl>
                                        <p:attrNameLst>
                                          <p:attrName>ppt_w</p:attrName>
                                        </p:attrNameLst>
                                      </p:cBhvr>
                                      <p:tavLst>
                                        <p:tav tm="0">
                                          <p:val>
                                            <p:strVal val="#ppt_w+.3"/>
                                          </p:val>
                                        </p:tav>
                                        <p:tav tm="100000">
                                          <p:val>
                                            <p:strVal val="#ppt_w"/>
                                          </p:val>
                                        </p:tav>
                                      </p:tavLst>
                                    </p:anim>
                                    <p:anim calcmode="lin" valueType="num">
                                      <p:cBhvr>
                                        <p:cTn id="15" dur="1000" fill="hold"/>
                                        <p:tgtEl>
                                          <p:spTgt spid="38914"/>
                                        </p:tgtEl>
                                        <p:attrNameLst>
                                          <p:attrName>ppt_h</p:attrName>
                                        </p:attrNameLst>
                                      </p:cBhvr>
                                      <p:tavLst>
                                        <p:tav tm="0">
                                          <p:val>
                                            <p:strVal val="#ppt_h"/>
                                          </p:val>
                                        </p:tav>
                                        <p:tav tm="100000">
                                          <p:val>
                                            <p:strVal val="#ppt_h"/>
                                          </p:val>
                                        </p:tav>
                                      </p:tavLst>
                                    </p:anim>
                                    <p:animEffect transition="in" filter="fade">
                                      <p:cBhvr>
                                        <p:cTn id="16" dur="1000"/>
                                        <p:tgtEl>
                                          <p:spTgt spid="3891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9" presetClass="entr" presetSubtype="0" accel="100000" fill="hold" nodeType="clickEffect">
                                  <p:stCondLst>
                                    <p:cond delay="0"/>
                                  </p:stCondLst>
                                  <p:childTnLst>
                                    <p:set>
                                      <p:cBhvr>
                                        <p:cTn id="20" dur="1" fill="hold">
                                          <p:stCondLst>
                                            <p:cond delay="0"/>
                                          </p:stCondLst>
                                        </p:cTn>
                                        <p:tgtEl>
                                          <p:spTgt spid="38915">
                                            <p:txEl>
                                              <p:pRg st="0" end="0"/>
                                            </p:txEl>
                                          </p:spTgt>
                                        </p:tgtEl>
                                        <p:attrNameLst>
                                          <p:attrName>style.visibility</p:attrName>
                                        </p:attrNameLst>
                                      </p:cBhvr>
                                      <p:to>
                                        <p:strVal val="visible"/>
                                      </p:to>
                                    </p:set>
                                    <p:anim calcmode="lin" valueType="num">
                                      <p:cBhvr>
                                        <p:cTn id="21" dur="500" fill="hold"/>
                                        <p:tgtEl>
                                          <p:spTgt spid="3891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3891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3891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0" presetClass="entr" presetSubtype="0" decel="100000" fill="hold" nodeType="clickEffect">
                                  <p:stCondLst>
                                    <p:cond delay="0"/>
                                  </p:stCondLst>
                                  <p:childTnLst>
                                    <p:set>
                                      <p:cBhvr>
                                        <p:cTn id="28" dur="1" fill="hold">
                                          <p:stCondLst>
                                            <p:cond delay="0"/>
                                          </p:stCondLst>
                                        </p:cTn>
                                        <p:tgtEl>
                                          <p:spTgt spid="38915">
                                            <p:txEl>
                                              <p:pRg st="1" end="1"/>
                                            </p:txEl>
                                          </p:spTgt>
                                        </p:tgtEl>
                                        <p:attrNameLst>
                                          <p:attrName>style.visibility</p:attrName>
                                        </p:attrNameLst>
                                      </p:cBhvr>
                                      <p:to>
                                        <p:strVal val="visible"/>
                                      </p:to>
                                    </p:set>
                                    <p:anim calcmode="lin" valueType="num">
                                      <p:cBhvr>
                                        <p:cTn id="29" dur="1000" fill="hold"/>
                                        <p:tgtEl>
                                          <p:spTgt spid="38915">
                                            <p:txEl>
                                              <p:pRg st="1" end="1"/>
                                            </p:txEl>
                                          </p:spTgt>
                                        </p:tgtEl>
                                        <p:attrNameLst>
                                          <p:attrName>ppt_w</p:attrName>
                                        </p:attrNameLst>
                                      </p:cBhvr>
                                      <p:tavLst>
                                        <p:tav tm="0">
                                          <p:val>
                                            <p:strVal val="#ppt_w+.3"/>
                                          </p:val>
                                        </p:tav>
                                        <p:tav tm="100000">
                                          <p:val>
                                            <p:strVal val="#ppt_w"/>
                                          </p:val>
                                        </p:tav>
                                      </p:tavLst>
                                    </p:anim>
                                    <p:anim calcmode="lin" valueType="num">
                                      <p:cBhvr>
                                        <p:cTn id="30" dur="1000" fill="hold"/>
                                        <p:tgtEl>
                                          <p:spTgt spid="38915">
                                            <p:txEl>
                                              <p:pRg st="1" end="1"/>
                                            </p:txEl>
                                          </p:spTgt>
                                        </p:tgtEl>
                                        <p:attrNameLst>
                                          <p:attrName>ppt_h</p:attrName>
                                        </p:attrNameLst>
                                      </p:cBhvr>
                                      <p:tavLst>
                                        <p:tav tm="0">
                                          <p:val>
                                            <p:strVal val="#ppt_h"/>
                                          </p:val>
                                        </p:tav>
                                        <p:tav tm="100000">
                                          <p:val>
                                            <p:strVal val="#ppt_h"/>
                                          </p:val>
                                        </p:tav>
                                      </p:tavLst>
                                    </p:anim>
                                    <p:animEffect transition="in" filter="fade">
                                      <p:cBhvr>
                                        <p:cTn id="31" dur="1000"/>
                                        <p:tgtEl>
                                          <p:spTgt spid="38915">
                                            <p:txEl>
                                              <p:pRg st="1" end="1"/>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10" fill="hold" nodeType="clickEffect">
                                  <p:stCondLst>
                                    <p:cond delay="0"/>
                                  </p:stCondLst>
                                  <p:childTnLst>
                                    <p:set>
                                      <p:cBhvr>
                                        <p:cTn id="35" dur="1" fill="hold">
                                          <p:stCondLst>
                                            <p:cond delay="0"/>
                                          </p:stCondLst>
                                        </p:cTn>
                                        <p:tgtEl>
                                          <p:spTgt spid="38915">
                                            <p:txEl>
                                              <p:pRg st="2" end="2"/>
                                            </p:txEl>
                                          </p:spTgt>
                                        </p:tgtEl>
                                        <p:attrNameLst>
                                          <p:attrName>style.visibility</p:attrName>
                                        </p:attrNameLst>
                                      </p:cBhvr>
                                      <p:to>
                                        <p:strVal val="visible"/>
                                      </p:to>
                                    </p:set>
                                    <p:anim calcmode="lin" valueType="num">
                                      <p:cBhvr>
                                        <p:cTn id="36" dur="5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3891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38915">
                                            <p:txEl>
                                              <p:pRg st="3" end="3"/>
                                            </p:txEl>
                                          </p:spTgt>
                                        </p:tgtEl>
                                        <p:attrNameLst>
                                          <p:attrName>style.visibility</p:attrName>
                                        </p:attrNameLst>
                                      </p:cBhvr>
                                      <p:to>
                                        <p:strVal val="visible"/>
                                      </p:to>
                                    </p:set>
                                    <p:anim calcmode="lin" valueType="num">
                                      <p:cBhvr additive="base">
                                        <p:cTn id="42" dur="5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89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6"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WordArt 3"/>
          <p:cNvSpPr>
            <a:spLocks noChangeArrowheads="1" noChangeShapeType="1" noTextEdit="1"/>
          </p:cNvSpPr>
          <p:nvPr/>
        </p:nvSpPr>
        <p:spPr bwMode="auto">
          <a:xfrm>
            <a:off x="4411663" y="476250"/>
            <a:ext cx="2405062"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4</a:t>
            </a:r>
          </a:p>
        </p:txBody>
      </p:sp>
      <p:sp>
        <p:nvSpPr>
          <p:cNvPr id="27650" name="Rectangle 2"/>
          <p:cNvSpPr>
            <a:spLocks noGrp="1" noChangeArrowheads="1"/>
          </p:cNvSpPr>
          <p:nvPr>
            <p:ph type="ctrTitle"/>
          </p:nvPr>
        </p:nvSpPr>
        <p:spPr>
          <a:xfrm>
            <a:off x="2209800" y="260350"/>
            <a:ext cx="7772400" cy="5988050"/>
          </a:xfrm>
          <a:effectLst>
            <a:outerShdw dist="71842" dir="2700000" algn="ctr" rotWithShape="0">
              <a:schemeClr val="tx1">
                <a:alpha val="50000"/>
              </a:schemeClr>
            </a:outerShdw>
          </a:effectLst>
        </p:spPr>
        <p:txBody>
          <a:bodyPr/>
          <a:lstStyle/>
          <a:p>
            <a:pPr eaLnBrk="1" hangingPunct="1">
              <a:lnSpc>
                <a:spcPct val="90000"/>
              </a:lnSpc>
            </a:pPr>
            <a:r>
              <a:rPr lang="en-GB" sz="14100">
                <a:solidFill>
                  <a:srgbClr val="FF0000"/>
                </a:solidFill>
                <a:latin typeface="Arial Black" panose="020B0A04020102020204" pitchFamily="34" charset="0"/>
              </a:rPr>
              <a:t>SELL</a:t>
            </a:r>
            <a:br>
              <a:rPr lang="en-GB" sz="14100">
                <a:solidFill>
                  <a:srgbClr val="FF0000"/>
                </a:solidFill>
                <a:latin typeface="Arial Black" panose="020B0A04020102020204" pitchFamily="34" charset="0"/>
              </a:rPr>
            </a:br>
            <a:r>
              <a:rPr lang="en-GB" sz="10500">
                <a:solidFill>
                  <a:srgbClr val="FF0000"/>
                </a:solidFill>
                <a:latin typeface="Arial Black" panose="020B0A04020102020204" pitchFamily="34" charset="0"/>
              </a:rPr>
              <a:t>BENEFITS</a:t>
            </a:r>
            <a:r>
              <a:rPr lang="fa-IR" sz="10500">
                <a:solidFill>
                  <a:srgbClr val="FF0000"/>
                </a:solidFill>
                <a:latin typeface="Arial Black" panose="020B0A04020102020204" pitchFamily="34" charset="0"/>
              </a:rPr>
              <a:t/>
            </a:r>
            <a:br>
              <a:rPr lang="fa-IR" sz="10500">
                <a:solidFill>
                  <a:srgbClr val="FF0000"/>
                </a:solidFill>
                <a:latin typeface="Arial Black" panose="020B0A04020102020204" pitchFamily="34" charset="0"/>
              </a:rPr>
            </a:br>
            <a:r>
              <a:rPr lang="fa-IR" sz="10500">
                <a:solidFill>
                  <a:schemeClr val="bg1"/>
                </a:solidFill>
                <a:latin typeface="Arial Black" panose="020B0A04020102020204" pitchFamily="34" charset="0"/>
              </a:rPr>
              <a:t>منافع را بفروشید</a:t>
            </a:r>
            <a:endParaRPr lang="en-US" sz="10500">
              <a:solidFill>
                <a:schemeClr val="bg1"/>
              </a:solidFill>
              <a:latin typeface="Arial Black" panose="020B0A04020102020204" pitchFamily="34" charset="0"/>
            </a:endParaRPr>
          </a:p>
        </p:txBody>
      </p:sp>
    </p:spTree>
    <p:extLst>
      <p:ext uri="{BB962C8B-B14F-4D97-AF65-F5344CB8AC3E}">
        <p14:creationId xmlns:p14="http://schemas.microsoft.com/office/powerpoint/2010/main" val="31103856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7651"/>
                                        </p:tgtEl>
                                        <p:attrNameLst>
                                          <p:attrName>style.visibility</p:attrName>
                                        </p:attrNameLst>
                                      </p:cBhvr>
                                      <p:to>
                                        <p:strVal val="visible"/>
                                      </p:to>
                                    </p:set>
                                    <p:anim calcmode="lin" valueType="num">
                                      <p:cBhvr>
                                        <p:cTn id="7" dur="500" fill="hold"/>
                                        <p:tgtEl>
                                          <p:spTgt spid="27651"/>
                                        </p:tgtEl>
                                        <p:attrNameLst>
                                          <p:attrName>ppt_w</p:attrName>
                                        </p:attrNameLst>
                                      </p:cBhvr>
                                      <p:tavLst>
                                        <p:tav tm="0">
                                          <p:val>
                                            <p:fltVal val="0"/>
                                          </p:val>
                                        </p:tav>
                                        <p:tav tm="100000">
                                          <p:val>
                                            <p:strVal val="#ppt_w"/>
                                          </p:val>
                                        </p:tav>
                                      </p:tavLst>
                                    </p:anim>
                                    <p:anim calcmode="lin" valueType="num">
                                      <p:cBhvr>
                                        <p:cTn id="8" dur="500" fill="hold"/>
                                        <p:tgtEl>
                                          <p:spTgt spid="27651"/>
                                        </p:tgtEl>
                                        <p:attrNameLst>
                                          <p:attrName>ppt_h</p:attrName>
                                        </p:attrNameLst>
                                      </p:cBhvr>
                                      <p:tavLst>
                                        <p:tav tm="0">
                                          <p:val>
                                            <p:fltVal val="0"/>
                                          </p:val>
                                        </p:tav>
                                        <p:tav tm="100000">
                                          <p:val>
                                            <p:strVal val="#ppt_h"/>
                                          </p:val>
                                        </p:tav>
                                      </p:tavLst>
                                    </p:anim>
                                    <p:animEffect transition="in" filter="fade">
                                      <p:cBhvr>
                                        <p:cTn id="9" dur="500"/>
                                        <p:tgtEl>
                                          <p:spTgt spid="2765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nimBg="1"/>
      <p:bldP spid="27650"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981200" y="274638"/>
            <a:ext cx="8229600" cy="1477962"/>
          </a:xfrm>
        </p:spPr>
        <p:txBody>
          <a:bodyPr/>
          <a:lstStyle/>
          <a:p>
            <a:pPr eaLnBrk="1" hangingPunct="1"/>
            <a:r>
              <a:rPr lang="en-GB" b="1" smtClean="0">
                <a:solidFill>
                  <a:srgbClr val="FF6600"/>
                </a:solidFill>
                <a:latin typeface="Arial Black" panose="020B0A04020102020204" pitchFamily="34" charset="0"/>
              </a:rPr>
              <a:t>SELL BENEFITS</a:t>
            </a:r>
            <a:r>
              <a:rPr lang="fa-IR" b="1" smtClean="0">
                <a:solidFill>
                  <a:srgbClr val="FF6600"/>
                </a:solidFill>
                <a:latin typeface="Arial Black" panose="020B0A04020102020204" pitchFamily="34" charset="0"/>
              </a:rPr>
              <a:t/>
            </a:r>
            <a:br>
              <a:rPr lang="fa-IR" b="1" smtClean="0">
                <a:solidFill>
                  <a:srgbClr val="FF6600"/>
                </a:solidFill>
                <a:latin typeface="Arial Black" panose="020B0A04020102020204" pitchFamily="34" charset="0"/>
              </a:rPr>
            </a:br>
            <a:r>
              <a:rPr lang="fa-IR" b="1" smtClean="0">
                <a:solidFill>
                  <a:schemeClr val="bg1"/>
                </a:solidFill>
                <a:latin typeface="Arial Black" panose="020B0A04020102020204" pitchFamily="34" charset="0"/>
              </a:rPr>
              <a:t>منافع را بفروشید</a:t>
            </a:r>
            <a:endParaRPr lang="en-US" b="1" smtClean="0">
              <a:solidFill>
                <a:schemeClr val="bg1"/>
              </a:solidFill>
              <a:latin typeface="Arial Black" panose="020B0A04020102020204" pitchFamily="34" charset="0"/>
            </a:endParaRPr>
          </a:p>
        </p:txBody>
      </p:sp>
      <p:sp>
        <p:nvSpPr>
          <p:cNvPr id="39939" name="Rectangle 3"/>
          <p:cNvSpPr>
            <a:spLocks noGrp="1" noChangeArrowheads="1"/>
          </p:cNvSpPr>
          <p:nvPr>
            <p:ph type="body" idx="1"/>
          </p:nvPr>
        </p:nvSpPr>
        <p:spPr>
          <a:xfrm>
            <a:off x="1666875" y="1695451"/>
            <a:ext cx="8858250" cy="4430713"/>
          </a:xfrm>
        </p:spPr>
        <p:txBody>
          <a:bodyPr/>
          <a:lstStyle/>
          <a:p>
            <a:pPr algn="r" rtl="1" eaLnBrk="1" hangingPunct="1"/>
            <a:endParaRPr lang="fa-IR" b="1" smtClean="0">
              <a:latin typeface="Arial Black" panose="020B0A04020102020204" pitchFamily="34" charset="0"/>
            </a:endParaRPr>
          </a:p>
          <a:p>
            <a:pPr algn="r" rtl="1" eaLnBrk="1" hangingPunct="1"/>
            <a:r>
              <a:rPr lang="fa-IR" b="1" smtClean="0">
                <a:solidFill>
                  <a:schemeClr val="bg1"/>
                </a:solidFill>
                <a:latin typeface="Arial Black" panose="020B0A04020102020204" pitchFamily="34" charset="0"/>
              </a:rPr>
              <a:t>خریداران مایلند خرید کنند نه آنکه به آنها چیزی فروخته شود.</a:t>
            </a:r>
          </a:p>
          <a:p>
            <a:pPr algn="r" rtl="1" eaLnBrk="1" hangingPunct="1"/>
            <a:endParaRPr lang="fa-IR" b="1" smtClean="0">
              <a:solidFill>
                <a:schemeClr val="bg1"/>
              </a:solidFill>
              <a:latin typeface="Arial Black" panose="020B0A04020102020204" pitchFamily="34" charset="0"/>
            </a:endParaRPr>
          </a:p>
          <a:p>
            <a:pPr algn="r" rtl="1" eaLnBrk="1" hangingPunct="1"/>
            <a:r>
              <a:rPr lang="fa-IR" b="1" smtClean="0">
                <a:solidFill>
                  <a:schemeClr val="bg1"/>
                </a:solidFill>
                <a:latin typeface="Arial Black" panose="020B0A04020102020204" pitchFamily="34" charset="0"/>
              </a:rPr>
              <a:t>آنها محصول شما را نمی خرند بلکه دستاورد ونتیجه محصول (منافع مورد نظرشان )  را می خواهند.</a:t>
            </a:r>
          </a:p>
          <a:p>
            <a:pPr algn="r" rtl="1" eaLnBrk="1" hangingPunct="1"/>
            <a:endParaRPr lang="fa-IR" b="1" smtClean="0">
              <a:solidFill>
                <a:schemeClr val="bg1"/>
              </a:solidFill>
              <a:latin typeface="Arial Black" panose="020B0A04020102020204" pitchFamily="34" charset="0"/>
            </a:endParaRPr>
          </a:p>
          <a:p>
            <a:pPr algn="r" rtl="1" eaLnBrk="1" hangingPunct="1"/>
            <a:r>
              <a:rPr lang="fa-IR" b="1" smtClean="0">
                <a:solidFill>
                  <a:schemeClr val="bg1"/>
                </a:solidFill>
                <a:latin typeface="Arial Black" panose="020B0A04020102020204" pitchFamily="34" charset="0"/>
              </a:rPr>
              <a:t>نگرش وطرز فکرتان را تغییر دهید.</a:t>
            </a:r>
          </a:p>
        </p:txBody>
      </p:sp>
      <p:sp>
        <p:nvSpPr>
          <p:cNvPr id="39940" name="WordArt 4"/>
          <p:cNvSpPr>
            <a:spLocks noChangeArrowheads="1" noChangeShapeType="1" noTextEdit="1"/>
          </p:cNvSpPr>
          <p:nvPr/>
        </p:nvSpPr>
        <p:spPr bwMode="auto">
          <a:xfrm>
            <a:off x="9239251" y="188914"/>
            <a:ext cx="500063"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4</a:t>
            </a:r>
          </a:p>
        </p:txBody>
      </p:sp>
    </p:spTree>
    <p:extLst>
      <p:ext uri="{BB962C8B-B14F-4D97-AF65-F5344CB8AC3E}">
        <p14:creationId xmlns:p14="http://schemas.microsoft.com/office/powerpoint/2010/main" val="1659823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9940"/>
                                        </p:tgtEl>
                                        <p:attrNameLst>
                                          <p:attrName>style.visibility</p:attrName>
                                        </p:attrNameLst>
                                      </p:cBhvr>
                                      <p:to>
                                        <p:strVal val="visible"/>
                                      </p:to>
                                    </p:set>
                                    <p:anim calcmode="lin" valueType="num">
                                      <p:cBhvr>
                                        <p:cTn id="7" dur="500" fill="hold"/>
                                        <p:tgtEl>
                                          <p:spTgt spid="39940"/>
                                        </p:tgtEl>
                                        <p:attrNameLst>
                                          <p:attrName>ppt_w</p:attrName>
                                        </p:attrNameLst>
                                      </p:cBhvr>
                                      <p:tavLst>
                                        <p:tav tm="0">
                                          <p:val>
                                            <p:fltVal val="0"/>
                                          </p:val>
                                        </p:tav>
                                        <p:tav tm="100000">
                                          <p:val>
                                            <p:strVal val="#ppt_w"/>
                                          </p:val>
                                        </p:tav>
                                      </p:tavLst>
                                    </p:anim>
                                    <p:anim calcmode="lin" valueType="num">
                                      <p:cBhvr>
                                        <p:cTn id="8" dur="500" fill="hold"/>
                                        <p:tgtEl>
                                          <p:spTgt spid="39940"/>
                                        </p:tgtEl>
                                        <p:attrNameLst>
                                          <p:attrName>ppt_h</p:attrName>
                                        </p:attrNameLst>
                                      </p:cBhvr>
                                      <p:tavLst>
                                        <p:tav tm="0">
                                          <p:val>
                                            <p:fltVal val="0"/>
                                          </p:val>
                                        </p:tav>
                                        <p:tav tm="100000">
                                          <p:val>
                                            <p:strVal val="#ppt_h"/>
                                          </p:val>
                                        </p:tav>
                                      </p:tavLst>
                                    </p:anim>
                                    <p:animEffect transition="in" filter="fade">
                                      <p:cBhvr>
                                        <p:cTn id="9" dur="500"/>
                                        <p:tgtEl>
                                          <p:spTgt spid="3994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9938"/>
                                        </p:tgtEl>
                                        <p:attrNameLst>
                                          <p:attrName>style.visibility</p:attrName>
                                        </p:attrNameLst>
                                      </p:cBhvr>
                                      <p:to>
                                        <p:strVal val="visible"/>
                                      </p:to>
                                    </p:set>
                                    <p:anim calcmode="lin" valueType="num">
                                      <p:cBhvr>
                                        <p:cTn id="14" dur="1000" fill="hold"/>
                                        <p:tgtEl>
                                          <p:spTgt spid="39938"/>
                                        </p:tgtEl>
                                        <p:attrNameLst>
                                          <p:attrName>ppt_w</p:attrName>
                                        </p:attrNameLst>
                                      </p:cBhvr>
                                      <p:tavLst>
                                        <p:tav tm="0">
                                          <p:val>
                                            <p:strVal val="#ppt_w+.3"/>
                                          </p:val>
                                        </p:tav>
                                        <p:tav tm="100000">
                                          <p:val>
                                            <p:strVal val="#ppt_w"/>
                                          </p:val>
                                        </p:tav>
                                      </p:tavLst>
                                    </p:anim>
                                    <p:anim calcmode="lin" valueType="num">
                                      <p:cBhvr>
                                        <p:cTn id="15" dur="1000" fill="hold"/>
                                        <p:tgtEl>
                                          <p:spTgt spid="39938"/>
                                        </p:tgtEl>
                                        <p:attrNameLst>
                                          <p:attrName>ppt_h</p:attrName>
                                        </p:attrNameLst>
                                      </p:cBhvr>
                                      <p:tavLst>
                                        <p:tav tm="0">
                                          <p:val>
                                            <p:strVal val="#ppt_h"/>
                                          </p:val>
                                        </p:tav>
                                        <p:tav tm="100000">
                                          <p:val>
                                            <p:strVal val="#ppt_h"/>
                                          </p:val>
                                        </p:tav>
                                      </p:tavLst>
                                    </p:anim>
                                    <p:animEffect transition="in" filter="fade">
                                      <p:cBhvr>
                                        <p:cTn id="16" dur="1000"/>
                                        <p:tgtEl>
                                          <p:spTgt spid="3993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10" fill="hold" nodeType="clickEffect">
                                  <p:stCondLst>
                                    <p:cond delay="0"/>
                                  </p:stCondLst>
                                  <p:childTnLst>
                                    <p:set>
                                      <p:cBhvr>
                                        <p:cTn id="20" dur="1" fill="hold">
                                          <p:stCondLst>
                                            <p:cond delay="0"/>
                                          </p:stCondLst>
                                        </p:cTn>
                                        <p:tgtEl>
                                          <p:spTgt spid="39939">
                                            <p:txEl>
                                              <p:pRg st="1" end="1"/>
                                            </p:txEl>
                                          </p:spTgt>
                                        </p:tgtEl>
                                        <p:attrNameLst>
                                          <p:attrName>style.visibility</p:attrName>
                                        </p:attrNameLst>
                                      </p:cBhvr>
                                      <p:to>
                                        <p:strVal val="visible"/>
                                      </p:to>
                                    </p:set>
                                    <p:anim calcmode="lin" valueType="num">
                                      <p:cBhvr>
                                        <p:cTn id="21" dur="500" fill="hold"/>
                                        <p:tgtEl>
                                          <p:spTgt spid="39939">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9939">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10" fill="hold" nodeType="clickEffect">
                                  <p:stCondLst>
                                    <p:cond delay="0"/>
                                  </p:stCondLst>
                                  <p:childTnLst>
                                    <p:set>
                                      <p:cBhvr>
                                        <p:cTn id="26" dur="1" fill="hold">
                                          <p:stCondLst>
                                            <p:cond delay="0"/>
                                          </p:stCondLst>
                                        </p:cTn>
                                        <p:tgtEl>
                                          <p:spTgt spid="39939">
                                            <p:txEl>
                                              <p:pRg st="3" end="3"/>
                                            </p:txEl>
                                          </p:spTgt>
                                        </p:tgtEl>
                                        <p:attrNameLst>
                                          <p:attrName>style.visibility</p:attrName>
                                        </p:attrNameLst>
                                      </p:cBhvr>
                                      <p:to>
                                        <p:strVal val="visible"/>
                                      </p:to>
                                    </p:set>
                                    <p:anim calcmode="lin" valueType="num">
                                      <p:cBhvr>
                                        <p:cTn id="27" dur="500" fill="hold"/>
                                        <p:tgtEl>
                                          <p:spTgt spid="39939">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9939">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39" presetClass="entr" presetSubtype="0" accel="100000" fill="hold" nodeType="clickEffect">
                                  <p:stCondLst>
                                    <p:cond delay="0"/>
                                  </p:stCondLst>
                                  <p:childTnLst>
                                    <p:set>
                                      <p:cBhvr>
                                        <p:cTn id="32" dur="1" fill="hold">
                                          <p:stCondLst>
                                            <p:cond delay="0"/>
                                          </p:stCondLst>
                                        </p:cTn>
                                        <p:tgtEl>
                                          <p:spTgt spid="39939">
                                            <p:txEl>
                                              <p:pRg st="5" end="5"/>
                                            </p:txEl>
                                          </p:spTgt>
                                        </p:tgtEl>
                                        <p:attrNameLst>
                                          <p:attrName>style.visibility</p:attrName>
                                        </p:attrNameLst>
                                      </p:cBhvr>
                                      <p:to>
                                        <p:strVal val="visible"/>
                                      </p:to>
                                    </p:set>
                                    <p:anim calcmode="lin" valueType="num">
                                      <p:cBhvr>
                                        <p:cTn id="33" dur="500" fill="hold"/>
                                        <p:tgtEl>
                                          <p:spTgt spid="39939">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4" dur="500" fill="hold"/>
                                        <p:tgtEl>
                                          <p:spTgt spid="39939">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5" dur="500" fill="hold"/>
                                        <p:tgtEl>
                                          <p:spTgt spid="39939">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6" dur="500" fill="hold"/>
                                        <p:tgtEl>
                                          <p:spTgt spid="3993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40"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857251"/>
            <a:ext cx="8229600" cy="5268913"/>
          </a:xfrm>
        </p:spPr>
        <p:txBody>
          <a:bodyPr/>
          <a:lstStyle/>
          <a:p>
            <a:pPr algn="r" rtl="1" eaLnBrk="1" hangingPunct="1"/>
            <a:endParaRPr lang="fa-IR" b="1" smtClean="0">
              <a:latin typeface="Arial Black" panose="020B0A04020102020204" pitchFamily="34" charset="0"/>
            </a:endParaRPr>
          </a:p>
          <a:p>
            <a:pPr algn="r" rtl="1" eaLnBrk="1" hangingPunct="1"/>
            <a:r>
              <a:rPr lang="fa-IR" b="1" smtClean="0">
                <a:solidFill>
                  <a:schemeClr val="bg1"/>
                </a:solidFill>
                <a:latin typeface="Arial Black" panose="020B0A04020102020204" pitchFamily="34" charset="0"/>
              </a:rPr>
              <a:t>نیازها وخواسته های پنهان مشتریان را بشناسید و پاسخگو باشید.</a:t>
            </a:r>
          </a:p>
          <a:p>
            <a:pPr algn="r" rtl="1" eaLnBrk="1" hangingPunct="1"/>
            <a:r>
              <a:rPr lang="fa-IR" b="1" smtClean="0">
                <a:solidFill>
                  <a:schemeClr val="bg1"/>
                </a:solidFill>
                <a:latin typeface="Arial Black" panose="020B0A04020102020204" pitchFamily="34" charset="0"/>
              </a:rPr>
              <a:t>به مشتریان ثابت کنید که آنها را درک می کنید وبه منافع وعلائق آنها توجه دارید.</a:t>
            </a:r>
          </a:p>
          <a:p>
            <a:pPr algn="r" rtl="1" eaLnBrk="1" hangingPunct="1"/>
            <a:r>
              <a:rPr lang="fa-IR" b="1" smtClean="0">
                <a:solidFill>
                  <a:schemeClr val="bg1"/>
                </a:solidFill>
                <a:latin typeface="Arial Black" panose="020B0A04020102020204" pitchFamily="34" charset="0"/>
              </a:rPr>
              <a:t>مشکل گشا وراهگشا برای مشتریان باشید.</a:t>
            </a:r>
            <a:endParaRPr lang="en-US" b="1" smtClean="0">
              <a:solidFill>
                <a:schemeClr val="bg1"/>
              </a:solidFill>
              <a:latin typeface="Arial Black" panose="020B0A04020102020204" pitchFamily="34" charset="0"/>
            </a:endParaRPr>
          </a:p>
          <a:p>
            <a:pPr algn="r" rtl="1" eaLnBrk="1" hangingPunct="1">
              <a:buFontTx/>
              <a:buNone/>
            </a:pPr>
            <a:endParaRPr lang="en-US" b="1" smtClean="0"/>
          </a:p>
        </p:txBody>
      </p:sp>
    </p:spTree>
    <p:extLst>
      <p:ext uri="{BB962C8B-B14F-4D97-AF65-F5344CB8AC3E}">
        <p14:creationId xmlns:p14="http://schemas.microsoft.com/office/powerpoint/2010/main" val="2239325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7" presetClass="entr" presetSubtype="1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58" presetClass="entr" presetSubtype="0" accel="10000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21"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WordArt 3"/>
          <p:cNvSpPr>
            <a:spLocks noChangeArrowheads="1" noChangeShapeType="1" noTextEdit="1"/>
          </p:cNvSpPr>
          <p:nvPr/>
        </p:nvSpPr>
        <p:spPr bwMode="auto">
          <a:xfrm>
            <a:off x="4411663" y="476250"/>
            <a:ext cx="2405062"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5</a:t>
            </a:r>
          </a:p>
        </p:txBody>
      </p:sp>
      <p:sp>
        <p:nvSpPr>
          <p:cNvPr id="28674" name="Rectangle 2"/>
          <p:cNvSpPr>
            <a:spLocks noGrp="1" noChangeArrowheads="1"/>
          </p:cNvSpPr>
          <p:nvPr>
            <p:ph type="ctrTitle"/>
          </p:nvPr>
        </p:nvSpPr>
        <p:spPr>
          <a:xfrm>
            <a:off x="2209800" y="260350"/>
            <a:ext cx="7772400" cy="6140450"/>
          </a:xfrm>
          <a:effectLst>
            <a:outerShdw dist="71842" dir="2700000" algn="ctr" rotWithShape="0">
              <a:schemeClr val="tx1">
                <a:alpha val="50000"/>
              </a:schemeClr>
            </a:outerShdw>
          </a:effectLst>
        </p:spPr>
        <p:txBody>
          <a:bodyPr/>
          <a:lstStyle/>
          <a:p>
            <a:pPr eaLnBrk="1" hangingPunct="1">
              <a:lnSpc>
                <a:spcPct val="90000"/>
              </a:lnSpc>
            </a:pPr>
            <a:r>
              <a:rPr lang="en-GB" sz="7200">
                <a:solidFill>
                  <a:srgbClr val="FF0000"/>
                </a:solidFill>
                <a:latin typeface="Arial Black" panose="020B0A04020102020204" pitchFamily="34" charset="0"/>
              </a:rPr>
              <a:t>RETURN ON</a:t>
            </a:r>
            <a:br>
              <a:rPr lang="en-GB" sz="7200">
                <a:solidFill>
                  <a:srgbClr val="FF0000"/>
                </a:solidFill>
                <a:latin typeface="Arial Black" panose="020B0A04020102020204" pitchFamily="34" charset="0"/>
              </a:rPr>
            </a:br>
            <a:r>
              <a:rPr lang="en-GB" sz="7200">
                <a:solidFill>
                  <a:srgbClr val="FF0000"/>
                </a:solidFill>
                <a:latin typeface="Arial Black" panose="020B0A04020102020204" pitchFamily="34" charset="0"/>
              </a:rPr>
              <a:t>INVESTMENT</a:t>
            </a:r>
            <a:br>
              <a:rPr lang="en-GB" sz="7200">
                <a:solidFill>
                  <a:srgbClr val="FF0000"/>
                </a:solidFill>
                <a:latin typeface="Arial Black" panose="020B0A04020102020204" pitchFamily="34" charset="0"/>
              </a:rPr>
            </a:br>
            <a:r>
              <a:rPr lang="en-GB" sz="7200">
                <a:solidFill>
                  <a:srgbClr val="FF0000"/>
                </a:solidFill>
                <a:latin typeface="Arial Black" panose="020B0A04020102020204" pitchFamily="34" charset="0"/>
              </a:rPr>
              <a:t>RoI</a:t>
            </a:r>
            <a:r>
              <a:rPr lang="fa-IR" sz="4000">
                <a:solidFill>
                  <a:srgbClr val="FF6600"/>
                </a:solidFill>
                <a:latin typeface="Arial Black" panose="020B0A04020102020204" pitchFamily="34" charset="0"/>
              </a:rPr>
              <a:t/>
            </a:r>
            <a:br>
              <a:rPr lang="fa-IR" sz="4000">
                <a:solidFill>
                  <a:srgbClr val="FF6600"/>
                </a:solidFill>
                <a:latin typeface="Arial Black" panose="020B0A04020102020204" pitchFamily="34" charset="0"/>
              </a:rPr>
            </a:br>
            <a:r>
              <a:rPr lang="fa-IR" sz="6600" b="1">
                <a:solidFill>
                  <a:schemeClr val="bg1"/>
                </a:solidFill>
                <a:latin typeface="Arial Black" panose="020B0A04020102020204" pitchFamily="34" charset="0"/>
              </a:rPr>
              <a:t>بازگشت سرمایه گذاری</a:t>
            </a:r>
            <a:r>
              <a:rPr lang="fa-IR" sz="6600">
                <a:solidFill>
                  <a:schemeClr val="bg1"/>
                </a:solidFill>
                <a:latin typeface="Arial Black" panose="020B0A04020102020204" pitchFamily="34" charset="0"/>
              </a:rPr>
              <a:t/>
            </a:r>
            <a:br>
              <a:rPr lang="fa-IR" sz="6600">
                <a:solidFill>
                  <a:schemeClr val="bg1"/>
                </a:solidFill>
                <a:latin typeface="Arial Black" panose="020B0A04020102020204" pitchFamily="34" charset="0"/>
              </a:rPr>
            </a:br>
            <a:endParaRPr lang="en-US" sz="6600">
              <a:solidFill>
                <a:schemeClr val="bg1"/>
              </a:solidFill>
              <a:latin typeface="Arial Black" panose="020B0A04020102020204" pitchFamily="34" charset="0"/>
            </a:endParaRPr>
          </a:p>
        </p:txBody>
      </p:sp>
    </p:spTree>
    <p:extLst>
      <p:ext uri="{BB962C8B-B14F-4D97-AF65-F5344CB8AC3E}">
        <p14:creationId xmlns:p14="http://schemas.microsoft.com/office/powerpoint/2010/main" val="1778108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p:cTn id="7" dur="500" fill="hold"/>
                                        <p:tgtEl>
                                          <p:spTgt spid="28675"/>
                                        </p:tgtEl>
                                        <p:attrNameLst>
                                          <p:attrName>ppt_w</p:attrName>
                                        </p:attrNameLst>
                                      </p:cBhvr>
                                      <p:tavLst>
                                        <p:tav tm="0">
                                          <p:val>
                                            <p:fltVal val="0"/>
                                          </p:val>
                                        </p:tav>
                                        <p:tav tm="100000">
                                          <p:val>
                                            <p:strVal val="#ppt_w"/>
                                          </p:val>
                                        </p:tav>
                                      </p:tavLst>
                                    </p:anim>
                                    <p:anim calcmode="lin" valueType="num">
                                      <p:cBhvr>
                                        <p:cTn id="8" dur="500" fill="hold"/>
                                        <p:tgtEl>
                                          <p:spTgt spid="28675"/>
                                        </p:tgtEl>
                                        <p:attrNameLst>
                                          <p:attrName>ppt_h</p:attrName>
                                        </p:attrNameLst>
                                      </p:cBhvr>
                                      <p:tavLst>
                                        <p:tav tm="0">
                                          <p:val>
                                            <p:fltVal val="0"/>
                                          </p:val>
                                        </p:tav>
                                        <p:tav tm="100000">
                                          <p:val>
                                            <p:strVal val="#ppt_h"/>
                                          </p:val>
                                        </p:tav>
                                      </p:tavLst>
                                    </p:anim>
                                    <p:animEffect transition="in" filter="fade">
                                      <p:cBhvr>
                                        <p:cTn id="9" dur="500"/>
                                        <p:tgtEl>
                                          <p:spTgt spid="2867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nimBg="1"/>
      <p:bldP spid="2867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solidFill>
                  <a:schemeClr val="tx1"/>
                </a:solidFill>
              </a:rPr>
              <a:t>چالشهای اساسی بازاریابی</a:t>
            </a:r>
            <a:endParaRPr lang="en-US" dirty="0">
              <a:solidFill>
                <a:schemeClr val="tx1"/>
              </a:solidFill>
            </a:endParaRPr>
          </a:p>
        </p:txBody>
      </p:sp>
      <p:sp>
        <p:nvSpPr>
          <p:cNvPr id="3" name="Content Placeholder 2"/>
          <p:cNvSpPr>
            <a:spLocks noGrp="1"/>
          </p:cNvSpPr>
          <p:nvPr>
            <p:ph idx="1"/>
          </p:nvPr>
        </p:nvSpPr>
        <p:spPr/>
        <p:txBody>
          <a:bodyPr/>
          <a:lstStyle/>
          <a:p>
            <a:pPr algn="r" rtl="1" eaLnBrk="1" hangingPunct="1">
              <a:buFont typeface="Wingdings" panose="05000000000000000000" pitchFamily="2" charset="2"/>
              <a:buChar char="Ø"/>
            </a:pPr>
            <a:r>
              <a:rPr lang="fa-IR" sz="3600" b="1" dirty="0"/>
              <a:t>کهنگی سریع محصولات جدید و نرخ بالای شکست آنها</a:t>
            </a:r>
          </a:p>
          <a:p>
            <a:pPr algn="r" rtl="1" eaLnBrk="1" hangingPunct="1">
              <a:buFont typeface="Arial" panose="020B0604020202020204" pitchFamily="34" charset="0"/>
              <a:buNone/>
            </a:pPr>
            <a:endParaRPr lang="fa-IR" sz="3600" b="1" dirty="0"/>
          </a:p>
          <a:p>
            <a:pPr algn="r" rtl="1" eaLnBrk="1" hangingPunct="1">
              <a:buFont typeface="Wingdings" panose="05000000000000000000" pitchFamily="2" charset="2"/>
              <a:buChar char="Ø"/>
            </a:pPr>
            <a:r>
              <a:rPr lang="fa-IR" sz="3600" b="1" dirty="0"/>
              <a:t>جابه جائی قدرت در بازار ها</a:t>
            </a:r>
          </a:p>
          <a:p>
            <a:pPr algn="r" rtl="1" eaLnBrk="1" hangingPunct="1">
              <a:buFont typeface="Arial" panose="020B0604020202020204" pitchFamily="34" charset="0"/>
              <a:buNone/>
            </a:pPr>
            <a:endParaRPr lang="fa-IR" sz="3600" b="1" dirty="0"/>
          </a:p>
          <a:p>
            <a:pPr algn="r" rtl="1" eaLnBrk="1" hangingPunct="1">
              <a:buFont typeface="Wingdings" panose="05000000000000000000" pitchFamily="2" charset="2"/>
              <a:buChar char="Ø"/>
            </a:pPr>
            <a:r>
              <a:rPr lang="fa-IR" sz="3600" b="1" dirty="0"/>
              <a:t>کاهش کنترل پذیری عناصر آمیزه بازاریابی</a:t>
            </a:r>
            <a:endParaRPr lang="en-US" sz="3600" b="1" dirty="0"/>
          </a:p>
        </p:txBody>
      </p:sp>
      <p:sp>
        <p:nvSpPr>
          <p:cNvPr id="1229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EB27014-5E9C-4D4E-B5B8-3155D913C96D}" type="slidenum">
              <a:rPr lang="en-US" sz="1200">
                <a:solidFill>
                  <a:srgbClr val="898989"/>
                </a:solidFill>
              </a:rPr>
              <a:pPr>
                <a:spcBef>
                  <a:spcPct val="0"/>
                </a:spcBef>
                <a:buFontTx/>
                <a:buNone/>
              </a:pPr>
              <a:t>8</a:t>
            </a:fld>
            <a:endParaRPr lang="en-US" sz="1200" dirty="0">
              <a:solidFill>
                <a:srgbClr val="898989"/>
              </a:solidFill>
            </a:endParaRPr>
          </a:p>
        </p:txBody>
      </p:sp>
    </p:spTree>
    <p:extLst>
      <p:ext uri="{BB962C8B-B14F-4D97-AF65-F5344CB8AC3E}">
        <p14:creationId xmlns:p14="http://schemas.microsoft.com/office/powerpoint/2010/main" val="351121410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mtClean="0">
                <a:solidFill>
                  <a:srgbClr val="FF6600"/>
                </a:solidFill>
                <a:latin typeface="Arial Black" panose="020B0A04020102020204" pitchFamily="34" charset="0"/>
              </a:rPr>
              <a:t>RoI</a:t>
            </a:r>
            <a:r>
              <a:rPr lang="fa-IR" b="1" smtClean="0">
                <a:solidFill>
                  <a:srgbClr val="FF6600"/>
                </a:solidFill>
                <a:latin typeface="Arial Black" panose="020B0A04020102020204" pitchFamily="34" charset="0"/>
              </a:rPr>
              <a:t>بازگشت سرمایه گذاری</a:t>
            </a:r>
            <a:r>
              <a:rPr lang="fa-IR" smtClean="0">
                <a:solidFill>
                  <a:srgbClr val="FF6600"/>
                </a:solidFill>
                <a:latin typeface="Arial Black" panose="020B0A04020102020204" pitchFamily="34" charset="0"/>
              </a:rPr>
              <a:t>    </a:t>
            </a:r>
            <a:endParaRPr lang="en-US" smtClean="0">
              <a:solidFill>
                <a:srgbClr val="FF6600"/>
              </a:solidFill>
              <a:latin typeface="Arial Black" panose="020B0A04020102020204" pitchFamily="34" charset="0"/>
            </a:endParaRPr>
          </a:p>
        </p:txBody>
      </p:sp>
      <p:sp>
        <p:nvSpPr>
          <p:cNvPr id="40964" name="WordArt 4"/>
          <p:cNvSpPr>
            <a:spLocks noChangeArrowheads="1" noChangeShapeType="1" noTextEdit="1"/>
          </p:cNvSpPr>
          <p:nvPr/>
        </p:nvSpPr>
        <p:spPr bwMode="auto">
          <a:xfrm>
            <a:off x="9382126" y="188914"/>
            <a:ext cx="714375"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5</a:t>
            </a:r>
          </a:p>
        </p:txBody>
      </p:sp>
      <p:sp>
        <p:nvSpPr>
          <p:cNvPr id="40965" name="Rectangle 5"/>
          <p:cNvSpPr>
            <a:spLocks noGrp="1" noChangeArrowheads="1"/>
          </p:cNvSpPr>
          <p:nvPr>
            <p:ph type="body" idx="1"/>
          </p:nvPr>
        </p:nvSpPr>
        <p:spPr>
          <a:xfrm>
            <a:off x="1981200" y="1341439"/>
            <a:ext cx="8472488" cy="4784725"/>
          </a:xfrm>
        </p:spPr>
        <p:txBody>
          <a:bodyPr/>
          <a:lstStyle/>
          <a:p>
            <a:pPr algn="r" rtl="1" eaLnBrk="1" hangingPunct="1">
              <a:lnSpc>
                <a:spcPct val="80000"/>
              </a:lnSpc>
            </a:pPr>
            <a:endParaRPr lang="fa-IR" sz="3600" b="1"/>
          </a:p>
          <a:p>
            <a:pPr algn="r" rtl="1" eaLnBrk="1" hangingPunct="1">
              <a:lnSpc>
                <a:spcPct val="80000"/>
              </a:lnSpc>
            </a:pPr>
            <a:r>
              <a:rPr lang="fa-IR" sz="3600" b="1">
                <a:solidFill>
                  <a:schemeClr val="bg1"/>
                </a:solidFill>
              </a:rPr>
              <a:t>همه هزینه های بازاریابی باید قابل رهگیری باشند .</a:t>
            </a:r>
          </a:p>
          <a:p>
            <a:pPr algn="r" rtl="1" eaLnBrk="1" hangingPunct="1">
              <a:lnSpc>
                <a:spcPct val="80000"/>
              </a:lnSpc>
            </a:pPr>
            <a:r>
              <a:rPr lang="fa-IR" sz="3600" b="1">
                <a:solidFill>
                  <a:schemeClr val="bg1"/>
                </a:solidFill>
                <a:latin typeface="Arial Black" panose="020B0A04020102020204" pitchFamily="34" charset="0"/>
              </a:rPr>
              <a:t>آگاه باشید که هر هزینه ای کجا وچگونه خرج می شود.</a:t>
            </a:r>
          </a:p>
          <a:p>
            <a:pPr algn="r" rtl="1" eaLnBrk="1" hangingPunct="1">
              <a:lnSpc>
                <a:spcPct val="80000"/>
              </a:lnSpc>
            </a:pPr>
            <a:r>
              <a:rPr lang="fa-IR" sz="3600" b="1">
                <a:solidFill>
                  <a:schemeClr val="bg1"/>
                </a:solidFill>
                <a:latin typeface="Arial Black" panose="020B0A04020102020204" pitchFamily="34" charset="0"/>
              </a:rPr>
              <a:t>اگر هزینه ای موثر وقابل رهیابی نیست ،همین امروز آنرا قطع کنید.</a:t>
            </a:r>
          </a:p>
          <a:p>
            <a:pPr algn="r" rtl="1" eaLnBrk="1" hangingPunct="1">
              <a:lnSpc>
                <a:spcPct val="80000"/>
              </a:lnSpc>
            </a:pPr>
            <a:r>
              <a:rPr lang="fa-IR" sz="3600" b="1">
                <a:solidFill>
                  <a:schemeClr val="bg1"/>
                </a:solidFill>
                <a:latin typeface="Arial Black" panose="020B0A04020102020204" pitchFamily="34" charset="0"/>
              </a:rPr>
              <a:t>اگر هزینه ای موثر هست بیشتر خرج کنید.</a:t>
            </a:r>
            <a:endParaRPr lang="en-US" sz="3600" b="1">
              <a:solidFill>
                <a:schemeClr val="bg1"/>
              </a:solidFill>
              <a:latin typeface="Arial Black" panose="020B0A04020102020204" pitchFamily="34" charset="0"/>
            </a:endParaRPr>
          </a:p>
        </p:txBody>
      </p:sp>
    </p:spTree>
    <p:extLst>
      <p:ext uri="{BB962C8B-B14F-4D97-AF65-F5344CB8AC3E}">
        <p14:creationId xmlns:p14="http://schemas.microsoft.com/office/powerpoint/2010/main" val="26381168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0964"/>
                                        </p:tgtEl>
                                        <p:attrNameLst>
                                          <p:attrName>style.visibility</p:attrName>
                                        </p:attrNameLst>
                                      </p:cBhvr>
                                      <p:to>
                                        <p:strVal val="visible"/>
                                      </p:to>
                                    </p:set>
                                    <p:anim calcmode="lin" valueType="num">
                                      <p:cBhvr>
                                        <p:cTn id="7" dur="500" fill="hold"/>
                                        <p:tgtEl>
                                          <p:spTgt spid="40964"/>
                                        </p:tgtEl>
                                        <p:attrNameLst>
                                          <p:attrName>ppt_w</p:attrName>
                                        </p:attrNameLst>
                                      </p:cBhvr>
                                      <p:tavLst>
                                        <p:tav tm="0">
                                          <p:val>
                                            <p:fltVal val="0"/>
                                          </p:val>
                                        </p:tav>
                                        <p:tav tm="100000">
                                          <p:val>
                                            <p:strVal val="#ppt_w"/>
                                          </p:val>
                                        </p:tav>
                                      </p:tavLst>
                                    </p:anim>
                                    <p:anim calcmode="lin" valueType="num">
                                      <p:cBhvr>
                                        <p:cTn id="8" dur="500" fill="hold"/>
                                        <p:tgtEl>
                                          <p:spTgt spid="40964"/>
                                        </p:tgtEl>
                                        <p:attrNameLst>
                                          <p:attrName>ppt_h</p:attrName>
                                        </p:attrNameLst>
                                      </p:cBhvr>
                                      <p:tavLst>
                                        <p:tav tm="0">
                                          <p:val>
                                            <p:fltVal val="0"/>
                                          </p:val>
                                        </p:tav>
                                        <p:tav tm="100000">
                                          <p:val>
                                            <p:strVal val="#ppt_h"/>
                                          </p:val>
                                        </p:tav>
                                      </p:tavLst>
                                    </p:anim>
                                    <p:animEffect transition="in" filter="fade">
                                      <p:cBhvr>
                                        <p:cTn id="9" dur="500"/>
                                        <p:tgtEl>
                                          <p:spTgt spid="4096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40962"/>
                                        </p:tgtEl>
                                        <p:attrNameLst>
                                          <p:attrName>style.visibility</p:attrName>
                                        </p:attrNameLst>
                                      </p:cBhvr>
                                      <p:to>
                                        <p:strVal val="visible"/>
                                      </p:to>
                                    </p:set>
                                    <p:anim calcmode="lin" valueType="num">
                                      <p:cBhvr>
                                        <p:cTn id="14" dur="1000" fill="hold"/>
                                        <p:tgtEl>
                                          <p:spTgt spid="40962"/>
                                        </p:tgtEl>
                                        <p:attrNameLst>
                                          <p:attrName>ppt_w</p:attrName>
                                        </p:attrNameLst>
                                      </p:cBhvr>
                                      <p:tavLst>
                                        <p:tav tm="0">
                                          <p:val>
                                            <p:strVal val="#ppt_w+.3"/>
                                          </p:val>
                                        </p:tav>
                                        <p:tav tm="100000">
                                          <p:val>
                                            <p:strVal val="#ppt_w"/>
                                          </p:val>
                                        </p:tav>
                                      </p:tavLst>
                                    </p:anim>
                                    <p:anim calcmode="lin" valueType="num">
                                      <p:cBhvr>
                                        <p:cTn id="15" dur="1000" fill="hold"/>
                                        <p:tgtEl>
                                          <p:spTgt spid="40962"/>
                                        </p:tgtEl>
                                        <p:attrNameLst>
                                          <p:attrName>ppt_h</p:attrName>
                                        </p:attrNameLst>
                                      </p:cBhvr>
                                      <p:tavLst>
                                        <p:tav tm="0">
                                          <p:val>
                                            <p:strVal val="#ppt_h"/>
                                          </p:val>
                                        </p:tav>
                                        <p:tav tm="100000">
                                          <p:val>
                                            <p:strVal val="#ppt_h"/>
                                          </p:val>
                                        </p:tav>
                                      </p:tavLst>
                                    </p:anim>
                                    <p:animEffect transition="in" filter="fade">
                                      <p:cBhvr>
                                        <p:cTn id="16" dur="1000"/>
                                        <p:tgtEl>
                                          <p:spTgt spid="4096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9" presetClass="entr" presetSubtype="0" accel="100000" fill="hold" nodeType="clickEffect">
                                  <p:stCondLst>
                                    <p:cond delay="0"/>
                                  </p:stCondLst>
                                  <p:childTnLst>
                                    <p:set>
                                      <p:cBhvr>
                                        <p:cTn id="20" dur="1" fill="hold">
                                          <p:stCondLst>
                                            <p:cond delay="0"/>
                                          </p:stCondLst>
                                        </p:cTn>
                                        <p:tgtEl>
                                          <p:spTgt spid="40965">
                                            <p:txEl>
                                              <p:pRg st="1" end="1"/>
                                            </p:txEl>
                                          </p:spTgt>
                                        </p:tgtEl>
                                        <p:attrNameLst>
                                          <p:attrName>style.visibility</p:attrName>
                                        </p:attrNameLst>
                                      </p:cBhvr>
                                      <p:to>
                                        <p:strVal val="visible"/>
                                      </p:to>
                                    </p:set>
                                    <p:anim calcmode="lin" valueType="num">
                                      <p:cBhvr>
                                        <p:cTn id="21" dur="500" fill="hold"/>
                                        <p:tgtEl>
                                          <p:spTgt spid="40965">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40965">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40965">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4096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40965">
                                            <p:txEl>
                                              <p:pRg st="2" end="2"/>
                                            </p:txEl>
                                          </p:spTgt>
                                        </p:tgtEl>
                                        <p:attrNameLst>
                                          <p:attrName>style.visibility</p:attrName>
                                        </p:attrNameLst>
                                      </p:cBhvr>
                                      <p:to>
                                        <p:strVal val="visible"/>
                                      </p:to>
                                    </p:set>
                                    <p:animEffect transition="in" filter="fade">
                                      <p:cBhvr>
                                        <p:cTn id="29" dur="2000"/>
                                        <p:tgtEl>
                                          <p:spTgt spid="40965">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5" presetClass="entr" presetSubtype="0" fill="hold" nodeType="clickEffect">
                                  <p:stCondLst>
                                    <p:cond delay="0"/>
                                  </p:stCondLst>
                                  <p:childTnLst>
                                    <p:set>
                                      <p:cBhvr>
                                        <p:cTn id="33" dur="1" fill="hold">
                                          <p:stCondLst>
                                            <p:cond delay="0"/>
                                          </p:stCondLst>
                                        </p:cTn>
                                        <p:tgtEl>
                                          <p:spTgt spid="40965">
                                            <p:txEl>
                                              <p:pRg st="3" end="3"/>
                                            </p:txEl>
                                          </p:spTgt>
                                        </p:tgtEl>
                                        <p:attrNameLst>
                                          <p:attrName>style.visibility</p:attrName>
                                        </p:attrNameLst>
                                      </p:cBhvr>
                                      <p:to>
                                        <p:strVal val="visible"/>
                                      </p:to>
                                    </p:set>
                                    <p:anim calcmode="lin" valueType="num">
                                      <p:cBhvr>
                                        <p:cTn id="34" dur="1000" fill="hold"/>
                                        <p:tgtEl>
                                          <p:spTgt spid="40965">
                                            <p:txEl>
                                              <p:pRg st="3" end="3"/>
                                            </p:txEl>
                                          </p:spTgt>
                                        </p:tgtEl>
                                        <p:attrNameLst>
                                          <p:attrName>ppt_w</p:attrName>
                                        </p:attrNameLst>
                                      </p:cBhvr>
                                      <p:tavLst>
                                        <p:tav tm="0">
                                          <p:val>
                                            <p:fltVal val="0"/>
                                          </p:val>
                                        </p:tav>
                                        <p:tav tm="100000">
                                          <p:val>
                                            <p:strVal val="#ppt_w"/>
                                          </p:val>
                                        </p:tav>
                                      </p:tavLst>
                                    </p:anim>
                                    <p:anim calcmode="lin" valueType="num">
                                      <p:cBhvr>
                                        <p:cTn id="35" dur="1000" fill="hold"/>
                                        <p:tgtEl>
                                          <p:spTgt spid="40965">
                                            <p:txEl>
                                              <p:pRg st="3" end="3"/>
                                            </p:txEl>
                                          </p:spTgt>
                                        </p:tgtEl>
                                        <p:attrNameLst>
                                          <p:attrName>ppt_h</p:attrName>
                                        </p:attrNameLst>
                                      </p:cBhvr>
                                      <p:tavLst>
                                        <p:tav tm="0">
                                          <p:val>
                                            <p:fltVal val="0"/>
                                          </p:val>
                                        </p:tav>
                                        <p:tav tm="100000">
                                          <p:val>
                                            <p:strVal val="#ppt_h"/>
                                          </p:val>
                                        </p:tav>
                                      </p:tavLst>
                                    </p:anim>
                                    <p:anim calcmode="lin" valueType="num">
                                      <p:cBhvr>
                                        <p:cTn id="36" dur="1000" fill="hold"/>
                                        <p:tgtEl>
                                          <p:spTgt spid="4096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4096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39" presetClass="entr" presetSubtype="0" accel="100000" fill="hold" nodeType="clickEffect">
                                  <p:stCondLst>
                                    <p:cond delay="0"/>
                                  </p:stCondLst>
                                  <p:childTnLst>
                                    <p:set>
                                      <p:cBhvr>
                                        <p:cTn id="41" dur="1" fill="hold">
                                          <p:stCondLst>
                                            <p:cond delay="0"/>
                                          </p:stCondLst>
                                        </p:cTn>
                                        <p:tgtEl>
                                          <p:spTgt spid="40965">
                                            <p:txEl>
                                              <p:pRg st="4" end="4"/>
                                            </p:txEl>
                                          </p:spTgt>
                                        </p:tgtEl>
                                        <p:attrNameLst>
                                          <p:attrName>style.visibility</p:attrName>
                                        </p:attrNameLst>
                                      </p:cBhvr>
                                      <p:to>
                                        <p:strVal val="visible"/>
                                      </p:to>
                                    </p:set>
                                    <p:anim calcmode="lin" valueType="num">
                                      <p:cBhvr>
                                        <p:cTn id="42" dur="500" fill="hold"/>
                                        <p:tgtEl>
                                          <p:spTgt spid="40965">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40965">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40965">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4096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4"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WordArt 3"/>
          <p:cNvSpPr>
            <a:spLocks noChangeArrowheads="1" noChangeShapeType="1" noTextEdit="1"/>
          </p:cNvSpPr>
          <p:nvPr/>
        </p:nvSpPr>
        <p:spPr bwMode="auto">
          <a:xfrm>
            <a:off x="4411663" y="476250"/>
            <a:ext cx="2405062"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6</a:t>
            </a:r>
          </a:p>
        </p:txBody>
      </p:sp>
      <p:sp>
        <p:nvSpPr>
          <p:cNvPr id="29698" name="Rectangle 2"/>
          <p:cNvSpPr>
            <a:spLocks noGrp="1" noChangeArrowheads="1"/>
          </p:cNvSpPr>
          <p:nvPr>
            <p:ph type="ctrTitle"/>
          </p:nvPr>
        </p:nvSpPr>
        <p:spPr>
          <a:xfrm>
            <a:off x="2209800" y="260351"/>
            <a:ext cx="7772400" cy="5400675"/>
          </a:xfrm>
          <a:effectLst>
            <a:outerShdw dist="71842" dir="2700000" algn="ctr" rotWithShape="0">
              <a:schemeClr val="tx1">
                <a:alpha val="50000"/>
              </a:schemeClr>
            </a:outerShdw>
          </a:effectLst>
        </p:spPr>
        <p:txBody>
          <a:bodyPr/>
          <a:lstStyle/>
          <a:p>
            <a:pPr eaLnBrk="1" hangingPunct="1">
              <a:lnSpc>
                <a:spcPct val="90000"/>
              </a:lnSpc>
            </a:pPr>
            <a:r>
              <a:rPr lang="en-GB" sz="7200">
                <a:solidFill>
                  <a:srgbClr val="FF0000"/>
                </a:solidFill>
                <a:latin typeface="Arial Black" panose="020B0A04020102020204" pitchFamily="34" charset="0"/>
              </a:rPr>
              <a:t>HELP </a:t>
            </a:r>
            <a:br>
              <a:rPr lang="en-GB" sz="7200">
                <a:solidFill>
                  <a:srgbClr val="FF0000"/>
                </a:solidFill>
                <a:latin typeface="Arial Black" panose="020B0A04020102020204" pitchFamily="34" charset="0"/>
              </a:rPr>
            </a:br>
            <a:r>
              <a:rPr lang="en-GB" sz="7200">
                <a:solidFill>
                  <a:srgbClr val="FF0000"/>
                </a:solidFill>
                <a:latin typeface="Arial Black" panose="020B0A04020102020204" pitchFamily="34" charset="0"/>
              </a:rPr>
              <a:t>YOUR</a:t>
            </a:r>
            <a:br>
              <a:rPr lang="en-GB" sz="7200">
                <a:solidFill>
                  <a:srgbClr val="FF0000"/>
                </a:solidFill>
                <a:latin typeface="Arial Black" panose="020B0A04020102020204" pitchFamily="34" charset="0"/>
              </a:rPr>
            </a:br>
            <a:r>
              <a:rPr lang="en-GB" sz="7200">
                <a:solidFill>
                  <a:srgbClr val="FF0000"/>
                </a:solidFill>
                <a:latin typeface="Arial Black" panose="020B0A04020102020204" pitchFamily="34" charset="0"/>
              </a:rPr>
              <a:t>FRIENDS</a:t>
            </a:r>
            <a:r>
              <a:rPr lang="fa-IR" sz="7200">
                <a:solidFill>
                  <a:srgbClr val="FF6600"/>
                </a:solidFill>
                <a:latin typeface="Arial Black" panose="020B0A04020102020204" pitchFamily="34" charset="0"/>
              </a:rPr>
              <a:t/>
            </a:r>
            <a:br>
              <a:rPr lang="fa-IR" sz="7200">
                <a:solidFill>
                  <a:srgbClr val="FF6600"/>
                </a:solidFill>
                <a:latin typeface="Arial Black" panose="020B0A04020102020204" pitchFamily="34" charset="0"/>
              </a:rPr>
            </a:br>
            <a:r>
              <a:rPr lang="fa-IR" sz="7200" b="1">
                <a:solidFill>
                  <a:schemeClr val="bg1"/>
                </a:solidFill>
                <a:latin typeface="Arial Black" panose="020B0A04020102020204" pitchFamily="34" charset="0"/>
              </a:rPr>
              <a:t>به ذینفعانتان کمک کنید</a:t>
            </a:r>
            <a:endParaRPr lang="en-US" sz="7200" b="1">
              <a:solidFill>
                <a:schemeClr val="bg1"/>
              </a:solidFill>
              <a:latin typeface="Arial Black" panose="020B0A04020102020204" pitchFamily="34" charset="0"/>
            </a:endParaRPr>
          </a:p>
        </p:txBody>
      </p:sp>
    </p:spTree>
    <p:extLst>
      <p:ext uri="{BB962C8B-B14F-4D97-AF65-F5344CB8AC3E}">
        <p14:creationId xmlns:p14="http://schemas.microsoft.com/office/powerpoint/2010/main" val="33075803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9699"/>
                                        </p:tgtEl>
                                        <p:attrNameLst>
                                          <p:attrName>style.visibility</p:attrName>
                                        </p:attrNameLst>
                                      </p:cBhvr>
                                      <p:to>
                                        <p:strVal val="visible"/>
                                      </p:to>
                                    </p:set>
                                    <p:anim calcmode="lin" valueType="num">
                                      <p:cBhvr>
                                        <p:cTn id="7" dur="500" fill="hold"/>
                                        <p:tgtEl>
                                          <p:spTgt spid="29699"/>
                                        </p:tgtEl>
                                        <p:attrNameLst>
                                          <p:attrName>ppt_w</p:attrName>
                                        </p:attrNameLst>
                                      </p:cBhvr>
                                      <p:tavLst>
                                        <p:tav tm="0">
                                          <p:val>
                                            <p:fltVal val="0"/>
                                          </p:val>
                                        </p:tav>
                                        <p:tav tm="100000">
                                          <p:val>
                                            <p:strVal val="#ppt_w"/>
                                          </p:val>
                                        </p:tav>
                                      </p:tavLst>
                                    </p:anim>
                                    <p:anim calcmode="lin" valueType="num">
                                      <p:cBhvr>
                                        <p:cTn id="8" dur="500" fill="hold"/>
                                        <p:tgtEl>
                                          <p:spTgt spid="29699"/>
                                        </p:tgtEl>
                                        <p:attrNameLst>
                                          <p:attrName>ppt_h</p:attrName>
                                        </p:attrNameLst>
                                      </p:cBhvr>
                                      <p:tavLst>
                                        <p:tav tm="0">
                                          <p:val>
                                            <p:fltVal val="0"/>
                                          </p:val>
                                        </p:tav>
                                        <p:tav tm="100000">
                                          <p:val>
                                            <p:strVal val="#ppt_h"/>
                                          </p:val>
                                        </p:tav>
                                      </p:tavLst>
                                    </p:anim>
                                    <p:animEffect transition="in" filter="fade">
                                      <p:cBhvr>
                                        <p:cTn id="9" dur="500"/>
                                        <p:tgtEl>
                                          <p:spTgt spid="2969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animBg="1"/>
      <p:bldP spid="29698"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0" y="274639"/>
            <a:ext cx="8229600" cy="1368425"/>
          </a:xfrm>
        </p:spPr>
        <p:txBody>
          <a:bodyPr rtlCol="0">
            <a:normAutofit fontScale="90000"/>
          </a:bodyPr>
          <a:lstStyle/>
          <a:p>
            <a:pPr>
              <a:defRPr/>
            </a:pPr>
            <a:r>
              <a:rPr lang="en-GB" sz="4000" dirty="0">
                <a:solidFill>
                  <a:srgbClr val="FF6600"/>
                </a:solidFill>
                <a:latin typeface="Arial Black" pitchFamily="34" charset="0"/>
              </a:rPr>
              <a:t>HELP YOUR</a:t>
            </a:r>
            <a:br>
              <a:rPr lang="en-GB" sz="4000" dirty="0">
                <a:solidFill>
                  <a:srgbClr val="FF6600"/>
                </a:solidFill>
                <a:latin typeface="Arial Black" pitchFamily="34" charset="0"/>
              </a:rPr>
            </a:br>
            <a:r>
              <a:rPr lang="en-GB" sz="4000" dirty="0">
                <a:solidFill>
                  <a:srgbClr val="FF6600"/>
                </a:solidFill>
                <a:latin typeface="Arial Black" pitchFamily="34" charset="0"/>
              </a:rPr>
              <a:t>FRIENDS</a:t>
            </a:r>
            <a:r>
              <a:rPr lang="fa-IR" sz="4000" dirty="0">
                <a:solidFill>
                  <a:srgbClr val="FF6600"/>
                </a:solidFill>
                <a:latin typeface="Arial Black" pitchFamily="34" charset="0"/>
              </a:rPr>
              <a:t/>
            </a:r>
            <a:br>
              <a:rPr lang="fa-IR" sz="4000" dirty="0">
                <a:solidFill>
                  <a:srgbClr val="FF6600"/>
                </a:solidFill>
                <a:latin typeface="Arial Black" pitchFamily="34" charset="0"/>
              </a:rPr>
            </a:br>
            <a:r>
              <a:rPr lang="fa-IR" sz="4000" b="1" dirty="0">
                <a:solidFill>
                  <a:schemeClr val="accent6"/>
                </a:solidFill>
                <a:latin typeface="Arial Black" pitchFamily="34" charset="0"/>
              </a:rPr>
              <a:t>به ذینفعانتان کمک کنید</a:t>
            </a:r>
            <a:endParaRPr lang="en-US" sz="4000" b="1" dirty="0">
              <a:solidFill>
                <a:schemeClr val="accent6"/>
              </a:solidFill>
              <a:latin typeface="Arial Black" pitchFamily="34" charset="0"/>
            </a:endParaRPr>
          </a:p>
        </p:txBody>
      </p:sp>
      <p:sp>
        <p:nvSpPr>
          <p:cNvPr id="54275" name="Rectangle 3"/>
          <p:cNvSpPr>
            <a:spLocks noGrp="1" noChangeArrowheads="1"/>
          </p:cNvSpPr>
          <p:nvPr>
            <p:ph type="body" idx="1"/>
          </p:nvPr>
        </p:nvSpPr>
        <p:spPr>
          <a:xfrm>
            <a:off x="1981200" y="1857376"/>
            <a:ext cx="8229600" cy="4429125"/>
          </a:xfrm>
        </p:spPr>
        <p:txBody>
          <a:bodyPr/>
          <a:lstStyle/>
          <a:p>
            <a:pPr algn="r" rtl="1" eaLnBrk="1" hangingPunct="1"/>
            <a:r>
              <a:rPr lang="fa-IR" sz="4000" b="1">
                <a:solidFill>
                  <a:schemeClr val="bg1"/>
                </a:solidFill>
              </a:rPr>
              <a:t>با کانالهای بازاریابی خود مساعدت کنید.</a:t>
            </a:r>
          </a:p>
          <a:p>
            <a:pPr algn="r" rtl="1" eaLnBrk="1" hangingPunct="1"/>
            <a:r>
              <a:rPr lang="fa-IR" sz="4000" b="1">
                <a:solidFill>
                  <a:schemeClr val="bg1"/>
                </a:solidFill>
              </a:rPr>
              <a:t>آنها را بعنوان گروههای مرجع یا معرف ومبلغ حفظ کنید.</a:t>
            </a:r>
          </a:p>
          <a:p>
            <a:pPr algn="r" rtl="1" eaLnBrk="1" hangingPunct="1"/>
            <a:r>
              <a:rPr lang="fa-IR" sz="4000" b="1">
                <a:solidFill>
                  <a:schemeClr val="bg1"/>
                </a:solidFill>
              </a:rPr>
              <a:t>ارتباط خود را با ذینفعان بهبود بخشید . </a:t>
            </a:r>
          </a:p>
          <a:p>
            <a:pPr algn="r" rtl="1" eaLnBrk="1" hangingPunct="1"/>
            <a:r>
              <a:rPr lang="fa-IR" sz="4000" b="1">
                <a:solidFill>
                  <a:schemeClr val="bg1"/>
                </a:solidFill>
              </a:rPr>
              <a:t>اطلاع یابی واطلاع رسانی به آنها را بهتر وبیشتر کنید تا فروشتان افزایش یابد.</a:t>
            </a:r>
            <a:endParaRPr lang="en-US" sz="4000" b="1">
              <a:solidFill>
                <a:schemeClr val="bg1"/>
              </a:solidFill>
            </a:endParaRPr>
          </a:p>
        </p:txBody>
      </p:sp>
      <p:sp>
        <p:nvSpPr>
          <p:cNvPr id="54276" name="WordArt 4"/>
          <p:cNvSpPr>
            <a:spLocks noChangeArrowheads="1" noChangeShapeType="1" noTextEdit="1"/>
          </p:cNvSpPr>
          <p:nvPr/>
        </p:nvSpPr>
        <p:spPr bwMode="auto">
          <a:xfrm>
            <a:off x="9024938" y="444500"/>
            <a:ext cx="500062" cy="865188"/>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6</a:t>
            </a:r>
          </a:p>
        </p:txBody>
      </p:sp>
    </p:spTree>
    <p:extLst>
      <p:ext uri="{BB962C8B-B14F-4D97-AF65-F5344CB8AC3E}">
        <p14:creationId xmlns:p14="http://schemas.microsoft.com/office/powerpoint/2010/main" val="2493615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4276"/>
                                        </p:tgtEl>
                                        <p:attrNameLst>
                                          <p:attrName>style.visibility</p:attrName>
                                        </p:attrNameLst>
                                      </p:cBhvr>
                                      <p:to>
                                        <p:strVal val="visible"/>
                                      </p:to>
                                    </p:set>
                                    <p:anim calcmode="lin" valueType="num">
                                      <p:cBhvr>
                                        <p:cTn id="7" dur="500" fill="hold"/>
                                        <p:tgtEl>
                                          <p:spTgt spid="54276"/>
                                        </p:tgtEl>
                                        <p:attrNameLst>
                                          <p:attrName>ppt_w</p:attrName>
                                        </p:attrNameLst>
                                      </p:cBhvr>
                                      <p:tavLst>
                                        <p:tav tm="0">
                                          <p:val>
                                            <p:fltVal val="0"/>
                                          </p:val>
                                        </p:tav>
                                        <p:tav tm="100000">
                                          <p:val>
                                            <p:strVal val="#ppt_w"/>
                                          </p:val>
                                        </p:tav>
                                      </p:tavLst>
                                    </p:anim>
                                    <p:anim calcmode="lin" valueType="num">
                                      <p:cBhvr>
                                        <p:cTn id="8" dur="500" fill="hold"/>
                                        <p:tgtEl>
                                          <p:spTgt spid="54276"/>
                                        </p:tgtEl>
                                        <p:attrNameLst>
                                          <p:attrName>ppt_h</p:attrName>
                                        </p:attrNameLst>
                                      </p:cBhvr>
                                      <p:tavLst>
                                        <p:tav tm="0">
                                          <p:val>
                                            <p:fltVal val="0"/>
                                          </p:val>
                                        </p:tav>
                                        <p:tav tm="100000">
                                          <p:val>
                                            <p:strVal val="#ppt_h"/>
                                          </p:val>
                                        </p:tav>
                                      </p:tavLst>
                                    </p:anim>
                                    <p:animEffect transition="in" filter="fade">
                                      <p:cBhvr>
                                        <p:cTn id="9" dur="500"/>
                                        <p:tgtEl>
                                          <p:spTgt spid="54276"/>
                                        </p:tgtEl>
                                      </p:cBhvr>
                                    </p:animEffect>
                                  </p:childTnLst>
                                </p:cTn>
                              </p:par>
                            </p:childTnLst>
                          </p:cTn>
                        </p:par>
                        <p:par>
                          <p:cTn id="10" fill="hold" nodeType="afterGroup">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54275">
                                            <p:txEl>
                                              <p:pRg st="0" end="0"/>
                                            </p:txEl>
                                          </p:spTgt>
                                        </p:tgtEl>
                                        <p:attrNameLst>
                                          <p:attrName>style.visibility</p:attrName>
                                        </p:attrNameLst>
                                      </p:cBhvr>
                                      <p:to>
                                        <p:strVal val="visible"/>
                                      </p:to>
                                    </p:set>
                                    <p:anim calcmode="lin" valueType="num">
                                      <p:cBhvr additive="base">
                                        <p:cTn id="13" dur="500" fill="hold"/>
                                        <p:tgtEl>
                                          <p:spTgt spid="5427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42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4275">
                                            <p:txEl>
                                              <p:pRg st="1" end="1"/>
                                            </p:txEl>
                                          </p:spTgt>
                                        </p:tgtEl>
                                        <p:attrNameLst>
                                          <p:attrName>style.visibility</p:attrName>
                                        </p:attrNameLst>
                                      </p:cBhvr>
                                      <p:to>
                                        <p:strVal val="visible"/>
                                      </p:to>
                                    </p:set>
                                    <p:anim calcmode="lin" valueType="num">
                                      <p:cBhvr additive="base">
                                        <p:cTn id="19" dur="500" fill="hold"/>
                                        <p:tgtEl>
                                          <p:spTgt spid="5427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42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4275">
                                            <p:txEl>
                                              <p:pRg st="2" end="2"/>
                                            </p:txEl>
                                          </p:spTgt>
                                        </p:tgtEl>
                                        <p:attrNameLst>
                                          <p:attrName>style.visibility</p:attrName>
                                        </p:attrNameLst>
                                      </p:cBhvr>
                                      <p:to>
                                        <p:strVal val="visible"/>
                                      </p:to>
                                    </p:set>
                                    <p:anim calcmode="lin" valueType="num">
                                      <p:cBhvr additive="base">
                                        <p:cTn id="25" dur="500" fill="hold"/>
                                        <p:tgtEl>
                                          <p:spTgt spid="5427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42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4275">
                                            <p:txEl>
                                              <p:pRg st="3" end="3"/>
                                            </p:txEl>
                                          </p:spTgt>
                                        </p:tgtEl>
                                        <p:attrNameLst>
                                          <p:attrName>style.visibility</p:attrName>
                                        </p:attrNameLst>
                                      </p:cBhvr>
                                      <p:to>
                                        <p:strVal val="visible"/>
                                      </p:to>
                                    </p:set>
                                    <p:anim calcmode="lin" valueType="num">
                                      <p:cBhvr additive="base">
                                        <p:cTn id="31" dur="500" fill="hold"/>
                                        <p:tgtEl>
                                          <p:spTgt spid="5427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427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bldLvl="3"/>
      <p:bldP spid="54276"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WordArt 3"/>
          <p:cNvSpPr>
            <a:spLocks noChangeArrowheads="1" noChangeShapeType="1" noTextEdit="1"/>
          </p:cNvSpPr>
          <p:nvPr/>
        </p:nvSpPr>
        <p:spPr bwMode="auto">
          <a:xfrm>
            <a:off x="4411663" y="476250"/>
            <a:ext cx="2405062"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7</a:t>
            </a:r>
          </a:p>
        </p:txBody>
      </p:sp>
      <p:sp>
        <p:nvSpPr>
          <p:cNvPr id="30722" name="Rectangle 2"/>
          <p:cNvSpPr>
            <a:spLocks noGrp="1" noChangeArrowheads="1"/>
          </p:cNvSpPr>
          <p:nvPr>
            <p:ph type="ctrTitle"/>
          </p:nvPr>
        </p:nvSpPr>
        <p:spPr>
          <a:xfrm>
            <a:off x="2209800" y="260350"/>
            <a:ext cx="7772400" cy="6292850"/>
          </a:xfrm>
          <a:effectLst>
            <a:outerShdw dist="71842" dir="2700000" algn="ctr" rotWithShape="0">
              <a:schemeClr val="tx1">
                <a:alpha val="50000"/>
              </a:schemeClr>
            </a:outerShdw>
          </a:effectLst>
        </p:spPr>
        <p:txBody>
          <a:bodyPr rtlCol="0">
            <a:normAutofit fontScale="90000"/>
          </a:bodyPr>
          <a:lstStyle/>
          <a:p>
            <a:pPr>
              <a:defRPr/>
            </a:pPr>
            <a:r>
              <a:rPr lang="en-GB" sz="6600" dirty="0">
                <a:solidFill>
                  <a:srgbClr val="FF0000"/>
                </a:solidFill>
                <a:latin typeface="Arial Black" pitchFamily="34" charset="0"/>
              </a:rPr>
              <a:t>MAKE SOCKS &amp; PANTS?</a:t>
            </a:r>
            <a:r>
              <a:rPr lang="fa-IR" sz="6600" dirty="0">
                <a:solidFill>
                  <a:srgbClr val="FF6600"/>
                </a:solidFill>
                <a:latin typeface="Arial Black" pitchFamily="34" charset="0"/>
              </a:rPr>
              <a:t/>
            </a:r>
            <a:br>
              <a:rPr lang="fa-IR" sz="6600" dirty="0">
                <a:solidFill>
                  <a:srgbClr val="FF6600"/>
                </a:solidFill>
                <a:latin typeface="Arial Black" pitchFamily="34" charset="0"/>
              </a:rPr>
            </a:br>
            <a:r>
              <a:rPr lang="fa-IR" sz="6600" dirty="0">
                <a:solidFill>
                  <a:srgbClr val="FF6600"/>
                </a:solidFill>
                <a:latin typeface="Arial Black" pitchFamily="34" charset="0"/>
              </a:rPr>
              <a:t/>
            </a:r>
            <a:br>
              <a:rPr lang="fa-IR" sz="6600" dirty="0">
                <a:solidFill>
                  <a:srgbClr val="FF6600"/>
                </a:solidFill>
                <a:latin typeface="Arial Black" pitchFamily="34" charset="0"/>
              </a:rPr>
            </a:br>
            <a:r>
              <a:rPr lang="fa-IR" sz="6600" dirty="0">
                <a:solidFill>
                  <a:srgbClr val="FF6600"/>
                </a:solidFill>
                <a:latin typeface="Arial Black" pitchFamily="34" charset="0"/>
              </a:rPr>
              <a:t/>
            </a:r>
            <a:br>
              <a:rPr lang="fa-IR" sz="6600" dirty="0">
                <a:solidFill>
                  <a:srgbClr val="FF6600"/>
                </a:solidFill>
                <a:latin typeface="Arial Black" pitchFamily="34" charset="0"/>
              </a:rPr>
            </a:br>
            <a:r>
              <a:rPr lang="fa-IR" sz="6600" b="1" dirty="0">
                <a:solidFill>
                  <a:schemeClr val="bg1"/>
                </a:solidFill>
                <a:latin typeface="Arial Black" pitchFamily="34" charset="0"/>
              </a:rPr>
              <a:t>به محصولات ضروری واولویت ها توجه کنید</a:t>
            </a:r>
            <a:r>
              <a:rPr lang="fa-IR" sz="6600" dirty="0">
                <a:solidFill>
                  <a:srgbClr val="FF6600"/>
                </a:solidFill>
                <a:latin typeface="Arial Black" pitchFamily="34" charset="0"/>
              </a:rPr>
              <a:t/>
            </a:r>
            <a:br>
              <a:rPr lang="fa-IR" sz="6600" dirty="0">
                <a:solidFill>
                  <a:srgbClr val="FF6600"/>
                </a:solidFill>
                <a:latin typeface="Arial Black" pitchFamily="34" charset="0"/>
              </a:rPr>
            </a:br>
            <a:r>
              <a:rPr lang="en-GB" sz="6600" dirty="0">
                <a:solidFill>
                  <a:srgbClr val="FF6600"/>
                </a:solidFill>
                <a:latin typeface="Arial Black" pitchFamily="34" charset="0"/>
              </a:rPr>
              <a:t> </a:t>
            </a:r>
            <a:endParaRPr lang="en-US" sz="6600" dirty="0">
              <a:solidFill>
                <a:srgbClr val="FF6600"/>
              </a:solidFill>
              <a:latin typeface="Arial Black" pitchFamily="34" charset="0"/>
            </a:endParaRPr>
          </a:p>
        </p:txBody>
      </p:sp>
    </p:spTree>
    <p:extLst>
      <p:ext uri="{BB962C8B-B14F-4D97-AF65-F5344CB8AC3E}">
        <p14:creationId xmlns:p14="http://schemas.microsoft.com/office/powerpoint/2010/main" val="38744882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0723"/>
                                        </p:tgtEl>
                                        <p:attrNameLst>
                                          <p:attrName>style.visibility</p:attrName>
                                        </p:attrNameLst>
                                      </p:cBhvr>
                                      <p:to>
                                        <p:strVal val="visible"/>
                                      </p:to>
                                    </p:set>
                                    <p:anim calcmode="lin" valueType="num">
                                      <p:cBhvr>
                                        <p:cTn id="7" dur="500" fill="hold"/>
                                        <p:tgtEl>
                                          <p:spTgt spid="30723"/>
                                        </p:tgtEl>
                                        <p:attrNameLst>
                                          <p:attrName>ppt_w</p:attrName>
                                        </p:attrNameLst>
                                      </p:cBhvr>
                                      <p:tavLst>
                                        <p:tav tm="0">
                                          <p:val>
                                            <p:fltVal val="0"/>
                                          </p:val>
                                        </p:tav>
                                        <p:tav tm="100000">
                                          <p:val>
                                            <p:strVal val="#ppt_w"/>
                                          </p:val>
                                        </p:tav>
                                      </p:tavLst>
                                    </p:anim>
                                    <p:anim calcmode="lin" valueType="num">
                                      <p:cBhvr>
                                        <p:cTn id="8" dur="500" fill="hold"/>
                                        <p:tgtEl>
                                          <p:spTgt spid="30723"/>
                                        </p:tgtEl>
                                        <p:attrNameLst>
                                          <p:attrName>ppt_h</p:attrName>
                                        </p:attrNameLst>
                                      </p:cBhvr>
                                      <p:tavLst>
                                        <p:tav tm="0">
                                          <p:val>
                                            <p:fltVal val="0"/>
                                          </p:val>
                                        </p:tav>
                                        <p:tav tm="100000">
                                          <p:val>
                                            <p:strVal val="#ppt_h"/>
                                          </p:val>
                                        </p:tav>
                                      </p:tavLst>
                                    </p:anim>
                                    <p:animEffect transition="in" filter="fade">
                                      <p:cBhvr>
                                        <p:cTn id="9" dur="500"/>
                                        <p:tgtEl>
                                          <p:spTgt spid="3072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animBg="1"/>
      <p:bldP spid="30722"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81200" y="571500"/>
            <a:ext cx="8229600" cy="1214438"/>
          </a:xfrm>
        </p:spPr>
        <p:txBody>
          <a:bodyPr rtlCol="0">
            <a:normAutofit fontScale="90000"/>
          </a:bodyPr>
          <a:lstStyle/>
          <a:p>
            <a:pPr>
              <a:defRPr/>
            </a:pPr>
            <a:r>
              <a:rPr lang="en-GB" sz="4000" b="1" dirty="0">
                <a:solidFill>
                  <a:srgbClr val="FF6600"/>
                </a:solidFill>
                <a:latin typeface="Arial Black" pitchFamily="34" charset="0"/>
              </a:rPr>
              <a:t>MAKE SOCKS </a:t>
            </a:r>
            <a:br>
              <a:rPr lang="en-GB" sz="4000" b="1" dirty="0">
                <a:solidFill>
                  <a:srgbClr val="FF6600"/>
                </a:solidFill>
                <a:latin typeface="Arial Black" pitchFamily="34" charset="0"/>
              </a:rPr>
            </a:br>
            <a:r>
              <a:rPr lang="en-GB" sz="4000" b="1" dirty="0">
                <a:solidFill>
                  <a:srgbClr val="FF6600"/>
                </a:solidFill>
                <a:latin typeface="Arial Black" pitchFamily="34" charset="0"/>
              </a:rPr>
              <a:t>&amp; PANTS?</a:t>
            </a:r>
            <a:r>
              <a:rPr lang="fa-IR" sz="4000" b="1" dirty="0">
                <a:solidFill>
                  <a:srgbClr val="FF6600"/>
                </a:solidFill>
                <a:latin typeface="Arial Black" pitchFamily="34" charset="0"/>
              </a:rPr>
              <a:t/>
            </a:r>
            <a:br>
              <a:rPr lang="fa-IR" sz="4000" b="1" dirty="0">
                <a:solidFill>
                  <a:srgbClr val="FF6600"/>
                </a:solidFill>
                <a:latin typeface="Arial Black" pitchFamily="34" charset="0"/>
              </a:rPr>
            </a:br>
            <a:endParaRPr lang="en-US" sz="4000" b="1" dirty="0">
              <a:solidFill>
                <a:srgbClr val="FF6600"/>
              </a:solidFill>
              <a:latin typeface="Arial Black" pitchFamily="34" charset="0"/>
            </a:endParaRPr>
          </a:p>
        </p:txBody>
      </p:sp>
      <p:sp>
        <p:nvSpPr>
          <p:cNvPr id="41987" name="Rectangle 3"/>
          <p:cNvSpPr>
            <a:spLocks noGrp="1" noChangeArrowheads="1"/>
          </p:cNvSpPr>
          <p:nvPr>
            <p:ph type="body" idx="1"/>
          </p:nvPr>
        </p:nvSpPr>
        <p:spPr>
          <a:xfrm>
            <a:off x="1666876" y="2071688"/>
            <a:ext cx="8786813" cy="4405312"/>
          </a:xfrm>
        </p:spPr>
        <p:txBody>
          <a:bodyPr/>
          <a:lstStyle/>
          <a:p>
            <a:pPr algn="r" rtl="1" eaLnBrk="1" hangingPunct="1">
              <a:lnSpc>
                <a:spcPct val="130000"/>
              </a:lnSpc>
            </a:pPr>
            <a:r>
              <a:rPr lang="fa-IR" b="1">
                <a:solidFill>
                  <a:schemeClr val="bg1"/>
                </a:solidFill>
              </a:rPr>
              <a:t>در شرایط بحران خریداران به کالاها وخدمات ضروری توجه دارند ،آنها را تأمین کنید.</a:t>
            </a:r>
          </a:p>
          <a:p>
            <a:pPr algn="r" rtl="1" eaLnBrk="1" hangingPunct="1">
              <a:lnSpc>
                <a:spcPct val="130000"/>
              </a:lnSpc>
            </a:pPr>
            <a:r>
              <a:rPr lang="fa-IR" b="1">
                <a:solidFill>
                  <a:schemeClr val="bg1"/>
                </a:solidFill>
              </a:rPr>
              <a:t>فعالیتهای بازاریابی خود را بروی تأمین کالاها وخدمات ارزان و مناسب با بودجه مشتریان خود متمرکز کنید.</a:t>
            </a:r>
          </a:p>
          <a:p>
            <a:pPr algn="r" rtl="1" eaLnBrk="1" hangingPunct="1">
              <a:lnSpc>
                <a:spcPct val="130000"/>
              </a:lnSpc>
            </a:pPr>
            <a:r>
              <a:rPr lang="fa-IR" b="1">
                <a:solidFill>
                  <a:schemeClr val="bg1"/>
                </a:solidFill>
              </a:rPr>
              <a:t>بسته های کالاها و خدمات خود را کوچکتر ،محدودتر وارزانتر کنید.</a:t>
            </a:r>
          </a:p>
          <a:p>
            <a:pPr algn="r" rtl="1" eaLnBrk="1" hangingPunct="1">
              <a:lnSpc>
                <a:spcPct val="130000"/>
              </a:lnSpc>
            </a:pPr>
            <a:r>
              <a:rPr lang="fa-IR" b="1">
                <a:solidFill>
                  <a:schemeClr val="bg1"/>
                </a:solidFill>
              </a:rPr>
              <a:t>به مشتریانی که از نظر مالی مطمئن تر هستند توجه کنید.</a:t>
            </a:r>
            <a:endParaRPr lang="en-US" b="1">
              <a:solidFill>
                <a:schemeClr val="bg1"/>
              </a:solidFill>
            </a:endParaRPr>
          </a:p>
        </p:txBody>
      </p:sp>
      <p:sp>
        <p:nvSpPr>
          <p:cNvPr id="41988" name="WordArt 4"/>
          <p:cNvSpPr>
            <a:spLocks noChangeArrowheads="1" noChangeShapeType="1" noTextEdit="1"/>
          </p:cNvSpPr>
          <p:nvPr/>
        </p:nvSpPr>
        <p:spPr bwMode="auto">
          <a:xfrm>
            <a:off x="8064500" y="444500"/>
            <a:ext cx="407988" cy="865188"/>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7</a:t>
            </a:r>
          </a:p>
        </p:txBody>
      </p:sp>
    </p:spTree>
    <p:extLst>
      <p:ext uri="{BB962C8B-B14F-4D97-AF65-F5344CB8AC3E}">
        <p14:creationId xmlns:p14="http://schemas.microsoft.com/office/powerpoint/2010/main" val="2496165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1988"/>
                                        </p:tgtEl>
                                        <p:attrNameLst>
                                          <p:attrName>style.visibility</p:attrName>
                                        </p:attrNameLst>
                                      </p:cBhvr>
                                      <p:to>
                                        <p:strVal val="visible"/>
                                      </p:to>
                                    </p:set>
                                    <p:anim calcmode="lin" valueType="num">
                                      <p:cBhvr>
                                        <p:cTn id="7" dur="500" fill="hold"/>
                                        <p:tgtEl>
                                          <p:spTgt spid="41988"/>
                                        </p:tgtEl>
                                        <p:attrNameLst>
                                          <p:attrName>ppt_w</p:attrName>
                                        </p:attrNameLst>
                                      </p:cBhvr>
                                      <p:tavLst>
                                        <p:tav tm="0">
                                          <p:val>
                                            <p:fltVal val="0"/>
                                          </p:val>
                                        </p:tav>
                                        <p:tav tm="100000">
                                          <p:val>
                                            <p:strVal val="#ppt_w"/>
                                          </p:val>
                                        </p:tav>
                                      </p:tavLst>
                                    </p:anim>
                                    <p:anim calcmode="lin" valueType="num">
                                      <p:cBhvr>
                                        <p:cTn id="8" dur="500" fill="hold"/>
                                        <p:tgtEl>
                                          <p:spTgt spid="41988"/>
                                        </p:tgtEl>
                                        <p:attrNameLst>
                                          <p:attrName>ppt_h</p:attrName>
                                        </p:attrNameLst>
                                      </p:cBhvr>
                                      <p:tavLst>
                                        <p:tav tm="0">
                                          <p:val>
                                            <p:fltVal val="0"/>
                                          </p:val>
                                        </p:tav>
                                        <p:tav tm="100000">
                                          <p:val>
                                            <p:strVal val="#ppt_h"/>
                                          </p:val>
                                        </p:tav>
                                      </p:tavLst>
                                    </p:anim>
                                    <p:animEffect transition="in" filter="fade">
                                      <p:cBhvr>
                                        <p:cTn id="9" dur="500"/>
                                        <p:tgtEl>
                                          <p:spTgt spid="41988"/>
                                        </p:tgtEl>
                                      </p:cBhvr>
                                    </p:animEffect>
                                  </p:childTnLst>
                                </p:cTn>
                              </p:par>
                            </p:childTnLst>
                          </p:cTn>
                        </p:par>
                        <p:par>
                          <p:cTn id="10" fill="hold" nodeType="afterGroup">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41987">
                                            <p:txEl>
                                              <p:pRg st="0" end="0"/>
                                            </p:txEl>
                                          </p:spTgt>
                                        </p:tgtEl>
                                        <p:attrNameLst>
                                          <p:attrName>style.visibility</p:attrName>
                                        </p:attrNameLst>
                                      </p:cBhvr>
                                      <p:to>
                                        <p:strVal val="visible"/>
                                      </p:to>
                                    </p:set>
                                    <p:anim calcmode="lin" valueType="num">
                                      <p:cBhvr additive="base">
                                        <p:cTn id="13"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7">
                                            <p:txEl>
                                              <p:pRg st="1" end="1"/>
                                            </p:txEl>
                                          </p:spTgt>
                                        </p:tgtEl>
                                        <p:attrNameLst>
                                          <p:attrName>style.visibility</p:attrName>
                                        </p:attrNameLst>
                                      </p:cBhvr>
                                      <p:to>
                                        <p:strVal val="visible"/>
                                      </p:to>
                                    </p:set>
                                    <p:anim calcmode="lin" valueType="num">
                                      <p:cBhvr additive="base">
                                        <p:cTn id="19"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987">
                                            <p:txEl>
                                              <p:pRg st="2" end="2"/>
                                            </p:txEl>
                                          </p:spTgt>
                                        </p:tgtEl>
                                        <p:attrNameLst>
                                          <p:attrName>style.visibility</p:attrName>
                                        </p:attrNameLst>
                                      </p:cBhvr>
                                      <p:to>
                                        <p:strVal val="visible"/>
                                      </p:to>
                                    </p:set>
                                    <p:anim calcmode="lin" valueType="num">
                                      <p:cBhvr additive="base">
                                        <p:cTn id="25" dur="500" fill="hold"/>
                                        <p:tgtEl>
                                          <p:spTgt spid="4198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987">
                                            <p:txEl>
                                              <p:pRg st="3" end="3"/>
                                            </p:txEl>
                                          </p:spTgt>
                                        </p:tgtEl>
                                        <p:attrNameLst>
                                          <p:attrName>style.visibility</p:attrName>
                                        </p:attrNameLst>
                                      </p:cBhvr>
                                      <p:to>
                                        <p:strVal val="visible"/>
                                      </p:to>
                                    </p:set>
                                    <p:anim calcmode="lin" valueType="num">
                                      <p:cBhvr additive="base">
                                        <p:cTn id="31" dur="500" fill="hold"/>
                                        <p:tgtEl>
                                          <p:spTgt spid="4198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9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bldLvl="3"/>
      <p:bldP spid="41988"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WordArt 3"/>
          <p:cNvSpPr>
            <a:spLocks noChangeArrowheads="1" noChangeShapeType="1" noTextEdit="1"/>
          </p:cNvSpPr>
          <p:nvPr/>
        </p:nvSpPr>
        <p:spPr bwMode="auto">
          <a:xfrm>
            <a:off x="4411663" y="476250"/>
            <a:ext cx="2405062"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8</a:t>
            </a:r>
          </a:p>
        </p:txBody>
      </p:sp>
      <p:sp>
        <p:nvSpPr>
          <p:cNvPr id="31746" name="Rectangle 2"/>
          <p:cNvSpPr>
            <a:spLocks noGrp="1" noChangeArrowheads="1"/>
          </p:cNvSpPr>
          <p:nvPr>
            <p:ph type="ctrTitle"/>
          </p:nvPr>
        </p:nvSpPr>
        <p:spPr>
          <a:xfrm>
            <a:off x="2209800" y="381000"/>
            <a:ext cx="7772400" cy="6248400"/>
          </a:xfrm>
          <a:effectLst>
            <a:outerShdw dist="71842" dir="2700000" algn="ctr" rotWithShape="0">
              <a:schemeClr val="tx1">
                <a:alpha val="50000"/>
              </a:schemeClr>
            </a:outerShdw>
          </a:effectLst>
        </p:spPr>
        <p:txBody>
          <a:bodyPr/>
          <a:lstStyle/>
          <a:p>
            <a:pPr eaLnBrk="1" hangingPunct="1">
              <a:lnSpc>
                <a:spcPct val="90000"/>
              </a:lnSpc>
            </a:pPr>
            <a:r>
              <a:rPr lang="en-GB" sz="12500">
                <a:solidFill>
                  <a:srgbClr val="FF0000"/>
                </a:solidFill>
                <a:latin typeface="Arial Black" panose="020B0A04020102020204" pitchFamily="34" charset="0"/>
              </a:rPr>
              <a:t>YOUR</a:t>
            </a:r>
            <a:r>
              <a:rPr lang="en-GB" sz="7700">
                <a:solidFill>
                  <a:srgbClr val="FF0000"/>
                </a:solidFill>
                <a:latin typeface="Arial Black" panose="020B0A04020102020204" pitchFamily="34" charset="0"/>
              </a:rPr>
              <a:t> </a:t>
            </a:r>
            <a:r>
              <a:rPr lang="en-GB" sz="9500">
                <a:solidFill>
                  <a:srgbClr val="FF0000"/>
                </a:solidFill>
                <a:latin typeface="Arial Black" panose="020B0A04020102020204" pitchFamily="34" charset="0"/>
              </a:rPr>
              <a:t>HIDDEN</a:t>
            </a:r>
            <a:r>
              <a:rPr lang="en-GB" sz="7700">
                <a:solidFill>
                  <a:srgbClr val="FF0000"/>
                </a:solidFill>
                <a:latin typeface="Arial Black" panose="020B0A04020102020204" pitchFamily="34" charset="0"/>
              </a:rPr>
              <a:t/>
            </a:r>
            <a:br>
              <a:rPr lang="en-GB" sz="7700">
                <a:solidFill>
                  <a:srgbClr val="FF0000"/>
                </a:solidFill>
                <a:latin typeface="Arial Black" panose="020B0A04020102020204" pitchFamily="34" charset="0"/>
              </a:rPr>
            </a:br>
            <a:r>
              <a:rPr lang="en-GB" sz="7700">
                <a:solidFill>
                  <a:srgbClr val="FF0000"/>
                </a:solidFill>
                <a:latin typeface="Arial Black" panose="020B0A04020102020204" pitchFamily="34" charset="0"/>
              </a:rPr>
              <a:t>SALESFORCE!</a:t>
            </a:r>
            <a:r>
              <a:rPr lang="fa-IR" sz="7700">
                <a:solidFill>
                  <a:srgbClr val="FF0000"/>
                </a:solidFill>
                <a:latin typeface="Arial Black" panose="020B0A04020102020204" pitchFamily="34" charset="0"/>
              </a:rPr>
              <a:t/>
            </a:r>
            <a:br>
              <a:rPr lang="fa-IR" sz="7700">
                <a:solidFill>
                  <a:srgbClr val="FF0000"/>
                </a:solidFill>
                <a:latin typeface="Arial Black" panose="020B0A04020102020204" pitchFamily="34" charset="0"/>
              </a:rPr>
            </a:br>
            <a:r>
              <a:rPr lang="fa-IR" sz="7700" b="1">
                <a:solidFill>
                  <a:schemeClr val="bg1"/>
                </a:solidFill>
                <a:latin typeface="Arial Black" panose="020B0A04020102020204" pitchFamily="34" charset="0"/>
              </a:rPr>
              <a:t>نیروی فروش پنهان!</a:t>
            </a:r>
            <a:endParaRPr lang="en-US" sz="5900" b="1">
              <a:solidFill>
                <a:schemeClr val="bg1"/>
              </a:solidFill>
              <a:latin typeface="Arial Black" panose="020B0A04020102020204" pitchFamily="34" charset="0"/>
            </a:endParaRPr>
          </a:p>
        </p:txBody>
      </p:sp>
    </p:spTree>
    <p:extLst>
      <p:ext uri="{BB962C8B-B14F-4D97-AF65-F5344CB8AC3E}">
        <p14:creationId xmlns:p14="http://schemas.microsoft.com/office/powerpoint/2010/main" val="20605781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1747"/>
                                        </p:tgtEl>
                                        <p:attrNameLst>
                                          <p:attrName>style.visibility</p:attrName>
                                        </p:attrNameLst>
                                      </p:cBhvr>
                                      <p:to>
                                        <p:strVal val="visible"/>
                                      </p:to>
                                    </p:set>
                                    <p:anim calcmode="lin" valueType="num">
                                      <p:cBhvr>
                                        <p:cTn id="7" dur="500" fill="hold"/>
                                        <p:tgtEl>
                                          <p:spTgt spid="31747"/>
                                        </p:tgtEl>
                                        <p:attrNameLst>
                                          <p:attrName>ppt_w</p:attrName>
                                        </p:attrNameLst>
                                      </p:cBhvr>
                                      <p:tavLst>
                                        <p:tav tm="0">
                                          <p:val>
                                            <p:fltVal val="0"/>
                                          </p:val>
                                        </p:tav>
                                        <p:tav tm="100000">
                                          <p:val>
                                            <p:strVal val="#ppt_w"/>
                                          </p:val>
                                        </p:tav>
                                      </p:tavLst>
                                    </p:anim>
                                    <p:anim calcmode="lin" valueType="num">
                                      <p:cBhvr>
                                        <p:cTn id="8" dur="500" fill="hold"/>
                                        <p:tgtEl>
                                          <p:spTgt spid="31747"/>
                                        </p:tgtEl>
                                        <p:attrNameLst>
                                          <p:attrName>ppt_h</p:attrName>
                                        </p:attrNameLst>
                                      </p:cBhvr>
                                      <p:tavLst>
                                        <p:tav tm="0">
                                          <p:val>
                                            <p:fltVal val="0"/>
                                          </p:val>
                                        </p:tav>
                                        <p:tav tm="100000">
                                          <p:val>
                                            <p:strVal val="#ppt_h"/>
                                          </p:val>
                                        </p:tav>
                                      </p:tavLst>
                                    </p:anim>
                                    <p:animEffect transition="in" filter="fade">
                                      <p:cBhvr>
                                        <p:cTn id="9" dur="500"/>
                                        <p:tgtEl>
                                          <p:spTgt spid="3174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nimBg="1"/>
      <p:bldP spid="3174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809750" y="274638"/>
            <a:ext cx="8643938" cy="1511300"/>
          </a:xfrm>
        </p:spPr>
        <p:txBody>
          <a:bodyPr rtlCol="0">
            <a:normAutofit fontScale="90000"/>
          </a:bodyPr>
          <a:lstStyle/>
          <a:p>
            <a:pPr>
              <a:defRPr/>
            </a:pPr>
            <a:r>
              <a:rPr lang="en-GB" sz="4000" b="1">
                <a:solidFill>
                  <a:srgbClr val="FF6600"/>
                </a:solidFill>
                <a:latin typeface="Arial Black" pitchFamily="34" charset="0"/>
              </a:rPr>
              <a:t>YOUR HIDDEN </a:t>
            </a:r>
            <a:br>
              <a:rPr lang="en-GB" sz="4000" b="1">
                <a:solidFill>
                  <a:srgbClr val="FF6600"/>
                </a:solidFill>
                <a:latin typeface="Arial Black" pitchFamily="34" charset="0"/>
              </a:rPr>
            </a:br>
            <a:r>
              <a:rPr lang="en-GB" sz="4000" b="1">
                <a:solidFill>
                  <a:srgbClr val="FF6600"/>
                </a:solidFill>
                <a:latin typeface="Arial Black" pitchFamily="34" charset="0"/>
              </a:rPr>
              <a:t>SALESFORCE!</a:t>
            </a:r>
            <a:r>
              <a:rPr lang="fa-IR" sz="4000" b="1">
                <a:solidFill>
                  <a:srgbClr val="FF6600"/>
                </a:solidFill>
                <a:latin typeface="Arial Black" pitchFamily="34" charset="0"/>
              </a:rPr>
              <a:t/>
            </a:r>
            <a:br>
              <a:rPr lang="fa-IR" sz="4000" b="1">
                <a:solidFill>
                  <a:srgbClr val="FF6600"/>
                </a:solidFill>
                <a:latin typeface="Arial Black" pitchFamily="34" charset="0"/>
              </a:rPr>
            </a:br>
            <a:r>
              <a:rPr lang="fa-IR" sz="4000" b="1">
                <a:solidFill>
                  <a:srgbClr val="FF6600"/>
                </a:solidFill>
                <a:latin typeface="Arial Black" pitchFamily="34" charset="0"/>
              </a:rPr>
              <a:t>نیروی فروش پنهان</a:t>
            </a:r>
            <a:endParaRPr lang="en-US" sz="4000" b="1">
              <a:solidFill>
                <a:srgbClr val="FF6600"/>
              </a:solidFill>
              <a:latin typeface="Arial Black" pitchFamily="34" charset="0"/>
            </a:endParaRPr>
          </a:p>
        </p:txBody>
      </p:sp>
      <p:sp>
        <p:nvSpPr>
          <p:cNvPr id="43011" name="Rectangle 3"/>
          <p:cNvSpPr>
            <a:spLocks noGrp="1" noChangeArrowheads="1"/>
          </p:cNvSpPr>
          <p:nvPr>
            <p:ph type="body" idx="1"/>
          </p:nvPr>
        </p:nvSpPr>
        <p:spPr>
          <a:xfrm>
            <a:off x="1981201" y="1566863"/>
            <a:ext cx="8543925" cy="4525962"/>
          </a:xfrm>
        </p:spPr>
        <p:txBody>
          <a:bodyPr/>
          <a:lstStyle/>
          <a:p>
            <a:pPr algn="r" rtl="1" eaLnBrk="1" hangingPunct="1"/>
            <a:endParaRPr lang="fa-IR" b="1"/>
          </a:p>
          <a:p>
            <a:pPr algn="r" rtl="1" eaLnBrk="1" hangingPunct="1"/>
            <a:r>
              <a:rPr lang="fa-IR" b="1">
                <a:solidFill>
                  <a:schemeClr val="bg1"/>
                </a:solidFill>
              </a:rPr>
              <a:t>در شرایط بحران خریداران به نظرات دیگران توجه دارند و تنها به گفته های شما اعتماد نمی کنند .</a:t>
            </a:r>
          </a:p>
          <a:p>
            <a:pPr algn="r" rtl="1" eaLnBrk="1" hangingPunct="1"/>
            <a:r>
              <a:rPr lang="fa-IR" b="1">
                <a:solidFill>
                  <a:schemeClr val="bg1"/>
                </a:solidFill>
              </a:rPr>
              <a:t>تأثیرگذاران روی مشتریان کلیدی خود را بشناسید وبا آنها ارتباط مناسبی داشته باشید.</a:t>
            </a:r>
          </a:p>
          <a:p>
            <a:pPr algn="r" rtl="1" eaLnBrk="1" hangingPunct="1"/>
            <a:r>
              <a:rPr lang="fa-IR" b="1">
                <a:solidFill>
                  <a:schemeClr val="bg1"/>
                </a:solidFill>
              </a:rPr>
              <a:t>تأثیرگذاران ،گروههای مرجع، مشتریان راضی ووفادار را شناسائی  کنید وآنها را بعنوان معرف ومبلغ خود بدانید .</a:t>
            </a:r>
          </a:p>
          <a:p>
            <a:pPr algn="r" rtl="1" eaLnBrk="1" hangingPunct="1"/>
            <a:r>
              <a:rPr lang="fa-IR" b="1">
                <a:solidFill>
                  <a:schemeClr val="bg1"/>
                </a:solidFill>
              </a:rPr>
              <a:t>ایجاد انگیزه در تأثیرگذاران و گروههای مرجع رااستراتژی بازاریابی مناسبی برای دوره رکود وبحران بدانید.</a:t>
            </a:r>
            <a:endParaRPr lang="en-US">
              <a:solidFill>
                <a:schemeClr val="bg1"/>
              </a:solidFill>
            </a:endParaRPr>
          </a:p>
        </p:txBody>
      </p:sp>
      <p:sp>
        <p:nvSpPr>
          <p:cNvPr id="43012" name="WordArt 4"/>
          <p:cNvSpPr>
            <a:spLocks noChangeArrowheads="1" noChangeShapeType="1" noTextEdit="1"/>
          </p:cNvSpPr>
          <p:nvPr/>
        </p:nvSpPr>
        <p:spPr bwMode="auto">
          <a:xfrm>
            <a:off x="8183564" y="428625"/>
            <a:ext cx="407987" cy="865188"/>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8</a:t>
            </a:r>
          </a:p>
        </p:txBody>
      </p:sp>
    </p:spTree>
    <p:extLst>
      <p:ext uri="{BB962C8B-B14F-4D97-AF65-F5344CB8AC3E}">
        <p14:creationId xmlns:p14="http://schemas.microsoft.com/office/powerpoint/2010/main" val="2109555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3012"/>
                                        </p:tgtEl>
                                        <p:attrNameLst>
                                          <p:attrName>style.visibility</p:attrName>
                                        </p:attrNameLst>
                                      </p:cBhvr>
                                      <p:to>
                                        <p:strVal val="visible"/>
                                      </p:to>
                                    </p:set>
                                    <p:anim calcmode="lin" valueType="num">
                                      <p:cBhvr>
                                        <p:cTn id="7" dur="500" fill="hold"/>
                                        <p:tgtEl>
                                          <p:spTgt spid="43012"/>
                                        </p:tgtEl>
                                        <p:attrNameLst>
                                          <p:attrName>ppt_w</p:attrName>
                                        </p:attrNameLst>
                                      </p:cBhvr>
                                      <p:tavLst>
                                        <p:tav tm="0">
                                          <p:val>
                                            <p:fltVal val="0"/>
                                          </p:val>
                                        </p:tav>
                                        <p:tav tm="100000">
                                          <p:val>
                                            <p:strVal val="#ppt_w"/>
                                          </p:val>
                                        </p:tav>
                                      </p:tavLst>
                                    </p:anim>
                                    <p:anim calcmode="lin" valueType="num">
                                      <p:cBhvr>
                                        <p:cTn id="8" dur="500" fill="hold"/>
                                        <p:tgtEl>
                                          <p:spTgt spid="43012"/>
                                        </p:tgtEl>
                                        <p:attrNameLst>
                                          <p:attrName>ppt_h</p:attrName>
                                        </p:attrNameLst>
                                      </p:cBhvr>
                                      <p:tavLst>
                                        <p:tav tm="0">
                                          <p:val>
                                            <p:fltVal val="0"/>
                                          </p:val>
                                        </p:tav>
                                        <p:tav tm="100000">
                                          <p:val>
                                            <p:strVal val="#ppt_h"/>
                                          </p:val>
                                        </p:tav>
                                      </p:tavLst>
                                    </p:anim>
                                    <p:animEffect transition="in" filter="fade">
                                      <p:cBhvr>
                                        <p:cTn id="9" dur="500"/>
                                        <p:tgtEl>
                                          <p:spTgt spid="43012"/>
                                        </p:tgtEl>
                                      </p:cBhvr>
                                    </p:animEffect>
                                  </p:childTnLst>
                                </p:cTn>
                              </p:par>
                            </p:childTnLst>
                          </p:cTn>
                        </p:par>
                        <p:par>
                          <p:cTn id="10" fill="hold" nodeType="afterGroup">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43011">
                                            <p:txEl>
                                              <p:pRg st="1" end="1"/>
                                            </p:txEl>
                                          </p:spTgt>
                                        </p:tgtEl>
                                        <p:attrNameLst>
                                          <p:attrName>style.visibility</p:attrName>
                                        </p:attrNameLst>
                                      </p:cBhvr>
                                      <p:to>
                                        <p:strVal val="visible"/>
                                      </p:to>
                                    </p:set>
                                    <p:anim calcmode="lin" valueType="num">
                                      <p:cBhvr additive="base">
                                        <p:cTn id="13"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011">
                                            <p:txEl>
                                              <p:pRg st="2" end="2"/>
                                            </p:txEl>
                                          </p:spTgt>
                                        </p:tgtEl>
                                        <p:attrNameLst>
                                          <p:attrName>style.visibility</p:attrName>
                                        </p:attrNameLst>
                                      </p:cBhvr>
                                      <p:to>
                                        <p:strVal val="visible"/>
                                      </p:to>
                                    </p:set>
                                    <p:anim calcmode="lin" valueType="num">
                                      <p:cBhvr additive="base">
                                        <p:cTn id="19" dur="500" fill="hold"/>
                                        <p:tgtEl>
                                          <p:spTgt spid="430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011">
                                            <p:txEl>
                                              <p:pRg st="3" end="3"/>
                                            </p:txEl>
                                          </p:spTgt>
                                        </p:tgtEl>
                                        <p:attrNameLst>
                                          <p:attrName>style.visibility</p:attrName>
                                        </p:attrNameLst>
                                      </p:cBhvr>
                                      <p:to>
                                        <p:strVal val="visible"/>
                                      </p:to>
                                    </p:set>
                                    <p:anim calcmode="lin" valueType="num">
                                      <p:cBhvr additive="base">
                                        <p:cTn id="25" dur="500" fill="hold"/>
                                        <p:tgtEl>
                                          <p:spTgt spid="430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011">
                                            <p:txEl>
                                              <p:pRg st="4" end="4"/>
                                            </p:txEl>
                                          </p:spTgt>
                                        </p:tgtEl>
                                        <p:attrNameLst>
                                          <p:attrName>style.visibility</p:attrName>
                                        </p:attrNameLst>
                                      </p:cBhvr>
                                      <p:to>
                                        <p:strVal val="visible"/>
                                      </p:to>
                                    </p:set>
                                    <p:anim calcmode="lin" valueType="num">
                                      <p:cBhvr additive="base">
                                        <p:cTn id="31" dur="500" fill="hold"/>
                                        <p:tgtEl>
                                          <p:spTgt spid="430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0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bldLvl="3"/>
      <p:bldP spid="43012"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WordArt 3"/>
          <p:cNvSpPr>
            <a:spLocks noChangeArrowheads="1" noChangeShapeType="1" noTextEdit="1"/>
          </p:cNvSpPr>
          <p:nvPr/>
        </p:nvSpPr>
        <p:spPr bwMode="auto">
          <a:xfrm>
            <a:off x="4411663" y="476250"/>
            <a:ext cx="2405062"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9</a:t>
            </a:r>
          </a:p>
        </p:txBody>
      </p:sp>
      <p:sp>
        <p:nvSpPr>
          <p:cNvPr id="32770" name="Rectangle 2"/>
          <p:cNvSpPr>
            <a:spLocks noGrp="1" noChangeArrowheads="1"/>
          </p:cNvSpPr>
          <p:nvPr>
            <p:ph type="ctrTitle"/>
          </p:nvPr>
        </p:nvSpPr>
        <p:spPr>
          <a:xfrm>
            <a:off x="2209800" y="260350"/>
            <a:ext cx="7772400" cy="6597650"/>
          </a:xfrm>
          <a:effectLst>
            <a:outerShdw dist="71842" dir="2700000" algn="ctr" rotWithShape="0">
              <a:schemeClr val="tx1">
                <a:alpha val="50000"/>
              </a:schemeClr>
            </a:outerShdw>
          </a:effectLst>
        </p:spPr>
        <p:txBody>
          <a:bodyPr/>
          <a:lstStyle/>
          <a:p>
            <a:pPr rtl="1" eaLnBrk="1" hangingPunct="1">
              <a:lnSpc>
                <a:spcPct val="90000"/>
              </a:lnSpc>
            </a:pPr>
            <a:r>
              <a:rPr lang="en-GB" sz="7200">
                <a:solidFill>
                  <a:srgbClr val="FF0000"/>
                </a:solidFill>
                <a:latin typeface="Arial Black" panose="020B0A04020102020204" pitchFamily="34" charset="0"/>
              </a:rPr>
              <a:t>DON’T DESTROY YOUR BRAND</a:t>
            </a:r>
            <a:r>
              <a:rPr lang="fa-IR" sz="7200">
                <a:solidFill>
                  <a:srgbClr val="FF6600"/>
                </a:solidFill>
                <a:latin typeface="Arial Black" panose="020B0A04020102020204" pitchFamily="34" charset="0"/>
              </a:rPr>
              <a:t/>
            </a:r>
            <a:br>
              <a:rPr lang="fa-IR" sz="7200">
                <a:solidFill>
                  <a:srgbClr val="FF6600"/>
                </a:solidFill>
                <a:latin typeface="Arial Black" panose="020B0A04020102020204" pitchFamily="34" charset="0"/>
              </a:rPr>
            </a:br>
            <a:r>
              <a:rPr lang="fa-IR" sz="7200">
                <a:solidFill>
                  <a:srgbClr val="FF6600"/>
                </a:solidFill>
                <a:latin typeface="Arial Black" panose="020B0A04020102020204" pitchFamily="34" charset="0"/>
              </a:rPr>
              <a:t/>
            </a:r>
            <a:br>
              <a:rPr lang="fa-IR" sz="7200">
                <a:solidFill>
                  <a:srgbClr val="FF6600"/>
                </a:solidFill>
                <a:latin typeface="Arial Black" panose="020B0A04020102020204" pitchFamily="34" charset="0"/>
              </a:rPr>
            </a:br>
            <a:r>
              <a:rPr lang="fa-IR" sz="7200">
                <a:solidFill>
                  <a:schemeClr val="bg1"/>
                </a:solidFill>
                <a:latin typeface="Arial Black" panose="020B0A04020102020204" pitchFamily="34" charset="0"/>
              </a:rPr>
              <a:t>شناسه(برند) خود را نابود نکنید.</a:t>
            </a:r>
            <a:endParaRPr lang="en-US" sz="7200">
              <a:solidFill>
                <a:schemeClr val="bg1"/>
              </a:solidFill>
              <a:latin typeface="Arial Black" panose="020B0A04020102020204" pitchFamily="34" charset="0"/>
            </a:endParaRPr>
          </a:p>
        </p:txBody>
      </p:sp>
    </p:spTree>
    <p:extLst>
      <p:ext uri="{BB962C8B-B14F-4D97-AF65-F5344CB8AC3E}">
        <p14:creationId xmlns:p14="http://schemas.microsoft.com/office/powerpoint/2010/main" val="5922992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2771"/>
                                        </p:tgtEl>
                                        <p:attrNameLst>
                                          <p:attrName>style.visibility</p:attrName>
                                        </p:attrNameLst>
                                      </p:cBhvr>
                                      <p:to>
                                        <p:strVal val="visible"/>
                                      </p:to>
                                    </p:set>
                                    <p:anim calcmode="lin" valueType="num">
                                      <p:cBhvr>
                                        <p:cTn id="7" dur="500" fill="hold"/>
                                        <p:tgtEl>
                                          <p:spTgt spid="32771"/>
                                        </p:tgtEl>
                                        <p:attrNameLst>
                                          <p:attrName>ppt_w</p:attrName>
                                        </p:attrNameLst>
                                      </p:cBhvr>
                                      <p:tavLst>
                                        <p:tav tm="0">
                                          <p:val>
                                            <p:fltVal val="0"/>
                                          </p:val>
                                        </p:tav>
                                        <p:tav tm="100000">
                                          <p:val>
                                            <p:strVal val="#ppt_w"/>
                                          </p:val>
                                        </p:tav>
                                      </p:tavLst>
                                    </p:anim>
                                    <p:anim calcmode="lin" valueType="num">
                                      <p:cBhvr>
                                        <p:cTn id="8" dur="500" fill="hold"/>
                                        <p:tgtEl>
                                          <p:spTgt spid="32771"/>
                                        </p:tgtEl>
                                        <p:attrNameLst>
                                          <p:attrName>ppt_h</p:attrName>
                                        </p:attrNameLst>
                                      </p:cBhvr>
                                      <p:tavLst>
                                        <p:tav tm="0">
                                          <p:val>
                                            <p:fltVal val="0"/>
                                          </p:val>
                                        </p:tav>
                                        <p:tav tm="100000">
                                          <p:val>
                                            <p:strVal val="#ppt_h"/>
                                          </p:val>
                                        </p:tav>
                                      </p:tavLst>
                                    </p:anim>
                                    <p:animEffect transition="in" filter="fade">
                                      <p:cBhvr>
                                        <p:cTn id="9" dur="500"/>
                                        <p:tgtEl>
                                          <p:spTgt spid="3277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nimBg="1"/>
      <p:bldP spid="32770"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81200" y="274638"/>
            <a:ext cx="8229600" cy="1797050"/>
          </a:xfrm>
        </p:spPr>
        <p:txBody>
          <a:bodyPr rtlCol="0">
            <a:normAutofit/>
          </a:bodyPr>
          <a:lstStyle/>
          <a:p>
            <a:pPr>
              <a:defRPr/>
            </a:pPr>
            <a:r>
              <a:rPr lang="en-GB" sz="4000" b="1">
                <a:solidFill>
                  <a:srgbClr val="FF6600"/>
                </a:solidFill>
                <a:latin typeface="Arial Black" pitchFamily="34" charset="0"/>
              </a:rPr>
              <a:t>DON’T DESTROY </a:t>
            </a:r>
            <a:br>
              <a:rPr lang="en-GB" sz="4000" b="1">
                <a:solidFill>
                  <a:srgbClr val="FF6600"/>
                </a:solidFill>
                <a:latin typeface="Arial Black" pitchFamily="34" charset="0"/>
              </a:rPr>
            </a:br>
            <a:r>
              <a:rPr lang="en-GB" sz="4000" b="1">
                <a:solidFill>
                  <a:srgbClr val="FF6600"/>
                </a:solidFill>
                <a:latin typeface="Arial Black" pitchFamily="34" charset="0"/>
              </a:rPr>
              <a:t>YOUR BRAND</a:t>
            </a:r>
            <a:r>
              <a:rPr lang="fa-IR" sz="4000" b="1">
                <a:solidFill>
                  <a:srgbClr val="FF6600"/>
                </a:solidFill>
                <a:latin typeface="Arial Black" pitchFamily="34" charset="0"/>
              </a:rPr>
              <a:t/>
            </a:r>
            <a:br>
              <a:rPr lang="fa-IR" sz="4000" b="1">
                <a:solidFill>
                  <a:srgbClr val="FF6600"/>
                </a:solidFill>
                <a:latin typeface="Arial Black" pitchFamily="34" charset="0"/>
              </a:rPr>
            </a:br>
            <a:r>
              <a:rPr lang="fa-IR" sz="4000" b="1">
                <a:solidFill>
                  <a:srgbClr val="FF6600"/>
                </a:solidFill>
                <a:latin typeface="Arial Black" pitchFamily="34" charset="0"/>
              </a:rPr>
              <a:t>شناسه (برند) خود را نابود نکنید.</a:t>
            </a:r>
            <a:endParaRPr lang="en-US" sz="4000" b="1">
              <a:solidFill>
                <a:srgbClr val="FF6600"/>
              </a:solidFill>
              <a:latin typeface="Arial Black" pitchFamily="34" charset="0"/>
            </a:endParaRPr>
          </a:p>
        </p:txBody>
      </p:sp>
      <p:sp>
        <p:nvSpPr>
          <p:cNvPr id="44035" name="Rectangle 3"/>
          <p:cNvSpPr>
            <a:spLocks noGrp="1" noChangeArrowheads="1"/>
          </p:cNvSpPr>
          <p:nvPr>
            <p:ph type="body" idx="1"/>
          </p:nvPr>
        </p:nvSpPr>
        <p:spPr>
          <a:xfrm>
            <a:off x="1981200" y="2428875"/>
            <a:ext cx="8229600" cy="3697288"/>
          </a:xfrm>
        </p:spPr>
        <p:txBody>
          <a:bodyPr/>
          <a:lstStyle/>
          <a:p>
            <a:pPr algn="r" rtl="1" eaLnBrk="1" hangingPunct="1">
              <a:lnSpc>
                <a:spcPct val="120000"/>
              </a:lnSpc>
            </a:pPr>
            <a:r>
              <a:rPr lang="fa-IR" sz="2400" b="1">
                <a:solidFill>
                  <a:schemeClr val="bg1"/>
                </a:solidFill>
              </a:rPr>
              <a:t>سالها تلاش برای خوشنامی وشناسه سازی می تواند با یک سیاست غلط بازاریابی از جمله کاهش مرتب قیمت یا کیفیت ،نابود گردد.</a:t>
            </a:r>
          </a:p>
          <a:p>
            <a:pPr algn="r" rtl="1" eaLnBrk="1" hangingPunct="1">
              <a:lnSpc>
                <a:spcPct val="120000"/>
              </a:lnSpc>
            </a:pPr>
            <a:r>
              <a:rPr lang="fa-IR" sz="2400" b="1">
                <a:solidFill>
                  <a:schemeClr val="bg1"/>
                </a:solidFill>
              </a:rPr>
              <a:t>هنگام بازگشت شرایط عادی بازار ،خریداران به شناسه هایی گرایش خواهند داشت که در دوره رکود کیفیت خود را حفظ کرده اند.</a:t>
            </a:r>
          </a:p>
          <a:p>
            <a:pPr algn="r" rtl="1" eaLnBrk="1" hangingPunct="1">
              <a:lnSpc>
                <a:spcPct val="120000"/>
              </a:lnSpc>
            </a:pPr>
            <a:r>
              <a:rPr lang="fa-IR" sz="2400" b="1">
                <a:solidFill>
                  <a:schemeClr val="bg1"/>
                </a:solidFill>
              </a:rPr>
              <a:t>برای حفظ شناسه به جای کاهش چند گانه قیمتها سعی کنید ارزشی اضافی وجانبی به مشتریان خود ارائه دهید واز کاهش قیمت وکیفیت  جداً خودداری کنید.</a:t>
            </a:r>
            <a:endParaRPr lang="en-US" sz="2400" b="1">
              <a:solidFill>
                <a:schemeClr val="bg1"/>
              </a:solidFill>
            </a:endParaRPr>
          </a:p>
        </p:txBody>
      </p:sp>
      <p:sp>
        <p:nvSpPr>
          <p:cNvPr id="44036" name="WordArt 4"/>
          <p:cNvSpPr>
            <a:spLocks noChangeArrowheads="1" noChangeShapeType="1" noTextEdit="1"/>
          </p:cNvSpPr>
          <p:nvPr/>
        </p:nvSpPr>
        <p:spPr bwMode="auto">
          <a:xfrm>
            <a:off x="8351839" y="404814"/>
            <a:ext cx="407987"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9</a:t>
            </a:r>
          </a:p>
        </p:txBody>
      </p:sp>
    </p:spTree>
    <p:extLst>
      <p:ext uri="{BB962C8B-B14F-4D97-AF65-F5344CB8AC3E}">
        <p14:creationId xmlns:p14="http://schemas.microsoft.com/office/powerpoint/2010/main" val="11761896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4036"/>
                                        </p:tgtEl>
                                        <p:attrNameLst>
                                          <p:attrName>style.visibility</p:attrName>
                                        </p:attrNameLst>
                                      </p:cBhvr>
                                      <p:to>
                                        <p:strVal val="visible"/>
                                      </p:to>
                                    </p:set>
                                    <p:anim calcmode="lin" valueType="num">
                                      <p:cBhvr>
                                        <p:cTn id="7" dur="500" fill="hold"/>
                                        <p:tgtEl>
                                          <p:spTgt spid="44036"/>
                                        </p:tgtEl>
                                        <p:attrNameLst>
                                          <p:attrName>ppt_w</p:attrName>
                                        </p:attrNameLst>
                                      </p:cBhvr>
                                      <p:tavLst>
                                        <p:tav tm="0">
                                          <p:val>
                                            <p:fltVal val="0"/>
                                          </p:val>
                                        </p:tav>
                                        <p:tav tm="100000">
                                          <p:val>
                                            <p:strVal val="#ppt_w"/>
                                          </p:val>
                                        </p:tav>
                                      </p:tavLst>
                                    </p:anim>
                                    <p:anim calcmode="lin" valueType="num">
                                      <p:cBhvr>
                                        <p:cTn id="8" dur="500" fill="hold"/>
                                        <p:tgtEl>
                                          <p:spTgt spid="44036"/>
                                        </p:tgtEl>
                                        <p:attrNameLst>
                                          <p:attrName>ppt_h</p:attrName>
                                        </p:attrNameLst>
                                      </p:cBhvr>
                                      <p:tavLst>
                                        <p:tav tm="0">
                                          <p:val>
                                            <p:fltVal val="0"/>
                                          </p:val>
                                        </p:tav>
                                        <p:tav tm="100000">
                                          <p:val>
                                            <p:strVal val="#ppt_h"/>
                                          </p:val>
                                        </p:tav>
                                      </p:tavLst>
                                    </p:anim>
                                    <p:animEffect transition="in" filter="fade">
                                      <p:cBhvr>
                                        <p:cTn id="9" dur="500"/>
                                        <p:tgtEl>
                                          <p:spTgt spid="4403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44035">
                                            <p:txEl>
                                              <p:pRg st="0" end="0"/>
                                            </p:txEl>
                                          </p:spTgt>
                                        </p:tgtEl>
                                        <p:attrNameLst>
                                          <p:attrName>style.visibility</p:attrName>
                                        </p:attrNameLst>
                                      </p:cBhvr>
                                      <p:to>
                                        <p:strVal val="visible"/>
                                      </p:to>
                                    </p:set>
                                    <p:anim calcmode="lin" valueType="num">
                                      <p:cBhvr>
                                        <p:cTn id="14" dur="1000" fill="hold"/>
                                        <p:tgtEl>
                                          <p:spTgt spid="44035">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4403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44035">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ntr" presetSubtype="10" fill="hold" nodeType="clickEffect">
                                  <p:stCondLst>
                                    <p:cond delay="0"/>
                                  </p:stCondLst>
                                  <p:childTnLst>
                                    <p:set>
                                      <p:cBhvr>
                                        <p:cTn id="20" dur="1" fill="hold">
                                          <p:stCondLst>
                                            <p:cond delay="0"/>
                                          </p:stCondLst>
                                        </p:cTn>
                                        <p:tgtEl>
                                          <p:spTgt spid="44035">
                                            <p:txEl>
                                              <p:pRg st="1" end="1"/>
                                            </p:txEl>
                                          </p:spTgt>
                                        </p:tgtEl>
                                        <p:attrNameLst>
                                          <p:attrName>style.visibility</p:attrName>
                                        </p:attrNameLst>
                                      </p:cBhvr>
                                      <p:to>
                                        <p:strVal val="visible"/>
                                      </p:to>
                                    </p:set>
                                    <p:anim calcmode="lin" valueType="num">
                                      <p:cBhvr>
                                        <p:cTn id="21" dur="500" fill="hold"/>
                                        <p:tgtEl>
                                          <p:spTgt spid="4403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4403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44035">
                                            <p:txEl>
                                              <p:pRg st="2" end="2"/>
                                            </p:txEl>
                                          </p:spTgt>
                                        </p:tgtEl>
                                        <p:attrNameLst>
                                          <p:attrName>style.visibility</p:attrName>
                                        </p:attrNameLst>
                                      </p:cBhvr>
                                      <p:to>
                                        <p:strVal val="visible"/>
                                      </p:to>
                                    </p:set>
                                    <p:anim calcmode="lin" valueType="num">
                                      <p:cBhvr additive="base">
                                        <p:cTn id="27"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40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WordArt 3"/>
          <p:cNvSpPr>
            <a:spLocks noChangeArrowheads="1" noChangeShapeType="1" noTextEdit="1"/>
          </p:cNvSpPr>
          <p:nvPr/>
        </p:nvSpPr>
        <p:spPr bwMode="auto">
          <a:xfrm>
            <a:off x="3359151" y="476250"/>
            <a:ext cx="5400675" cy="5111750"/>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107763" dir="2700000" algn="ctr" rotWithShape="0">
                    <a:srgbClr val="868686">
                      <a:alpha val="50000"/>
                    </a:srgbClr>
                  </a:outerShdw>
                </a:effectLst>
                <a:latin typeface="Arial Black" panose="020B0A04020102020204" pitchFamily="34" charset="0"/>
              </a:rPr>
              <a:t>10</a:t>
            </a:r>
          </a:p>
        </p:txBody>
      </p:sp>
      <p:sp>
        <p:nvSpPr>
          <p:cNvPr id="33794" name="Rectangle 2"/>
          <p:cNvSpPr>
            <a:spLocks noGrp="1" noChangeArrowheads="1"/>
          </p:cNvSpPr>
          <p:nvPr>
            <p:ph type="ctrTitle"/>
          </p:nvPr>
        </p:nvSpPr>
        <p:spPr>
          <a:xfrm>
            <a:off x="2209800" y="260351"/>
            <a:ext cx="7772400" cy="5400675"/>
          </a:xfrm>
          <a:effectLst>
            <a:outerShdw dist="71842" dir="2700000" algn="ctr" rotWithShape="0">
              <a:schemeClr val="tx1">
                <a:alpha val="50000"/>
              </a:schemeClr>
            </a:outerShdw>
          </a:effectLst>
        </p:spPr>
        <p:txBody>
          <a:bodyPr/>
          <a:lstStyle/>
          <a:p>
            <a:pPr eaLnBrk="1" hangingPunct="1">
              <a:lnSpc>
                <a:spcPct val="90000"/>
              </a:lnSpc>
            </a:pPr>
            <a:r>
              <a:rPr lang="en-GB" b="1">
                <a:solidFill>
                  <a:srgbClr val="FF0000"/>
                </a:solidFill>
                <a:latin typeface="Arial Black" panose="020B0A04020102020204" pitchFamily="34" charset="0"/>
              </a:rPr>
              <a:t>MEASURE</a:t>
            </a:r>
            <a:br>
              <a:rPr lang="en-GB" b="1">
                <a:solidFill>
                  <a:srgbClr val="FF0000"/>
                </a:solidFill>
                <a:latin typeface="Arial Black" panose="020B0A04020102020204" pitchFamily="34" charset="0"/>
              </a:rPr>
            </a:br>
            <a:r>
              <a:rPr lang="en-GB" b="1">
                <a:solidFill>
                  <a:srgbClr val="FF0000"/>
                </a:solidFill>
                <a:latin typeface="Arial Black" panose="020B0A04020102020204" pitchFamily="34" charset="0"/>
              </a:rPr>
              <a:t>MEASURE</a:t>
            </a:r>
            <a:br>
              <a:rPr lang="en-GB" b="1">
                <a:solidFill>
                  <a:srgbClr val="FF0000"/>
                </a:solidFill>
                <a:latin typeface="Arial Black" panose="020B0A04020102020204" pitchFamily="34" charset="0"/>
              </a:rPr>
            </a:br>
            <a:r>
              <a:rPr lang="en-GB" b="1">
                <a:solidFill>
                  <a:srgbClr val="FF0000"/>
                </a:solidFill>
                <a:latin typeface="Arial Black" panose="020B0A04020102020204" pitchFamily="34" charset="0"/>
              </a:rPr>
              <a:t>MEASURE</a:t>
            </a:r>
            <a:r>
              <a:rPr lang="fa-IR" b="1">
                <a:solidFill>
                  <a:srgbClr val="FF0000"/>
                </a:solidFill>
                <a:latin typeface="Arial Black" panose="020B0A04020102020204" pitchFamily="34" charset="0"/>
              </a:rPr>
              <a:t/>
            </a:r>
            <a:br>
              <a:rPr lang="fa-IR" b="1">
                <a:solidFill>
                  <a:srgbClr val="FF0000"/>
                </a:solidFill>
                <a:latin typeface="Arial Black" panose="020B0A04020102020204" pitchFamily="34" charset="0"/>
              </a:rPr>
            </a:br>
            <a:r>
              <a:rPr lang="fa-IR" b="1">
                <a:solidFill>
                  <a:srgbClr val="FF6600"/>
                </a:solidFill>
                <a:latin typeface="Arial Black" panose="020B0A04020102020204" pitchFamily="34" charset="0"/>
              </a:rPr>
              <a:t>اندازه گیری</a:t>
            </a:r>
            <a:br>
              <a:rPr lang="fa-IR" b="1">
                <a:solidFill>
                  <a:srgbClr val="FF6600"/>
                </a:solidFill>
                <a:latin typeface="Arial Black" panose="020B0A04020102020204" pitchFamily="34" charset="0"/>
              </a:rPr>
            </a:br>
            <a:r>
              <a:rPr lang="fa-IR" b="1">
                <a:solidFill>
                  <a:srgbClr val="FF6600"/>
                </a:solidFill>
                <a:latin typeface="Arial Black" panose="020B0A04020102020204" pitchFamily="34" charset="0"/>
              </a:rPr>
              <a:t>اندازه گیری </a:t>
            </a:r>
            <a:br>
              <a:rPr lang="fa-IR" b="1">
                <a:solidFill>
                  <a:srgbClr val="FF6600"/>
                </a:solidFill>
                <a:latin typeface="Arial Black" panose="020B0A04020102020204" pitchFamily="34" charset="0"/>
              </a:rPr>
            </a:br>
            <a:r>
              <a:rPr lang="fa-IR" b="1">
                <a:solidFill>
                  <a:srgbClr val="FF6600"/>
                </a:solidFill>
                <a:latin typeface="Arial Black" panose="020B0A04020102020204" pitchFamily="34" charset="0"/>
              </a:rPr>
              <a:t>اندازه گیری</a:t>
            </a:r>
            <a:r>
              <a:rPr lang="en-GB" b="1">
                <a:solidFill>
                  <a:srgbClr val="FF6600"/>
                </a:solidFill>
                <a:latin typeface="Arial Black" panose="020B0A04020102020204" pitchFamily="34" charset="0"/>
              </a:rPr>
              <a:t> </a:t>
            </a:r>
            <a:endParaRPr lang="en-US" b="1">
              <a:solidFill>
                <a:srgbClr val="FF6600"/>
              </a:solidFill>
              <a:latin typeface="Arial Black" panose="020B0A04020102020204" pitchFamily="34" charset="0"/>
            </a:endParaRPr>
          </a:p>
        </p:txBody>
      </p:sp>
    </p:spTree>
    <p:extLst>
      <p:ext uri="{BB962C8B-B14F-4D97-AF65-F5344CB8AC3E}">
        <p14:creationId xmlns:p14="http://schemas.microsoft.com/office/powerpoint/2010/main" val="15091306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p:cTn id="7" dur="500" fill="hold"/>
                                        <p:tgtEl>
                                          <p:spTgt spid="33795"/>
                                        </p:tgtEl>
                                        <p:attrNameLst>
                                          <p:attrName>ppt_w</p:attrName>
                                        </p:attrNameLst>
                                      </p:cBhvr>
                                      <p:tavLst>
                                        <p:tav tm="0">
                                          <p:val>
                                            <p:fltVal val="0"/>
                                          </p:val>
                                        </p:tav>
                                        <p:tav tm="100000">
                                          <p:val>
                                            <p:strVal val="#ppt_w"/>
                                          </p:val>
                                        </p:tav>
                                      </p:tavLst>
                                    </p:anim>
                                    <p:anim calcmode="lin" valueType="num">
                                      <p:cBhvr>
                                        <p:cTn id="8" dur="500" fill="hold"/>
                                        <p:tgtEl>
                                          <p:spTgt spid="33795"/>
                                        </p:tgtEl>
                                        <p:attrNameLst>
                                          <p:attrName>ppt_h</p:attrName>
                                        </p:attrNameLst>
                                      </p:cBhvr>
                                      <p:tavLst>
                                        <p:tav tm="0">
                                          <p:val>
                                            <p:fltVal val="0"/>
                                          </p:val>
                                        </p:tav>
                                        <p:tav tm="100000">
                                          <p:val>
                                            <p:strVal val="#ppt_h"/>
                                          </p:val>
                                        </p:tav>
                                      </p:tavLst>
                                    </p:anim>
                                    <p:animEffect transition="in" filter="fade">
                                      <p:cBhvr>
                                        <p:cTn id="9" dur="500"/>
                                        <p:tgtEl>
                                          <p:spTgt spid="3379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wd">
                                    <p:tmAbs val="500"/>
                                  </p:iterate>
                                  <p:childTnLst>
                                    <p:set>
                                      <p:cBhvr>
                                        <p:cTn id="13" dur="1" fill="hold">
                                          <p:stCondLst>
                                            <p:cond delay="0"/>
                                          </p:stCondLst>
                                        </p:cTn>
                                        <p:tgtEl>
                                          <p:spTgt spid="33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p:bldP spid="3379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eaLnBrk="1" hangingPunct="1">
              <a:buFont typeface="Wingdings" panose="05000000000000000000" pitchFamily="2" charset="2"/>
              <a:buChar char="Ø"/>
            </a:pPr>
            <a:r>
              <a:rPr lang="fa-IR" sz="3600" b="1" dirty="0"/>
              <a:t>گرایش به بازاریابی تاکتیکی وکوتاه مدت</a:t>
            </a:r>
          </a:p>
          <a:p>
            <a:pPr algn="r" rtl="1" eaLnBrk="1" hangingPunct="1">
              <a:buFont typeface="Arial" panose="020B0604020202020204" pitchFamily="34" charset="0"/>
              <a:buNone/>
            </a:pPr>
            <a:endParaRPr lang="fa-IR" sz="3600" b="1" dirty="0"/>
          </a:p>
          <a:p>
            <a:pPr algn="r" rtl="1" eaLnBrk="1" hangingPunct="1">
              <a:buFont typeface="Wingdings" panose="05000000000000000000" pitchFamily="2" charset="2"/>
              <a:buChar char="Ø"/>
            </a:pPr>
            <a:r>
              <a:rPr lang="fa-IR" sz="3600" b="1" dirty="0"/>
              <a:t>کاهش وفاداری مشتریان به برندها(شناسه ها) و بنگاه ها</a:t>
            </a:r>
          </a:p>
          <a:p>
            <a:pPr algn="r" rtl="1" eaLnBrk="1" hangingPunct="1">
              <a:buFont typeface="Arial" panose="020B0604020202020204" pitchFamily="34" charset="0"/>
              <a:buNone/>
            </a:pPr>
            <a:endParaRPr lang="fa-IR" sz="3600" b="1" dirty="0"/>
          </a:p>
          <a:p>
            <a:pPr algn="r" rtl="1" eaLnBrk="1" hangingPunct="1">
              <a:buFont typeface="Wingdings" panose="05000000000000000000" pitchFamily="2" charset="2"/>
              <a:buChar char="Ø"/>
            </a:pPr>
            <a:r>
              <a:rPr lang="fa-IR" sz="3600" b="1" dirty="0"/>
              <a:t>فروپاشی بازاریابی کلیشه ای</a:t>
            </a:r>
            <a:endParaRPr lang="en-US" sz="3600" b="1" dirty="0"/>
          </a:p>
        </p:txBody>
      </p:sp>
      <p:sp>
        <p:nvSpPr>
          <p:cNvPr id="133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88289FD-BEE5-4634-9805-312ABB42399D}" type="slidenum">
              <a:rPr lang="en-US" sz="1200">
                <a:solidFill>
                  <a:srgbClr val="898989"/>
                </a:solidFill>
              </a:rPr>
              <a:pPr>
                <a:spcBef>
                  <a:spcPct val="0"/>
                </a:spcBef>
                <a:buFontTx/>
                <a:buNone/>
              </a:pPr>
              <a:t>9</a:t>
            </a:fld>
            <a:endParaRPr lang="en-US" sz="1200" dirty="0">
              <a:solidFill>
                <a:srgbClr val="898989"/>
              </a:solidFill>
            </a:endParaRPr>
          </a:p>
        </p:txBody>
      </p:sp>
      <p:sp>
        <p:nvSpPr>
          <p:cNvPr id="5" name="Title 1"/>
          <p:cNvSpPr>
            <a:spLocks noGrp="1"/>
          </p:cNvSpPr>
          <p:nvPr>
            <p:ph type="title"/>
          </p:nvPr>
        </p:nvSpPr>
        <p:spPr>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solidFill>
                  <a:schemeClr val="tx1"/>
                </a:solidFill>
              </a:rPr>
              <a:t>چالشهای اساسی بازاریابی</a:t>
            </a:r>
            <a:endParaRPr lang="en-US" dirty="0">
              <a:solidFill>
                <a:schemeClr val="tx1"/>
              </a:solidFill>
            </a:endParaRPr>
          </a:p>
        </p:txBody>
      </p:sp>
    </p:spTree>
    <p:extLst>
      <p:ext uri="{BB962C8B-B14F-4D97-AF65-F5344CB8AC3E}">
        <p14:creationId xmlns:p14="http://schemas.microsoft.com/office/powerpoint/2010/main" val="33402547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428626"/>
            <a:ext cx="8229600" cy="989013"/>
          </a:xfrm>
        </p:spPr>
        <p:txBody>
          <a:bodyPr rtlCol="0">
            <a:normAutofit fontScale="90000"/>
          </a:bodyPr>
          <a:lstStyle/>
          <a:p>
            <a:pPr>
              <a:defRPr/>
            </a:pPr>
            <a:r>
              <a:rPr lang="en-GB" sz="4000">
                <a:solidFill>
                  <a:srgbClr val="FF6600"/>
                </a:solidFill>
                <a:latin typeface="Arial Black" pitchFamily="34" charset="0"/>
              </a:rPr>
              <a:t>MEASURE MEASURE MEASURE</a:t>
            </a:r>
            <a:r>
              <a:rPr lang="fa-IR" sz="4000">
                <a:solidFill>
                  <a:srgbClr val="FF6600"/>
                </a:solidFill>
                <a:latin typeface="Arial Black" pitchFamily="34" charset="0"/>
              </a:rPr>
              <a:t/>
            </a:r>
            <a:br>
              <a:rPr lang="fa-IR" sz="4000">
                <a:solidFill>
                  <a:srgbClr val="FF6600"/>
                </a:solidFill>
                <a:latin typeface="Arial Black" pitchFamily="34" charset="0"/>
              </a:rPr>
            </a:br>
            <a:r>
              <a:rPr lang="fa-IR" sz="4000" b="1">
                <a:solidFill>
                  <a:srgbClr val="FF6600"/>
                </a:solidFill>
                <a:latin typeface="Arial Black" pitchFamily="34" charset="0"/>
              </a:rPr>
              <a:t>اندازه گیری، اندازه گیری، اندازه گیری</a:t>
            </a:r>
            <a:endParaRPr lang="en-US" sz="4000" b="1">
              <a:solidFill>
                <a:srgbClr val="FF6600"/>
              </a:solidFill>
              <a:latin typeface="Arial Black" pitchFamily="34" charset="0"/>
            </a:endParaRPr>
          </a:p>
        </p:txBody>
      </p:sp>
      <p:sp>
        <p:nvSpPr>
          <p:cNvPr id="45059" name="Rectangle 3"/>
          <p:cNvSpPr>
            <a:spLocks noGrp="1" noChangeArrowheads="1"/>
          </p:cNvSpPr>
          <p:nvPr>
            <p:ph type="body" idx="1"/>
          </p:nvPr>
        </p:nvSpPr>
        <p:spPr>
          <a:xfrm>
            <a:off x="1981200" y="1785939"/>
            <a:ext cx="8229600" cy="4143375"/>
          </a:xfrm>
        </p:spPr>
        <p:txBody>
          <a:bodyPr rtlCol="0">
            <a:normAutofit fontScale="92500" lnSpcReduction="10000"/>
          </a:bodyPr>
          <a:lstStyle/>
          <a:p>
            <a:pPr>
              <a:lnSpc>
                <a:spcPct val="150000"/>
              </a:lnSpc>
              <a:defRPr/>
            </a:pPr>
            <a:r>
              <a:rPr lang="fa-IR" sz="2400" b="1" dirty="0">
                <a:solidFill>
                  <a:schemeClr val="bg1"/>
                </a:solidFill>
              </a:rPr>
              <a:t>مراقب باشید که  عملکرد بازاریابی وفروش خود را از طریق معیارهای گوناگون اندازه گیری کرده وشاخص ها را  پیگیری کنید.</a:t>
            </a:r>
          </a:p>
          <a:p>
            <a:pPr>
              <a:lnSpc>
                <a:spcPct val="150000"/>
              </a:lnSpc>
              <a:defRPr/>
            </a:pPr>
            <a:r>
              <a:rPr lang="fa-IR" sz="2400" b="1" dirty="0">
                <a:solidFill>
                  <a:srgbClr val="FF6600"/>
                </a:solidFill>
                <a:latin typeface="Arial Black" pitchFamily="34" charset="0"/>
              </a:rPr>
              <a:t>توجه داشته باشید که:</a:t>
            </a:r>
          </a:p>
          <a:p>
            <a:pPr>
              <a:lnSpc>
                <a:spcPct val="150000"/>
              </a:lnSpc>
              <a:buFontTx/>
              <a:buChar char="-"/>
              <a:defRPr/>
            </a:pPr>
            <a:r>
              <a:rPr lang="fa-IR" sz="2400" b="1" dirty="0">
                <a:solidFill>
                  <a:srgbClr val="FF6600"/>
                </a:solidFill>
                <a:latin typeface="Arial Black" pitchFamily="34" charset="0"/>
              </a:rPr>
              <a:t>48% </a:t>
            </a:r>
            <a:r>
              <a:rPr lang="fa-IR" sz="2400" b="1" dirty="0">
                <a:solidFill>
                  <a:schemeClr val="bg1"/>
                </a:solidFill>
                <a:latin typeface="Arial Black" pitchFamily="34" charset="0"/>
              </a:rPr>
              <a:t>از بازاریابان  تنها یکبار به مشتری مراجعه می کنند.</a:t>
            </a:r>
          </a:p>
          <a:p>
            <a:pPr>
              <a:lnSpc>
                <a:spcPct val="150000"/>
              </a:lnSpc>
              <a:buFontTx/>
              <a:buChar char="-"/>
              <a:defRPr/>
            </a:pPr>
            <a:r>
              <a:rPr lang="fa-IR" sz="2400" b="1" dirty="0">
                <a:solidFill>
                  <a:srgbClr val="FF6600"/>
                </a:solidFill>
                <a:latin typeface="Arial Black" pitchFamily="34" charset="0"/>
              </a:rPr>
              <a:t>25% </a:t>
            </a:r>
            <a:r>
              <a:rPr lang="fa-IR" sz="2400" b="1" dirty="0">
                <a:solidFill>
                  <a:schemeClr val="bg1"/>
                </a:solidFill>
                <a:latin typeface="Arial Black" pitchFamily="34" charset="0"/>
              </a:rPr>
              <a:t>از بازاریابان  فقط دو بار به مشتری مراجعه می کنند.</a:t>
            </a:r>
          </a:p>
          <a:p>
            <a:pPr>
              <a:lnSpc>
                <a:spcPct val="150000"/>
              </a:lnSpc>
              <a:buFontTx/>
              <a:buChar char="-"/>
              <a:defRPr/>
            </a:pPr>
            <a:r>
              <a:rPr lang="fa-IR" sz="2400" b="1" dirty="0">
                <a:solidFill>
                  <a:srgbClr val="FF6600"/>
                </a:solidFill>
                <a:latin typeface="Arial Black" pitchFamily="34" charset="0"/>
              </a:rPr>
              <a:t>12% </a:t>
            </a:r>
            <a:r>
              <a:rPr lang="fa-IR" sz="2400" b="1" dirty="0">
                <a:solidFill>
                  <a:schemeClr val="bg1"/>
                </a:solidFill>
                <a:latin typeface="Arial Black" pitchFamily="34" charset="0"/>
              </a:rPr>
              <a:t>از بازاریابان فقط سه باربه مشتری مراجعه  می کنند.</a:t>
            </a:r>
          </a:p>
          <a:p>
            <a:pPr>
              <a:lnSpc>
                <a:spcPct val="150000"/>
              </a:lnSpc>
              <a:buFontTx/>
              <a:buChar char="-"/>
              <a:defRPr/>
            </a:pPr>
            <a:r>
              <a:rPr lang="fa-IR" sz="2400" b="1" dirty="0">
                <a:solidFill>
                  <a:schemeClr val="bg1"/>
                </a:solidFill>
                <a:latin typeface="Arial Black" pitchFamily="34" charset="0"/>
              </a:rPr>
              <a:t>فقط وفقط </a:t>
            </a:r>
            <a:r>
              <a:rPr lang="fa-IR" sz="2400" b="1" dirty="0">
                <a:solidFill>
                  <a:srgbClr val="FF6600"/>
                </a:solidFill>
                <a:latin typeface="Arial Black" pitchFamily="34" charset="0"/>
              </a:rPr>
              <a:t>15% </a:t>
            </a:r>
            <a:r>
              <a:rPr lang="fa-IR" sz="2400" b="1" dirty="0">
                <a:solidFill>
                  <a:schemeClr val="bg1"/>
                </a:solidFill>
                <a:latin typeface="Arial Black" pitchFamily="34" charset="0"/>
              </a:rPr>
              <a:t>از بازاریابان بیش از سه بار به مشتری مراجعه می کنند.</a:t>
            </a:r>
            <a:endParaRPr lang="en-US" sz="3600" b="1" dirty="0">
              <a:solidFill>
                <a:schemeClr val="bg1"/>
              </a:solidFill>
              <a:latin typeface="Arial Black" pitchFamily="34" charset="0"/>
            </a:endParaRPr>
          </a:p>
        </p:txBody>
      </p:sp>
      <p:sp>
        <p:nvSpPr>
          <p:cNvPr id="45060" name="WordArt 4"/>
          <p:cNvSpPr>
            <a:spLocks noChangeArrowheads="1" noChangeShapeType="1" noTextEdit="1"/>
          </p:cNvSpPr>
          <p:nvPr/>
        </p:nvSpPr>
        <p:spPr bwMode="auto">
          <a:xfrm>
            <a:off x="9120189" y="404814"/>
            <a:ext cx="935037"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10</a:t>
            </a:r>
          </a:p>
        </p:txBody>
      </p:sp>
    </p:spTree>
    <p:extLst>
      <p:ext uri="{BB962C8B-B14F-4D97-AF65-F5344CB8AC3E}">
        <p14:creationId xmlns:p14="http://schemas.microsoft.com/office/powerpoint/2010/main" val="3615567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p:cTn id="7" dur="500" fill="hold"/>
                                        <p:tgtEl>
                                          <p:spTgt spid="45060"/>
                                        </p:tgtEl>
                                        <p:attrNameLst>
                                          <p:attrName>ppt_w</p:attrName>
                                        </p:attrNameLst>
                                      </p:cBhvr>
                                      <p:tavLst>
                                        <p:tav tm="0">
                                          <p:val>
                                            <p:fltVal val="0"/>
                                          </p:val>
                                        </p:tav>
                                        <p:tav tm="100000">
                                          <p:val>
                                            <p:strVal val="#ppt_w"/>
                                          </p:val>
                                        </p:tav>
                                      </p:tavLst>
                                    </p:anim>
                                    <p:anim calcmode="lin" valueType="num">
                                      <p:cBhvr>
                                        <p:cTn id="8" dur="500" fill="hold"/>
                                        <p:tgtEl>
                                          <p:spTgt spid="45060"/>
                                        </p:tgtEl>
                                        <p:attrNameLst>
                                          <p:attrName>ppt_h</p:attrName>
                                        </p:attrNameLst>
                                      </p:cBhvr>
                                      <p:tavLst>
                                        <p:tav tm="0">
                                          <p:val>
                                            <p:fltVal val="0"/>
                                          </p:val>
                                        </p:tav>
                                        <p:tav tm="100000">
                                          <p:val>
                                            <p:strVal val="#ppt_h"/>
                                          </p:val>
                                        </p:tav>
                                      </p:tavLst>
                                    </p:anim>
                                    <p:animEffect transition="in" filter="fade">
                                      <p:cBhvr>
                                        <p:cTn id="9" dur="500"/>
                                        <p:tgtEl>
                                          <p:spTgt spid="45060"/>
                                        </p:tgtEl>
                                      </p:cBhvr>
                                    </p:animEffect>
                                  </p:childTnLst>
                                </p:cTn>
                              </p:par>
                            </p:childTnLst>
                          </p:cTn>
                        </p:par>
                        <p:par>
                          <p:cTn id="10" fill="hold" nodeType="afterGroup">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45059">
                                            <p:txEl>
                                              <p:pRg st="0" end="0"/>
                                            </p:txEl>
                                          </p:spTgt>
                                        </p:tgtEl>
                                        <p:attrNameLst>
                                          <p:attrName>style.visibility</p:attrName>
                                        </p:attrNameLst>
                                      </p:cBhvr>
                                      <p:to>
                                        <p:strVal val="visible"/>
                                      </p:to>
                                    </p:set>
                                    <p:anim calcmode="lin" valueType="num">
                                      <p:cBhvr additive="base">
                                        <p:cTn id="13" dur="500" fill="hold"/>
                                        <p:tgtEl>
                                          <p:spTgt spid="4505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0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059">
                                            <p:txEl>
                                              <p:pRg st="1" end="1"/>
                                            </p:txEl>
                                          </p:spTgt>
                                        </p:tgtEl>
                                        <p:attrNameLst>
                                          <p:attrName>style.visibility</p:attrName>
                                        </p:attrNameLst>
                                      </p:cBhvr>
                                      <p:to>
                                        <p:strVal val="visible"/>
                                      </p:to>
                                    </p:set>
                                    <p:anim calcmode="lin" valueType="num">
                                      <p:cBhvr additive="base">
                                        <p:cTn id="19" dur="500" fill="hold"/>
                                        <p:tgtEl>
                                          <p:spTgt spid="4505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0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059">
                                            <p:txEl>
                                              <p:pRg st="2" end="2"/>
                                            </p:txEl>
                                          </p:spTgt>
                                        </p:tgtEl>
                                        <p:attrNameLst>
                                          <p:attrName>style.visibility</p:attrName>
                                        </p:attrNameLst>
                                      </p:cBhvr>
                                      <p:to>
                                        <p:strVal val="visible"/>
                                      </p:to>
                                    </p:set>
                                    <p:anim calcmode="lin" valueType="num">
                                      <p:cBhvr additive="base">
                                        <p:cTn id="25" dur="500" fill="hold"/>
                                        <p:tgtEl>
                                          <p:spTgt spid="4505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50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5059">
                                            <p:txEl>
                                              <p:pRg st="3" end="3"/>
                                            </p:txEl>
                                          </p:spTgt>
                                        </p:tgtEl>
                                        <p:attrNameLst>
                                          <p:attrName>style.visibility</p:attrName>
                                        </p:attrNameLst>
                                      </p:cBhvr>
                                      <p:to>
                                        <p:strVal val="visible"/>
                                      </p:to>
                                    </p:set>
                                    <p:anim calcmode="lin" valueType="num">
                                      <p:cBhvr additive="base">
                                        <p:cTn id="31" dur="500" fill="hold"/>
                                        <p:tgtEl>
                                          <p:spTgt spid="4505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0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5059">
                                            <p:txEl>
                                              <p:pRg st="4" end="4"/>
                                            </p:txEl>
                                          </p:spTgt>
                                        </p:tgtEl>
                                        <p:attrNameLst>
                                          <p:attrName>style.visibility</p:attrName>
                                        </p:attrNameLst>
                                      </p:cBhvr>
                                      <p:to>
                                        <p:strVal val="visible"/>
                                      </p:to>
                                    </p:set>
                                    <p:anim calcmode="lin" valueType="num">
                                      <p:cBhvr additive="base">
                                        <p:cTn id="37" dur="500" fill="hold"/>
                                        <p:tgtEl>
                                          <p:spTgt spid="4505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50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5059">
                                            <p:txEl>
                                              <p:pRg st="5" end="5"/>
                                            </p:txEl>
                                          </p:spTgt>
                                        </p:tgtEl>
                                        <p:attrNameLst>
                                          <p:attrName>style.visibility</p:attrName>
                                        </p:attrNameLst>
                                      </p:cBhvr>
                                      <p:to>
                                        <p:strVal val="visible"/>
                                      </p:to>
                                    </p:set>
                                    <p:anim calcmode="lin" valueType="num">
                                      <p:cBhvr additive="base">
                                        <p:cTn id="43" dur="500" fill="hold"/>
                                        <p:tgtEl>
                                          <p:spTgt spid="45059">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505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bldLvl="3"/>
      <p:bldP spid="45060"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rtlCol="0">
            <a:normAutofit/>
          </a:bodyPr>
          <a:lstStyle/>
          <a:p>
            <a:pPr>
              <a:defRPr/>
            </a:pPr>
            <a:r>
              <a:rPr lang="en-GB" sz="4000">
                <a:solidFill>
                  <a:srgbClr val="FF6600"/>
                </a:solidFill>
                <a:latin typeface="Arial Black" pitchFamily="34" charset="0"/>
              </a:rPr>
              <a:t>MEASURE MEASURE MEASURE</a:t>
            </a:r>
            <a:endParaRPr lang="en-US" sz="4000">
              <a:solidFill>
                <a:srgbClr val="FF6600"/>
              </a:solidFill>
              <a:latin typeface="Arial Black" pitchFamily="34" charset="0"/>
            </a:endParaRPr>
          </a:p>
        </p:txBody>
      </p:sp>
      <p:sp>
        <p:nvSpPr>
          <p:cNvPr id="57347" name="Rectangle 3"/>
          <p:cNvSpPr>
            <a:spLocks noGrp="1" noChangeArrowheads="1"/>
          </p:cNvSpPr>
          <p:nvPr>
            <p:ph type="body" idx="1"/>
          </p:nvPr>
        </p:nvSpPr>
        <p:spPr>
          <a:xfrm>
            <a:off x="1981201" y="1600200"/>
            <a:ext cx="8507413" cy="4338638"/>
          </a:xfrm>
        </p:spPr>
        <p:txBody>
          <a:bodyPr/>
          <a:lstStyle/>
          <a:p>
            <a:pPr algn="ctr" eaLnBrk="1" hangingPunct="1">
              <a:lnSpc>
                <a:spcPct val="120000"/>
              </a:lnSpc>
              <a:buFontTx/>
              <a:buNone/>
            </a:pPr>
            <a:r>
              <a:rPr lang="en-GB" b="1">
                <a:solidFill>
                  <a:srgbClr val="FF6600"/>
                </a:solidFill>
                <a:latin typeface="Arial Black" panose="020B0A04020102020204" pitchFamily="34" charset="0"/>
              </a:rPr>
              <a:t>Why?</a:t>
            </a:r>
            <a:r>
              <a:rPr lang="fa-IR" b="1">
                <a:solidFill>
                  <a:srgbClr val="FF6600"/>
                </a:solidFill>
                <a:latin typeface="Arial Black" panose="020B0A04020102020204" pitchFamily="34" charset="0"/>
              </a:rPr>
              <a:t>چرا</a:t>
            </a:r>
            <a:endParaRPr lang="en-GB" b="1">
              <a:solidFill>
                <a:srgbClr val="FF6600"/>
              </a:solidFill>
              <a:latin typeface="Arial Black" panose="020B0A04020102020204" pitchFamily="34" charset="0"/>
            </a:endParaRPr>
          </a:p>
          <a:p>
            <a:pPr lvl="1" algn="r" rtl="1" eaLnBrk="1" hangingPunct="1">
              <a:lnSpc>
                <a:spcPct val="120000"/>
              </a:lnSpc>
            </a:pPr>
            <a:r>
              <a:rPr lang="fa-IR" b="1">
                <a:solidFill>
                  <a:srgbClr val="FF6600"/>
                </a:solidFill>
                <a:latin typeface="Arial Black" panose="020B0A04020102020204" pitchFamily="34" charset="0"/>
              </a:rPr>
              <a:t>2% </a:t>
            </a:r>
            <a:r>
              <a:rPr lang="fa-IR" b="1">
                <a:solidFill>
                  <a:schemeClr val="bg1"/>
                </a:solidFill>
                <a:latin typeface="Arial Black" panose="020B0A04020102020204" pitchFamily="34" charset="0"/>
              </a:rPr>
              <a:t>از فروشها ناشی ازاولین ارتباط ها هستند.</a:t>
            </a:r>
          </a:p>
          <a:p>
            <a:pPr lvl="1" algn="r" rtl="1" eaLnBrk="1" hangingPunct="1">
              <a:lnSpc>
                <a:spcPct val="120000"/>
              </a:lnSpc>
            </a:pPr>
            <a:r>
              <a:rPr lang="fa-IR" b="1">
                <a:solidFill>
                  <a:srgbClr val="FF6600"/>
                </a:solidFill>
                <a:latin typeface="Arial Black" panose="020B0A04020102020204" pitchFamily="34" charset="0"/>
              </a:rPr>
              <a:t>3% </a:t>
            </a:r>
            <a:r>
              <a:rPr lang="fa-IR" b="1">
                <a:solidFill>
                  <a:schemeClr val="bg1"/>
                </a:solidFill>
                <a:latin typeface="Arial Black" panose="020B0A04020102020204" pitchFamily="34" charset="0"/>
              </a:rPr>
              <a:t>از فروشها مربوط به دومین ارتباط هستند.</a:t>
            </a:r>
          </a:p>
          <a:p>
            <a:pPr lvl="1" algn="r" rtl="1" eaLnBrk="1" hangingPunct="1">
              <a:lnSpc>
                <a:spcPct val="120000"/>
              </a:lnSpc>
            </a:pPr>
            <a:r>
              <a:rPr lang="fa-IR" b="1">
                <a:solidFill>
                  <a:srgbClr val="FF6600"/>
                </a:solidFill>
                <a:latin typeface="Arial Black" panose="020B0A04020102020204" pitchFamily="34" charset="0"/>
              </a:rPr>
              <a:t>5% </a:t>
            </a:r>
            <a:r>
              <a:rPr lang="fa-IR" b="1">
                <a:solidFill>
                  <a:schemeClr val="bg1"/>
                </a:solidFill>
                <a:latin typeface="Arial Black" panose="020B0A04020102020204" pitchFamily="34" charset="0"/>
              </a:rPr>
              <a:t>از فروشها حاصل سومین ارتباط هستند.</a:t>
            </a:r>
          </a:p>
          <a:p>
            <a:pPr lvl="1" algn="r" rtl="1" eaLnBrk="1" hangingPunct="1">
              <a:lnSpc>
                <a:spcPct val="120000"/>
              </a:lnSpc>
            </a:pPr>
            <a:r>
              <a:rPr lang="fa-IR" b="1">
                <a:solidFill>
                  <a:srgbClr val="FF6600"/>
                </a:solidFill>
                <a:latin typeface="Arial Black" panose="020B0A04020102020204" pitchFamily="34" charset="0"/>
              </a:rPr>
              <a:t>10% </a:t>
            </a:r>
            <a:r>
              <a:rPr lang="fa-IR" b="1">
                <a:solidFill>
                  <a:schemeClr val="bg1"/>
                </a:solidFill>
                <a:latin typeface="Arial Black" panose="020B0A04020102020204" pitchFamily="34" charset="0"/>
              </a:rPr>
              <a:t>از فروشها حاصل چهارمین ارتباط هستند.</a:t>
            </a:r>
          </a:p>
          <a:p>
            <a:pPr lvl="1" algn="r" rtl="1" eaLnBrk="1" hangingPunct="1">
              <a:lnSpc>
                <a:spcPct val="120000"/>
              </a:lnSpc>
            </a:pPr>
            <a:r>
              <a:rPr lang="fa-IR" b="1">
                <a:solidFill>
                  <a:srgbClr val="FF6600"/>
                </a:solidFill>
                <a:latin typeface="Arial Black" panose="020B0A04020102020204" pitchFamily="34" charset="0"/>
              </a:rPr>
              <a:t>80% </a:t>
            </a:r>
            <a:r>
              <a:rPr lang="fa-IR" b="1">
                <a:solidFill>
                  <a:schemeClr val="bg1"/>
                </a:solidFill>
                <a:latin typeface="Arial Black" panose="020B0A04020102020204" pitchFamily="34" charset="0"/>
              </a:rPr>
              <a:t>از فروشها حاصل پنجمین تا دوازدهمین ارتباط هاست.</a:t>
            </a:r>
            <a:endParaRPr lang="en-US" b="1">
              <a:solidFill>
                <a:schemeClr val="bg1"/>
              </a:solidFill>
              <a:latin typeface="Arial Black" panose="020B0A04020102020204" pitchFamily="34" charset="0"/>
            </a:endParaRPr>
          </a:p>
        </p:txBody>
      </p:sp>
      <p:sp>
        <p:nvSpPr>
          <p:cNvPr id="57348" name="WordArt 4"/>
          <p:cNvSpPr>
            <a:spLocks noChangeArrowheads="1" noChangeShapeType="1" noTextEdit="1"/>
          </p:cNvSpPr>
          <p:nvPr/>
        </p:nvSpPr>
        <p:spPr bwMode="auto">
          <a:xfrm>
            <a:off x="9120189" y="404814"/>
            <a:ext cx="935037"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10</a:t>
            </a:r>
          </a:p>
        </p:txBody>
      </p:sp>
    </p:spTree>
    <p:extLst>
      <p:ext uri="{BB962C8B-B14F-4D97-AF65-F5344CB8AC3E}">
        <p14:creationId xmlns:p14="http://schemas.microsoft.com/office/powerpoint/2010/main" val="10688543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7348"/>
                                        </p:tgtEl>
                                        <p:attrNameLst>
                                          <p:attrName>style.visibility</p:attrName>
                                        </p:attrNameLst>
                                      </p:cBhvr>
                                      <p:to>
                                        <p:strVal val="visible"/>
                                      </p:to>
                                    </p:set>
                                    <p:anim calcmode="lin" valueType="num">
                                      <p:cBhvr>
                                        <p:cTn id="7" dur="500" fill="hold"/>
                                        <p:tgtEl>
                                          <p:spTgt spid="57348"/>
                                        </p:tgtEl>
                                        <p:attrNameLst>
                                          <p:attrName>ppt_w</p:attrName>
                                        </p:attrNameLst>
                                      </p:cBhvr>
                                      <p:tavLst>
                                        <p:tav tm="0">
                                          <p:val>
                                            <p:fltVal val="0"/>
                                          </p:val>
                                        </p:tav>
                                        <p:tav tm="100000">
                                          <p:val>
                                            <p:strVal val="#ppt_w"/>
                                          </p:val>
                                        </p:tav>
                                      </p:tavLst>
                                    </p:anim>
                                    <p:anim calcmode="lin" valueType="num">
                                      <p:cBhvr>
                                        <p:cTn id="8" dur="500" fill="hold"/>
                                        <p:tgtEl>
                                          <p:spTgt spid="57348"/>
                                        </p:tgtEl>
                                        <p:attrNameLst>
                                          <p:attrName>ppt_h</p:attrName>
                                        </p:attrNameLst>
                                      </p:cBhvr>
                                      <p:tavLst>
                                        <p:tav tm="0">
                                          <p:val>
                                            <p:fltVal val="0"/>
                                          </p:val>
                                        </p:tav>
                                        <p:tav tm="100000">
                                          <p:val>
                                            <p:strVal val="#ppt_h"/>
                                          </p:val>
                                        </p:tav>
                                      </p:tavLst>
                                    </p:anim>
                                    <p:animEffect transition="in" filter="fade">
                                      <p:cBhvr>
                                        <p:cTn id="9" dur="500"/>
                                        <p:tgtEl>
                                          <p:spTgt spid="57348"/>
                                        </p:tgtEl>
                                      </p:cBhvr>
                                    </p:animEffect>
                                  </p:childTnLst>
                                </p:cTn>
                              </p:par>
                            </p:childTnLst>
                          </p:cTn>
                        </p:par>
                        <p:par>
                          <p:cTn id="10" fill="hold" nodeType="afterGroup">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57347">
                                            <p:txEl>
                                              <p:pRg st="0" end="0"/>
                                            </p:txEl>
                                          </p:spTgt>
                                        </p:tgtEl>
                                        <p:attrNameLst>
                                          <p:attrName>style.visibility</p:attrName>
                                        </p:attrNameLst>
                                      </p:cBhvr>
                                      <p:to>
                                        <p:strVal val="visible"/>
                                      </p:to>
                                    </p:set>
                                    <p:anim calcmode="lin" valueType="num">
                                      <p:cBhvr additive="base">
                                        <p:cTn id="13" dur="500" fill="hold"/>
                                        <p:tgtEl>
                                          <p:spTgt spid="573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3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347">
                                            <p:txEl>
                                              <p:pRg st="1" end="1"/>
                                            </p:txEl>
                                          </p:spTgt>
                                        </p:tgtEl>
                                        <p:attrNameLst>
                                          <p:attrName>style.visibility</p:attrName>
                                        </p:attrNameLst>
                                      </p:cBhvr>
                                      <p:to>
                                        <p:strVal val="visible"/>
                                      </p:to>
                                    </p:set>
                                    <p:anim calcmode="lin" valueType="num">
                                      <p:cBhvr additive="base">
                                        <p:cTn id="19"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3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7347">
                                            <p:txEl>
                                              <p:pRg st="2" end="2"/>
                                            </p:txEl>
                                          </p:spTgt>
                                        </p:tgtEl>
                                        <p:attrNameLst>
                                          <p:attrName>style.visibility</p:attrName>
                                        </p:attrNameLst>
                                      </p:cBhvr>
                                      <p:to>
                                        <p:strVal val="visible"/>
                                      </p:to>
                                    </p:set>
                                    <p:anim calcmode="lin" valueType="num">
                                      <p:cBhvr additive="base">
                                        <p:cTn id="25"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3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7347">
                                            <p:txEl>
                                              <p:pRg st="3" end="3"/>
                                            </p:txEl>
                                          </p:spTgt>
                                        </p:tgtEl>
                                        <p:attrNameLst>
                                          <p:attrName>style.visibility</p:attrName>
                                        </p:attrNameLst>
                                      </p:cBhvr>
                                      <p:to>
                                        <p:strVal val="visible"/>
                                      </p:to>
                                    </p:set>
                                    <p:anim calcmode="lin" valueType="num">
                                      <p:cBhvr additive="base">
                                        <p:cTn id="31"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73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7347">
                                            <p:txEl>
                                              <p:pRg st="4" end="4"/>
                                            </p:txEl>
                                          </p:spTgt>
                                        </p:tgtEl>
                                        <p:attrNameLst>
                                          <p:attrName>style.visibility</p:attrName>
                                        </p:attrNameLst>
                                      </p:cBhvr>
                                      <p:to>
                                        <p:strVal val="visible"/>
                                      </p:to>
                                    </p:set>
                                    <p:anim calcmode="lin" valueType="num">
                                      <p:cBhvr additive="base">
                                        <p:cTn id="37" dur="500" fill="hold"/>
                                        <p:tgtEl>
                                          <p:spTgt spid="5734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73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7347">
                                            <p:txEl>
                                              <p:pRg st="5" end="5"/>
                                            </p:txEl>
                                          </p:spTgt>
                                        </p:tgtEl>
                                        <p:attrNameLst>
                                          <p:attrName>style.visibility</p:attrName>
                                        </p:attrNameLst>
                                      </p:cBhvr>
                                      <p:to>
                                        <p:strVal val="visible"/>
                                      </p:to>
                                    </p:set>
                                    <p:anim calcmode="lin" valueType="num">
                                      <p:cBhvr additive="base">
                                        <p:cTn id="43" dur="500" fill="hold"/>
                                        <p:tgtEl>
                                          <p:spTgt spid="5734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734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bldLvl="3"/>
      <p:bldP spid="57348"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rtlCol="0">
            <a:normAutofit/>
          </a:bodyPr>
          <a:lstStyle/>
          <a:p>
            <a:pPr>
              <a:defRPr/>
            </a:pPr>
            <a:r>
              <a:rPr lang="en-GB" sz="4000">
                <a:solidFill>
                  <a:srgbClr val="FF6600"/>
                </a:solidFill>
                <a:latin typeface="Arial Black" pitchFamily="34" charset="0"/>
              </a:rPr>
              <a:t>MEASURE MEASURE MEASURE</a:t>
            </a:r>
            <a:endParaRPr lang="en-US" sz="4000">
              <a:solidFill>
                <a:srgbClr val="FF6600"/>
              </a:solidFill>
              <a:latin typeface="Arial Black" pitchFamily="34" charset="0"/>
            </a:endParaRPr>
          </a:p>
        </p:txBody>
      </p:sp>
      <p:sp>
        <p:nvSpPr>
          <p:cNvPr id="58371" name="Rectangle 3"/>
          <p:cNvSpPr>
            <a:spLocks noGrp="1" noChangeArrowheads="1"/>
          </p:cNvSpPr>
          <p:nvPr>
            <p:ph type="body" idx="1"/>
          </p:nvPr>
        </p:nvSpPr>
        <p:spPr>
          <a:xfrm>
            <a:off x="1981201" y="1412876"/>
            <a:ext cx="8507413" cy="4525963"/>
          </a:xfrm>
        </p:spPr>
        <p:txBody>
          <a:bodyPr/>
          <a:lstStyle/>
          <a:p>
            <a:pPr eaLnBrk="1" hangingPunct="1">
              <a:lnSpc>
                <a:spcPct val="120000"/>
              </a:lnSpc>
              <a:buFont typeface="Arial" panose="020B0604020202020204" pitchFamily="34" charset="0"/>
              <a:buNone/>
            </a:pPr>
            <a:endParaRPr lang="en-GB">
              <a:solidFill>
                <a:srgbClr val="FF6600"/>
              </a:solidFill>
              <a:latin typeface="Arial Black" panose="020B0A04020102020204" pitchFamily="34" charset="0"/>
            </a:endParaRPr>
          </a:p>
          <a:p>
            <a:pPr algn="ctr" rtl="1" eaLnBrk="1" hangingPunct="1">
              <a:lnSpc>
                <a:spcPct val="120000"/>
              </a:lnSpc>
              <a:buFontTx/>
              <a:buNone/>
            </a:pPr>
            <a:r>
              <a:rPr lang="fa-IR" sz="3600" b="1">
                <a:solidFill>
                  <a:schemeClr val="bg1"/>
                </a:solidFill>
              </a:rPr>
              <a:t>اگر بازاریابان بیش از یکبار پیگیر مشتری نباشند ،98%درآمد را به رقبا می دهند</a:t>
            </a:r>
            <a:r>
              <a:rPr lang="en-GB" sz="3600" b="1">
                <a:solidFill>
                  <a:schemeClr val="bg1"/>
                </a:solidFill>
              </a:rPr>
              <a:t>!</a:t>
            </a:r>
            <a:endParaRPr lang="en-US" sz="3600" b="1">
              <a:solidFill>
                <a:schemeClr val="bg1"/>
              </a:solidFill>
              <a:latin typeface="Arial Black" panose="020B0A04020102020204" pitchFamily="34" charset="0"/>
            </a:endParaRPr>
          </a:p>
        </p:txBody>
      </p:sp>
      <p:sp>
        <p:nvSpPr>
          <p:cNvPr id="58372" name="WordArt 4"/>
          <p:cNvSpPr>
            <a:spLocks noChangeArrowheads="1" noChangeShapeType="1" noTextEdit="1"/>
          </p:cNvSpPr>
          <p:nvPr/>
        </p:nvSpPr>
        <p:spPr bwMode="auto">
          <a:xfrm>
            <a:off x="9120189" y="404814"/>
            <a:ext cx="935037"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10</a:t>
            </a:r>
          </a:p>
        </p:txBody>
      </p:sp>
    </p:spTree>
    <p:extLst>
      <p:ext uri="{BB962C8B-B14F-4D97-AF65-F5344CB8AC3E}">
        <p14:creationId xmlns:p14="http://schemas.microsoft.com/office/powerpoint/2010/main" val="39206367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8372"/>
                                        </p:tgtEl>
                                        <p:attrNameLst>
                                          <p:attrName>style.visibility</p:attrName>
                                        </p:attrNameLst>
                                      </p:cBhvr>
                                      <p:to>
                                        <p:strVal val="visible"/>
                                      </p:to>
                                    </p:set>
                                    <p:anim calcmode="lin" valueType="num">
                                      <p:cBhvr>
                                        <p:cTn id="7" dur="500" fill="hold"/>
                                        <p:tgtEl>
                                          <p:spTgt spid="58372"/>
                                        </p:tgtEl>
                                        <p:attrNameLst>
                                          <p:attrName>ppt_w</p:attrName>
                                        </p:attrNameLst>
                                      </p:cBhvr>
                                      <p:tavLst>
                                        <p:tav tm="0">
                                          <p:val>
                                            <p:fltVal val="0"/>
                                          </p:val>
                                        </p:tav>
                                        <p:tav tm="100000">
                                          <p:val>
                                            <p:strVal val="#ppt_w"/>
                                          </p:val>
                                        </p:tav>
                                      </p:tavLst>
                                    </p:anim>
                                    <p:anim calcmode="lin" valueType="num">
                                      <p:cBhvr>
                                        <p:cTn id="8" dur="500" fill="hold"/>
                                        <p:tgtEl>
                                          <p:spTgt spid="58372"/>
                                        </p:tgtEl>
                                        <p:attrNameLst>
                                          <p:attrName>ppt_h</p:attrName>
                                        </p:attrNameLst>
                                      </p:cBhvr>
                                      <p:tavLst>
                                        <p:tav tm="0">
                                          <p:val>
                                            <p:fltVal val="0"/>
                                          </p:val>
                                        </p:tav>
                                        <p:tav tm="100000">
                                          <p:val>
                                            <p:strVal val="#ppt_h"/>
                                          </p:val>
                                        </p:tav>
                                      </p:tavLst>
                                    </p:anim>
                                    <p:animEffect transition="in" filter="fade">
                                      <p:cBhvr>
                                        <p:cTn id="9" dur="500"/>
                                        <p:tgtEl>
                                          <p:spTgt spid="58372"/>
                                        </p:tgtEl>
                                      </p:cBhvr>
                                    </p:animEffect>
                                  </p:childTnLst>
                                </p:cTn>
                              </p:par>
                            </p:childTnLst>
                          </p:cTn>
                        </p:par>
                        <p:par>
                          <p:cTn id="10" fill="hold" nodeType="afterGroup">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58371">
                                            <p:txEl>
                                              <p:pRg st="1" end="1"/>
                                            </p:txEl>
                                          </p:spTgt>
                                        </p:tgtEl>
                                        <p:attrNameLst>
                                          <p:attrName>style.visibility</p:attrName>
                                        </p:attrNameLst>
                                      </p:cBhvr>
                                      <p:to>
                                        <p:strVal val="visible"/>
                                      </p:to>
                                    </p:set>
                                    <p:anim calcmode="lin" valueType="num">
                                      <p:cBhvr additive="base">
                                        <p:cTn id="13" dur="500" fill="hold"/>
                                        <p:tgtEl>
                                          <p:spTgt spid="583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bldLvl="3"/>
      <p:bldP spid="58372"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rtlCol="0">
            <a:normAutofit/>
          </a:bodyPr>
          <a:lstStyle/>
          <a:p>
            <a:pPr>
              <a:defRPr/>
            </a:pPr>
            <a:r>
              <a:rPr lang="en-GB" sz="4000">
                <a:solidFill>
                  <a:srgbClr val="FF6600"/>
                </a:solidFill>
                <a:latin typeface="Arial Black" pitchFamily="34" charset="0"/>
              </a:rPr>
              <a:t>MEASURE MEASURE MEASURE</a:t>
            </a:r>
            <a:endParaRPr lang="en-US" sz="4000">
              <a:solidFill>
                <a:srgbClr val="FF6600"/>
              </a:solidFill>
              <a:latin typeface="Arial Black" pitchFamily="34" charset="0"/>
            </a:endParaRPr>
          </a:p>
        </p:txBody>
      </p:sp>
      <p:sp>
        <p:nvSpPr>
          <p:cNvPr id="59395" name="Rectangle 3"/>
          <p:cNvSpPr>
            <a:spLocks noGrp="1" noChangeArrowheads="1"/>
          </p:cNvSpPr>
          <p:nvPr>
            <p:ph type="body" idx="1"/>
          </p:nvPr>
        </p:nvSpPr>
        <p:spPr>
          <a:xfrm>
            <a:off x="1981201" y="1412876"/>
            <a:ext cx="8507413" cy="4525963"/>
          </a:xfrm>
        </p:spPr>
        <p:txBody>
          <a:bodyPr rtlCol="0">
            <a:normAutofit lnSpcReduction="10000"/>
          </a:bodyPr>
          <a:lstStyle/>
          <a:p>
            <a:pPr>
              <a:lnSpc>
                <a:spcPct val="140000"/>
              </a:lnSpc>
              <a:defRPr/>
            </a:pPr>
            <a:r>
              <a:rPr lang="en-GB" sz="2400" dirty="0">
                <a:solidFill>
                  <a:schemeClr val="bg1"/>
                </a:solidFill>
                <a:latin typeface="Arial Black" pitchFamily="34" charset="0"/>
              </a:rPr>
              <a:t>It Gets Worse!</a:t>
            </a:r>
          </a:p>
          <a:p>
            <a:pPr>
              <a:lnSpc>
                <a:spcPct val="140000"/>
              </a:lnSpc>
              <a:defRPr/>
            </a:pPr>
            <a:r>
              <a:rPr lang="en-GB" sz="2400" b="1" dirty="0">
                <a:solidFill>
                  <a:srgbClr val="FF6600"/>
                </a:solidFill>
                <a:latin typeface="Arial Black" pitchFamily="34" charset="0"/>
              </a:rPr>
              <a:t>Why do people stop buying from a business?</a:t>
            </a:r>
          </a:p>
          <a:p>
            <a:pPr lvl="1">
              <a:lnSpc>
                <a:spcPct val="140000"/>
              </a:lnSpc>
              <a:buNone/>
              <a:defRPr/>
            </a:pPr>
            <a:r>
              <a:rPr lang="fa-IR" sz="2000" b="1" dirty="0">
                <a:solidFill>
                  <a:schemeClr val="bg1"/>
                </a:solidFill>
                <a:latin typeface="Arial Black" pitchFamily="34" charset="0"/>
              </a:rPr>
              <a:t>چرا مشتریان خرید خود را متوقف می کنند؟</a:t>
            </a:r>
          </a:p>
          <a:p>
            <a:pPr lvl="1">
              <a:lnSpc>
                <a:spcPct val="140000"/>
              </a:lnSpc>
              <a:buNone/>
              <a:defRPr/>
            </a:pPr>
            <a:r>
              <a:rPr lang="fa-IR" sz="2000" b="1" dirty="0">
                <a:latin typeface="Arial Black" pitchFamily="34" charset="0"/>
              </a:rPr>
              <a:t>-</a:t>
            </a:r>
            <a:r>
              <a:rPr lang="fa-IR" sz="2000" b="1" dirty="0">
                <a:solidFill>
                  <a:srgbClr val="FFFF00"/>
                </a:solidFill>
                <a:latin typeface="Arial Black" pitchFamily="34" charset="0"/>
              </a:rPr>
              <a:t>1</a:t>
            </a:r>
            <a:r>
              <a:rPr lang="fa-IR" sz="2000" b="1" dirty="0">
                <a:solidFill>
                  <a:srgbClr val="FF0000"/>
                </a:solidFill>
                <a:latin typeface="Arial Black" pitchFamily="34" charset="0"/>
              </a:rPr>
              <a:t>% </a:t>
            </a:r>
            <a:r>
              <a:rPr lang="fa-IR" sz="2000" b="1" dirty="0">
                <a:solidFill>
                  <a:schemeClr val="bg1"/>
                </a:solidFill>
                <a:latin typeface="Arial Black" pitchFamily="34" charset="0"/>
              </a:rPr>
              <a:t>می میرند.</a:t>
            </a:r>
          </a:p>
          <a:p>
            <a:pPr lvl="1">
              <a:lnSpc>
                <a:spcPct val="140000"/>
              </a:lnSpc>
              <a:buNone/>
              <a:defRPr/>
            </a:pPr>
            <a:r>
              <a:rPr lang="fa-IR" sz="2000" b="1" dirty="0">
                <a:latin typeface="Arial Black" pitchFamily="34" charset="0"/>
              </a:rPr>
              <a:t>-</a:t>
            </a:r>
            <a:r>
              <a:rPr lang="fa-IR" sz="2000" b="1" dirty="0">
                <a:solidFill>
                  <a:srgbClr val="FFFF00"/>
                </a:solidFill>
                <a:latin typeface="Arial Black" pitchFamily="34" charset="0"/>
              </a:rPr>
              <a:t>3</a:t>
            </a:r>
            <a:r>
              <a:rPr lang="fa-IR" sz="2000" b="1" dirty="0">
                <a:solidFill>
                  <a:srgbClr val="FF0000"/>
                </a:solidFill>
                <a:latin typeface="Arial Black" pitchFamily="34" charset="0"/>
              </a:rPr>
              <a:t>% </a:t>
            </a:r>
            <a:r>
              <a:rPr lang="fa-IR" sz="2000" b="1" dirty="0">
                <a:solidFill>
                  <a:schemeClr val="bg1"/>
                </a:solidFill>
                <a:latin typeface="Arial Black" pitchFamily="34" charset="0"/>
              </a:rPr>
              <a:t>نقل مکان می کنند.</a:t>
            </a:r>
          </a:p>
          <a:p>
            <a:pPr lvl="1">
              <a:lnSpc>
                <a:spcPct val="140000"/>
              </a:lnSpc>
              <a:buNone/>
              <a:defRPr/>
            </a:pPr>
            <a:r>
              <a:rPr lang="fa-IR" sz="2000" b="1" dirty="0">
                <a:latin typeface="Arial Black" pitchFamily="34" charset="0"/>
              </a:rPr>
              <a:t>-</a:t>
            </a:r>
            <a:r>
              <a:rPr lang="fa-IR" sz="2000" b="1" dirty="0">
                <a:solidFill>
                  <a:srgbClr val="FFFF00"/>
                </a:solidFill>
                <a:latin typeface="Arial Black" pitchFamily="34" charset="0"/>
              </a:rPr>
              <a:t>5</a:t>
            </a:r>
            <a:r>
              <a:rPr lang="fa-IR" sz="2000" b="1" dirty="0">
                <a:solidFill>
                  <a:srgbClr val="FF0000"/>
                </a:solidFill>
                <a:latin typeface="Arial Black" pitchFamily="34" charset="0"/>
              </a:rPr>
              <a:t>% </a:t>
            </a:r>
            <a:r>
              <a:rPr lang="fa-IR" sz="2000" b="1" dirty="0">
                <a:solidFill>
                  <a:schemeClr val="bg1"/>
                </a:solidFill>
                <a:latin typeface="Arial Black" pitchFamily="34" charset="0"/>
              </a:rPr>
              <a:t>به توصیه دوستان وبستگان توجه می کنند.</a:t>
            </a:r>
          </a:p>
          <a:p>
            <a:pPr lvl="1">
              <a:lnSpc>
                <a:spcPct val="140000"/>
              </a:lnSpc>
              <a:buNone/>
              <a:defRPr/>
            </a:pPr>
            <a:r>
              <a:rPr lang="fa-IR" sz="2000" b="1" dirty="0">
                <a:latin typeface="Arial Black" pitchFamily="34" charset="0"/>
              </a:rPr>
              <a:t>-</a:t>
            </a:r>
            <a:r>
              <a:rPr lang="fa-IR" sz="2000" b="1" dirty="0">
                <a:solidFill>
                  <a:srgbClr val="FFFF00"/>
                </a:solidFill>
                <a:latin typeface="Arial Black" pitchFamily="34" charset="0"/>
              </a:rPr>
              <a:t>9</a:t>
            </a:r>
            <a:r>
              <a:rPr lang="fa-IR" sz="2000" b="1" dirty="0">
                <a:solidFill>
                  <a:srgbClr val="FF0000"/>
                </a:solidFill>
                <a:latin typeface="Arial Black" pitchFamily="34" charset="0"/>
              </a:rPr>
              <a:t>%</a:t>
            </a:r>
            <a:r>
              <a:rPr lang="fa-IR" sz="2000" b="1" dirty="0">
                <a:latin typeface="Arial Black" pitchFamily="34" charset="0"/>
              </a:rPr>
              <a:t> </a:t>
            </a:r>
            <a:r>
              <a:rPr lang="fa-IR" sz="2000" b="1" dirty="0">
                <a:solidFill>
                  <a:schemeClr val="bg1"/>
                </a:solidFill>
                <a:latin typeface="Arial Black" pitchFamily="34" charset="0"/>
              </a:rPr>
              <a:t>به گزینه دیگری که فکر می کنند ارزشمندتر است توجه دارند.</a:t>
            </a:r>
          </a:p>
          <a:p>
            <a:pPr lvl="1">
              <a:lnSpc>
                <a:spcPct val="140000"/>
              </a:lnSpc>
              <a:buNone/>
              <a:defRPr/>
            </a:pPr>
            <a:r>
              <a:rPr lang="fa-IR" sz="2000" b="1" dirty="0">
                <a:latin typeface="Arial Black" pitchFamily="34" charset="0"/>
              </a:rPr>
              <a:t>-</a:t>
            </a:r>
            <a:r>
              <a:rPr lang="fa-IR" sz="2000" b="1" dirty="0">
                <a:solidFill>
                  <a:srgbClr val="FFFF00"/>
                </a:solidFill>
                <a:latin typeface="Arial Black" pitchFamily="34" charset="0"/>
              </a:rPr>
              <a:t>14</a:t>
            </a:r>
            <a:r>
              <a:rPr lang="fa-IR" sz="2000" b="1" dirty="0">
                <a:solidFill>
                  <a:srgbClr val="FF0000"/>
                </a:solidFill>
                <a:latin typeface="Arial Black" pitchFamily="34" charset="0"/>
              </a:rPr>
              <a:t>%</a:t>
            </a:r>
            <a:r>
              <a:rPr lang="fa-IR" sz="2000" b="1" dirty="0">
                <a:latin typeface="Arial Black" pitchFamily="34" charset="0"/>
              </a:rPr>
              <a:t> </a:t>
            </a:r>
            <a:r>
              <a:rPr lang="fa-IR" sz="2000" b="1" dirty="0">
                <a:solidFill>
                  <a:schemeClr val="bg1"/>
                </a:solidFill>
                <a:latin typeface="Arial Black" pitchFamily="34" charset="0"/>
              </a:rPr>
              <a:t>از کالاها وخدمات شرکت ناراضی هستند.</a:t>
            </a:r>
          </a:p>
          <a:p>
            <a:pPr lvl="1">
              <a:lnSpc>
                <a:spcPct val="140000"/>
              </a:lnSpc>
              <a:buNone/>
              <a:defRPr/>
            </a:pPr>
            <a:r>
              <a:rPr lang="fa-IR" sz="2000" b="1" dirty="0">
                <a:latin typeface="Arial Black" pitchFamily="34" charset="0"/>
              </a:rPr>
              <a:t>-</a:t>
            </a:r>
            <a:r>
              <a:rPr lang="fa-IR" sz="2000" b="1" dirty="0">
                <a:solidFill>
                  <a:srgbClr val="FFFF00"/>
                </a:solidFill>
                <a:latin typeface="Arial Black" pitchFamily="34" charset="0"/>
              </a:rPr>
              <a:t>68</a:t>
            </a:r>
            <a:r>
              <a:rPr lang="fa-IR" sz="2000" b="1" dirty="0">
                <a:solidFill>
                  <a:srgbClr val="FF0000"/>
                </a:solidFill>
                <a:latin typeface="Arial Black" pitchFamily="34" charset="0"/>
              </a:rPr>
              <a:t>% </a:t>
            </a:r>
            <a:r>
              <a:rPr lang="fa-IR" sz="2000" b="1" dirty="0">
                <a:solidFill>
                  <a:schemeClr val="bg1"/>
                </a:solidFill>
                <a:latin typeface="Arial Black" pitchFamily="34" charset="0"/>
              </a:rPr>
              <a:t>خرید خود را بعلت بی تفاوتی ها متوقف می کنند.</a:t>
            </a:r>
            <a:endParaRPr lang="en-US" sz="2000" b="1" dirty="0">
              <a:solidFill>
                <a:schemeClr val="bg1"/>
              </a:solidFill>
              <a:latin typeface="Arial Black" pitchFamily="34" charset="0"/>
            </a:endParaRPr>
          </a:p>
        </p:txBody>
      </p:sp>
      <p:sp>
        <p:nvSpPr>
          <p:cNvPr id="59396" name="WordArt 4"/>
          <p:cNvSpPr>
            <a:spLocks noChangeArrowheads="1" noChangeShapeType="1" noTextEdit="1"/>
          </p:cNvSpPr>
          <p:nvPr/>
        </p:nvSpPr>
        <p:spPr bwMode="auto">
          <a:xfrm>
            <a:off x="9120189" y="404814"/>
            <a:ext cx="935037"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10</a:t>
            </a:r>
          </a:p>
        </p:txBody>
      </p:sp>
    </p:spTree>
    <p:extLst>
      <p:ext uri="{BB962C8B-B14F-4D97-AF65-F5344CB8AC3E}">
        <p14:creationId xmlns:p14="http://schemas.microsoft.com/office/powerpoint/2010/main" val="21823876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9396"/>
                                        </p:tgtEl>
                                        <p:attrNameLst>
                                          <p:attrName>style.visibility</p:attrName>
                                        </p:attrNameLst>
                                      </p:cBhvr>
                                      <p:to>
                                        <p:strVal val="visible"/>
                                      </p:to>
                                    </p:set>
                                    <p:anim calcmode="lin" valueType="num">
                                      <p:cBhvr>
                                        <p:cTn id="7" dur="500" fill="hold"/>
                                        <p:tgtEl>
                                          <p:spTgt spid="59396"/>
                                        </p:tgtEl>
                                        <p:attrNameLst>
                                          <p:attrName>ppt_w</p:attrName>
                                        </p:attrNameLst>
                                      </p:cBhvr>
                                      <p:tavLst>
                                        <p:tav tm="0">
                                          <p:val>
                                            <p:fltVal val="0"/>
                                          </p:val>
                                        </p:tav>
                                        <p:tav tm="100000">
                                          <p:val>
                                            <p:strVal val="#ppt_w"/>
                                          </p:val>
                                        </p:tav>
                                      </p:tavLst>
                                    </p:anim>
                                    <p:anim calcmode="lin" valueType="num">
                                      <p:cBhvr>
                                        <p:cTn id="8" dur="500" fill="hold"/>
                                        <p:tgtEl>
                                          <p:spTgt spid="59396"/>
                                        </p:tgtEl>
                                        <p:attrNameLst>
                                          <p:attrName>ppt_h</p:attrName>
                                        </p:attrNameLst>
                                      </p:cBhvr>
                                      <p:tavLst>
                                        <p:tav tm="0">
                                          <p:val>
                                            <p:fltVal val="0"/>
                                          </p:val>
                                        </p:tav>
                                        <p:tav tm="100000">
                                          <p:val>
                                            <p:strVal val="#ppt_h"/>
                                          </p:val>
                                        </p:tav>
                                      </p:tavLst>
                                    </p:anim>
                                    <p:animEffect transition="in" filter="fade">
                                      <p:cBhvr>
                                        <p:cTn id="9" dur="500"/>
                                        <p:tgtEl>
                                          <p:spTgt spid="59396"/>
                                        </p:tgtEl>
                                      </p:cBhvr>
                                    </p:animEffect>
                                  </p:childTnLst>
                                </p:cTn>
                              </p:par>
                              <p:par>
                                <p:cTn id="10" presetID="2" presetClass="entr" presetSubtype="8" fill="hold" grpId="0" nodeType="withEffect">
                                  <p:stCondLst>
                                    <p:cond delay="0"/>
                                  </p:stCondLst>
                                  <p:childTnLst>
                                    <p:set>
                                      <p:cBhvr>
                                        <p:cTn id="11" dur="1" fill="hold">
                                          <p:stCondLst>
                                            <p:cond delay="0"/>
                                          </p:stCondLst>
                                        </p:cTn>
                                        <p:tgtEl>
                                          <p:spTgt spid="59395">
                                            <p:txEl>
                                              <p:pRg st="0" end="0"/>
                                            </p:txEl>
                                          </p:spTgt>
                                        </p:tgtEl>
                                        <p:attrNameLst>
                                          <p:attrName>style.visibility</p:attrName>
                                        </p:attrNameLst>
                                      </p:cBhvr>
                                      <p:to>
                                        <p:strVal val="visible"/>
                                      </p:to>
                                    </p:set>
                                    <p:anim calcmode="lin" valueType="num">
                                      <p:cBhvr additive="base">
                                        <p:cTn id="12" dur="500" fill="hold"/>
                                        <p:tgtEl>
                                          <p:spTgt spid="5939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9395">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2" presetClass="entr" presetSubtype="8" fill="hold" grpId="0" nodeType="afterEffect">
                                  <p:stCondLst>
                                    <p:cond delay="0"/>
                                  </p:stCondLst>
                                  <p:childTnLst>
                                    <p:set>
                                      <p:cBhvr>
                                        <p:cTn id="16" dur="1" fill="hold">
                                          <p:stCondLst>
                                            <p:cond delay="0"/>
                                          </p:stCondLst>
                                        </p:cTn>
                                        <p:tgtEl>
                                          <p:spTgt spid="59395">
                                            <p:txEl>
                                              <p:pRg st="1" end="1"/>
                                            </p:txEl>
                                          </p:spTgt>
                                        </p:tgtEl>
                                        <p:attrNameLst>
                                          <p:attrName>style.visibility</p:attrName>
                                        </p:attrNameLst>
                                      </p:cBhvr>
                                      <p:to>
                                        <p:strVal val="visible"/>
                                      </p:to>
                                    </p:set>
                                    <p:anim calcmode="lin" valueType="num">
                                      <p:cBhvr additive="base">
                                        <p:cTn id="17" dur="500" fill="hold"/>
                                        <p:tgtEl>
                                          <p:spTgt spid="5939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93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9395">
                                            <p:txEl>
                                              <p:pRg st="2" end="2"/>
                                            </p:txEl>
                                          </p:spTgt>
                                        </p:tgtEl>
                                        <p:attrNameLst>
                                          <p:attrName>style.visibility</p:attrName>
                                        </p:attrNameLst>
                                      </p:cBhvr>
                                      <p:to>
                                        <p:strVal val="visible"/>
                                      </p:to>
                                    </p:set>
                                    <p:anim calcmode="lin" valueType="num">
                                      <p:cBhvr additive="base">
                                        <p:cTn id="23" dur="500" fill="hold"/>
                                        <p:tgtEl>
                                          <p:spTgt spid="59395">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93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59395">
                                            <p:txEl>
                                              <p:pRg st="3" end="3"/>
                                            </p:txEl>
                                          </p:spTgt>
                                        </p:tgtEl>
                                        <p:attrNameLst>
                                          <p:attrName>style.visibility</p:attrName>
                                        </p:attrNameLst>
                                      </p:cBhvr>
                                      <p:to>
                                        <p:strVal val="visible"/>
                                      </p:to>
                                    </p:set>
                                    <p:anim calcmode="lin" valueType="num">
                                      <p:cBhvr additive="base">
                                        <p:cTn id="29" dur="500" fill="hold"/>
                                        <p:tgtEl>
                                          <p:spTgt spid="59395">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93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59395">
                                            <p:txEl>
                                              <p:pRg st="4" end="4"/>
                                            </p:txEl>
                                          </p:spTgt>
                                        </p:tgtEl>
                                        <p:attrNameLst>
                                          <p:attrName>style.visibility</p:attrName>
                                        </p:attrNameLst>
                                      </p:cBhvr>
                                      <p:to>
                                        <p:strVal val="visible"/>
                                      </p:to>
                                    </p:set>
                                    <p:anim calcmode="lin" valueType="num">
                                      <p:cBhvr additive="base">
                                        <p:cTn id="35" dur="500" fill="hold"/>
                                        <p:tgtEl>
                                          <p:spTgt spid="59395">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593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59395">
                                            <p:txEl>
                                              <p:pRg st="5" end="5"/>
                                            </p:txEl>
                                          </p:spTgt>
                                        </p:tgtEl>
                                        <p:attrNameLst>
                                          <p:attrName>style.visibility</p:attrName>
                                        </p:attrNameLst>
                                      </p:cBhvr>
                                      <p:to>
                                        <p:strVal val="visible"/>
                                      </p:to>
                                    </p:set>
                                    <p:anim calcmode="lin" valueType="num">
                                      <p:cBhvr additive="base">
                                        <p:cTn id="41" dur="500" fill="hold"/>
                                        <p:tgtEl>
                                          <p:spTgt spid="59395">
                                            <p:txEl>
                                              <p:pRg st="5" end="5"/>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593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59395">
                                            <p:txEl>
                                              <p:pRg st="6" end="6"/>
                                            </p:txEl>
                                          </p:spTgt>
                                        </p:tgtEl>
                                        <p:attrNameLst>
                                          <p:attrName>style.visibility</p:attrName>
                                        </p:attrNameLst>
                                      </p:cBhvr>
                                      <p:to>
                                        <p:strVal val="visible"/>
                                      </p:to>
                                    </p:set>
                                    <p:anim calcmode="lin" valueType="num">
                                      <p:cBhvr additive="base">
                                        <p:cTn id="47" dur="500" fill="hold"/>
                                        <p:tgtEl>
                                          <p:spTgt spid="59395">
                                            <p:txEl>
                                              <p:pRg st="6" end="6"/>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5939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59395">
                                            <p:txEl>
                                              <p:pRg st="7" end="7"/>
                                            </p:txEl>
                                          </p:spTgt>
                                        </p:tgtEl>
                                        <p:attrNameLst>
                                          <p:attrName>style.visibility</p:attrName>
                                        </p:attrNameLst>
                                      </p:cBhvr>
                                      <p:to>
                                        <p:strVal val="visible"/>
                                      </p:to>
                                    </p:set>
                                    <p:anim calcmode="lin" valueType="num">
                                      <p:cBhvr additive="base">
                                        <p:cTn id="53" dur="500" fill="hold"/>
                                        <p:tgtEl>
                                          <p:spTgt spid="59395">
                                            <p:txEl>
                                              <p:pRg st="7" end="7"/>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5939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59395">
                                            <p:txEl>
                                              <p:pRg st="8" end="8"/>
                                            </p:txEl>
                                          </p:spTgt>
                                        </p:tgtEl>
                                        <p:attrNameLst>
                                          <p:attrName>style.visibility</p:attrName>
                                        </p:attrNameLst>
                                      </p:cBhvr>
                                      <p:to>
                                        <p:strVal val="visible"/>
                                      </p:to>
                                    </p:set>
                                    <p:anim calcmode="lin" valueType="num">
                                      <p:cBhvr additive="base">
                                        <p:cTn id="59" dur="500" fill="hold"/>
                                        <p:tgtEl>
                                          <p:spTgt spid="59395">
                                            <p:txEl>
                                              <p:pRg st="8" end="8"/>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5939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bldLvl="3"/>
      <p:bldP spid="59396"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1828800" y="838200"/>
            <a:ext cx="8382000" cy="4343400"/>
          </a:xfrm>
          <a:effectLst>
            <a:outerShdw dist="71842" dir="2700000" algn="ctr" rotWithShape="0">
              <a:schemeClr val="tx1">
                <a:alpha val="50000"/>
              </a:schemeClr>
            </a:outerShdw>
          </a:effectLst>
        </p:spPr>
        <p:txBody>
          <a:bodyPr/>
          <a:lstStyle/>
          <a:p>
            <a:pPr eaLnBrk="1" hangingPunct="1">
              <a:lnSpc>
                <a:spcPct val="90000"/>
              </a:lnSpc>
            </a:pPr>
            <a:r>
              <a:rPr lang="en-GB" sz="11600">
                <a:solidFill>
                  <a:srgbClr val="FF6600"/>
                </a:solidFill>
                <a:latin typeface="Arial Black" panose="020B0A04020102020204" pitchFamily="34" charset="0"/>
              </a:rPr>
              <a:t>Summary</a:t>
            </a:r>
            <a:r>
              <a:rPr lang="fa-IR" sz="11600">
                <a:solidFill>
                  <a:srgbClr val="FF6600"/>
                </a:solidFill>
                <a:latin typeface="Arial Black" panose="020B0A04020102020204" pitchFamily="34" charset="0"/>
              </a:rPr>
              <a:t/>
            </a:r>
            <a:br>
              <a:rPr lang="fa-IR" sz="11600">
                <a:solidFill>
                  <a:srgbClr val="FF6600"/>
                </a:solidFill>
                <a:latin typeface="Arial Black" panose="020B0A04020102020204" pitchFamily="34" charset="0"/>
              </a:rPr>
            </a:br>
            <a:r>
              <a:rPr lang="fa-IR" sz="11600">
                <a:solidFill>
                  <a:srgbClr val="FF6600"/>
                </a:solidFill>
                <a:latin typeface="Arial Black" panose="020B0A04020102020204" pitchFamily="34" charset="0"/>
              </a:rPr>
              <a:t>خلاصه!</a:t>
            </a:r>
            <a:r>
              <a:rPr lang="en-GB" sz="8600">
                <a:solidFill>
                  <a:srgbClr val="FF6600"/>
                </a:solidFill>
                <a:latin typeface="Arial Black" panose="020B0A04020102020204" pitchFamily="34" charset="0"/>
              </a:rPr>
              <a:t> </a:t>
            </a:r>
            <a:endParaRPr lang="en-US" sz="8600">
              <a:solidFill>
                <a:srgbClr val="FF6600"/>
              </a:solidFill>
              <a:latin typeface="Arial Black" panose="020B0A04020102020204" pitchFamily="34" charset="0"/>
            </a:endParaRPr>
          </a:p>
        </p:txBody>
      </p:sp>
    </p:spTree>
    <p:extLst>
      <p:ext uri="{BB962C8B-B14F-4D97-AF65-F5344CB8AC3E}">
        <p14:creationId xmlns:p14="http://schemas.microsoft.com/office/powerpoint/2010/main" val="14445821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p:cTn id="7" dur="500" fill="hold"/>
                                        <p:tgtEl>
                                          <p:spTgt spid="34818"/>
                                        </p:tgtEl>
                                        <p:attrNameLst>
                                          <p:attrName>ppt_w</p:attrName>
                                        </p:attrNameLst>
                                      </p:cBhvr>
                                      <p:tavLst>
                                        <p:tav tm="0">
                                          <p:val>
                                            <p:fltVal val="0"/>
                                          </p:val>
                                        </p:tav>
                                        <p:tav tm="100000">
                                          <p:val>
                                            <p:strVal val="#ppt_w"/>
                                          </p:val>
                                        </p:tav>
                                      </p:tavLst>
                                    </p:anim>
                                    <p:anim calcmode="lin" valueType="num">
                                      <p:cBhvr>
                                        <p:cTn id="8" dur="500" fill="hold"/>
                                        <p:tgtEl>
                                          <p:spTgt spid="34818"/>
                                        </p:tgtEl>
                                        <p:attrNameLst>
                                          <p:attrName>ppt_h</p:attrName>
                                        </p:attrNameLst>
                                      </p:cBhvr>
                                      <p:tavLst>
                                        <p:tav tm="0">
                                          <p:val>
                                            <p:fltVal val="0"/>
                                          </p:val>
                                        </p:tav>
                                        <p:tav tm="100000">
                                          <p:val>
                                            <p:strVal val="#ppt_h"/>
                                          </p:val>
                                        </p:tav>
                                      </p:tavLst>
                                    </p:anim>
                                    <p:animEffect transition="in" filter="fade">
                                      <p:cBhvr>
                                        <p:cTn id="9"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GB" smtClean="0">
                <a:solidFill>
                  <a:srgbClr val="FF6600"/>
                </a:solidFill>
                <a:latin typeface="Arial Black" panose="020B0A04020102020204" pitchFamily="34" charset="0"/>
              </a:rPr>
              <a:t>Summary</a:t>
            </a:r>
            <a:r>
              <a:rPr lang="fa-IR" b="1" smtClean="0">
                <a:solidFill>
                  <a:srgbClr val="FF6600"/>
                </a:solidFill>
                <a:latin typeface="Arial Black" panose="020B0A04020102020204" pitchFamily="34" charset="0"/>
              </a:rPr>
              <a:t>خلاصه</a:t>
            </a:r>
            <a:r>
              <a:rPr lang="fa-IR" smtClean="0">
                <a:solidFill>
                  <a:srgbClr val="FF6600"/>
                </a:solidFill>
                <a:latin typeface="Arial Black" panose="020B0A04020102020204" pitchFamily="34" charset="0"/>
              </a:rPr>
              <a:t>    </a:t>
            </a:r>
            <a:endParaRPr lang="en-US" smtClean="0">
              <a:solidFill>
                <a:srgbClr val="FF6600"/>
              </a:solidFill>
              <a:latin typeface="Arial Black" panose="020B0A04020102020204" pitchFamily="34" charset="0"/>
            </a:endParaRPr>
          </a:p>
        </p:txBody>
      </p:sp>
      <p:sp>
        <p:nvSpPr>
          <p:cNvPr id="60419" name="Rectangle 3"/>
          <p:cNvSpPr>
            <a:spLocks noGrp="1" noChangeArrowheads="1"/>
          </p:cNvSpPr>
          <p:nvPr>
            <p:ph type="body" idx="1"/>
          </p:nvPr>
        </p:nvSpPr>
        <p:spPr>
          <a:xfrm>
            <a:off x="2166939" y="1268413"/>
            <a:ext cx="8143875" cy="4589462"/>
          </a:xfrm>
        </p:spPr>
        <p:txBody>
          <a:bodyPr/>
          <a:lstStyle/>
          <a:p>
            <a:pPr marL="533400" indent="-533400">
              <a:lnSpc>
                <a:spcPct val="130000"/>
              </a:lnSpc>
            </a:pPr>
            <a:r>
              <a:rPr lang="fa-IR" sz="2000" b="1">
                <a:solidFill>
                  <a:schemeClr val="bg1"/>
                </a:solidFill>
              </a:rPr>
              <a:t>رویکردی سیستمی داشته باشید.</a:t>
            </a:r>
          </a:p>
          <a:p>
            <a:pPr marL="533400" indent="-533400">
              <a:lnSpc>
                <a:spcPct val="130000"/>
              </a:lnSpc>
            </a:pPr>
            <a:r>
              <a:rPr lang="fa-IR" sz="2000" b="1">
                <a:solidFill>
                  <a:schemeClr val="bg1"/>
                </a:solidFill>
              </a:rPr>
              <a:t>به عقب برگردید واهداف بازرگانی خود را بازنگری کنید.</a:t>
            </a:r>
          </a:p>
          <a:p>
            <a:pPr marL="533400" indent="-533400">
              <a:lnSpc>
                <a:spcPct val="130000"/>
              </a:lnSpc>
            </a:pPr>
            <a:r>
              <a:rPr lang="fa-IR" sz="2000" b="1">
                <a:solidFill>
                  <a:schemeClr val="bg1"/>
                </a:solidFill>
              </a:rPr>
              <a:t>به ده هشدار بازاریابی در یک دوره اقتصادی رکود وبحران توجه کنید.</a:t>
            </a:r>
          </a:p>
          <a:p>
            <a:pPr marL="533400" indent="-533400">
              <a:lnSpc>
                <a:spcPct val="130000"/>
              </a:lnSpc>
              <a:buNone/>
            </a:pPr>
            <a:r>
              <a:rPr lang="fa-IR" sz="2400" b="1">
                <a:solidFill>
                  <a:schemeClr val="bg1"/>
                </a:solidFill>
              </a:rPr>
              <a:t>1- از بحران نترسید.</a:t>
            </a:r>
          </a:p>
          <a:p>
            <a:pPr marL="533400" indent="-533400">
              <a:lnSpc>
                <a:spcPct val="130000"/>
              </a:lnSpc>
              <a:buNone/>
            </a:pPr>
            <a:r>
              <a:rPr lang="fa-IR" sz="2400" b="1">
                <a:solidFill>
                  <a:schemeClr val="bg1"/>
                </a:solidFill>
              </a:rPr>
              <a:t>2- مشتریان فعلی را ارزشمند بدانید.</a:t>
            </a:r>
          </a:p>
          <a:p>
            <a:pPr marL="533400" indent="-533400">
              <a:lnSpc>
                <a:spcPct val="130000"/>
              </a:lnSpc>
              <a:buNone/>
            </a:pPr>
            <a:r>
              <a:rPr lang="fa-IR" sz="2400" b="1">
                <a:solidFill>
                  <a:schemeClr val="bg1"/>
                </a:solidFill>
              </a:rPr>
              <a:t>3-ضایعات را متوقف کنید.</a:t>
            </a:r>
          </a:p>
          <a:p>
            <a:pPr marL="533400" indent="-533400">
              <a:lnSpc>
                <a:spcPct val="130000"/>
              </a:lnSpc>
              <a:buNone/>
            </a:pPr>
            <a:r>
              <a:rPr lang="fa-IR" sz="2400" b="1">
                <a:solidFill>
                  <a:schemeClr val="bg1"/>
                </a:solidFill>
              </a:rPr>
              <a:t>4- منافع را بفروشید.</a:t>
            </a:r>
          </a:p>
          <a:p>
            <a:pPr marL="533400" indent="-533400">
              <a:lnSpc>
                <a:spcPct val="130000"/>
              </a:lnSpc>
              <a:buNone/>
            </a:pPr>
            <a:r>
              <a:rPr lang="fa-IR" sz="2400" b="1">
                <a:solidFill>
                  <a:schemeClr val="bg1"/>
                </a:solidFill>
              </a:rPr>
              <a:t>5- به بازگشت سرمایه گذاری توجه کنید.</a:t>
            </a:r>
          </a:p>
        </p:txBody>
      </p:sp>
      <p:sp>
        <p:nvSpPr>
          <p:cNvPr id="60420" name="WordArt 4"/>
          <p:cNvSpPr>
            <a:spLocks noChangeArrowheads="1" noChangeShapeType="1" noTextEdit="1"/>
          </p:cNvSpPr>
          <p:nvPr/>
        </p:nvSpPr>
        <p:spPr bwMode="auto">
          <a:xfrm>
            <a:off x="9120189" y="404814"/>
            <a:ext cx="935037" cy="865187"/>
          </a:xfrm>
          <a:prstGeom prst="rect">
            <a:avLst/>
          </a:prstGeom>
        </p:spPr>
        <p:txBody>
          <a:bodyPr wrap="none" fromWordArt="1">
            <a:prstTxWarp prst="textPlain">
              <a:avLst>
                <a:gd name="adj" fmla="val 50000"/>
              </a:avLst>
            </a:prstTxWarp>
          </a:bodyPr>
          <a:lstStyle/>
          <a:p>
            <a:pPr algn="ctr"/>
            <a:r>
              <a:rPr lang="en-US" sz="3600" kern="10">
                <a:ln w="9525">
                  <a:solidFill>
                    <a:srgbClr val="C0C0C0"/>
                  </a:solidFill>
                  <a:round/>
                  <a:headEnd/>
                  <a:tailEnd/>
                </a:ln>
                <a:solidFill>
                  <a:srgbClr val="FFFFFF"/>
                </a:solidFill>
                <a:effectLst>
                  <a:outerShdw dist="63500" dir="3187806" algn="ctr" rotWithShape="0">
                    <a:srgbClr val="868686">
                      <a:alpha val="50000"/>
                    </a:srgbClr>
                  </a:outerShdw>
                </a:effectLst>
                <a:latin typeface="Arial Black" panose="020B0A04020102020204" pitchFamily="34" charset="0"/>
              </a:rPr>
              <a:t>10</a:t>
            </a:r>
          </a:p>
        </p:txBody>
      </p:sp>
    </p:spTree>
    <p:extLst>
      <p:ext uri="{BB962C8B-B14F-4D97-AF65-F5344CB8AC3E}">
        <p14:creationId xmlns:p14="http://schemas.microsoft.com/office/powerpoint/2010/main" val="13932814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0420"/>
                                        </p:tgtEl>
                                        <p:attrNameLst>
                                          <p:attrName>style.visibility</p:attrName>
                                        </p:attrNameLst>
                                      </p:cBhvr>
                                      <p:to>
                                        <p:strVal val="visible"/>
                                      </p:to>
                                    </p:set>
                                    <p:anim calcmode="lin" valueType="num">
                                      <p:cBhvr>
                                        <p:cTn id="7" dur="500" fill="hold"/>
                                        <p:tgtEl>
                                          <p:spTgt spid="60420"/>
                                        </p:tgtEl>
                                        <p:attrNameLst>
                                          <p:attrName>ppt_w</p:attrName>
                                        </p:attrNameLst>
                                      </p:cBhvr>
                                      <p:tavLst>
                                        <p:tav tm="0">
                                          <p:val>
                                            <p:fltVal val="0"/>
                                          </p:val>
                                        </p:tav>
                                        <p:tav tm="100000">
                                          <p:val>
                                            <p:strVal val="#ppt_w"/>
                                          </p:val>
                                        </p:tav>
                                      </p:tavLst>
                                    </p:anim>
                                    <p:anim calcmode="lin" valueType="num">
                                      <p:cBhvr>
                                        <p:cTn id="8" dur="500" fill="hold"/>
                                        <p:tgtEl>
                                          <p:spTgt spid="60420"/>
                                        </p:tgtEl>
                                        <p:attrNameLst>
                                          <p:attrName>ppt_h</p:attrName>
                                        </p:attrNameLst>
                                      </p:cBhvr>
                                      <p:tavLst>
                                        <p:tav tm="0">
                                          <p:val>
                                            <p:fltVal val="0"/>
                                          </p:val>
                                        </p:tav>
                                        <p:tav tm="100000">
                                          <p:val>
                                            <p:strVal val="#ppt_h"/>
                                          </p:val>
                                        </p:tav>
                                      </p:tavLst>
                                    </p:anim>
                                    <p:animEffect transition="in" filter="fade">
                                      <p:cBhvr>
                                        <p:cTn id="9" dur="500"/>
                                        <p:tgtEl>
                                          <p:spTgt spid="60420"/>
                                        </p:tgtEl>
                                      </p:cBhvr>
                                    </p:animEffect>
                                  </p:childTnLst>
                                </p:cTn>
                              </p:par>
                              <p:par>
                                <p:cTn id="10" presetID="2" presetClass="entr" presetSubtype="8" fill="hold" grpId="0" nodeType="with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 calcmode="lin" valueType="num">
                                      <p:cBhvr additive="base">
                                        <p:cTn id="12" dur="500" fill="hold"/>
                                        <p:tgtEl>
                                          <p:spTgt spid="6041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04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0419">
                                            <p:txEl>
                                              <p:pRg st="1" end="1"/>
                                            </p:txEl>
                                          </p:spTgt>
                                        </p:tgtEl>
                                        <p:attrNameLst>
                                          <p:attrName>style.visibility</p:attrName>
                                        </p:attrNameLst>
                                      </p:cBhvr>
                                      <p:to>
                                        <p:strVal val="visible"/>
                                      </p:to>
                                    </p:set>
                                    <p:anim calcmode="lin" valueType="num">
                                      <p:cBhvr additive="base">
                                        <p:cTn id="18" dur="500" fill="hold"/>
                                        <p:tgtEl>
                                          <p:spTgt spid="60419">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604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0419">
                                            <p:txEl>
                                              <p:pRg st="2" end="2"/>
                                            </p:txEl>
                                          </p:spTgt>
                                        </p:tgtEl>
                                        <p:attrNameLst>
                                          <p:attrName>style.visibility</p:attrName>
                                        </p:attrNameLst>
                                      </p:cBhvr>
                                      <p:to>
                                        <p:strVal val="visible"/>
                                      </p:to>
                                    </p:set>
                                    <p:anim calcmode="lin" valueType="num">
                                      <p:cBhvr additive="base">
                                        <p:cTn id="24" dur="500" fill="hold"/>
                                        <p:tgtEl>
                                          <p:spTgt spid="60419">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04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60419">
                                            <p:txEl>
                                              <p:pRg st="3" end="3"/>
                                            </p:txEl>
                                          </p:spTgt>
                                        </p:tgtEl>
                                        <p:attrNameLst>
                                          <p:attrName>style.visibility</p:attrName>
                                        </p:attrNameLst>
                                      </p:cBhvr>
                                      <p:to>
                                        <p:strVal val="visible"/>
                                      </p:to>
                                    </p:set>
                                    <p:anim calcmode="lin" valueType="num">
                                      <p:cBhvr additive="base">
                                        <p:cTn id="30" dur="500" fill="hold"/>
                                        <p:tgtEl>
                                          <p:spTgt spid="60419">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604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60419">
                                            <p:txEl>
                                              <p:pRg st="4" end="4"/>
                                            </p:txEl>
                                          </p:spTgt>
                                        </p:tgtEl>
                                        <p:attrNameLst>
                                          <p:attrName>style.visibility</p:attrName>
                                        </p:attrNameLst>
                                      </p:cBhvr>
                                      <p:to>
                                        <p:strVal val="visible"/>
                                      </p:to>
                                    </p:set>
                                    <p:anim calcmode="lin" valueType="num">
                                      <p:cBhvr additive="base">
                                        <p:cTn id="36" dur="500" fill="hold"/>
                                        <p:tgtEl>
                                          <p:spTgt spid="60419">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604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60419">
                                            <p:txEl>
                                              <p:pRg st="5" end="5"/>
                                            </p:txEl>
                                          </p:spTgt>
                                        </p:tgtEl>
                                        <p:attrNameLst>
                                          <p:attrName>style.visibility</p:attrName>
                                        </p:attrNameLst>
                                      </p:cBhvr>
                                      <p:to>
                                        <p:strVal val="visible"/>
                                      </p:to>
                                    </p:set>
                                    <p:anim calcmode="lin" valueType="num">
                                      <p:cBhvr additive="base">
                                        <p:cTn id="42" dur="500" fill="hold"/>
                                        <p:tgtEl>
                                          <p:spTgt spid="60419">
                                            <p:txEl>
                                              <p:pRg st="5" end="5"/>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604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60419">
                                            <p:txEl>
                                              <p:pRg st="6" end="6"/>
                                            </p:txEl>
                                          </p:spTgt>
                                        </p:tgtEl>
                                        <p:attrNameLst>
                                          <p:attrName>style.visibility</p:attrName>
                                        </p:attrNameLst>
                                      </p:cBhvr>
                                      <p:to>
                                        <p:strVal val="visible"/>
                                      </p:to>
                                    </p:set>
                                    <p:anim calcmode="lin" valueType="num">
                                      <p:cBhvr additive="base">
                                        <p:cTn id="48" dur="500" fill="hold"/>
                                        <p:tgtEl>
                                          <p:spTgt spid="60419">
                                            <p:txEl>
                                              <p:pRg st="6" end="6"/>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6041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60419">
                                            <p:txEl>
                                              <p:pRg st="7" end="7"/>
                                            </p:txEl>
                                          </p:spTgt>
                                        </p:tgtEl>
                                        <p:attrNameLst>
                                          <p:attrName>style.visibility</p:attrName>
                                        </p:attrNameLst>
                                      </p:cBhvr>
                                      <p:to>
                                        <p:strVal val="visible"/>
                                      </p:to>
                                    </p:set>
                                    <p:anim calcmode="lin" valueType="num">
                                      <p:cBhvr additive="base">
                                        <p:cTn id="54" dur="500" fill="hold"/>
                                        <p:tgtEl>
                                          <p:spTgt spid="60419">
                                            <p:txEl>
                                              <p:pRg st="7" end="7"/>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6041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bldLvl="3"/>
      <p:bldP spid="60420"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000125"/>
            <a:ext cx="8229600" cy="5126038"/>
          </a:xfrm>
        </p:spPr>
        <p:txBody>
          <a:bodyPr rtlCol="0">
            <a:normAutofit/>
          </a:bodyPr>
          <a:lstStyle/>
          <a:p>
            <a:pPr marL="533400" indent="-533400">
              <a:lnSpc>
                <a:spcPct val="130000"/>
              </a:lnSpc>
              <a:buNone/>
              <a:defRPr/>
            </a:pPr>
            <a:r>
              <a:rPr lang="fa-IR" b="1" dirty="0" smtClean="0">
                <a:solidFill>
                  <a:schemeClr val="bg1"/>
                </a:solidFill>
              </a:rPr>
              <a:t>6- به ذینفعان خود کمک کنید.</a:t>
            </a:r>
          </a:p>
          <a:p>
            <a:pPr marL="533400" indent="-533400">
              <a:lnSpc>
                <a:spcPct val="130000"/>
              </a:lnSpc>
              <a:buNone/>
              <a:defRPr/>
            </a:pPr>
            <a:r>
              <a:rPr lang="fa-IR" b="1" dirty="0" smtClean="0">
                <a:solidFill>
                  <a:schemeClr val="bg1"/>
                </a:solidFill>
              </a:rPr>
              <a:t>7- به اندازه وبه جاخرج کنید.</a:t>
            </a:r>
          </a:p>
          <a:p>
            <a:pPr marL="533400" indent="-533400">
              <a:lnSpc>
                <a:spcPct val="130000"/>
              </a:lnSpc>
              <a:buNone/>
              <a:defRPr/>
            </a:pPr>
            <a:r>
              <a:rPr lang="fa-IR" b="1" dirty="0" smtClean="0">
                <a:solidFill>
                  <a:schemeClr val="bg1"/>
                </a:solidFill>
              </a:rPr>
              <a:t>8- از تأثیرگذاران ونیروهای فروش پنهان استفاده کنید.</a:t>
            </a:r>
          </a:p>
          <a:p>
            <a:pPr marL="533400" indent="-533400">
              <a:lnSpc>
                <a:spcPct val="130000"/>
              </a:lnSpc>
              <a:buNone/>
              <a:defRPr/>
            </a:pPr>
            <a:r>
              <a:rPr lang="fa-IR" b="1" dirty="0" smtClean="0">
                <a:solidFill>
                  <a:schemeClr val="bg1"/>
                </a:solidFill>
              </a:rPr>
              <a:t>9-شناسه (برند) خود را نابود نکنید.</a:t>
            </a:r>
          </a:p>
          <a:p>
            <a:pPr marL="533400" indent="-533400">
              <a:lnSpc>
                <a:spcPct val="130000"/>
              </a:lnSpc>
              <a:buNone/>
              <a:defRPr/>
            </a:pPr>
            <a:r>
              <a:rPr lang="fa-IR" b="1" dirty="0" smtClean="0">
                <a:solidFill>
                  <a:schemeClr val="bg1"/>
                </a:solidFill>
              </a:rPr>
              <a:t>10- عملکردها را اندازه گیری کنید.</a:t>
            </a:r>
          </a:p>
          <a:p>
            <a:pPr>
              <a:defRPr/>
            </a:pPr>
            <a:endParaRPr lang="en-US" dirty="0" smtClean="0"/>
          </a:p>
        </p:txBody>
      </p:sp>
    </p:spTree>
    <p:extLst>
      <p:ext uri="{BB962C8B-B14F-4D97-AF65-F5344CB8AC3E}">
        <p14:creationId xmlns:p14="http://schemas.microsoft.com/office/powerpoint/2010/main" val="4117029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8" presetClass="entr" presetSubtype="0" accel="10000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18" dur="500"/>
                                        <p:tgtEl>
                                          <p:spTgt spid="3">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0" presetClass="entr" presetSubtype="0" decel="10000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371600"/>
            <a:ext cx="8229600" cy="1905000"/>
          </a:xfrm>
          <a:extLst/>
        </p:spPr>
        <p:style>
          <a:lnRef idx="0">
            <a:schemeClr val="accent2"/>
          </a:lnRef>
          <a:fillRef idx="3">
            <a:schemeClr val="accent2"/>
          </a:fillRef>
          <a:effectRef idx="3">
            <a:schemeClr val="accent2"/>
          </a:effectRef>
          <a:fontRef idx="minor">
            <a:schemeClr val="lt1"/>
          </a:fontRef>
        </p:style>
        <p:txBody>
          <a:bodyPr rtlCol="0">
            <a:normAutofit/>
          </a:bodyPr>
          <a:lstStyle/>
          <a:p>
            <a:pPr>
              <a:defRPr/>
            </a:pPr>
            <a:r>
              <a:rPr lang="fa-IR" b="1" dirty="0" smtClean="0"/>
              <a:t>9- بازاریابی فرارقابتی</a:t>
            </a:r>
            <a:br>
              <a:rPr lang="fa-IR" b="1" dirty="0" smtClean="0"/>
            </a:br>
            <a:r>
              <a:rPr lang="en-US" b="1" dirty="0" smtClean="0"/>
              <a:t>HYPER COMPETITIVE MARKETING</a:t>
            </a:r>
            <a:endParaRPr lang="fa-IR" b="1" dirty="0"/>
          </a:p>
        </p:txBody>
      </p:sp>
      <p:sp>
        <p:nvSpPr>
          <p:cNvPr id="8294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E409211-1F8A-4615-8D01-838083BD39CA}" type="slidenum">
              <a:rPr lang="en-US" sz="1200">
                <a:solidFill>
                  <a:srgbClr val="898989"/>
                </a:solidFill>
              </a:rPr>
              <a:pPr>
                <a:spcBef>
                  <a:spcPct val="0"/>
                </a:spcBef>
                <a:buFontTx/>
                <a:buNone/>
              </a:pPr>
              <a:t>97</a:t>
            </a:fld>
            <a:endParaRPr lang="en-US" sz="1200">
              <a:solidFill>
                <a:srgbClr val="898989"/>
              </a:solidFill>
            </a:endParaRPr>
          </a:p>
        </p:txBody>
      </p:sp>
    </p:spTree>
    <p:extLst>
      <p:ext uri="{BB962C8B-B14F-4D97-AF65-F5344CB8AC3E}">
        <p14:creationId xmlns:p14="http://schemas.microsoft.com/office/powerpoint/2010/main" val="4156014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09601"/>
            <a:ext cx="8229600" cy="5516563"/>
          </a:xfrm>
        </p:spPr>
        <p:txBody>
          <a:bodyPr rtlCol="0">
            <a:normAutofit fontScale="85000" lnSpcReduction="20000"/>
          </a:bodyPr>
          <a:lstStyle/>
          <a:p>
            <a:pPr algn="ctr">
              <a:buNone/>
              <a:defRPr/>
            </a:pPr>
            <a:r>
              <a:rPr lang="en-US" sz="4800" b="1" dirty="0">
                <a:solidFill>
                  <a:schemeClr val="bg1"/>
                </a:solidFill>
              </a:rPr>
              <a:t>OVERCAPACITY LEADS TO </a:t>
            </a:r>
          </a:p>
          <a:p>
            <a:pPr algn="ctr">
              <a:buNone/>
              <a:defRPr/>
            </a:pPr>
            <a:r>
              <a:rPr lang="en-US" sz="4800" b="1" dirty="0">
                <a:solidFill>
                  <a:schemeClr val="bg1"/>
                </a:solidFill>
              </a:rPr>
              <a:t>   HYPERCOMPETITION:</a:t>
            </a:r>
            <a:endParaRPr lang="fa-IR" sz="4800" b="1" dirty="0">
              <a:solidFill>
                <a:schemeClr val="bg1"/>
              </a:solidFill>
            </a:endParaRPr>
          </a:p>
          <a:p>
            <a:pPr algn="ctr">
              <a:buNone/>
              <a:defRPr/>
            </a:pPr>
            <a:r>
              <a:rPr lang="fa-IR" sz="4800" b="1" dirty="0">
                <a:solidFill>
                  <a:schemeClr val="bg1"/>
                </a:solidFill>
              </a:rPr>
              <a:t>ظرفیت وتولید اضافی منجر به </a:t>
            </a:r>
          </a:p>
          <a:p>
            <a:pPr algn="ctr">
              <a:buNone/>
              <a:defRPr/>
            </a:pPr>
            <a:r>
              <a:rPr lang="fa-IR" sz="4800" b="1" dirty="0">
                <a:solidFill>
                  <a:schemeClr val="bg1"/>
                </a:solidFill>
              </a:rPr>
              <a:t>رقابت بسیار شدید می شود.</a:t>
            </a:r>
            <a:endParaRPr lang="en-US" sz="4800" b="1" dirty="0">
              <a:solidFill>
                <a:schemeClr val="bg1"/>
              </a:solidFill>
            </a:endParaRPr>
          </a:p>
          <a:p>
            <a:pPr>
              <a:buFont typeface="Wingdings" pitchFamily="2" charset="2"/>
              <a:buChar char="Ø"/>
              <a:defRPr/>
            </a:pPr>
            <a:endParaRPr lang="en-US" sz="4000" b="1" dirty="0">
              <a:solidFill>
                <a:schemeClr val="bg1"/>
              </a:solidFill>
            </a:endParaRPr>
          </a:p>
          <a:p>
            <a:pPr>
              <a:buFont typeface="Wingdings" pitchFamily="2" charset="2"/>
              <a:buChar char="Ø"/>
              <a:defRPr/>
            </a:pPr>
            <a:r>
              <a:rPr lang="en-US" sz="4000" b="1" dirty="0">
                <a:solidFill>
                  <a:schemeClr val="bg1"/>
                </a:solidFill>
              </a:rPr>
              <a:t>CUSTOMERS ARE SCARCE ,</a:t>
            </a:r>
            <a:r>
              <a:rPr lang="fa-IR" sz="4000" b="1" dirty="0">
                <a:solidFill>
                  <a:schemeClr val="bg1"/>
                </a:solidFill>
              </a:rPr>
              <a:t> </a:t>
            </a:r>
            <a:r>
              <a:rPr lang="en-US" sz="4000" b="1" dirty="0">
                <a:solidFill>
                  <a:schemeClr val="bg1"/>
                </a:solidFill>
              </a:rPr>
              <a:t>NOT PRODUCTS</a:t>
            </a:r>
            <a:r>
              <a:rPr lang="fa-IR" sz="4000" b="1" dirty="0">
                <a:solidFill>
                  <a:schemeClr val="bg1"/>
                </a:solidFill>
              </a:rPr>
              <a:t> مشتریان کمیابند، نه محصولات                       </a:t>
            </a:r>
            <a:endParaRPr lang="en-US" sz="4000" b="1" dirty="0">
              <a:solidFill>
                <a:schemeClr val="bg1"/>
              </a:solidFill>
            </a:endParaRPr>
          </a:p>
          <a:p>
            <a:pPr>
              <a:buFont typeface="Wingdings" pitchFamily="2" charset="2"/>
              <a:buChar char="Ø"/>
              <a:defRPr/>
            </a:pPr>
            <a:r>
              <a:rPr lang="en-US" sz="4000" b="1" dirty="0">
                <a:solidFill>
                  <a:schemeClr val="bg1"/>
                </a:solidFill>
              </a:rPr>
              <a:t>DEMAND IS THE PROBLEM , NOT SUPPLY</a:t>
            </a:r>
            <a:endParaRPr lang="fa-IR" sz="4000" b="1" dirty="0">
              <a:solidFill>
                <a:schemeClr val="bg1"/>
              </a:solidFill>
            </a:endParaRPr>
          </a:p>
          <a:p>
            <a:pPr>
              <a:buNone/>
              <a:defRPr/>
            </a:pPr>
            <a:r>
              <a:rPr lang="fa-IR" sz="4000" b="1" dirty="0">
                <a:solidFill>
                  <a:schemeClr val="bg1"/>
                </a:solidFill>
              </a:rPr>
              <a:t> مشکل در تقاضاست ، نه عرضه</a:t>
            </a:r>
            <a:endParaRPr lang="en-US" sz="4000" b="1" dirty="0">
              <a:solidFill>
                <a:schemeClr val="bg1"/>
              </a:solidFill>
            </a:endParaRPr>
          </a:p>
          <a:p>
            <a:pPr>
              <a:buNone/>
              <a:defRPr/>
            </a:pPr>
            <a:r>
              <a:rPr lang="en-US" sz="4000" b="1" dirty="0">
                <a:solidFill>
                  <a:schemeClr val="bg1"/>
                </a:solidFill>
              </a:rPr>
              <a:t> </a:t>
            </a:r>
          </a:p>
        </p:txBody>
      </p:sp>
    </p:spTree>
    <p:extLst>
      <p:ext uri="{BB962C8B-B14F-4D97-AF65-F5344CB8AC3E}">
        <p14:creationId xmlns:p14="http://schemas.microsoft.com/office/powerpoint/2010/main" val="112228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2000"/>
                                        <p:tgtEl>
                                          <p:spTgt spid="3">
                                            <p:txEl>
                                              <p:pRg st="6" end="6"/>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2000"/>
                                        <p:tgtEl>
                                          <p:spTgt spid="3">
                                            <p:txEl>
                                              <p:pRg st="7" end="7"/>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1"/>
            <a:ext cx="8229600" cy="5440363"/>
          </a:xfrm>
        </p:spPr>
        <p:txBody>
          <a:bodyPr/>
          <a:lstStyle/>
          <a:p>
            <a:pPr eaLnBrk="1" hangingPunct="1"/>
            <a:r>
              <a:rPr lang="en-US" sz="4800" b="1">
                <a:solidFill>
                  <a:schemeClr val="bg1"/>
                </a:solidFill>
              </a:rPr>
              <a:t> </a:t>
            </a:r>
            <a:r>
              <a:rPr lang="en-US" sz="4800" b="1">
                <a:solidFill>
                  <a:srgbClr val="FFFF00"/>
                </a:solidFill>
              </a:rPr>
              <a:t>KEY</a:t>
            </a:r>
            <a:r>
              <a:rPr lang="en-US" sz="4800" b="1">
                <a:solidFill>
                  <a:schemeClr val="bg1"/>
                </a:solidFill>
              </a:rPr>
              <a:t> </a:t>
            </a:r>
            <a:r>
              <a:rPr lang="en-US" sz="4800" b="1">
                <a:solidFill>
                  <a:srgbClr val="FFFF00"/>
                </a:solidFill>
              </a:rPr>
              <a:t>QUESTIONS?</a:t>
            </a:r>
            <a:endParaRPr lang="fa-IR" sz="4800" b="1">
              <a:solidFill>
                <a:srgbClr val="FFFF00"/>
              </a:solidFill>
            </a:endParaRPr>
          </a:p>
          <a:p>
            <a:pPr algn="r" rtl="1" eaLnBrk="1" hangingPunct="1"/>
            <a:r>
              <a:rPr lang="fa-IR" sz="4800" b="1">
                <a:solidFill>
                  <a:schemeClr val="bg1"/>
                </a:solidFill>
              </a:rPr>
              <a:t>سوالات کلیدی؟</a:t>
            </a:r>
            <a:endParaRPr lang="en-US" sz="4800" b="1">
              <a:solidFill>
                <a:schemeClr val="bg1"/>
              </a:solidFill>
            </a:endParaRPr>
          </a:p>
          <a:p>
            <a:pPr eaLnBrk="1" hangingPunct="1">
              <a:buFont typeface="Wingdings" panose="05000000000000000000" pitchFamily="2" charset="2"/>
              <a:buChar char="q"/>
            </a:pPr>
            <a:r>
              <a:rPr lang="en-US" sz="4000" b="1">
                <a:solidFill>
                  <a:schemeClr val="bg1"/>
                </a:solidFill>
              </a:rPr>
              <a:t> </a:t>
            </a:r>
            <a:r>
              <a:rPr lang="en-US" sz="4000" b="1">
                <a:solidFill>
                  <a:srgbClr val="FFFF00"/>
                </a:solidFill>
              </a:rPr>
              <a:t>HOW TO SURVIVE?</a:t>
            </a:r>
            <a:endParaRPr lang="fa-IR" sz="4000" b="1">
              <a:solidFill>
                <a:srgbClr val="FFFF00"/>
              </a:solidFill>
            </a:endParaRPr>
          </a:p>
          <a:p>
            <a:pPr algn="r" rtl="1" eaLnBrk="1" hangingPunct="1"/>
            <a:r>
              <a:rPr lang="fa-IR" sz="4000" b="1">
                <a:solidFill>
                  <a:schemeClr val="bg1"/>
                </a:solidFill>
              </a:rPr>
              <a:t>چگونگی بقا در بازار؟</a:t>
            </a:r>
            <a:endParaRPr lang="en-US" sz="4000" b="1">
              <a:solidFill>
                <a:schemeClr val="bg1"/>
              </a:solidFill>
            </a:endParaRPr>
          </a:p>
          <a:p>
            <a:pPr eaLnBrk="1" hangingPunct="1"/>
            <a:r>
              <a:rPr lang="en-US" sz="4000" b="1">
                <a:solidFill>
                  <a:srgbClr val="FFFF00"/>
                </a:solidFill>
              </a:rPr>
              <a:t>HOW TO COMPETE?</a:t>
            </a:r>
            <a:endParaRPr lang="en-US" sz="4000" b="1">
              <a:solidFill>
                <a:schemeClr val="bg1"/>
              </a:solidFill>
            </a:endParaRPr>
          </a:p>
          <a:p>
            <a:pPr algn="r" rtl="1" eaLnBrk="1" hangingPunct="1"/>
            <a:r>
              <a:rPr lang="fa-IR" sz="4000" b="1">
                <a:solidFill>
                  <a:schemeClr val="bg1"/>
                </a:solidFill>
              </a:rPr>
              <a:t>چگونگی رقابت در بازار؟</a:t>
            </a:r>
            <a:endParaRPr lang="en-US" sz="4000" b="1">
              <a:solidFill>
                <a:schemeClr val="bg1"/>
              </a:solidFill>
            </a:endParaRPr>
          </a:p>
        </p:txBody>
      </p:sp>
    </p:spTree>
    <p:extLst>
      <p:ext uri="{BB962C8B-B14F-4D97-AF65-F5344CB8AC3E}">
        <p14:creationId xmlns:p14="http://schemas.microsoft.com/office/powerpoint/2010/main" val="7547925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4325</Words>
  <Application>Microsoft Office PowerPoint</Application>
  <PresentationFormat>Widescreen</PresentationFormat>
  <Paragraphs>804</Paragraphs>
  <Slides>126</Slides>
  <Notes>17</Notes>
  <HiddenSlides>0</HiddenSlides>
  <MMClips>0</MMClips>
  <ScaleCrop>false</ScaleCrop>
  <HeadingPairs>
    <vt:vector size="6" baseType="variant">
      <vt:variant>
        <vt:lpstr>Fonts Used</vt:lpstr>
      </vt:variant>
      <vt:variant>
        <vt:i4>24</vt:i4>
      </vt:variant>
      <vt:variant>
        <vt:lpstr>Theme</vt:lpstr>
      </vt:variant>
      <vt:variant>
        <vt:i4>1</vt:i4>
      </vt:variant>
      <vt:variant>
        <vt:lpstr>Slide Titles</vt:lpstr>
      </vt:variant>
      <vt:variant>
        <vt:i4>126</vt:i4>
      </vt:variant>
    </vt:vector>
  </HeadingPairs>
  <TitlesOfParts>
    <vt:vector size="151" baseType="lpstr">
      <vt:lpstr>0 Baran</vt:lpstr>
      <vt:lpstr>Arabic Typesetting</vt:lpstr>
      <vt:lpstr>Arial</vt:lpstr>
      <vt:lpstr>Arial Black</vt:lpstr>
      <vt:lpstr>B Jadid</vt:lpstr>
      <vt:lpstr>B Koodak</vt:lpstr>
      <vt:lpstr>B Mitra</vt:lpstr>
      <vt:lpstr>B Titr</vt:lpstr>
      <vt:lpstr>B Zar</vt:lpstr>
      <vt:lpstr>Berlin Sans FB Demi</vt:lpstr>
      <vt:lpstr>Calibri</vt:lpstr>
      <vt:lpstr>Calibri Light</vt:lpstr>
      <vt:lpstr>Colonna MT</vt:lpstr>
      <vt:lpstr>Lotus</vt:lpstr>
      <vt:lpstr>Lucida Fax</vt:lpstr>
      <vt:lpstr>Sakkal Majalla</vt:lpstr>
      <vt:lpstr>Sina</vt:lpstr>
      <vt:lpstr>Sultan Adan</vt:lpstr>
      <vt:lpstr>Tahoma</vt:lpstr>
      <vt:lpstr>Times New Roman</vt:lpstr>
      <vt:lpstr>Titr</vt:lpstr>
      <vt:lpstr>Wingdings</vt:lpstr>
      <vt:lpstr>Wingdings 3</vt:lpstr>
      <vt:lpstr>Zar</vt:lpstr>
      <vt:lpstr>1_Office Theme</vt:lpstr>
      <vt:lpstr>PowerPoint Presentation</vt:lpstr>
      <vt:lpstr>PowerPoint Presentation</vt:lpstr>
      <vt:lpstr>PowerPoint Presentation</vt:lpstr>
      <vt:lpstr>تغییر وتحول « معانی ،مبانی ،ملزومات ،محیط ها و مدیریت » در حوزه کسب وکار وبازار </vt:lpstr>
      <vt:lpstr>PowerPoint Presentation</vt:lpstr>
      <vt:lpstr>PowerPoint Presentation</vt:lpstr>
      <vt:lpstr>چالشهای اساسی بازاریابی</vt:lpstr>
      <vt:lpstr>چالشهای اساسی بازاریابی</vt:lpstr>
      <vt:lpstr>چالشهای اساسی بازاریابی</vt:lpstr>
      <vt:lpstr>چالشهای اساسی بازاریابی</vt:lpstr>
      <vt:lpstr>ایده های نوین بازاریابی</vt:lpstr>
      <vt:lpstr>ایده های نوین بازاریابی</vt:lpstr>
      <vt:lpstr>آمیزه بازاریابی رقابتی  4APs</vt:lpstr>
      <vt:lpstr>آمیزه بازاریابی رقابتی  4cs</vt:lpstr>
      <vt:lpstr>PowerPoint Presentation</vt:lpstr>
      <vt:lpstr> 1-تحلیل رقابت</vt:lpstr>
      <vt:lpstr>PowerPoint Presentation</vt:lpstr>
      <vt:lpstr>قوانین و مقررات دولتی</vt:lpstr>
      <vt:lpstr>PowerPoint Presentation</vt:lpstr>
      <vt:lpstr>PowerPoint Presentation</vt:lpstr>
      <vt:lpstr>PowerPoint Presentation</vt:lpstr>
      <vt:lpstr>1- روش های قیمت گذاری مبتنی بر تقاضا</vt:lpstr>
      <vt:lpstr>تفاوت های قیمت گذاری پرستیژی و پرمایه</vt:lpstr>
      <vt:lpstr>2- روش های قیمت گذاری مبتنی بر قیمت تمام شده و سود</vt:lpstr>
      <vt:lpstr>3- روش های قیمت گذاری مبتنی بر رقابت</vt:lpstr>
      <vt:lpstr>PowerPoint Presentation</vt:lpstr>
      <vt:lpstr>استراتژی های قیمت گذاری جغرافیایی</vt:lpstr>
      <vt:lpstr>موارد خاص در قیمت گذاری</vt:lpstr>
      <vt:lpstr>استراتژی قیمت گذاری برای خدمات</vt:lpstr>
      <vt:lpstr>ارتباطات:Communication </vt:lpstr>
      <vt:lpstr>تبلیغات5M</vt:lpstr>
      <vt:lpstr>3-بازاریابی چند کانالی  MULTICHANNLE  MARKETING</vt:lpstr>
      <vt:lpstr>3-بازاریابی چند کانالی  MULTICHANNLE  MARKETING</vt:lpstr>
      <vt:lpstr>3-بازاریابی چند کانالی  MULTICHANNLE  MARKETING</vt:lpstr>
      <vt:lpstr> 4-بازاریابی تجربی EXPERIENTIAL MARKETING   </vt:lpstr>
      <vt:lpstr>سوالات مهم در بازاریابی تجربه:</vt:lpstr>
      <vt:lpstr>5-بازاریابی فرادستی  UPSTREAM  MARKETING</vt:lpstr>
      <vt:lpstr>6-بازاریابی پایین دستی DOWNSTREAM MARKETING</vt:lpstr>
      <vt:lpstr>7- مدیریت پورتفوی بازاریابی MARKETING PORTFOLIO MANAGEMENT </vt:lpstr>
      <vt:lpstr>8-برنامه ریزی سناریوئی SCENARIO  PLANNING</vt:lpstr>
      <vt:lpstr>سه نکته کلیدی سناریوسازی:</vt:lpstr>
      <vt:lpstr>9- بازاریابی حرفه ای PROFESSIONAL  MARKETING</vt:lpstr>
      <vt:lpstr>PowerPoint Presentation</vt:lpstr>
      <vt:lpstr>پدیده های بازاریابی</vt:lpstr>
      <vt:lpstr>1-بازاریابی فراگیر  HOLISTIC MARKETING</vt:lpstr>
      <vt:lpstr>2- بازاریابی ارزشی   VALUE -BASED MARKETING</vt:lpstr>
      <vt:lpstr>PowerPoint Presentation</vt:lpstr>
      <vt:lpstr>PowerPoint Presentation</vt:lpstr>
      <vt:lpstr>عوامل تعيين کننده فايده مورد انتظار از نظر مشتري</vt:lpstr>
      <vt:lpstr>PowerPoint Presentation</vt:lpstr>
      <vt:lpstr>PowerPoint Presentation</vt:lpstr>
      <vt:lpstr>PowerPoint Presentation</vt:lpstr>
      <vt:lpstr>PowerPoint Presentation</vt:lpstr>
      <vt:lpstr>زنجیره ی  ارزش</vt:lpstr>
      <vt:lpstr>زنجیره ی  ارزش</vt:lpstr>
      <vt:lpstr>PowerPoint Presentation</vt:lpstr>
      <vt:lpstr>3-بازاریابی مکمل COMPLEMENTARY MARKETING                </vt:lpstr>
      <vt:lpstr>4- بازاریابی خلاق (ابتکاری)    INNOVATIVE MARKETING                   </vt:lpstr>
      <vt:lpstr>5- شبکه بازاریابی MARKETING  NETWORK </vt:lpstr>
      <vt:lpstr>PowerPoint Presentation</vt:lpstr>
      <vt:lpstr>6- بازاریابی موازی PARALLEL  MARKETING </vt:lpstr>
      <vt:lpstr>6- بازاریابی موازی PARALLEL  MARKETING </vt:lpstr>
      <vt:lpstr>PowerPoint Presentation</vt:lpstr>
      <vt:lpstr>نکات کلیدی در بازاریابی مجدد </vt:lpstr>
      <vt:lpstr> نکات کلیدی در بازاریابی مجدد </vt:lpstr>
      <vt:lpstr>8- بازاریابی در شرایط دشوار MARKETING IN TOUGH TIME </vt:lpstr>
      <vt:lpstr>توصیه های دهگانه بازاریابی در بحران</vt:lpstr>
      <vt:lpstr>DON’T  PANIC از بحران نترسید</vt:lpstr>
      <vt:lpstr>از بحران نترسید</vt:lpstr>
      <vt:lpstr>VALUE EXISTING CUSTOMERS  مشتریان فعلی را ارزشمند بدانید</vt:lpstr>
      <vt:lpstr>VALUE EXISTING CUSTOMERS مشتریان فعلی را ارزشمند بدانید</vt:lpstr>
      <vt:lpstr>VALUE EXISTING CUSTOMERS</vt:lpstr>
      <vt:lpstr>PowerPoint Presentation</vt:lpstr>
      <vt:lpstr>STOP WASTING MONE   ضایعات را متوقف کنید</vt:lpstr>
      <vt:lpstr>STOP WASTING  MONEY ضایعات را متوقف کنید.</vt:lpstr>
      <vt:lpstr>SELL BENEFITS منافع را بفروشید</vt:lpstr>
      <vt:lpstr>SELL BENEFITS منافع را بفروشید</vt:lpstr>
      <vt:lpstr>PowerPoint Presentation</vt:lpstr>
      <vt:lpstr>RETURN ON INVESTMENT RoI بازگشت سرمایه گذاری </vt:lpstr>
      <vt:lpstr>RoIبازگشت سرمایه گذاری    </vt:lpstr>
      <vt:lpstr>HELP  YOUR FRIENDS به ذینفعانتان کمک کنید</vt:lpstr>
      <vt:lpstr>HELP YOUR FRIENDS به ذینفعانتان کمک کنید</vt:lpstr>
      <vt:lpstr>MAKE SOCKS &amp; PANTS?   به محصولات ضروری واولویت ها توجه کنید  </vt:lpstr>
      <vt:lpstr>MAKE SOCKS  &amp; PANTS? </vt:lpstr>
      <vt:lpstr>YOUR HIDDEN SALESFORCE! نیروی فروش پنهان!</vt:lpstr>
      <vt:lpstr>YOUR HIDDEN  SALESFORCE! نیروی فروش پنهان</vt:lpstr>
      <vt:lpstr>DON’T DESTROY YOUR BRAND  شناسه(برند) خود را نابود نکنید.</vt:lpstr>
      <vt:lpstr>DON’T DESTROY  YOUR BRAND شناسه (برند) خود را نابود نکنید.</vt:lpstr>
      <vt:lpstr>MEASURE MEASURE MEASURE اندازه گیری اندازه گیری  اندازه گیری </vt:lpstr>
      <vt:lpstr>MEASURE MEASURE MEASURE اندازه گیری، اندازه گیری، اندازه گیری</vt:lpstr>
      <vt:lpstr>MEASURE MEASURE MEASURE</vt:lpstr>
      <vt:lpstr>MEASURE MEASURE MEASURE</vt:lpstr>
      <vt:lpstr>MEASURE MEASURE MEASURE</vt:lpstr>
      <vt:lpstr>Summary خلاصه! </vt:lpstr>
      <vt:lpstr>Summaryخلاصه    </vt:lpstr>
      <vt:lpstr>PowerPoint Presentation</vt:lpstr>
      <vt:lpstr>9- بازاریابی فرارقابتی HYPER COMPETITIVE MARKETING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استراتژی بازاریابی چابک  AGILE MARKETING STRATEGY</vt:lpstr>
      <vt:lpstr>PowerPoint Presentation</vt:lpstr>
      <vt:lpstr>استراتژی بازاریابی ناب: LEAN MARKETING STRATEGY</vt:lpstr>
      <vt:lpstr>Waste زوائد واتلاف   </vt:lpstr>
      <vt:lpstr>PowerPoint Presentation</vt:lpstr>
      <vt:lpstr>استراتژی بازاریابی نادیدنی INVISIBLE MARKETING STRATEGY</vt:lpstr>
      <vt:lpstr>عوامل وعناصر لازم:</vt:lpstr>
      <vt:lpstr>استراتژی بازاریابی ارزشی VALUED-BASED MARKETING STRATEGY</vt:lpstr>
      <vt:lpstr>PowerPoint Presentation</vt:lpstr>
      <vt:lpstr>استراتژی بازاریابی اخلاقی (انسانی) ETHICS MARKETING STRATEGY</vt:lpstr>
      <vt:lpstr>ده اشتباه ولغزش بازاریابی:(کاتلر)</vt:lpstr>
      <vt:lpstr>ده اشتباه ولغزش بازاریابی:(کاتلر)</vt:lpstr>
      <vt:lpstr>ده پیشنهاد بازاریابی موفق:(کاتلر)</vt:lpstr>
      <vt:lpstr>ده پیشنهاد بازاریابی موفق:(کاتلر)</vt:lpstr>
      <vt:lpstr>ده پیشنهاد بازاریابی موفق:(کاتلر)</vt:lpstr>
      <vt:lpstr>تعاریف مفهومی</vt:lpstr>
      <vt:lpstr>کاربرد</vt:lpstr>
      <vt:lpstr>دردرا باید گفت حرف را باید زد  رودباید شدو رفت دشت باید شد و خواند کوه باید شد و ماند     </vt:lpstr>
      <vt:lpstr>منابع</vt:lpstr>
      <vt:lpstr>PowerPoint Presentation</vt:lpstr>
      <vt:lpstr>PowerPoint Presentation</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www.Win2Farsi.com</dc:creator>
  <cp:lastModifiedBy>MRT www.Win2Farsi.com</cp:lastModifiedBy>
  <cp:revision>32</cp:revision>
  <dcterms:created xsi:type="dcterms:W3CDTF">2015-04-17T19:08:40Z</dcterms:created>
  <dcterms:modified xsi:type="dcterms:W3CDTF">2015-05-11T05:20:41Z</dcterms:modified>
</cp:coreProperties>
</file>