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 id="2147483769" r:id="rId2"/>
    <p:sldMasterId id="2147483782" r:id="rId3"/>
    <p:sldMasterId id="2147483790" r:id="rId4"/>
    <p:sldMasterId id="2147483815" r:id="rId5"/>
    <p:sldMasterId id="2147483833" r:id="rId6"/>
    <p:sldMasterId id="2147483846" r:id="rId7"/>
    <p:sldMasterId id="2147483858" r:id="rId8"/>
  </p:sldMasterIdLst>
  <p:notesMasterIdLst>
    <p:notesMasterId r:id="rId37"/>
  </p:notesMasterIdLst>
  <p:sldIdLst>
    <p:sldId id="305" r:id="rId9"/>
    <p:sldId id="306" r:id="rId10"/>
    <p:sldId id="307" r:id="rId11"/>
    <p:sldId id="296" r:id="rId12"/>
    <p:sldId id="315" r:id="rId13"/>
    <p:sldId id="322" r:id="rId14"/>
    <p:sldId id="316" r:id="rId15"/>
    <p:sldId id="317" r:id="rId16"/>
    <p:sldId id="318" r:id="rId17"/>
    <p:sldId id="319" r:id="rId18"/>
    <p:sldId id="320" r:id="rId19"/>
    <p:sldId id="323" r:id="rId20"/>
    <p:sldId id="324" r:id="rId21"/>
    <p:sldId id="325" r:id="rId22"/>
    <p:sldId id="328" r:id="rId23"/>
    <p:sldId id="327" r:id="rId24"/>
    <p:sldId id="329" r:id="rId25"/>
    <p:sldId id="330" r:id="rId26"/>
    <p:sldId id="293" r:id="rId27"/>
    <p:sldId id="331" r:id="rId28"/>
    <p:sldId id="332" r:id="rId29"/>
    <p:sldId id="333" r:id="rId30"/>
    <p:sldId id="334" r:id="rId31"/>
    <p:sldId id="302" r:id="rId32"/>
    <p:sldId id="303" r:id="rId33"/>
    <p:sldId id="335" r:id="rId34"/>
    <p:sldId id="337" r:id="rId35"/>
    <p:sldId id="33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779" autoAdjust="0"/>
    <p:restoredTop sz="86636" autoAdjust="0"/>
  </p:normalViewPr>
  <p:slideViewPr>
    <p:cSldViewPr>
      <p:cViewPr>
        <p:scale>
          <a:sx n="66" d="100"/>
          <a:sy n="66" d="100"/>
        </p:scale>
        <p:origin x="-1272"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A783B-5FCC-45E0-98C7-8AF1064EC1F9}" type="doc">
      <dgm:prSet loTypeId="urn:microsoft.com/office/officeart/2008/layout/VerticalCurvedList" loCatId="list" qsTypeId="urn:microsoft.com/office/officeart/2005/8/quickstyle/simple5" qsCatId="simple" csTypeId="urn:microsoft.com/office/officeart/2005/8/colors/accent6_5" csCatId="accent6" phldr="1"/>
      <dgm:spPr/>
      <dgm:t>
        <a:bodyPr/>
        <a:lstStyle/>
        <a:p>
          <a:endParaRPr lang="en-US"/>
        </a:p>
      </dgm:t>
    </dgm:pt>
    <dgm:pt modelId="{77C99809-5B89-4B59-8EA8-D77AB573C526}">
      <dgm:prSet phldrT="[Text]" custT="1"/>
      <dgm:spPr/>
      <dgm:t>
        <a:bodyPr/>
        <a:lstStyle/>
        <a:p>
          <a:pPr algn="ctr" rtl="1"/>
          <a:r>
            <a:rPr lang="fa-IR" sz="1600" dirty="0" smtClean="0">
              <a:cs typeface="B Titr" panose="00000700000000000000" pitchFamily="2" charset="-78"/>
            </a:rPr>
            <a:t>اجرای استراتژی  </a:t>
          </a:r>
          <a:endParaRPr lang="en-US" sz="1600" dirty="0">
            <a:cs typeface="B Titr" panose="00000700000000000000" pitchFamily="2" charset="-78"/>
          </a:endParaRPr>
        </a:p>
      </dgm:t>
    </dgm:pt>
    <dgm:pt modelId="{2DAE6DA1-8DF2-4499-B581-DF5CEC659FDF}" type="parTrans" cxnId="{11EBA8DB-B235-4ED3-80E8-2E59C3354DE9}">
      <dgm:prSet/>
      <dgm:spPr/>
      <dgm:t>
        <a:bodyPr/>
        <a:lstStyle/>
        <a:p>
          <a:endParaRPr lang="en-US"/>
        </a:p>
      </dgm:t>
    </dgm:pt>
    <dgm:pt modelId="{088C7B38-F590-45AB-B49E-05818BAC7075}" type="sibTrans" cxnId="{11EBA8DB-B235-4ED3-80E8-2E59C3354DE9}">
      <dgm:prSet/>
      <dgm:spPr/>
      <dgm:t>
        <a:bodyPr/>
        <a:lstStyle/>
        <a:p>
          <a:endParaRPr lang="en-US"/>
        </a:p>
      </dgm:t>
    </dgm:pt>
    <dgm:pt modelId="{04180AA4-CA24-4B08-BF38-D4C2A4C75CB8}">
      <dgm:prSet phldrT="[Text]" custT="1"/>
      <dgm:spPr/>
      <dgm:t>
        <a:bodyPr/>
        <a:lstStyle/>
        <a:p>
          <a:r>
            <a:rPr lang="fa-IR" sz="1600" dirty="0" smtClean="0">
              <a:cs typeface="B Titr" panose="00000700000000000000" pitchFamily="2" charset="-78"/>
            </a:rPr>
            <a:t>مسائلی در زمینه</a:t>
          </a:r>
        </a:p>
        <a:p>
          <a:r>
            <a:rPr lang="fa-IR" sz="1600" dirty="0" smtClean="0">
              <a:cs typeface="B Titr" panose="00000700000000000000" pitchFamily="2" charset="-78"/>
            </a:rPr>
            <a:t>تحقیق و  توسعه </a:t>
          </a:r>
          <a:endParaRPr lang="en-US" sz="1600" dirty="0">
            <a:cs typeface="B Titr" panose="00000700000000000000" pitchFamily="2" charset="-78"/>
          </a:endParaRPr>
        </a:p>
      </dgm:t>
    </dgm:pt>
    <dgm:pt modelId="{B72FCF0B-C619-4670-9618-EF656D6A5500}" type="parTrans" cxnId="{EE9F440B-D759-48EA-BEEB-58BCC62F45B2}">
      <dgm:prSet/>
      <dgm:spPr/>
      <dgm:t>
        <a:bodyPr/>
        <a:lstStyle/>
        <a:p>
          <a:endParaRPr lang="en-US"/>
        </a:p>
      </dgm:t>
    </dgm:pt>
    <dgm:pt modelId="{B8F60364-6AD4-4D00-83CD-411FCFA7D036}" type="sibTrans" cxnId="{EE9F440B-D759-48EA-BEEB-58BCC62F45B2}">
      <dgm:prSet/>
      <dgm:spPr/>
      <dgm:t>
        <a:bodyPr/>
        <a:lstStyle/>
        <a:p>
          <a:endParaRPr lang="en-US"/>
        </a:p>
      </dgm:t>
    </dgm:pt>
    <dgm:pt modelId="{5A5B24B6-EF6C-4B83-A607-3CBA8A9BFF7B}">
      <dgm:prSet phldrT="[Text]" custT="1"/>
      <dgm:spPr/>
      <dgm:t>
        <a:bodyPr/>
        <a:lstStyle/>
        <a:p>
          <a:r>
            <a:rPr lang="fa-IR" sz="1600" dirty="0" smtClean="0">
              <a:cs typeface="B Titr" panose="00000700000000000000" pitchFamily="2" charset="-78"/>
            </a:rPr>
            <a:t>مسائلی در زمینه </a:t>
          </a:r>
        </a:p>
        <a:p>
          <a:r>
            <a:rPr lang="fa-IR" sz="1600" dirty="0" smtClean="0">
              <a:cs typeface="B Titr" panose="00000700000000000000" pitchFamily="2" charset="-78"/>
            </a:rPr>
            <a:t>سیستم اطلاعات رایانه </a:t>
          </a:r>
          <a:endParaRPr lang="en-US" sz="1600" dirty="0">
            <a:cs typeface="B Titr" panose="00000700000000000000" pitchFamily="2" charset="-78"/>
          </a:endParaRPr>
        </a:p>
      </dgm:t>
    </dgm:pt>
    <dgm:pt modelId="{D268C308-888E-4706-B57D-B3901839E894}" type="parTrans" cxnId="{CE4582E6-268C-4C87-87A2-62F025B602C1}">
      <dgm:prSet/>
      <dgm:spPr/>
      <dgm:t>
        <a:bodyPr/>
        <a:lstStyle/>
        <a:p>
          <a:endParaRPr lang="en-US"/>
        </a:p>
      </dgm:t>
    </dgm:pt>
    <dgm:pt modelId="{2864BD53-AA2F-4CC2-810F-1628FC90C2D9}" type="sibTrans" cxnId="{CE4582E6-268C-4C87-87A2-62F025B602C1}">
      <dgm:prSet/>
      <dgm:spPr/>
      <dgm:t>
        <a:bodyPr/>
        <a:lstStyle/>
        <a:p>
          <a:endParaRPr lang="en-US"/>
        </a:p>
      </dgm:t>
    </dgm:pt>
    <dgm:pt modelId="{9548626B-219C-4C9C-8C2C-B5BB72D5C5CE}">
      <dgm:prSet custT="1"/>
      <dgm:spPr/>
      <dgm:t>
        <a:bodyPr/>
        <a:lstStyle/>
        <a:p>
          <a:pPr algn="r" rtl="1"/>
          <a:r>
            <a:rPr lang="fa-IR" sz="1600" dirty="0" smtClean="0">
              <a:cs typeface="B Titr" panose="00000700000000000000" pitchFamily="2" charset="-78"/>
            </a:rPr>
            <a:t>    مسائلی در زمینه</a:t>
          </a:r>
        </a:p>
        <a:p>
          <a:pPr algn="r" rtl="1"/>
          <a:r>
            <a:rPr lang="fa-IR" sz="1600" dirty="0" smtClean="0">
              <a:cs typeface="B Titr" panose="00000700000000000000" pitchFamily="2" charset="-78"/>
            </a:rPr>
            <a:t>  امور مالی /حسابداری</a:t>
          </a:r>
          <a:endParaRPr lang="en-US" sz="1600" dirty="0">
            <a:cs typeface="B Titr" panose="00000700000000000000" pitchFamily="2" charset="-78"/>
          </a:endParaRPr>
        </a:p>
      </dgm:t>
    </dgm:pt>
    <dgm:pt modelId="{930F91F3-3C87-4964-AE18-88A286533132}" type="parTrans" cxnId="{DF011F44-77E0-4EBD-8C4D-DC5D62D244BF}">
      <dgm:prSet/>
      <dgm:spPr/>
      <dgm:t>
        <a:bodyPr/>
        <a:lstStyle/>
        <a:p>
          <a:endParaRPr lang="en-US"/>
        </a:p>
      </dgm:t>
    </dgm:pt>
    <dgm:pt modelId="{9A18E803-086C-4E0D-99AB-446BCE83A42A}" type="sibTrans" cxnId="{DF011F44-77E0-4EBD-8C4D-DC5D62D244BF}">
      <dgm:prSet/>
      <dgm:spPr/>
      <dgm:t>
        <a:bodyPr/>
        <a:lstStyle/>
        <a:p>
          <a:endParaRPr lang="en-US"/>
        </a:p>
      </dgm:t>
    </dgm:pt>
    <dgm:pt modelId="{19E96298-0D93-491A-AC68-6D3684C5C38B}">
      <dgm:prSet custT="1"/>
      <dgm:spPr/>
      <dgm:t>
        <a:bodyPr/>
        <a:lstStyle/>
        <a:p>
          <a:pPr rtl="1"/>
          <a:r>
            <a:rPr lang="fa-IR" sz="1600" dirty="0" smtClean="0">
              <a:cs typeface="B Titr" panose="00000700000000000000" pitchFamily="2" charset="-78"/>
            </a:rPr>
            <a:t>مسائلی</a:t>
          </a:r>
          <a:r>
            <a:rPr lang="fa-IR" sz="1600" baseline="0" dirty="0" smtClean="0">
              <a:cs typeface="B Titr" panose="00000700000000000000" pitchFamily="2" charset="-78"/>
            </a:rPr>
            <a:t> در زمینه </a:t>
          </a:r>
        </a:p>
        <a:p>
          <a:pPr rtl="1"/>
          <a:r>
            <a:rPr lang="fa-IR" sz="1600" baseline="0" dirty="0" smtClean="0">
              <a:cs typeface="B Titr" panose="00000700000000000000" pitchFamily="2" charset="-78"/>
            </a:rPr>
            <a:t>بازاریابی </a:t>
          </a:r>
          <a:endParaRPr lang="en-US" sz="1600" dirty="0">
            <a:cs typeface="B Titr" panose="00000700000000000000" pitchFamily="2" charset="-78"/>
          </a:endParaRPr>
        </a:p>
      </dgm:t>
    </dgm:pt>
    <dgm:pt modelId="{0E949F7E-4859-4CA7-B47A-81F0C806AC87}" type="sibTrans" cxnId="{46D883EC-0069-4BAA-A21F-7A7D705B574B}">
      <dgm:prSet/>
      <dgm:spPr/>
      <dgm:t>
        <a:bodyPr/>
        <a:lstStyle/>
        <a:p>
          <a:endParaRPr lang="en-US"/>
        </a:p>
      </dgm:t>
    </dgm:pt>
    <dgm:pt modelId="{839A3084-7CB7-4A14-AB8D-7A02CE2C71CC}" type="parTrans" cxnId="{46D883EC-0069-4BAA-A21F-7A7D705B574B}">
      <dgm:prSet/>
      <dgm:spPr/>
      <dgm:t>
        <a:bodyPr/>
        <a:lstStyle/>
        <a:p>
          <a:endParaRPr lang="en-US"/>
        </a:p>
      </dgm:t>
    </dgm:pt>
    <dgm:pt modelId="{845C301D-AAE2-4EE2-BD9E-2ED6FE5B1813}" type="pres">
      <dgm:prSet presAssocID="{C6DA783B-5FCC-45E0-98C7-8AF1064EC1F9}" presName="Name0" presStyleCnt="0">
        <dgm:presLayoutVars>
          <dgm:chMax val="7"/>
          <dgm:chPref val="7"/>
          <dgm:dir val="rev"/>
        </dgm:presLayoutVars>
      </dgm:prSet>
      <dgm:spPr/>
      <dgm:t>
        <a:bodyPr/>
        <a:lstStyle/>
        <a:p>
          <a:endParaRPr lang="en-US"/>
        </a:p>
      </dgm:t>
    </dgm:pt>
    <dgm:pt modelId="{1347B729-F285-4542-A5AE-D9BA796CC03C}" type="pres">
      <dgm:prSet presAssocID="{C6DA783B-5FCC-45E0-98C7-8AF1064EC1F9}" presName="Name1" presStyleCnt="0"/>
      <dgm:spPr/>
    </dgm:pt>
    <dgm:pt modelId="{735771D9-1E3B-4F64-960A-ED49C89B50A9}" type="pres">
      <dgm:prSet presAssocID="{C6DA783B-5FCC-45E0-98C7-8AF1064EC1F9}" presName="cycle" presStyleCnt="0"/>
      <dgm:spPr/>
    </dgm:pt>
    <dgm:pt modelId="{A1A4CAC0-73E1-4751-B3A2-013FCB25AE08}" type="pres">
      <dgm:prSet presAssocID="{C6DA783B-5FCC-45E0-98C7-8AF1064EC1F9}" presName="srcNode" presStyleLbl="node1" presStyleIdx="0" presStyleCnt="5"/>
      <dgm:spPr/>
    </dgm:pt>
    <dgm:pt modelId="{FF6F76B1-A6A0-4BC8-B293-B363575CB24A}" type="pres">
      <dgm:prSet presAssocID="{C6DA783B-5FCC-45E0-98C7-8AF1064EC1F9}" presName="conn" presStyleLbl="parChTrans1D2" presStyleIdx="0" presStyleCnt="1"/>
      <dgm:spPr/>
      <dgm:t>
        <a:bodyPr/>
        <a:lstStyle/>
        <a:p>
          <a:endParaRPr lang="en-US"/>
        </a:p>
      </dgm:t>
    </dgm:pt>
    <dgm:pt modelId="{A1268526-EAD7-4C6F-BCE1-00AC276100DD}" type="pres">
      <dgm:prSet presAssocID="{C6DA783B-5FCC-45E0-98C7-8AF1064EC1F9}" presName="extraNode" presStyleLbl="node1" presStyleIdx="0" presStyleCnt="5"/>
      <dgm:spPr/>
    </dgm:pt>
    <dgm:pt modelId="{820DAA39-768D-428E-81DB-B2450BFFFA5A}" type="pres">
      <dgm:prSet presAssocID="{C6DA783B-5FCC-45E0-98C7-8AF1064EC1F9}" presName="dstNode" presStyleLbl="node1" presStyleIdx="0" presStyleCnt="5"/>
      <dgm:spPr/>
    </dgm:pt>
    <dgm:pt modelId="{097D71E5-235D-4D78-9390-3F78D54080F3}" type="pres">
      <dgm:prSet presAssocID="{77C99809-5B89-4B59-8EA8-D77AB573C526}" presName="text_1" presStyleLbl="node1" presStyleIdx="0" presStyleCnt="5" custScaleX="52601" custLinFactNeighborX="26615" custLinFactNeighborY="-32472">
        <dgm:presLayoutVars>
          <dgm:bulletEnabled val="1"/>
        </dgm:presLayoutVars>
      </dgm:prSet>
      <dgm:spPr/>
      <dgm:t>
        <a:bodyPr/>
        <a:lstStyle/>
        <a:p>
          <a:endParaRPr lang="en-US"/>
        </a:p>
      </dgm:t>
    </dgm:pt>
    <dgm:pt modelId="{DF348CC9-2ED3-40AE-BC6B-B70E33E806C1}" type="pres">
      <dgm:prSet presAssocID="{77C99809-5B89-4B59-8EA8-D77AB573C526}" presName="accent_1" presStyleCnt="0"/>
      <dgm:spPr/>
    </dgm:pt>
    <dgm:pt modelId="{948CDC7D-458A-4A70-9027-F61CA73B4539}" type="pres">
      <dgm:prSet presAssocID="{77C99809-5B89-4B59-8EA8-D77AB573C526}" presName="accentRepeatNode" presStyleLbl="solidFgAcc1" presStyleIdx="0" presStyleCnt="5" custLinFactNeighborX="-15809" custLinFactNeighborY="-25978"/>
      <dgm:spPr>
        <a:solidFill>
          <a:schemeClr val="accent3">
            <a:lumMod val="75000"/>
          </a:schemeClr>
        </a:solidFill>
      </dgm:spPr>
      <dgm:t>
        <a:bodyPr/>
        <a:lstStyle/>
        <a:p>
          <a:endParaRPr lang="en-US"/>
        </a:p>
      </dgm:t>
    </dgm:pt>
    <dgm:pt modelId="{8E210994-6767-4E72-8061-0898305F72C9}" type="pres">
      <dgm:prSet presAssocID="{19E96298-0D93-491A-AC68-6D3684C5C38B}" presName="text_2" presStyleLbl="node1" presStyleIdx="1" presStyleCnt="5" custLinFactNeighborX="4906">
        <dgm:presLayoutVars>
          <dgm:bulletEnabled val="1"/>
        </dgm:presLayoutVars>
      </dgm:prSet>
      <dgm:spPr/>
      <dgm:t>
        <a:bodyPr/>
        <a:lstStyle/>
        <a:p>
          <a:endParaRPr lang="en-US"/>
        </a:p>
      </dgm:t>
    </dgm:pt>
    <dgm:pt modelId="{55D0183C-27CD-4308-BC8F-BE915A4CD182}" type="pres">
      <dgm:prSet presAssocID="{19E96298-0D93-491A-AC68-6D3684C5C38B}" presName="accent_2" presStyleCnt="0"/>
      <dgm:spPr/>
    </dgm:pt>
    <dgm:pt modelId="{8D113472-4887-40B0-8F2A-BA3A19A85CD5}" type="pres">
      <dgm:prSet presAssocID="{19E96298-0D93-491A-AC68-6D3684C5C38B}" presName="accentRepeatNode" presStyleLbl="solidFgAcc1" presStyleIdx="1" presStyleCnt="5" custLinFactNeighborX="14519"/>
      <dgm:spPr>
        <a:solidFill>
          <a:schemeClr val="accent3">
            <a:lumMod val="75000"/>
          </a:schemeClr>
        </a:solidFill>
      </dgm:spPr>
      <dgm:t>
        <a:bodyPr/>
        <a:lstStyle/>
        <a:p>
          <a:endParaRPr lang="en-US"/>
        </a:p>
      </dgm:t>
    </dgm:pt>
    <dgm:pt modelId="{791178B8-1033-42A4-A944-C81C3E332918}" type="pres">
      <dgm:prSet presAssocID="{9548626B-219C-4C9C-8C2C-B5BB72D5C5CE}" presName="text_3" presStyleLbl="node1" presStyleIdx="2" presStyleCnt="5" custScaleX="93669" custLinFactNeighborX="15214">
        <dgm:presLayoutVars>
          <dgm:bulletEnabled val="1"/>
        </dgm:presLayoutVars>
      </dgm:prSet>
      <dgm:spPr/>
      <dgm:t>
        <a:bodyPr/>
        <a:lstStyle/>
        <a:p>
          <a:endParaRPr lang="en-US"/>
        </a:p>
      </dgm:t>
    </dgm:pt>
    <dgm:pt modelId="{B108931B-7CFD-41A9-9B03-342CB4BBB5F0}" type="pres">
      <dgm:prSet presAssocID="{9548626B-219C-4C9C-8C2C-B5BB72D5C5CE}" presName="accent_3" presStyleCnt="0"/>
      <dgm:spPr/>
    </dgm:pt>
    <dgm:pt modelId="{E95C308A-7E40-4112-ABAD-ABADAC95B1CF}" type="pres">
      <dgm:prSet presAssocID="{9548626B-219C-4C9C-8C2C-B5BB72D5C5CE}" presName="accentRepeatNode" presStyleLbl="solidFgAcc1" presStyleIdx="2" presStyleCnt="5" custLinFactNeighborX="23114" custLinFactNeighborY="8080"/>
      <dgm:spPr>
        <a:solidFill>
          <a:schemeClr val="accent3">
            <a:lumMod val="75000"/>
          </a:schemeClr>
        </a:solidFill>
      </dgm:spPr>
      <dgm:t>
        <a:bodyPr/>
        <a:lstStyle/>
        <a:p>
          <a:endParaRPr lang="en-US"/>
        </a:p>
      </dgm:t>
    </dgm:pt>
    <dgm:pt modelId="{361AC650-386C-47E7-B45E-9A698E86CB3E}" type="pres">
      <dgm:prSet presAssocID="{04180AA4-CA24-4B08-BF38-D4C2A4C75CB8}" presName="text_4" presStyleLbl="node1" presStyleIdx="3" presStyleCnt="5" custLinFactNeighborY="18889">
        <dgm:presLayoutVars>
          <dgm:bulletEnabled val="1"/>
        </dgm:presLayoutVars>
      </dgm:prSet>
      <dgm:spPr/>
      <dgm:t>
        <a:bodyPr/>
        <a:lstStyle/>
        <a:p>
          <a:endParaRPr lang="en-US"/>
        </a:p>
      </dgm:t>
    </dgm:pt>
    <dgm:pt modelId="{70995126-AA7C-4449-BD22-65BA0154884D}" type="pres">
      <dgm:prSet presAssocID="{04180AA4-CA24-4B08-BF38-D4C2A4C75CB8}" presName="accent_4" presStyleCnt="0"/>
      <dgm:spPr/>
    </dgm:pt>
    <dgm:pt modelId="{CB55672F-F647-49F2-B050-D6EF99C751A0}" type="pres">
      <dgm:prSet presAssocID="{04180AA4-CA24-4B08-BF38-D4C2A4C75CB8}" presName="accentRepeatNode" presStyleLbl="solidFgAcc1" presStyleIdx="3" presStyleCnt="5" custLinFactNeighborX="4513" custLinFactNeighborY="14111"/>
      <dgm:spPr>
        <a:solidFill>
          <a:schemeClr val="accent3">
            <a:lumMod val="75000"/>
          </a:schemeClr>
        </a:solidFill>
      </dgm:spPr>
      <dgm:t>
        <a:bodyPr/>
        <a:lstStyle/>
        <a:p>
          <a:endParaRPr lang="en-US"/>
        </a:p>
      </dgm:t>
    </dgm:pt>
    <dgm:pt modelId="{28C56084-AAFF-4E58-B418-6BC5342E3CD6}" type="pres">
      <dgm:prSet presAssocID="{5A5B24B6-EF6C-4B83-A607-3CBA8A9BFF7B}" presName="text_5" presStyleLbl="node1" presStyleIdx="4" presStyleCnt="5" custLinFactNeighborX="-2164" custLinFactNeighborY="13934">
        <dgm:presLayoutVars>
          <dgm:bulletEnabled val="1"/>
        </dgm:presLayoutVars>
      </dgm:prSet>
      <dgm:spPr/>
      <dgm:t>
        <a:bodyPr/>
        <a:lstStyle/>
        <a:p>
          <a:endParaRPr lang="en-US"/>
        </a:p>
      </dgm:t>
    </dgm:pt>
    <dgm:pt modelId="{0EB6EC04-80C0-45A2-9A06-F0ACC7EDBDFA}" type="pres">
      <dgm:prSet presAssocID="{5A5B24B6-EF6C-4B83-A607-3CBA8A9BFF7B}" presName="accent_5" presStyleCnt="0"/>
      <dgm:spPr/>
    </dgm:pt>
    <dgm:pt modelId="{8A6ADE19-D62B-44DF-B404-4C10208C533F}" type="pres">
      <dgm:prSet presAssocID="{5A5B24B6-EF6C-4B83-A607-3CBA8A9BFF7B}" presName="accentRepeatNode" presStyleLbl="solidFgAcc1" presStyleIdx="4" presStyleCnt="5" custLinFactNeighborX="-33807" custLinFactNeighborY="21148"/>
      <dgm:spPr>
        <a:solidFill>
          <a:schemeClr val="accent3">
            <a:lumMod val="75000"/>
          </a:schemeClr>
        </a:solidFill>
      </dgm:spPr>
      <dgm:t>
        <a:bodyPr/>
        <a:lstStyle/>
        <a:p>
          <a:endParaRPr lang="en-US"/>
        </a:p>
      </dgm:t>
    </dgm:pt>
  </dgm:ptLst>
  <dgm:cxnLst>
    <dgm:cxn modelId="{EE9F440B-D759-48EA-BEEB-58BCC62F45B2}" srcId="{C6DA783B-5FCC-45E0-98C7-8AF1064EC1F9}" destId="{04180AA4-CA24-4B08-BF38-D4C2A4C75CB8}" srcOrd="3" destOrd="0" parTransId="{B72FCF0B-C619-4670-9618-EF656D6A5500}" sibTransId="{B8F60364-6AD4-4D00-83CD-411FCFA7D036}"/>
    <dgm:cxn modelId="{DDE52B0F-2BAD-45AC-A50F-B56B8493F4A5}" type="presOf" srcId="{088C7B38-F590-45AB-B49E-05818BAC7075}" destId="{FF6F76B1-A6A0-4BC8-B293-B363575CB24A}" srcOrd="0" destOrd="0" presId="urn:microsoft.com/office/officeart/2008/layout/VerticalCurvedList"/>
    <dgm:cxn modelId="{CE4582E6-268C-4C87-87A2-62F025B602C1}" srcId="{C6DA783B-5FCC-45E0-98C7-8AF1064EC1F9}" destId="{5A5B24B6-EF6C-4B83-A607-3CBA8A9BFF7B}" srcOrd="4" destOrd="0" parTransId="{D268C308-888E-4706-B57D-B3901839E894}" sibTransId="{2864BD53-AA2F-4CC2-810F-1628FC90C2D9}"/>
    <dgm:cxn modelId="{DF011F44-77E0-4EBD-8C4D-DC5D62D244BF}" srcId="{C6DA783B-5FCC-45E0-98C7-8AF1064EC1F9}" destId="{9548626B-219C-4C9C-8C2C-B5BB72D5C5CE}" srcOrd="2" destOrd="0" parTransId="{930F91F3-3C87-4964-AE18-88A286533132}" sibTransId="{9A18E803-086C-4E0D-99AB-446BCE83A42A}"/>
    <dgm:cxn modelId="{46D883EC-0069-4BAA-A21F-7A7D705B574B}" srcId="{C6DA783B-5FCC-45E0-98C7-8AF1064EC1F9}" destId="{19E96298-0D93-491A-AC68-6D3684C5C38B}" srcOrd="1" destOrd="0" parTransId="{839A3084-7CB7-4A14-AB8D-7A02CE2C71CC}" sibTransId="{0E949F7E-4859-4CA7-B47A-81F0C806AC87}"/>
    <dgm:cxn modelId="{C3003A54-DF8A-4AE0-A2E3-55E76E4EB357}" type="presOf" srcId="{04180AA4-CA24-4B08-BF38-D4C2A4C75CB8}" destId="{361AC650-386C-47E7-B45E-9A698E86CB3E}" srcOrd="0" destOrd="0" presId="urn:microsoft.com/office/officeart/2008/layout/VerticalCurvedList"/>
    <dgm:cxn modelId="{713CF706-B778-4CC0-85E9-0190ED6CCAE4}" type="presOf" srcId="{9548626B-219C-4C9C-8C2C-B5BB72D5C5CE}" destId="{791178B8-1033-42A4-A944-C81C3E332918}" srcOrd="0" destOrd="0" presId="urn:microsoft.com/office/officeart/2008/layout/VerticalCurvedList"/>
    <dgm:cxn modelId="{54E472CE-9B69-4C68-A4C5-8252AD701B7D}" type="presOf" srcId="{5A5B24B6-EF6C-4B83-A607-3CBA8A9BFF7B}" destId="{28C56084-AAFF-4E58-B418-6BC5342E3CD6}" srcOrd="0" destOrd="0" presId="urn:microsoft.com/office/officeart/2008/layout/VerticalCurvedList"/>
    <dgm:cxn modelId="{B1C2D988-2511-44D9-A9BD-5C1FB728189E}" type="presOf" srcId="{77C99809-5B89-4B59-8EA8-D77AB573C526}" destId="{097D71E5-235D-4D78-9390-3F78D54080F3}" srcOrd="0" destOrd="0" presId="urn:microsoft.com/office/officeart/2008/layout/VerticalCurvedList"/>
    <dgm:cxn modelId="{D91D4676-D6AE-46D0-B962-5D70296BF7FF}" type="presOf" srcId="{C6DA783B-5FCC-45E0-98C7-8AF1064EC1F9}" destId="{845C301D-AAE2-4EE2-BD9E-2ED6FE5B1813}" srcOrd="0" destOrd="0" presId="urn:microsoft.com/office/officeart/2008/layout/VerticalCurvedList"/>
    <dgm:cxn modelId="{11709425-221E-44F3-B603-B7CEF58BAA80}" type="presOf" srcId="{19E96298-0D93-491A-AC68-6D3684C5C38B}" destId="{8E210994-6767-4E72-8061-0898305F72C9}" srcOrd="0" destOrd="0" presId="urn:microsoft.com/office/officeart/2008/layout/VerticalCurvedList"/>
    <dgm:cxn modelId="{11EBA8DB-B235-4ED3-80E8-2E59C3354DE9}" srcId="{C6DA783B-5FCC-45E0-98C7-8AF1064EC1F9}" destId="{77C99809-5B89-4B59-8EA8-D77AB573C526}" srcOrd="0" destOrd="0" parTransId="{2DAE6DA1-8DF2-4499-B581-DF5CEC659FDF}" sibTransId="{088C7B38-F590-45AB-B49E-05818BAC7075}"/>
    <dgm:cxn modelId="{4DE4B164-7D3B-4708-A442-949688DBC0F5}" type="presParOf" srcId="{845C301D-AAE2-4EE2-BD9E-2ED6FE5B1813}" destId="{1347B729-F285-4542-A5AE-D9BA796CC03C}" srcOrd="0" destOrd="0" presId="urn:microsoft.com/office/officeart/2008/layout/VerticalCurvedList"/>
    <dgm:cxn modelId="{EA64626F-C453-44C1-8600-8FF0BE448678}" type="presParOf" srcId="{1347B729-F285-4542-A5AE-D9BA796CC03C}" destId="{735771D9-1E3B-4F64-960A-ED49C89B50A9}" srcOrd="0" destOrd="0" presId="urn:microsoft.com/office/officeart/2008/layout/VerticalCurvedList"/>
    <dgm:cxn modelId="{6F54C89A-3D3C-42A4-99DF-7F92CE8871D1}" type="presParOf" srcId="{735771D9-1E3B-4F64-960A-ED49C89B50A9}" destId="{A1A4CAC0-73E1-4751-B3A2-013FCB25AE08}" srcOrd="0" destOrd="0" presId="urn:microsoft.com/office/officeart/2008/layout/VerticalCurvedList"/>
    <dgm:cxn modelId="{924B72E1-4784-43BC-AC48-0BE3419716E7}" type="presParOf" srcId="{735771D9-1E3B-4F64-960A-ED49C89B50A9}" destId="{FF6F76B1-A6A0-4BC8-B293-B363575CB24A}" srcOrd="1" destOrd="0" presId="urn:microsoft.com/office/officeart/2008/layout/VerticalCurvedList"/>
    <dgm:cxn modelId="{B8253EC9-F975-4EA7-AE3A-8D62579EE9F7}" type="presParOf" srcId="{735771D9-1E3B-4F64-960A-ED49C89B50A9}" destId="{A1268526-EAD7-4C6F-BCE1-00AC276100DD}" srcOrd="2" destOrd="0" presId="urn:microsoft.com/office/officeart/2008/layout/VerticalCurvedList"/>
    <dgm:cxn modelId="{027D1773-1E41-40AE-85D1-09D5B7F7B89C}" type="presParOf" srcId="{735771D9-1E3B-4F64-960A-ED49C89B50A9}" destId="{820DAA39-768D-428E-81DB-B2450BFFFA5A}" srcOrd="3" destOrd="0" presId="urn:microsoft.com/office/officeart/2008/layout/VerticalCurvedList"/>
    <dgm:cxn modelId="{45AEA92B-B39D-42B6-B7F4-32ACA71420C6}" type="presParOf" srcId="{1347B729-F285-4542-A5AE-D9BA796CC03C}" destId="{097D71E5-235D-4D78-9390-3F78D54080F3}" srcOrd="1" destOrd="0" presId="urn:microsoft.com/office/officeart/2008/layout/VerticalCurvedList"/>
    <dgm:cxn modelId="{2D0E8F73-BDE3-4663-B106-FC80FBE27401}" type="presParOf" srcId="{1347B729-F285-4542-A5AE-D9BA796CC03C}" destId="{DF348CC9-2ED3-40AE-BC6B-B70E33E806C1}" srcOrd="2" destOrd="0" presId="urn:microsoft.com/office/officeart/2008/layout/VerticalCurvedList"/>
    <dgm:cxn modelId="{CB6645F7-8D85-43C9-8BE2-FEF165FEC523}" type="presParOf" srcId="{DF348CC9-2ED3-40AE-BC6B-B70E33E806C1}" destId="{948CDC7D-458A-4A70-9027-F61CA73B4539}" srcOrd="0" destOrd="0" presId="urn:microsoft.com/office/officeart/2008/layout/VerticalCurvedList"/>
    <dgm:cxn modelId="{377A30E2-37C0-45A2-8FE3-6A3C53AD94BC}" type="presParOf" srcId="{1347B729-F285-4542-A5AE-D9BA796CC03C}" destId="{8E210994-6767-4E72-8061-0898305F72C9}" srcOrd="3" destOrd="0" presId="urn:microsoft.com/office/officeart/2008/layout/VerticalCurvedList"/>
    <dgm:cxn modelId="{0F6A3179-6E28-40C0-9EF0-F59C77DF609B}" type="presParOf" srcId="{1347B729-F285-4542-A5AE-D9BA796CC03C}" destId="{55D0183C-27CD-4308-BC8F-BE915A4CD182}" srcOrd="4" destOrd="0" presId="urn:microsoft.com/office/officeart/2008/layout/VerticalCurvedList"/>
    <dgm:cxn modelId="{A4724E8B-0E73-4889-B8EB-EE0E958F8580}" type="presParOf" srcId="{55D0183C-27CD-4308-BC8F-BE915A4CD182}" destId="{8D113472-4887-40B0-8F2A-BA3A19A85CD5}" srcOrd="0" destOrd="0" presId="urn:microsoft.com/office/officeart/2008/layout/VerticalCurvedList"/>
    <dgm:cxn modelId="{6D8B5C4F-9692-4C37-8697-74E857D40529}" type="presParOf" srcId="{1347B729-F285-4542-A5AE-D9BA796CC03C}" destId="{791178B8-1033-42A4-A944-C81C3E332918}" srcOrd="5" destOrd="0" presId="urn:microsoft.com/office/officeart/2008/layout/VerticalCurvedList"/>
    <dgm:cxn modelId="{98CD9F71-D5BC-4F2E-935B-53A188396632}" type="presParOf" srcId="{1347B729-F285-4542-A5AE-D9BA796CC03C}" destId="{B108931B-7CFD-41A9-9B03-342CB4BBB5F0}" srcOrd="6" destOrd="0" presId="urn:microsoft.com/office/officeart/2008/layout/VerticalCurvedList"/>
    <dgm:cxn modelId="{A41B2CB9-37FA-4A97-BC03-9440D3DC5BF7}" type="presParOf" srcId="{B108931B-7CFD-41A9-9B03-342CB4BBB5F0}" destId="{E95C308A-7E40-4112-ABAD-ABADAC95B1CF}" srcOrd="0" destOrd="0" presId="urn:microsoft.com/office/officeart/2008/layout/VerticalCurvedList"/>
    <dgm:cxn modelId="{5F79E7F0-29A9-4395-BD97-D24D631E0897}" type="presParOf" srcId="{1347B729-F285-4542-A5AE-D9BA796CC03C}" destId="{361AC650-386C-47E7-B45E-9A698E86CB3E}" srcOrd="7" destOrd="0" presId="urn:microsoft.com/office/officeart/2008/layout/VerticalCurvedList"/>
    <dgm:cxn modelId="{EAD982DC-1943-4591-81A8-2EE1D110B5BA}" type="presParOf" srcId="{1347B729-F285-4542-A5AE-D9BA796CC03C}" destId="{70995126-AA7C-4449-BD22-65BA0154884D}" srcOrd="8" destOrd="0" presId="urn:microsoft.com/office/officeart/2008/layout/VerticalCurvedList"/>
    <dgm:cxn modelId="{B3DEBEC3-925B-4E12-94C4-01E7EC2F9595}" type="presParOf" srcId="{70995126-AA7C-4449-BD22-65BA0154884D}" destId="{CB55672F-F647-49F2-B050-D6EF99C751A0}" srcOrd="0" destOrd="0" presId="urn:microsoft.com/office/officeart/2008/layout/VerticalCurvedList"/>
    <dgm:cxn modelId="{38752BD0-2226-4A64-B19C-51ED63CFB94D}" type="presParOf" srcId="{1347B729-F285-4542-A5AE-D9BA796CC03C}" destId="{28C56084-AAFF-4E58-B418-6BC5342E3CD6}" srcOrd="9" destOrd="0" presId="urn:microsoft.com/office/officeart/2008/layout/VerticalCurvedList"/>
    <dgm:cxn modelId="{029FEA14-E56A-46E9-8028-A0DB626175D7}" type="presParOf" srcId="{1347B729-F285-4542-A5AE-D9BA796CC03C}" destId="{0EB6EC04-80C0-45A2-9A06-F0ACC7EDBDFA}" srcOrd="10" destOrd="0" presId="urn:microsoft.com/office/officeart/2008/layout/VerticalCurvedList"/>
    <dgm:cxn modelId="{2EFDF718-8A5E-4789-B343-6CBD8A2EC597}" type="presParOf" srcId="{0EB6EC04-80C0-45A2-9A06-F0ACC7EDBDFA}" destId="{8A6ADE19-D62B-44DF-B404-4C10208C533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F76B1-A6A0-4BC8-B293-B363575CB24A}">
      <dsp:nvSpPr>
        <dsp:cNvPr id="0" name=""/>
        <dsp:cNvSpPr/>
      </dsp:nvSpPr>
      <dsp:spPr>
        <a:xfrm>
          <a:off x="4067565" y="-937168"/>
          <a:ext cx="7291592" cy="7291592"/>
        </a:xfrm>
        <a:prstGeom prst="blockArc">
          <a:avLst>
            <a:gd name="adj1" fmla="val 8100000"/>
            <a:gd name="adj2" fmla="val 13500000"/>
            <a:gd name="adj3" fmla="val 296"/>
          </a:avLst>
        </a:prstGeom>
        <a:noFill/>
        <a:ln w="1905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7D71E5-235D-4D78-9390-3F78D54080F3}">
      <dsp:nvSpPr>
        <dsp:cNvPr id="0" name=""/>
        <dsp:cNvSpPr/>
      </dsp:nvSpPr>
      <dsp:spPr>
        <a:xfrm>
          <a:off x="2414989" y="118513"/>
          <a:ext cx="2444697" cy="677373"/>
        </a:xfrm>
        <a:prstGeom prst="rect">
          <a:avLst/>
        </a:prstGeom>
        <a:gradFill rotWithShape="0">
          <a:gsLst>
            <a:gs pos="0">
              <a:schemeClr val="accent6">
                <a:alpha val="90000"/>
                <a:hueOff val="0"/>
                <a:satOff val="0"/>
                <a:lumOff val="0"/>
                <a:alphaOff val="0"/>
              </a:schemeClr>
            </a:gs>
            <a:gs pos="100000">
              <a:schemeClr val="accent6">
                <a:alpha val="90000"/>
                <a:hueOff val="0"/>
                <a:satOff val="0"/>
                <a:lumOff val="0"/>
                <a:alphaOff val="0"/>
                <a:shade val="48000"/>
                <a:satMod val="180000"/>
                <a:lumMod val="94000"/>
              </a:schemeClr>
            </a:gs>
            <a:gs pos="100000">
              <a:schemeClr val="accent6">
                <a:alpha val="9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537665" bIns="40640" numCol="1" spcCol="1270" anchor="ctr" anchorCtr="0">
          <a:noAutofit/>
        </a:bodyPr>
        <a:lstStyle/>
        <a:p>
          <a:pPr lvl="0" algn="ctr" defTabSz="711200" rtl="1">
            <a:lnSpc>
              <a:spcPct val="90000"/>
            </a:lnSpc>
            <a:spcBef>
              <a:spcPct val="0"/>
            </a:spcBef>
            <a:spcAft>
              <a:spcPct val="35000"/>
            </a:spcAft>
          </a:pPr>
          <a:r>
            <a:rPr lang="fa-IR" sz="1600" kern="1200" dirty="0" smtClean="0">
              <a:cs typeface="B Titr" panose="00000700000000000000" pitchFamily="2" charset="-78"/>
            </a:rPr>
            <a:t>اجرای استراتژی  </a:t>
          </a:r>
          <a:endParaRPr lang="en-US" sz="1600" kern="1200" dirty="0">
            <a:cs typeface="B Titr" panose="00000700000000000000" pitchFamily="2" charset="-78"/>
          </a:endParaRPr>
        </a:p>
      </dsp:txBody>
      <dsp:txXfrm>
        <a:off x="2414989" y="118513"/>
        <a:ext cx="2444697" cy="677373"/>
      </dsp:txXfrm>
    </dsp:sp>
    <dsp:sp modelId="{948CDC7D-458A-4A70-9027-F61CA73B4539}">
      <dsp:nvSpPr>
        <dsp:cNvPr id="0" name=""/>
        <dsp:cNvSpPr/>
      </dsp:nvSpPr>
      <dsp:spPr>
        <a:xfrm>
          <a:off x="4166969" y="33838"/>
          <a:ext cx="846717" cy="846717"/>
        </a:xfrm>
        <a:prstGeom prst="ellipse">
          <a:avLst/>
        </a:prstGeom>
        <a:solidFill>
          <a:schemeClr val="accent3">
            <a:lumMod val="75000"/>
          </a:schemeClr>
        </a:solidFill>
        <a:ln w="12700" cap="flat" cmpd="sng" algn="ctr">
          <a:solidFill>
            <a:schemeClr val="accent6">
              <a:alpha val="90000"/>
              <a:hueOff val="0"/>
              <a:satOff val="0"/>
              <a:lumOff val="0"/>
              <a:alphaOff val="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sp>
    <dsp:sp modelId="{8E210994-6767-4E72-8061-0898305F72C9}">
      <dsp:nvSpPr>
        <dsp:cNvPr id="0" name=""/>
        <dsp:cNvSpPr/>
      </dsp:nvSpPr>
      <dsp:spPr>
        <a:xfrm>
          <a:off x="280759" y="1354205"/>
          <a:ext cx="4162239" cy="677373"/>
        </a:xfrm>
        <a:prstGeom prst="rect">
          <a:avLst/>
        </a:prstGeom>
        <a:gradFill rotWithShape="0">
          <a:gsLst>
            <a:gs pos="0">
              <a:schemeClr val="accent6">
                <a:alpha val="90000"/>
                <a:hueOff val="0"/>
                <a:satOff val="0"/>
                <a:lumOff val="0"/>
                <a:alphaOff val="-10000"/>
              </a:schemeClr>
            </a:gs>
            <a:gs pos="100000">
              <a:schemeClr val="accent6">
                <a:alpha val="90000"/>
                <a:hueOff val="0"/>
                <a:satOff val="0"/>
                <a:lumOff val="0"/>
                <a:alphaOff val="-10000"/>
                <a:shade val="48000"/>
                <a:satMod val="180000"/>
                <a:lumMod val="94000"/>
              </a:schemeClr>
            </a:gs>
            <a:gs pos="100000">
              <a:schemeClr val="accent6">
                <a:alpha val="90000"/>
                <a:hueOff val="0"/>
                <a:satOff val="0"/>
                <a:lumOff val="0"/>
                <a:alphaOff val="-1000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537665"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anose="00000700000000000000" pitchFamily="2" charset="-78"/>
            </a:rPr>
            <a:t>مسائلی</a:t>
          </a:r>
          <a:r>
            <a:rPr lang="fa-IR" sz="1600" kern="1200" baseline="0" dirty="0" smtClean="0">
              <a:cs typeface="B Titr" panose="00000700000000000000" pitchFamily="2" charset="-78"/>
            </a:rPr>
            <a:t> در زمینه </a:t>
          </a:r>
        </a:p>
        <a:p>
          <a:pPr lvl="0" algn="r" defTabSz="711200" rtl="1">
            <a:lnSpc>
              <a:spcPct val="90000"/>
            </a:lnSpc>
            <a:spcBef>
              <a:spcPct val="0"/>
            </a:spcBef>
            <a:spcAft>
              <a:spcPct val="35000"/>
            </a:spcAft>
          </a:pPr>
          <a:r>
            <a:rPr lang="fa-IR" sz="1600" kern="1200" baseline="0" dirty="0" smtClean="0">
              <a:cs typeface="B Titr" panose="00000700000000000000" pitchFamily="2" charset="-78"/>
            </a:rPr>
            <a:t>بازاریابی </a:t>
          </a:r>
          <a:endParaRPr lang="en-US" sz="1600" kern="1200" dirty="0">
            <a:cs typeface="B Titr" panose="00000700000000000000" pitchFamily="2" charset="-78"/>
          </a:endParaRPr>
        </a:p>
      </dsp:txBody>
      <dsp:txXfrm>
        <a:off x="280759" y="1354205"/>
        <a:ext cx="4162239" cy="677373"/>
      </dsp:txXfrm>
    </dsp:sp>
    <dsp:sp modelId="{8D113472-4887-40B0-8F2A-BA3A19A85CD5}">
      <dsp:nvSpPr>
        <dsp:cNvPr id="0" name=""/>
        <dsp:cNvSpPr/>
      </dsp:nvSpPr>
      <dsp:spPr>
        <a:xfrm>
          <a:off x="3938375" y="1269533"/>
          <a:ext cx="846717" cy="846717"/>
        </a:xfrm>
        <a:prstGeom prst="ellipse">
          <a:avLst/>
        </a:prstGeom>
        <a:solidFill>
          <a:schemeClr val="accent3">
            <a:lumMod val="75000"/>
          </a:schemeClr>
        </a:solidFill>
        <a:ln w="12700" cap="flat" cmpd="sng" algn="ctr">
          <a:solidFill>
            <a:schemeClr val="accent6">
              <a:alpha val="90000"/>
              <a:hueOff val="0"/>
              <a:satOff val="0"/>
              <a:lumOff val="0"/>
              <a:alphaOff val="-1000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sp>
    <dsp:sp modelId="{791178B8-1033-42A4-A944-C81C3E332918}">
      <dsp:nvSpPr>
        <dsp:cNvPr id="0" name=""/>
        <dsp:cNvSpPr/>
      </dsp:nvSpPr>
      <dsp:spPr>
        <a:xfrm>
          <a:off x="814177" y="2369941"/>
          <a:ext cx="3759185" cy="677373"/>
        </a:xfrm>
        <a:prstGeom prst="rect">
          <a:avLst/>
        </a:prstGeom>
        <a:gradFill rotWithShape="0">
          <a:gsLst>
            <a:gs pos="0">
              <a:schemeClr val="accent6">
                <a:alpha val="90000"/>
                <a:hueOff val="0"/>
                <a:satOff val="0"/>
                <a:lumOff val="0"/>
                <a:alphaOff val="-20000"/>
              </a:schemeClr>
            </a:gs>
            <a:gs pos="100000">
              <a:schemeClr val="accent6">
                <a:alpha val="90000"/>
                <a:hueOff val="0"/>
                <a:satOff val="0"/>
                <a:lumOff val="0"/>
                <a:alphaOff val="-20000"/>
                <a:shade val="48000"/>
                <a:satMod val="180000"/>
                <a:lumMod val="94000"/>
              </a:schemeClr>
            </a:gs>
            <a:gs pos="100000">
              <a:schemeClr val="accent6">
                <a:alpha val="90000"/>
                <a:hueOff val="0"/>
                <a:satOff val="0"/>
                <a:lumOff val="0"/>
                <a:alphaOff val="-2000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537665"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anose="00000700000000000000" pitchFamily="2" charset="-78"/>
            </a:rPr>
            <a:t>    مسائلی در زمینه</a:t>
          </a:r>
        </a:p>
        <a:p>
          <a:pPr lvl="0" algn="r" defTabSz="711200" rtl="1">
            <a:lnSpc>
              <a:spcPct val="90000"/>
            </a:lnSpc>
            <a:spcBef>
              <a:spcPct val="0"/>
            </a:spcBef>
            <a:spcAft>
              <a:spcPct val="35000"/>
            </a:spcAft>
          </a:pPr>
          <a:r>
            <a:rPr lang="fa-IR" sz="1600" kern="1200" dirty="0" smtClean="0">
              <a:cs typeface="B Titr" panose="00000700000000000000" pitchFamily="2" charset="-78"/>
            </a:rPr>
            <a:t>  امور مالی /حسابداری</a:t>
          </a:r>
          <a:endParaRPr lang="en-US" sz="1600" kern="1200" dirty="0">
            <a:cs typeface="B Titr" panose="00000700000000000000" pitchFamily="2" charset="-78"/>
          </a:endParaRPr>
        </a:p>
      </dsp:txBody>
      <dsp:txXfrm>
        <a:off x="814177" y="2369941"/>
        <a:ext cx="3759185" cy="677373"/>
      </dsp:txXfrm>
    </dsp:sp>
    <dsp:sp modelId="{E95C308A-7E40-4112-ABAD-ABADAC95B1CF}">
      <dsp:nvSpPr>
        <dsp:cNvPr id="0" name=""/>
        <dsp:cNvSpPr/>
      </dsp:nvSpPr>
      <dsp:spPr>
        <a:xfrm>
          <a:off x="3862176" y="2353684"/>
          <a:ext cx="846717" cy="846717"/>
        </a:xfrm>
        <a:prstGeom prst="ellipse">
          <a:avLst/>
        </a:prstGeom>
        <a:solidFill>
          <a:schemeClr val="accent3">
            <a:lumMod val="75000"/>
          </a:schemeClr>
        </a:solidFill>
        <a:ln w="12700" cap="flat" cmpd="sng" algn="ctr">
          <a:solidFill>
            <a:schemeClr val="accent6">
              <a:alpha val="90000"/>
              <a:hueOff val="0"/>
              <a:satOff val="0"/>
              <a:lumOff val="0"/>
              <a:alphaOff val="-2000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sp>
    <dsp:sp modelId="{361AC650-386C-47E7-B45E-9A698E86CB3E}">
      <dsp:nvSpPr>
        <dsp:cNvPr id="0" name=""/>
        <dsp:cNvSpPr/>
      </dsp:nvSpPr>
      <dsp:spPr>
        <a:xfrm>
          <a:off x="76559" y="3513625"/>
          <a:ext cx="4162239" cy="677373"/>
        </a:xfrm>
        <a:prstGeom prst="rect">
          <a:avLst/>
        </a:prstGeom>
        <a:gradFill rotWithShape="0">
          <a:gsLst>
            <a:gs pos="0">
              <a:schemeClr val="accent6">
                <a:alpha val="90000"/>
                <a:hueOff val="0"/>
                <a:satOff val="0"/>
                <a:lumOff val="0"/>
                <a:alphaOff val="-30000"/>
              </a:schemeClr>
            </a:gs>
            <a:gs pos="100000">
              <a:schemeClr val="accent6">
                <a:alpha val="90000"/>
                <a:hueOff val="0"/>
                <a:satOff val="0"/>
                <a:lumOff val="0"/>
                <a:alphaOff val="-30000"/>
                <a:shade val="48000"/>
                <a:satMod val="180000"/>
                <a:lumMod val="94000"/>
              </a:schemeClr>
            </a:gs>
            <a:gs pos="100000">
              <a:schemeClr val="accent6">
                <a:alpha val="90000"/>
                <a:hueOff val="0"/>
                <a:satOff val="0"/>
                <a:lumOff val="0"/>
                <a:alphaOff val="-3000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537665" bIns="4064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مسائلی در زمینه</a:t>
          </a:r>
        </a:p>
        <a:p>
          <a:pPr lvl="0" algn="r" defTabSz="711200">
            <a:lnSpc>
              <a:spcPct val="90000"/>
            </a:lnSpc>
            <a:spcBef>
              <a:spcPct val="0"/>
            </a:spcBef>
            <a:spcAft>
              <a:spcPct val="35000"/>
            </a:spcAft>
          </a:pPr>
          <a:r>
            <a:rPr lang="fa-IR" sz="1600" kern="1200" dirty="0" smtClean="0">
              <a:cs typeface="B Titr" panose="00000700000000000000" pitchFamily="2" charset="-78"/>
            </a:rPr>
            <a:t>تحقیق و  توسعه </a:t>
          </a:r>
          <a:endParaRPr lang="en-US" sz="1600" kern="1200" dirty="0">
            <a:cs typeface="B Titr" panose="00000700000000000000" pitchFamily="2" charset="-78"/>
          </a:endParaRPr>
        </a:p>
      </dsp:txBody>
      <dsp:txXfrm>
        <a:off x="76559" y="3513625"/>
        <a:ext cx="4162239" cy="677373"/>
      </dsp:txXfrm>
    </dsp:sp>
    <dsp:sp modelId="{CB55672F-F647-49F2-B050-D6EF99C751A0}">
      <dsp:nvSpPr>
        <dsp:cNvPr id="0" name=""/>
        <dsp:cNvSpPr/>
      </dsp:nvSpPr>
      <dsp:spPr>
        <a:xfrm>
          <a:off x="3853653" y="3420485"/>
          <a:ext cx="846717" cy="846717"/>
        </a:xfrm>
        <a:prstGeom prst="ellipse">
          <a:avLst/>
        </a:prstGeom>
        <a:solidFill>
          <a:schemeClr val="accent3">
            <a:lumMod val="75000"/>
          </a:schemeClr>
        </a:solidFill>
        <a:ln w="12700" cap="flat" cmpd="sng" algn="ctr">
          <a:solidFill>
            <a:schemeClr val="accent6">
              <a:alpha val="90000"/>
              <a:hueOff val="0"/>
              <a:satOff val="0"/>
              <a:lumOff val="0"/>
              <a:alphaOff val="-3000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sp>
    <dsp:sp modelId="{28C56084-AAFF-4E58-B418-6BC5342E3CD6}">
      <dsp:nvSpPr>
        <dsp:cNvPr id="0" name=""/>
        <dsp:cNvSpPr/>
      </dsp:nvSpPr>
      <dsp:spPr>
        <a:xfrm>
          <a:off x="0" y="4495797"/>
          <a:ext cx="4647625" cy="677373"/>
        </a:xfrm>
        <a:prstGeom prst="rect">
          <a:avLst/>
        </a:prstGeom>
        <a:gradFill rotWithShape="0">
          <a:gsLst>
            <a:gs pos="0">
              <a:schemeClr val="accent6">
                <a:alpha val="90000"/>
                <a:hueOff val="0"/>
                <a:satOff val="0"/>
                <a:lumOff val="0"/>
                <a:alphaOff val="-40000"/>
              </a:schemeClr>
            </a:gs>
            <a:gs pos="100000">
              <a:schemeClr val="accent6">
                <a:alpha val="90000"/>
                <a:hueOff val="0"/>
                <a:satOff val="0"/>
                <a:lumOff val="0"/>
                <a:alphaOff val="-40000"/>
                <a:shade val="48000"/>
                <a:satMod val="180000"/>
                <a:lumMod val="94000"/>
              </a:schemeClr>
            </a:gs>
            <a:gs pos="100000">
              <a:schemeClr val="accent6">
                <a:alpha val="90000"/>
                <a:hueOff val="0"/>
                <a:satOff val="0"/>
                <a:lumOff val="0"/>
                <a:alphaOff val="-4000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537665" bIns="4064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مسائلی در زمینه </a:t>
          </a:r>
        </a:p>
        <a:p>
          <a:pPr lvl="0" algn="r" defTabSz="711200">
            <a:lnSpc>
              <a:spcPct val="90000"/>
            </a:lnSpc>
            <a:spcBef>
              <a:spcPct val="0"/>
            </a:spcBef>
            <a:spcAft>
              <a:spcPct val="35000"/>
            </a:spcAft>
          </a:pPr>
          <a:r>
            <a:rPr lang="fa-IR" sz="1600" kern="1200" dirty="0" smtClean="0">
              <a:cs typeface="B Titr" panose="00000700000000000000" pitchFamily="2" charset="-78"/>
            </a:rPr>
            <a:t>سیستم اطلاعات رایانه </a:t>
          </a:r>
          <a:endParaRPr lang="en-US" sz="1600" kern="1200" dirty="0">
            <a:cs typeface="B Titr" panose="00000700000000000000" pitchFamily="2" charset="-78"/>
          </a:endParaRPr>
        </a:p>
      </dsp:txBody>
      <dsp:txXfrm>
        <a:off x="0" y="4495797"/>
        <a:ext cx="4647625" cy="677373"/>
      </dsp:txXfrm>
    </dsp:sp>
    <dsp:sp modelId="{8A6ADE19-D62B-44DF-B404-4C10208C533F}">
      <dsp:nvSpPr>
        <dsp:cNvPr id="0" name=""/>
        <dsp:cNvSpPr/>
      </dsp:nvSpPr>
      <dsp:spPr>
        <a:xfrm>
          <a:off x="4014577" y="4495804"/>
          <a:ext cx="846717" cy="846717"/>
        </a:xfrm>
        <a:prstGeom prst="ellipse">
          <a:avLst/>
        </a:prstGeom>
        <a:solidFill>
          <a:schemeClr val="accent3">
            <a:lumMod val="75000"/>
          </a:schemeClr>
        </a:solidFill>
        <a:ln w="12700" cap="flat" cmpd="sng" algn="ctr">
          <a:solidFill>
            <a:schemeClr val="accent6">
              <a:alpha val="90000"/>
              <a:hueOff val="0"/>
              <a:satOff val="0"/>
              <a:lumOff val="0"/>
              <a:alphaOff val="-4000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EC0827-ACC2-4681-B911-132253A7DEFE}" type="datetimeFigureOut">
              <a:rPr lang="en-US" smtClean="0"/>
              <a:pPr/>
              <a:t>12/24/2015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F790A1-A91C-47ED-A546-6C1448FDD82D}" type="slidenum">
              <a:rPr lang="en-US" smtClean="0"/>
              <a:pPr/>
              <a:t>‹#›</a:t>
            </a:fld>
            <a:endParaRPr lang="en-US"/>
          </a:p>
        </p:txBody>
      </p:sp>
    </p:spTree>
    <p:extLst>
      <p:ext uri="{BB962C8B-B14F-4D97-AF65-F5344CB8AC3E}">
        <p14:creationId xmlns:p14="http://schemas.microsoft.com/office/powerpoint/2010/main" val="273157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C8895C-0527-445B-A4AF-3B7B2822146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7889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C8895C-0527-445B-A4AF-3B7B282214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9876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 </a:t>
            </a:r>
            <a:r>
              <a:rPr lang="en-US" sz="1400" b="1" baseline="0" dirty="0" smtClean="0"/>
              <a:t>with watercolor overlay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(Advanced)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Insert</a:t>
            </a:r>
            <a:r>
              <a:rPr lang="en-US" dirty="0" smtClean="0"/>
              <a:t> tab, in the </a:t>
            </a:r>
            <a:r>
              <a:rPr lang="en-US" b="1" dirty="0" smtClean="0"/>
              <a:t>Images</a:t>
            </a:r>
            <a:r>
              <a:rPr lang="en-US" dirty="0" smtClean="0"/>
              <a:t> group, click </a:t>
            </a:r>
            <a:r>
              <a:rPr lang="en-US" b="1" dirty="0" smtClean="0"/>
              <a:t>Picture</a:t>
            </a:r>
            <a:r>
              <a:rPr lang="en-US" dirty="0" smtClean="0"/>
              <a:t>.</a:t>
            </a:r>
            <a:r>
              <a:rPr lang="en-US" baseline="0" dirty="0" smtClean="0"/>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endParaRPr lang="en-US" dirty="0" smtClean="0"/>
          </a:p>
          <a:p>
            <a:pPr marL="228600" indent="-228600">
              <a:buAutoNum type="arabicPeriod"/>
            </a:pPr>
            <a:r>
              <a:rPr lang="en-US" baseline="0" dirty="0" smtClean="0"/>
              <a:t>Under </a:t>
            </a:r>
            <a:r>
              <a:rPr lang="en-US" b="1" baseline="0" dirty="0" smtClean="0"/>
              <a:t>Picture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arrow below </a:t>
            </a:r>
            <a:r>
              <a:rPr lang="en-US" b="1" baseline="0" dirty="0" smtClean="0"/>
              <a:t>Crop</a:t>
            </a:r>
            <a:r>
              <a:rPr lang="en-US" baseline="0" dirty="0" smtClean="0"/>
              <a:t>, point to </a:t>
            </a:r>
            <a:r>
              <a:rPr lang="en-US" b="1" baseline="0" dirty="0" smtClean="0"/>
              <a:t>Crop to Shape</a:t>
            </a:r>
            <a:r>
              <a:rPr lang="en-US" baseline="0" dirty="0" smtClean="0"/>
              <a:t>, and then under </a:t>
            </a:r>
            <a:r>
              <a:rPr lang="en-US" b="1" baseline="0" dirty="0" smtClean="0"/>
              <a:t>Rectangle</a:t>
            </a:r>
            <a:r>
              <a:rPr lang="en-US" baseline="0" dirty="0" smtClean="0"/>
              <a:t> click </a:t>
            </a:r>
            <a:r>
              <a:rPr lang="en-US" b="1" baseline="0" dirty="0" smtClean="0"/>
              <a:t>Rounded 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Drag the yellow diamond adjustment handle to the left to decrease the width of the donut shape.</a:t>
            </a:r>
            <a:endParaRPr lang="en-US" baseline="0" dirty="0" smtClean="0"/>
          </a:p>
          <a:p>
            <a:pPr marL="228600" indent="-228600">
              <a:buFont typeface="+mj-lt"/>
              <a:buAutoNum type="arabicPeriod"/>
            </a:pPr>
            <a:r>
              <a:rPr lang="en-US" baseline="0" dirty="0" smtClean="0"/>
              <a:t>Select the picture.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&amp; Position </a:t>
            </a:r>
            <a:r>
              <a:rPr lang="en-US" baseline="0" dirty="0" smtClean="0"/>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5.44”</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28650" lvl="1" indent="-171450">
              <a:buFont typeface="Arial" pitchFamily="34" charset="0"/>
              <a:buChar cha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AutoNum type="arabicPeriod"/>
            </a:pPr>
            <a:r>
              <a:rPr lang="en-US" sz="1200" kern="1200" dirty="0" smtClean="0">
                <a:solidFill>
                  <a:schemeClr val="tx1"/>
                </a:solidFill>
                <a:effectLst/>
                <a:latin typeface="+mn-lt"/>
                <a:ea typeface="+mn-ea"/>
                <a:cs typeface="+mn-cs"/>
              </a:rPr>
              <a:t>Also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click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in the left pane, in the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pane,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the button next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Theme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30%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102%</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Blur</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15pt</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Distance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indent="0">
              <a:buNone/>
            </a:pPr>
            <a:endParaRPr lang="en-US" baseline="0" dirty="0" smtClean="0"/>
          </a:p>
          <a:p>
            <a:pPr marL="0" indent="0">
              <a:buNone/>
            </a:pPr>
            <a:endParaRPr lang="en-US" baseline="0" dirty="0" smtClean="0"/>
          </a:p>
          <a:p>
            <a:pPr marL="0" indent="0">
              <a:buNone/>
            </a:pPr>
            <a:r>
              <a:rPr lang="en-US" baseline="0" dirty="0" smtClean="0"/>
              <a:t>To reproduce the text effects on this slide, do the following:</a:t>
            </a:r>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Text</a:t>
            </a:r>
            <a:r>
              <a:rPr lang="en-US" baseline="0" dirty="0" smtClean="0"/>
              <a:t> group, click </a:t>
            </a:r>
            <a:r>
              <a:rPr lang="en-US" b="1" baseline="0" dirty="0" smtClean="0"/>
              <a:t>Text Box</a:t>
            </a:r>
            <a:r>
              <a:rPr lang="en-US" baseline="0" dirty="0" smtClean="0"/>
              <a:t>. On the slide, drag to draw a text box.</a:t>
            </a:r>
          </a:p>
          <a:p>
            <a:pPr marL="228600" indent="-228600">
              <a:buAutoNum type="arabicPeriod"/>
            </a:pPr>
            <a:r>
              <a:rPr lang="en-US" sz="1200" kern="1200" dirty="0" smtClean="0">
                <a:solidFill>
                  <a:schemeClr val="tx1"/>
                </a:solidFill>
                <a:effectLst/>
                <a:latin typeface="+mn-lt"/>
                <a:ea typeface="+mn-ea"/>
                <a:cs typeface="+mn-cs"/>
              </a:rPr>
              <a:t>Enter text in the text box, and then select the text.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do the following:</a:t>
            </a:r>
          </a:p>
          <a:p>
            <a:pPr marL="685800" lvl="1" indent="-228600">
              <a:buAutoNum type="arabicPeriod"/>
            </a:pP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Italic</a:t>
            </a:r>
            <a:r>
              <a:rPr lang="en-US" sz="1200" kern="1200" baseline="0" dirty="0" smtClean="0">
                <a:solidFill>
                  <a:schemeClr val="tx1"/>
                </a:solidFill>
                <a:effectLst/>
                <a:latin typeface="+mn-lt"/>
                <a:ea typeface="+mn-ea"/>
                <a:cs typeface="+mn-cs"/>
              </a:rPr>
              <a:t>.</a:t>
            </a:r>
          </a:p>
          <a:p>
            <a:pPr marL="685800" lvl="1" indent="-228600">
              <a:buAutoNum type="arabicPeriod"/>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Font Color </a:t>
            </a:r>
            <a:r>
              <a:rPr lang="en-US" sz="1200" kern="1200" baseline="0" dirty="0" smtClean="0">
                <a:solidFill>
                  <a:schemeClr val="tx1"/>
                </a:solidFill>
                <a:effectLst/>
                <a:latin typeface="+mn-lt"/>
                <a:ea typeface="+mn-ea"/>
                <a:cs typeface="+mn-cs"/>
              </a:rPr>
              <a:t>list,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a:t>
            </a:r>
          </a:p>
          <a:p>
            <a:pPr marL="685800" lvl="1" indent="-228600">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Corbel</a:t>
            </a:r>
            <a:r>
              <a:rPr lang="en-US" sz="1200" b="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pPr marL="685800" lvl="1" indent="-228600">
              <a:buAutoNum type="arabicPeriod"/>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the </a:t>
            </a:r>
            <a:r>
              <a:rPr lang="en-US" sz="1200" b="1" kern="1200" baseline="0" dirty="0" smtClean="0">
                <a:solidFill>
                  <a:schemeClr val="tx1"/>
                </a:solidFill>
                <a:effectLst/>
                <a:latin typeface="+mn-lt"/>
                <a:ea typeface="+mn-ea"/>
                <a:cs typeface="+mn-cs"/>
              </a:rPr>
              <a:t>Font Size </a:t>
            </a:r>
            <a:r>
              <a:rPr lang="en-US" sz="1200" b="0" kern="1200" baseline="0" dirty="0" smtClean="0">
                <a:solidFill>
                  <a:schemeClr val="tx1"/>
                </a:solidFill>
                <a:effectLst/>
                <a:latin typeface="+mn-lt"/>
                <a:ea typeface="+mn-ea"/>
                <a:cs typeface="+mn-cs"/>
              </a:rPr>
              <a:t>list, select </a:t>
            </a:r>
            <a:r>
              <a:rPr lang="en-US" sz="1200" b="1" kern="1200" baseline="0" dirty="0" smtClean="0">
                <a:solidFill>
                  <a:schemeClr val="tx1"/>
                </a:solidFill>
                <a:effectLst/>
                <a:latin typeface="+mn-lt"/>
                <a:ea typeface="+mn-ea"/>
                <a:cs typeface="+mn-cs"/>
              </a:rPr>
              <a:t>36 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background effects on this</a:t>
            </a:r>
            <a:r>
              <a:rPr lang="en-US" baseline="0" dirty="0" smtClean="0"/>
              <a:t> slide, do the following: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slide, drag to draw a rectangle.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 or texture fill</a:t>
            </a:r>
            <a:r>
              <a:rPr lang="en-US" baseline="0" dirty="0" smtClean="0"/>
              <a:t>. Also in the </a:t>
            </a:r>
            <a:r>
              <a:rPr lang="en-US" b="1" baseline="0" dirty="0" smtClean="0"/>
              <a:t>Fill</a:t>
            </a:r>
            <a:r>
              <a:rPr lang="en-US" baseline="0" dirty="0" smtClean="0"/>
              <a:t> pane, click the button next to </a:t>
            </a:r>
            <a:r>
              <a:rPr lang="en-US" b="1" baseline="0" dirty="0" smtClean="0"/>
              <a:t>Texture</a:t>
            </a:r>
            <a:r>
              <a:rPr lang="en-US" baseline="0" dirty="0" smtClean="0"/>
              <a:t> and then choose </a:t>
            </a:r>
            <a:r>
              <a:rPr lang="en-US" b="1" baseline="0" dirty="0" smtClean="0"/>
              <a:t>Blue Tissue Paper</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Corrections </a:t>
            </a:r>
            <a:r>
              <a:rPr lang="en-US" baseline="0" dirty="0" smtClean="0"/>
              <a:t>in the left pane, in the </a:t>
            </a:r>
            <a:r>
              <a:rPr lang="en-US" b="1" baseline="0" dirty="0" smtClean="0"/>
              <a:t>Picture Corrections </a:t>
            </a:r>
            <a:r>
              <a:rPr lang="en-US" baseline="0" dirty="0" smtClean="0"/>
              <a:t>pane, under </a:t>
            </a:r>
            <a:r>
              <a:rPr lang="en-US" b="1" baseline="0" dirty="0" smtClean="0"/>
              <a:t>Brightness and Contrast</a:t>
            </a:r>
            <a:r>
              <a:rPr lang="en-US" baseline="0" dirty="0" smtClean="0"/>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Brightness</a:t>
            </a:r>
            <a:r>
              <a:rPr lang="en-US" baseline="0" dirty="0" smtClean="0"/>
              <a:t> box, enter </a:t>
            </a:r>
            <a:r>
              <a:rPr lang="en-US" b="1" baseline="0" dirty="0" smtClean="0"/>
              <a:t>-40%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Contrast</a:t>
            </a:r>
            <a:r>
              <a:rPr lang="en-US" baseline="0" dirty="0" smtClean="0"/>
              <a:t> box, enter </a:t>
            </a:r>
            <a:r>
              <a:rPr lang="en-US" b="1" baseline="0" dirty="0" smtClean="0"/>
              <a:t>40%</a:t>
            </a:r>
            <a:r>
              <a:rPr lang="en-US" baseline="0" dirty="0" smtClean="0"/>
              <a:t>.</a:t>
            </a:r>
          </a:p>
          <a:p>
            <a:pPr marL="228600" lvl="0" indent="-228600">
              <a:buFont typeface="+mj-lt"/>
              <a:buAutoNum type="arabicPeriod"/>
            </a:pPr>
            <a:r>
              <a:rPr lang="en-US" sz="1200" kern="1200" dirty="0" smtClean="0">
                <a:solidFill>
                  <a:schemeClr val="tx1"/>
                </a:solidFill>
                <a:effectLst/>
                <a:latin typeface="+mn-lt"/>
                <a:ea typeface="+mn-ea"/>
                <a:cs typeface="+mn-cs"/>
              </a:rPr>
              <a:t>Select the rectangle. 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Press DELETE to delete the rectangle.</a:t>
            </a:r>
          </a:p>
          <a:p>
            <a:pPr marL="228600" indent="-228600">
              <a:buFont typeface="+mj-lt"/>
              <a:buAutoNum type="arabicPeriod"/>
            </a:pPr>
            <a:r>
              <a:rPr lang="en-US" sz="1200" kern="1200" dirty="0" smtClean="0">
                <a:solidFill>
                  <a:schemeClr val="tx1"/>
                </a:solidFill>
                <a:effectLst/>
                <a:latin typeface="+mn-lt"/>
                <a:ea typeface="+mn-ea"/>
                <a:cs typeface="+mn-cs"/>
              </a:rPr>
              <a:t>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below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select </a:t>
            </a:r>
            <a:r>
              <a:rPr lang="en-US" sz="1200" b="1" kern="1200" dirty="0" smtClean="0">
                <a:solidFill>
                  <a:schemeClr val="tx1"/>
                </a:solidFill>
                <a:effectLst/>
                <a:latin typeface="+mn-lt"/>
                <a:ea typeface="+mn-ea"/>
                <a:cs typeface="+mn-cs"/>
              </a:rPr>
              <a:t>Paste Special</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Paste Special </a:t>
            </a:r>
            <a:r>
              <a:rPr lang="en-US" sz="1200" kern="1200" dirty="0" smtClean="0">
                <a:solidFill>
                  <a:schemeClr val="tx1"/>
                </a:solidFill>
                <a:effectLst/>
                <a:latin typeface="+mn-lt"/>
                <a:ea typeface="+mn-ea"/>
                <a:cs typeface="+mn-cs"/>
              </a:rPr>
              <a:t>dialog box, select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Picture (PNG)</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sz="120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Picture Styles </a:t>
            </a:r>
            <a:r>
              <a:rPr lang="en-US" sz="1200" kern="1200" baseline="0" dirty="0" smtClean="0">
                <a:solidFill>
                  <a:schemeClr val="tx1"/>
                </a:solidFill>
                <a:effectLst/>
                <a:latin typeface="+mn-lt"/>
                <a:ea typeface="+mn-ea"/>
                <a:cs typeface="+mn-cs"/>
              </a:rPr>
              <a:t>group, click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launcher. In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Brightness and Contrast</a:t>
            </a:r>
            <a:r>
              <a:rPr lang="en-US" sz="1200" kern="1200" baseline="0" dirty="0" smtClean="0">
                <a:solidFill>
                  <a:schemeClr val="tx1"/>
                </a:solidFill>
                <a:effectLst/>
                <a:latin typeface="+mn-lt"/>
                <a:ea typeface="+mn-ea"/>
                <a:cs typeface="+mn-cs"/>
              </a:rPr>
              <a:t>, do the following:</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Brightness</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-15%</a:t>
            </a:r>
            <a:r>
              <a:rPr lang="en-US" b="0" kern="1200" baseline="0" dirty="0" smtClean="0">
                <a:solidFill>
                  <a:schemeClr val="tx1"/>
                </a:solidFill>
                <a:effectLst/>
                <a:latin typeface="+mn-lt"/>
                <a:ea typeface="+mn-ea"/>
                <a:cs typeface="+mn-cs"/>
              </a:rPr>
              <a:t>.</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Contrast</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50%</a:t>
            </a:r>
            <a:r>
              <a:rPr lang="en-US" b="0" kern="1200" baseline="0" dirty="0" smtClean="0">
                <a:solidFill>
                  <a:schemeClr val="tx1"/>
                </a:solidFill>
                <a:effectLst/>
                <a:latin typeface="+mn-lt"/>
                <a:ea typeface="+mn-ea"/>
                <a:cs typeface="+mn-cs"/>
              </a:rPr>
              <a:t>.</a:t>
            </a:r>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Color </a:t>
            </a:r>
            <a:r>
              <a:rPr lang="en-US" baseline="0" dirty="0" smtClean="0"/>
              <a:t>in the left pane, in the </a:t>
            </a:r>
            <a:r>
              <a:rPr lang="en-US" b="1" baseline="0" dirty="0" smtClean="0"/>
              <a:t>Picture Color </a:t>
            </a:r>
            <a:r>
              <a:rPr lang="en-US" baseline="0" dirty="0" smtClean="0"/>
              <a:t>pane, under </a:t>
            </a:r>
            <a:r>
              <a:rPr lang="en-US" b="1" baseline="0" dirty="0" smtClean="0"/>
              <a:t>Recolor</a:t>
            </a:r>
            <a:r>
              <a:rPr lang="en-US" baseline="0" dirty="0" smtClean="0"/>
              <a:t>,  click the button next to </a:t>
            </a:r>
            <a:r>
              <a:rPr lang="en-US" b="1" baseline="0" dirty="0" smtClean="0"/>
              <a:t>Presets</a:t>
            </a:r>
            <a:r>
              <a:rPr lang="en-US" baseline="0" dirty="0" smtClean="0"/>
              <a:t>, and then click </a:t>
            </a:r>
            <a:r>
              <a:rPr lang="en-US" b="1" baseline="0" dirty="0" smtClean="0"/>
              <a:t>Sepia</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Artistic Effects </a:t>
            </a:r>
            <a:r>
              <a:rPr lang="en-US" baseline="0" dirty="0" smtClean="0"/>
              <a:t>in the left pane, in the </a:t>
            </a:r>
            <a:r>
              <a:rPr lang="en-US" b="1" baseline="0" dirty="0" smtClean="0"/>
              <a:t>Artistic Effects </a:t>
            </a:r>
            <a:r>
              <a:rPr lang="en-US" baseline="0" dirty="0" smtClean="0"/>
              <a:t>pane, click the button next to </a:t>
            </a:r>
            <a:r>
              <a:rPr lang="en-US" b="1" baseline="0" dirty="0" smtClean="0"/>
              <a:t>Artistic Effect</a:t>
            </a:r>
            <a:r>
              <a:rPr lang="en-US" baseline="0" dirty="0" smtClean="0"/>
              <a:t>, and then click </a:t>
            </a:r>
            <a:r>
              <a:rPr lang="en-US" b="1" baseline="0" dirty="0" smtClean="0"/>
              <a:t>Marker</a:t>
            </a:r>
            <a:r>
              <a:rPr lang="en-US" baseline="0" dirty="0" smtClean="0"/>
              <a:t>. Also in the </a:t>
            </a:r>
            <a:r>
              <a:rPr lang="en-US" b="1" baseline="0" dirty="0" smtClean="0"/>
              <a:t>Artistic Effects </a:t>
            </a:r>
            <a:r>
              <a:rPr lang="en-US" baseline="0" dirty="0" smtClean="0"/>
              <a:t>pane,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Transparency</a:t>
            </a:r>
            <a:r>
              <a:rPr lang="en-US" baseline="0" dirty="0" smtClean="0"/>
              <a:t> box, enter </a:t>
            </a:r>
            <a:r>
              <a:rPr lang="en-US" b="1" baseline="0" dirty="0" smtClean="0"/>
              <a:t>41%</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Size</a:t>
            </a:r>
            <a:r>
              <a:rPr lang="en-US" baseline="0" dirty="0" smtClean="0"/>
              <a:t> box, enter </a:t>
            </a:r>
            <a:r>
              <a:rPr lang="en-US" b="1" baseline="0" dirty="0" smtClean="0"/>
              <a:t>100%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launcher.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Radial</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Direction </a:t>
            </a:r>
            <a:r>
              <a:rPr lang="en-US" sz="1200" b="0" kern="1200" dirty="0" smtClean="0">
                <a:solidFill>
                  <a:schemeClr val="tx1"/>
                </a:solidFill>
                <a:effectLst/>
                <a:latin typeface="+mn-lt"/>
                <a:ea typeface="+mn-ea"/>
                <a:cs typeface="+mn-cs"/>
              </a:rPr>
              <a:t>list</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From Center</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Select the last stop in the slider, and then do the following:</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Shape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Press and hold CTRL, and then on the slide, select the picture and the gradient-fill rectangle.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to Slide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Middle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Center</a:t>
            </a:r>
            <a:r>
              <a:rPr lang="en-US" baseline="0"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a:t>
            </a:r>
            <a:r>
              <a:rPr lang="en-US" baseline="0" dirty="0" smtClean="0"/>
              <a:t> the shape effects on this slide (watercolor overlays), do the following:</a:t>
            </a:r>
            <a:endParaRPr lang="en-US" dirty="0" smtClean="0"/>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Lines</a:t>
            </a:r>
            <a:r>
              <a:rPr lang="en-US" baseline="0" dirty="0" smtClean="0"/>
              <a:t> click </a:t>
            </a:r>
            <a:r>
              <a:rPr lang="en-US" b="1" baseline="0" dirty="0" smtClean="0"/>
              <a:t>Freeform</a:t>
            </a:r>
            <a:r>
              <a:rPr lang="en-US" baseline="0" dirty="0" smtClean="0"/>
              <a:t>.</a:t>
            </a:r>
          </a:p>
          <a:p>
            <a:pPr marL="228600" indent="-228600">
              <a:spcAft>
                <a:spcPts val="300"/>
              </a:spcAft>
              <a:buFont typeface="+mj-lt"/>
              <a:buAutoNum type="arabicPeriod"/>
            </a:pPr>
            <a:r>
              <a:rPr lang="en-US" sz="1200" baseline="0" dirty="0" smtClean="0"/>
              <a:t>On the slide, click points to create a shape along the top edge of the slide, that fits across the width of the slide and includes multiple points along the bottom edge of the shape (in the example above, 24 points along the bottom edge). </a:t>
            </a:r>
          </a:p>
          <a:p>
            <a:pPr marL="228600" indent="-228600">
              <a:spcAft>
                <a:spcPts val="300"/>
              </a:spcAft>
              <a:buFont typeface="+mj-lt"/>
              <a:buAutoNum type="arabicPeriod"/>
            </a:pPr>
            <a:r>
              <a:rPr lang="en-US" sz="1200" baseline="0" dirty="0" smtClean="0"/>
              <a:t>Select the freeform shape. On the </a:t>
            </a:r>
            <a:r>
              <a:rPr lang="en-US" sz="1200" b="1" baseline="0" dirty="0" smtClean="0"/>
              <a:t>Home </a:t>
            </a:r>
            <a:r>
              <a:rPr lang="en-US" sz="1200" baseline="0" dirty="0" smtClean="0"/>
              <a:t>tab, in the </a:t>
            </a:r>
            <a:r>
              <a:rPr lang="en-US" sz="1200" b="1" baseline="0" dirty="0" smtClean="0"/>
              <a:t>Drawing </a:t>
            </a:r>
            <a:r>
              <a:rPr lang="en-US" sz="1200" baseline="0" dirty="0" smtClean="0"/>
              <a:t>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Fill</a:t>
            </a:r>
            <a:r>
              <a:rPr lang="en-US" sz="1200" baseline="0" dirty="0" smtClean="0"/>
              <a:t> in the left pane, in the </a:t>
            </a:r>
            <a:r>
              <a:rPr lang="en-US" sz="1200" b="1" baseline="0" dirty="0" smtClean="0"/>
              <a:t>Fill</a:t>
            </a:r>
            <a:r>
              <a:rPr lang="en-US" sz="1200" baseline="0" dirty="0" smtClean="0"/>
              <a:t> pane, click the button next to </a:t>
            </a:r>
            <a:r>
              <a:rPr lang="en-US" sz="1200" b="1" baseline="0" dirty="0" smtClean="0"/>
              <a:t>Color</a:t>
            </a:r>
            <a:r>
              <a:rPr lang="en-US" sz="1200" baseline="0" dirty="0" smtClean="0"/>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112</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192</a:t>
            </a:r>
            <a:r>
              <a:rPr lang="en-US" sz="1200" kern="1200" dirty="0" smtClean="0">
                <a:solidFill>
                  <a:schemeClr val="tx1"/>
                </a:solidFill>
                <a:effectLst/>
                <a:latin typeface="+mn-lt"/>
                <a:ea typeface="+mn-ea"/>
                <a:cs typeface="+mn-cs"/>
              </a:rPr>
              <a:t>. Also in the </a:t>
            </a:r>
            <a:r>
              <a:rPr lang="en-US" sz="1200" b="1" kern="1200" dirty="0" smtClean="0">
                <a:solidFill>
                  <a:schemeClr val="tx1"/>
                </a:solidFill>
                <a:effectLst/>
                <a:latin typeface="+mn-lt"/>
                <a:ea typeface="+mn-ea"/>
                <a:cs typeface="+mn-cs"/>
              </a:rPr>
              <a:t>Fill</a:t>
            </a:r>
            <a:r>
              <a:rPr lang="en-US" sz="1200" kern="1200" baseline="0" dirty="0" smtClean="0">
                <a:solidFill>
                  <a:schemeClr val="tx1"/>
                </a:solidFill>
                <a:effectLst/>
                <a:latin typeface="+mn-lt"/>
                <a:ea typeface="+mn-ea"/>
                <a:cs typeface="+mn-cs"/>
              </a:rPr>
              <a:t> pane, 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85%</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pane, click </a:t>
            </a:r>
            <a:r>
              <a:rPr lang="en-US" sz="1200" b="1" kern="1200" baseline="0" dirty="0" smtClean="0">
                <a:solidFill>
                  <a:schemeClr val="tx1"/>
                </a:solidFill>
                <a:effectLst/>
                <a:latin typeface="+mn-lt"/>
                <a:ea typeface="+mn-ea"/>
                <a:cs typeface="+mn-cs"/>
              </a:rPr>
              <a:t>No line</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in the left pane, and in the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Soft Edges</a:t>
            </a:r>
            <a:r>
              <a:rPr lang="en-US" sz="1200" kern="1200" baseline="0" dirty="0" smtClean="0">
                <a:solidFill>
                  <a:schemeClr val="tx1"/>
                </a:solidFill>
                <a:effectLst/>
                <a:latin typeface="+mn-lt"/>
                <a:ea typeface="+mn-ea"/>
                <a:cs typeface="+mn-cs"/>
              </a:rPr>
              <a:t>, click the button next to </a:t>
            </a:r>
            <a:r>
              <a:rPr lang="en-US" sz="1200" b="1" kern="1200" baseline="0" dirty="0" smtClean="0">
                <a:solidFill>
                  <a:schemeClr val="tx1"/>
                </a:solidFill>
                <a:effectLst/>
                <a:latin typeface="+mn-lt"/>
                <a:ea typeface="+mn-ea"/>
                <a:cs typeface="+mn-cs"/>
              </a:rPr>
              <a:t>Presets</a:t>
            </a:r>
            <a:r>
              <a:rPr lang="en-US" sz="120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10 pt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r>
              <a:rPr lang="en-US" baseline="0" dirty="0" smtClean="0"/>
              <a:t> </a:t>
            </a:r>
          </a:p>
          <a:p>
            <a:pPr marL="228600" indent="-228600">
              <a:buAutoNum type="arabicPeriod"/>
            </a:pPr>
            <a:r>
              <a:rPr lang="en-US" baseline="0" dirty="0" smtClean="0"/>
              <a:t>Right-click the duplicate shape and select </a:t>
            </a:r>
            <a:r>
              <a:rPr lang="en-US" b="1" baseline="0" dirty="0" smtClean="0"/>
              <a:t>Edit</a:t>
            </a:r>
            <a:r>
              <a:rPr lang="en-US" baseline="0" dirty="0" smtClean="0"/>
              <a:t> </a:t>
            </a:r>
            <a:r>
              <a:rPr lang="en-US" b="1" baseline="0" dirty="0" smtClean="0"/>
              <a:t>Points</a:t>
            </a:r>
            <a:r>
              <a:rPr lang="en-US" baseline="0" dirty="0" smtClean="0"/>
              <a:t>. Move most of the bottom edge points upward and adjust some of the points left or right also (the edge should not be a duplicate of the first shape).</a:t>
            </a:r>
          </a:p>
          <a:p>
            <a:pPr marL="228600" indent="-228600">
              <a:buAutoNum type="arabicPeriod"/>
            </a:pPr>
            <a:r>
              <a:rPr lang="en-US" baseline="0" dirty="0" smtClean="0"/>
              <a:t>Press and hold CTRL, and select the two freeform shapes.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p>
          <a:p>
            <a:pPr marL="228600" indent="-228600">
              <a:buAutoNum type="arabicPeriod"/>
            </a:pPr>
            <a:r>
              <a:rPr lang="en-US" baseline="0" dirty="0" smtClean="0"/>
              <a:t>Press and hold CTRL, and select two new freeform shapes. On the </a:t>
            </a:r>
            <a:r>
              <a:rPr lang="en-US" b="1" baseline="0" dirty="0" smtClean="0"/>
              <a:t>Home</a:t>
            </a:r>
            <a:r>
              <a:rPr lang="en-US" baseline="0" dirty="0" smtClean="0"/>
              <a:t> tab, in the </a:t>
            </a:r>
            <a:r>
              <a:rPr lang="en-US" b="1" baseline="0" dirty="0" smtClean="0"/>
              <a:t>Drawing</a:t>
            </a:r>
            <a:r>
              <a:rPr lang="en-US" baseline="0" dirty="0" smtClean="0"/>
              <a:t> group, click the </a:t>
            </a:r>
            <a:r>
              <a:rPr lang="en-US" b="1" baseline="0" dirty="0" smtClean="0"/>
              <a:t>Format Shape </a:t>
            </a:r>
            <a:r>
              <a:rPr lang="en-US" baseline="0" dirty="0" smtClean="0"/>
              <a:t>dialog box launcher. In the </a:t>
            </a:r>
            <a:r>
              <a:rPr lang="en-US" b="1" baseline="0" dirty="0" smtClean="0"/>
              <a:t>Format 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Linear</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baseline="0" dirty="0" smtClean="0"/>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118</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41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88%</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last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99%</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134</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56</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66%</a:t>
            </a:r>
            <a:r>
              <a:rPr lang="en-US" sz="1200" kern="1200" dirty="0" smtClean="0">
                <a:solidFill>
                  <a:schemeClr val="tx1"/>
                </a:solidFill>
                <a:effectLst/>
                <a:latin typeface="+mn-lt"/>
                <a:ea typeface="+mn-ea"/>
                <a:cs typeface="+mn-cs"/>
              </a:rPr>
              <a:t>. </a:t>
            </a:r>
            <a:endParaRPr lang="en-US" baseline="0" dirty="0" smtClean="0"/>
          </a:p>
          <a:p>
            <a:pPr marL="228600" indent="-228600">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Rotate</a:t>
            </a:r>
            <a:r>
              <a:rPr lang="en-US" baseline="0" dirty="0" smtClean="0"/>
              <a:t>, and then do the following:</a:t>
            </a:r>
          </a:p>
          <a:p>
            <a:pPr marL="685800" lvl="1" indent="-228600">
              <a:buFont typeface="Arial" pitchFamily="34" charset="0"/>
              <a:buChar char="•"/>
            </a:pPr>
            <a:r>
              <a:rPr lang="en-US" baseline="0" dirty="0" smtClean="0"/>
              <a:t>Click </a:t>
            </a:r>
            <a:r>
              <a:rPr lang="en-US" b="1" baseline="0" dirty="0" smtClean="0"/>
              <a:t>Flip Horizontal</a:t>
            </a:r>
            <a:r>
              <a:rPr lang="en-US" baseline="0" dirty="0" smtClean="0"/>
              <a:t>.</a:t>
            </a:r>
          </a:p>
          <a:p>
            <a:pPr marL="685800" lvl="1" indent="-228600">
              <a:buFont typeface="Arial" pitchFamily="34" charset="0"/>
              <a:buChar char="•"/>
            </a:pPr>
            <a:r>
              <a:rPr lang="en-US" baseline="0" dirty="0" smtClean="0"/>
              <a:t>Click </a:t>
            </a:r>
            <a:r>
              <a:rPr lang="en-US" b="1" baseline="0" dirty="0" smtClean="0"/>
              <a:t>Flip Vertical</a:t>
            </a:r>
            <a:r>
              <a:rPr lang="en-US" baseline="0" dirty="0" smtClean="0"/>
              <a:t>.</a:t>
            </a:r>
          </a:p>
          <a:p>
            <a:pPr marL="228600" indent="-228600">
              <a:buAutoNum type="arabicPeriod"/>
            </a:pPr>
            <a:r>
              <a:rPr lang="en-US" baseline="0" dirty="0" smtClean="0"/>
              <a:t>Position the two new freeform shapes in the bottom left corner of the slide area. </a:t>
            </a:r>
          </a:p>
          <a:p>
            <a:pPr marL="228600" indent="-228600">
              <a:buAutoNum type="arabicPeriod"/>
            </a:pPr>
            <a:r>
              <a:rPr lang="en-US" baseline="0" dirty="0" smtClean="0"/>
              <a:t>Select one of the new freeform shapes. Drag the right sizing handle of the shapes to the left, decreasing the width by approximately 1/3. </a:t>
            </a:r>
          </a:p>
          <a:p>
            <a:pPr marL="228600" indent="-228600">
              <a:buAutoNum type="arabicPeriod"/>
            </a:pPr>
            <a:endParaRPr lang="en-US" baseline="0" dirty="0" smtClean="0"/>
          </a:p>
          <a:p>
            <a:pPr marL="0" indent="0">
              <a:buNone/>
            </a:pPr>
            <a:r>
              <a:rPr lang="en-US" baseline="0" dirty="0" smtClean="0"/>
              <a:t>Note: To bring the center picture and caption to the front, do the following:</a:t>
            </a:r>
          </a:p>
          <a:p>
            <a:pPr marL="22860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Editing</a:t>
            </a:r>
            <a:r>
              <a:rPr lang="en-US" baseline="0" dirty="0" smtClean="0"/>
              <a:t> group, click </a:t>
            </a:r>
            <a:r>
              <a:rPr lang="en-US" b="1" baseline="0" dirty="0" smtClean="0"/>
              <a:t>Select</a:t>
            </a:r>
            <a:r>
              <a:rPr lang="en-US" baseline="0" dirty="0" smtClean="0"/>
              <a:t>, and then click </a:t>
            </a:r>
            <a:r>
              <a:rPr lang="en-US" b="1" baseline="0" dirty="0" smtClean="0"/>
              <a:t>Selection Pane</a:t>
            </a:r>
            <a:r>
              <a:rPr lang="en-US" baseline="0" dirty="0" smtClean="0"/>
              <a:t>.</a:t>
            </a:r>
          </a:p>
          <a:p>
            <a:pPr marL="228600" indent="-228600">
              <a:buFont typeface="+mj-lt"/>
              <a:buAutoNum type="arabicPeriod"/>
            </a:pPr>
            <a:r>
              <a:rPr lang="en-US" baseline="0" dirty="0" smtClean="0"/>
              <a:t>Press and hold CTRL, and in the </a:t>
            </a:r>
            <a:r>
              <a:rPr lang="en-US" b="1" baseline="0" dirty="0" smtClean="0"/>
              <a:t>Selection and Visibility </a:t>
            </a:r>
            <a:r>
              <a:rPr lang="en-US" baseline="0" dirty="0" smtClean="0"/>
              <a:t>pane,  select the picture and text box.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click </a:t>
            </a:r>
            <a:r>
              <a:rPr lang="en-US" b="1" baseline="0" dirty="0" smtClean="0"/>
              <a:t>Bring to Front</a:t>
            </a:r>
            <a:r>
              <a:rPr lang="en-US" baseline="0" dirty="0" smtClean="0"/>
              <a:t>.</a:t>
            </a:r>
          </a:p>
        </p:txBody>
      </p:sp>
      <p:sp>
        <p:nvSpPr>
          <p:cNvPr id="4" name="Slide Number Placeholder 3"/>
          <p:cNvSpPr>
            <a:spLocks noGrp="1"/>
          </p:cNvSpPr>
          <p:nvPr>
            <p:ph type="sldNum" sz="quarter" idx="10"/>
          </p:nvPr>
        </p:nvSpPr>
        <p:spPr/>
        <p:txBody>
          <a:bodyPr/>
          <a:lstStyle/>
          <a:p>
            <a:fld id="{B5590536-8E2A-4A9E-9CF9-387C68D0E9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4890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 </a:t>
            </a:r>
            <a:r>
              <a:rPr lang="en-US" sz="1400" b="1" baseline="0" dirty="0" smtClean="0"/>
              <a:t>with watercolor overlay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(Advanced)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Insert</a:t>
            </a:r>
            <a:r>
              <a:rPr lang="en-US" dirty="0" smtClean="0"/>
              <a:t> tab, in the </a:t>
            </a:r>
            <a:r>
              <a:rPr lang="en-US" b="1" dirty="0" smtClean="0"/>
              <a:t>Images</a:t>
            </a:r>
            <a:r>
              <a:rPr lang="en-US" dirty="0" smtClean="0"/>
              <a:t> group, click </a:t>
            </a:r>
            <a:r>
              <a:rPr lang="en-US" b="1" dirty="0" smtClean="0"/>
              <a:t>Picture</a:t>
            </a:r>
            <a:r>
              <a:rPr lang="en-US" dirty="0" smtClean="0"/>
              <a:t>.</a:t>
            </a:r>
            <a:r>
              <a:rPr lang="en-US" baseline="0" dirty="0" smtClean="0"/>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endParaRPr lang="en-US" dirty="0" smtClean="0"/>
          </a:p>
          <a:p>
            <a:pPr marL="228600" indent="-228600">
              <a:buAutoNum type="arabicPeriod"/>
            </a:pPr>
            <a:r>
              <a:rPr lang="en-US" baseline="0" dirty="0" smtClean="0"/>
              <a:t>Under </a:t>
            </a:r>
            <a:r>
              <a:rPr lang="en-US" b="1" baseline="0" dirty="0" smtClean="0"/>
              <a:t>Picture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arrow below </a:t>
            </a:r>
            <a:r>
              <a:rPr lang="en-US" b="1" baseline="0" dirty="0" smtClean="0"/>
              <a:t>Crop</a:t>
            </a:r>
            <a:r>
              <a:rPr lang="en-US" baseline="0" dirty="0" smtClean="0"/>
              <a:t>, point to </a:t>
            </a:r>
            <a:r>
              <a:rPr lang="en-US" b="1" baseline="0" dirty="0" smtClean="0"/>
              <a:t>Crop to Shape</a:t>
            </a:r>
            <a:r>
              <a:rPr lang="en-US" baseline="0" dirty="0" smtClean="0"/>
              <a:t>, and then under </a:t>
            </a:r>
            <a:r>
              <a:rPr lang="en-US" b="1" baseline="0" dirty="0" smtClean="0"/>
              <a:t>Rectangle</a:t>
            </a:r>
            <a:r>
              <a:rPr lang="en-US" baseline="0" dirty="0" smtClean="0"/>
              <a:t> click </a:t>
            </a:r>
            <a:r>
              <a:rPr lang="en-US" b="1" baseline="0" dirty="0" smtClean="0"/>
              <a:t>Rounded 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Drag the yellow diamond adjustment handle to the left to decrease the width of the donut shape.</a:t>
            </a:r>
            <a:endParaRPr lang="en-US" baseline="0" dirty="0" smtClean="0"/>
          </a:p>
          <a:p>
            <a:pPr marL="228600" indent="-228600">
              <a:buFont typeface="+mj-lt"/>
              <a:buAutoNum type="arabicPeriod"/>
            </a:pPr>
            <a:r>
              <a:rPr lang="en-US" baseline="0" dirty="0" smtClean="0"/>
              <a:t>Select the picture.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&amp; Position </a:t>
            </a:r>
            <a:r>
              <a:rPr lang="en-US" baseline="0" dirty="0" smtClean="0"/>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5.44”</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28650" lvl="1" indent="-171450">
              <a:buFont typeface="Arial" pitchFamily="34" charset="0"/>
              <a:buChar cha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AutoNum type="arabicPeriod"/>
            </a:pPr>
            <a:r>
              <a:rPr lang="en-US" sz="1200" kern="1200" dirty="0" smtClean="0">
                <a:solidFill>
                  <a:schemeClr val="tx1"/>
                </a:solidFill>
                <a:effectLst/>
                <a:latin typeface="+mn-lt"/>
                <a:ea typeface="+mn-ea"/>
                <a:cs typeface="+mn-cs"/>
              </a:rPr>
              <a:t>Also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click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in the left pane, in the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pane,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the button next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Theme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30%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102%</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Blur</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15pt</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Distance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indent="0">
              <a:buNone/>
            </a:pPr>
            <a:endParaRPr lang="en-US" baseline="0" dirty="0" smtClean="0"/>
          </a:p>
          <a:p>
            <a:pPr marL="0" indent="0">
              <a:buNone/>
            </a:pPr>
            <a:endParaRPr lang="en-US" baseline="0" dirty="0" smtClean="0"/>
          </a:p>
          <a:p>
            <a:pPr marL="0" indent="0">
              <a:buNone/>
            </a:pPr>
            <a:r>
              <a:rPr lang="en-US" baseline="0" dirty="0" smtClean="0"/>
              <a:t>To reproduce the text effects on this slide, do the following:</a:t>
            </a:r>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Text</a:t>
            </a:r>
            <a:r>
              <a:rPr lang="en-US" baseline="0" dirty="0" smtClean="0"/>
              <a:t> group, click </a:t>
            </a:r>
            <a:r>
              <a:rPr lang="en-US" b="1" baseline="0" dirty="0" smtClean="0"/>
              <a:t>Text Box</a:t>
            </a:r>
            <a:r>
              <a:rPr lang="en-US" baseline="0" dirty="0" smtClean="0"/>
              <a:t>. On the slide, drag to draw a text box.</a:t>
            </a:r>
          </a:p>
          <a:p>
            <a:pPr marL="228600" indent="-228600">
              <a:buAutoNum type="arabicPeriod"/>
            </a:pPr>
            <a:r>
              <a:rPr lang="en-US" sz="1200" kern="1200" dirty="0" smtClean="0">
                <a:solidFill>
                  <a:schemeClr val="tx1"/>
                </a:solidFill>
                <a:effectLst/>
                <a:latin typeface="+mn-lt"/>
                <a:ea typeface="+mn-ea"/>
                <a:cs typeface="+mn-cs"/>
              </a:rPr>
              <a:t>Enter text in the text box, and then select the text.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do the following:</a:t>
            </a:r>
          </a:p>
          <a:p>
            <a:pPr marL="685800" lvl="1" indent="-228600">
              <a:buAutoNum type="arabicPeriod"/>
            </a:pP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Italic</a:t>
            </a:r>
            <a:r>
              <a:rPr lang="en-US" sz="1200" kern="1200" baseline="0" dirty="0" smtClean="0">
                <a:solidFill>
                  <a:schemeClr val="tx1"/>
                </a:solidFill>
                <a:effectLst/>
                <a:latin typeface="+mn-lt"/>
                <a:ea typeface="+mn-ea"/>
                <a:cs typeface="+mn-cs"/>
              </a:rPr>
              <a:t>.</a:t>
            </a:r>
          </a:p>
          <a:p>
            <a:pPr marL="685800" lvl="1" indent="-228600">
              <a:buAutoNum type="arabicPeriod"/>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Font Color </a:t>
            </a:r>
            <a:r>
              <a:rPr lang="en-US" sz="1200" kern="1200" baseline="0" dirty="0" smtClean="0">
                <a:solidFill>
                  <a:schemeClr val="tx1"/>
                </a:solidFill>
                <a:effectLst/>
                <a:latin typeface="+mn-lt"/>
                <a:ea typeface="+mn-ea"/>
                <a:cs typeface="+mn-cs"/>
              </a:rPr>
              <a:t>list,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a:t>
            </a:r>
          </a:p>
          <a:p>
            <a:pPr marL="685800" lvl="1" indent="-228600">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Corbel</a:t>
            </a:r>
            <a:r>
              <a:rPr lang="en-US" sz="1200" b="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pPr marL="685800" lvl="1" indent="-228600">
              <a:buAutoNum type="arabicPeriod"/>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the </a:t>
            </a:r>
            <a:r>
              <a:rPr lang="en-US" sz="1200" b="1" kern="1200" baseline="0" dirty="0" smtClean="0">
                <a:solidFill>
                  <a:schemeClr val="tx1"/>
                </a:solidFill>
                <a:effectLst/>
                <a:latin typeface="+mn-lt"/>
                <a:ea typeface="+mn-ea"/>
                <a:cs typeface="+mn-cs"/>
              </a:rPr>
              <a:t>Font Size </a:t>
            </a:r>
            <a:r>
              <a:rPr lang="en-US" sz="1200" b="0" kern="1200" baseline="0" dirty="0" smtClean="0">
                <a:solidFill>
                  <a:schemeClr val="tx1"/>
                </a:solidFill>
                <a:effectLst/>
                <a:latin typeface="+mn-lt"/>
                <a:ea typeface="+mn-ea"/>
                <a:cs typeface="+mn-cs"/>
              </a:rPr>
              <a:t>list, select </a:t>
            </a:r>
            <a:r>
              <a:rPr lang="en-US" sz="1200" b="1" kern="1200" baseline="0" dirty="0" smtClean="0">
                <a:solidFill>
                  <a:schemeClr val="tx1"/>
                </a:solidFill>
                <a:effectLst/>
                <a:latin typeface="+mn-lt"/>
                <a:ea typeface="+mn-ea"/>
                <a:cs typeface="+mn-cs"/>
              </a:rPr>
              <a:t>36 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background effects on this</a:t>
            </a:r>
            <a:r>
              <a:rPr lang="en-US" baseline="0" dirty="0" smtClean="0"/>
              <a:t> slide, do the following: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slide, drag to draw a rectangle.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 or texture fill</a:t>
            </a:r>
            <a:r>
              <a:rPr lang="en-US" baseline="0" dirty="0" smtClean="0"/>
              <a:t>. Also in the </a:t>
            </a:r>
            <a:r>
              <a:rPr lang="en-US" b="1" baseline="0" dirty="0" smtClean="0"/>
              <a:t>Fill</a:t>
            </a:r>
            <a:r>
              <a:rPr lang="en-US" baseline="0" dirty="0" smtClean="0"/>
              <a:t> pane, click the button next to </a:t>
            </a:r>
            <a:r>
              <a:rPr lang="en-US" b="1" baseline="0" dirty="0" smtClean="0"/>
              <a:t>Texture</a:t>
            </a:r>
            <a:r>
              <a:rPr lang="en-US" baseline="0" dirty="0" smtClean="0"/>
              <a:t> and then choose </a:t>
            </a:r>
            <a:r>
              <a:rPr lang="en-US" b="1" baseline="0" dirty="0" smtClean="0"/>
              <a:t>Blue Tissue Paper</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Corrections </a:t>
            </a:r>
            <a:r>
              <a:rPr lang="en-US" baseline="0" dirty="0" smtClean="0"/>
              <a:t>in the left pane, in the </a:t>
            </a:r>
            <a:r>
              <a:rPr lang="en-US" b="1" baseline="0" dirty="0" smtClean="0"/>
              <a:t>Picture Corrections </a:t>
            </a:r>
            <a:r>
              <a:rPr lang="en-US" baseline="0" dirty="0" smtClean="0"/>
              <a:t>pane, under </a:t>
            </a:r>
            <a:r>
              <a:rPr lang="en-US" b="1" baseline="0" dirty="0" smtClean="0"/>
              <a:t>Brightness and Contrast</a:t>
            </a:r>
            <a:r>
              <a:rPr lang="en-US" baseline="0" dirty="0" smtClean="0"/>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Brightness</a:t>
            </a:r>
            <a:r>
              <a:rPr lang="en-US" baseline="0" dirty="0" smtClean="0"/>
              <a:t> box, enter </a:t>
            </a:r>
            <a:r>
              <a:rPr lang="en-US" b="1" baseline="0" dirty="0" smtClean="0"/>
              <a:t>-40%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Contrast</a:t>
            </a:r>
            <a:r>
              <a:rPr lang="en-US" baseline="0" dirty="0" smtClean="0"/>
              <a:t> box, enter </a:t>
            </a:r>
            <a:r>
              <a:rPr lang="en-US" b="1" baseline="0" dirty="0" smtClean="0"/>
              <a:t>40%</a:t>
            </a:r>
            <a:r>
              <a:rPr lang="en-US" baseline="0" dirty="0" smtClean="0"/>
              <a:t>.</a:t>
            </a:r>
          </a:p>
          <a:p>
            <a:pPr marL="228600" lvl="0" indent="-228600">
              <a:buFont typeface="+mj-lt"/>
              <a:buAutoNum type="arabicPeriod"/>
            </a:pPr>
            <a:r>
              <a:rPr lang="en-US" sz="1200" kern="1200" dirty="0" smtClean="0">
                <a:solidFill>
                  <a:schemeClr val="tx1"/>
                </a:solidFill>
                <a:effectLst/>
                <a:latin typeface="+mn-lt"/>
                <a:ea typeface="+mn-ea"/>
                <a:cs typeface="+mn-cs"/>
              </a:rPr>
              <a:t>Select the rectangle. 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Press DELETE to delete the rectangle.</a:t>
            </a:r>
          </a:p>
          <a:p>
            <a:pPr marL="228600" indent="-228600">
              <a:buFont typeface="+mj-lt"/>
              <a:buAutoNum type="arabicPeriod"/>
            </a:pPr>
            <a:r>
              <a:rPr lang="en-US" sz="1200" kern="1200" dirty="0" smtClean="0">
                <a:solidFill>
                  <a:schemeClr val="tx1"/>
                </a:solidFill>
                <a:effectLst/>
                <a:latin typeface="+mn-lt"/>
                <a:ea typeface="+mn-ea"/>
                <a:cs typeface="+mn-cs"/>
              </a:rPr>
              <a:t>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below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select </a:t>
            </a:r>
            <a:r>
              <a:rPr lang="en-US" sz="1200" b="1" kern="1200" dirty="0" smtClean="0">
                <a:solidFill>
                  <a:schemeClr val="tx1"/>
                </a:solidFill>
                <a:effectLst/>
                <a:latin typeface="+mn-lt"/>
                <a:ea typeface="+mn-ea"/>
                <a:cs typeface="+mn-cs"/>
              </a:rPr>
              <a:t>Paste Special</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Paste Special </a:t>
            </a:r>
            <a:r>
              <a:rPr lang="en-US" sz="1200" kern="1200" dirty="0" smtClean="0">
                <a:solidFill>
                  <a:schemeClr val="tx1"/>
                </a:solidFill>
                <a:effectLst/>
                <a:latin typeface="+mn-lt"/>
                <a:ea typeface="+mn-ea"/>
                <a:cs typeface="+mn-cs"/>
              </a:rPr>
              <a:t>dialog box, select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Picture (PNG)</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sz="120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Picture Styles </a:t>
            </a:r>
            <a:r>
              <a:rPr lang="en-US" sz="1200" kern="1200" baseline="0" dirty="0" smtClean="0">
                <a:solidFill>
                  <a:schemeClr val="tx1"/>
                </a:solidFill>
                <a:effectLst/>
                <a:latin typeface="+mn-lt"/>
                <a:ea typeface="+mn-ea"/>
                <a:cs typeface="+mn-cs"/>
              </a:rPr>
              <a:t>group, click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launcher. In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Brightness and Contrast</a:t>
            </a:r>
            <a:r>
              <a:rPr lang="en-US" sz="1200" kern="1200" baseline="0" dirty="0" smtClean="0">
                <a:solidFill>
                  <a:schemeClr val="tx1"/>
                </a:solidFill>
                <a:effectLst/>
                <a:latin typeface="+mn-lt"/>
                <a:ea typeface="+mn-ea"/>
                <a:cs typeface="+mn-cs"/>
              </a:rPr>
              <a:t>, do the following:</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Brightness</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-15%</a:t>
            </a:r>
            <a:r>
              <a:rPr lang="en-US" b="0" kern="1200" baseline="0" dirty="0" smtClean="0">
                <a:solidFill>
                  <a:schemeClr val="tx1"/>
                </a:solidFill>
                <a:effectLst/>
                <a:latin typeface="+mn-lt"/>
                <a:ea typeface="+mn-ea"/>
                <a:cs typeface="+mn-cs"/>
              </a:rPr>
              <a:t>.</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Contrast</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50%</a:t>
            </a:r>
            <a:r>
              <a:rPr lang="en-US" b="0" kern="1200" baseline="0" dirty="0" smtClean="0">
                <a:solidFill>
                  <a:schemeClr val="tx1"/>
                </a:solidFill>
                <a:effectLst/>
                <a:latin typeface="+mn-lt"/>
                <a:ea typeface="+mn-ea"/>
                <a:cs typeface="+mn-cs"/>
              </a:rPr>
              <a:t>.</a:t>
            </a:r>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Color </a:t>
            </a:r>
            <a:r>
              <a:rPr lang="en-US" baseline="0" dirty="0" smtClean="0"/>
              <a:t>in the left pane, in the </a:t>
            </a:r>
            <a:r>
              <a:rPr lang="en-US" b="1" baseline="0" dirty="0" smtClean="0"/>
              <a:t>Picture Color </a:t>
            </a:r>
            <a:r>
              <a:rPr lang="en-US" baseline="0" dirty="0" smtClean="0"/>
              <a:t>pane, under </a:t>
            </a:r>
            <a:r>
              <a:rPr lang="en-US" b="1" baseline="0" dirty="0" smtClean="0"/>
              <a:t>Recolor</a:t>
            </a:r>
            <a:r>
              <a:rPr lang="en-US" baseline="0" dirty="0" smtClean="0"/>
              <a:t>,  click the button next to </a:t>
            </a:r>
            <a:r>
              <a:rPr lang="en-US" b="1" baseline="0" dirty="0" smtClean="0"/>
              <a:t>Presets</a:t>
            </a:r>
            <a:r>
              <a:rPr lang="en-US" baseline="0" dirty="0" smtClean="0"/>
              <a:t>, and then click </a:t>
            </a:r>
            <a:r>
              <a:rPr lang="en-US" b="1" baseline="0" dirty="0" smtClean="0"/>
              <a:t>Sepia</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Artistic Effects </a:t>
            </a:r>
            <a:r>
              <a:rPr lang="en-US" baseline="0" dirty="0" smtClean="0"/>
              <a:t>in the left pane, in the </a:t>
            </a:r>
            <a:r>
              <a:rPr lang="en-US" b="1" baseline="0" dirty="0" smtClean="0"/>
              <a:t>Artistic Effects </a:t>
            </a:r>
            <a:r>
              <a:rPr lang="en-US" baseline="0" dirty="0" smtClean="0"/>
              <a:t>pane, click the button next to </a:t>
            </a:r>
            <a:r>
              <a:rPr lang="en-US" b="1" baseline="0" dirty="0" smtClean="0"/>
              <a:t>Artistic Effect</a:t>
            </a:r>
            <a:r>
              <a:rPr lang="en-US" baseline="0" dirty="0" smtClean="0"/>
              <a:t>, and then click </a:t>
            </a:r>
            <a:r>
              <a:rPr lang="en-US" b="1" baseline="0" dirty="0" smtClean="0"/>
              <a:t>Marker</a:t>
            </a:r>
            <a:r>
              <a:rPr lang="en-US" baseline="0" dirty="0" smtClean="0"/>
              <a:t>. Also in the </a:t>
            </a:r>
            <a:r>
              <a:rPr lang="en-US" b="1" baseline="0" dirty="0" smtClean="0"/>
              <a:t>Artistic Effects </a:t>
            </a:r>
            <a:r>
              <a:rPr lang="en-US" baseline="0" dirty="0" smtClean="0"/>
              <a:t>pane,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Transparency</a:t>
            </a:r>
            <a:r>
              <a:rPr lang="en-US" baseline="0" dirty="0" smtClean="0"/>
              <a:t> box, enter </a:t>
            </a:r>
            <a:r>
              <a:rPr lang="en-US" b="1" baseline="0" dirty="0" smtClean="0"/>
              <a:t>41%</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Size</a:t>
            </a:r>
            <a:r>
              <a:rPr lang="en-US" baseline="0" dirty="0" smtClean="0"/>
              <a:t> box, enter </a:t>
            </a:r>
            <a:r>
              <a:rPr lang="en-US" b="1" baseline="0" dirty="0" smtClean="0"/>
              <a:t>100%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launcher.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Radial</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Direction </a:t>
            </a:r>
            <a:r>
              <a:rPr lang="en-US" sz="1200" b="0" kern="1200" dirty="0" smtClean="0">
                <a:solidFill>
                  <a:schemeClr val="tx1"/>
                </a:solidFill>
                <a:effectLst/>
                <a:latin typeface="+mn-lt"/>
                <a:ea typeface="+mn-ea"/>
                <a:cs typeface="+mn-cs"/>
              </a:rPr>
              <a:t>list</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From Center</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Select the last stop in the slider, and then do the following:</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Shape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Press and hold CTRL, and then on the slide, select the picture and the gradient-fill rectangle.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to Slide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Middle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Center</a:t>
            </a:r>
            <a:r>
              <a:rPr lang="en-US" baseline="0"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a:t>
            </a:r>
            <a:r>
              <a:rPr lang="en-US" baseline="0" dirty="0" smtClean="0"/>
              <a:t> the shape effects on this slide (watercolor overlays), do the following:</a:t>
            </a:r>
            <a:endParaRPr lang="en-US" dirty="0" smtClean="0"/>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Lines</a:t>
            </a:r>
            <a:r>
              <a:rPr lang="en-US" baseline="0" dirty="0" smtClean="0"/>
              <a:t> click </a:t>
            </a:r>
            <a:r>
              <a:rPr lang="en-US" b="1" baseline="0" dirty="0" smtClean="0"/>
              <a:t>Freeform</a:t>
            </a:r>
            <a:r>
              <a:rPr lang="en-US" baseline="0" dirty="0" smtClean="0"/>
              <a:t>.</a:t>
            </a:r>
          </a:p>
          <a:p>
            <a:pPr marL="228600" indent="-228600">
              <a:spcAft>
                <a:spcPts val="300"/>
              </a:spcAft>
              <a:buFont typeface="+mj-lt"/>
              <a:buAutoNum type="arabicPeriod"/>
            </a:pPr>
            <a:r>
              <a:rPr lang="en-US" sz="1200" baseline="0" dirty="0" smtClean="0"/>
              <a:t>On the slide, click points to create a shape along the top edge of the slide, that fits across the width of the slide and includes multiple points along the bottom edge of the shape (in the example above, 24 points along the bottom edge). </a:t>
            </a:r>
          </a:p>
          <a:p>
            <a:pPr marL="228600" indent="-228600">
              <a:spcAft>
                <a:spcPts val="300"/>
              </a:spcAft>
              <a:buFont typeface="+mj-lt"/>
              <a:buAutoNum type="arabicPeriod"/>
            </a:pPr>
            <a:r>
              <a:rPr lang="en-US" sz="1200" baseline="0" dirty="0" smtClean="0"/>
              <a:t>Select the freeform shape. On the </a:t>
            </a:r>
            <a:r>
              <a:rPr lang="en-US" sz="1200" b="1" baseline="0" dirty="0" smtClean="0"/>
              <a:t>Home </a:t>
            </a:r>
            <a:r>
              <a:rPr lang="en-US" sz="1200" baseline="0" dirty="0" smtClean="0"/>
              <a:t>tab, in the </a:t>
            </a:r>
            <a:r>
              <a:rPr lang="en-US" sz="1200" b="1" baseline="0" dirty="0" smtClean="0"/>
              <a:t>Drawing </a:t>
            </a:r>
            <a:r>
              <a:rPr lang="en-US" sz="1200" baseline="0" dirty="0" smtClean="0"/>
              <a:t>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Fill</a:t>
            </a:r>
            <a:r>
              <a:rPr lang="en-US" sz="1200" baseline="0" dirty="0" smtClean="0"/>
              <a:t> in the left pane, in the </a:t>
            </a:r>
            <a:r>
              <a:rPr lang="en-US" sz="1200" b="1" baseline="0" dirty="0" smtClean="0"/>
              <a:t>Fill</a:t>
            </a:r>
            <a:r>
              <a:rPr lang="en-US" sz="1200" baseline="0" dirty="0" smtClean="0"/>
              <a:t> pane, click the button next to </a:t>
            </a:r>
            <a:r>
              <a:rPr lang="en-US" sz="1200" b="1" baseline="0" dirty="0" smtClean="0"/>
              <a:t>Color</a:t>
            </a:r>
            <a:r>
              <a:rPr lang="en-US" sz="1200" baseline="0" dirty="0" smtClean="0"/>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112</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192</a:t>
            </a:r>
            <a:r>
              <a:rPr lang="en-US" sz="1200" kern="1200" dirty="0" smtClean="0">
                <a:solidFill>
                  <a:schemeClr val="tx1"/>
                </a:solidFill>
                <a:effectLst/>
                <a:latin typeface="+mn-lt"/>
                <a:ea typeface="+mn-ea"/>
                <a:cs typeface="+mn-cs"/>
              </a:rPr>
              <a:t>. Also in the </a:t>
            </a:r>
            <a:r>
              <a:rPr lang="en-US" sz="1200" b="1" kern="1200" dirty="0" smtClean="0">
                <a:solidFill>
                  <a:schemeClr val="tx1"/>
                </a:solidFill>
                <a:effectLst/>
                <a:latin typeface="+mn-lt"/>
                <a:ea typeface="+mn-ea"/>
                <a:cs typeface="+mn-cs"/>
              </a:rPr>
              <a:t>Fill</a:t>
            </a:r>
            <a:r>
              <a:rPr lang="en-US" sz="1200" kern="1200" baseline="0" dirty="0" smtClean="0">
                <a:solidFill>
                  <a:schemeClr val="tx1"/>
                </a:solidFill>
                <a:effectLst/>
                <a:latin typeface="+mn-lt"/>
                <a:ea typeface="+mn-ea"/>
                <a:cs typeface="+mn-cs"/>
              </a:rPr>
              <a:t> pane, 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85%</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pane, click </a:t>
            </a:r>
            <a:r>
              <a:rPr lang="en-US" sz="1200" b="1" kern="1200" baseline="0" dirty="0" smtClean="0">
                <a:solidFill>
                  <a:schemeClr val="tx1"/>
                </a:solidFill>
                <a:effectLst/>
                <a:latin typeface="+mn-lt"/>
                <a:ea typeface="+mn-ea"/>
                <a:cs typeface="+mn-cs"/>
              </a:rPr>
              <a:t>No line</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in the left pane, and in the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Soft Edges</a:t>
            </a:r>
            <a:r>
              <a:rPr lang="en-US" sz="1200" kern="1200" baseline="0" dirty="0" smtClean="0">
                <a:solidFill>
                  <a:schemeClr val="tx1"/>
                </a:solidFill>
                <a:effectLst/>
                <a:latin typeface="+mn-lt"/>
                <a:ea typeface="+mn-ea"/>
                <a:cs typeface="+mn-cs"/>
              </a:rPr>
              <a:t>, click the button next to </a:t>
            </a:r>
            <a:r>
              <a:rPr lang="en-US" sz="1200" b="1" kern="1200" baseline="0" dirty="0" smtClean="0">
                <a:solidFill>
                  <a:schemeClr val="tx1"/>
                </a:solidFill>
                <a:effectLst/>
                <a:latin typeface="+mn-lt"/>
                <a:ea typeface="+mn-ea"/>
                <a:cs typeface="+mn-cs"/>
              </a:rPr>
              <a:t>Presets</a:t>
            </a:r>
            <a:r>
              <a:rPr lang="en-US" sz="120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10 pt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r>
              <a:rPr lang="en-US" baseline="0" dirty="0" smtClean="0"/>
              <a:t> </a:t>
            </a:r>
          </a:p>
          <a:p>
            <a:pPr marL="228600" indent="-228600">
              <a:buAutoNum type="arabicPeriod"/>
            </a:pPr>
            <a:r>
              <a:rPr lang="en-US" baseline="0" dirty="0" smtClean="0"/>
              <a:t>Right-click the duplicate shape and select </a:t>
            </a:r>
            <a:r>
              <a:rPr lang="en-US" b="1" baseline="0" dirty="0" smtClean="0"/>
              <a:t>Edit</a:t>
            </a:r>
            <a:r>
              <a:rPr lang="en-US" baseline="0" dirty="0" smtClean="0"/>
              <a:t> </a:t>
            </a:r>
            <a:r>
              <a:rPr lang="en-US" b="1" baseline="0" dirty="0" smtClean="0"/>
              <a:t>Points</a:t>
            </a:r>
            <a:r>
              <a:rPr lang="en-US" baseline="0" dirty="0" smtClean="0"/>
              <a:t>. Move most of the bottom edge points upward and adjust some of the points left or right also (the edge should not be a duplicate of the first shape).</a:t>
            </a:r>
          </a:p>
          <a:p>
            <a:pPr marL="228600" indent="-228600">
              <a:buAutoNum type="arabicPeriod"/>
            </a:pPr>
            <a:r>
              <a:rPr lang="en-US" baseline="0" dirty="0" smtClean="0"/>
              <a:t>Press and hold CTRL, and select the two freeform shapes.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p>
          <a:p>
            <a:pPr marL="228600" indent="-228600">
              <a:buAutoNum type="arabicPeriod"/>
            </a:pPr>
            <a:r>
              <a:rPr lang="en-US" baseline="0" dirty="0" smtClean="0"/>
              <a:t>Press and hold CTRL, and select two new freeform shapes. On the </a:t>
            </a:r>
            <a:r>
              <a:rPr lang="en-US" b="1" baseline="0" dirty="0" smtClean="0"/>
              <a:t>Home</a:t>
            </a:r>
            <a:r>
              <a:rPr lang="en-US" baseline="0" dirty="0" smtClean="0"/>
              <a:t> tab, in the </a:t>
            </a:r>
            <a:r>
              <a:rPr lang="en-US" b="1" baseline="0" dirty="0" smtClean="0"/>
              <a:t>Drawing</a:t>
            </a:r>
            <a:r>
              <a:rPr lang="en-US" baseline="0" dirty="0" smtClean="0"/>
              <a:t> group, click the </a:t>
            </a:r>
            <a:r>
              <a:rPr lang="en-US" b="1" baseline="0" dirty="0" smtClean="0"/>
              <a:t>Format Shape </a:t>
            </a:r>
            <a:r>
              <a:rPr lang="en-US" baseline="0" dirty="0" smtClean="0"/>
              <a:t>dialog box launcher. In the </a:t>
            </a:r>
            <a:r>
              <a:rPr lang="en-US" b="1" baseline="0" dirty="0" smtClean="0"/>
              <a:t>Format 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Linear</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baseline="0" dirty="0" smtClean="0"/>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118</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41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88%</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last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99%</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134</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56</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66%</a:t>
            </a:r>
            <a:r>
              <a:rPr lang="en-US" sz="1200" kern="1200" dirty="0" smtClean="0">
                <a:solidFill>
                  <a:schemeClr val="tx1"/>
                </a:solidFill>
                <a:effectLst/>
                <a:latin typeface="+mn-lt"/>
                <a:ea typeface="+mn-ea"/>
                <a:cs typeface="+mn-cs"/>
              </a:rPr>
              <a:t>. </a:t>
            </a:r>
            <a:endParaRPr lang="en-US" baseline="0" dirty="0" smtClean="0"/>
          </a:p>
          <a:p>
            <a:pPr marL="228600" indent="-228600">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Rotate</a:t>
            </a:r>
            <a:r>
              <a:rPr lang="en-US" baseline="0" dirty="0" smtClean="0"/>
              <a:t>, and then do the following:</a:t>
            </a:r>
          </a:p>
          <a:p>
            <a:pPr marL="685800" lvl="1" indent="-228600">
              <a:buFont typeface="Arial" pitchFamily="34" charset="0"/>
              <a:buChar char="•"/>
            </a:pPr>
            <a:r>
              <a:rPr lang="en-US" baseline="0" dirty="0" smtClean="0"/>
              <a:t>Click </a:t>
            </a:r>
            <a:r>
              <a:rPr lang="en-US" b="1" baseline="0" dirty="0" smtClean="0"/>
              <a:t>Flip Horizontal</a:t>
            </a:r>
            <a:r>
              <a:rPr lang="en-US" baseline="0" dirty="0" smtClean="0"/>
              <a:t>.</a:t>
            </a:r>
          </a:p>
          <a:p>
            <a:pPr marL="685800" lvl="1" indent="-228600">
              <a:buFont typeface="Arial" pitchFamily="34" charset="0"/>
              <a:buChar char="•"/>
            </a:pPr>
            <a:r>
              <a:rPr lang="en-US" baseline="0" dirty="0" smtClean="0"/>
              <a:t>Click </a:t>
            </a:r>
            <a:r>
              <a:rPr lang="en-US" b="1" baseline="0" dirty="0" smtClean="0"/>
              <a:t>Flip Vertical</a:t>
            </a:r>
            <a:r>
              <a:rPr lang="en-US" baseline="0" dirty="0" smtClean="0"/>
              <a:t>.</a:t>
            </a:r>
          </a:p>
          <a:p>
            <a:pPr marL="228600" indent="-228600">
              <a:buAutoNum type="arabicPeriod"/>
            </a:pPr>
            <a:r>
              <a:rPr lang="en-US" baseline="0" dirty="0" smtClean="0"/>
              <a:t>Position the two new freeform shapes in the bottom left corner of the slide area. </a:t>
            </a:r>
          </a:p>
          <a:p>
            <a:pPr marL="228600" indent="-228600">
              <a:buAutoNum type="arabicPeriod"/>
            </a:pPr>
            <a:r>
              <a:rPr lang="en-US" baseline="0" dirty="0" smtClean="0"/>
              <a:t>Select one of the new freeform shapes. Drag the right sizing handle of the shapes to the left, decreasing the width by approximately 1/3. </a:t>
            </a:r>
          </a:p>
          <a:p>
            <a:pPr marL="228600" indent="-228600">
              <a:buAutoNum type="arabicPeriod"/>
            </a:pPr>
            <a:endParaRPr lang="en-US" baseline="0" dirty="0" smtClean="0"/>
          </a:p>
          <a:p>
            <a:pPr marL="0" indent="0">
              <a:buNone/>
            </a:pPr>
            <a:r>
              <a:rPr lang="en-US" baseline="0" dirty="0" smtClean="0"/>
              <a:t>Note: To bring the center picture and caption to the front, do the following:</a:t>
            </a:r>
          </a:p>
          <a:p>
            <a:pPr marL="22860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Editing</a:t>
            </a:r>
            <a:r>
              <a:rPr lang="en-US" baseline="0" dirty="0" smtClean="0"/>
              <a:t> group, click </a:t>
            </a:r>
            <a:r>
              <a:rPr lang="en-US" b="1" baseline="0" dirty="0" smtClean="0"/>
              <a:t>Select</a:t>
            </a:r>
            <a:r>
              <a:rPr lang="en-US" baseline="0" dirty="0" smtClean="0"/>
              <a:t>, and then click </a:t>
            </a:r>
            <a:r>
              <a:rPr lang="en-US" b="1" baseline="0" dirty="0" smtClean="0"/>
              <a:t>Selection Pane</a:t>
            </a:r>
            <a:r>
              <a:rPr lang="en-US" baseline="0" dirty="0" smtClean="0"/>
              <a:t>.</a:t>
            </a:r>
          </a:p>
          <a:p>
            <a:pPr marL="228600" indent="-228600">
              <a:buFont typeface="+mj-lt"/>
              <a:buAutoNum type="arabicPeriod"/>
            </a:pPr>
            <a:r>
              <a:rPr lang="en-US" baseline="0" dirty="0" smtClean="0"/>
              <a:t>Press and hold CTRL, and in the </a:t>
            </a:r>
            <a:r>
              <a:rPr lang="en-US" b="1" baseline="0" dirty="0" smtClean="0"/>
              <a:t>Selection and Visibility </a:t>
            </a:r>
            <a:r>
              <a:rPr lang="en-US" baseline="0" dirty="0" smtClean="0"/>
              <a:t>pane,  select the picture and text box.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click </a:t>
            </a:r>
            <a:r>
              <a:rPr lang="en-US" b="1" baseline="0" dirty="0" smtClean="0"/>
              <a:t>Bring to Front</a:t>
            </a:r>
            <a:r>
              <a:rPr lang="en-US" baseline="0" dirty="0" smtClean="0"/>
              <a:t>.</a:t>
            </a:r>
          </a:p>
        </p:txBody>
      </p:sp>
      <p:sp>
        <p:nvSpPr>
          <p:cNvPr id="4" name="Slide Number Placeholder 3"/>
          <p:cNvSpPr>
            <a:spLocks noGrp="1"/>
          </p:cNvSpPr>
          <p:nvPr>
            <p:ph type="sldNum" sz="quarter" idx="10"/>
          </p:nvPr>
        </p:nvSpPr>
        <p:spPr/>
        <p:txBody>
          <a:bodyPr/>
          <a:lstStyle/>
          <a:p>
            <a:fld id="{B5590536-8E2A-4A9E-9CF9-387C68D0E9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67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 </a:t>
            </a:r>
            <a:r>
              <a:rPr lang="en-US" sz="1400" b="1" baseline="0" dirty="0" smtClean="0"/>
              <a:t>with watercolor overlay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(Advanced)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Insert</a:t>
            </a:r>
            <a:r>
              <a:rPr lang="en-US" dirty="0" smtClean="0"/>
              <a:t> tab, in the </a:t>
            </a:r>
            <a:r>
              <a:rPr lang="en-US" b="1" dirty="0" smtClean="0"/>
              <a:t>Images</a:t>
            </a:r>
            <a:r>
              <a:rPr lang="en-US" dirty="0" smtClean="0"/>
              <a:t> group, click </a:t>
            </a:r>
            <a:r>
              <a:rPr lang="en-US" b="1" dirty="0" smtClean="0"/>
              <a:t>Picture</a:t>
            </a:r>
            <a:r>
              <a:rPr lang="en-US" dirty="0" smtClean="0"/>
              <a:t>.</a:t>
            </a:r>
            <a:r>
              <a:rPr lang="en-US" baseline="0" dirty="0" smtClean="0"/>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endParaRPr lang="en-US" dirty="0" smtClean="0"/>
          </a:p>
          <a:p>
            <a:pPr marL="228600" indent="-228600">
              <a:buAutoNum type="arabicPeriod"/>
            </a:pPr>
            <a:r>
              <a:rPr lang="en-US" baseline="0" dirty="0" smtClean="0"/>
              <a:t>Under </a:t>
            </a:r>
            <a:r>
              <a:rPr lang="en-US" b="1" baseline="0" dirty="0" smtClean="0"/>
              <a:t>Picture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arrow below </a:t>
            </a:r>
            <a:r>
              <a:rPr lang="en-US" b="1" baseline="0" dirty="0" smtClean="0"/>
              <a:t>Crop</a:t>
            </a:r>
            <a:r>
              <a:rPr lang="en-US" baseline="0" dirty="0" smtClean="0"/>
              <a:t>, point to </a:t>
            </a:r>
            <a:r>
              <a:rPr lang="en-US" b="1" baseline="0" dirty="0" smtClean="0"/>
              <a:t>Crop to Shape</a:t>
            </a:r>
            <a:r>
              <a:rPr lang="en-US" baseline="0" dirty="0" smtClean="0"/>
              <a:t>, and then under </a:t>
            </a:r>
            <a:r>
              <a:rPr lang="en-US" b="1" baseline="0" dirty="0" smtClean="0"/>
              <a:t>Rectangle</a:t>
            </a:r>
            <a:r>
              <a:rPr lang="en-US" baseline="0" dirty="0" smtClean="0"/>
              <a:t> click </a:t>
            </a:r>
            <a:r>
              <a:rPr lang="en-US" b="1" baseline="0" dirty="0" smtClean="0"/>
              <a:t>Rounded 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Drag the yellow diamond adjustment handle to the left to decrease the width of the donut shape.</a:t>
            </a:r>
            <a:endParaRPr lang="en-US" baseline="0" dirty="0" smtClean="0"/>
          </a:p>
          <a:p>
            <a:pPr marL="228600" indent="-228600">
              <a:buFont typeface="+mj-lt"/>
              <a:buAutoNum type="arabicPeriod"/>
            </a:pPr>
            <a:r>
              <a:rPr lang="en-US" baseline="0" dirty="0" smtClean="0"/>
              <a:t>Select the picture.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&amp; Position </a:t>
            </a:r>
            <a:r>
              <a:rPr lang="en-US" baseline="0" dirty="0" smtClean="0"/>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5.44”</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28650" lvl="1" indent="-171450">
              <a:buFont typeface="Arial" pitchFamily="34" charset="0"/>
              <a:buChar cha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AutoNum type="arabicPeriod"/>
            </a:pPr>
            <a:r>
              <a:rPr lang="en-US" sz="1200" kern="1200" dirty="0" smtClean="0">
                <a:solidFill>
                  <a:schemeClr val="tx1"/>
                </a:solidFill>
                <a:effectLst/>
                <a:latin typeface="+mn-lt"/>
                <a:ea typeface="+mn-ea"/>
                <a:cs typeface="+mn-cs"/>
              </a:rPr>
              <a:t>Also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click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in the left pane, in the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pane,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the button next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Theme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30%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102%</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Blur</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15pt</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Distance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indent="0">
              <a:buNone/>
            </a:pPr>
            <a:endParaRPr lang="en-US" baseline="0" dirty="0" smtClean="0"/>
          </a:p>
          <a:p>
            <a:pPr marL="0" indent="0">
              <a:buNone/>
            </a:pPr>
            <a:endParaRPr lang="en-US" baseline="0" dirty="0" smtClean="0"/>
          </a:p>
          <a:p>
            <a:pPr marL="0" indent="0">
              <a:buNone/>
            </a:pPr>
            <a:r>
              <a:rPr lang="en-US" baseline="0" dirty="0" smtClean="0"/>
              <a:t>To reproduce the text effects on this slide, do the following:</a:t>
            </a:r>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Text</a:t>
            </a:r>
            <a:r>
              <a:rPr lang="en-US" baseline="0" dirty="0" smtClean="0"/>
              <a:t> group, click </a:t>
            </a:r>
            <a:r>
              <a:rPr lang="en-US" b="1" baseline="0" dirty="0" smtClean="0"/>
              <a:t>Text Box</a:t>
            </a:r>
            <a:r>
              <a:rPr lang="en-US" baseline="0" dirty="0" smtClean="0"/>
              <a:t>. On the slide, drag to draw a text box.</a:t>
            </a:r>
          </a:p>
          <a:p>
            <a:pPr marL="228600" indent="-228600">
              <a:buAutoNum type="arabicPeriod"/>
            </a:pPr>
            <a:r>
              <a:rPr lang="en-US" sz="1200" kern="1200" dirty="0" smtClean="0">
                <a:solidFill>
                  <a:schemeClr val="tx1"/>
                </a:solidFill>
                <a:effectLst/>
                <a:latin typeface="+mn-lt"/>
                <a:ea typeface="+mn-ea"/>
                <a:cs typeface="+mn-cs"/>
              </a:rPr>
              <a:t>Enter text in the text box, and then select the text.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do the following:</a:t>
            </a:r>
          </a:p>
          <a:p>
            <a:pPr marL="685800" lvl="1" indent="-228600">
              <a:buAutoNum type="arabicPeriod"/>
            </a:pP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Italic</a:t>
            </a:r>
            <a:r>
              <a:rPr lang="en-US" sz="1200" kern="1200" baseline="0" dirty="0" smtClean="0">
                <a:solidFill>
                  <a:schemeClr val="tx1"/>
                </a:solidFill>
                <a:effectLst/>
                <a:latin typeface="+mn-lt"/>
                <a:ea typeface="+mn-ea"/>
                <a:cs typeface="+mn-cs"/>
              </a:rPr>
              <a:t>.</a:t>
            </a:r>
          </a:p>
          <a:p>
            <a:pPr marL="685800" lvl="1" indent="-228600">
              <a:buAutoNum type="arabicPeriod"/>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Font Color </a:t>
            </a:r>
            <a:r>
              <a:rPr lang="en-US" sz="1200" kern="1200" baseline="0" dirty="0" smtClean="0">
                <a:solidFill>
                  <a:schemeClr val="tx1"/>
                </a:solidFill>
                <a:effectLst/>
                <a:latin typeface="+mn-lt"/>
                <a:ea typeface="+mn-ea"/>
                <a:cs typeface="+mn-cs"/>
              </a:rPr>
              <a:t>list,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a:t>
            </a:r>
          </a:p>
          <a:p>
            <a:pPr marL="685800" lvl="1" indent="-228600">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Corbel</a:t>
            </a:r>
            <a:r>
              <a:rPr lang="en-US" sz="1200" b="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pPr marL="685800" lvl="1" indent="-228600">
              <a:buAutoNum type="arabicPeriod"/>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the </a:t>
            </a:r>
            <a:r>
              <a:rPr lang="en-US" sz="1200" b="1" kern="1200" baseline="0" dirty="0" smtClean="0">
                <a:solidFill>
                  <a:schemeClr val="tx1"/>
                </a:solidFill>
                <a:effectLst/>
                <a:latin typeface="+mn-lt"/>
                <a:ea typeface="+mn-ea"/>
                <a:cs typeface="+mn-cs"/>
              </a:rPr>
              <a:t>Font Size </a:t>
            </a:r>
            <a:r>
              <a:rPr lang="en-US" sz="1200" b="0" kern="1200" baseline="0" dirty="0" smtClean="0">
                <a:solidFill>
                  <a:schemeClr val="tx1"/>
                </a:solidFill>
                <a:effectLst/>
                <a:latin typeface="+mn-lt"/>
                <a:ea typeface="+mn-ea"/>
                <a:cs typeface="+mn-cs"/>
              </a:rPr>
              <a:t>list, select </a:t>
            </a:r>
            <a:r>
              <a:rPr lang="en-US" sz="1200" b="1" kern="1200" baseline="0" dirty="0" smtClean="0">
                <a:solidFill>
                  <a:schemeClr val="tx1"/>
                </a:solidFill>
                <a:effectLst/>
                <a:latin typeface="+mn-lt"/>
                <a:ea typeface="+mn-ea"/>
                <a:cs typeface="+mn-cs"/>
              </a:rPr>
              <a:t>36 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background effects on this</a:t>
            </a:r>
            <a:r>
              <a:rPr lang="en-US" baseline="0" dirty="0" smtClean="0"/>
              <a:t> slide, do the following: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slide, drag to draw a rectangle.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 or texture fill</a:t>
            </a:r>
            <a:r>
              <a:rPr lang="en-US" baseline="0" dirty="0" smtClean="0"/>
              <a:t>. Also in the </a:t>
            </a:r>
            <a:r>
              <a:rPr lang="en-US" b="1" baseline="0" dirty="0" smtClean="0"/>
              <a:t>Fill</a:t>
            </a:r>
            <a:r>
              <a:rPr lang="en-US" baseline="0" dirty="0" smtClean="0"/>
              <a:t> pane, click the button next to </a:t>
            </a:r>
            <a:r>
              <a:rPr lang="en-US" b="1" baseline="0" dirty="0" smtClean="0"/>
              <a:t>Texture</a:t>
            </a:r>
            <a:r>
              <a:rPr lang="en-US" baseline="0" dirty="0" smtClean="0"/>
              <a:t> and then choose </a:t>
            </a:r>
            <a:r>
              <a:rPr lang="en-US" b="1" baseline="0" dirty="0" smtClean="0"/>
              <a:t>Blue Tissue Paper</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Corrections </a:t>
            </a:r>
            <a:r>
              <a:rPr lang="en-US" baseline="0" dirty="0" smtClean="0"/>
              <a:t>in the left pane, in the </a:t>
            </a:r>
            <a:r>
              <a:rPr lang="en-US" b="1" baseline="0" dirty="0" smtClean="0"/>
              <a:t>Picture Corrections </a:t>
            </a:r>
            <a:r>
              <a:rPr lang="en-US" baseline="0" dirty="0" smtClean="0"/>
              <a:t>pane, under </a:t>
            </a:r>
            <a:r>
              <a:rPr lang="en-US" b="1" baseline="0" dirty="0" smtClean="0"/>
              <a:t>Brightness and Contrast</a:t>
            </a:r>
            <a:r>
              <a:rPr lang="en-US" baseline="0" dirty="0" smtClean="0"/>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Brightness</a:t>
            </a:r>
            <a:r>
              <a:rPr lang="en-US" baseline="0" dirty="0" smtClean="0"/>
              <a:t> box, enter </a:t>
            </a:r>
            <a:r>
              <a:rPr lang="en-US" b="1" baseline="0" dirty="0" smtClean="0"/>
              <a:t>-40%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Contrast</a:t>
            </a:r>
            <a:r>
              <a:rPr lang="en-US" baseline="0" dirty="0" smtClean="0"/>
              <a:t> box, enter </a:t>
            </a:r>
            <a:r>
              <a:rPr lang="en-US" b="1" baseline="0" dirty="0" smtClean="0"/>
              <a:t>40%</a:t>
            </a:r>
            <a:r>
              <a:rPr lang="en-US" baseline="0" dirty="0" smtClean="0"/>
              <a:t>.</a:t>
            </a:r>
          </a:p>
          <a:p>
            <a:pPr marL="228600" lvl="0" indent="-228600">
              <a:buFont typeface="+mj-lt"/>
              <a:buAutoNum type="arabicPeriod"/>
            </a:pPr>
            <a:r>
              <a:rPr lang="en-US" sz="1200" kern="1200" dirty="0" smtClean="0">
                <a:solidFill>
                  <a:schemeClr val="tx1"/>
                </a:solidFill>
                <a:effectLst/>
                <a:latin typeface="+mn-lt"/>
                <a:ea typeface="+mn-ea"/>
                <a:cs typeface="+mn-cs"/>
              </a:rPr>
              <a:t>Select the rectangle. 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Press DELETE to delete the rectangle.</a:t>
            </a:r>
          </a:p>
          <a:p>
            <a:pPr marL="228600" indent="-228600">
              <a:buFont typeface="+mj-lt"/>
              <a:buAutoNum type="arabicPeriod"/>
            </a:pPr>
            <a:r>
              <a:rPr lang="en-US" sz="1200" kern="1200" dirty="0" smtClean="0">
                <a:solidFill>
                  <a:schemeClr val="tx1"/>
                </a:solidFill>
                <a:effectLst/>
                <a:latin typeface="+mn-lt"/>
                <a:ea typeface="+mn-ea"/>
                <a:cs typeface="+mn-cs"/>
              </a:rPr>
              <a:t>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below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select </a:t>
            </a:r>
            <a:r>
              <a:rPr lang="en-US" sz="1200" b="1" kern="1200" dirty="0" smtClean="0">
                <a:solidFill>
                  <a:schemeClr val="tx1"/>
                </a:solidFill>
                <a:effectLst/>
                <a:latin typeface="+mn-lt"/>
                <a:ea typeface="+mn-ea"/>
                <a:cs typeface="+mn-cs"/>
              </a:rPr>
              <a:t>Paste Special</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Paste Special </a:t>
            </a:r>
            <a:r>
              <a:rPr lang="en-US" sz="1200" kern="1200" dirty="0" smtClean="0">
                <a:solidFill>
                  <a:schemeClr val="tx1"/>
                </a:solidFill>
                <a:effectLst/>
                <a:latin typeface="+mn-lt"/>
                <a:ea typeface="+mn-ea"/>
                <a:cs typeface="+mn-cs"/>
              </a:rPr>
              <a:t>dialog box, select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Picture (PNG)</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sz="120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Picture Styles </a:t>
            </a:r>
            <a:r>
              <a:rPr lang="en-US" sz="1200" kern="1200" baseline="0" dirty="0" smtClean="0">
                <a:solidFill>
                  <a:schemeClr val="tx1"/>
                </a:solidFill>
                <a:effectLst/>
                <a:latin typeface="+mn-lt"/>
                <a:ea typeface="+mn-ea"/>
                <a:cs typeface="+mn-cs"/>
              </a:rPr>
              <a:t>group, click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launcher. In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Brightness and Contrast</a:t>
            </a:r>
            <a:r>
              <a:rPr lang="en-US" sz="1200" kern="1200" baseline="0" dirty="0" smtClean="0">
                <a:solidFill>
                  <a:schemeClr val="tx1"/>
                </a:solidFill>
                <a:effectLst/>
                <a:latin typeface="+mn-lt"/>
                <a:ea typeface="+mn-ea"/>
                <a:cs typeface="+mn-cs"/>
              </a:rPr>
              <a:t>, do the following:</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Brightness</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-15%</a:t>
            </a:r>
            <a:r>
              <a:rPr lang="en-US" b="0" kern="1200" baseline="0" dirty="0" smtClean="0">
                <a:solidFill>
                  <a:schemeClr val="tx1"/>
                </a:solidFill>
                <a:effectLst/>
                <a:latin typeface="+mn-lt"/>
                <a:ea typeface="+mn-ea"/>
                <a:cs typeface="+mn-cs"/>
              </a:rPr>
              <a:t>.</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Contrast</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50%</a:t>
            </a:r>
            <a:r>
              <a:rPr lang="en-US" b="0" kern="1200" baseline="0" dirty="0" smtClean="0">
                <a:solidFill>
                  <a:schemeClr val="tx1"/>
                </a:solidFill>
                <a:effectLst/>
                <a:latin typeface="+mn-lt"/>
                <a:ea typeface="+mn-ea"/>
                <a:cs typeface="+mn-cs"/>
              </a:rPr>
              <a:t>.</a:t>
            </a:r>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Color </a:t>
            </a:r>
            <a:r>
              <a:rPr lang="en-US" baseline="0" dirty="0" smtClean="0"/>
              <a:t>in the left pane, in the </a:t>
            </a:r>
            <a:r>
              <a:rPr lang="en-US" b="1" baseline="0" dirty="0" smtClean="0"/>
              <a:t>Picture Color </a:t>
            </a:r>
            <a:r>
              <a:rPr lang="en-US" baseline="0" dirty="0" smtClean="0"/>
              <a:t>pane, under </a:t>
            </a:r>
            <a:r>
              <a:rPr lang="en-US" b="1" baseline="0" dirty="0" smtClean="0"/>
              <a:t>Recolor</a:t>
            </a:r>
            <a:r>
              <a:rPr lang="en-US" baseline="0" dirty="0" smtClean="0"/>
              <a:t>,  click the button next to </a:t>
            </a:r>
            <a:r>
              <a:rPr lang="en-US" b="1" baseline="0" dirty="0" smtClean="0"/>
              <a:t>Presets</a:t>
            </a:r>
            <a:r>
              <a:rPr lang="en-US" baseline="0" dirty="0" smtClean="0"/>
              <a:t>, and then click </a:t>
            </a:r>
            <a:r>
              <a:rPr lang="en-US" b="1" baseline="0" dirty="0" smtClean="0"/>
              <a:t>Sepia</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Artistic Effects </a:t>
            </a:r>
            <a:r>
              <a:rPr lang="en-US" baseline="0" dirty="0" smtClean="0"/>
              <a:t>in the left pane, in the </a:t>
            </a:r>
            <a:r>
              <a:rPr lang="en-US" b="1" baseline="0" dirty="0" smtClean="0"/>
              <a:t>Artistic Effects </a:t>
            </a:r>
            <a:r>
              <a:rPr lang="en-US" baseline="0" dirty="0" smtClean="0"/>
              <a:t>pane, click the button next to </a:t>
            </a:r>
            <a:r>
              <a:rPr lang="en-US" b="1" baseline="0" dirty="0" smtClean="0"/>
              <a:t>Artistic Effect</a:t>
            </a:r>
            <a:r>
              <a:rPr lang="en-US" baseline="0" dirty="0" smtClean="0"/>
              <a:t>, and then click </a:t>
            </a:r>
            <a:r>
              <a:rPr lang="en-US" b="1" baseline="0" dirty="0" smtClean="0"/>
              <a:t>Marker</a:t>
            </a:r>
            <a:r>
              <a:rPr lang="en-US" baseline="0" dirty="0" smtClean="0"/>
              <a:t>. Also in the </a:t>
            </a:r>
            <a:r>
              <a:rPr lang="en-US" b="1" baseline="0" dirty="0" smtClean="0"/>
              <a:t>Artistic Effects </a:t>
            </a:r>
            <a:r>
              <a:rPr lang="en-US" baseline="0" dirty="0" smtClean="0"/>
              <a:t>pane,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Transparency</a:t>
            </a:r>
            <a:r>
              <a:rPr lang="en-US" baseline="0" dirty="0" smtClean="0"/>
              <a:t> box, enter </a:t>
            </a:r>
            <a:r>
              <a:rPr lang="en-US" b="1" baseline="0" dirty="0" smtClean="0"/>
              <a:t>41%</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Size</a:t>
            </a:r>
            <a:r>
              <a:rPr lang="en-US" baseline="0" dirty="0" smtClean="0"/>
              <a:t> box, enter </a:t>
            </a:r>
            <a:r>
              <a:rPr lang="en-US" b="1" baseline="0" dirty="0" smtClean="0"/>
              <a:t>100%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launcher.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Radial</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Direction </a:t>
            </a:r>
            <a:r>
              <a:rPr lang="en-US" sz="1200" b="0" kern="1200" dirty="0" smtClean="0">
                <a:solidFill>
                  <a:schemeClr val="tx1"/>
                </a:solidFill>
                <a:effectLst/>
                <a:latin typeface="+mn-lt"/>
                <a:ea typeface="+mn-ea"/>
                <a:cs typeface="+mn-cs"/>
              </a:rPr>
              <a:t>list</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From Center</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Select the last stop in the slider, and then do the following:</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Shape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Press and hold CTRL, and then on the slide, select the picture and the gradient-fill rectangle.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to Slide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Middle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Center</a:t>
            </a:r>
            <a:r>
              <a:rPr lang="en-US" baseline="0"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a:t>
            </a:r>
            <a:r>
              <a:rPr lang="en-US" baseline="0" dirty="0" smtClean="0"/>
              <a:t> the shape effects on this slide (watercolor overlays), do the following:</a:t>
            </a:r>
            <a:endParaRPr lang="en-US" dirty="0" smtClean="0"/>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Lines</a:t>
            </a:r>
            <a:r>
              <a:rPr lang="en-US" baseline="0" dirty="0" smtClean="0"/>
              <a:t> click </a:t>
            </a:r>
            <a:r>
              <a:rPr lang="en-US" b="1" baseline="0" dirty="0" smtClean="0"/>
              <a:t>Freeform</a:t>
            </a:r>
            <a:r>
              <a:rPr lang="en-US" baseline="0" dirty="0" smtClean="0"/>
              <a:t>.</a:t>
            </a:r>
          </a:p>
          <a:p>
            <a:pPr marL="228600" indent="-228600">
              <a:spcAft>
                <a:spcPts val="300"/>
              </a:spcAft>
              <a:buFont typeface="+mj-lt"/>
              <a:buAutoNum type="arabicPeriod"/>
            </a:pPr>
            <a:r>
              <a:rPr lang="en-US" sz="1200" baseline="0" dirty="0" smtClean="0"/>
              <a:t>On the slide, click points to create a shape along the top edge of the slide, that fits across the width of the slide and includes multiple points along the bottom edge of the shape (in the example above, 24 points along the bottom edge). </a:t>
            </a:r>
          </a:p>
          <a:p>
            <a:pPr marL="228600" indent="-228600">
              <a:spcAft>
                <a:spcPts val="300"/>
              </a:spcAft>
              <a:buFont typeface="+mj-lt"/>
              <a:buAutoNum type="arabicPeriod"/>
            </a:pPr>
            <a:r>
              <a:rPr lang="en-US" sz="1200" baseline="0" dirty="0" smtClean="0"/>
              <a:t>Select the freeform shape. On the </a:t>
            </a:r>
            <a:r>
              <a:rPr lang="en-US" sz="1200" b="1" baseline="0" dirty="0" smtClean="0"/>
              <a:t>Home </a:t>
            </a:r>
            <a:r>
              <a:rPr lang="en-US" sz="1200" baseline="0" dirty="0" smtClean="0"/>
              <a:t>tab, in the </a:t>
            </a:r>
            <a:r>
              <a:rPr lang="en-US" sz="1200" b="1" baseline="0" dirty="0" smtClean="0"/>
              <a:t>Drawing </a:t>
            </a:r>
            <a:r>
              <a:rPr lang="en-US" sz="1200" baseline="0" dirty="0" smtClean="0"/>
              <a:t>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Fill</a:t>
            </a:r>
            <a:r>
              <a:rPr lang="en-US" sz="1200" baseline="0" dirty="0" smtClean="0"/>
              <a:t> in the left pane, in the </a:t>
            </a:r>
            <a:r>
              <a:rPr lang="en-US" sz="1200" b="1" baseline="0" dirty="0" smtClean="0"/>
              <a:t>Fill</a:t>
            </a:r>
            <a:r>
              <a:rPr lang="en-US" sz="1200" baseline="0" dirty="0" smtClean="0"/>
              <a:t> pane, click the button next to </a:t>
            </a:r>
            <a:r>
              <a:rPr lang="en-US" sz="1200" b="1" baseline="0" dirty="0" smtClean="0"/>
              <a:t>Color</a:t>
            </a:r>
            <a:r>
              <a:rPr lang="en-US" sz="1200" baseline="0" dirty="0" smtClean="0"/>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112</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192</a:t>
            </a:r>
            <a:r>
              <a:rPr lang="en-US" sz="1200" kern="1200" dirty="0" smtClean="0">
                <a:solidFill>
                  <a:schemeClr val="tx1"/>
                </a:solidFill>
                <a:effectLst/>
                <a:latin typeface="+mn-lt"/>
                <a:ea typeface="+mn-ea"/>
                <a:cs typeface="+mn-cs"/>
              </a:rPr>
              <a:t>. Also in the </a:t>
            </a:r>
            <a:r>
              <a:rPr lang="en-US" sz="1200" b="1" kern="1200" dirty="0" smtClean="0">
                <a:solidFill>
                  <a:schemeClr val="tx1"/>
                </a:solidFill>
                <a:effectLst/>
                <a:latin typeface="+mn-lt"/>
                <a:ea typeface="+mn-ea"/>
                <a:cs typeface="+mn-cs"/>
              </a:rPr>
              <a:t>Fill</a:t>
            </a:r>
            <a:r>
              <a:rPr lang="en-US" sz="1200" kern="1200" baseline="0" dirty="0" smtClean="0">
                <a:solidFill>
                  <a:schemeClr val="tx1"/>
                </a:solidFill>
                <a:effectLst/>
                <a:latin typeface="+mn-lt"/>
                <a:ea typeface="+mn-ea"/>
                <a:cs typeface="+mn-cs"/>
              </a:rPr>
              <a:t> pane, 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85%</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pane, click </a:t>
            </a:r>
            <a:r>
              <a:rPr lang="en-US" sz="1200" b="1" kern="1200" baseline="0" dirty="0" smtClean="0">
                <a:solidFill>
                  <a:schemeClr val="tx1"/>
                </a:solidFill>
                <a:effectLst/>
                <a:latin typeface="+mn-lt"/>
                <a:ea typeface="+mn-ea"/>
                <a:cs typeface="+mn-cs"/>
              </a:rPr>
              <a:t>No line</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in the left pane, and in the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Soft Edges</a:t>
            </a:r>
            <a:r>
              <a:rPr lang="en-US" sz="1200" kern="1200" baseline="0" dirty="0" smtClean="0">
                <a:solidFill>
                  <a:schemeClr val="tx1"/>
                </a:solidFill>
                <a:effectLst/>
                <a:latin typeface="+mn-lt"/>
                <a:ea typeface="+mn-ea"/>
                <a:cs typeface="+mn-cs"/>
              </a:rPr>
              <a:t>, click the button next to </a:t>
            </a:r>
            <a:r>
              <a:rPr lang="en-US" sz="1200" b="1" kern="1200" baseline="0" dirty="0" smtClean="0">
                <a:solidFill>
                  <a:schemeClr val="tx1"/>
                </a:solidFill>
                <a:effectLst/>
                <a:latin typeface="+mn-lt"/>
                <a:ea typeface="+mn-ea"/>
                <a:cs typeface="+mn-cs"/>
              </a:rPr>
              <a:t>Presets</a:t>
            </a:r>
            <a:r>
              <a:rPr lang="en-US" sz="120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10 pt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r>
              <a:rPr lang="en-US" baseline="0" dirty="0" smtClean="0"/>
              <a:t> </a:t>
            </a:r>
          </a:p>
          <a:p>
            <a:pPr marL="228600" indent="-228600">
              <a:buAutoNum type="arabicPeriod"/>
            </a:pPr>
            <a:r>
              <a:rPr lang="en-US" baseline="0" dirty="0" smtClean="0"/>
              <a:t>Right-click the duplicate shape and select </a:t>
            </a:r>
            <a:r>
              <a:rPr lang="en-US" b="1" baseline="0" dirty="0" smtClean="0"/>
              <a:t>Edit</a:t>
            </a:r>
            <a:r>
              <a:rPr lang="en-US" baseline="0" dirty="0" smtClean="0"/>
              <a:t> </a:t>
            </a:r>
            <a:r>
              <a:rPr lang="en-US" b="1" baseline="0" dirty="0" smtClean="0"/>
              <a:t>Points</a:t>
            </a:r>
            <a:r>
              <a:rPr lang="en-US" baseline="0" dirty="0" smtClean="0"/>
              <a:t>. Move most of the bottom edge points upward and adjust some of the points left or right also (the edge should not be a duplicate of the first shape).</a:t>
            </a:r>
          </a:p>
          <a:p>
            <a:pPr marL="228600" indent="-228600">
              <a:buAutoNum type="arabicPeriod"/>
            </a:pPr>
            <a:r>
              <a:rPr lang="en-US" baseline="0" dirty="0" smtClean="0"/>
              <a:t>Press and hold CTRL, and select the two freeform shapes.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p>
          <a:p>
            <a:pPr marL="228600" indent="-228600">
              <a:buAutoNum type="arabicPeriod"/>
            </a:pPr>
            <a:r>
              <a:rPr lang="en-US" baseline="0" dirty="0" smtClean="0"/>
              <a:t>Press and hold CTRL, and select two new freeform shapes. On the </a:t>
            </a:r>
            <a:r>
              <a:rPr lang="en-US" b="1" baseline="0" dirty="0" smtClean="0"/>
              <a:t>Home</a:t>
            </a:r>
            <a:r>
              <a:rPr lang="en-US" baseline="0" dirty="0" smtClean="0"/>
              <a:t> tab, in the </a:t>
            </a:r>
            <a:r>
              <a:rPr lang="en-US" b="1" baseline="0" dirty="0" smtClean="0"/>
              <a:t>Drawing</a:t>
            </a:r>
            <a:r>
              <a:rPr lang="en-US" baseline="0" dirty="0" smtClean="0"/>
              <a:t> group, click the </a:t>
            </a:r>
            <a:r>
              <a:rPr lang="en-US" b="1" baseline="0" dirty="0" smtClean="0"/>
              <a:t>Format Shape </a:t>
            </a:r>
            <a:r>
              <a:rPr lang="en-US" baseline="0" dirty="0" smtClean="0"/>
              <a:t>dialog box launcher. In the </a:t>
            </a:r>
            <a:r>
              <a:rPr lang="en-US" b="1" baseline="0" dirty="0" smtClean="0"/>
              <a:t>Format 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Linear</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baseline="0" dirty="0" smtClean="0"/>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118</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41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88%</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last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99%</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134</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56</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66%</a:t>
            </a:r>
            <a:r>
              <a:rPr lang="en-US" sz="1200" kern="1200" dirty="0" smtClean="0">
                <a:solidFill>
                  <a:schemeClr val="tx1"/>
                </a:solidFill>
                <a:effectLst/>
                <a:latin typeface="+mn-lt"/>
                <a:ea typeface="+mn-ea"/>
                <a:cs typeface="+mn-cs"/>
              </a:rPr>
              <a:t>. </a:t>
            </a:r>
            <a:endParaRPr lang="en-US" baseline="0" dirty="0" smtClean="0"/>
          </a:p>
          <a:p>
            <a:pPr marL="228600" indent="-228600">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Rotate</a:t>
            </a:r>
            <a:r>
              <a:rPr lang="en-US" baseline="0" dirty="0" smtClean="0"/>
              <a:t>, and then do the following:</a:t>
            </a:r>
          </a:p>
          <a:p>
            <a:pPr marL="685800" lvl="1" indent="-228600">
              <a:buFont typeface="Arial" pitchFamily="34" charset="0"/>
              <a:buChar char="•"/>
            </a:pPr>
            <a:r>
              <a:rPr lang="en-US" baseline="0" dirty="0" smtClean="0"/>
              <a:t>Click </a:t>
            </a:r>
            <a:r>
              <a:rPr lang="en-US" b="1" baseline="0" dirty="0" smtClean="0"/>
              <a:t>Flip Horizontal</a:t>
            </a:r>
            <a:r>
              <a:rPr lang="en-US" baseline="0" dirty="0" smtClean="0"/>
              <a:t>.</a:t>
            </a:r>
          </a:p>
          <a:p>
            <a:pPr marL="685800" lvl="1" indent="-228600">
              <a:buFont typeface="Arial" pitchFamily="34" charset="0"/>
              <a:buChar char="•"/>
            </a:pPr>
            <a:r>
              <a:rPr lang="en-US" baseline="0" dirty="0" smtClean="0"/>
              <a:t>Click </a:t>
            </a:r>
            <a:r>
              <a:rPr lang="en-US" b="1" baseline="0" dirty="0" smtClean="0"/>
              <a:t>Flip Vertical</a:t>
            </a:r>
            <a:r>
              <a:rPr lang="en-US" baseline="0" dirty="0" smtClean="0"/>
              <a:t>.</a:t>
            </a:r>
          </a:p>
          <a:p>
            <a:pPr marL="228600" indent="-228600">
              <a:buAutoNum type="arabicPeriod"/>
            </a:pPr>
            <a:r>
              <a:rPr lang="en-US" baseline="0" dirty="0" smtClean="0"/>
              <a:t>Position the two new freeform shapes in the bottom left corner of the slide area. </a:t>
            </a:r>
          </a:p>
          <a:p>
            <a:pPr marL="228600" indent="-228600">
              <a:buAutoNum type="arabicPeriod"/>
            </a:pPr>
            <a:r>
              <a:rPr lang="en-US" baseline="0" dirty="0" smtClean="0"/>
              <a:t>Select one of the new freeform shapes. Drag the right sizing handle of the shapes to the left, decreasing the width by approximately 1/3. </a:t>
            </a:r>
          </a:p>
          <a:p>
            <a:pPr marL="228600" indent="-228600">
              <a:buAutoNum type="arabicPeriod"/>
            </a:pPr>
            <a:endParaRPr lang="en-US" baseline="0" dirty="0" smtClean="0"/>
          </a:p>
          <a:p>
            <a:pPr marL="0" indent="0">
              <a:buNone/>
            </a:pPr>
            <a:r>
              <a:rPr lang="en-US" baseline="0" dirty="0" smtClean="0"/>
              <a:t>Note: To bring the center picture and caption to the front, do the following:</a:t>
            </a:r>
          </a:p>
          <a:p>
            <a:pPr marL="22860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Editing</a:t>
            </a:r>
            <a:r>
              <a:rPr lang="en-US" baseline="0" dirty="0" smtClean="0"/>
              <a:t> group, click </a:t>
            </a:r>
            <a:r>
              <a:rPr lang="en-US" b="1" baseline="0" dirty="0" smtClean="0"/>
              <a:t>Select</a:t>
            </a:r>
            <a:r>
              <a:rPr lang="en-US" baseline="0" dirty="0" smtClean="0"/>
              <a:t>, and then click </a:t>
            </a:r>
            <a:r>
              <a:rPr lang="en-US" b="1" baseline="0" dirty="0" smtClean="0"/>
              <a:t>Selection Pane</a:t>
            </a:r>
            <a:r>
              <a:rPr lang="en-US" baseline="0" dirty="0" smtClean="0"/>
              <a:t>.</a:t>
            </a:r>
          </a:p>
          <a:p>
            <a:pPr marL="228600" indent="-228600">
              <a:buFont typeface="+mj-lt"/>
              <a:buAutoNum type="arabicPeriod"/>
            </a:pPr>
            <a:r>
              <a:rPr lang="en-US" baseline="0" dirty="0" smtClean="0"/>
              <a:t>Press and hold CTRL, and in the </a:t>
            </a:r>
            <a:r>
              <a:rPr lang="en-US" b="1" baseline="0" dirty="0" smtClean="0"/>
              <a:t>Selection and Visibility </a:t>
            </a:r>
            <a:r>
              <a:rPr lang="en-US" baseline="0" dirty="0" smtClean="0"/>
              <a:t>pane,  select the picture and text box.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click </a:t>
            </a:r>
            <a:r>
              <a:rPr lang="en-US" b="1" baseline="0" dirty="0" smtClean="0"/>
              <a:t>Bring to Front</a:t>
            </a:r>
            <a:r>
              <a:rPr lang="en-US" baseline="0" dirty="0" smtClean="0"/>
              <a:t>.</a:t>
            </a:r>
          </a:p>
        </p:txBody>
      </p:sp>
      <p:sp>
        <p:nvSpPr>
          <p:cNvPr id="4" name="Slide Number Placeholder 3"/>
          <p:cNvSpPr>
            <a:spLocks noGrp="1"/>
          </p:cNvSpPr>
          <p:nvPr>
            <p:ph type="sldNum" sz="quarter" idx="10"/>
          </p:nvPr>
        </p:nvSpPr>
        <p:spPr/>
        <p:txBody>
          <a:bodyPr/>
          <a:lstStyle/>
          <a:p>
            <a:fld id="{B5590536-8E2A-4A9E-9CF9-387C68D0E9E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4938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Picture </a:t>
            </a:r>
            <a:r>
              <a:rPr lang="en-US" sz="1400" b="1" baseline="0" dirty="0" smtClean="0"/>
              <a:t>with watercolor overlay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(Advanced)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Insert</a:t>
            </a:r>
            <a:r>
              <a:rPr lang="en-US" dirty="0" smtClean="0"/>
              <a:t> tab, in the </a:t>
            </a:r>
            <a:r>
              <a:rPr lang="en-US" b="1" dirty="0" smtClean="0"/>
              <a:t>Images</a:t>
            </a:r>
            <a:r>
              <a:rPr lang="en-US" dirty="0" smtClean="0"/>
              <a:t> group, click </a:t>
            </a:r>
            <a:r>
              <a:rPr lang="en-US" b="1" dirty="0" smtClean="0"/>
              <a:t>Picture</a:t>
            </a:r>
            <a:r>
              <a:rPr lang="en-US" dirty="0" smtClean="0"/>
              <a:t>.</a:t>
            </a:r>
            <a:r>
              <a:rPr lang="en-US" baseline="0" dirty="0" smtClean="0"/>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endParaRPr lang="en-US" dirty="0" smtClean="0"/>
          </a:p>
          <a:p>
            <a:pPr marL="228600" indent="-228600">
              <a:buAutoNum type="arabicPeriod"/>
            </a:pPr>
            <a:r>
              <a:rPr lang="en-US" baseline="0" dirty="0" smtClean="0"/>
              <a:t>Under </a:t>
            </a:r>
            <a:r>
              <a:rPr lang="en-US" b="1" baseline="0" dirty="0" smtClean="0"/>
              <a:t>Picture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arrow below </a:t>
            </a:r>
            <a:r>
              <a:rPr lang="en-US" b="1" baseline="0" dirty="0" smtClean="0"/>
              <a:t>Crop</a:t>
            </a:r>
            <a:r>
              <a:rPr lang="en-US" baseline="0" dirty="0" smtClean="0"/>
              <a:t>, point to </a:t>
            </a:r>
            <a:r>
              <a:rPr lang="en-US" b="1" baseline="0" dirty="0" smtClean="0"/>
              <a:t>Crop to Shape</a:t>
            </a:r>
            <a:r>
              <a:rPr lang="en-US" baseline="0" dirty="0" smtClean="0"/>
              <a:t>, and then under </a:t>
            </a:r>
            <a:r>
              <a:rPr lang="en-US" b="1" baseline="0" dirty="0" smtClean="0"/>
              <a:t>Rectangle</a:t>
            </a:r>
            <a:r>
              <a:rPr lang="en-US" baseline="0" dirty="0" smtClean="0"/>
              <a:t> click </a:t>
            </a:r>
            <a:r>
              <a:rPr lang="en-US" b="1" baseline="0" dirty="0" smtClean="0"/>
              <a:t>Rounded 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Drag the yellow diamond adjustment handle to the left to decrease the width of the donut shape.</a:t>
            </a:r>
            <a:endParaRPr lang="en-US" baseline="0" dirty="0" smtClean="0"/>
          </a:p>
          <a:p>
            <a:pPr marL="228600" indent="-228600">
              <a:buFont typeface="+mj-lt"/>
              <a:buAutoNum type="arabicPeriod"/>
            </a:pPr>
            <a:r>
              <a:rPr lang="en-US" baseline="0" dirty="0" smtClean="0"/>
              <a:t>Select the picture.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&amp; Position </a:t>
            </a:r>
            <a:r>
              <a:rPr lang="en-US" baseline="0" dirty="0" smtClean="0"/>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4.11”</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5.44”</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a:t>
            </a:r>
          </a:p>
          <a:p>
            <a:pPr marL="628650" lvl="1" indent="-171450">
              <a:buFont typeface="Arial" pitchFamily="34" charset="0"/>
              <a:buChar char="•"/>
            </a:pPr>
            <a:r>
              <a:rPr lang="en-US" sz="1200" kern="1200" dirty="0" smtClean="0">
                <a:solidFill>
                  <a:schemeClr val="tx1"/>
                </a:solidFill>
                <a:effectLst/>
                <a:latin typeface="+mn-lt"/>
                <a:ea typeface="+mn-ea"/>
                <a:cs typeface="+mn-cs"/>
              </a:rPr>
              <a:t>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AutoNum type="arabicPeriod"/>
            </a:pPr>
            <a:r>
              <a:rPr lang="en-US" sz="1200" kern="1200" dirty="0" smtClean="0">
                <a:solidFill>
                  <a:schemeClr val="tx1"/>
                </a:solidFill>
                <a:effectLst/>
                <a:latin typeface="+mn-lt"/>
                <a:ea typeface="+mn-ea"/>
                <a:cs typeface="+mn-cs"/>
              </a:rPr>
              <a:t>Also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click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in the left pane, in the </a:t>
            </a:r>
            <a:r>
              <a:rPr lang="en-US" sz="1200" b="1" kern="1200" dirty="0" smtClean="0">
                <a:solidFill>
                  <a:schemeClr val="tx1"/>
                </a:solidFill>
                <a:effectLst/>
                <a:latin typeface="+mn-lt"/>
                <a:ea typeface="+mn-ea"/>
                <a:cs typeface="+mn-cs"/>
              </a:rPr>
              <a:t>Shadow</a:t>
            </a:r>
            <a:r>
              <a:rPr lang="en-US" sz="1200" kern="1200" dirty="0" smtClean="0">
                <a:solidFill>
                  <a:schemeClr val="tx1"/>
                </a:solidFill>
                <a:effectLst/>
                <a:latin typeface="+mn-lt"/>
                <a:ea typeface="+mn-ea"/>
                <a:cs typeface="+mn-cs"/>
              </a:rPr>
              <a:t> pane,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the button next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and then under </a:t>
            </a:r>
            <a:r>
              <a:rPr lang="en-US" sz="1200" b="1" kern="1200" baseline="0" dirty="0" smtClean="0">
                <a:solidFill>
                  <a:schemeClr val="tx1"/>
                </a:solidFill>
                <a:effectLst/>
                <a:latin typeface="+mn-lt"/>
                <a:ea typeface="+mn-ea"/>
                <a:cs typeface="+mn-cs"/>
              </a:rPr>
              <a:t>Theme Colors </a:t>
            </a:r>
            <a:r>
              <a:rPr lang="en-US" sz="1200" kern="1200" baseline="0" dirty="0" smtClean="0">
                <a:solidFill>
                  <a:schemeClr val="tx1"/>
                </a:solidFill>
                <a:effectLst/>
                <a:latin typeface="+mn-lt"/>
                <a:ea typeface="+mn-ea"/>
                <a:cs typeface="+mn-cs"/>
              </a:rPr>
              <a:t>click </a:t>
            </a:r>
            <a:r>
              <a:rPr lang="en-US" sz="1200" b="1" kern="1200" baseline="0" dirty="0" smtClean="0">
                <a:solidFill>
                  <a:schemeClr val="tx1"/>
                </a:solidFill>
                <a:effectLst/>
                <a:latin typeface="+mn-lt"/>
                <a:ea typeface="+mn-ea"/>
                <a:cs typeface="+mn-cs"/>
              </a:rPr>
              <a:t>Black, Text 1</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30%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Size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102%</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Blur</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15pt</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Angle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p>
          <a:p>
            <a:pPr marL="685800" lvl="1" indent="-228600">
              <a:buFont typeface="Arial" pitchFamily="34" charset="0"/>
              <a:buChar char="•"/>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Distance</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0</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indent="0">
              <a:buNone/>
            </a:pPr>
            <a:endParaRPr lang="en-US" baseline="0" dirty="0" smtClean="0"/>
          </a:p>
          <a:p>
            <a:pPr marL="0" indent="0">
              <a:buNone/>
            </a:pPr>
            <a:endParaRPr lang="en-US" baseline="0" dirty="0" smtClean="0"/>
          </a:p>
          <a:p>
            <a:pPr marL="0" indent="0">
              <a:buNone/>
            </a:pPr>
            <a:r>
              <a:rPr lang="en-US" baseline="0" dirty="0" smtClean="0"/>
              <a:t>To reproduce the text effects on this slide, do the following:</a:t>
            </a:r>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Text</a:t>
            </a:r>
            <a:r>
              <a:rPr lang="en-US" baseline="0" dirty="0" smtClean="0"/>
              <a:t> group, click </a:t>
            </a:r>
            <a:r>
              <a:rPr lang="en-US" b="1" baseline="0" dirty="0" smtClean="0"/>
              <a:t>Text Box</a:t>
            </a:r>
            <a:r>
              <a:rPr lang="en-US" baseline="0" dirty="0" smtClean="0"/>
              <a:t>. On the slide, drag to draw a text box.</a:t>
            </a:r>
          </a:p>
          <a:p>
            <a:pPr marL="228600" indent="-228600">
              <a:buAutoNum type="arabicPeriod"/>
            </a:pPr>
            <a:r>
              <a:rPr lang="en-US" sz="1200" kern="1200" dirty="0" smtClean="0">
                <a:solidFill>
                  <a:schemeClr val="tx1"/>
                </a:solidFill>
                <a:effectLst/>
                <a:latin typeface="+mn-lt"/>
                <a:ea typeface="+mn-ea"/>
                <a:cs typeface="+mn-cs"/>
              </a:rPr>
              <a:t>Enter text in the text box, and then select the text.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do the following:</a:t>
            </a:r>
          </a:p>
          <a:p>
            <a:pPr marL="685800" lvl="1" indent="-228600">
              <a:buAutoNum type="arabicPeriod"/>
            </a:pPr>
            <a:r>
              <a:rPr lang="en-US" sz="1200" kern="120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Italic</a:t>
            </a:r>
            <a:r>
              <a:rPr lang="en-US" sz="1200" kern="1200" baseline="0" dirty="0" smtClean="0">
                <a:solidFill>
                  <a:schemeClr val="tx1"/>
                </a:solidFill>
                <a:effectLst/>
                <a:latin typeface="+mn-lt"/>
                <a:ea typeface="+mn-ea"/>
                <a:cs typeface="+mn-cs"/>
              </a:rPr>
              <a:t>.</a:t>
            </a:r>
          </a:p>
          <a:p>
            <a:pPr marL="685800" lvl="1" indent="-228600">
              <a:buAutoNum type="arabicPeriod"/>
            </a:pPr>
            <a:r>
              <a:rPr lang="en-US" sz="1200" kern="1200" baseline="0" dirty="0" smtClean="0">
                <a:solidFill>
                  <a:schemeClr val="tx1"/>
                </a:solidFill>
                <a:effectLst/>
                <a:latin typeface="+mn-lt"/>
                <a:ea typeface="+mn-ea"/>
                <a:cs typeface="+mn-cs"/>
              </a:rPr>
              <a:t>In the </a:t>
            </a:r>
            <a:r>
              <a:rPr lang="en-US" sz="1200" b="1" kern="1200" baseline="0" dirty="0" smtClean="0">
                <a:solidFill>
                  <a:schemeClr val="tx1"/>
                </a:solidFill>
                <a:effectLst/>
                <a:latin typeface="+mn-lt"/>
                <a:ea typeface="+mn-ea"/>
                <a:cs typeface="+mn-cs"/>
              </a:rPr>
              <a:t>Font Color </a:t>
            </a:r>
            <a:r>
              <a:rPr lang="en-US" sz="1200" kern="1200" baseline="0" dirty="0" smtClean="0">
                <a:solidFill>
                  <a:schemeClr val="tx1"/>
                </a:solidFill>
                <a:effectLst/>
                <a:latin typeface="+mn-lt"/>
                <a:ea typeface="+mn-ea"/>
                <a:cs typeface="+mn-cs"/>
              </a:rPr>
              <a:t>list,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240</a:t>
            </a:r>
            <a:r>
              <a:rPr lang="en-US" sz="1200" kern="1200" dirty="0" smtClean="0">
                <a:solidFill>
                  <a:schemeClr val="tx1"/>
                </a:solidFill>
                <a:effectLst/>
                <a:latin typeface="+mn-lt"/>
                <a:ea typeface="+mn-ea"/>
                <a:cs typeface="+mn-cs"/>
              </a:rPr>
              <a:t>.</a:t>
            </a:r>
          </a:p>
          <a:p>
            <a:pPr marL="685800" lvl="1" indent="-228600">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Corbel</a:t>
            </a:r>
            <a:r>
              <a:rPr lang="en-US" sz="1200" b="0" kern="120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pPr marL="685800" lvl="1" indent="-228600">
              <a:buAutoNum type="arabicPeriod"/>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the </a:t>
            </a:r>
            <a:r>
              <a:rPr lang="en-US" sz="1200" b="1" kern="1200" baseline="0" dirty="0" smtClean="0">
                <a:solidFill>
                  <a:schemeClr val="tx1"/>
                </a:solidFill>
                <a:effectLst/>
                <a:latin typeface="+mn-lt"/>
                <a:ea typeface="+mn-ea"/>
                <a:cs typeface="+mn-cs"/>
              </a:rPr>
              <a:t>Font Size </a:t>
            </a:r>
            <a:r>
              <a:rPr lang="en-US" sz="1200" b="0" kern="1200" baseline="0" dirty="0" smtClean="0">
                <a:solidFill>
                  <a:schemeClr val="tx1"/>
                </a:solidFill>
                <a:effectLst/>
                <a:latin typeface="+mn-lt"/>
                <a:ea typeface="+mn-ea"/>
                <a:cs typeface="+mn-cs"/>
              </a:rPr>
              <a:t>list, select </a:t>
            </a:r>
            <a:r>
              <a:rPr lang="en-US" sz="1200" b="1" kern="1200" baseline="0" dirty="0" smtClean="0">
                <a:solidFill>
                  <a:schemeClr val="tx1"/>
                </a:solidFill>
                <a:effectLst/>
                <a:latin typeface="+mn-lt"/>
                <a:ea typeface="+mn-ea"/>
                <a:cs typeface="+mn-cs"/>
              </a:rPr>
              <a:t>36 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background effects on this</a:t>
            </a:r>
            <a:r>
              <a:rPr lang="en-US" baseline="0" dirty="0" smtClean="0"/>
              <a:t> slide, do the following: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On the slide, drag to draw a rectangle.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 or texture fill</a:t>
            </a:r>
            <a:r>
              <a:rPr lang="en-US" baseline="0" dirty="0" smtClean="0"/>
              <a:t>. Also in the </a:t>
            </a:r>
            <a:r>
              <a:rPr lang="en-US" b="1" baseline="0" dirty="0" smtClean="0"/>
              <a:t>Fill</a:t>
            </a:r>
            <a:r>
              <a:rPr lang="en-US" baseline="0" dirty="0" smtClean="0"/>
              <a:t> pane, click the button next to </a:t>
            </a:r>
            <a:r>
              <a:rPr lang="en-US" b="1" baseline="0" dirty="0" smtClean="0"/>
              <a:t>Texture</a:t>
            </a:r>
            <a:r>
              <a:rPr lang="en-US" baseline="0" dirty="0" smtClean="0"/>
              <a:t> and then choose </a:t>
            </a:r>
            <a:r>
              <a:rPr lang="en-US" b="1" baseline="0" dirty="0" smtClean="0"/>
              <a:t>Blue Tissue Paper</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Corrections </a:t>
            </a:r>
            <a:r>
              <a:rPr lang="en-US" baseline="0" dirty="0" smtClean="0"/>
              <a:t>in the left pane, in the </a:t>
            </a:r>
            <a:r>
              <a:rPr lang="en-US" b="1" baseline="0" dirty="0" smtClean="0"/>
              <a:t>Picture Corrections </a:t>
            </a:r>
            <a:r>
              <a:rPr lang="en-US" baseline="0" dirty="0" smtClean="0"/>
              <a:t>pane, under </a:t>
            </a:r>
            <a:r>
              <a:rPr lang="en-US" b="1" baseline="0" dirty="0" smtClean="0"/>
              <a:t>Brightness and Contrast</a:t>
            </a:r>
            <a:r>
              <a:rPr lang="en-US" baseline="0" dirty="0" smtClean="0"/>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Brightness</a:t>
            </a:r>
            <a:r>
              <a:rPr lang="en-US" baseline="0" dirty="0" smtClean="0"/>
              <a:t> box, enter </a:t>
            </a:r>
            <a:r>
              <a:rPr lang="en-US" b="1" baseline="0" dirty="0" smtClean="0"/>
              <a:t>-40%</a:t>
            </a:r>
            <a:r>
              <a:rPr lang="en-US"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Contrast</a:t>
            </a:r>
            <a:r>
              <a:rPr lang="en-US" baseline="0" dirty="0" smtClean="0"/>
              <a:t> box, enter </a:t>
            </a:r>
            <a:r>
              <a:rPr lang="en-US" b="1" baseline="0" dirty="0" smtClean="0"/>
              <a:t>40%</a:t>
            </a:r>
            <a:r>
              <a:rPr lang="en-US" baseline="0" dirty="0" smtClean="0"/>
              <a:t>.</a:t>
            </a:r>
          </a:p>
          <a:p>
            <a:pPr marL="228600" lvl="0" indent="-228600">
              <a:buFont typeface="+mj-lt"/>
              <a:buAutoNum type="arabicPeriod"/>
            </a:pPr>
            <a:r>
              <a:rPr lang="en-US" sz="1200" kern="1200" dirty="0" smtClean="0">
                <a:solidFill>
                  <a:schemeClr val="tx1"/>
                </a:solidFill>
                <a:effectLst/>
                <a:latin typeface="+mn-lt"/>
                <a:ea typeface="+mn-ea"/>
                <a:cs typeface="+mn-cs"/>
              </a:rPr>
              <a:t>Select the rectangle. 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Press DELETE to delete the rectangle.</a:t>
            </a:r>
          </a:p>
          <a:p>
            <a:pPr marL="228600" indent="-228600">
              <a:buFont typeface="+mj-lt"/>
              <a:buAutoNum type="arabicPeriod"/>
            </a:pPr>
            <a:r>
              <a:rPr lang="en-US" sz="1200" kern="1200" dirty="0" smtClean="0">
                <a:solidFill>
                  <a:schemeClr val="tx1"/>
                </a:solidFill>
                <a:effectLst/>
                <a:latin typeface="+mn-lt"/>
                <a:ea typeface="+mn-ea"/>
                <a:cs typeface="+mn-cs"/>
              </a:rPr>
              <a:t>Also 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below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select </a:t>
            </a:r>
            <a:r>
              <a:rPr lang="en-US" sz="1200" b="1" kern="1200" dirty="0" smtClean="0">
                <a:solidFill>
                  <a:schemeClr val="tx1"/>
                </a:solidFill>
                <a:effectLst/>
                <a:latin typeface="+mn-lt"/>
                <a:ea typeface="+mn-ea"/>
                <a:cs typeface="+mn-cs"/>
              </a:rPr>
              <a:t>Paste Special</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Paste Special </a:t>
            </a:r>
            <a:r>
              <a:rPr lang="en-US" sz="1200" kern="1200" dirty="0" smtClean="0">
                <a:solidFill>
                  <a:schemeClr val="tx1"/>
                </a:solidFill>
                <a:effectLst/>
                <a:latin typeface="+mn-lt"/>
                <a:ea typeface="+mn-ea"/>
                <a:cs typeface="+mn-cs"/>
              </a:rPr>
              <a:t>dialog box, select </a:t>
            </a:r>
            <a:r>
              <a:rPr lang="en-US" sz="1200" b="1" kern="1200" dirty="0" smtClean="0">
                <a:solidFill>
                  <a:schemeClr val="tx1"/>
                </a:solidFill>
                <a:effectLst/>
                <a:latin typeface="+mn-lt"/>
                <a:ea typeface="+mn-ea"/>
                <a:cs typeface="+mn-cs"/>
              </a:rPr>
              <a:t>Paste</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Picture (PNG)</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sz="1200" kern="1200" baseline="0" dirty="0" smtClean="0">
                <a:solidFill>
                  <a:schemeClr val="tx1"/>
                </a:solidFill>
                <a:effectLst/>
                <a:latin typeface="+mn-lt"/>
                <a:ea typeface="+mn-ea"/>
                <a:cs typeface="+mn-cs"/>
              </a:rPr>
              <a:t>Select the picture. Under </a:t>
            </a:r>
            <a:r>
              <a:rPr lang="en-US" sz="1200" b="1" kern="1200" baseline="0" dirty="0" smtClean="0">
                <a:solidFill>
                  <a:schemeClr val="tx1"/>
                </a:solidFill>
                <a:effectLst/>
                <a:latin typeface="+mn-lt"/>
                <a:ea typeface="+mn-ea"/>
                <a:cs typeface="+mn-cs"/>
              </a:rPr>
              <a:t>Picture</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Tools</a:t>
            </a:r>
            <a:r>
              <a:rPr lang="en-US" sz="1200" kern="1200" baseline="0" dirty="0" smtClean="0">
                <a:solidFill>
                  <a:schemeClr val="tx1"/>
                </a:solidFill>
                <a:effectLst/>
                <a:latin typeface="+mn-lt"/>
                <a:ea typeface="+mn-ea"/>
                <a:cs typeface="+mn-cs"/>
              </a:rPr>
              <a:t>, on the </a:t>
            </a:r>
            <a:r>
              <a:rPr lang="en-US" sz="1200" b="1" kern="1200" baseline="0" dirty="0" smtClean="0">
                <a:solidFill>
                  <a:schemeClr val="tx1"/>
                </a:solidFill>
                <a:effectLst/>
                <a:latin typeface="+mn-lt"/>
                <a:ea typeface="+mn-ea"/>
                <a:cs typeface="+mn-cs"/>
              </a:rPr>
              <a:t>Format</a:t>
            </a:r>
            <a:r>
              <a:rPr lang="en-US" sz="1200" kern="1200" baseline="0" dirty="0" smtClean="0">
                <a:solidFill>
                  <a:schemeClr val="tx1"/>
                </a:solidFill>
                <a:effectLst/>
                <a:latin typeface="+mn-lt"/>
                <a:ea typeface="+mn-ea"/>
                <a:cs typeface="+mn-cs"/>
              </a:rPr>
              <a:t> tab, in the </a:t>
            </a:r>
            <a:r>
              <a:rPr lang="en-US" sz="1200" b="1" kern="1200" baseline="0" dirty="0" smtClean="0">
                <a:solidFill>
                  <a:schemeClr val="tx1"/>
                </a:solidFill>
                <a:effectLst/>
                <a:latin typeface="+mn-lt"/>
                <a:ea typeface="+mn-ea"/>
                <a:cs typeface="+mn-cs"/>
              </a:rPr>
              <a:t>Picture Styles </a:t>
            </a:r>
            <a:r>
              <a:rPr lang="en-US" sz="1200" kern="1200" baseline="0" dirty="0" smtClean="0">
                <a:solidFill>
                  <a:schemeClr val="tx1"/>
                </a:solidFill>
                <a:effectLst/>
                <a:latin typeface="+mn-lt"/>
                <a:ea typeface="+mn-ea"/>
                <a:cs typeface="+mn-cs"/>
              </a:rPr>
              <a:t>group, click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launcher. In the </a:t>
            </a:r>
            <a:r>
              <a:rPr lang="en-US" sz="1200" b="1" kern="1200" baseline="0" dirty="0" smtClean="0">
                <a:solidFill>
                  <a:schemeClr val="tx1"/>
                </a:solidFill>
                <a:effectLst/>
                <a:latin typeface="+mn-lt"/>
                <a:ea typeface="+mn-ea"/>
                <a:cs typeface="+mn-cs"/>
              </a:rPr>
              <a:t>Format Picture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Picture Corrections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Brightness and Contrast</a:t>
            </a:r>
            <a:r>
              <a:rPr lang="en-US" sz="1200" kern="1200" baseline="0" dirty="0" smtClean="0">
                <a:solidFill>
                  <a:schemeClr val="tx1"/>
                </a:solidFill>
                <a:effectLst/>
                <a:latin typeface="+mn-lt"/>
                <a:ea typeface="+mn-ea"/>
                <a:cs typeface="+mn-cs"/>
              </a:rPr>
              <a:t>, do the following:</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Brightness</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-15%</a:t>
            </a:r>
            <a:r>
              <a:rPr lang="en-US" b="0" kern="1200" baseline="0" dirty="0" smtClean="0">
                <a:solidFill>
                  <a:schemeClr val="tx1"/>
                </a:solidFill>
                <a:effectLst/>
                <a:latin typeface="+mn-lt"/>
                <a:ea typeface="+mn-ea"/>
                <a:cs typeface="+mn-cs"/>
              </a:rPr>
              <a:t>.</a:t>
            </a:r>
          </a:p>
          <a:p>
            <a:pPr marL="685800" lvl="1" indent="-228600">
              <a:buFont typeface="Arial" pitchFamily="34" charset="0"/>
              <a:buChar char="•"/>
            </a:pPr>
            <a:r>
              <a:rPr lang="en-US" kern="1200" baseline="0" dirty="0" smtClean="0">
                <a:solidFill>
                  <a:schemeClr val="tx1"/>
                </a:solidFill>
                <a:effectLst/>
                <a:latin typeface="+mn-lt"/>
                <a:ea typeface="+mn-ea"/>
                <a:cs typeface="+mn-cs"/>
              </a:rPr>
              <a:t>In the </a:t>
            </a:r>
            <a:r>
              <a:rPr lang="en-US" b="1" kern="1200" baseline="0" dirty="0" smtClean="0">
                <a:solidFill>
                  <a:schemeClr val="tx1"/>
                </a:solidFill>
                <a:effectLst/>
                <a:latin typeface="+mn-lt"/>
                <a:ea typeface="+mn-ea"/>
                <a:cs typeface="+mn-cs"/>
              </a:rPr>
              <a:t>Contrast</a:t>
            </a:r>
            <a:r>
              <a:rPr lang="en-US" kern="1200" baseline="0" dirty="0" smtClean="0">
                <a:solidFill>
                  <a:schemeClr val="tx1"/>
                </a:solidFill>
                <a:effectLst/>
                <a:latin typeface="+mn-lt"/>
                <a:ea typeface="+mn-ea"/>
                <a:cs typeface="+mn-cs"/>
              </a:rPr>
              <a:t> box, enter </a:t>
            </a:r>
            <a:r>
              <a:rPr lang="en-US" b="1" kern="1200" baseline="0" dirty="0" smtClean="0">
                <a:solidFill>
                  <a:schemeClr val="tx1"/>
                </a:solidFill>
                <a:effectLst/>
                <a:latin typeface="+mn-lt"/>
                <a:ea typeface="+mn-ea"/>
                <a:cs typeface="+mn-cs"/>
              </a:rPr>
              <a:t>50%</a:t>
            </a:r>
            <a:r>
              <a:rPr lang="en-US" b="0" kern="1200" baseline="0" dirty="0" smtClean="0">
                <a:solidFill>
                  <a:schemeClr val="tx1"/>
                </a:solidFill>
                <a:effectLst/>
                <a:latin typeface="+mn-lt"/>
                <a:ea typeface="+mn-ea"/>
                <a:cs typeface="+mn-cs"/>
              </a:rPr>
              <a:t>.</a:t>
            </a:r>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Picture Color </a:t>
            </a:r>
            <a:r>
              <a:rPr lang="en-US" baseline="0" dirty="0" smtClean="0"/>
              <a:t>in the left pane, in the </a:t>
            </a:r>
            <a:r>
              <a:rPr lang="en-US" b="1" baseline="0" dirty="0" smtClean="0"/>
              <a:t>Picture Color </a:t>
            </a:r>
            <a:r>
              <a:rPr lang="en-US" baseline="0" dirty="0" smtClean="0"/>
              <a:t>pane, under </a:t>
            </a:r>
            <a:r>
              <a:rPr lang="en-US" b="1" baseline="0" dirty="0" smtClean="0"/>
              <a:t>Recolor</a:t>
            </a:r>
            <a:r>
              <a:rPr lang="en-US" baseline="0" dirty="0" smtClean="0"/>
              <a:t>,  click the button next to </a:t>
            </a:r>
            <a:r>
              <a:rPr lang="en-US" b="1" baseline="0" dirty="0" smtClean="0"/>
              <a:t>Presets</a:t>
            </a:r>
            <a:r>
              <a:rPr lang="en-US" baseline="0" dirty="0" smtClean="0"/>
              <a:t>, and then click </a:t>
            </a:r>
            <a:r>
              <a:rPr lang="en-US" b="1" baseline="0" dirty="0" smtClean="0"/>
              <a:t>Sepia</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Picture </a:t>
            </a:r>
            <a:r>
              <a:rPr lang="en-US" baseline="0" dirty="0" smtClean="0"/>
              <a:t>dialog box, click </a:t>
            </a:r>
            <a:r>
              <a:rPr lang="en-US" b="1" baseline="0" dirty="0" smtClean="0"/>
              <a:t>Artistic Effects </a:t>
            </a:r>
            <a:r>
              <a:rPr lang="en-US" baseline="0" dirty="0" smtClean="0"/>
              <a:t>in the left pane, in the </a:t>
            </a:r>
            <a:r>
              <a:rPr lang="en-US" b="1" baseline="0" dirty="0" smtClean="0"/>
              <a:t>Artistic Effects </a:t>
            </a:r>
            <a:r>
              <a:rPr lang="en-US" baseline="0" dirty="0" smtClean="0"/>
              <a:t>pane, click the button next to </a:t>
            </a:r>
            <a:r>
              <a:rPr lang="en-US" b="1" baseline="0" dirty="0" smtClean="0"/>
              <a:t>Artistic Effect</a:t>
            </a:r>
            <a:r>
              <a:rPr lang="en-US" baseline="0" dirty="0" smtClean="0"/>
              <a:t>, and then click </a:t>
            </a:r>
            <a:r>
              <a:rPr lang="en-US" b="1" baseline="0" dirty="0" smtClean="0"/>
              <a:t>Marker</a:t>
            </a:r>
            <a:r>
              <a:rPr lang="en-US" baseline="0" dirty="0" smtClean="0"/>
              <a:t>. Also in the </a:t>
            </a:r>
            <a:r>
              <a:rPr lang="en-US" b="1" baseline="0" dirty="0" smtClean="0"/>
              <a:t>Artistic Effects </a:t>
            </a:r>
            <a:r>
              <a:rPr lang="en-US" baseline="0" dirty="0" smtClean="0"/>
              <a:t>pane,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Transparency</a:t>
            </a:r>
            <a:r>
              <a:rPr lang="en-US" baseline="0" dirty="0" smtClean="0"/>
              <a:t> box, enter </a:t>
            </a:r>
            <a:r>
              <a:rPr lang="en-US" b="1" baseline="0" dirty="0" smtClean="0"/>
              <a:t>41%</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In the </a:t>
            </a:r>
            <a:r>
              <a:rPr lang="en-US" b="1" baseline="0" dirty="0" smtClean="0"/>
              <a:t>Size</a:t>
            </a:r>
            <a:r>
              <a:rPr lang="en-US" baseline="0" dirty="0" smtClean="0"/>
              <a:t> box, enter </a:t>
            </a:r>
            <a:r>
              <a:rPr lang="en-US" b="1" baseline="0" dirty="0" smtClean="0"/>
              <a:t>100%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Rectangles</a:t>
            </a:r>
            <a:r>
              <a:rPr lang="en-US" baseline="0" dirty="0" smtClean="0"/>
              <a:t> click </a:t>
            </a:r>
            <a:r>
              <a:rPr lang="en-US" b="1" baseline="0" dirty="0" smtClean="0"/>
              <a:t>Rectangle</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slide, drag to draw a rectangle.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the rectangle.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in the </a:t>
            </a:r>
            <a:r>
              <a:rPr lang="en-US" b="1" baseline="0" dirty="0" smtClean="0"/>
              <a:t>Height</a:t>
            </a:r>
            <a:r>
              <a:rPr lang="en-US" baseline="0" dirty="0" smtClean="0"/>
              <a:t> box enter </a:t>
            </a:r>
            <a:r>
              <a:rPr lang="en-US" b="1" baseline="0" dirty="0" smtClean="0"/>
              <a:t>7.5”</a:t>
            </a:r>
            <a:r>
              <a:rPr lang="en-US" baseline="0" dirty="0" smtClean="0"/>
              <a:t> and in the </a:t>
            </a:r>
            <a:r>
              <a:rPr lang="en-US" b="1" baseline="0" dirty="0" smtClean="0"/>
              <a:t>Width</a:t>
            </a:r>
            <a:r>
              <a:rPr lang="en-US" baseline="0" dirty="0" smtClean="0"/>
              <a:t> box enter </a:t>
            </a:r>
            <a:r>
              <a:rPr lang="en-US" b="1" baseline="0" dirty="0" smtClean="0"/>
              <a:t>10”</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Shape Styles </a:t>
            </a:r>
            <a:r>
              <a:rPr lang="en-US" baseline="0" dirty="0" smtClean="0"/>
              <a:t>group, click the </a:t>
            </a:r>
            <a:r>
              <a:rPr lang="en-US" b="1" baseline="0" dirty="0" smtClean="0"/>
              <a:t>Format Shape </a:t>
            </a:r>
            <a:r>
              <a:rPr lang="en-US" baseline="0" dirty="0" smtClean="0"/>
              <a:t>dialog box launcher. In the </a:t>
            </a:r>
            <a:r>
              <a:rPr lang="en-US" b="1" baseline="0" dirty="0" smtClean="0"/>
              <a:t>Format Shape </a:t>
            </a:r>
            <a:r>
              <a:rPr lang="en-US" baseline="0" dirty="0" smtClean="0"/>
              <a:t>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Radial</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Direction </a:t>
            </a:r>
            <a:r>
              <a:rPr lang="en-US" sz="1200" b="0" kern="1200" dirty="0" smtClean="0">
                <a:solidFill>
                  <a:schemeClr val="tx1"/>
                </a:solidFill>
                <a:effectLst/>
                <a:latin typeface="+mn-lt"/>
                <a:ea typeface="+mn-ea"/>
                <a:cs typeface="+mn-cs"/>
              </a:rPr>
              <a:t>list</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From Center</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Select the last stop in the slider, and then do the following:</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Black, Text 1</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in the </a:t>
            </a:r>
            <a:r>
              <a:rPr lang="en-US" b="1" baseline="0" dirty="0" smtClean="0"/>
              <a:t>Format Shape </a:t>
            </a:r>
            <a:r>
              <a:rPr lang="en-US" baseline="0" dirty="0" smtClean="0"/>
              <a:t>dialog box, click </a:t>
            </a:r>
            <a:r>
              <a:rPr lang="en-US" b="1" baseline="0" dirty="0" smtClean="0"/>
              <a:t>Line Color </a:t>
            </a:r>
            <a:r>
              <a:rPr lang="en-US" baseline="0" dirty="0" smtClean="0"/>
              <a:t>in the left pane, in the </a:t>
            </a:r>
            <a:r>
              <a:rPr lang="en-US" b="1" baseline="0" dirty="0" smtClean="0"/>
              <a:t>Line Color </a:t>
            </a:r>
            <a:r>
              <a:rPr lang="en-US" baseline="0" dirty="0" smtClean="0"/>
              <a:t>pane, click </a:t>
            </a:r>
            <a:r>
              <a:rPr lang="en-US" b="1" baseline="0" dirty="0" smtClean="0"/>
              <a:t>No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Press and hold CTRL, and then on the slide, select the picture and the gradient-fill rectangle.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to Slide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Middle</a:t>
            </a:r>
            <a:r>
              <a:rPr lang="en-US"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Align Center</a:t>
            </a:r>
            <a:r>
              <a:rPr lang="en-US" baseline="0"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a:t>
            </a:r>
            <a:r>
              <a:rPr lang="en-US" baseline="0" dirty="0" smtClean="0"/>
              <a:t> the shape effects on this slide (watercolor overlays), do the following:</a:t>
            </a:r>
            <a:endParaRPr lang="en-US" dirty="0" smtClean="0"/>
          </a:p>
          <a:p>
            <a:pPr marL="228600" indent="-228600">
              <a:buAutoNum type="arabicPeriod"/>
            </a:pPr>
            <a:r>
              <a:rPr lang="en-US" baseline="0" dirty="0" smtClean="0"/>
              <a:t>On the </a:t>
            </a:r>
            <a:r>
              <a:rPr lang="en-US" b="1" baseline="0" dirty="0" smtClean="0"/>
              <a:t>Insert</a:t>
            </a:r>
            <a:r>
              <a:rPr lang="en-US" baseline="0" dirty="0" smtClean="0"/>
              <a:t> tab, in the </a:t>
            </a:r>
            <a:r>
              <a:rPr lang="en-US" b="1" baseline="0" dirty="0" smtClean="0"/>
              <a:t>Illustrations</a:t>
            </a:r>
            <a:r>
              <a:rPr lang="en-US" baseline="0" dirty="0" smtClean="0"/>
              <a:t> group, click </a:t>
            </a:r>
            <a:r>
              <a:rPr lang="en-US" b="1" baseline="0" dirty="0" smtClean="0"/>
              <a:t>Shapes</a:t>
            </a:r>
            <a:r>
              <a:rPr lang="en-US" baseline="0" dirty="0" smtClean="0"/>
              <a:t>, and then under </a:t>
            </a:r>
            <a:r>
              <a:rPr lang="en-US" b="1" baseline="0" dirty="0" smtClean="0"/>
              <a:t>Lines</a:t>
            </a:r>
            <a:r>
              <a:rPr lang="en-US" baseline="0" dirty="0" smtClean="0"/>
              <a:t> click </a:t>
            </a:r>
            <a:r>
              <a:rPr lang="en-US" b="1" baseline="0" dirty="0" smtClean="0"/>
              <a:t>Freeform</a:t>
            </a:r>
            <a:r>
              <a:rPr lang="en-US" baseline="0" dirty="0" smtClean="0"/>
              <a:t>.</a:t>
            </a:r>
          </a:p>
          <a:p>
            <a:pPr marL="228600" indent="-228600">
              <a:spcAft>
                <a:spcPts val="300"/>
              </a:spcAft>
              <a:buFont typeface="+mj-lt"/>
              <a:buAutoNum type="arabicPeriod"/>
            </a:pPr>
            <a:r>
              <a:rPr lang="en-US" sz="1200" baseline="0" dirty="0" smtClean="0"/>
              <a:t>On the slide, click points to create a shape along the top edge of the slide, that fits across the width of the slide and includes multiple points along the bottom edge of the shape (in the example above, 24 points along the bottom edge). </a:t>
            </a:r>
          </a:p>
          <a:p>
            <a:pPr marL="228600" indent="-228600">
              <a:spcAft>
                <a:spcPts val="300"/>
              </a:spcAft>
              <a:buFont typeface="+mj-lt"/>
              <a:buAutoNum type="arabicPeriod"/>
            </a:pPr>
            <a:r>
              <a:rPr lang="en-US" sz="1200" baseline="0" dirty="0" smtClean="0"/>
              <a:t>Select the freeform shape. On the </a:t>
            </a:r>
            <a:r>
              <a:rPr lang="en-US" sz="1200" b="1" baseline="0" dirty="0" smtClean="0"/>
              <a:t>Home </a:t>
            </a:r>
            <a:r>
              <a:rPr lang="en-US" sz="1200" baseline="0" dirty="0" smtClean="0"/>
              <a:t>tab, in the </a:t>
            </a:r>
            <a:r>
              <a:rPr lang="en-US" sz="1200" b="1" baseline="0" dirty="0" smtClean="0"/>
              <a:t>Drawing </a:t>
            </a:r>
            <a:r>
              <a:rPr lang="en-US" sz="1200" baseline="0" dirty="0" smtClean="0"/>
              <a:t>group, click the </a:t>
            </a:r>
            <a:r>
              <a:rPr lang="en-US" sz="1200" b="1" baseline="0" dirty="0" smtClean="0"/>
              <a:t>Format Shape </a:t>
            </a:r>
            <a:r>
              <a:rPr lang="en-US" sz="1200" baseline="0" dirty="0" smtClean="0"/>
              <a:t>dialog box launcher. In the </a:t>
            </a:r>
            <a:r>
              <a:rPr lang="en-US" sz="1200" b="1" baseline="0" dirty="0" smtClean="0"/>
              <a:t>Format Shape </a:t>
            </a:r>
            <a:r>
              <a:rPr lang="en-US" sz="1200" baseline="0" dirty="0" smtClean="0"/>
              <a:t>dialog box, click </a:t>
            </a:r>
            <a:r>
              <a:rPr lang="en-US" sz="1200" b="1" baseline="0" dirty="0" smtClean="0"/>
              <a:t>Fill</a:t>
            </a:r>
            <a:r>
              <a:rPr lang="en-US" sz="1200" baseline="0" dirty="0" smtClean="0"/>
              <a:t> in the left pane, in the </a:t>
            </a:r>
            <a:r>
              <a:rPr lang="en-US" sz="1200" b="1" baseline="0" dirty="0" smtClean="0"/>
              <a:t>Fill</a:t>
            </a:r>
            <a:r>
              <a:rPr lang="en-US" sz="1200" baseline="0" dirty="0" smtClean="0"/>
              <a:t> pane, click the button next to </a:t>
            </a:r>
            <a:r>
              <a:rPr lang="en-US" sz="1200" b="1" baseline="0" dirty="0" smtClean="0"/>
              <a:t>Color</a:t>
            </a:r>
            <a:r>
              <a:rPr lang="en-US" sz="1200" baseline="0" dirty="0" smtClean="0"/>
              <a:t>,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112</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192</a:t>
            </a:r>
            <a:r>
              <a:rPr lang="en-US" sz="1200" kern="1200" dirty="0" smtClean="0">
                <a:solidFill>
                  <a:schemeClr val="tx1"/>
                </a:solidFill>
                <a:effectLst/>
                <a:latin typeface="+mn-lt"/>
                <a:ea typeface="+mn-ea"/>
                <a:cs typeface="+mn-cs"/>
              </a:rPr>
              <a:t>. Also in the </a:t>
            </a:r>
            <a:r>
              <a:rPr lang="en-US" sz="1200" b="1" kern="1200" dirty="0" smtClean="0">
                <a:solidFill>
                  <a:schemeClr val="tx1"/>
                </a:solidFill>
                <a:effectLst/>
                <a:latin typeface="+mn-lt"/>
                <a:ea typeface="+mn-ea"/>
                <a:cs typeface="+mn-cs"/>
              </a:rPr>
              <a:t>Fill</a:t>
            </a:r>
            <a:r>
              <a:rPr lang="en-US" sz="1200" kern="1200" baseline="0" dirty="0" smtClean="0">
                <a:solidFill>
                  <a:schemeClr val="tx1"/>
                </a:solidFill>
                <a:effectLst/>
                <a:latin typeface="+mn-lt"/>
                <a:ea typeface="+mn-ea"/>
                <a:cs typeface="+mn-cs"/>
              </a:rPr>
              <a:t> pane, in the </a:t>
            </a:r>
            <a:r>
              <a:rPr lang="en-US" sz="1200" b="1" kern="1200" baseline="0" dirty="0" smtClean="0">
                <a:solidFill>
                  <a:schemeClr val="tx1"/>
                </a:solidFill>
                <a:effectLst/>
                <a:latin typeface="+mn-lt"/>
                <a:ea typeface="+mn-ea"/>
                <a:cs typeface="+mn-cs"/>
              </a:rPr>
              <a:t>Transparency</a:t>
            </a:r>
            <a:r>
              <a:rPr lang="en-US" sz="1200" kern="1200" baseline="0" dirty="0" smtClean="0">
                <a:solidFill>
                  <a:schemeClr val="tx1"/>
                </a:solidFill>
                <a:effectLst/>
                <a:latin typeface="+mn-lt"/>
                <a:ea typeface="+mn-ea"/>
                <a:cs typeface="+mn-cs"/>
              </a:rPr>
              <a:t> box, enter </a:t>
            </a:r>
            <a:r>
              <a:rPr lang="en-US" sz="1200" b="1" kern="1200" baseline="0" dirty="0" smtClean="0">
                <a:solidFill>
                  <a:schemeClr val="tx1"/>
                </a:solidFill>
                <a:effectLst/>
                <a:latin typeface="+mn-lt"/>
                <a:ea typeface="+mn-ea"/>
                <a:cs typeface="+mn-cs"/>
              </a:rPr>
              <a:t>85%</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in the left pane, in the </a:t>
            </a:r>
            <a:r>
              <a:rPr lang="en-US" sz="1200" b="1" kern="1200" baseline="0" dirty="0" smtClean="0">
                <a:solidFill>
                  <a:schemeClr val="tx1"/>
                </a:solidFill>
                <a:effectLst/>
                <a:latin typeface="+mn-lt"/>
                <a:ea typeface="+mn-ea"/>
                <a:cs typeface="+mn-cs"/>
              </a:rPr>
              <a:t>Line Color </a:t>
            </a:r>
            <a:r>
              <a:rPr lang="en-US" sz="1200" kern="1200" baseline="0" dirty="0" smtClean="0">
                <a:solidFill>
                  <a:schemeClr val="tx1"/>
                </a:solidFill>
                <a:effectLst/>
                <a:latin typeface="+mn-lt"/>
                <a:ea typeface="+mn-ea"/>
                <a:cs typeface="+mn-cs"/>
              </a:rPr>
              <a:t>pane, click </a:t>
            </a:r>
            <a:r>
              <a:rPr lang="en-US" sz="1200" b="1" kern="1200" baseline="0" dirty="0" smtClean="0">
                <a:solidFill>
                  <a:schemeClr val="tx1"/>
                </a:solidFill>
                <a:effectLst/>
                <a:latin typeface="+mn-lt"/>
                <a:ea typeface="+mn-ea"/>
                <a:cs typeface="+mn-cs"/>
              </a:rPr>
              <a:t>No line</a:t>
            </a:r>
            <a:r>
              <a:rPr lang="en-US" sz="1200" kern="1200" baseline="0" dirty="0" smtClean="0">
                <a:solidFill>
                  <a:schemeClr val="tx1"/>
                </a:solidFill>
                <a:effectLst/>
                <a:latin typeface="+mn-lt"/>
                <a:ea typeface="+mn-ea"/>
                <a:cs typeface="+mn-cs"/>
              </a:rPr>
              <a:t>.</a:t>
            </a:r>
          </a:p>
          <a:p>
            <a:pPr marL="228600" indent="-228600">
              <a:spcAft>
                <a:spcPts val="300"/>
              </a:spcAft>
              <a:buFont typeface="+mj-lt"/>
              <a:buAutoNum type="arabicPeriod"/>
            </a:pPr>
            <a:r>
              <a:rPr lang="en-US" sz="1200" kern="1200" baseline="0" dirty="0" smtClean="0">
                <a:solidFill>
                  <a:schemeClr val="tx1"/>
                </a:solidFill>
                <a:effectLst/>
                <a:latin typeface="+mn-lt"/>
                <a:ea typeface="+mn-ea"/>
                <a:cs typeface="+mn-cs"/>
              </a:rPr>
              <a:t>Also in the </a:t>
            </a:r>
            <a:r>
              <a:rPr lang="en-US" sz="1200" b="1" kern="1200" baseline="0" dirty="0" smtClean="0">
                <a:solidFill>
                  <a:schemeClr val="tx1"/>
                </a:solidFill>
                <a:effectLst/>
                <a:latin typeface="+mn-lt"/>
                <a:ea typeface="+mn-ea"/>
                <a:cs typeface="+mn-cs"/>
              </a:rPr>
              <a:t>Format Shape </a:t>
            </a:r>
            <a:r>
              <a:rPr lang="en-US" sz="1200" kern="1200" baseline="0" dirty="0" smtClean="0">
                <a:solidFill>
                  <a:schemeClr val="tx1"/>
                </a:solidFill>
                <a:effectLst/>
                <a:latin typeface="+mn-lt"/>
                <a:ea typeface="+mn-ea"/>
                <a:cs typeface="+mn-cs"/>
              </a:rPr>
              <a:t>dialog box, click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in the left pane, and in the </a:t>
            </a:r>
            <a:r>
              <a:rPr lang="en-US" sz="1200" b="1" kern="1200" baseline="0" dirty="0" smtClean="0">
                <a:solidFill>
                  <a:schemeClr val="tx1"/>
                </a:solidFill>
                <a:effectLst/>
                <a:latin typeface="+mn-lt"/>
                <a:ea typeface="+mn-ea"/>
                <a:cs typeface="+mn-cs"/>
              </a:rPr>
              <a:t>Glow and Soft Edges </a:t>
            </a:r>
            <a:r>
              <a:rPr lang="en-US" sz="1200" kern="1200" baseline="0" dirty="0" smtClean="0">
                <a:solidFill>
                  <a:schemeClr val="tx1"/>
                </a:solidFill>
                <a:effectLst/>
                <a:latin typeface="+mn-lt"/>
                <a:ea typeface="+mn-ea"/>
                <a:cs typeface="+mn-cs"/>
              </a:rPr>
              <a:t>pane, under </a:t>
            </a:r>
            <a:r>
              <a:rPr lang="en-US" sz="1200" b="1" kern="1200" baseline="0" dirty="0" smtClean="0">
                <a:solidFill>
                  <a:schemeClr val="tx1"/>
                </a:solidFill>
                <a:effectLst/>
                <a:latin typeface="+mn-lt"/>
                <a:ea typeface="+mn-ea"/>
                <a:cs typeface="+mn-cs"/>
              </a:rPr>
              <a:t>Soft Edges</a:t>
            </a:r>
            <a:r>
              <a:rPr lang="en-US" sz="1200" kern="1200" baseline="0" dirty="0" smtClean="0">
                <a:solidFill>
                  <a:schemeClr val="tx1"/>
                </a:solidFill>
                <a:effectLst/>
                <a:latin typeface="+mn-lt"/>
                <a:ea typeface="+mn-ea"/>
                <a:cs typeface="+mn-cs"/>
              </a:rPr>
              <a:t>, click the button next to </a:t>
            </a:r>
            <a:r>
              <a:rPr lang="en-US" sz="1200" b="1" kern="1200" baseline="0" dirty="0" smtClean="0">
                <a:solidFill>
                  <a:schemeClr val="tx1"/>
                </a:solidFill>
                <a:effectLst/>
                <a:latin typeface="+mn-lt"/>
                <a:ea typeface="+mn-ea"/>
                <a:cs typeface="+mn-cs"/>
              </a:rPr>
              <a:t>Presets</a:t>
            </a:r>
            <a:r>
              <a:rPr lang="en-US" sz="1200" kern="1200" baseline="0" dirty="0" smtClean="0">
                <a:solidFill>
                  <a:schemeClr val="tx1"/>
                </a:solidFill>
                <a:effectLst/>
                <a:latin typeface="+mn-lt"/>
                <a:ea typeface="+mn-ea"/>
                <a:cs typeface="+mn-cs"/>
              </a:rPr>
              <a:t>, and then click </a:t>
            </a:r>
            <a:r>
              <a:rPr lang="en-US" sz="1200" b="1" kern="1200" baseline="0" dirty="0" smtClean="0">
                <a:solidFill>
                  <a:schemeClr val="tx1"/>
                </a:solidFill>
                <a:effectLst/>
                <a:latin typeface="+mn-lt"/>
                <a:ea typeface="+mn-ea"/>
                <a:cs typeface="+mn-cs"/>
              </a:rPr>
              <a:t>10 pt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r>
              <a:rPr lang="en-US" baseline="0" dirty="0" smtClean="0"/>
              <a:t> </a:t>
            </a:r>
          </a:p>
          <a:p>
            <a:pPr marL="228600" indent="-228600">
              <a:buAutoNum type="arabicPeriod"/>
            </a:pPr>
            <a:r>
              <a:rPr lang="en-US" baseline="0" dirty="0" smtClean="0"/>
              <a:t>Right-click the duplicate shape and select </a:t>
            </a:r>
            <a:r>
              <a:rPr lang="en-US" b="1" baseline="0" dirty="0" smtClean="0"/>
              <a:t>Edit</a:t>
            </a:r>
            <a:r>
              <a:rPr lang="en-US" baseline="0" dirty="0" smtClean="0"/>
              <a:t> </a:t>
            </a:r>
            <a:r>
              <a:rPr lang="en-US" b="1" baseline="0" dirty="0" smtClean="0"/>
              <a:t>Points</a:t>
            </a:r>
            <a:r>
              <a:rPr lang="en-US" baseline="0" dirty="0" smtClean="0"/>
              <a:t>. Move most of the bottom edge points upward and adjust some of the points left or right also (the edge should not be a duplicate of the first shape).</a:t>
            </a:r>
          </a:p>
          <a:p>
            <a:pPr marL="228600" indent="-228600">
              <a:buAutoNum type="arabicPeriod"/>
            </a:pPr>
            <a:r>
              <a:rPr lang="en-US" baseline="0" dirty="0" smtClean="0"/>
              <a:t>Press and hold CTRL, and select the two freeform shapes.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kern="1200" dirty="0" smtClean="0">
                <a:solidFill>
                  <a:schemeClr val="tx1"/>
                </a:solidFill>
                <a:effectLst/>
                <a:latin typeface="+mn-lt"/>
                <a:ea typeface="+mn-ea"/>
                <a:cs typeface="+mn-cs"/>
              </a:rPr>
              <a:t>.</a:t>
            </a:r>
          </a:p>
          <a:p>
            <a:pPr marL="228600" indent="-228600">
              <a:buAutoNum type="arabicPeriod"/>
            </a:pPr>
            <a:r>
              <a:rPr lang="en-US" baseline="0" dirty="0" smtClean="0"/>
              <a:t>Press and hold CTRL, and select two new freeform shapes. On the </a:t>
            </a:r>
            <a:r>
              <a:rPr lang="en-US" b="1" baseline="0" dirty="0" smtClean="0"/>
              <a:t>Home</a:t>
            </a:r>
            <a:r>
              <a:rPr lang="en-US" baseline="0" dirty="0" smtClean="0"/>
              <a:t> tab, in the </a:t>
            </a:r>
            <a:r>
              <a:rPr lang="en-US" b="1" baseline="0" dirty="0" smtClean="0"/>
              <a:t>Drawing</a:t>
            </a:r>
            <a:r>
              <a:rPr lang="en-US" baseline="0" dirty="0" smtClean="0"/>
              <a:t> group, click the </a:t>
            </a:r>
            <a:r>
              <a:rPr lang="en-US" b="1" baseline="0" dirty="0" smtClean="0"/>
              <a:t>Format Shape </a:t>
            </a:r>
            <a:r>
              <a:rPr lang="en-US" baseline="0" dirty="0" smtClean="0"/>
              <a:t>dialog box launcher. In the </a:t>
            </a:r>
            <a:r>
              <a:rPr lang="en-US" b="1" baseline="0" dirty="0" smtClean="0"/>
              <a:t>Format 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 fill</a:t>
            </a:r>
            <a:r>
              <a:rPr lang="en-US" baseline="0" dirty="0" smtClean="0"/>
              <a:t>, and then do the following:</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Linear</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90</a:t>
            </a:r>
            <a:r>
              <a:rPr lang="en-US" sz="1200" kern="1200" dirty="0" smtClean="0">
                <a:solidFill>
                  <a:schemeClr val="tx1"/>
                </a:solidFill>
                <a:effectLst/>
                <a:latin typeface="+mn-lt"/>
                <a:ea typeface="+mn-ea"/>
                <a:cs typeface="+mn-cs"/>
              </a:rPr>
              <a:t>.</a:t>
            </a:r>
          </a:p>
          <a:p>
            <a:pPr marL="628650" lvl="1" indent="-17145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baseline="0" dirty="0" smtClean="0"/>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118</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41</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88%</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last stop 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99%</a:t>
            </a:r>
            <a:r>
              <a:rPr lang="en-US" sz="1200" kern="1200" dirty="0" smtClean="0">
                <a:solidFill>
                  <a:schemeClr val="tx1"/>
                </a:solidFill>
                <a:effectLst/>
                <a:latin typeface="+mn-lt"/>
                <a:ea typeface="+mn-ea"/>
                <a:cs typeface="+mn-cs"/>
              </a:rPr>
              <a:t>.</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 Colors</a:t>
            </a:r>
            <a:r>
              <a:rPr lang="en-US" sz="1200" kern="1200" dirty="0" smtClean="0">
                <a:solidFill>
                  <a:schemeClr val="tx1"/>
                </a:solidFill>
                <a:effectLst/>
                <a:latin typeface="+mn-lt"/>
                <a:ea typeface="+mn-ea"/>
                <a:cs typeface="+mn-cs"/>
              </a:rPr>
              <a:t>, and then in the </a:t>
            </a:r>
            <a:r>
              <a:rPr lang="en-US" sz="1200" b="1" kern="1200" dirty="0" smtClean="0">
                <a:solidFill>
                  <a:schemeClr val="tx1"/>
                </a:solidFill>
                <a:effectLst/>
                <a:latin typeface="+mn-lt"/>
                <a:ea typeface="+mn-ea"/>
                <a:cs typeface="+mn-cs"/>
              </a:rPr>
              <a:t>Colors</a:t>
            </a:r>
            <a:r>
              <a:rPr lang="en-US" sz="1200" kern="1200" dirty="0" smtClean="0">
                <a:solidFill>
                  <a:schemeClr val="tx1"/>
                </a:solidFill>
                <a:effectLst/>
                <a:latin typeface="+mn-lt"/>
                <a:ea typeface="+mn-ea"/>
                <a:cs typeface="+mn-cs"/>
              </a:rPr>
              <a:t> dialog box, on the </a:t>
            </a:r>
            <a:r>
              <a:rPr lang="en-US" sz="1200" b="1" kern="1200" dirty="0" smtClean="0">
                <a:solidFill>
                  <a:schemeClr val="tx1"/>
                </a:solidFill>
                <a:effectLst/>
                <a:latin typeface="+mn-lt"/>
                <a:ea typeface="+mn-ea"/>
                <a:cs typeface="+mn-cs"/>
              </a:rPr>
              <a:t>Custom</a:t>
            </a:r>
            <a:r>
              <a:rPr lang="en-US" sz="1200" kern="1200" dirty="0" smtClean="0">
                <a:solidFill>
                  <a:schemeClr val="tx1"/>
                </a:solidFill>
                <a:effectLst/>
                <a:latin typeface="+mn-lt"/>
                <a:ea typeface="+mn-ea"/>
                <a:cs typeface="+mn-cs"/>
              </a:rPr>
              <a:t> tab, enter values for Red: </a:t>
            </a:r>
            <a:r>
              <a:rPr lang="en-US" sz="1200" b="1" kern="1200" dirty="0" smtClean="0">
                <a:solidFill>
                  <a:schemeClr val="tx1"/>
                </a:solidFill>
                <a:effectLst/>
                <a:latin typeface="+mn-lt"/>
                <a:ea typeface="+mn-ea"/>
                <a:cs typeface="+mn-cs"/>
              </a:rPr>
              <a:t>134</a:t>
            </a:r>
            <a:r>
              <a:rPr lang="en-US" sz="1200" kern="1200" dirty="0" smtClean="0">
                <a:solidFill>
                  <a:schemeClr val="tx1"/>
                </a:solidFill>
                <a:effectLst/>
                <a:latin typeface="+mn-lt"/>
                <a:ea typeface="+mn-ea"/>
                <a:cs typeface="+mn-cs"/>
              </a:rPr>
              <a:t>, Green: </a:t>
            </a:r>
            <a:r>
              <a:rPr lang="en-US" sz="1200" b="1" kern="1200" dirty="0" smtClean="0">
                <a:solidFill>
                  <a:schemeClr val="tx1"/>
                </a:solidFill>
                <a:effectLst/>
                <a:latin typeface="+mn-lt"/>
                <a:ea typeface="+mn-ea"/>
                <a:cs typeface="+mn-cs"/>
              </a:rPr>
              <a:t>56</a:t>
            </a:r>
            <a:r>
              <a:rPr lang="en-US" sz="1200" kern="1200" dirty="0" smtClean="0">
                <a:solidFill>
                  <a:schemeClr val="tx1"/>
                </a:solidFill>
                <a:effectLst/>
                <a:latin typeface="+mn-lt"/>
                <a:ea typeface="+mn-ea"/>
                <a:cs typeface="+mn-cs"/>
              </a:rPr>
              <a:t>, and Blue: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p>
          <a:p>
            <a:pPr marL="1085850" lvl="2" indent="-171450">
              <a:spcAft>
                <a:spcPts val="300"/>
              </a:spcAft>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66%</a:t>
            </a:r>
            <a:r>
              <a:rPr lang="en-US" sz="1200" kern="1200" dirty="0" smtClean="0">
                <a:solidFill>
                  <a:schemeClr val="tx1"/>
                </a:solidFill>
                <a:effectLst/>
                <a:latin typeface="+mn-lt"/>
                <a:ea typeface="+mn-ea"/>
                <a:cs typeface="+mn-cs"/>
              </a:rPr>
              <a:t>. </a:t>
            </a:r>
            <a:endParaRPr lang="en-US" baseline="0" dirty="0" smtClean="0"/>
          </a:p>
          <a:p>
            <a:pPr marL="228600" indent="-228600">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Rotate</a:t>
            </a:r>
            <a:r>
              <a:rPr lang="en-US" baseline="0" dirty="0" smtClean="0"/>
              <a:t>, and then do the following:</a:t>
            </a:r>
          </a:p>
          <a:p>
            <a:pPr marL="685800" lvl="1" indent="-228600">
              <a:buFont typeface="Arial" pitchFamily="34" charset="0"/>
              <a:buChar char="•"/>
            </a:pPr>
            <a:r>
              <a:rPr lang="en-US" baseline="0" dirty="0" smtClean="0"/>
              <a:t>Click </a:t>
            </a:r>
            <a:r>
              <a:rPr lang="en-US" b="1" baseline="0" dirty="0" smtClean="0"/>
              <a:t>Flip Horizontal</a:t>
            </a:r>
            <a:r>
              <a:rPr lang="en-US" baseline="0" dirty="0" smtClean="0"/>
              <a:t>.</a:t>
            </a:r>
          </a:p>
          <a:p>
            <a:pPr marL="685800" lvl="1" indent="-228600">
              <a:buFont typeface="Arial" pitchFamily="34" charset="0"/>
              <a:buChar char="•"/>
            </a:pPr>
            <a:r>
              <a:rPr lang="en-US" baseline="0" dirty="0" smtClean="0"/>
              <a:t>Click </a:t>
            </a:r>
            <a:r>
              <a:rPr lang="en-US" b="1" baseline="0" dirty="0" smtClean="0"/>
              <a:t>Flip Vertical</a:t>
            </a:r>
            <a:r>
              <a:rPr lang="en-US" baseline="0" dirty="0" smtClean="0"/>
              <a:t>.</a:t>
            </a:r>
          </a:p>
          <a:p>
            <a:pPr marL="228600" indent="-228600">
              <a:buAutoNum type="arabicPeriod"/>
            </a:pPr>
            <a:r>
              <a:rPr lang="en-US" baseline="0" dirty="0" smtClean="0"/>
              <a:t>Position the two new freeform shapes in the bottom left corner of the slide area. </a:t>
            </a:r>
          </a:p>
          <a:p>
            <a:pPr marL="228600" indent="-228600">
              <a:buAutoNum type="arabicPeriod"/>
            </a:pPr>
            <a:r>
              <a:rPr lang="en-US" baseline="0" dirty="0" smtClean="0"/>
              <a:t>Select one of the new freeform shapes. Drag the right sizing handle of the shapes to the left, decreasing the width by approximately 1/3. </a:t>
            </a:r>
          </a:p>
          <a:p>
            <a:pPr marL="228600" indent="-228600">
              <a:buAutoNum type="arabicPeriod"/>
            </a:pPr>
            <a:endParaRPr lang="en-US" baseline="0" dirty="0" smtClean="0"/>
          </a:p>
          <a:p>
            <a:pPr marL="0" indent="0">
              <a:buNone/>
            </a:pPr>
            <a:r>
              <a:rPr lang="en-US" baseline="0" dirty="0" smtClean="0"/>
              <a:t>Note: To bring the center picture and caption to the front, do the following:</a:t>
            </a:r>
          </a:p>
          <a:p>
            <a:pPr marL="22860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Editing</a:t>
            </a:r>
            <a:r>
              <a:rPr lang="en-US" baseline="0" dirty="0" smtClean="0"/>
              <a:t> group, click </a:t>
            </a:r>
            <a:r>
              <a:rPr lang="en-US" b="1" baseline="0" dirty="0" smtClean="0"/>
              <a:t>Select</a:t>
            </a:r>
            <a:r>
              <a:rPr lang="en-US" baseline="0" dirty="0" smtClean="0"/>
              <a:t>, and then click </a:t>
            </a:r>
            <a:r>
              <a:rPr lang="en-US" b="1" baseline="0" dirty="0" smtClean="0"/>
              <a:t>Selection Pane</a:t>
            </a:r>
            <a:r>
              <a:rPr lang="en-US" baseline="0" dirty="0" smtClean="0"/>
              <a:t>.</a:t>
            </a:r>
          </a:p>
          <a:p>
            <a:pPr marL="228600" indent="-228600">
              <a:buFont typeface="+mj-lt"/>
              <a:buAutoNum type="arabicPeriod"/>
            </a:pPr>
            <a:r>
              <a:rPr lang="en-US" baseline="0" dirty="0" smtClean="0"/>
              <a:t>Press and hold CTRL, and in the </a:t>
            </a:r>
            <a:r>
              <a:rPr lang="en-US" b="1" baseline="0" dirty="0" smtClean="0"/>
              <a:t>Selection and Visibility </a:t>
            </a:r>
            <a:r>
              <a:rPr lang="en-US" baseline="0" dirty="0" smtClean="0"/>
              <a:t>pane,  select the picture and text box.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click </a:t>
            </a:r>
            <a:r>
              <a:rPr lang="en-US" b="1" baseline="0" dirty="0" smtClean="0"/>
              <a:t>Bring to Front</a:t>
            </a:r>
            <a:r>
              <a:rPr lang="en-US" baseline="0" dirty="0" smtClean="0"/>
              <a:t>.</a:t>
            </a:r>
          </a:p>
        </p:txBody>
      </p:sp>
      <p:sp>
        <p:nvSpPr>
          <p:cNvPr id="4" name="Slide Number Placeholder 3"/>
          <p:cNvSpPr>
            <a:spLocks noGrp="1"/>
          </p:cNvSpPr>
          <p:nvPr>
            <p:ph type="sldNum" sz="quarter" idx="10"/>
          </p:nvPr>
        </p:nvSpPr>
        <p:spPr/>
        <p:txBody>
          <a:bodyPr/>
          <a:lstStyle/>
          <a:p>
            <a:fld id="{B5590536-8E2A-4A9E-9CF9-387C68D0E9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66621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F790A1-A91C-47ED-A546-6C1448FDD82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50231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077E7BD8-507B-4D7B-B7BE-E9D2033CA834}" type="datetimeFigureOut">
              <a:rPr lang="en-US" smtClean="0"/>
              <a:pPr/>
              <a:t>12/24/2015</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11AE88F5-5BAD-4DE4-8906-CDE3927950A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077E7BD8-507B-4D7B-B7BE-E9D2033CA834}" type="datetimeFigureOut">
              <a:rPr lang="en-US" smtClean="0"/>
              <a:pPr/>
              <a:t>12/24/2015</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11AE88F5-5BAD-4DE4-8906-CDE3927950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000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11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27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09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33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992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159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02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646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388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420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BAB9BFF1-1ADE-4378-9288-E8F8FA71B28D}" type="datetime1">
              <a:rPr lang="en-US" smtClean="0">
                <a:solidFill>
                  <a:prstClr val="black">
                    <a:tint val="75000"/>
                  </a:prstClr>
                </a:solidFill>
              </a:rPr>
              <a:pPr>
                <a:defRPr/>
              </a:pPr>
              <a:t>12/24/2015</a:t>
            </a:fld>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1983200-CDC0-4F52-BA4A-29315FD3800D}"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6221695"/>
      </p:ext>
    </p:extLst>
  </p:cSld>
  <p:clrMapOvr>
    <a:masterClrMapping/>
  </p:clrMapOvr>
  <p:transition advClick="0" advTm="3000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784721"/>
            <a:ext cx="7772400" cy="1470025"/>
          </a:xfrm>
        </p:spPr>
        <p:txBody>
          <a:bodyPr anchor="b"/>
          <a:lstStyle>
            <a:lvl1pPr algn="ctr">
              <a:defRPr sz="4000" b="1">
                <a:solidFill>
                  <a:schemeClr val="bg1"/>
                </a:solidFill>
              </a:defRPr>
            </a:lvl1pPr>
          </a:lstStyle>
          <a:p>
            <a:r>
              <a:rPr lang="en-US" smtClean="0"/>
              <a:t>Click to edit Master title style</a:t>
            </a:r>
            <a:endParaRPr lang="en-GB"/>
          </a:p>
        </p:txBody>
      </p:sp>
      <p:sp>
        <p:nvSpPr>
          <p:cNvPr id="3" name="Subtitle 2"/>
          <p:cNvSpPr>
            <a:spLocks noGrp="1"/>
          </p:cNvSpPr>
          <p:nvPr>
            <p:ph type="subTitle" idx="1"/>
          </p:nvPr>
        </p:nvSpPr>
        <p:spPr>
          <a:xfrm>
            <a:off x="683568" y="2420888"/>
            <a:ext cx="7776864"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5" name="Footer Placeholder 4"/>
          <p:cNvSpPr>
            <a:spLocks noGrp="1"/>
          </p:cNvSpPr>
          <p:nvPr>
            <p:ph type="ftr" sz="quarter" idx="11"/>
          </p:nvPr>
        </p:nvSpPr>
        <p:spPr/>
        <p:txBody>
          <a:bodyPr/>
          <a:lstStyle/>
          <a:p>
            <a:endParaRPr lang="en-GB">
              <a:solidFill>
                <a:srgbClr val="690139"/>
              </a:solidFill>
            </a:endParaRPr>
          </a:p>
        </p:txBody>
      </p:sp>
      <p:sp>
        <p:nvSpPr>
          <p:cNvPr id="6" name="Slide Number Placeholder 5"/>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116243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7"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5" name="Footer Placeholder 4"/>
          <p:cNvSpPr>
            <a:spLocks noGrp="1"/>
          </p:cNvSpPr>
          <p:nvPr>
            <p:ph type="ftr" sz="quarter" idx="11"/>
          </p:nvPr>
        </p:nvSpPr>
        <p:spPr/>
        <p:txBody>
          <a:bodyPr/>
          <a:lstStyle/>
          <a:p>
            <a:endParaRPr lang="en-GB">
              <a:solidFill>
                <a:srgbClr val="690139"/>
              </a:solidFill>
            </a:endParaRPr>
          </a:p>
        </p:txBody>
      </p:sp>
      <p:sp>
        <p:nvSpPr>
          <p:cNvPr id="6" name="Slide Number Placeholder 5"/>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311606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73003"/>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17728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5" name="Footer Placeholder 4"/>
          <p:cNvSpPr>
            <a:spLocks noGrp="1"/>
          </p:cNvSpPr>
          <p:nvPr>
            <p:ph type="ftr" sz="quarter" idx="11"/>
          </p:nvPr>
        </p:nvSpPr>
        <p:spPr/>
        <p:txBody>
          <a:bodyPr/>
          <a:lstStyle/>
          <a:p>
            <a:endParaRPr lang="en-GB">
              <a:solidFill>
                <a:srgbClr val="690139"/>
              </a:solidFill>
            </a:endParaRPr>
          </a:p>
        </p:txBody>
      </p:sp>
      <p:sp>
        <p:nvSpPr>
          <p:cNvPr id="6" name="Slide Number Placeholder 5"/>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34726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6" name="Footer Placeholder 5"/>
          <p:cNvSpPr>
            <a:spLocks noGrp="1"/>
          </p:cNvSpPr>
          <p:nvPr>
            <p:ph type="ftr" sz="quarter" idx="11"/>
          </p:nvPr>
        </p:nvSpPr>
        <p:spPr/>
        <p:txBody>
          <a:bodyPr/>
          <a:lstStyle/>
          <a:p>
            <a:endParaRPr lang="en-GB">
              <a:solidFill>
                <a:srgbClr val="690139"/>
              </a:solidFill>
            </a:endParaRPr>
          </a:p>
        </p:txBody>
      </p:sp>
      <p:sp>
        <p:nvSpPr>
          <p:cNvPr id="7" name="Slide Number Placeholder 6"/>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2498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8" name="Footer Placeholder 7"/>
          <p:cNvSpPr>
            <a:spLocks noGrp="1"/>
          </p:cNvSpPr>
          <p:nvPr>
            <p:ph type="ftr" sz="quarter" idx="11"/>
          </p:nvPr>
        </p:nvSpPr>
        <p:spPr/>
        <p:txBody>
          <a:bodyPr/>
          <a:lstStyle/>
          <a:p>
            <a:endParaRPr lang="en-GB">
              <a:solidFill>
                <a:srgbClr val="690139"/>
              </a:solidFill>
            </a:endParaRPr>
          </a:p>
        </p:txBody>
      </p:sp>
      <p:sp>
        <p:nvSpPr>
          <p:cNvPr id="9" name="Slide Number Placeholder 8"/>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21248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4" name="Footer Placeholder 3"/>
          <p:cNvSpPr>
            <a:spLocks noGrp="1"/>
          </p:cNvSpPr>
          <p:nvPr>
            <p:ph type="ftr" sz="quarter" idx="11"/>
          </p:nvPr>
        </p:nvSpPr>
        <p:spPr/>
        <p:txBody>
          <a:bodyPr/>
          <a:lstStyle/>
          <a:p>
            <a:endParaRPr lang="en-GB">
              <a:solidFill>
                <a:srgbClr val="690139"/>
              </a:solidFill>
            </a:endParaRPr>
          </a:p>
        </p:txBody>
      </p:sp>
      <p:sp>
        <p:nvSpPr>
          <p:cNvPr id="5" name="Slide Number Placeholder 4"/>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77221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077E7BD8-507B-4D7B-B7BE-E9D2033CA834}" type="datetimeFigureOut">
              <a:rPr lang="en-US" smtClean="0"/>
              <a:pPr/>
              <a:t>12/24/2015</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11AE88F5-5BAD-4DE4-8906-CDE3927950A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3" name="Footer Placeholder 2"/>
          <p:cNvSpPr>
            <a:spLocks noGrp="1"/>
          </p:cNvSpPr>
          <p:nvPr>
            <p:ph type="ftr" sz="quarter" idx="11"/>
          </p:nvPr>
        </p:nvSpPr>
        <p:spPr/>
        <p:txBody>
          <a:bodyPr/>
          <a:lstStyle/>
          <a:p>
            <a:endParaRPr lang="en-GB">
              <a:solidFill>
                <a:srgbClr val="690139"/>
              </a:solidFill>
            </a:endParaRPr>
          </a:p>
        </p:txBody>
      </p:sp>
      <p:sp>
        <p:nvSpPr>
          <p:cNvPr id="4" name="Slide Number Placeholder 3"/>
          <p:cNvSpPr>
            <a:spLocks noGrp="1"/>
          </p:cNvSpPr>
          <p:nvPr>
            <p:ph type="sldNum" sz="quarter" idx="12"/>
          </p:nvPr>
        </p:nvSpPr>
        <p:spPr/>
        <p:txBody>
          <a:bodyPr/>
          <a:lstStyle/>
          <a:p>
            <a:fld id="{6730DADB-6D76-4E71-9706-67ABCB4B760A}" type="slidenum">
              <a:rPr lang="en-GB" smtClean="0">
                <a:solidFill>
                  <a:srgbClr val="690139"/>
                </a:solidFill>
              </a:rPr>
              <a:pPr/>
              <a:t>‹#›</a:t>
            </a:fld>
            <a:endParaRPr lang="en-GB">
              <a:solidFill>
                <a:srgbClr val="690139"/>
              </a:solidFill>
            </a:endParaRPr>
          </a:p>
        </p:txBody>
      </p:sp>
    </p:spTree>
    <p:extLst>
      <p:ext uri="{BB962C8B-B14F-4D97-AF65-F5344CB8AC3E}">
        <p14:creationId xmlns:p14="http://schemas.microsoft.com/office/powerpoint/2010/main" val="258746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14091"/>
          <a:stretch/>
        </p:blipFill>
        <p:spPr>
          <a:xfrm flipH="1">
            <a:off x="0" y="0"/>
            <a:ext cx="9144000" cy="4014702"/>
          </a:xfrm>
          <a:prstGeom prst="rect">
            <a:avLst/>
          </a:prstGeom>
        </p:spPr>
      </p:pic>
      <p:sp>
        <p:nvSpPr>
          <p:cNvPr id="9" name="Rectangle 8"/>
          <p:cNvSpPr/>
          <p:nvPr userDrawn="1"/>
        </p:nvSpPr>
        <p:spPr>
          <a:xfrm>
            <a:off x="0" y="20574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877554"/>
            <a:ext cx="7391400" cy="3599446"/>
          </a:xfrm>
          <a:prstGeom prst="rect">
            <a:avLst/>
          </a:prstGeom>
        </p:spPr>
      </p:pic>
      <p:sp>
        <p:nvSpPr>
          <p:cNvPr id="2" name="Title 1"/>
          <p:cNvSpPr>
            <a:spLocks noGrp="1"/>
          </p:cNvSpPr>
          <p:nvPr>
            <p:ph type="ctrTitle"/>
          </p:nvPr>
        </p:nvSpPr>
        <p:spPr>
          <a:xfrm>
            <a:off x="228600" y="990600"/>
            <a:ext cx="86868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4724400" y="4114800"/>
            <a:ext cx="4191000" cy="19812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5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93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22814"/>
          <a:stretch/>
        </p:blipFill>
        <p:spPr>
          <a:xfrm flipH="1">
            <a:off x="0" y="0"/>
            <a:ext cx="9144000" cy="3429000"/>
          </a:xfrm>
          <a:prstGeom prst="rect">
            <a:avLst/>
          </a:prstGeom>
        </p:spPr>
      </p:pic>
      <p:sp>
        <p:nvSpPr>
          <p:cNvPr id="9" name="Rectangle 8"/>
          <p:cNvSpPr/>
          <p:nvPr userDrawn="1"/>
        </p:nvSpPr>
        <p:spPr>
          <a:xfrm>
            <a:off x="0" y="14478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800985"/>
            <a:ext cx="86868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28600" y="3505200"/>
            <a:ext cx="4343400" cy="129578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27381"/>
          <a:stretch/>
        </p:blipFill>
        <p:spPr>
          <a:xfrm>
            <a:off x="4495800" y="1759754"/>
            <a:ext cx="4648200" cy="3117046"/>
          </a:xfrm>
          <a:prstGeom prst="rect">
            <a:avLst/>
          </a:prstGeom>
        </p:spPr>
      </p:pic>
    </p:spTree>
    <p:extLst>
      <p:ext uri="{BB962C8B-B14F-4D97-AF65-F5344CB8AC3E}">
        <p14:creationId xmlns:p14="http://schemas.microsoft.com/office/powerpoint/2010/main" val="351246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458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19432"/>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600" y="2359194"/>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19432"/>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59194"/>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349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603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350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228600" y="90487"/>
            <a:ext cx="3236913" cy="1162050"/>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90487"/>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2525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7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1828800" y="4437941"/>
            <a:ext cx="5486400" cy="566738"/>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828800" y="2501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500467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57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95400"/>
            <a:ext cx="7010400" cy="49530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66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Vertical Title 1"/>
          <p:cNvSpPr>
            <a:spLocks noGrp="1"/>
          </p:cNvSpPr>
          <p:nvPr>
            <p:ph type="title" orient="vert"/>
          </p:nvPr>
        </p:nvSpPr>
        <p:spPr>
          <a:xfrm>
            <a:off x="6841864" y="120126"/>
            <a:ext cx="2057400" cy="5290073"/>
          </a:xfrm>
        </p:spPr>
        <p:txBody>
          <a:bodyPr vert="eaVert"/>
          <a:lstStyle>
            <a:lvl1pPr algn="l">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0126"/>
            <a:ext cx="6553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7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smtClean="0"/>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5935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320533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408543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127753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29497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45663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8609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35774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196979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137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38247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985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168646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255275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210816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157335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349659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74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31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41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127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78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377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176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551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138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34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7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077E7BD8-507B-4D7B-B7BE-E9D2033CA834}" type="datetimeFigureOut">
              <a:rPr lang="en-US" smtClean="0"/>
              <a:pPr/>
              <a:t>12/24/2015</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BAB9BFF1-1ADE-4378-9288-E8F8FA71B28D}" type="datetime1">
              <a:rPr lang="en-US" smtClean="0">
                <a:solidFill>
                  <a:prstClr val="black">
                    <a:tint val="75000"/>
                  </a:prstClr>
                </a:solidFill>
              </a:rPr>
              <a:pPr>
                <a:defRPr/>
              </a:pPr>
              <a:t>12/24/2015</a:t>
            </a:fld>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1983200-CDC0-4F52-BA4A-29315FD3800D}"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3752126"/>
      </p:ext>
    </p:extLst>
  </p:cSld>
  <p:clrMapOvr>
    <a:masterClrMapping/>
  </p:clrMapOvr>
  <p:transition advClick="0" advTm="3000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94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04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483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660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05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88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7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31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72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1AE88F5-5BAD-4DE4-8906-CDE3927950A8}"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43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42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6436" y="1524000"/>
            <a:ext cx="6631128" cy="32004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256437" y="4876800"/>
            <a:ext cx="53734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46302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3189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0613" y="3429000"/>
            <a:ext cx="7202776" cy="2286000"/>
          </a:xfrm>
        </p:spPr>
        <p:txBody>
          <a:bodyPr anchor="b">
            <a:norm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970612" y="685800"/>
            <a:ext cx="5659324"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88513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70613" y="1828800"/>
            <a:ext cx="3487057"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6329" y="1828801"/>
            <a:ext cx="3487060"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94815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0612" y="1676400"/>
            <a:ext cx="3485690"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70613" y="2438400"/>
            <a:ext cx="3487057"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6330" y="1676400"/>
            <a:ext cx="3487059"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6330" y="2438400"/>
            <a:ext cx="348705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8" name="Footer Placeholder 7"/>
          <p:cNvSpPr>
            <a:spLocks noGrp="1"/>
          </p:cNvSpPr>
          <p:nvPr>
            <p:ph type="ftr" sz="quarter" idx="11"/>
          </p:nvPr>
        </p:nvSpPr>
        <p:spPr/>
        <p:txBody>
          <a:bodyPr/>
          <a:lstStyle/>
          <a:p>
            <a:endParaRPr>
              <a:solidFill>
                <a:prstClr val="white">
                  <a:tint val="75000"/>
                </a:prstClr>
              </a:solidFill>
            </a:endParaRPr>
          </a:p>
        </p:txBody>
      </p:sp>
      <p:sp>
        <p:nvSpPr>
          <p:cNvPr id="9" name="Slide Number Placeholder 8"/>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84331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4" name="Footer Placeholder 3"/>
          <p:cNvSpPr>
            <a:spLocks noGrp="1"/>
          </p:cNvSpPr>
          <p:nvPr>
            <p:ph type="ftr" sz="quarter" idx="11"/>
          </p:nvPr>
        </p:nvSpPr>
        <p:spPr/>
        <p:txBody>
          <a:bodyPr/>
          <a:lstStyle/>
          <a:p>
            <a:endParaRPr>
              <a:solidFill>
                <a:prstClr val="white">
                  <a:tint val="75000"/>
                </a:prstClr>
              </a:solidFill>
            </a:endParaRPr>
          </a:p>
        </p:txBody>
      </p:sp>
      <p:sp>
        <p:nvSpPr>
          <p:cNvPr id="5" name="Slide Number Placeholder 4"/>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48819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3" name="Footer Placeholder 2"/>
          <p:cNvSpPr>
            <a:spLocks noGrp="1"/>
          </p:cNvSpPr>
          <p:nvPr>
            <p:ph type="ftr" sz="quarter" idx="11"/>
          </p:nvPr>
        </p:nvSpPr>
        <p:spPr/>
        <p:txBody>
          <a:bodyPr/>
          <a:lstStyle/>
          <a:p>
            <a:endParaRPr>
              <a:solidFill>
                <a:prstClr val="white">
                  <a:tint val="75000"/>
                </a:prstClr>
              </a:solidFill>
            </a:endParaRPr>
          </a:p>
        </p:txBody>
      </p:sp>
      <p:sp>
        <p:nvSpPr>
          <p:cNvPr id="4" name="Slide Number Placeholder 3"/>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40701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456128" y="0"/>
            <a:ext cx="3663626"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524726" y="0"/>
            <a:ext cx="3526431" cy="6858000"/>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970612" y="685800"/>
            <a:ext cx="2686750" cy="38862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4572000" y="685800"/>
            <a:ext cx="411479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70612" y="4724400"/>
            <a:ext cx="268675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10191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077E7BD8-507B-4D7B-B7BE-E9D2033CA834}" type="datetimeFigureOut">
              <a:rPr lang="en-US" smtClean="0"/>
              <a:pPr/>
              <a:t>12/24/2015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1AE88F5-5BAD-4DE4-8906-CDE3927950A8}"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456128" y="0"/>
            <a:ext cx="3663626"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3" name="Rectangle 12"/>
          <p:cNvSpPr/>
          <p:nvPr/>
        </p:nvSpPr>
        <p:spPr>
          <a:xfrm>
            <a:off x="524726" y="0"/>
            <a:ext cx="3526431" cy="6858000"/>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970612" y="685800"/>
            <a:ext cx="2686750" cy="38862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4572000" y="685800"/>
            <a:ext cx="4115872"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70612" y="4724400"/>
            <a:ext cx="268675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38817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4046082" y="0"/>
            <a:ext cx="5097917"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4114680" y="0"/>
            <a:ext cx="5029319" cy="6858000"/>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6128" y="685800"/>
            <a:ext cx="3201234" cy="38862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4572000" y="685800"/>
            <a:ext cx="4115872"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128" y="4724400"/>
            <a:ext cx="3201234"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8212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1444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8750" y="685801"/>
            <a:ext cx="914639"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70613" y="685800"/>
            <a:ext cx="6116642" cy="5486400"/>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29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microsoft.com/office/2007/relationships/media" Target="../media/media1.wmv"/><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image" Target="../media/image6.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5.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video" Target="../media/media1.wmv"/></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8.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077E7BD8-507B-4D7B-B7BE-E9D2033CA834}" type="datetimeFigureOut">
              <a:rPr lang="en-US" smtClean="0"/>
              <a:pPr/>
              <a:t>12/24/2015</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1AE88F5-5BAD-4DE4-8906-CDE3927950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25492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289932" y="1340768"/>
            <a:ext cx="8674556" cy="4785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259632" y="6448251"/>
            <a:ext cx="1331168" cy="365125"/>
          </a:xfrm>
          <a:prstGeom prst="rect">
            <a:avLst/>
          </a:prstGeom>
        </p:spPr>
        <p:txBody>
          <a:bodyPr vert="horz" lIns="91440" tIns="45720" rIns="91440" bIns="45720" rtlCol="0" anchor="ctr"/>
          <a:lstStyle>
            <a:lvl1pPr algn="l">
              <a:defRPr sz="1200">
                <a:solidFill>
                  <a:schemeClr val="accent4"/>
                </a:solidFill>
              </a:defRPr>
            </a:lvl1pPr>
          </a:lstStyle>
          <a:p>
            <a:fld id="{248E5D29-03C9-4CDE-BEC1-99909517B3A2}" type="datetimeFigureOut">
              <a:rPr lang="en-GB" smtClean="0">
                <a:solidFill>
                  <a:srgbClr val="690139"/>
                </a:solidFill>
              </a:rPr>
              <a:pPr/>
              <a:t>24/12/2015</a:t>
            </a:fld>
            <a:endParaRPr lang="en-GB">
              <a:solidFill>
                <a:srgbClr val="690139"/>
              </a:solidFill>
            </a:endParaRPr>
          </a:p>
        </p:txBody>
      </p:sp>
      <p:sp>
        <p:nvSpPr>
          <p:cNvPr id="5" name="Footer Placeholder 4"/>
          <p:cNvSpPr>
            <a:spLocks noGrp="1"/>
          </p:cNvSpPr>
          <p:nvPr>
            <p:ph type="ftr" sz="quarter" idx="3"/>
          </p:nvPr>
        </p:nvSpPr>
        <p:spPr>
          <a:xfrm>
            <a:off x="2699792" y="6448251"/>
            <a:ext cx="4536504" cy="365125"/>
          </a:xfrm>
          <a:prstGeom prst="rect">
            <a:avLst/>
          </a:prstGeom>
        </p:spPr>
        <p:txBody>
          <a:bodyPr vert="horz" lIns="91440" tIns="45720" rIns="91440" bIns="45720" rtlCol="0" anchor="ctr"/>
          <a:lstStyle>
            <a:lvl1pPr algn="ctr">
              <a:defRPr sz="1200">
                <a:solidFill>
                  <a:schemeClr val="accent4"/>
                </a:solidFill>
              </a:defRPr>
            </a:lvl1pPr>
          </a:lstStyle>
          <a:p>
            <a:endParaRPr lang="en-GB" dirty="0">
              <a:solidFill>
                <a:srgbClr val="690139"/>
              </a:solidFill>
            </a:endParaRPr>
          </a:p>
        </p:txBody>
      </p:sp>
      <p:sp>
        <p:nvSpPr>
          <p:cNvPr id="6" name="Slide Number Placeholder 5"/>
          <p:cNvSpPr>
            <a:spLocks noGrp="1"/>
          </p:cNvSpPr>
          <p:nvPr>
            <p:ph type="sldNum" sz="quarter" idx="4"/>
          </p:nvPr>
        </p:nvSpPr>
        <p:spPr>
          <a:xfrm>
            <a:off x="8594104" y="6448251"/>
            <a:ext cx="514400" cy="365125"/>
          </a:xfrm>
          <a:prstGeom prst="rect">
            <a:avLst/>
          </a:prstGeom>
        </p:spPr>
        <p:txBody>
          <a:bodyPr vert="horz" lIns="91440" tIns="45720" rIns="91440" bIns="45720" rtlCol="0" anchor="ctr"/>
          <a:lstStyle>
            <a:lvl1pPr algn="r">
              <a:defRPr sz="1200">
                <a:solidFill>
                  <a:schemeClr val="accent4"/>
                </a:solidFill>
              </a:defRPr>
            </a:lvl1pPr>
          </a:lstStyle>
          <a:p>
            <a:fld id="{6730DADB-6D76-4E71-9706-67ABCB4B760A}" type="slidenum">
              <a:rPr lang="en-GB" smtClean="0">
                <a:solidFill>
                  <a:srgbClr val="690139"/>
                </a:solidFill>
              </a:rPr>
              <a:pPr/>
              <a:t>‹#›</a:t>
            </a:fld>
            <a:endParaRPr lang="en-GB">
              <a:solidFill>
                <a:srgbClr val="690139"/>
              </a:solidFill>
            </a:endParaRP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1238250"/>
          </a:xfrm>
          <a:prstGeom prst="rect">
            <a:avLst/>
          </a:prstGeom>
        </p:spPr>
      </p:pic>
      <p:sp>
        <p:nvSpPr>
          <p:cNvPr id="2" name="Title Placeholder 1"/>
          <p:cNvSpPr>
            <a:spLocks noGrp="1"/>
          </p:cNvSpPr>
          <p:nvPr>
            <p:ph type="title"/>
          </p:nvPr>
        </p:nvSpPr>
        <p:spPr>
          <a:xfrm>
            <a:off x="287524" y="31573"/>
            <a:ext cx="8676964" cy="445099"/>
          </a:xfrm>
          <a:prstGeom prst="rect">
            <a:avLst/>
          </a:prstGeom>
        </p:spPr>
        <p:txBody>
          <a:bodyPr vert="horz" lIns="91440" tIns="45720" rIns="91440" bIns="45720" rtlCol="0" anchor="ctr">
            <a:noAutofit/>
          </a:bodyPr>
          <a:lstStyle/>
          <a:p>
            <a:r>
              <a:rPr lang="en-US" smtClean="0"/>
              <a:t>Click to edit Master title style</a:t>
            </a:r>
            <a:endParaRPr lang="en-GB"/>
          </a:p>
        </p:txBody>
      </p:sp>
    </p:spTree>
    <p:extLst>
      <p:ext uri="{BB962C8B-B14F-4D97-AF65-F5344CB8AC3E}">
        <p14:creationId xmlns:p14="http://schemas.microsoft.com/office/powerpoint/2010/main" val="37251341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5">
            <a:lum bright="10000"/>
          </a:blip>
          <a:srcRect l="4494" t="26120" r="4720" b="55296"/>
          <a:stretch/>
        </p:blipFill>
        <p:spPr>
          <a:xfrm flipH="1">
            <a:off x="0" y="0"/>
            <a:ext cx="9144000" cy="1247887"/>
          </a:xfrm>
          <a:prstGeom prst="rect">
            <a:avLst/>
          </a:prstGeom>
        </p:spPr>
      </p:pic>
      <p:sp>
        <p:nvSpPr>
          <p:cNvPr id="3" name="Text Placeholder 2"/>
          <p:cNvSpPr>
            <a:spLocks noGrp="1"/>
          </p:cNvSpPr>
          <p:nvPr>
            <p:ph type="body" idx="1"/>
          </p:nvPr>
        </p:nvSpPr>
        <p:spPr>
          <a:xfrm>
            <a:off x="228600" y="1295400"/>
            <a:ext cx="86868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68FAA-2B4D-4D0F-A1F0-EEB2E56ED74D}"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3C31-284E-4DC4-829E-29D2DA669733}"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r="35794"/>
          <a:stretch/>
        </p:blipFill>
        <p:spPr>
          <a:xfrm>
            <a:off x="7010400" y="464761"/>
            <a:ext cx="2133600" cy="1618246"/>
          </a:xfrm>
          <a:prstGeom prst="rect">
            <a:avLst/>
          </a:prstGeom>
        </p:spPr>
      </p:pic>
      <p:sp>
        <p:nvSpPr>
          <p:cNvPr id="2" name="Title Placeholder 1"/>
          <p:cNvSpPr>
            <a:spLocks noGrp="1"/>
          </p:cNvSpPr>
          <p:nvPr>
            <p:ph type="title"/>
          </p:nvPr>
        </p:nvSpPr>
        <p:spPr>
          <a:xfrm>
            <a:off x="228600" y="59801"/>
            <a:ext cx="701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68488321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4400" b="1" kern="1200">
          <a:solidFill>
            <a:schemeClr val="tx1"/>
          </a:solidFill>
          <a:effectLst>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F6C2C06-34EE-42C7-9319-AF2701CD8579}" type="datetimeFigureOut">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12/24/2015</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BC9E4FD-7209-47EF-BDC4-9D5CD4D8CA82}" type="slidenum">
              <a:rPr lang="en-US" smtClean="0">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8ED5C1">
                      <a:lumMod val="0"/>
                      <a:lumOff val="100000"/>
                    </a:srgbClr>
                  </a:gs>
                </a:gsLst>
                <a:lin ang="5400000" scaled="1"/>
                <a:tileRect/>
              </a:gradFill>
            </a:endParaRPr>
          </a:p>
        </p:txBody>
      </p:sp>
    </p:spTree>
    <p:extLst>
      <p:ext uri="{BB962C8B-B14F-4D97-AF65-F5344CB8AC3E}">
        <p14:creationId xmlns:p14="http://schemas.microsoft.com/office/powerpoint/2010/main" val="2729994012"/>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E7BD8-507B-4D7B-B7BE-E9D2033CA834}" type="datetimeFigureOut">
              <a:rPr lang="en-US" smtClean="0">
                <a:solidFill>
                  <a:prstClr val="black">
                    <a:tint val="75000"/>
                  </a:prstClr>
                </a:solidFill>
              </a:rPr>
              <a:pPr/>
              <a:t>12/24/2015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E88F5-5BAD-4DE4-8906-CDE3927950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01068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8DEB8-5B35-45D0-9046-14D9CC33C608}" type="datetimeFigureOut">
              <a:rPr lang="en-US" smtClean="0">
                <a:solidFill>
                  <a:prstClr val="black">
                    <a:tint val="75000"/>
                  </a:prstClr>
                </a:solidFill>
              </a:rPr>
              <a:pPr/>
              <a:t>12/24/2015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2553B-89AC-485C-8EDE-0C4AD29C47C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28834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0612" y="381000"/>
            <a:ext cx="7202776" cy="11430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970613" y="1828800"/>
            <a:ext cx="72027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001122" y="6400801"/>
            <a:ext cx="9903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881DC1F7-A9E9-4D8B-8C97-C74523B2CF2A}" type="datetimeFigureOut">
              <a:rPr lang="en-US">
                <a:solidFill>
                  <a:prstClr val="white">
                    <a:tint val="75000"/>
                  </a:prstClr>
                </a:solidFill>
              </a:rPr>
              <a:pPr/>
              <a:t>12/24/2015</a:t>
            </a:fld>
            <a:endParaRPr>
              <a:solidFill>
                <a:prstClr val="white">
                  <a:tint val="75000"/>
                </a:prstClr>
              </a:solidFill>
            </a:endParaRPr>
          </a:p>
        </p:txBody>
      </p:sp>
      <p:sp>
        <p:nvSpPr>
          <p:cNvPr id="5" name="Footer Placeholder 4"/>
          <p:cNvSpPr>
            <a:spLocks noGrp="1"/>
          </p:cNvSpPr>
          <p:nvPr>
            <p:ph type="ftr" sz="quarter" idx="3"/>
          </p:nvPr>
        </p:nvSpPr>
        <p:spPr>
          <a:xfrm>
            <a:off x="970613" y="6400801"/>
            <a:ext cx="4744685" cy="276226"/>
          </a:xfrm>
          <a:prstGeom prst="rect">
            <a:avLst/>
          </a:prstGeom>
        </p:spPr>
        <p:txBody>
          <a:bodyPr vert="horz" lIns="91440" tIns="45720" rIns="91440" bIns="45720" rtlCol="0" anchor="ctr"/>
          <a:lstStyle>
            <a:lvl1pPr algn="l">
              <a:defRPr sz="1000" cap="all" baseline="0">
                <a:solidFill>
                  <a:schemeClr val="tx1">
                    <a:tint val="75000"/>
                  </a:schemeClr>
                </a:solidFill>
              </a:defRPr>
            </a:lvl1pPr>
          </a:lstStyle>
          <a:p>
            <a:endParaRPr>
              <a:solidFill>
                <a:prstClr val="white">
                  <a:tint val="75000"/>
                </a:prstClr>
              </a:solidFill>
            </a:endParaRPr>
          </a:p>
        </p:txBody>
      </p:sp>
      <p:sp>
        <p:nvSpPr>
          <p:cNvPr id="6" name="Slide Number Placeholder 5"/>
          <p:cNvSpPr>
            <a:spLocks noGrp="1"/>
          </p:cNvSpPr>
          <p:nvPr>
            <p:ph type="sldNum" sz="quarter" idx="4"/>
          </p:nvPr>
        </p:nvSpPr>
        <p:spPr>
          <a:xfrm>
            <a:off x="7258749" y="6400801"/>
            <a:ext cx="914640"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99542E4-2CCF-42F6-9D92-ED568035133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070377664"/>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7.xml"/><Relationship Id="rId1" Type="http://schemas.openxmlformats.org/officeDocument/2006/relationships/themeOverride" Target="../theme/themeOverride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7.xml"/><Relationship Id="rId5" Type="http://schemas.openxmlformats.org/officeDocument/2006/relationships/image" Target="../media/image31.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descr="Eslimi"/>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44771" name="Picture 3" descr="bism2"/>
          <p:cNvPicPr>
            <a:picLocks noChangeAspect="1" noChangeArrowheads="1"/>
          </p:cNvPicPr>
          <p:nvPr/>
        </p:nvPicPr>
        <p:blipFill>
          <a:blip r:embed="rId4" cstate="print"/>
          <a:srcRect/>
          <a:stretch>
            <a:fillRect/>
          </a:stretch>
        </p:blipFill>
        <p:spPr bwMode="auto">
          <a:xfrm>
            <a:off x="3240089" y="2528889"/>
            <a:ext cx="2628900" cy="1755775"/>
          </a:xfrm>
          <a:prstGeom prst="rect">
            <a:avLst/>
          </a:prstGeom>
          <a:noFill/>
          <a:ln w="9525">
            <a:noFill/>
            <a:miter lim="800000"/>
            <a:headEnd/>
            <a:tailEnd/>
          </a:ln>
        </p:spPr>
      </p:pic>
      <p:sp>
        <p:nvSpPr>
          <p:cNvPr id="544772" name="AutoShape 4">
            <a:hlinkClick r:id="" action="ppaction://hlinkshowjump?jump=nextslide" highlightClick="1"/>
          </p:cNvPr>
          <p:cNvSpPr>
            <a:spLocks noChangeArrowheads="1"/>
          </p:cNvSpPr>
          <p:nvPr/>
        </p:nvSpPr>
        <p:spPr bwMode="auto">
          <a:xfrm>
            <a:off x="8172452" y="115889"/>
            <a:ext cx="900113" cy="431800"/>
          </a:xfrm>
          <a:prstGeom prst="actionButtonForwardNext">
            <a:avLst/>
          </a:prstGeom>
          <a:solidFill>
            <a:schemeClr val="accent1"/>
          </a:solidFill>
          <a:ln w="9525">
            <a:noFill/>
            <a:miter lim="800000"/>
            <a:headEnd/>
            <a:tailEnd/>
          </a:ln>
          <a:effectLst/>
        </p:spPr>
        <p:txBody>
          <a:bodyPr wrap="none" anchor="ctr"/>
          <a:lstStyle/>
          <a:p>
            <a:endParaRPr lang="en-GB">
              <a:solidFill>
                <a:prstClr val="black"/>
              </a:solidFill>
            </a:endParaRPr>
          </a:p>
        </p:txBody>
      </p:sp>
    </p:spTree>
    <p:extLst>
      <p:ext uri="{BB962C8B-B14F-4D97-AF65-F5344CB8AC3E}">
        <p14:creationId xmlns:p14="http://schemas.microsoft.com/office/powerpoint/2010/main" val="192709713"/>
      </p:ext>
    </p:ext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44770"/>
                                        </p:tgtEl>
                                        <p:attrNameLst>
                                          <p:attrName>style.visibility</p:attrName>
                                        </p:attrNameLst>
                                      </p:cBhvr>
                                      <p:to>
                                        <p:strVal val="visible"/>
                                      </p:to>
                                    </p:set>
                                    <p:animEffect transition="in" filter="diamond(in)">
                                      <p:cBhvr>
                                        <p:cTn id="7" dur="2000"/>
                                        <p:tgtEl>
                                          <p:spTgt spid="544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4645152"/>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1600" dirty="0" smtClean="0">
                <a:solidFill>
                  <a:prstClr val="black"/>
                </a:solidFill>
                <a:effectLst>
                  <a:outerShdw blurRad="38100" dist="38100" dir="2700000" algn="tl">
                    <a:srgbClr val="000000">
                      <a:alpha val="43137"/>
                    </a:srgbClr>
                  </a:outerShdw>
                </a:effectLst>
                <a:cs typeface="B Titr" panose="00000700000000000000" pitchFamily="2" charset="-78"/>
              </a:rPr>
              <a:t>گامهای تعیین جایگاه محصول</a:t>
            </a:r>
            <a:endParaRPr lang="en-US" sz="1600"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3" name="Flowchart: Document 2"/>
          <p:cNvSpPr/>
          <p:nvPr/>
        </p:nvSpPr>
        <p:spPr>
          <a:xfrm>
            <a:off x="7452360" y="25603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4" name="Flowchart: Document 3"/>
          <p:cNvSpPr/>
          <p:nvPr/>
        </p:nvSpPr>
        <p:spPr>
          <a:xfrm>
            <a:off x="7452360" y="1341120"/>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بخش بندی بازار</a:t>
            </a:r>
            <a:endParaRPr lang="en-US" dirty="0">
              <a:solidFill>
                <a:prstClr val="black"/>
              </a:solidFill>
              <a:cs typeface="B Titr" panose="00000700000000000000" pitchFamily="2" charset="-78"/>
            </a:endParaRPr>
          </a:p>
        </p:txBody>
      </p:sp>
      <p:sp>
        <p:nvSpPr>
          <p:cNvPr id="5" name="Flowchart: Document 4"/>
          <p:cNvSpPr/>
          <p:nvPr/>
        </p:nvSpPr>
        <p:spPr>
          <a:xfrm>
            <a:off x="7452360" y="2426208"/>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دلایل عمده بخش بندی بازار</a:t>
            </a:r>
            <a:endParaRPr lang="en-US" dirty="0">
              <a:solidFill>
                <a:prstClr val="black"/>
              </a:solidFill>
              <a:cs typeface="B Titr" panose="00000700000000000000" pitchFamily="2" charset="-78"/>
            </a:endParaRPr>
          </a:p>
        </p:txBody>
      </p:sp>
      <p:sp>
        <p:nvSpPr>
          <p:cNvPr id="6" name="Flowchart: Document 5"/>
          <p:cNvSpPr/>
          <p:nvPr/>
        </p:nvSpPr>
        <p:spPr>
          <a:xfrm>
            <a:off x="7452360" y="3511296"/>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جایگاه محصول</a:t>
            </a:r>
            <a:endParaRPr lang="en-US" dirty="0">
              <a:solidFill>
                <a:prstClr val="black"/>
              </a:solidFill>
              <a:cs typeface="B Titr" panose="00000700000000000000" pitchFamily="2" charset="-78"/>
            </a:endParaRPr>
          </a:p>
        </p:txBody>
      </p:sp>
      <p:sp>
        <p:nvSpPr>
          <p:cNvPr id="7" name="TextBox 6"/>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endParaRPr lang="fa-IR" dirty="0" smtClean="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1-تعیین </a:t>
            </a:r>
            <a:r>
              <a:rPr lang="fa-IR" dirty="0">
                <a:solidFill>
                  <a:prstClr val="black"/>
                </a:solidFill>
                <a:cs typeface="B Titr" panose="00000700000000000000" pitchFamily="2" charset="-78"/>
              </a:rPr>
              <a:t>شاخص ها یا معیارهای اصلی برای محصولات و خدمات در صنعت مورد </a:t>
            </a:r>
            <a:r>
              <a:rPr lang="fa-IR" dirty="0" smtClean="0">
                <a:solidFill>
                  <a:prstClr val="black"/>
                </a:solidFill>
                <a:cs typeface="B Titr" panose="00000700000000000000" pitchFamily="2" charset="-78"/>
              </a:rPr>
              <a:t>نظر</a:t>
            </a: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2-ترسیم </a:t>
            </a:r>
            <a:r>
              <a:rPr lang="fa-IR" dirty="0">
                <a:solidFill>
                  <a:prstClr val="black"/>
                </a:solidFill>
                <a:cs typeface="B Titr" panose="00000700000000000000" pitchFamily="2" charset="-78"/>
              </a:rPr>
              <a:t>نمودار برای تعیین جایگاه </a:t>
            </a:r>
            <a:r>
              <a:rPr lang="fa-IR" dirty="0" smtClean="0">
                <a:solidFill>
                  <a:prstClr val="black"/>
                </a:solidFill>
                <a:cs typeface="B Titr" panose="00000700000000000000" pitchFamily="2" charset="-78"/>
              </a:rPr>
              <a:t>محصول</a:t>
            </a:r>
          </a:p>
          <a:p>
            <a:pPr algn="r" rtl="1"/>
            <a:endParaRPr lang="fa-IR" dirty="0" smtClean="0">
              <a:solidFill>
                <a:prstClr val="black"/>
              </a:solidFill>
              <a:cs typeface="B Titr" panose="00000700000000000000" pitchFamily="2" charset="-78"/>
            </a:endParaRPr>
          </a:p>
          <a:p>
            <a:pPr algn="r" rtl="1"/>
            <a:r>
              <a:rPr lang="fa-IR" sz="1400" dirty="0" smtClean="0">
                <a:solidFill>
                  <a:prstClr val="black"/>
                </a:solidFill>
                <a:cs typeface="B Titr" panose="00000700000000000000" pitchFamily="2" charset="-78"/>
              </a:rPr>
              <a:t>3-رسم </a:t>
            </a:r>
            <a:r>
              <a:rPr lang="fa-IR" sz="1400" dirty="0">
                <a:solidFill>
                  <a:prstClr val="black"/>
                </a:solidFill>
                <a:cs typeface="B Titr" panose="00000700000000000000" pitchFamily="2" charset="-78"/>
              </a:rPr>
              <a:t>ویژگی های اصلی محصولات و خدمات شرکت های رقیب در خانه های ماتریسی چهار خانه </a:t>
            </a:r>
            <a:r>
              <a:rPr lang="fa-IR" sz="1400" dirty="0" smtClean="0">
                <a:solidFill>
                  <a:prstClr val="black"/>
                </a:solidFill>
                <a:cs typeface="B Titr" panose="00000700000000000000" pitchFamily="2" charset="-78"/>
              </a:rPr>
              <a:t>ای</a:t>
            </a:r>
          </a:p>
          <a:p>
            <a:pPr algn="r" rtl="1"/>
            <a:endParaRPr lang="fa-IR" sz="1400"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4-یافتن </a:t>
            </a:r>
            <a:r>
              <a:rPr lang="fa-IR" dirty="0">
                <a:solidFill>
                  <a:prstClr val="black"/>
                </a:solidFill>
                <a:cs typeface="B Titr" panose="00000700000000000000" pitchFamily="2" charset="-78"/>
              </a:rPr>
              <a:t>محل خالی محصولات یا خدمات در بازار مورد هدف از نظر جنبه های </a:t>
            </a:r>
            <a:r>
              <a:rPr lang="fa-IR" dirty="0" smtClean="0">
                <a:solidFill>
                  <a:prstClr val="black"/>
                </a:solidFill>
                <a:cs typeface="B Titr" panose="00000700000000000000" pitchFamily="2" charset="-78"/>
              </a:rPr>
              <a:t>رقابتی</a:t>
            </a: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5-طرح </a:t>
            </a:r>
            <a:r>
              <a:rPr lang="fa-IR" dirty="0">
                <a:solidFill>
                  <a:prstClr val="black"/>
                </a:solidFill>
                <a:cs typeface="B Titr" panose="00000700000000000000" pitchFamily="2" charset="-78"/>
              </a:rPr>
              <a:t>ریزی برنامه های بازاریابی جهت تعیین جایگاه مناسب محصول</a:t>
            </a:r>
          </a:p>
        </p:txBody>
      </p:sp>
      <p:sp>
        <p:nvSpPr>
          <p:cNvPr id="8" name="Flowchart: Terminator 7"/>
          <p:cNvSpPr/>
          <p:nvPr/>
        </p:nvSpPr>
        <p:spPr>
          <a:xfrm>
            <a:off x="2133600" y="6120387"/>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a:solidFill>
                  <a:prstClr val="black"/>
                </a:solidFill>
                <a:cs typeface="B Titr" panose="00000700000000000000" pitchFamily="2" charset="-78"/>
              </a:rPr>
              <a:t>مسائلی در زمینه بازاریابی </a:t>
            </a:r>
          </a:p>
        </p:txBody>
      </p:sp>
    </p:spTree>
    <p:extLst>
      <p:ext uri="{BB962C8B-B14F-4D97-AF65-F5344CB8AC3E}">
        <p14:creationId xmlns:p14="http://schemas.microsoft.com/office/powerpoint/2010/main" val="425830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7452360" y="25603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4" name="Flowchart: Document 3"/>
          <p:cNvSpPr/>
          <p:nvPr/>
        </p:nvSpPr>
        <p:spPr>
          <a:xfrm>
            <a:off x="7452360" y="1341120"/>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بخش بندی بازار</a:t>
            </a:r>
            <a:endParaRPr lang="en-US" dirty="0">
              <a:solidFill>
                <a:prstClr val="black"/>
              </a:solidFill>
              <a:cs typeface="B Titr" panose="00000700000000000000" pitchFamily="2" charset="-78"/>
            </a:endParaRPr>
          </a:p>
        </p:txBody>
      </p:sp>
      <p:sp>
        <p:nvSpPr>
          <p:cNvPr id="5" name="Flowchart: Document 4"/>
          <p:cNvSpPr/>
          <p:nvPr/>
        </p:nvSpPr>
        <p:spPr>
          <a:xfrm>
            <a:off x="7452360" y="2426208"/>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a:solidFill>
                  <a:prstClr val="black"/>
                </a:solidFill>
                <a:cs typeface="B Titr" panose="00000700000000000000" pitchFamily="2" charset="-78"/>
              </a:rPr>
              <a:t>دلایل عمده بخش بندی بازار</a:t>
            </a:r>
          </a:p>
        </p:txBody>
      </p:sp>
      <p:sp>
        <p:nvSpPr>
          <p:cNvPr id="6" name="Flowchart: Document 5"/>
          <p:cNvSpPr/>
          <p:nvPr/>
        </p:nvSpPr>
        <p:spPr>
          <a:xfrm>
            <a:off x="7452360" y="3511296"/>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a:solidFill>
                  <a:prstClr val="black"/>
                </a:solidFill>
                <a:cs typeface="B Titr" panose="00000700000000000000" pitchFamily="2" charset="-78"/>
              </a:rPr>
              <a:t>جایگاه محصول</a:t>
            </a:r>
          </a:p>
        </p:txBody>
      </p:sp>
      <p:sp>
        <p:nvSpPr>
          <p:cNvPr id="7" name="Flowchart: Document 6"/>
          <p:cNvSpPr/>
          <p:nvPr/>
        </p:nvSpPr>
        <p:spPr>
          <a:xfrm>
            <a:off x="7452360" y="4596384"/>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a:solidFill>
                  <a:prstClr val="black"/>
                </a:solidFill>
                <a:cs typeface="B Titr" panose="00000700000000000000" pitchFamily="2" charset="-78"/>
              </a:rPr>
              <a:t>گامهای تعیین جایگاه محصول</a:t>
            </a:r>
          </a:p>
        </p:txBody>
      </p:sp>
      <p:sp>
        <p:nvSpPr>
          <p:cNvPr id="8" name="Flowchart: Document 7"/>
          <p:cNvSpPr/>
          <p:nvPr/>
        </p:nvSpPr>
        <p:spPr>
          <a:xfrm>
            <a:off x="7452360" y="568147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1600" dirty="0" smtClean="0">
                <a:solidFill>
                  <a:prstClr val="black"/>
                </a:solidFill>
                <a:effectLst>
                  <a:outerShdw blurRad="38100" dist="38100" dir="2700000" algn="tl">
                    <a:srgbClr val="000000">
                      <a:alpha val="43137"/>
                    </a:srgbClr>
                  </a:outerShdw>
                </a:effectLst>
                <a:cs typeface="B Titr" panose="00000700000000000000" pitchFamily="2" charset="-78"/>
              </a:rPr>
              <a:t>قواعد کلی و عمومی استفاه از نمودار</a:t>
            </a:r>
            <a:endParaRPr lang="en-US" sz="1600"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9" name="TextBox 8"/>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fa-IR" dirty="0">
              <a:solidFill>
                <a:prstClr val="black"/>
              </a:solidFill>
              <a:cs typeface="B Titr" panose="00000700000000000000" pitchFamily="2" charset="-78"/>
            </a:endParaRPr>
          </a:p>
          <a:p>
            <a:pPr algn="r" rtl="1"/>
            <a:r>
              <a:rPr lang="fa-IR" sz="1600" dirty="0" smtClean="0">
                <a:solidFill>
                  <a:prstClr val="black"/>
                </a:solidFill>
                <a:cs typeface="B Titr" panose="00000700000000000000" pitchFamily="2" charset="-78"/>
              </a:rPr>
              <a:t>توجه </a:t>
            </a:r>
            <a:r>
              <a:rPr lang="fa-IR" sz="1600" dirty="0">
                <a:solidFill>
                  <a:prstClr val="black"/>
                </a:solidFill>
                <a:cs typeface="B Titr" panose="00000700000000000000" pitchFamily="2" charset="-78"/>
              </a:rPr>
              <a:t>و جست و جوی بازارهای دست نخورده ای که کالا و خدمات مزبور در آن ارائه </a:t>
            </a:r>
            <a:r>
              <a:rPr lang="fa-IR" sz="1600" dirty="0" smtClean="0">
                <a:solidFill>
                  <a:prstClr val="black"/>
                </a:solidFill>
                <a:cs typeface="B Titr" panose="00000700000000000000" pitchFamily="2" charset="-78"/>
              </a:rPr>
              <a:t>نشده</a:t>
            </a:r>
          </a:p>
          <a:p>
            <a:pPr algn="r" rtl="1"/>
            <a:endParaRPr lang="fa-IR" sz="1600" dirty="0">
              <a:solidFill>
                <a:prstClr val="black"/>
              </a:solidFill>
              <a:cs typeface="B Titr" panose="00000700000000000000" pitchFamily="2" charset="-78"/>
            </a:endParaRPr>
          </a:p>
          <a:p>
            <a:pPr algn="r" rtl="1"/>
            <a:r>
              <a:rPr lang="fa-IR" sz="1600" dirty="0">
                <a:solidFill>
                  <a:prstClr val="black"/>
                </a:solidFill>
                <a:cs typeface="B Titr" panose="00000700000000000000" pitchFamily="2" charset="-78"/>
              </a:rPr>
              <a:t>جایگاه محصول خود</a:t>
            </a:r>
            <a:r>
              <a:rPr lang="fa-IR" dirty="0">
                <a:solidFill>
                  <a:prstClr val="black"/>
                </a:solidFill>
                <a:cs typeface="B Titr" panose="00000700000000000000" pitchFamily="2" charset="-78"/>
              </a:rPr>
              <a:t> را بین دو بخش بازار تعیین نکنید</a:t>
            </a:r>
            <a:r>
              <a:rPr lang="fa-IR" dirty="0" smtClean="0">
                <a:solidFill>
                  <a:prstClr val="black"/>
                </a:solidFill>
                <a:cs typeface="B Titr" panose="00000700000000000000" pitchFamily="2" charset="-78"/>
              </a:rPr>
              <a:t>.</a:t>
            </a:r>
          </a:p>
          <a:p>
            <a:pPr algn="r" rtl="1"/>
            <a:endParaRPr lang="fa-IR" dirty="0">
              <a:solidFill>
                <a:prstClr val="black"/>
              </a:solidFill>
              <a:cs typeface="B Titr" panose="00000700000000000000" pitchFamily="2" charset="-78"/>
            </a:endParaRPr>
          </a:p>
          <a:p>
            <a:pPr algn="r" rtl="1"/>
            <a:r>
              <a:rPr lang="fa-IR" dirty="0">
                <a:solidFill>
                  <a:prstClr val="black"/>
                </a:solidFill>
                <a:cs typeface="B Titr" panose="00000700000000000000" pitchFamily="2" charset="-78"/>
              </a:rPr>
              <a:t>عدم اجرای یک استراتژی در دو بخش </a:t>
            </a:r>
            <a:r>
              <a:rPr lang="fa-IR" dirty="0" smtClean="0">
                <a:solidFill>
                  <a:prstClr val="black"/>
                </a:solidFill>
                <a:cs typeface="B Titr" panose="00000700000000000000" pitchFamily="2" charset="-78"/>
              </a:rPr>
              <a:t>بازار</a:t>
            </a:r>
          </a:p>
          <a:p>
            <a:pPr algn="r" rtl="1"/>
            <a:endParaRPr lang="fa-IR" dirty="0">
              <a:solidFill>
                <a:prstClr val="black"/>
              </a:solidFill>
              <a:cs typeface="B Titr" panose="00000700000000000000" pitchFamily="2" charset="-78"/>
            </a:endParaRPr>
          </a:p>
          <a:p>
            <a:pPr algn="r" rtl="1"/>
            <a:r>
              <a:rPr lang="fa-IR" dirty="0">
                <a:solidFill>
                  <a:prstClr val="black"/>
                </a:solidFill>
                <a:cs typeface="B Titr" panose="00000700000000000000" pitchFamily="2" charset="-78"/>
              </a:rPr>
              <a:t>جایگاه خود را در وسط بازار تعیین نکنید.</a:t>
            </a:r>
          </a:p>
        </p:txBody>
      </p:sp>
      <p:sp>
        <p:nvSpPr>
          <p:cNvPr id="11" name="Flowchart: Terminator 10"/>
          <p:cNvSpPr/>
          <p:nvPr/>
        </p:nvSpPr>
        <p:spPr>
          <a:xfrm>
            <a:off x="1828800" y="6120387"/>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a:solidFill>
                  <a:prstClr val="black"/>
                </a:solidFill>
                <a:cs typeface="B Titr" panose="00000700000000000000" pitchFamily="2" charset="-78"/>
              </a:rPr>
              <a:t>مسائلی در زمینه بازاریابی </a:t>
            </a: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4572000" cy="316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90817"/>
          <p:cNvSpPr>
            <a:spLocks noChangeArrowheads="1"/>
          </p:cNvSpPr>
          <p:nvPr/>
        </p:nvSpPr>
        <p:spPr bwMode="auto">
          <a:xfrm>
            <a:off x="4812752" y="1905000"/>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5"/>
          <p:cNvGrpSpPr>
            <a:grpSpLocks/>
          </p:cNvGrpSpPr>
          <p:nvPr/>
        </p:nvGrpSpPr>
        <p:grpSpPr bwMode="auto">
          <a:xfrm>
            <a:off x="4932362" y="2556202"/>
            <a:ext cx="3789363" cy="771199"/>
            <a:chOff x="-862" y="1097"/>
            <a:chExt cx="2387" cy="565"/>
          </a:xfrm>
        </p:grpSpPr>
        <p:sp>
          <p:nvSpPr>
            <p:cNvPr id="290822" name="Rectangle 29082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0823" name="Rectangle 290822"/>
            <p:cNvSpPr>
              <a:spLocks noChangeArrowheads="1"/>
            </p:cNvSpPr>
            <p:nvPr/>
          </p:nvSpPr>
          <p:spPr bwMode="auto">
            <a:xfrm>
              <a:off x="-862" y="1097"/>
              <a:ext cx="2297" cy="565"/>
            </a:xfrm>
            <a:prstGeom prst="rect">
              <a:avLst/>
            </a:prstGeom>
            <a:solidFill>
              <a:srgbClr val="FFFF00"/>
            </a:soli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800" b="1" spc="-100" dirty="0" smtClean="0">
                  <a:solidFill>
                    <a:srgbClr val="002060"/>
                  </a:solidFill>
                  <a:cs typeface="2  Titr" pitchFamily="2" charset="-78"/>
                </a:rPr>
                <a:t>نمونه هایی از تصمیماتی </a:t>
              </a:r>
              <a:r>
                <a:rPr lang="fa-IR" sz="2800" b="1" spc="-100" dirty="0">
                  <a:solidFill>
                    <a:srgbClr val="002060"/>
                  </a:solidFill>
                  <a:cs typeface="2  Titr" pitchFamily="2" charset="-78"/>
                </a:rPr>
                <a:t>که به سیاست </a:t>
              </a:r>
              <a:r>
                <a:rPr lang="fa-IR" sz="2800" b="1" spc="-100" dirty="0" smtClean="0">
                  <a:solidFill>
                    <a:srgbClr val="002060"/>
                  </a:solidFill>
                  <a:cs typeface="2  Titr" pitchFamily="2" charset="-78"/>
                </a:rPr>
                <a:t>های</a:t>
              </a:r>
            </a:p>
            <a:p>
              <a:pPr algn="ctr" eaLnBrk="0" fontAlgn="base" hangingPunct="0">
                <a:spcBef>
                  <a:spcPct val="0"/>
                </a:spcBef>
                <a:spcAft>
                  <a:spcPct val="0"/>
                </a:spcAft>
                <a:defRPr/>
              </a:pPr>
              <a:r>
                <a:rPr lang="fa-IR" sz="2800" b="1" spc="-100" dirty="0" smtClean="0">
                  <a:solidFill>
                    <a:srgbClr val="002060"/>
                  </a:solidFill>
                  <a:cs typeface="2  Titr" pitchFamily="2" charset="-78"/>
                </a:rPr>
                <a:t> </a:t>
              </a:r>
              <a:r>
                <a:rPr lang="fa-IR" sz="2800" b="1" spc="-100" dirty="0">
                  <a:solidFill>
                    <a:srgbClr val="002060"/>
                  </a:solidFill>
                  <a:cs typeface="2  Titr" pitchFamily="2" charset="-78"/>
                </a:rPr>
                <a:t>مالی / </a:t>
              </a:r>
              <a:r>
                <a:rPr lang="fa-IR" sz="2800" b="1" spc="-100" dirty="0" smtClean="0">
                  <a:solidFill>
                    <a:srgbClr val="002060"/>
                  </a:solidFill>
                  <a:cs typeface="2  Titr" pitchFamily="2" charset="-78"/>
                </a:rPr>
                <a:t>حسابداری نیاز دارند</a:t>
              </a:r>
              <a:endParaRPr lang="fa-IR" sz="2800" b="1" spc="-100" dirty="0">
                <a:solidFill>
                  <a:srgbClr val="002060"/>
                </a:solidFill>
                <a:cs typeface="2  Titr" pitchFamily="2" charset="-78"/>
              </a:endParaRPr>
            </a:p>
          </p:txBody>
        </p:sp>
      </p:grpSp>
      <p:sp>
        <p:nvSpPr>
          <p:cNvPr id="290824" name="TextBox 290823"/>
          <p:cNvSpPr txBox="1">
            <a:spLocks noChangeArrowheads="1"/>
          </p:cNvSpPr>
          <p:nvPr/>
        </p:nvSpPr>
        <p:spPr bwMode="auto">
          <a:xfrm>
            <a:off x="152400" y="1772816"/>
            <a:ext cx="4660352" cy="4154984"/>
          </a:xfrm>
          <a:prstGeom prst="rect">
            <a:avLst/>
          </a:prstGeom>
          <a:noFill/>
          <a:ln w="9525" cap="flat" cmpd="sng" algn="ctr">
            <a:noFill/>
            <a:prstDash val="solid"/>
            <a:miter lim="800000"/>
            <a:headEnd type="none" w="med" len="med"/>
            <a:tailEnd type="none" w="med" len="med"/>
          </a:ln>
          <a:effectLst/>
        </p:spPr>
        <p:txBody>
          <a:bodyPr wrap="square">
            <a:spAutoFit/>
          </a:bodyPr>
          <a:lstStyle/>
          <a:p>
            <a:pPr eaLnBrk="0" fontAlgn="base" hangingPunct="0">
              <a:spcBef>
                <a:spcPct val="0"/>
              </a:spcBef>
              <a:spcAft>
                <a:spcPct val="0"/>
              </a:spcAft>
              <a:defRPr/>
            </a:pPr>
            <a:endParaRPr lang="fa-IR" sz="2000" dirty="0" smtClean="0">
              <a:solidFill>
                <a:prstClr val="black"/>
              </a:solidFill>
              <a:effectLst>
                <a:outerShdw blurRad="38100" dist="38100" dir="2700000" algn="tl">
                  <a:srgbClr val="FFFFFF"/>
                </a:outerShdw>
              </a:effectLst>
              <a:latin typeface="Times New Roman" pitchFamily="18" charset="0"/>
              <a:cs typeface="Titr" pitchFamily="2" charset="-78"/>
            </a:endParaRPr>
          </a:p>
          <a:p>
            <a:pPr marL="283464" lvl="1" algn="r">
              <a:lnSpc>
                <a:spcPct val="90000"/>
              </a:lnSpc>
              <a:spcBef>
                <a:spcPct val="20000"/>
              </a:spcBef>
              <a:buClr>
                <a:srgbClr val="93A299"/>
              </a:buClr>
              <a:buSzPct val="85000"/>
            </a:pPr>
            <a:r>
              <a:rPr lang="fa-IR" sz="2000" b="1" dirty="0" smtClean="0">
                <a:solidFill>
                  <a:prstClr val="black"/>
                </a:solidFill>
              </a:rPr>
              <a:t>1-تهیه </a:t>
            </a:r>
            <a:r>
              <a:rPr lang="fa-IR" sz="2000" b="1" dirty="0">
                <a:solidFill>
                  <a:prstClr val="black"/>
                </a:solidFill>
              </a:rPr>
              <a:t>سرمایه از طریق انتشار اوراق قرضه </a:t>
            </a:r>
            <a:r>
              <a:rPr lang="fa-IR" sz="2000" b="1" dirty="0" smtClean="0">
                <a:solidFill>
                  <a:prstClr val="black"/>
                </a:solidFill>
              </a:rPr>
              <a:t>سهام </a:t>
            </a:r>
            <a:r>
              <a:rPr lang="fa-IR" sz="2000" b="1" dirty="0">
                <a:solidFill>
                  <a:prstClr val="black"/>
                </a:solidFill>
              </a:rPr>
              <a:t>ممتاز یا سهام عادی</a:t>
            </a:r>
          </a:p>
          <a:p>
            <a:pPr marL="283464" lvl="1" algn="r">
              <a:lnSpc>
                <a:spcPct val="90000"/>
              </a:lnSpc>
              <a:spcBef>
                <a:spcPct val="20000"/>
              </a:spcBef>
              <a:buClr>
                <a:srgbClr val="93A299"/>
              </a:buClr>
              <a:buSzPct val="85000"/>
            </a:pPr>
            <a:r>
              <a:rPr lang="fa-IR" sz="2000" b="1" dirty="0" smtClean="0">
                <a:solidFill>
                  <a:prstClr val="black"/>
                </a:solidFill>
              </a:rPr>
              <a:t>2-خرید </a:t>
            </a:r>
            <a:r>
              <a:rPr lang="fa-IR" sz="2000" b="1" dirty="0">
                <a:solidFill>
                  <a:prstClr val="black"/>
                </a:solidFill>
              </a:rPr>
              <a:t>یا اجاره دارایی های ثابت</a:t>
            </a:r>
          </a:p>
          <a:p>
            <a:pPr marL="283464" lvl="1" algn="r">
              <a:lnSpc>
                <a:spcPct val="90000"/>
              </a:lnSpc>
              <a:spcBef>
                <a:spcPct val="20000"/>
              </a:spcBef>
              <a:buClr>
                <a:srgbClr val="93A299"/>
              </a:buClr>
              <a:buSzPct val="85000"/>
            </a:pPr>
            <a:r>
              <a:rPr lang="fa-IR" sz="2000" b="1" dirty="0" smtClean="0">
                <a:solidFill>
                  <a:prstClr val="black"/>
                </a:solidFill>
              </a:rPr>
              <a:t>3-تعیین </a:t>
            </a:r>
            <a:r>
              <a:rPr lang="fa-IR" sz="2000" b="1" dirty="0">
                <a:solidFill>
                  <a:prstClr val="black"/>
                </a:solidFill>
              </a:rPr>
              <a:t>نسبت مناسبی برای درصد سود پرداختی</a:t>
            </a:r>
          </a:p>
          <a:p>
            <a:pPr marL="283464" lvl="1" algn="r">
              <a:lnSpc>
                <a:spcPct val="90000"/>
              </a:lnSpc>
              <a:spcBef>
                <a:spcPct val="20000"/>
              </a:spcBef>
              <a:buClr>
                <a:srgbClr val="93A299"/>
              </a:buClr>
              <a:buSzPct val="85000"/>
            </a:pPr>
            <a:r>
              <a:rPr lang="fa-IR" sz="2000" b="1" dirty="0" smtClean="0">
                <a:solidFill>
                  <a:prstClr val="black"/>
                </a:solidFill>
              </a:rPr>
              <a:t>3-استفاده </a:t>
            </a:r>
            <a:r>
              <a:rPr lang="fa-IR" sz="2000" b="1" dirty="0">
                <a:solidFill>
                  <a:prstClr val="black"/>
                </a:solidFill>
              </a:rPr>
              <a:t>از روش اولین صادره از اولین وارده ، اولین صادره از اخرین وارده یا ارزش بازار</a:t>
            </a:r>
          </a:p>
          <a:p>
            <a:pPr marL="283464" lvl="1" algn="r">
              <a:lnSpc>
                <a:spcPct val="90000"/>
              </a:lnSpc>
              <a:spcBef>
                <a:spcPct val="20000"/>
              </a:spcBef>
              <a:buClr>
                <a:srgbClr val="93A299"/>
              </a:buClr>
              <a:buSzPct val="85000"/>
            </a:pPr>
            <a:r>
              <a:rPr lang="fa-IR" sz="2000" b="1" dirty="0" smtClean="0">
                <a:solidFill>
                  <a:prstClr val="black"/>
                </a:solidFill>
              </a:rPr>
              <a:t>4-تعیین </a:t>
            </a:r>
            <a:r>
              <a:rPr lang="fa-IR" sz="2000" b="1" dirty="0">
                <a:solidFill>
                  <a:prstClr val="black"/>
                </a:solidFill>
              </a:rPr>
              <a:t>مدت زمان برای حساب های دریافتنی</a:t>
            </a:r>
          </a:p>
          <a:p>
            <a:pPr marL="283464" lvl="1" algn="r">
              <a:lnSpc>
                <a:spcPct val="90000"/>
              </a:lnSpc>
              <a:spcBef>
                <a:spcPct val="20000"/>
              </a:spcBef>
              <a:buClr>
                <a:srgbClr val="93A299"/>
              </a:buClr>
              <a:buSzPct val="85000"/>
            </a:pPr>
            <a:r>
              <a:rPr lang="fa-IR" sz="2000" b="1" dirty="0" smtClean="0">
                <a:solidFill>
                  <a:prstClr val="black"/>
                </a:solidFill>
              </a:rPr>
              <a:t>5-در </a:t>
            </a:r>
            <a:r>
              <a:rPr lang="fa-IR" sz="2000" b="1" dirty="0">
                <a:solidFill>
                  <a:prstClr val="black"/>
                </a:solidFill>
              </a:rPr>
              <a:t>نظر گرفتن درصدی مشخص به عنوان تخفیف نقدی برای پرداخت هایی که در محدوده  زمانی مشخصی صورت گیرد</a:t>
            </a:r>
          </a:p>
          <a:p>
            <a:pPr marL="283464" lvl="1" algn="r">
              <a:lnSpc>
                <a:spcPct val="90000"/>
              </a:lnSpc>
              <a:spcBef>
                <a:spcPct val="20000"/>
              </a:spcBef>
              <a:buClr>
                <a:srgbClr val="93A299"/>
              </a:buClr>
              <a:buSzPct val="85000"/>
            </a:pPr>
            <a:r>
              <a:rPr lang="fa-IR" sz="2000" b="1" dirty="0" smtClean="0">
                <a:solidFill>
                  <a:prstClr val="black"/>
                </a:solidFill>
              </a:rPr>
              <a:t>6-تعیین </a:t>
            </a:r>
            <a:r>
              <a:rPr lang="fa-IR" sz="2000" b="1" dirty="0">
                <a:solidFill>
                  <a:prstClr val="black"/>
                </a:solidFill>
              </a:rPr>
              <a:t>مقدار وجه </a:t>
            </a:r>
            <a:r>
              <a:rPr lang="fa-IR" sz="2000" b="1" dirty="0" smtClean="0">
                <a:solidFill>
                  <a:prstClr val="black"/>
                </a:solidFill>
              </a:rPr>
              <a:t>نقد</a:t>
            </a:r>
            <a:endParaRPr lang="fa-IR" sz="2000" b="1" dirty="0">
              <a:solidFill>
                <a:prstClr val="black"/>
              </a:solidFill>
            </a:endParaRPr>
          </a:p>
        </p:txBody>
      </p:sp>
      <p:sp>
        <p:nvSpPr>
          <p:cNvPr id="10138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endParaRPr lang="fa-IR" dirty="0" smtClean="0">
              <a:solidFill>
                <a:srgbClr val="DDDDDD"/>
              </a:solidFill>
              <a:cs typeface="Arial" charset="0"/>
            </a:endParaRPr>
          </a:p>
        </p:txBody>
      </p:sp>
      <p:sp>
        <p:nvSpPr>
          <p:cNvPr id="13" name="Rectangle 12"/>
          <p:cNvSpPr>
            <a:spLocks noChangeArrowheads="1"/>
          </p:cNvSpPr>
          <p:nvPr/>
        </p:nvSpPr>
        <p:spPr bwMode="auto">
          <a:xfrm>
            <a:off x="2260754" y="284018"/>
            <a:ext cx="6797949" cy="1143000"/>
          </a:xfrm>
          <a:prstGeom prst="rect">
            <a:avLst/>
          </a:prstGeom>
          <a:noFill/>
          <a:ln w="9525" cap="flat" cmpd="sng" algn="ctr">
            <a:noFill/>
            <a:prstDash val="solid"/>
            <a:miter lim="800000"/>
            <a:headEnd type="none" w="med" len="med"/>
            <a:tailEnd type="none" w="med" len="med"/>
          </a:ln>
          <a:effectLst/>
        </p:spPr>
        <p:txBody>
          <a:bodyPr lIns="92075" tIns="46038" rIns="92075" bIns="46038" anchor="ctr"/>
          <a:lstStyle/>
          <a:p>
            <a:pPr algn="ctr">
              <a:defRPr/>
            </a:pPr>
            <a:r>
              <a:rPr lang="fa-IR" sz="3200" b="1" dirty="0" smtClean="0">
                <a:solidFill>
                  <a:prstClr val="black"/>
                </a:solidFill>
                <a:latin typeface="+mj-lt"/>
                <a:cs typeface="B Jadid"/>
              </a:rPr>
              <a:t>مسائلی در زمینه امور مالی/ حسابداری </a:t>
            </a:r>
            <a:endParaRPr lang="en-US" sz="3200" b="1" dirty="0">
              <a:solidFill>
                <a:prstClr val="black"/>
              </a:solidFill>
              <a:latin typeface="+mj-lt"/>
              <a:cs typeface="B Jadid"/>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4280"/>
            <a:ext cx="25336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736938"/>
      </p:ext>
    </p:extLst>
  </p:cSld>
  <p:clrMapOvr>
    <a:masterClrMapping/>
  </p:clrMapOvr>
  <p:transition>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291842"/>
          <p:cNvSpPr>
            <a:spLocks noChangeArrowheads="1"/>
          </p:cNvSpPr>
          <p:nvPr/>
        </p:nvSpPr>
        <p:spPr bwMode="auto">
          <a:xfrm>
            <a:off x="4818062" y="1828800"/>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5"/>
          <p:cNvGrpSpPr>
            <a:grpSpLocks/>
          </p:cNvGrpSpPr>
          <p:nvPr/>
        </p:nvGrpSpPr>
        <p:grpSpPr bwMode="auto">
          <a:xfrm>
            <a:off x="4876800" y="3505200"/>
            <a:ext cx="3768725" cy="584200"/>
            <a:chOff x="-849" y="1234"/>
            <a:chExt cx="2374" cy="428"/>
          </a:xfrm>
        </p:grpSpPr>
        <p:sp>
          <p:nvSpPr>
            <p:cNvPr id="291846" name="Rectangle 291845"/>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1847" name="Rectangle 291846"/>
            <p:cNvSpPr>
              <a:spLocks noChangeArrowheads="1"/>
            </p:cNvSpPr>
            <p:nvPr/>
          </p:nvSpPr>
          <p:spPr bwMode="auto">
            <a:xfrm>
              <a:off x="-811" y="1281"/>
              <a:ext cx="2297" cy="335"/>
            </a:xfrm>
            <a:prstGeom prst="rect">
              <a:avLst/>
            </a:prstGeom>
            <a:solidFill>
              <a:srgbClr val="FFFF00"/>
            </a:solidFill>
            <a:ln w="12700" cap="sq" cmpd="sng" algn="ctr">
              <a:solidFill>
                <a:schemeClr val="bg2"/>
              </a:solid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800" b="1" spc="-100" dirty="0" smtClean="0">
                  <a:solidFill>
                    <a:srgbClr val="002060"/>
                  </a:solidFill>
                  <a:cs typeface="2  Titr" pitchFamily="2" charset="-78"/>
                </a:rPr>
                <a:t>تهیه سرمایه برای اجرای استراتژی </a:t>
              </a:r>
              <a:endParaRPr lang="en-US" sz="2800" dirty="0">
                <a:solidFill>
                  <a:srgbClr val="DDDDDD"/>
                </a:solidFill>
                <a:latin typeface="Times New Roman" pitchFamily="18" charset="0"/>
                <a:cs typeface="Titr" pitchFamily="2" charset="-78"/>
              </a:endParaRPr>
            </a:p>
          </p:txBody>
        </p:sp>
      </p:grpSp>
      <p:grpSp>
        <p:nvGrpSpPr>
          <p:cNvPr id="3" name="Group 8"/>
          <p:cNvGrpSpPr>
            <a:grpSpLocks/>
          </p:cNvGrpSpPr>
          <p:nvPr/>
        </p:nvGrpSpPr>
        <p:grpSpPr bwMode="auto">
          <a:xfrm>
            <a:off x="4937125" y="2515252"/>
            <a:ext cx="3768725" cy="812147"/>
            <a:chOff x="-849" y="1067"/>
            <a:chExt cx="2374" cy="595"/>
          </a:xfrm>
        </p:grpSpPr>
        <p:sp>
          <p:nvSpPr>
            <p:cNvPr id="291849" name="Rectangle 291848"/>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1850" name="Rectangle 291849"/>
            <p:cNvSpPr>
              <a:spLocks noChangeArrowheads="1"/>
            </p:cNvSpPr>
            <p:nvPr/>
          </p:nvSpPr>
          <p:spPr bwMode="auto">
            <a:xfrm>
              <a:off x="-836" y="1067"/>
              <a:ext cx="2297" cy="549"/>
            </a:xfrm>
            <a:prstGeom prst="rect">
              <a:avLst/>
            </a:prstGeom>
            <a:gradFill rotWithShape="0">
              <a:gsLst>
                <a:gs pos="3000">
                  <a:schemeClr val="bg1">
                    <a:gamma/>
                    <a:shade val="16078"/>
                    <a:invGamma/>
                  </a:schemeClr>
                </a:gs>
                <a:gs pos="100000">
                  <a:schemeClr val="bg1"/>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800" b="1" spc="-100" dirty="0">
                  <a:solidFill>
                    <a:srgbClr val="FFFFCC"/>
                  </a:solidFill>
                  <a:cs typeface="2  Titr" pitchFamily="2" charset="-78"/>
                </a:rPr>
                <a:t>نمونه هایی از تصمیماتی که به سیاست های</a:t>
              </a:r>
            </a:p>
            <a:p>
              <a:pPr algn="ctr" eaLnBrk="0" fontAlgn="base" hangingPunct="0">
                <a:spcBef>
                  <a:spcPct val="0"/>
                </a:spcBef>
                <a:spcAft>
                  <a:spcPct val="0"/>
                </a:spcAft>
                <a:defRPr/>
              </a:pPr>
              <a:r>
                <a:rPr lang="fa-IR" sz="2800" b="1" spc="-100" dirty="0">
                  <a:solidFill>
                    <a:srgbClr val="FFFFCC"/>
                  </a:solidFill>
                  <a:cs typeface="2  Titr" pitchFamily="2" charset="-78"/>
                </a:rPr>
                <a:t> مالی / حسابداری نیاز دارند</a:t>
              </a:r>
              <a:endParaRPr lang="fa-IR" sz="2800" b="1" spc="-100" dirty="0" smtClean="0">
                <a:solidFill>
                  <a:srgbClr val="FFFFCC"/>
                </a:solidFill>
                <a:cs typeface="2  Titr" pitchFamily="2" charset="-78"/>
              </a:endParaRPr>
            </a:p>
          </p:txBody>
        </p:sp>
      </p:grpSp>
      <p:sp>
        <p:nvSpPr>
          <p:cNvPr id="102407" name="TextBox 291850"/>
          <p:cNvSpPr txBox="1">
            <a:spLocks noChangeArrowheads="1"/>
          </p:cNvSpPr>
          <p:nvPr/>
        </p:nvSpPr>
        <p:spPr bwMode="auto">
          <a:xfrm>
            <a:off x="251520" y="2133600"/>
            <a:ext cx="4396680" cy="395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Titr" pitchFamily="2" charset="-78"/>
              </a:defRPr>
            </a:lvl1pPr>
            <a:lvl2pPr marL="742950" indent="-285750">
              <a:defRPr sz="2400">
                <a:solidFill>
                  <a:schemeClr val="tx1"/>
                </a:solidFill>
                <a:latin typeface="Times New Roman" pitchFamily="18" charset="0"/>
                <a:cs typeface="Titr" pitchFamily="2" charset="-78"/>
              </a:defRPr>
            </a:lvl2pPr>
            <a:lvl3pPr marL="1143000" indent="-228600">
              <a:defRPr sz="2400">
                <a:solidFill>
                  <a:schemeClr val="tx1"/>
                </a:solidFill>
                <a:latin typeface="Times New Roman" pitchFamily="18" charset="0"/>
                <a:cs typeface="Titr" pitchFamily="2" charset="-78"/>
              </a:defRPr>
            </a:lvl3pPr>
            <a:lvl4pPr marL="1600200" indent="-228600">
              <a:defRPr sz="2400">
                <a:solidFill>
                  <a:schemeClr val="tx1"/>
                </a:solidFill>
                <a:latin typeface="Times New Roman" pitchFamily="18" charset="0"/>
                <a:cs typeface="Titr" pitchFamily="2" charset="-78"/>
              </a:defRPr>
            </a:lvl4pPr>
            <a:lvl5pPr marL="2057400" indent="-228600">
              <a:defRPr sz="2400">
                <a:solidFill>
                  <a:schemeClr val="tx1"/>
                </a:solidFill>
                <a:latin typeface="Times New Roman" pitchFamily="18" charset="0"/>
                <a:cs typeface="Titr" pitchFamily="2" charset="-78"/>
              </a:defRPr>
            </a:lvl5pPr>
            <a:lvl6pPr marL="2514600" indent="-228600" algn="r" eaLnBrk="0" fontAlgn="base" hangingPunct="0">
              <a:spcBef>
                <a:spcPct val="0"/>
              </a:spcBef>
              <a:spcAft>
                <a:spcPct val="0"/>
              </a:spcAft>
              <a:defRPr sz="2400">
                <a:solidFill>
                  <a:schemeClr val="tx1"/>
                </a:solidFill>
                <a:latin typeface="Times New Roman" pitchFamily="18" charset="0"/>
                <a:cs typeface="Titr" pitchFamily="2" charset="-78"/>
              </a:defRPr>
            </a:lvl6pPr>
            <a:lvl7pPr marL="2971800" indent="-228600" algn="r" eaLnBrk="0" fontAlgn="base" hangingPunct="0">
              <a:spcBef>
                <a:spcPct val="0"/>
              </a:spcBef>
              <a:spcAft>
                <a:spcPct val="0"/>
              </a:spcAft>
              <a:defRPr sz="2400">
                <a:solidFill>
                  <a:schemeClr val="tx1"/>
                </a:solidFill>
                <a:latin typeface="Times New Roman" pitchFamily="18" charset="0"/>
                <a:cs typeface="Titr" pitchFamily="2" charset="-78"/>
              </a:defRPr>
            </a:lvl7pPr>
            <a:lvl8pPr marL="3429000" indent="-228600" algn="r" eaLnBrk="0" fontAlgn="base" hangingPunct="0">
              <a:spcBef>
                <a:spcPct val="0"/>
              </a:spcBef>
              <a:spcAft>
                <a:spcPct val="0"/>
              </a:spcAft>
              <a:defRPr sz="2400">
                <a:solidFill>
                  <a:schemeClr val="tx1"/>
                </a:solidFill>
                <a:latin typeface="Times New Roman" pitchFamily="18" charset="0"/>
                <a:cs typeface="Titr" pitchFamily="2" charset="-78"/>
              </a:defRPr>
            </a:lvl8pPr>
            <a:lvl9pPr marL="3886200" indent="-228600" algn="r" eaLnBrk="0" fontAlgn="base" hangingPunct="0">
              <a:spcBef>
                <a:spcPct val="0"/>
              </a:spcBef>
              <a:spcAft>
                <a:spcPct val="0"/>
              </a:spcAft>
              <a:defRPr sz="2400">
                <a:solidFill>
                  <a:schemeClr val="tx1"/>
                </a:solidFill>
                <a:latin typeface="Times New Roman" pitchFamily="18" charset="0"/>
                <a:cs typeface="Titr" pitchFamily="2" charset="-78"/>
              </a:defRPr>
            </a:lvl9pPr>
          </a:lstStyle>
          <a:p>
            <a:pPr marL="347472" lvl="1" indent="0" algn="r">
              <a:lnSpc>
                <a:spcPct val="90000"/>
              </a:lnSpc>
            </a:pPr>
            <a:r>
              <a:rPr lang="fa-IR" sz="2000" b="1" dirty="0">
                <a:solidFill>
                  <a:prstClr val="black"/>
                </a:solidFill>
                <a:cs typeface="B Zar" pitchFamily="2" charset="-78"/>
              </a:rPr>
              <a:t>اغلب اجرای موفقیت امیز استراتژی ها نیاز </a:t>
            </a:r>
            <a:endParaRPr lang="fa-IR" sz="2000" b="1" dirty="0" smtClean="0">
              <a:solidFill>
                <a:prstClr val="black"/>
              </a:solidFill>
              <a:cs typeface="B Zar" pitchFamily="2" charset="-78"/>
            </a:endParaRPr>
          </a:p>
          <a:p>
            <a:pPr marL="347472" lvl="1" indent="0" algn="r">
              <a:lnSpc>
                <a:spcPct val="90000"/>
              </a:lnSpc>
            </a:pPr>
            <a:r>
              <a:rPr lang="fa-IR" sz="2000" b="1" dirty="0" smtClean="0">
                <a:solidFill>
                  <a:prstClr val="black"/>
                </a:solidFill>
                <a:cs typeface="B Zar" pitchFamily="2" charset="-78"/>
              </a:rPr>
              <a:t>به </a:t>
            </a:r>
            <a:r>
              <a:rPr lang="fa-IR" sz="2000" b="1" dirty="0">
                <a:solidFill>
                  <a:prstClr val="black"/>
                </a:solidFill>
                <a:cs typeface="B Zar" pitchFamily="2" charset="-78"/>
              </a:rPr>
              <a:t>سرمایه اضافی دارد.</a:t>
            </a:r>
          </a:p>
          <a:p>
            <a:pPr marL="347472" lvl="1" indent="0" algn="r">
              <a:lnSpc>
                <a:spcPct val="90000"/>
              </a:lnSpc>
            </a:pPr>
            <a:endParaRPr lang="fa-IR" sz="2000" b="1" dirty="0" smtClean="0">
              <a:solidFill>
                <a:srgbClr val="FF0000"/>
              </a:solidFill>
              <a:cs typeface="B Zar" pitchFamily="2" charset="-78"/>
            </a:endParaRPr>
          </a:p>
          <a:p>
            <a:pPr marL="347472" lvl="1" indent="0" algn="r">
              <a:lnSpc>
                <a:spcPct val="90000"/>
              </a:lnSpc>
            </a:pPr>
            <a:r>
              <a:rPr lang="fa-IR" sz="2000" b="1" dirty="0" smtClean="0">
                <a:solidFill>
                  <a:srgbClr val="FF0000"/>
                </a:solidFill>
                <a:cs typeface="B Zar" pitchFamily="2" charset="-78"/>
              </a:rPr>
              <a:t>منابع </a:t>
            </a:r>
            <a:r>
              <a:rPr lang="fa-IR" sz="2000" b="1" dirty="0">
                <a:solidFill>
                  <a:srgbClr val="FF0000"/>
                </a:solidFill>
                <a:cs typeface="B Zar" pitchFamily="2" charset="-78"/>
              </a:rPr>
              <a:t>تامین سرمایه عبارت اند از :</a:t>
            </a:r>
          </a:p>
          <a:p>
            <a:pPr marL="347472" lvl="1" indent="0" algn="r">
              <a:lnSpc>
                <a:spcPct val="90000"/>
              </a:lnSpc>
            </a:pPr>
            <a:endParaRPr lang="fa-IR" sz="2000" b="1" dirty="0" smtClean="0">
              <a:solidFill>
                <a:prstClr val="black"/>
              </a:solidFill>
              <a:cs typeface="B Zar" pitchFamily="2" charset="-78"/>
            </a:endParaRPr>
          </a:p>
          <a:p>
            <a:pPr marL="347472" lvl="1" indent="0" algn="r">
              <a:lnSpc>
                <a:spcPct val="90000"/>
              </a:lnSpc>
            </a:pPr>
            <a:r>
              <a:rPr lang="fa-IR" sz="1800" b="1" dirty="0" smtClean="0">
                <a:solidFill>
                  <a:prstClr val="black"/>
                </a:solidFill>
                <a:cs typeface="B Zar" pitchFamily="2" charset="-78"/>
              </a:rPr>
              <a:t>سود </a:t>
            </a:r>
            <a:r>
              <a:rPr lang="fa-IR" sz="1800" b="1" dirty="0">
                <a:solidFill>
                  <a:prstClr val="black"/>
                </a:solidFill>
                <a:cs typeface="B Zar" pitchFamily="2" charset="-78"/>
              </a:rPr>
              <a:t>خالص ناشی از عملیات و فروش دارایی ها </a:t>
            </a:r>
          </a:p>
          <a:p>
            <a:pPr marL="347472" lvl="1" indent="0" algn="r">
              <a:lnSpc>
                <a:spcPct val="90000"/>
              </a:lnSpc>
            </a:pPr>
            <a:r>
              <a:rPr lang="fa-IR" sz="2000" b="1" dirty="0">
                <a:solidFill>
                  <a:prstClr val="black"/>
                </a:solidFill>
                <a:cs typeface="B Zar" pitchFamily="2" charset="-78"/>
              </a:rPr>
              <a:t>انتشار سهام </a:t>
            </a:r>
          </a:p>
          <a:p>
            <a:pPr marL="347472" lvl="1" indent="0" algn="r">
              <a:lnSpc>
                <a:spcPct val="90000"/>
              </a:lnSpc>
            </a:pPr>
            <a:r>
              <a:rPr lang="fa-IR" sz="2000" b="1" dirty="0" smtClean="0">
                <a:solidFill>
                  <a:prstClr val="black"/>
                </a:solidFill>
                <a:cs typeface="B Zar" pitchFamily="2" charset="-78"/>
              </a:rPr>
              <a:t>انتشار </a:t>
            </a:r>
            <a:r>
              <a:rPr lang="fa-IR" sz="2000" b="1" dirty="0">
                <a:solidFill>
                  <a:prstClr val="black"/>
                </a:solidFill>
                <a:cs typeface="B Zar" pitchFamily="2" charset="-78"/>
              </a:rPr>
              <a:t>اوراق قرضه</a:t>
            </a:r>
          </a:p>
          <a:p>
            <a:pPr marL="347472" lvl="1" indent="0" algn="r">
              <a:lnSpc>
                <a:spcPct val="90000"/>
              </a:lnSpc>
            </a:pPr>
            <a:endParaRPr lang="fa-IR" sz="2000" b="1" dirty="0" smtClean="0">
              <a:solidFill>
                <a:prstClr val="black"/>
              </a:solidFill>
              <a:cs typeface="B Zar" pitchFamily="2" charset="-78"/>
            </a:endParaRPr>
          </a:p>
          <a:p>
            <a:pPr marL="347472" lvl="1" indent="0" algn="r">
              <a:lnSpc>
                <a:spcPct val="90000"/>
              </a:lnSpc>
            </a:pPr>
            <a:r>
              <a:rPr lang="fa-IR" sz="2000" b="1" dirty="0" smtClean="0">
                <a:solidFill>
                  <a:prstClr val="black"/>
                </a:solidFill>
                <a:cs typeface="B Zar" pitchFamily="2" charset="-78"/>
              </a:rPr>
              <a:t>اجرای </a:t>
            </a:r>
            <a:r>
              <a:rPr lang="fa-IR" sz="2000" b="1" dirty="0">
                <a:solidFill>
                  <a:prstClr val="black"/>
                </a:solidFill>
                <a:cs typeface="B Zar" pitchFamily="2" charset="-78"/>
              </a:rPr>
              <a:t>موفق استراتژی ها بستگی به ترکیب مناسبی از انتشار سهام و اوراق قرضه دارد که با استفاده از نسبت سود هر سهم به سود قبل از بهره و مالیات تعیین می گردد.</a:t>
            </a:r>
          </a:p>
          <a:p>
            <a:pPr marL="347472" lvl="1" indent="0" algn="r">
              <a:lnSpc>
                <a:spcPct val="90000"/>
              </a:lnSpc>
            </a:pPr>
            <a:r>
              <a:rPr lang="fa-IR" sz="2000" b="1" dirty="0" smtClean="0">
                <a:solidFill>
                  <a:prstClr val="black"/>
                </a:solidFill>
                <a:cs typeface="B Zar" pitchFamily="2" charset="-78"/>
              </a:rPr>
              <a:t>.     </a:t>
            </a:r>
            <a:endParaRPr lang="en-US" sz="2000" b="1" dirty="0">
              <a:solidFill>
                <a:prstClr val="black"/>
              </a:solidFill>
              <a:cs typeface="B Zar" pitchFamily="2" charset="-78"/>
            </a:endParaRPr>
          </a:p>
        </p:txBody>
      </p:sp>
      <p:sp>
        <p:nvSpPr>
          <p:cNvPr id="102408"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1F1E003E-D758-444B-AD9B-41F5C2EE6E10}" type="slidenum">
              <a:rPr lang="fa-IR" smtClean="0">
                <a:solidFill>
                  <a:srgbClr val="DDDDDD"/>
                </a:solidFill>
                <a:cs typeface="Arial" charset="0"/>
              </a:rPr>
              <a:pPr algn="r" eaLnBrk="0" fontAlgn="base" hangingPunct="0">
                <a:spcBef>
                  <a:spcPct val="0"/>
                </a:spcBef>
                <a:spcAft>
                  <a:spcPct val="0"/>
                </a:spcAft>
              </a:pPr>
              <a:t>13</a:t>
            </a:fld>
            <a:endParaRPr lang="fa-IR" smtClean="0">
              <a:solidFill>
                <a:srgbClr val="DDDDDD"/>
              </a:solidFill>
              <a:cs typeface="Arial"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4800"/>
            <a:ext cx="6400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07962"/>
            <a:ext cx="2270231"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444242"/>
      </p:ext>
    </p:extLst>
  </p:cSld>
  <p:clrMapOvr>
    <a:masterClrMapping/>
  </p:clrMapOvr>
  <p:transition spd="slow">
    <p:split orient="vert"/>
    <p:sndAc>
      <p:stSnd>
        <p:snd r:embed="rId2"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Box 292866"/>
          <p:cNvSpPr txBox="1">
            <a:spLocks noChangeArrowheads="1"/>
          </p:cNvSpPr>
          <p:nvPr/>
        </p:nvSpPr>
        <p:spPr bwMode="auto">
          <a:xfrm>
            <a:off x="308429" y="1998041"/>
            <a:ext cx="4186238" cy="4081117"/>
          </a:xfrm>
          <a:prstGeom prst="rect">
            <a:avLst/>
          </a:prstGeom>
          <a:noFill/>
          <a:ln w="12700" cap="sq" cmpd="sng" algn="ctr">
            <a:noFill/>
            <a:prstDash val="solid"/>
            <a:miter lim="800000"/>
            <a:headEnd type="none" w="sm" len="sm"/>
            <a:tailEnd type="none" w="sm" len="sm"/>
          </a:ln>
          <a:effectLst/>
        </p:spPr>
        <p:txBody>
          <a:bodyPr>
            <a:spAutoFit/>
          </a:bodyPr>
          <a:lstStyle/>
          <a:p>
            <a:pPr algn="r">
              <a:lnSpc>
                <a:spcPct val="90000"/>
              </a:lnSpc>
              <a:defRPr/>
            </a:pPr>
            <a:endParaRPr lang="fa-IR" sz="2400" b="1" dirty="0" smtClean="0">
              <a:solidFill>
                <a:prstClr val="black"/>
              </a:solidFill>
            </a:endParaRPr>
          </a:p>
          <a:p>
            <a:pPr algn="r">
              <a:lnSpc>
                <a:spcPct val="90000"/>
              </a:lnSpc>
              <a:defRPr/>
            </a:pPr>
            <a:endParaRPr lang="fa-IR" sz="2400" b="1" dirty="0">
              <a:solidFill>
                <a:prstClr val="black"/>
              </a:solidFill>
            </a:endParaRPr>
          </a:p>
          <a:p>
            <a:pPr algn="r">
              <a:lnSpc>
                <a:spcPct val="90000"/>
              </a:lnSpc>
              <a:defRPr/>
            </a:pPr>
            <a:r>
              <a:rPr lang="fa-IR" sz="2400" b="1" dirty="0">
                <a:solidFill>
                  <a:prstClr val="black"/>
                </a:solidFill>
              </a:rPr>
              <a:t>تجزیه و تحلیل صورت های مالی پیش بینی شده می تواند نتیجه های مورد انتظار از عملیات و روش های مختلف را بررسی نماید.</a:t>
            </a:r>
          </a:p>
          <a:p>
            <a:pPr algn="r">
              <a:lnSpc>
                <a:spcPct val="90000"/>
              </a:lnSpc>
              <a:defRPr/>
            </a:pPr>
            <a:r>
              <a:rPr lang="fa-IR" sz="2400" b="1" dirty="0">
                <a:solidFill>
                  <a:prstClr val="black"/>
                </a:solidFill>
              </a:rPr>
              <a:t>در صورتی که نسبت های مالی با نسبت های مالی سال های پیش و با میانگین صنعت مقایسه شوند شرکت می تواند درباره شیوه های مختلف استراتژی به بینشی ارزشمند  دست یابد.</a:t>
            </a:r>
          </a:p>
        </p:txBody>
      </p:sp>
      <p:sp>
        <p:nvSpPr>
          <p:cNvPr id="292869" name="Rectangle 292868"/>
          <p:cNvSpPr>
            <a:spLocks noChangeArrowheads="1"/>
          </p:cNvSpPr>
          <p:nvPr/>
        </p:nvSpPr>
        <p:spPr bwMode="auto">
          <a:xfrm>
            <a:off x="4894262" y="1999456"/>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7"/>
          <p:cNvGrpSpPr>
            <a:grpSpLocks/>
          </p:cNvGrpSpPr>
          <p:nvPr/>
        </p:nvGrpSpPr>
        <p:grpSpPr bwMode="auto">
          <a:xfrm>
            <a:off x="4953000" y="4038600"/>
            <a:ext cx="3768725" cy="584200"/>
            <a:chOff x="-849" y="1234"/>
            <a:chExt cx="2374" cy="428"/>
          </a:xfrm>
        </p:grpSpPr>
        <p:sp>
          <p:nvSpPr>
            <p:cNvPr id="292872" name="Rectangle 29287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03441" name="Rectangle 292872"/>
            <p:cNvSpPr>
              <a:spLocks noChangeArrowheads="1"/>
            </p:cNvSpPr>
            <p:nvPr/>
          </p:nvSpPr>
          <p:spPr bwMode="auto">
            <a:xfrm>
              <a:off x="-811" y="1281"/>
              <a:ext cx="2297" cy="33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fa-IR" sz="2800" b="1" dirty="0" smtClean="0">
                  <a:solidFill>
                    <a:srgbClr val="002060"/>
                  </a:solidFill>
                  <a:cs typeface="2  Titr" pitchFamily="2" charset="-78"/>
                </a:rPr>
                <a:t>صورت های مالی پیش بینی شده </a:t>
              </a:r>
              <a:endParaRPr lang="fa-IR" sz="2800" b="1" dirty="0">
                <a:solidFill>
                  <a:srgbClr val="002060"/>
                </a:solidFill>
              </a:endParaRPr>
            </a:p>
          </p:txBody>
        </p:sp>
      </p:grpSp>
      <p:grpSp>
        <p:nvGrpSpPr>
          <p:cNvPr id="4" name="Group 74"/>
          <p:cNvGrpSpPr>
            <a:grpSpLocks/>
          </p:cNvGrpSpPr>
          <p:nvPr/>
        </p:nvGrpSpPr>
        <p:grpSpPr bwMode="auto">
          <a:xfrm>
            <a:off x="4953000" y="3352800"/>
            <a:ext cx="3768725" cy="584200"/>
            <a:chOff x="-849" y="1234"/>
            <a:chExt cx="2374" cy="428"/>
          </a:xfrm>
        </p:grpSpPr>
        <p:sp>
          <p:nvSpPr>
            <p:cNvPr id="292939" name="Rectangle 292938"/>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2940" name="Rectangle 292939"/>
            <p:cNvSpPr>
              <a:spLocks noChangeArrowheads="1"/>
            </p:cNvSpPr>
            <p:nvPr/>
          </p:nvSpPr>
          <p:spPr bwMode="auto">
            <a:xfrm>
              <a:off x="-811" y="1281"/>
              <a:ext cx="2297" cy="335"/>
            </a:xfrm>
            <a:prstGeom prst="rect">
              <a:avLst/>
            </a:prstGeom>
            <a:gradFill rotWithShape="0">
              <a:gsLst>
                <a:gs pos="9000">
                  <a:schemeClr val="bg1">
                    <a:gamma/>
                    <a:shade val="16078"/>
                    <a:invGamma/>
                  </a:schemeClr>
                </a:gs>
                <a:gs pos="100000">
                  <a:schemeClr val="bg1"/>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spc="-100" dirty="0">
                  <a:solidFill>
                    <a:srgbClr val="B2B2B2">
                      <a:lumMod val="40000"/>
                      <a:lumOff val="60000"/>
                    </a:srgbClr>
                  </a:solidFill>
                  <a:cs typeface="2  Titr" pitchFamily="2" charset="-78"/>
                </a:rPr>
                <a:t>تهیه سرمایه برای اجرای استراتژی </a:t>
              </a:r>
              <a:endParaRPr lang="fa-IR" sz="2400" b="1" spc="-100" dirty="0" smtClean="0">
                <a:solidFill>
                  <a:srgbClr val="B2B2B2">
                    <a:lumMod val="40000"/>
                    <a:lumOff val="60000"/>
                  </a:srgbClr>
                </a:solidFill>
                <a:cs typeface="2  Titr" pitchFamily="2" charset="-78"/>
              </a:endParaRPr>
            </a:p>
          </p:txBody>
        </p:sp>
      </p:grpSp>
      <p:sp>
        <p:nvSpPr>
          <p:cNvPr id="10343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F3F6EAE5-11C8-4547-9197-522542CE05B7}" type="slidenum">
              <a:rPr lang="fa-IR" smtClean="0">
                <a:solidFill>
                  <a:srgbClr val="DDDDDD"/>
                </a:solidFill>
                <a:cs typeface="Arial" charset="0"/>
              </a:rPr>
              <a:pPr algn="r" eaLnBrk="0" fontAlgn="base" hangingPunct="0">
                <a:spcBef>
                  <a:spcPct val="0"/>
                </a:spcBef>
                <a:spcAft>
                  <a:spcPct val="0"/>
                </a:spcAft>
              </a:pPr>
              <a:t>14</a:t>
            </a:fld>
            <a:endParaRPr lang="fa-IR" smtClean="0">
              <a:solidFill>
                <a:srgbClr val="DDDDDD"/>
              </a:solidFill>
              <a:cs typeface="Arial"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19" y="304800"/>
            <a:ext cx="67976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40615"/>
            <a:ext cx="3670300" cy="883585"/>
          </a:xfrm>
          <a:prstGeom prst="rect">
            <a:avLst/>
          </a:prstGeom>
          <a:gradFill>
            <a:gsLst>
              <a:gs pos="85000">
                <a:schemeClr val="bg1">
                  <a:gamma/>
                  <a:shade val="16078"/>
                  <a:invGamma/>
                </a:schemeClr>
              </a:gs>
              <a:gs pos="100000">
                <a:schemeClr val="bg1"/>
              </a:gs>
            </a:gsLst>
            <a:lin ang="0" scaled="1"/>
          </a:gradFill>
          <a:ln>
            <a:noFill/>
          </a:ln>
          <a:effec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6841"/>
            <a:ext cx="2628900" cy="189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932337"/>
      </p:ext>
    </p:extLst>
  </p:cSld>
  <p:clrMapOvr>
    <a:masterClrMapping/>
  </p:clrMapOvr>
  <p:transition>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Box 292866"/>
          <p:cNvSpPr txBox="1">
            <a:spLocks noChangeArrowheads="1"/>
          </p:cNvSpPr>
          <p:nvPr/>
        </p:nvSpPr>
        <p:spPr bwMode="auto">
          <a:xfrm>
            <a:off x="-113166" y="1501103"/>
            <a:ext cx="5029199" cy="5078313"/>
          </a:xfrm>
          <a:prstGeom prst="rect">
            <a:avLst/>
          </a:prstGeom>
          <a:noFill/>
          <a:ln w="12700" cap="sq" cmpd="sng" algn="ctr">
            <a:noFill/>
            <a:prstDash val="solid"/>
            <a:miter lim="800000"/>
            <a:headEnd type="none" w="sm" len="sm"/>
            <a:tailEnd type="none" w="sm" len="sm"/>
          </a:ln>
          <a:effectLst/>
        </p:spPr>
        <p:txBody>
          <a:bodyPr wrap="square">
            <a:spAutoFit/>
          </a:bodyPr>
          <a:lstStyle/>
          <a:p>
            <a:pPr algn="r">
              <a:lnSpc>
                <a:spcPct val="90000"/>
              </a:lnSpc>
              <a:defRPr/>
            </a:pPr>
            <a:r>
              <a:rPr lang="fa-IR" b="1" dirty="0" smtClean="0">
                <a:solidFill>
                  <a:srgbClr val="FF0000"/>
                </a:solidFill>
              </a:rPr>
              <a:t>مراحل </a:t>
            </a:r>
            <a:r>
              <a:rPr lang="fa-IR" b="1" dirty="0">
                <a:solidFill>
                  <a:srgbClr val="FF0000"/>
                </a:solidFill>
              </a:rPr>
              <a:t>تجزیه و تحلیل صورت مالی پیش بینی شده</a:t>
            </a:r>
            <a:r>
              <a:rPr lang="fa-IR" b="1" dirty="0" smtClean="0">
                <a:solidFill>
                  <a:prstClr val="black"/>
                </a:solidFill>
              </a:rPr>
              <a:t>.</a:t>
            </a:r>
          </a:p>
          <a:p>
            <a:pPr algn="r">
              <a:lnSpc>
                <a:spcPct val="90000"/>
              </a:lnSpc>
              <a:defRPr/>
            </a:pPr>
            <a:endParaRPr lang="fa-IR" b="1" dirty="0">
              <a:solidFill>
                <a:prstClr val="black"/>
              </a:solidFill>
            </a:endParaRPr>
          </a:p>
          <a:p>
            <a:pPr algn="r">
              <a:lnSpc>
                <a:spcPct val="90000"/>
              </a:lnSpc>
              <a:defRPr/>
            </a:pPr>
            <a:r>
              <a:rPr lang="fa-IR" sz="2400" b="1" dirty="0">
                <a:solidFill>
                  <a:prstClr val="black"/>
                </a:solidFill>
              </a:rPr>
              <a:t>1</a:t>
            </a:r>
            <a:r>
              <a:rPr lang="fa-IR" sz="2000" b="1" dirty="0">
                <a:solidFill>
                  <a:prstClr val="black"/>
                </a:solidFill>
              </a:rPr>
              <a:t>- تهیه یک صورت سود و زیان پیش بینی شده پیش از تهیه تراز نامه</a:t>
            </a:r>
          </a:p>
          <a:p>
            <a:pPr algn="r">
              <a:lnSpc>
                <a:spcPct val="90000"/>
              </a:lnSpc>
              <a:defRPr/>
            </a:pPr>
            <a:endParaRPr lang="fa-IR" sz="2000" b="1" dirty="0" smtClean="0">
              <a:solidFill>
                <a:prstClr val="black"/>
              </a:solidFill>
            </a:endParaRPr>
          </a:p>
          <a:p>
            <a:pPr algn="r">
              <a:lnSpc>
                <a:spcPct val="90000"/>
              </a:lnSpc>
              <a:defRPr/>
            </a:pPr>
            <a:r>
              <a:rPr lang="fa-IR" sz="2000" b="1" dirty="0">
                <a:solidFill>
                  <a:prstClr val="black"/>
                </a:solidFill>
              </a:rPr>
              <a:t>2- استفاده از روش مبتنی بر درصد فروش برای تهیه بهای تمام شده کالای فروش رفته و اقلام هزینه متعلق به صورت سود و زیان</a:t>
            </a:r>
          </a:p>
          <a:p>
            <a:pPr algn="r">
              <a:lnSpc>
                <a:spcPct val="90000"/>
              </a:lnSpc>
              <a:defRPr/>
            </a:pPr>
            <a:r>
              <a:rPr lang="fa-IR" sz="2000" b="1" dirty="0" smtClean="0">
                <a:solidFill>
                  <a:prstClr val="black"/>
                </a:solidFill>
              </a:rPr>
              <a:t>3- </a:t>
            </a:r>
            <a:r>
              <a:rPr lang="fa-IR" sz="2000" b="1" dirty="0">
                <a:solidFill>
                  <a:prstClr val="black"/>
                </a:solidFill>
              </a:rPr>
              <a:t>محاسبه سود خالص پیش بینی شده</a:t>
            </a:r>
          </a:p>
          <a:p>
            <a:pPr algn="r">
              <a:lnSpc>
                <a:spcPct val="90000"/>
              </a:lnSpc>
              <a:defRPr/>
            </a:pPr>
            <a:r>
              <a:rPr lang="fa-IR" sz="2000" b="1" dirty="0">
                <a:solidFill>
                  <a:prstClr val="black"/>
                </a:solidFill>
              </a:rPr>
              <a:t>4- هر نوع سود تقسیمی که پرداخت می شود باید از سود خالص کم گردد و باقی مانده سود </a:t>
            </a:r>
            <a:r>
              <a:rPr lang="fa-IR" sz="2000" b="1" dirty="0" smtClean="0">
                <a:solidFill>
                  <a:prstClr val="black"/>
                </a:solidFill>
              </a:rPr>
              <a:t>خالص به سودانباشته اضافه می شود</a:t>
            </a:r>
          </a:p>
          <a:p>
            <a:pPr algn="r">
              <a:lnSpc>
                <a:spcPct val="90000"/>
              </a:lnSpc>
              <a:defRPr/>
            </a:pPr>
            <a:r>
              <a:rPr lang="fa-IR" sz="2000" b="1" dirty="0" smtClean="0">
                <a:solidFill>
                  <a:prstClr val="black"/>
                </a:solidFill>
              </a:rPr>
              <a:t>5- </a:t>
            </a:r>
            <a:r>
              <a:rPr lang="fa-IR" sz="2000" b="1" dirty="0">
                <a:solidFill>
                  <a:prstClr val="black"/>
                </a:solidFill>
              </a:rPr>
              <a:t>باید اقلام ترازنامه نظیر سود انباشته ، حقوق </a:t>
            </a:r>
            <a:r>
              <a:rPr lang="fa-IR" sz="2000" b="1" dirty="0" smtClean="0">
                <a:solidFill>
                  <a:prstClr val="black"/>
                </a:solidFill>
              </a:rPr>
              <a:t>صاحبان سهام ،بدهی های بلند مدت ، بدهی های جاری و...پیش بینی کرد </a:t>
            </a:r>
            <a:endParaRPr lang="fa-IR" sz="2000" b="1" dirty="0">
              <a:solidFill>
                <a:prstClr val="black"/>
              </a:solidFill>
            </a:endParaRPr>
          </a:p>
          <a:p>
            <a:pPr algn="r">
              <a:lnSpc>
                <a:spcPct val="90000"/>
              </a:lnSpc>
              <a:defRPr/>
            </a:pPr>
            <a:r>
              <a:rPr lang="fa-IR" sz="2000" b="1" dirty="0">
                <a:solidFill>
                  <a:prstClr val="black"/>
                </a:solidFill>
              </a:rPr>
              <a:t>6- در صورت های مالی پیش بینی شده زیر نویس بدهید</a:t>
            </a:r>
          </a:p>
          <a:p>
            <a:pPr algn="r">
              <a:lnSpc>
                <a:spcPct val="90000"/>
              </a:lnSpc>
              <a:defRPr/>
            </a:pPr>
            <a:r>
              <a:rPr lang="fa-IR" sz="2000" b="1" dirty="0" smtClean="0">
                <a:solidFill>
                  <a:prstClr val="black"/>
                </a:solidFill>
              </a:rPr>
              <a:t>0</a:t>
            </a:r>
            <a:endParaRPr lang="fa-IR" sz="2000" b="1" dirty="0">
              <a:solidFill>
                <a:prstClr val="black"/>
              </a:solidFill>
            </a:endParaRPr>
          </a:p>
        </p:txBody>
      </p:sp>
      <p:sp>
        <p:nvSpPr>
          <p:cNvPr id="292869" name="Rectangle 292868"/>
          <p:cNvSpPr>
            <a:spLocks noChangeArrowheads="1"/>
          </p:cNvSpPr>
          <p:nvPr/>
        </p:nvSpPr>
        <p:spPr bwMode="auto">
          <a:xfrm>
            <a:off x="4894262" y="1999456"/>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7"/>
          <p:cNvGrpSpPr>
            <a:grpSpLocks/>
          </p:cNvGrpSpPr>
          <p:nvPr/>
        </p:nvGrpSpPr>
        <p:grpSpPr bwMode="auto">
          <a:xfrm>
            <a:off x="4953000" y="4038600"/>
            <a:ext cx="3768725" cy="584200"/>
            <a:chOff x="-849" y="1234"/>
            <a:chExt cx="2374" cy="428"/>
          </a:xfrm>
        </p:grpSpPr>
        <p:sp>
          <p:nvSpPr>
            <p:cNvPr id="292872" name="Rectangle 29287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03441" name="Rectangle 292872"/>
            <p:cNvSpPr>
              <a:spLocks noChangeArrowheads="1"/>
            </p:cNvSpPr>
            <p:nvPr/>
          </p:nvSpPr>
          <p:spPr bwMode="auto">
            <a:xfrm>
              <a:off x="-811" y="1281"/>
              <a:ext cx="2297" cy="33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fa-IR" sz="2800" b="1" dirty="0" smtClean="0">
                  <a:solidFill>
                    <a:srgbClr val="002060"/>
                  </a:solidFill>
                  <a:cs typeface="2  Titr" pitchFamily="2" charset="-78"/>
                </a:rPr>
                <a:t>صورت های مالی پیش بینی شده </a:t>
              </a:r>
              <a:endParaRPr lang="fa-IR" sz="2800" b="1" dirty="0">
                <a:solidFill>
                  <a:srgbClr val="002060"/>
                </a:solidFill>
              </a:endParaRPr>
            </a:p>
          </p:txBody>
        </p:sp>
      </p:grpSp>
      <p:grpSp>
        <p:nvGrpSpPr>
          <p:cNvPr id="4" name="Group 74"/>
          <p:cNvGrpSpPr>
            <a:grpSpLocks/>
          </p:cNvGrpSpPr>
          <p:nvPr/>
        </p:nvGrpSpPr>
        <p:grpSpPr bwMode="auto">
          <a:xfrm>
            <a:off x="4953000" y="3352800"/>
            <a:ext cx="3768725" cy="584200"/>
            <a:chOff x="-849" y="1234"/>
            <a:chExt cx="2374" cy="428"/>
          </a:xfrm>
        </p:grpSpPr>
        <p:sp>
          <p:nvSpPr>
            <p:cNvPr id="292939" name="Rectangle 292938"/>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2940" name="Rectangle 292939"/>
            <p:cNvSpPr>
              <a:spLocks noChangeArrowheads="1"/>
            </p:cNvSpPr>
            <p:nvPr/>
          </p:nvSpPr>
          <p:spPr bwMode="auto">
            <a:xfrm>
              <a:off x="-811" y="1281"/>
              <a:ext cx="2297" cy="335"/>
            </a:xfrm>
            <a:prstGeom prst="rect">
              <a:avLst/>
            </a:prstGeom>
            <a:gradFill rotWithShape="0">
              <a:gsLst>
                <a:gs pos="9000">
                  <a:schemeClr val="bg1">
                    <a:gamma/>
                    <a:shade val="16078"/>
                    <a:invGamma/>
                  </a:schemeClr>
                </a:gs>
                <a:gs pos="100000">
                  <a:schemeClr val="bg1"/>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spc="-100" dirty="0">
                  <a:solidFill>
                    <a:srgbClr val="B2B2B2">
                      <a:lumMod val="40000"/>
                      <a:lumOff val="60000"/>
                    </a:srgbClr>
                  </a:solidFill>
                  <a:cs typeface="2  Titr" pitchFamily="2" charset="-78"/>
                </a:rPr>
                <a:t>تهیه سرمایه برای اجرای استراتژی </a:t>
              </a:r>
              <a:endParaRPr lang="fa-IR" sz="2400" b="1" spc="-100" dirty="0" smtClean="0">
                <a:solidFill>
                  <a:srgbClr val="B2B2B2">
                    <a:lumMod val="40000"/>
                    <a:lumOff val="60000"/>
                  </a:srgbClr>
                </a:solidFill>
                <a:cs typeface="2  Titr" pitchFamily="2" charset="-78"/>
              </a:endParaRPr>
            </a:p>
          </p:txBody>
        </p:sp>
      </p:grpSp>
      <p:sp>
        <p:nvSpPr>
          <p:cNvPr id="10343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F3F6EAE5-11C8-4547-9197-522542CE05B7}" type="slidenum">
              <a:rPr lang="fa-IR" smtClean="0">
                <a:solidFill>
                  <a:srgbClr val="DDDDDD"/>
                </a:solidFill>
                <a:cs typeface="Arial" charset="0"/>
              </a:rPr>
              <a:pPr algn="r" eaLnBrk="0" fontAlgn="base" hangingPunct="0">
                <a:spcBef>
                  <a:spcPct val="0"/>
                </a:spcBef>
                <a:spcAft>
                  <a:spcPct val="0"/>
                </a:spcAft>
              </a:pPr>
              <a:t>15</a:t>
            </a:fld>
            <a:endParaRPr lang="fa-IR" smtClean="0">
              <a:solidFill>
                <a:srgbClr val="DDDDDD"/>
              </a:solidFill>
              <a:cs typeface="Arial"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75771"/>
            <a:ext cx="67976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40615"/>
            <a:ext cx="3670300" cy="883585"/>
          </a:xfrm>
          <a:prstGeom prst="rect">
            <a:avLst/>
          </a:prstGeom>
          <a:gradFill>
            <a:gsLst>
              <a:gs pos="85000">
                <a:schemeClr val="bg1">
                  <a:gamma/>
                  <a:shade val="16078"/>
                  <a:invGamma/>
                </a:schemeClr>
              </a:gs>
              <a:gs pos="100000">
                <a:schemeClr val="bg1"/>
              </a:gs>
            </a:gsLst>
            <a:lin ang="0" scaled="1"/>
          </a:gradFill>
          <a:ln>
            <a:noFill/>
          </a:ln>
          <a:effec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6" y="-14513"/>
            <a:ext cx="2838450" cy="143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46266"/>
      </p:ext>
    </p:extLst>
  </p:cSld>
  <p:clrMapOvr>
    <a:masterClrMapping/>
  </p:clrMapOvr>
  <p:transition>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Box 292866"/>
          <p:cNvSpPr txBox="1">
            <a:spLocks noChangeArrowheads="1"/>
          </p:cNvSpPr>
          <p:nvPr/>
        </p:nvSpPr>
        <p:spPr bwMode="auto">
          <a:xfrm>
            <a:off x="304800" y="1981200"/>
            <a:ext cx="4589462" cy="3471720"/>
          </a:xfrm>
          <a:prstGeom prst="rect">
            <a:avLst/>
          </a:prstGeom>
          <a:noFill/>
          <a:ln w="12700" cap="sq" cmpd="sng" algn="ctr">
            <a:noFill/>
            <a:prstDash val="solid"/>
            <a:miter lim="800000"/>
            <a:headEnd type="none" w="sm" len="sm"/>
            <a:tailEnd type="none" w="sm" len="sm"/>
          </a:ln>
          <a:effectLst/>
        </p:spPr>
        <p:txBody>
          <a:bodyPr wrap="square">
            <a:spAutoFit/>
          </a:bodyPr>
          <a:lstStyle/>
          <a:p>
            <a:pPr algn="r">
              <a:lnSpc>
                <a:spcPct val="90000"/>
              </a:lnSpc>
              <a:defRPr/>
            </a:pPr>
            <a:endParaRPr lang="fa-IR" sz="2400" b="1" dirty="0">
              <a:solidFill>
                <a:prstClr val="black"/>
              </a:solidFill>
            </a:endParaRPr>
          </a:p>
          <a:p>
            <a:pPr algn="r">
              <a:lnSpc>
                <a:spcPct val="90000"/>
              </a:lnSpc>
              <a:defRPr/>
            </a:pPr>
            <a:r>
              <a:rPr lang="fa-IR" sz="2000" b="1" dirty="0">
                <a:solidFill>
                  <a:prstClr val="black"/>
                </a:solidFill>
              </a:rPr>
              <a:t>مقصود از بودجه مالی سندی است در برگیرنده جزئیات مربوط به شیوه تامین وجوه و مصرف انها برای یک دوره زمانی مشخص.</a:t>
            </a:r>
          </a:p>
          <a:p>
            <a:pPr algn="r">
              <a:lnSpc>
                <a:spcPct val="90000"/>
              </a:lnSpc>
              <a:defRPr/>
            </a:pPr>
            <a:r>
              <a:rPr lang="fa-IR" sz="2000" b="1" dirty="0">
                <a:solidFill>
                  <a:prstClr val="black"/>
                </a:solidFill>
              </a:rPr>
              <a:t>بودجه مالی روشی برای تامین و مصرف منابع سازمان به شیوه ای بسیار کارا و سود اور  است.</a:t>
            </a:r>
          </a:p>
          <a:p>
            <a:pPr algn="r">
              <a:lnSpc>
                <a:spcPct val="90000"/>
              </a:lnSpc>
              <a:defRPr/>
            </a:pPr>
            <a:r>
              <a:rPr lang="fa-IR" sz="2000" b="1" dirty="0">
                <a:solidFill>
                  <a:srgbClr val="FF0000"/>
                </a:solidFill>
              </a:rPr>
              <a:t>روشهای متداول تهیه و صرف بودجه های مالی سازمان ها عبارتند از </a:t>
            </a:r>
            <a:r>
              <a:rPr lang="fa-IR" sz="2000" b="1" dirty="0">
                <a:solidFill>
                  <a:prstClr val="black"/>
                </a:solidFill>
              </a:rPr>
              <a:t>:</a:t>
            </a:r>
          </a:p>
          <a:p>
            <a:pPr algn="r">
              <a:lnSpc>
                <a:spcPct val="90000"/>
              </a:lnSpc>
              <a:defRPr/>
            </a:pPr>
            <a:r>
              <a:rPr lang="fa-IR" sz="2000" b="1" dirty="0">
                <a:solidFill>
                  <a:prstClr val="black"/>
                </a:solidFill>
              </a:rPr>
              <a:t>بودجه نقدی ، بودجه عملیاتی، بودجه فروش ، بودجه سود ، بودجه کارخانه ، بودجه سرمایه ، بودجه هزینه ، بودجه واحد مستقل ، بودجه متغیر ، بودجه ثابت و بودجه انعطاف </a:t>
            </a:r>
            <a:r>
              <a:rPr lang="fa-IR" sz="2000" b="1" dirty="0" smtClean="0">
                <a:solidFill>
                  <a:prstClr val="black"/>
                </a:solidFill>
              </a:rPr>
              <a:t>پذیر</a:t>
            </a:r>
            <a:endParaRPr lang="fa-IR" sz="2000" b="1" dirty="0">
              <a:solidFill>
                <a:prstClr val="black"/>
              </a:solidFill>
            </a:endParaRPr>
          </a:p>
        </p:txBody>
      </p:sp>
      <p:sp>
        <p:nvSpPr>
          <p:cNvPr id="292869" name="Rectangle 292868"/>
          <p:cNvSpPr>
            <a:spLocks noChangeArrowheads="1"/>
          </p:cNvSpPr>
          <p:nvPr/>
        </p:nvSpPr>
        <p:spPr bwMode="auto">
          <a:xfrm>
            <a:off x="4894262" y="1999456"/>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7"/>
          <p:cNvGrpSpPr>
            <a:grpSpLocks/>
          </p:cNvGrpSpPr>
          <p:nvPr/>
        </p:nvGrpSpPr>
        <p:grpSpPr bwMode="auto">
          <a:xfrm>
            <a:off x="4953000" y="4038600"/>
            <a:ext cx="3768725" cy="584200"/>
            <a:chOff x="-849" y="1234"/>
            <a:chExt cx="2374" cy="428"/>
          </a:xfrm>
        </p:grpSpPr>
        <p:sp>
          <p:nvSpPr>
            <p:cNvPr id="292872" name="Rectangle 29287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03441" name="Rectangle 292872"/>
            <p:cNvSpPr>
              <a:spLocks noChangeArrowheads="1"/>
            </p:cNvSpPr>
            <p:nvPr/>
          </p:nvSpPr>
          <p:spPr bwMode="auto">
            <a:xfrm>
              <a:off x="-811" y="1281"/>
              <a:ext cx="2297" cy="334"/>
            </a:xfrm>
            <a:prstGeom prst="rect">
              <a:avLst/>
            </a:prstGeom>
            <a:gradFill>
              <a:gsLst>
                <a:gs pos="4000">
                  <a:schemeClr val="bg1">
                    <a:gamma/>
                    <a:shade val="16078"/>
                    <a:invGamma/>
                  </a:scheme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fa-IR" sz="2400" b="1" spc="-100" dirty="0">
                  <a:solidFill>
                    <a:srgbClr val="B2B2B2">
                      <a:lumMod val="40000"/>
                      <a:lumOff val="60000"/>
                    </a:srgbClr>
                  </a:solidFill>
                  <a:cs typeface="2  Titr" pitchFamily="2" charset="-78"/>
                </a:rPr>
                <a:t>صورت های مالی پیش بینی شده </a:t>
              </a:r>
            </a:p>
          </p:txBody>
        </p:sp>
      </p:grpSp>
      <p:grpSp>
        <p:nvGrpSpPr>
          <p:cNvPr id="4" name="Group 74"/>
          <p:cNvGrpSpPr>
            <a:grpSpLocks/>
          </p:cNvGrpSpPr>
          <p:nvPr/>
        </p:nvGrpSpPr>
        <p:grpSpPr bwMode="auto">
          <a:xfrm>
            <a:off x="4953000" y="3352800"/>
            <a:ext cx="3768725" cy="584200"/>
            <a:chOff x="-849" y="1234"/>
            <a:chExt cx="2374" cy="428"/>
          </a:xfrm>
          <a:gradFill>
            <a:gsLst>
              <a:gs pos="5000">
                <a:schemeClr val="bg1">
                  <a:gamma/>
                  <a:shade val="16078"/>
                  <a:invGamma/>
                </a:schemeClr>
              </a:gs>
              <a:gs pos="100000">
                <a:schemeClr val="bg1"/>
              </a:gs>
            </a:gsLst>
            <a:lin ang="0" scaled="1"/>
          </a:gradFill>
        </p:grpSpPr>
        <p:sp>
          <p:nvSpPr>
            <p:cNvPr id="292939" name="Rectangle 292938"/>
            <p:cNvSpPr>
              <a:spLocks noChangeArrowheads="1"/>
            </p:cNvSpPr>
            <p:nvPr/>
          </p:nvSpPr>
          <p:spPr bwMode="auto">
            <a:xfrm>
              <a:off x="-849" y="1234"/>
              <a:ext cx="2374" cy="428"/>
            </a:xfrm>
            <a:prstGeom prst="rect">
              <a:avLst/>
            </a:prstGeom>
            <a:grp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2940" name="Rectangle 292939"/>
            <p:cNvSpPr>
              <a:spLocks noChangeArrowheads="1"/>
            </p:cNvSpPr>
            <p:nvPr/>
          </p:nvSpPr>
          <p:spPr bwMode="auto">
            <a:xfrm>
              <a:off x="-811" y="1281"/>
              <a:ext cx="2297" cy="335"/>
            </a:xfrm>
            <a:prstGeom prst="rect">
              <a:avLst/>
            </a:prstGeom>
            <a:grp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spc="-100" dirty="0">
                  <a:solidFill>
                    <a:srgbClr val="B2B2B2">
                      <a:lumMod val="40000"/>
                      <a:lumOff val="60000"/>
                    </a:srgbClr>
                  </a:solidFill>
                  <a:cs typeface="2  Titr" pitchFamily="2" charset="-78"/>
                </a:rPr>
                <a:t>تهیه سرمایه برای اجرای استراتژی </a:t>
              </a:r>
              <a:endParaRPr lang="fa-IR" sz="2400" b="1" spc="-100" dirty="0" smtClean="0">
                <a:solidFill>
                  <a:srgbClr val="B2B2B2">
                    <a:lumMod val="40000"/>
                    <a:lumOff val="60000"/>
                  </a:srgbClr>
                </a:solidFill>
                <a:cs typeface="2  Titr" pitchFamily="2" charset="-78"/>
              </a:endParaRPr>
            </a:p>
          </p:txBody>
        </p:sp>
      </p:grpSp>
      <p:sp>
        <p:nvSpPr>
          <p:cNvPr id="10343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F3F6EAE5-11C8-4547-9197-522542CE05B7}" type="slidenum">
              <a:rPr lang="fa-IR" smtClean="0">
                <a:solidFill>
                  <a:srgbClr val="DDDDDD"/>
                </a:solidFill>
                <a:cs typeface="Arial" charset="0"/>
              </a:rPr>
              <a:pPr algn="r" eaLnBrk="0" fontAlgn="base" hangingPunct="0">
                <a:spcBef>
                  <a:spcPct val="0"/>
                </a:spcBef>
                <a:spcAft>
                  <a:spcPct val="0"/>
                </a:spcAft>
              </a:pPr>
              <a:t>16</a:t>
            </a:fld>
            <a:endParaRPr lang="fa-IR" smtClean="0">
              <a:solidFill>
                <a:srgbClr val="DDDDDD"/>
              </a:solidFill>
              <a:cs typeface="Arial"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19" y="304800"/>
            <a:ext cx="67976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40615"/>
            <a:ext cx="3670300" cy="883585"/>
          </a:xfrm>
          <a:prstGeom prst="rect">
            <a:avLst/>
          </a:prstGeom>
          <a:gradFill>
            <a:gsLst>
              <a:gs pos="62000">
                <a:schemeClr val="bg1">
                  <a:gamma/>
                  <a:shade val="16078"/>
                  <a:invGamma/>
                </a:schemeClr>
              </a:gs>
              <a:gs pos="100000">
                <a:schemeClr val="bg1"/>
              </a:gs>
            </a:gsLst>
            <a:lin ang="0" scaled="1"/>
          </a:gradFill>
          <a:ln>
            <a:noFill/>
          </a:ln>
          <a:effectLst/>
        </p:spPr>
      </p:pic>
      <p:grpSp>
        <p:nvGrpSpPr>
          <p:cNvPr id="16" name="Group 7"/>
          <p:cNvGrpSpPr>
            <a:grpSpLocks/>
          </p:cNvGrpSpPr>
          <p:nvPr/>
        </p:nvGrpSpPr>
        <p:grpSpPr bwMode="auto">
          <a:xfrm>
            <a:off x="4894262" y="4876800"/>
            <a:ext cx="3768725" cy="584200"/>
            <a:chOff x="-849" y="1234"/>
            <a:chExt cx="2374" cy="428"/>
          </a:xfrm>
        </p:grpSpPr>
        <p:sp>
          <p:nvSpPr>
            <p:cNvPr id="17" name="Rectangle 16"/>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8" name="Rectangle 17"/>
            <p:cNvSpPr>
              <a:spLocks noChangeArrowheads="1"/>
            </p:cNvSpPr>
            <p:nvPr/>
          </p:nvSpPr>
          <p:spPr bwMode="auto">
            <a:xfrm>
              <a:off x="-790" y="1280"/>
              <a:ext cx="2297" cy="335"/>
            </a:xfrm>
            <a:prstGeom prst="rect">
              <a:avLst/>
            </a:prstGeom>
            <a:solidFill>
              <a:srgbClr val="FFFF00"/>
            </a:soli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srgbClr val="002060"/>
                  </a:solidFill>
                  <a:cs typeface="2  Titr" pitchFamily="2" charset="-78"/>
                </a:rPr>
                <a:t>بودجه مالی</a:t>
              </a:r>
              <a:endParaRPr lang="en-US" sz="2400" dirty="0">
                <a:solidFill>
                  <a:srgbClr val="000000"/>
                </a:solidFill>
                <a:effectLst>
                  <a:outerShdw blurRad="38100" dist="38100" dir="2700000" algn="tl">
                    <a:srgbClr val="FFFFFF"/>
                  </a:outerShdw>
                </a:effectLst>
                <a:latin typeface="Times New Roman" pitchFamily="18" charset="0"/>
                <a:cs typeface="Titr" pitchFamily="2" charset="-78"/>
              </a:endParaRPr>
            </a:p>
          </p:txBody>
        </p:sp>
      </p:grpSp>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26162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64789"/>
      </p:ext>
    </p:extLst>
  </p:cSld>
  <p:clrMapOvr>
    <a:masterClrMapping/>
  </p:clrMapOvr>
  <p:transition>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Box 292866"/>
          <p:cNvSpPr txBox="1">
            <a:spLocks noChangeArrowheads="1"/>
          </p:cNvSpPr>
          <p:nvPr/>
        </p:nvSpPr>
        <p:spPr bwMode="auto">
          <a:xfrm>
            <a:off x="-10886" y="2242189"/>
            <a:ext cx="4894262" cy="3139321"/>
          </a:xfrm>
          <a:prstGeom prst="rect">
            <a:avLst/>
          </a:prstGeom>
          <a:noFill/>
          <a:ln w="12700" cap="sq" cmpd="sng" algn="ctr">
            <a:noFill/>
            <a:prstDash val="solid"/>
            <a:miter lim="800000"/>
            <a:headEnd type="none" w="sm" len="sm"/>
            <a:tailEnd type="none" w="sm" len="sm"/>
          </a:ln>
          <a:effectLst/>
        </p:spPr>
        <p:txBody>
          <a:bodyPr wrap="square">
            <a:spAutoFit/>
          </a:bodyPr>
          <a:lstStyle/>
          <a:p>
            <a:pPr algn="r">
              <a:lnSpc>
                <a:spcPct val="90000"/>
              </a:lnSpc>
              <a:defRPr/>
            </a:pPr>
            <a:r>
              <a:rPr lang="fa-IR" sz="2000" b="1" dirty="0" smtClean="0">
                <a:solidFill>
                  <a:prstClr val="black"/>
                </a:solidFill>
              </a:rPr>
              <a:t>شرکت </a:t>
            </a:r>
            <a:r>
              <a:rPr lang="fa-IR" sz="2000" b="1" dirty="0">
                <a:solidFill>
                  <a:prstClr val="black"/>
                </a:solidFill>
              </a:rPr>
              <a:t>ها در اجرای استراتژی های یکپارچگی  ، تمرکز و تنوع در صدد خریدن شرکت ها ی دیگر بر می ایند . اجرای استراتژی های دیگری مانند کاهش هزینه ها یا قطع بخشی از فعالیت ها منجر به فروش واحدی از سازمان می شود و گاهی تمام سازمان به فروش می رسد.</a:t>
            </a:r>
          </a:p>
          <a:p>
            <a:pPr algn="r">
              <a:lnSpc>
                <a:spcPct val="90000"/>
              </a:lnSpc>
              <a:defRPr/>
            </a:pPr>
            <a:r>
              <a:rPr lang="fa-IR" sz="2000" b="1" dirty="0">
                <a:solidFill>
                  <a:srgbClr val="FF0000"/>
                </a:solidFill>
              </a:rPr>
              <a:t>تعیین ارزش یک شرکت در سه روش خلاصه می شود:</a:t>
            </a:r>
          </a:p>
          <a:p>
            <a:pPr algn="r">
              <a:lnSpc>
                <a:spcPct val="90000"/>
              </a:lnSpc>
              <a:defRPr/>
            </a:pPr>
            <a:r>
              <a:rPr lang="fa-IR" sz="2000" b="1" dirty="0">
                <a:solidFill>
                  <a:prstClr val="black"/>
                </a:solidFill>
              </a:rPr>
              <a:t>آنچه یک شرکت دارد</a:t>
            </a:r>
            <a:r>
              <a:rPr lang="fa-IR" sz="2000" b="1" dirty="0" smtClean="0">
                <a:solidFill>
                  <a:prstClr val="black"/>
                </a:solidFill>
              </a:rPr>
              <a:t>.</a:t>
            </a:r>
          </a:p>
          <a:p>
            <a:pPr algn="r">
              <a:lnSpc>
                <a:spcPct val="90000"/>
              </a:lnSpc>
              <a:defRPr/>
            </a:pPr>
            <a:r>
              <a:rPr lang="fa-IR" sz="2000" b="1" dirty="0" smtClean="0">
                <a:solidFill>
                  <a:prstClr val="black"/>
                </a:solidFill>
              </a:rPr>
              <a:t>آنچه </a:t>
            </a:r>
            <a:r>
              <a:rPr lang="fa-IR" sz="2000" b="1" dirty="0">
                <a:solidFill>
                  <a:prstClr val="black"/>
                </a:solidFill>
              </a:rPr>
              <a:t>یک شرکت بدست می آورد.</a:t>
            </a:r>
          </a:p>
          <a:p>
            <a:pPr algn="r">
              <a:lnSpc>
                <a:spcPct val="90000"/>
              </a:lnSpc>
              <a:defRPr/>
            </a:pPr>
            <a:r>
              <a:rPr lang="fa-IR" sz="2000" b="1" dirty="0" smtClean="0">
                <a:solidFill>
                  <a:prstClr val="black"/>
                </a:solidFill>
              </a:rPr>
              <a:t>آنچه </a:t>
            </a:r>
            <a:r>
              <a:rPr lang="fa-IR" sz="2000" b="1" dirty="0">
                <a:solidFill>
                  <a:prstClr val="black"/>
                </a:solidFill>
              </a:rPr>
              <a:t>شرکت در بازار عاید خواهد </a:t>
            </a:r>
            <a:r>
              <a:rPr lang="fa-IR" sz="2000" b="1" dirty="0" smtClean="0">
                <a:solidFill>
                  <a:prstClr val="black"/>
                </a:solidFill>
              </a:rPr>
              <a:t>کرد</a:t>
            </a:r>
          </a:p>
        </p:txBody>
      </p:sp>
      <p:sp>
        <p:nvSpPr>
          <p:cNvPr id="292869" name="Rectangle 292868"/>
          <p:cNvSpPr>
            <a:spLocks noChangeArrowheads="1"/>
          </p:cNvSpPr>
          <p:nvPr/>
        </p:nvSpPr>
        <p:spPr bwMode="auto">
          <a:xfrm>
            <a:off x="4894262" y="1999456"/>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7"/>
          <p:cNvGrpSpPr>
            <a:grpSpLocks/>
          </p:cNvGrpSpPr>
          <p:nvPr/>
        </p:nvGrpSpPr>
        <p:grpSpPr bwMode="auto">
          <a:xfrm>
            <a:off x="4953000" y="4038600"/>
            <a:ext cx="3768725" cy="584200"/>
            <a:chOff x="-849" y="1234"/>
            <a:chExt cx="2374" cy="428"/>
          </a:xfrm>
        </p:grpSpPr>
        <p:sp>
          <p:nvSpPr>
            <p:cNvPr id="292872" name="Rectangle 29287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03441" name="Rectangle 292872"/>
            <p:cNvSpPr>
              <a:spLocks noChangeArrowheads="1"/>
            </p:cNvSpPr>
            <p:nvPr/>
          </p:nvSpPr>
          <p:spPr bwMode="auto">
            <a:xfrm>
              <a:off x="-811" y="1281"/>
              <a:ext cx="2297" cy="334"/>
            </a:xfrm>
            <a:prstGeom prst="rect">
              <a:avLst/>
            </a:prstGeom>
            <a:gradFill>
              <a:gsLst>
                <a:gs pos="4000">
                  <a:schemeClr val="bg1">
                    <a:gamma/>
                    <a:shade val="16078"/>
                    <a:invGamma/>
                  </a:scheme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fa-IR" sz="2400" b="1" spc="-100" dirty="0">
                  <a:solidFill>
                    <a:srgbClr val="B2B2B2">
                      <a:lumMod val="40000"/>
                      <a:lumOff val="60000"/>
                    </a:srgbClr>
                  </a:solidFill>
                  <a:cs typeface="2  Titr" pitchFamily="2" charset="-78"/>
                </a:rPr>
                <a:t>صورت های مالی پیش بینی شده </a:t>
              </a:r>
            </a:p>
          </p:txBody>
        </p:sp>
      </p:grpSp>
      <p:grpSp>
        <p:nvGrpSpPr>
          <p:cNvPr id="4" name="Group 74"/>
          <p:cNvGrpSpPr>
            <a:grpSpLocks/>
          </p:cNvGrpSpPr>
          <p:nvPr/>
        </p:nvGrpSpPr>
        <p:grpSpPr bwMode="auto">
          <a:xfrm>
            <a:off x="4953000" y="3352800"/>
            <a:ext cx="3768725" cy="584200"/>
            <a:chOff x="-849" y="1234"/>
            <a:chExt cx="2374" cy="428"/>
          </a:xfrm>
          <a:gradFill>
            <a:gsLst>
              <a:gs pos="5000">
                <a:schemeClr val="bg1">
                  <a:gamma/>
                  <a:shade val="16078"/>
                  <a:invGamma/>
                </a:schemeClr>
              </a:gs>
              <a:gs pos="100000">
                <a:schemeClr val="bg1"/>
              </a:gs>
            </a:gsLst>
            <a:lin ang="0" scaled="1"/>
          </a:gradFill>
        </p:grpSpPr>
        <p:sp>
          <p:nvSpPr>
            <p:cNvPr id="292939" name="Rectangle 292938"/>
            <p:cNvSpPr>
              <a:spLocks noChangeArrowheads="1"/>
            </p:cNvSpPr>
            <p:nvPr/>
          </p:nvSpPr>
          <p:spPr bwMode="auto">
            <a:xfrm>
              <a:off x="-849" y="1234"/>
              <a:ext cx="2374" cy="428"/>
            </a:xfrm>
            <a:prstGeom prst="rect">
              <a:avLst/>
            </a:prstGeom>
            <a:grp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2940" name="Rectangle 292939"/>
            <p:cNvSpPr>
              <a:spLocks noChangeArrowheads="1"/>
            </p:cNvSpPr>
            <p:nvPr/>
          </p:nvSpPr>
          <p:spPr bwMode="auto">
            <a:xfrm>
              <a:off x="-811" y="1281"/>
              <a:ext cx="2297" cy="335"/>
            </a:xfrm>
            <a:prstGeom prst="rect">
              <a:avLst/>
            </a:prstGeom>
            <a:grp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spc="-100" dirty="0">
                  <a:solidFill>
                    <a:srgbClr val="B2B2B2">
                      <a:lumMod val="40000"/>
                      <a:lumOff val="60000"/>
                    </a:srgbClr>
                  </a:solidFill>
                  <a:cs typeface="2  Titr" pitchFamily="2" charset="-78"/>
                </a:rPr>
                <a:t>تهیه سرمایه برای اجرای استراتژی </a:t>
              </a:r>
              <a:endParaRPr lang="fa-IR" sz="2400" b="1" spc="-100" dirty="0" smtClean="0">
                <a:solidFill>
                  <a:srgbClr val="B2B2B2">
                    <a:lumMod val="40000"/>
                    <a:lumOff val="60000"/>
                  </a:srgbClr>
                </a:solidFill>
                <a:cs typeface="2  Titr" pitchFamily="2" charset="-78"/>
              </a:endParaRPr>
            </a:p>
          </p:txBody>
        </p:sp>
      </p:grpSp>
      <p:sp>
        <p:nvSpPr>
          <p:cNvPr id="10343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F3F6EAE5-11C8-4547-9197-522542CE05B7}" type="slidenum">
              <a:rPr lang="fa-IR" smtClean="0">
                <a:solidFill>
                  <a:srgbClr val="DDDDDD"/>
                </a:solidFill>
                <a:cs typeface="Arial" charset="0"/>
              </a:rPr>
              <a:pPr algn="r" eaLnBrk="0" fontAlgn="base" hangingPunct="0">
                <a:spcBef>
                  <a:spcPct val="0"/>
                </a:spcBef>
                <a:spcAft>
                  <a:spcPct val="0"/>
                </a:spcAft>
              </a:pPr>
              <a:t>17</a:t>
            </a:fld>
            <a:endParaRPr lang="fa-IR" smtClean="0">
              <a:solidFill>
                <a:srgbClr val="DDDDDD"/>
              </a:solidFill>
              <a:cs typeface="Arial"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304797"/>
            <a:ext cx="61722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40615"/>
            <a:ext cx="3670300" cy="883585"/>
          </a:xfrm>
          <a:prstGeom prst="rect">
            <a:avLst/>
          </a:prstGeom>
          <a:gradFill>
            <a:gsLst>
              <a:gs pos="62000">
                <a:schemeClr val="bg1">
                  <a:gamma/>
                  <a:shade val="16078"/>
                  <a:invGamma/>
                </a:schemeClr>
              </a:gs>
              <a:gs pos="100000">
                <a:schemeClr val="bg1"/>
              </a:gs>
            </a:gsLst>
            <a:lin ang="0" scaled="1"/>
          </a:gradFill>
          <a:ln>
            <a:noFill/>
          </a:ln>
          <a:effectLst/>
        </p:spPr>
      </p:pic>
      <p:grpSp>
        <p:nvGrpSpPr>
          <p:cNvPr id="16" name="Group 7"/>
          <p:cNvGrpSpPr>
            <a:grpSpLocks/>
          </p:cNvGrpSpPr>
          <p:nvPr/>
        </p:nvGrpSpPr>
        <p:grpSpPr bwMode="auto">
          <a:xfrm>
            <a:off x="4930775" y="4868720"/>
            <a:ext cx="3768725" cy="584200"/>
            <a:chOff x="-849" y="1234"/>
            <a:chExt cx="2374" cy="428"/>
          </a:xfrm>
          <a:gradFill>
            <a:gsLst>
              <a:gs pos="0">
                <a:schemeClr val="bg1">
                  <a:gamma/>
                  <a:shade val="16078"/>
                  <a:invGamma/>
                </a:schemeClr>
              </a:gs>
              <a:gs pos="100000">
                <a:schemeClr val="bg1"/>
              </a:gs>
            </a:gsLst>
            <a:lin ang="0" scaled="1"/>
          </a:gradFill>
        </p:grpSpPr>
        <p:sp>
          <p:nvSpPr>
            <p:cNvPr id="17" name="Rectangle 16"/>
            <p:cNvSpPr>
              <a:spLocks noChangeArrowheads="1"/>
            </p:cNvSpPr>
            <p:nvPr/>
          </p:nvSpPr>
          <p:spPr bwMode="auto">
            <a:xfrm>
              <a:off x="-849" y="1234"/>
              <a:ext cx="2374" cy="428"/>
            </a:xfrm>
            <a:prstGeom prst="rect">
              <a:avLst/>
            </a:prstGeom>
            <a:grp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8" name="Rectangle 17"/>
            <p:cNvSpPr>
              <a:spLocks noChangeArrowheads="1"/>
            </p:cNvSpPr>
            <p:nvPr/>
          </p:nvSpPr>
          <p:spPr bwMode="auto">
            <a:xfrm>
              <a:off x="-790" y="1280"/>
              <a:ext cx="2297" cy="335"/>
            </a:xfrm>
            <a:prstGeom prst="rect">
              <a:avLst/>
            </a:prstGeom>
            <a:grp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schemeClr val="bg1">
                      <a:lumMod val="95000"/>
                    </a:schemeClr>
                  </a:solidFill>
                  <a:cs typeface="2  Titr" pitchFamily="2" charset="-78"/>
                </a:rPr>
                <a:t>بودجه مالی</a:t>
              </a:r>
              <a:endParaRPr lang="en-US" sz="2400" dirty="0">
                <a:solidFill>
                  <a:schemeClr val="bg1">
                    <a:lumMod val="95000"/>
                  </a:schemeClr>
                </a:solidFill>
                <a:effectLst>
                  <a:outerShdw blurRad="38100" dist="38100" dir="2700000" algn="tl">
                    <a:srgbClr val="FFFFFF"/>
                  </a:outerShdw>
                </a:effectLst>
                <a:latin typeface="Times New Roman" pitchFamily="18" charset="0"/>
                <a:cs typeface="Titr" pitchFamily="2" charset="-78"/>
              </a:endParaRPr>
            </a:p>
          </p:txBody>
        </p:sp>
      </p:grpSp>
      <p:sp>
        <p:nvSpPr>
          <p:cNvPr id="19" name="Rectangle 18"/>
          <p:cNvSpPr>
            <a:spLocks noChangeArrowheads="1"/>
          </p:cNvSpPr>
          <p:nvPr/>
        </p:nvSpPr>
        <p:spPr bwMode="auto">
          <a:xfrm>
            <a:off x="4987925" y="4939588"/>
            <a:ext cx="3646488" cy="457259"/>
          </a:xfrm>
          <a:prstGeom prst="rect">
            <a:avLst/>
          </a:prstGeom>
          <a:gradFill>
            <a:gsLst>
              <a:gs pos="0">
                <a:schemeClr val="bg1">
                  <a:gamma/>
                  <a:shade val="16078"/>
                  <a:invGamma/>
                </a:schemeClr>
              </a:gs>
              <a:gs pos="100000">
                <a:schemeClr val="bg1"/>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schemeClr val="bg1">
                    <a:lumMod val="95000"/>
                  </a:schemeClr>
                </a:solidFill>
                <a:cs typeface="2  Titr" pitchFamily="2" charset="-78"/>
              </a:rPr>
              <a:t>بودجه مالی</a:t>
            </a:r>
            <a:endParaRPr lang="en-US" sz="2400" dirty="0">
              <a:solidFill>
                <a:schemeClr val="bg1">
                  <a:lumMod val="95000"/>
                </a:schemeClr>
              </a:solidFill>
              <a:effectLst>
                <a:outerShdw blurRad="38100" dist="38100" dir="2700000" algn="tl">
                  <a:srgbClr val="FFFFFF"/>
                </a:outerShdw>
              </a:effectLst>
              <a:latin typeface="Times New Roman" pitchFamily="18" charset="0"/>
              <a:cs typeface="Titr" pitchFamily="2" charset="-78"/>
            </a:endParaRPr>
          </a:p>
        </p:txBody>
      </p:sp>
      <p:grpSp>
        <p:nvGrpSpPr>
          <p:cNvPr id="23" name="Group 7"/>
          <p:cNvGrpSpPr>
            <a:grpSpLocks/>
          </p:cNvGrpSpPr>
          <p:nvPr/>
        </p:nvGrpSpPr>
        <p:grpSpPr bwMode="auto">
          <a:xfrm>
            <a:off x="4953000" y="5715000"/>
            <a:ext cx="3768725" cy="584200"/>
            <a:chOff x="-849" y="1234"/>
            <a:chExt cx="2374" cy="428"/>
          </a:xfrm>
        </p:grpSpPr>
        <p:sp>
          <p:nvSpPr>
            <p:cNvPr id="24" name="Rectangle 23"/>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5" name="Rectangle 24"/>
            <p:cNvSpPr>
              <a:spLocks noChangeArrowheads="1"/>
            </p:cNvSpPr>
            <p:nvPr/>
          </p:nvSpPr>
          <p:spPr bwMode="auto">
            <a:xfrm>
              <a:off x="-811" y="1281"/>
              <a:ext cx="2297" cy="335"/>
            </a:xfrm>
            <a:prstGeom prst="rect">
              <a:avLst/>
            </a:prstGeom>
            <a:solidFill>
              <a:srgbClr val="FFFF00"/>
            </a:soli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srgbClr val="002060"/>
                  </a:solidFill>
                  <a:cs typeface="2  Titr" pitchFamily="2" charset="-78"/>
                </a:rPr>
                <a:t>تعیین ارزش ویژه یک شرکت</a:t>
              </a:r>
              <a:endParaRPr lang="en-US" sz="2400" dirty="0">
                <a:solidFill>
                  <a:srgbClr val="000000"/>
                </a:solidFill>
                <a:effectLst>
                  <a:outerShdw blurRad="38100" dist="38100" dir="2700000" algn="tl">
                    <a:srgbClr val="FFFFFF"/>
                  </a:outerShdw>
                </a:effectLst>
                <a:latin typeface="Times New Roman" pitchFamily="18" charset="0"/>
                <a:cs typeface="Titr" pitchFamily="2" charset="-78"/>
              </a:endParaRPr>
            </a:p>
          </p:txBody>
        </p:sp>
      </p:gr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3352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09145"/>
      </p:ext>
    </p:extLst>
  </p:cSld>
  <p:clrMapOvr>
    <a:masterClrMapping/>
  </p:clrMapOvr>
  <p:transition>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Box 292866"/>
          <p:cNvSpPr txBox="1">
            <a:spLocks noChangeArrowheads="1"/>
          </p:cNvSpPr>
          <p:nvPr/>
        </p:nvSpPr>
        <p:spPr bwMode="auto">
          <a:xfrm>
            <a:off x="-152400" y="2242189"/>
            <a:ext cx="5035776" cy="4247317"/>
          </a:xfrm>
          <a:prstGeom prst="rect">
            <a:avLst/>
          </a:prstGeom>
          <a:noFill/>
          <a:ln w="12700" cap="sq" cmpd="sng" algn="ctr">
            <a:noFill/>
            <a:prstDash val="solid"/>
            <a:miter lim="800000"/>
            <a:headEnd type="none" w="sm" len="sm"/>
            <a:tailEnd type="none" w="sm" len="sm"/>
          </a:ln>
          <a:effectLst/>
        </p:spPr>
        <p:txBody>
          <a:bodyPr wrap="square">
            <a:spAutoFit/>
          </a:bodyPr>
          <a:lstStyle/>
          <a:p>
            <a:pPr algn="r">
              <a:lnSpc>
                <a:spcPct val="90000"/>
              </a:lnSpc>
              <a:defRPr/>
            </a:pPr>
            <a:endParaRPr lang="fa-IR" sz="2000" b="1" dirty="0" smtClean="0">
              <a:solidFill>
                <a:srgbClr val="FF0000"/>
              </a:solidFill>
            </a:endParaRPr>
          </a:p>
          <a:p>
            <a:pPr algn="r">
              <a:lnSpc>
                <a:spcPct val="90000"/>
              </a:lnSpc>
              <a:defRPr/>
            </a:pPr>
            <a:r>
              <a:rPr lang="fa-IR" sz="2000" b="1" dirty="0" smtClean="0">
                <a:solidFill>
                  <a:srgbClr val="FF0000"/>
                </a:solidFill>
              </a:rPr>
              <a:t>راه </a:t>
            </a:r>
            <a:r>
              <a:rPr lang="fa-IR" sz="2000" b="1" dirty="0">
                <a:solidFill>
                  <a:srgbClr val="FF0000"/>
                </a:solidFill>
              </a:rPr>
              <a:t>های تعیین ارزش یک شرکت عبارت اند از </a:t>
            </a:r>
            <a:r>
              <a:rPr lang="fa-IR" sz="2000" b="1" dirty="0" smtClean="0">
                <a:solidFill>
                  <a:srgbClr val="FF0000"/>
                </a:solidFill>
              </a:rPr>
              <a:t>:</a:t>
            </a:r>
          </a:p>
          <a:p>
            <a:pPr algn="r">
              <a:lnSpc>
                <a:spcPct val="90000"/>
              </a:lnSpc>
              <a:defRPr/>
            </a:pPr>
            <a:endParaRPr lang="fa-IR" sz="2000" b="1" dirty="0" smtClean="0">
              <a:solidFill>
                <a:prstClr val="black"/>
              </a:solidFill>
            </a:endParaRPr>
          </a:p>
          <a:p>
            <a:pPr algn="r">
              <a:lnSpc>
                <a:spcPct val="90000"/>
              </a:lnSpc>
              <a:defRPr/>
            </a:pPr>
            <a:r>
              <a:rPr lang="fa-IR" sz="2000" b="1" dirty="0" smtClean="0">
                <a:solidFill>
                  <a:prstClr val="black"/>
                </a:solidFill>
              </a:rPr>
              <a:t>1-ارزش </a:t>
            </a:r>
            <a:r>
              <a:rPr lang="fa-IR" sz="2000" b="1" dirty="0">
                <a:solidFill>
                  <a:prstClr val="black"/>
                </a:solidFill>
              </a:rPr>
              <a:t>ویژه یا حقوق صاحبان سهام شرکت را </a:t>
            </a:r>
            <a:r>
              <a:rPr lang="fa-IR" sz="2000" b="1" dirty="0" smtClean="0">
                <a:solidFill>
                  <a:prstClr val="black"/>
                </a:solidFill>
              </a:rPr>
              <a:t>تعیین کرد (</a:t>
            </a:r>
            <a:r>
              <a:rPr lang="fa-IR" sz="2000" dirty="0" smtClean="0">
                <a:solidFill>
                  <a:prstClr val="black"/>
                </a:solidFill>
              </a:rPr>
              <a:t>سهام عادی +صرف سهام +سود انباشته</a:t>
            </a:r>
            <a:r>
              <a:rPr lang="fa-IR" sz="2000" b="1" dirty="0" smtClean="0">
                <a:solidFill>
                  <a:prstClr val="black"/>
                </a:solidFill>
              </a:rPr>
              <a:t>).</a:t>
            </a:r>
            <a:endParaRPr lang="fa-IR" sz="2000" b="1" dirty="0">
              <a:solidFill>
                <a:prstClr val="black"/>
              </a:solidFill>
            </a:endParaRPr>
          </a:p>
          <a:p>
            <a:pPr algn="r">
              <a:lnSpc>
                <a:spcPct val="90000"/>
              </a:lnSpc>
              <a:defRPr/>
            </a:pPr>
            <a:endParaRPr lang="fa-IR" sz="2000" b="1" dirty="0" smtClean="0">
              <a:solidFill>
                <a:prstClr val="black"/>
              </a:solidFill>
            </a:endParaRPr>
          </a:p>
          <a:p>
            <a:pPr algn="r">
              <a:lnSpc>
                <a:spcPct val="90000"/>
              </a:lnSpc>
              <a:defRPr/>
            </a:pPr>
            <a:r>
              <a:rPr lang="fa-IR" sz="2000" b="1" dirty="0" smtClean="0">
                <a:solidFill>
                  <a:prstClr val="black"/>
                </a:solidFill>
              </a:rPr>
              <a:t>2-تعیین </a:t>
            </a:r>
            <a:r>
              <a:rPr lang="fa-IR" sz="2000" b="1" dirty="0">
                <a:solidFill>
                  <a:prstClr val="black"/>
                </a:solidFill>
              </a:rPr>
              <a:t>بر اساس منافعی که در اینده مالکان </a:t>
            </a:r>
            <a:endParaRPr lang="fa-IR" sz="2000" b="1" dirty="0" smtClean="0">
              <a:solidFill>
                <a:prstClr val="black"/>
              </a:solidFill>
            </a:endParaRPr>
          </a:p>
          <a:p>
            <a:pPr algn="r">
              <a:lnSpc>
                <a:spcPct val="90000"/>
              </a:lnSpc>
              <a:defRPr/>
            </a:pPr>
            <a:r>
              <a:rPr lang="fa-IR" sz="2000" b="1" dirty="0" smtClean="0">
                <a:solidFill>
                  <a:prstClr val="black"/>
                </a:solidFill>
              </a:rPr>
              <a:t>می </a:t>
            </a:r>
            <a:r>
              <a:rPr lang="fa-IR" sz="2000" b="1" dirty="0">
                <a:solidFill>
                  <a:prstClr val="black"/>
                </a:solidFill>
              </a:rPr>
              <a:t>توانند از محل سود خالص به دست اورند.</a:t>
            </a:r>
          </a:p>
          <a:p>
            <a:pPr algn="r">
              <a:lnSpc>
                <a:spcPct val="90000"/>
              </a:lnSpc>
              <a:defRPr/>
            </a:pPr>
            <a:endParaRPr lang="fa-IR" sz="2000" b="1" dirty="0" smtClean="0">
              <a:solidFill>
                <a:prstClr val="black"/>
              </a:solidFill>
            </a:endParaRPr>
          </a:p>
          <a:p>
            <a:pPr algn="r">
              <a:lnSpc>
                <a:spcPct val="90000"/>
              </a:lnSpc>
              <a:defRPr/>
            </a:pPr>
            <a:r>
              <a:rPr lang="fa-IR" sz="2000" b="1" dirty="0" smtClean="0">
                <a:solidFill>
                  <a:prstClr val="black"/>
                </a:solidFill>
              </a:rPr>
              <a:t>3-تعیین </a:t>
            </a:r>
            <a:r>
              <a:rPr lang="fa-IR" sz="2000" b="1" dirty="0">
                <a:solidFill>
                  <a:prstClr val="black"/>
                </a:solidFill>
              </a:rPr>
              <a:t>ارزش شرکت توسط بازار </a:t>
            </a:r>
            <a:r>
              <a:rPr lang="fa-IR" sz="2000" b="1" dirty="0" smtClean="0">
                <a:solidFill>
                  <a:prstClr val="black"/>
                </a:solidFill>
              </a:rPr>
              <a:t>:</a:t>
            </a:r>
            <a:endParaRPr lang="fa-IR" sz="2000" b="1" dirty="0">
              <a:solidFill>
                <a:prstClr val="black"/>
              </a:solidFill>
            </a:endParaRPr>
          </a:p>
          <a:p>
            <a:pPr algn="r">
              <a:lnSpc>
                <a:spcPct val="90000"/>
              </a:lnSpc>
              <a:defRPr/>
            </a:pPr>
            <a:r>
              <a:rPr lang="fa-IR" sz="2000" b="1" dirty="0" smtClean="0">
                <a:solidFill>
                  <a:prstClr val="black"/>
                </a:solidFill>
              </a:rPr>
              <a:t>*بر </a:t>
            </a:r>
            <a:r>
              <a:rPr lang="fa-IR" sz="2000" b="1" dirty="0">
                <a:solidFill>
                  <a:prstClr val="black"/>
                </a:solidFill>
              </a:rPr>
              <a:t>مبنای قیمت فروش شرکت مشابه</a:t>
            </a:r>
          </a:p>
          <a:p>
            <a:pPr algn="r">
              <a:lnSpc>
                <a:spcPct val="90000"/>
              </a:lnSpc>
              <a:defRPr/>
            </a:pPr>
            <a:r>
              <a:rPr lang="fa-IR" sz="2000" b="1" dirty="0" smtClean="0">
                <a:solidFill>
                  <a:prstClr val="black"/>
                </a:solidFill>
              </a:rPr>
              <a:t>*روش </a:t>
            </a:r>
            <a:r>
              <a:rPr lang="fa-IR" sz="2000" b="1" dirty="0">
                <a:solidFill>
                  <a:prstClr val="black"/>
                </a:solidFill>
              </a:rPr>
              <a:t>نسبت قیمت به سود</a:t>
            </a:r>
          </a:p>
          <a:p>
            <a:pPr algn="r">
              <a:lnSpc>
                <a:spcPct val="90000"/>
              </a:lnSpc>
              <a:defRPr/>
            </a:pPr>
            <a:r>
              <a:rPr lang="fa-IR" sz="2000" b="1" dirty="0" smtClean="0">
                <a:solidFill>
                  <a:prstClr val="black"/>
                </a:solidFill>
              </a:rPr>
              <a:t>*روش </a:t>
            </a:r>
            <a:r>
              <a:rPr lang="fa-IR" sz="2000" b="1" dirty="0">
                <a:solidFill>
                  <a:prstClr val="black"/>
                </a:solidFill>
              </a:rPr>
              <a:t>سهام در دست مردم</a:t>
            </a:r>
          </a:p>
          <a:p>
            <a:pPr algn="r">
              <a:lnSpc>
                <a:spcPct val="90000"/>
              </a:lnSpc>
              <a:defRPr/>
            </a:pPr>
            <a:endParaRPr lang="fa-IR" sz="2000" b="1" dirty="0">
              <a:solidFill>
                <a:prstClr val="black"/>
              </a:solidFill>
            </a:endParaRPr>
          </a:p>
          <a:p>
            <a:pPr algn="r">
              <a:lnSpc>
                <a:spcPct val="90000"/>
              </a:lnSpc>
              <a:defRPr/>
            </a:pPr>
            <a:endParaRPr lang="fa-IR" sz="2000" b="1" dirty="0">
              <a:solidFill>
                <a:prstClr val="black"/>
              </a:solidFill>
            </a:endParaRPr>
          </a:p>
        </p:txBody>
      </p:sp>
      <p:sp>
        <p:nvSpPr>
          <p:cNvPr id="292869" name="Rectangle 292868"/>
          <p:cNvSpPr>
            <a:spLocks noChangeArrowheads="1"/>
          </p:cNvSpPr>
          <p:nvPr/>
        </p:nvSpPr>
        <p:spPr bwMode="auto">
          <a:xfrm>
            <a:off x="4894262" y="1999456"/>
            <a:ext cx="3886200" cy="4662488"/>
          </a:xfrm>
          <a:prstGeom prst="rect">
            <a:avLst/>
          </a:prstGeom>
          <a:gradFill rotWithShape="0">
            <a:gsLst>
              <a:gs pos="0">
                <a:schemeClr val="folHlink">
                  <a:gamma/>
                  <a:shade val="65098"/>
                  <a:invGamma/>
                </a:schemeClr>
              </a:gs>
              <a:gs pos="100000">
                <a:schemeClr val="folHlink"/>
              </a:gs>
            </a:gsLst>
            <a:lin ang="5400000" scaled="1"/>
          </a:gradFill>
          <a:ln w="12700" cap="flat" cmpd="sng" algn="ctr">
            <a:solidFill>
              <a:schemeClr val="bg1"/>
            </a:solidFill>
            <a:prstDash val="solid"/>
            <a:miter lim="800000"/>
            <a:headEnd type="none" w="med" len="med"/>
            <a:tailEnd type="non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grpSp>
        <p:nvGrpSpPr>
          <p:cNvPr id="2" name="Group 7"/>
          <p:cNvGrpSpPr>
            <a:grpSpLocks/>
          </p:cNvGrpSpPr>
          <p:nvPr/>
        </p:nvGrpSpPr>
        <p:grpSpPr bwMode="auto">
          <a:xfrm>
            <a:off x="4953000" y="4038600"/>
            <a:ext cx="3768725" cy="584200"/>
            <a:chOff x="-849" y="1234"/>
            <a:chExt cx="2374" cy="428"/>
          </a:xfrm>
        </p:grpSpPr>
        <p:sp>
          <p:nvSpPr>
            <p:cNvPr id="292872" name="Rectangle 292871"/>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03441" name="Rectangle 292872"/>
            <p:cNvSpPr>
              <a:spLocks noChangeArrowheads="1"/>
            </p:cNvSpPr>
            <p:nvPr/>
          </p:nvSpPr>
          <p:spPr bwMode="auto">
            <a:xfrm>
              <a:off x="-811" y="1281"/>
              <a:ext cx="2297" cy="334"/>
            </a:xfrm>
            <a:prstGeom prst="rect">
              <a:avLst/>
            </a:prstGeom>
            <a:gradFill>
              <a:gsLst>
                <a:gs pos="4000">
                  <a:schemeClr val="bg1">
                    <a:gamma/>
                    <a:shade val="16078"/>
                    <a:invGamma/>
                  </a:schemeClr>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fa-IR" sz="2400" b="1" spc="-100" dirty="0">
                  <a:solidFill>
                    <a:srgbClr val="B2B2B2">
                      <a:lumMod val="40000"/>
                      <a:lumOff val="60000"/>
                    </a:srgbClr>
                  </a:solidFill>
                  <a:cs typeface="2  Titr" pitchFamily="2" charset="-78"/>
                </a:rPr>
                <a:t>صورت های مالی پیش بینی شده </a:t>
              </a:r>
            </a:p>
          </p:txBody>
        </p:sp>
      </p:grpSp>
      <p:grpSp>
        <p:nvGrpSpPr>
          <p:cNvPr id="4" name="Group 74"/>
          <p:cNvGrpSpPr>
            <a:grpSpLocks/>
          </p:cNvGrpSpPr>
          <p:nvPr/>
        </p:nvGrpSpPr>
        <p:grpSpPr bwMode="auto">
          <a:xfrm>
            <a:off x="4953000" y="3352800"/>
            <a:ext cx="3768725" cy="584200"/>
            <a:chOff x="-849" y="1234"/>
            <a:chExt cx="2374" cy="428"/>
          </a:xfrm>
          <a:gradFill>
            <a:gsLst>
              <a:gs pos="5000">
                <a:schemeClr val="bg1">
                  <a:gamma/>
                  <a:shade val="16078"/>
                  <a:invGamma/>
                </a:schemeClr>
              </a:gs>
              <a:gs pos="100000">
                <a:schemeClr val="bg1"/>
              </a:gs>
            </a:gsLst>
            <a:lin ang="0" scaled="1"/>
          </a:gradFill>
        </p:grpSpPr>
        <p:sp>
          <p:nvSpPr>
            <p:cNvPr id="292939" name="Rectangle 292938"/>
            <p:cNvSpPr>
              <a:spLocks noChangeArrowheads="1"/>
            </p:cNvSpPr>
            <p:nvPr/>
          </p:nvSpPr>
          <p:spPr bwMode="auto">
            <a:xfrm>
              <a:off x="-849" y="1234"/>
              <a:ext cx="2374" cy="428"/>
            </a:xfrm>
            <a:prstGeom prst="rect">
              <a:avLst/>
            </a:prstGeom>
            <a:grp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92940" name="Rectangle 292939"/>
            <p:cNvSpPr>
              <a:spLocks noChangeArrowheads="1"/>
            </p:cNvSpPr>
            <p:nvPr/>
          </p:nvSpPr>
          <p:spPr bwMode="auto">
            <a:xfrm>
              <a:off x="-811" y="1281"/>
              <a:ext cx="2297" cy="335"/>
            </a:xfrm>
            <a:prstGeom prst="rect">
              <a:avLst/>
            </a:prstGeom>
            <a:grp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spc="-100" dirty="0">
                  <a:solidFill>
                    <a:srgbClr val="B2B2B2">
                      <a:lumMod val="40000"/>
                      <a:lumOff val="60000"/>
                    </a:srgbClr>
                  </a:solidFill>
                  <a:cs typeface="2  Titr" pitchFamily="2" charset="-78"/>
                </a:rPr>
                <a:t>تهیه سرمایه برای اجرای استراتژی </a:t>
              </a:r>
              <a:endParaRPr lang="fa-IR" sz="2400" b="1" spc="-100" dirty="0" smtClean="0">
                <a:solidFill>
                  <a:srgbClr val="B2B2B2">
                    <a:lumMod val="40000"/>
                    <a:lumOff val="60000"/>
                  </a:srgbClr>
                </a:solidFill>
                <a:cs typeface="2  Titr" pitchFamily="2" charset="-78"/>
              </a:endParaRPr>
            </a:p>
          </p:txBody>
        </p:sp>
      </p:grpSp>
      <p:sp>
        <p:nvSpPr>
          <p:cNvPr id="103433" name="Rectangle 13"/>
          <p:cNvSpPr>
            <a:spLocks/>
          </p:cNvSpPr>
          <p:nvPr/>
        </p:nvSpPr>
        <p:spPr bwMode="auto">
          <a:xfrm>
            <a:off x="7162800" y="7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eaLnBrk="0" fontAlgn="base" hangingPunct="0">
              <a:spcBef>
                <a:spcPct val="0"/>
              </a:spcBef>
              <a:spcAft>
                <a:spcPct val="0"/>
              </a:spcAft>
            </a:pPr>
            <a:fld id="{F3F6EAE5-11C8-4547-9197-522542CE05B7}" type="slidenum">
              <a:rPr lang="fa-IR" smtClean="0">
                <a:solidFill>
                  <a:srgbClr val="DDDDDD"/>
                </a:solidFill>
                <a:cs typeface="Arial" charset="0"/>
              </a:rPr>
              <a:pPr algn="r" eaLnBrk="0" fontAlgn="base" hangingPunct="0">
                <a:spcBef>
                  <a:spcPct val="0"/>
                </a:spcBef>
                <a:spcAft>
                  <a:spcPct val="0"/>
                </a:spcAft>
              </a:pPr>
              <a:t>18</a:t>
            </a:fld>
            <a:endParaRPr lang="fa-IR" smtClean="0">
              <a:solidFill>
                <a:srgbClr val="DDDDDD"/>
              </a:solidFill>
              <a:cs typeface="Arial"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304797"/>
            <a:ext cx="61722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40615"/>
            <a:ext cx="3670300" cy="883585"/>
          </a:xfrm>
          <a:prstGeom prst="rect">
            <a:avLst/>
          </a:prstGeom>
          <a:gradFill>
            <a:gsLst>
              <a:gs pos="62000">
                <a:schemeClr val="bg1">
                  <a:gamma/>
                  <a:shade val="16078"/>
                  <a:invGamma/>
                </a:schemeClr>
              </a:gs>
              <a:gs pos="100000">
                <a:schemeClr val="bg1"/>
              </a:gs>
            </a:gsLst>
            <a:lin ang="0" scaled="1"/>
          </a:gradFill>
          <a:ln>
            <a:noFill/>
          </a:ln>
          <a:effectLst/>
        </p:spPr>
      </p:pic>
      <p:grpSp>
        <p:nvGrpSpPr>
          <p:cNvPr id="16" name="Group 7"/>
          <p:cNvGrpSpPr>
            <a:grpSpLocks/>
          </p:cNvGrpSpPr>
          <p:nvPr/>
        </p:nvGrpSpPr>
        <p:grpSpPr bwMode="auto">
          <a:xfrm>
            <a:off x="4930775" y="4868720"/>
            <a:ext cx="3768725" cy="584200"/>
            <a:chOff x="-849" y="1234"/>
            <a:chExt cx="2374" cy="428"/>
          </a:xfrm>
          <a:gradFill>
            <a:gsLst>
              <a:gs pos="0">
                <a:schemeClr val="bg1">
                  <a:gamma/>
                  <a:shade val="16078"/>
                  <a:invGamma/>
                </a:schemeClr>
              </a:gs>
              <a:gs pos="100000">
                <a:schemeClr val="bg1"/>
              </a:gs>
            </a:gsLst>
            <a:lin ang="0" scaled="1"/>
          </a:gradFill>
        </p:grpSpPr>
        <p:sp>
          <p:nvSpPr>
            <p:cNvPr id="17" name="Rectangle 16"/>
            <p:cNvSpPr>
              <a:spLocks noChangeArrowheads="1"/>
            </p:cNvSpPr>
            <p:nvPr/>
          </p:nvSpPr>
          <p:spPr bwMode="auto">
            <a:xfrm>
              <a:off x="-849" y="1234"/>
              <a:ext cx="2374" cy="428"/>
            </a:xfrm>
            <a:prstGeom prst="rect">
              <a:avLst/>
            </a:prstGeom>
            <a:grp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18" name="Rectangle 17"/>
            <p:cNvSpPr>
              <a:spLocks noChangeArrowheads="1"/>
            </p:cNvSpPr>
            <p:nvPr/>
          </p:nvSpPr>
          <p:spPr bwMode="auto">
            <a:xfrm>
              <a:off x="-790" y="1280"/>
              <a:ext cx="2297" cy="335"/>
            </a:xfrm>
            <a:prstGeom prst="rect">
              <a:avLst/>
            </a:prstGeom>
            <a:grp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prstClr val="white">
                      <a:lumMod val="95000"/>
                    </a:prstClr>
                  </a:solidFill>
                  <a:cs typeface="2  Titr" pitchFamily="2" charset="-78"/>
                </a:rPr>
                <a:t>بودجه مالی</a:t>
              </a:r>
              <a:endParaRPr lang="en-US" sz="2400" dirty="0">
                <a:solidFill>
                  <a:prstClr val="white">
                    <a:lumMod val="95000"/>
                  </a:prstClr>
                </a:solidFill>
                <a:effectLst>
                  <a:outerShdw blurRad="38100" dist="38100" dir="2700000" algn="tl">
                    <a:srgbClr val="FFFFFF"/>
                  </a:outerShdw>
                </a:effectLst>
                <a:latin typeface="Times New Roman" pitchFamily="18" charset="0"/>
                <a:cs typeface="Titr" pitchFamily="2" charset="-78"/>
              </a:endParaRPr>
            </a:p>
          </p:txBody>
        </p:sp>
      </p:grpSp>
      <p:sp>
        <p:nvSpPr>
          <p:cNvPr id="19" name="Rectangle 18"/>
          <p:cNvSpPr>
            <a:spLocks noChangeArrowheads="1"/>
          </p:cNvSpPr>
          <p:nvPr/>
        </p:nvSpPr>
        <p:spPr bwMode="auto">
          <a:xfrm>
            <a:off x="4987925" y="4939588"/>
            <a:ext cx="3646488" cy="457259"/>
          </a:xfrm>
          <a:prstGeom prst="rect">
            <a:avLst/>
          </a:prstGeom>
          <a:gradFill>
            <a:gsLst>
              <a:gs pos="0">
                <a:schemeClr val="bg1">
                  <a:gamma/>
                  <a:shade val="16078"/>
                  <a:invGamma/>
                </a:schemeClr>
              </a:gs>
              <a:gs pos="100000">
                <a:schemeClr val="bg1"/>
              </a:gs>
            </a:gsLst>
            <a:lin ang="0" scaled="1"/>
          </a:gra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prstClr val="white">
                    <a:lumMod val="95000"/>
                  </a:prstClr>
                </a:solidFill>
                <a:cs typeface="2  Titr" pitchFamily="2" charset="-78"/>
              </a:rPr>
              <a:t>بودجه مالی</a:t>
            </a:r>
            <a:endParaRPr lang="en-US" sz="2400" dirty="0">
              <a:solidFill>
                <a:prstClr val="white">
                  <a:lumMod val="95000"/>
                </a:prstClr>
              </a:solidFill>
              <a:effectLst>
                <a:outerShdw blurRad="38100" dist="38100" dir="2700000" algn="tl">
                  <a:srgbClr val="FFFFFF"/>
                </a:outerShdw>
              </a:effectLst>
              <a:latin typeface="Times New Roman" pitchFamily="18" charset="0"/>
              <a:cs typeface="Titr" pitchFamily="2" charset="-78"/>
            </a:endParaRPr>
          </a:p>
        </p:txBody>
      </p:sp>
      <p:grpSp>
        <p:nvGrpSpPr>
          <p:cNvPr id="23" name="Group 7"/>
          <p:cNvGrpSpPr>
            <a:grpSpLocks/>
          </p:cNvGrpSpPr>
          <p:nvPr/>
        </p:nvGrpSpPr>
        <p:grpSpPr bwMode="auto">
          <a:xfrm>
            <a:off x="4953000" y="5715000"/>
            <a:ext cx="3768725" cy="584200"/>
            <a:chOff x="-849" y="1234"/>
            <a:chExt cx="2374" cy="428"/>
          </a:xfrm>
        </p:grpSpPr>
        <p:sp>
          <p:nvSpPr>
            <p:cNvPr id="24" name="Rectangle 23"/>
            <p:cNvSpPr>
              <a:spLocks noChangeArrowheads="1"/>
            </p:cNvSpPr>
            <p:nvPr/>
          </p:nvSpPr>
          <p:spPr bwMode="auto">
            <a:xfrm>
              <a:off x="-849" y="1234"/>
              <a:ext cx="2374" cy="428"/>
            </a:xfrm>
            <a:prstGeom prst="rect">
              <a:avLst/>
            </a:prstGeom>
            <a:gradFill rotWithShape="0">
              <a:gsLst>
                <a:gs pos="0">
                  <a:schemeClr val="accent1"/>
                </a:gs>
                <a:gs pos="100000">
                  <a:schemeClr val="accent1">
                    <a:gamma/>
                    <a:shade val="16078"/>
                    <a:invGamma/>
                  </a:schemeClr>
                </a:gs>
              </a:gsLst>
              <a:lin ang="0" scaled="1"/>
            </a:gradFill>
            <a:ln w="12700" cap="sq" cmpd="sng" algn="ctr">
              <a:noFill/>
              <a:prstDash val="solid"/>
              <a:miter lim="800000"/>
              <a:headEnd type="none" w="sm" len="sm"/>
              <a:tailEnd type="none" w="sm" len="sm"/>
            </a:ln>
            <a:effectLst/>
          </p:spPr>
          <p:txBody>
            <a:bodyPr wrap="none" anchor="ctr"/>
            <a:lstStyle/>
            <a:p>
              <a:pPr eaLnBrk="0" fontAlgn="base" hangingPunct="0">
                <a:spcBef>
                  <a:spcPct val="0"/>
                </a:spcBef>
                <a:spcAft>
                  <a:spcPct val="0"/>
                </a:spcAft>
                <a:defRPr/>
              </a:pPr>
              <a:endParaRPr lang="fa-IR" sz="2400">
                <a:solidFill>
                  <a:srgbClr val="DDDDDD"/>
                </a:solidFill>
                <a:latin typeface="Times New Roman" pitchFamily="18" charset="0"/>
                <a:cs typeface="Titr" pitchFamily="2" charset="-78"/>
              </a:endParaRPr>
            </a:p>
          </p:txBody>
        </p:sp>
        <p:sp>
          <p:nvSpPr>
            <p:cNvPr id="25" name="Rectangle 24"/>
            <p:cNvSpPr>
              <a:spLocks noChangeArrowheads="1"/>
            </p:cNvSpPr>
            <p:nvPr/>
          </p:nvSpPr>
          <p:spPr bwMode="auto">
            <a:xfrm>
              <a:off x="-811" y="1281"/>
              <a:ext cx="2297" cy="335"/>
            </a:xfrm>
            <a:prstGeom prst="rect">
              <a:avLst/>
            </a:prstGeom>
            <a:solidFill>
              <a:srgbClr val="FFFF00"/>
            </a:solidFill>
            <a:ln w="12700" cap="sq" cmpd="sng" algn="ctr">
              <a:noFill/>
              <a:prstDash val="solid"/>
              <a:miter lim="800000"/>
              <a:headEnd type="none" w="sm" len="sm"/>
              <a:tailEnd type="none" w="sm" len="sm"/>
            </a:ln>
            <a:effectLst/>
          </p:spPr>
          <p:txBody>
            <a:bodyPr wrap="none" anchor="ctr"/>
            <a:lstStyle/>
            <a:p>
              <a:pPr algn="ctr" eaLnBrk="0" fontAlgn="base" hangingPunct="0">
                <a:spcBef>
                  <a:spcPct val="0"/>
                </a:spcBef>
                <a:spcAft>
                  <a:spcPct val="0"/>
                </a:spcAft>
                <a:defRPr/>
              </a:pPr>
              <a:r>
                <a:rPr lang="fa-IR" sz="2400" b="1" dirty="0" smtClean="0">
                  <a:solidFill>
                    <a:srgbClr val="002060"/>
                  </a:solidFill>
                  <a:cs typeface="2  Titr" pitchFamily="2" charset="-78"/>
                </a:rPr>
                <a:t>تعیین ارزش ویژه یک شرکت</a:t>
              </a:r>
              <a:endParaRPr lang="en-US" sz="2400" dirty="0">
                <a:solidFill>
                  <a:srgbClr val="000000"/>
                </a:solidFill>
                <a:effectLst>
                  <a:outerShdw blurRad="38100" dist="38100" dir="2700000" algn="tl">
                    <a:srgbClr val="FFFFFF"/>
                  </a:outerShdw>
                </a:effectLst>
                <a:latin typeface="Times New Roman" pitchFamily="18" charset="0"/>
                <a:cs typeface="Titr" pitchFamily="2" charset="-78"/>
              </a:endParaRPr>
            </a:p>
          </p:txBody>
        </p:sp>
      </p:gr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3352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460454"/>
      </p:ext>
    </p:extLst>
  </p:cSld>
  <p:clrMapOvr>
    <a:masterClrMapping/>
  </p:clrMapOvr>
  <p:transition>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066800"/>
          </a:xfrm>
        </p:spPr>
        <p:txBody>
          <a:bodyPr>
            <a:normAutofit fontScale="90000"/>
          </a:bodyPr>
          <a:lstStyle/>
          <a:p>
            <a:pPr algn="ctr"/>
            <a:r>
              <a:rPr lang="fa-IR" sz="4800" b="1" dirty="0" smtClean="0">
                <a:effectLst>
                  <a:outerShdw blurRad="38100" dist="38100" dir="2700000" algn="tl">
                    <a:srgbClr val="000000">
                      <a:alpha val="43137"/>
                    </a:srgbClr>
                  </a:outerShdw>
                </a:effectLst>
                <a:cs typeface="B Zar" panose="00000400000000000000" pitchFamily="2" charset="-78"/>
              </a:rPr>
              <a:t>تصمیم گیری برای عرضه به عموم</a:t>
            </a:r>
            <a:r>
              <a:rPr lang="en-US" sz="4800" b="1" dirty="0" smtClean="0">
                <a:effectLst>
                  <a:outerShdw blurRad="38100" dist="38100" dir="2700000" algn="tl">
                    <a:srgbClr val="000000">
                      <a:alpha val="43137"/>
                    </a:srgbClr>
                  </a:outerShdw>
                </a:effectLst>
                <a:cs typeface="B Zar" panose="00000400000000000000" pitchFamily="2" charset="-78"/>
              </a:rPr>
              <a:t/>
            </a:r>
            <a:br>
              <a:rPr lang="en-US" sz="4800" b="1" dirty="0" smtClean="0">
                <a:effectLst>
                  <a:outerShdw blurRad="38100" dist="38100" dir="2700000" algn="tl">
                    <a:srgbClr val="000000">
                      <a:alpha val="43137"/>
                    </a:srgbClr>
                  </a:outerShdw>
                </a:effectLst>
                <a:cs typeface="B Zar" panose="00000400000000000000" pitchFamily="2" charset="-78"/>
              </a:rPr>
            </a:br>
            <a:endParaRPr lang="en-US" sz="4800" dirty="0">
              <a:cs typeface="B Jadid" pitchFamily="2" charset="-78"/>
            </a:endParaRPr>
          </a:p>
        </p:txBody>
      </p:sp>
      <p:sp>
        <p:nvSpPr>
          <p:cNvPr id="3" name="Content Placeholder 2"/>
          <p:cNvSpPr>
            <a:spLocks noGrp="1"/>
          </p:cNvSpPr>
          <p:nvPr>
            <p:ph idx="1"/>
          </p:nvPr>
        </p:nvSpPr>
        <p:spPr>
          <a:xfrm>
            <a:off x="457200" y="2249424"/>
            <a:ext cx="7696200" cy="3160776"/>
          </a:xfrm>
        </p:spPr>
        <p:txBody>
          <a:bodyPr>
            <a:normAutofit fontScale="62500" lnSpcReduction="20000"/>
          </a:bodyPr>
          <a:lstStyle/>
          <a:p>
            <a:pPr marL="0" indent="0" algn="justLow" rtl="1">
              <a:lnSpc>
                <a:spcPct val="150000"/>
              </a:lnSpc>
              <a:buNone/>
            </a:pPr>
            <a:r>
              <a:rPr lang="fa-IR" sz="4000" b="1" dirty="0" smtClean="0">
                <a:effectLst>
                  <a:outerShdw blurRad="38100" dist="38100" dir="2700000" algn="tl">
                    <a:srgbClr val="000000">
                      <a:alpha val="43137"/>
                    </a:srgbClr>
                  </a:outerShdw>
                </a:effectLst>
                <a:cs typeface="B Zar" panose="00000400000000000000" pitchFamily="2" charset="-78"/>
              </a:rPr>
              <a:t>مقصود از تصمیم گیری برای عرضه به عموم</a:t>
            </a:r>
            <a:r>
              <a:rPr lang="en-US" sz="4000" b="1" dirty="0" smtClean="0">
                <a:effectLst>
                  <a:outerShdw blurRad="38100" dist="38100" dir="2700000" algn="tl">
                    <a:srgbClr val="000000">
                      <a:alpha val="43137"/>
                    </a:srgbClr>
                  </a:outerShdw>
                </a:effectLst>
                <a:cs typeface="B Zar" panose="00000400000000000000" pitchFamily="2" charset="-78"/>
              </a:rPr>
              <a:t> </a:t>
            </a:r>
            <a:r>
              <a:rPr lang="fa-IR" sz="4000" b="1" dirty="0" smtClean="0">
                <a:effectLst>
                  <a:outerShdw blurRad="38100" dist="38100" dir="2700000" algn="tl">
                    <a:srgbClr val="000000">
                      <a:alpha val="43137"/>
                    </a:srgbClr>
                  </a:outerShdw>
                </a:effectLst>
                <a:cs typeface="B Zar" panose="00000400000000000000" pitchFamily="2" charset="-78"/>
              </a:rPr>
              <a:t>این است که شرکت برای تامین سرمایه درصدی از سهام خود را به مردم عرضه نماید.</a:t>
            </a:r>
          </a:p>
          <a:p>
            <a:pPr marL="0" indent="0" algn="justLow" rtl="1">
              <a:lnSpc>
                <a:spcPct val="150000"/>
              </a:lnSpc>
              <a:buNone/>
            </a:pPr>
            <a:r>
              <a:rPr lang="fa-IR" sz="4000" b="1" dirty="0" smtClean="0">
                <a:effectLst>
                  <a:outerShdw blurRad="38100" dist="38100" dir="2700000" algn="tl">
                    <a:srgbClr val="000000">
                      <a:alpha val="43137"/>
                    </a:srgbClr>
                  </a:outerShdw>
                </a:effectLst>
                <a:cs typeface="B Zar" panose="00000400000000000000" pitchFamily="2" charset="-78"/>
              </a:rPr>
              <a:t>قبل از ارائه سهام شرکت باید ار نظرمدیریت وضعی مناسب و پرونده ها گویای این باشد که از نظرسود وضعی مناسب دارد و جریان نقدی هم مثبت است.</a:t>
            </a:r>
            <a:endParaRPr lang="en-US" sz="4000" b="1" dirty="0" smtClean="0">
              <a:effectLst>
                <a:outerShdw blurRad="38100" dist="38100" dir="2700000" algn="tl">
                  <a:srgbClr val="000000">
                    <a:alpha val="43137"/>
                  </a:srgbClr>
                </a:outerShdw>
              </a:effectLst>
              <a:cs typeface="B Zar" panose="00000400000000000000" pitchFamily="2" charset="-78"/>
            </a:endParaRPr>
          </a:p>
          <a:p>
            <a:pPr algn="r" rtl="1"/>
            <a:endParaRPr lang="en-US" dirty="0"/>
          </a:p>
        </p:txBody>
      </p:sp>
      <p:pic>
        <p:nvPicPr>
          <p:cNvPr id="3074" name="Picture 2" descr="https://encrypted-tbn1.gstatic.com/images?q=tbn:ANd9GcSqRcev0ZGZFwUXuvio2ffaHMkiW3yhxSmVrRJ9Unfxy8CTuOuCvg"/>
          <p:cNvPicPr>
            <a:picLocks noChangeAspect="1" noChangeArrowheads="1"/>
          </p:cNvPicPr>
          <p:nvPr/>
        </p:nvPicPr>
        <p:blipFill>
          <a:blip r:embed="rId2" cstate="print"/>
          <a:srcRect/>
          <a:stretch>
            <a:fillRect/>
          </a:stretch>
        </p:blipFill>
        <p:spPr bwMode="auto">
          <a:xfrm>
            <a:off x="762000" y="4648200"/>
            <a:ext cx="2857500" cy="2209800"/>
          </a:xfrm>
          <a:prstGeom prst="rect">
            <a:avLst/>
          </a:prstGeom>
          <a:noFill/>
        </p:spPr>
      </p:pic>
    </p:spTree>
  </p:cSld>
  <p:clrMapOvr>
    <a:masterClrMapping/>
  </p:clrMapOvr>
  <p:transition>
    <p:wheel spokes="2"/>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extBox 8"/>
          <p:cNvSpPr txBox="1">
            <a:spLocks noChangeAspect="1"/>
          </p:cNvSpPr>
          <p:nvPr/>
        </p:nvSpPr>
        <p:spPr>
          <a:xfrm>
            <a:off x="0" y="3508757"/>
            <a:ext cx="8534400" cy="910843"/>
          </a:xfrm>
          <a:prstGeom prst="rect">
            <a:avLst/>
          </a:prstGeom>
          <a:noFill/>
        </p:spPr>
        <p:txBody>
          <a:bodyPr wrap="square" rtlCol="0" anchor="ctr">
            <a:noAutofit/>
          </a:bodyPr>
          <a:lstStyle/>
          <a:p>
            <a:pPr algn="r"/>
            <a:r>
              <a:rPr lang="fa-IR" sz="2400" b="1" dirty="0" smtClean="0">
                <a:solidFill>
                  <a:srgbClr val="002060"/>
                </a:solidFill>
                <a:latin typeface="Lucida Handwriting" pitchFamily="66" charset="0"/>
                <a:cs typeface="B Tabassom" pitchFamily="2" charset="-78"/>
              </a:rPr>
              <a:t>مسائلی در زمینه بازاریابی ،امور مالی ،حسابداری ،</a:t>
            </a:r>
          </a:p>
          <a:p>
            <a:pPr algn="r"/>
            <a:r>
              <a:rPr lang="fa-IR" sz="2400" b="1" dirty="0" smtClean="0">
                <a:solidFill>
                  <a:srgbClr val="002060"/>
                </a:solidFill>
                <a:latin typeface="Lucida Handwriting" pitchFamily="66" charset="0"/>
                <a:cs typeface="B Tabassom" pitchFamily="2" charset="-78"/>
              </a:rPr>
              <a:t>تحقیق و توسعه و سیستم اطلاعات رایانه</a:t>
            </a:r>
            <a:endParaRPr lang="en-GB" sz="2400" b="1" dirty="0">
              <a:solidFill>
                <a:srgbClr val="002060"/>
              </a:solidFill>
              <a:latin typeface="Lucida Handwriting" pitchFamily="66" charset="0"/>
              <a:cs typeface="B Tabassom" pitchFamily="2" charset="-78"/>
            </a:endParaRPr>
          </a:p>
        </p:txBody>
      </p:sp>
      <p:sp>
        <p:nvSpPr>
          <p:cNvPr id="4" name="TextBox 3"/>
          <p:cNvSpPr txBox="1">
            <a:spLocks noChangeAspect="1"/>
          </p:cNvSpPr>
          <p:nvPr/>
        </p:nvSpPr>
        <p:spPr>
          <a:xfrm>
            <a:off x="1140332" y="1607314"/>
            <a:ext cx="7165468" cy="1821686"/>
          </a:xfrm>
          <a:prstGeom prst="rect">
            <a:avLst/>
          </a:prstGeom>
          <a:noFill/>
        </p:spPr>
        <p:txBody>
          <a:bodyPr wrap="square" rtlCol="0" anchor="ctr">
            <a:noAutofit/>
          </a:bodyPr>
          <a:lstStyle/>
          <a:p>
            <a:pPr algn="ctr"/>
            <a:r>
              <a:rPr lang="fa-IR" sz="13800" dirty="0" smtClean="0">
                <a:solidFill>
                  <a:srgbClr val="FFFFFF"/>
                </a:solidFill>
                <a:latin typeface="Lucida Handwriting" pitchFamily="66" charset="0"/>
                <a:cs typeface="B Arshia" pitchFamily="2" charset="-78"/>
              </a:rPr>
              <a:t>اجرای استراتژی</a:t>
            </a:r>
            <a:endParaRPr lang="en-GB" sz="13800" dirty="0">
              <a:solidFill>
                <a:srgbClr val="FFFFFF"/>
              </a:solidFill>
              <a:latin typeface="Lucida Handwriting" pitchFamily="66" charset="0"/>
              <a:cs typeface="B Arshia" pitchFamily="2" charset="-78"/>
            </a:endParaRPr>
          </a:p>
        </p:txBody>
      </p:sp>
      <p:sp>
        <p:nvSpPr>
          <p:cNvPr id="12" name="TextBox 11"/>
          <p:cNvSpPr txBox="1">
            <a:spLocks noChangeAspect="1"/>
          </p:cNvSpPr>
          <p:nvPr/>
        </p:nvSpPr>
        <p:spPr>
          <a:xfrm>
            <a:off x="1140332" y="4419600"/>
            <a:ext cx="3391755" cy="910843"/>
          </a:xfrm>
          <a:prstGeom prst="rect">
            <a:avLst/>
          </a:prstGeom>
          <a:noFill/>
        </p:spPr>
        <p:txBody>
          <a:bodyPr wrap="square" rtlCol="0" anchor="ctr">
            <a:noAutofit/>
          </a:bodyPr>
          <a:lstStyle/>
          <a:p>
            <a:pPr algn="r"/>
            <a:r>
              <a:rPr lang="fa-IR" sz="2800" b="1" dirty="0" smtClean="0">
                <a:solidFill>
                  <a:srgbClr val="002060"/>
                </a:solidFill>
                <a:latin typeface="Lucida Handwriting" pitchFamily="66" charset="0"/>
                <a:cs typeface="B Tabassom" pitchFamily="2" charset="-78"/>
              </a:rPr>
              <a:t>لطفی – قلی زاده بهابادی</a:t>
            </a:r>
            <a:endParaRPr lang="en-GB" sz="2800" b="1" dirty="0">
              <a:solidFill>
                <a:srgbClr val="002060"/>
              </a:solidFill>
              <a:latin typeface="Lucida Handwriting" pitchFamily="66" charset="0"/>
              <a:cs typeface="B Tabassom" pitchFamily="2" charset="-78"/>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95625" y="7101408"/>
            <a:ext cx="3783262" cy="4752528"/>
          </a:xfrm>
          <a:prstGeom prst="rect">
            <a:avLst/>
          </a:prstGeom>
          <a:noFill/>
          <a:effectLst>
            <a:outerShdw blurRad="393700" dist="368300" dir="2700000" sx="98000" sy="98000" algn="tl" rotWithShape="0">
              <a:prstClr val="black">
                <a:alpha val="3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8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72969 -0.6875 L 0.48802 -0.69861 " pathEditMode="relative" rAng="0" ptsTypes="AA">
                                      <p:cBhvr>
                                        <p:cTn id="6" dur="750" fill="hold"/>
                                        <p:tgtEl>
                                          <p:spTgt spid="5"/>
                                        </p:tgtEl>
                                        <p:attrNameLst>
                                          <p:attrName>ppt_x</p:attrName>
                                          <p:attrName>ppt_y</p:attrName>
                                        </p:attrNameLst>
                                      </p:cBhvr>
                                      <p:rCtr x="-12083" y="-556"/>
                                    </p:animMotion>
                                  </p:childTnLst>
                                </p:cTn>
                              </p:par>
                            </p:childTnLst>
                          </p:cTn>
                        </p:par>
                        <p:par>
                          <p:cTn id="7" fill="hold">
                            <p:stCondLst>
                              <p:cond delay="750"/>
                            </p:stCondLst>
                            <p:childTnLst>
                              <p:par>
                                <p:cTn id="8" presetID="0" presetClass="path" presetSubtype="0" accel="50000" decel="50000" fill="hold" nodeType="afterEffect">
                                  <p:stCondLst>
                                    <p:cond delay="50"/>
                                  </p:stCondLst>
                                  <p:childTnLst>
                                    <p:animMotion origin="layout" path="M -0.20989 -0.62638 C -0.21198 -0.63449 -0.20208 -0.73935 -0.20087 -0.7375 C -0.19705 -0.73935 -0.18715 -0.70324 -0.18715 -0.70763 C -0.18715 -0.71111 -0.17899 -0.72268 -0.17899 -0.71898 C -0.17899 -0.71064 -0.17656 -0.70162 -0.16736 -0.69699 C -0.16128 -0.69814 -0.15468 -0.69768 -0.15 -0.70046 C -0.1342 -0.70902 -0.15833 -0.69907 -0.13975 -0.70625 C -0.13941 -0.70254 -0.13923 -0.69838 -0.13837 -0.69444 C -0.13819 -0.69351 -0.13837 -0.69143 -0.13663 -0.69097 C -0.13524 -0.69074 -0.13403 -0.69259 -0.13246 -0.69351 C -0.12864 -0.69976 -0.12743 -0.70625 -0.1217 -0.71226 C -0.12135 -0.71157 -0.11944 -0.71157 -0.11788 -0.71088 C -0.11684 -0.70995 -0.11701 -0.70787 -0.11475 -0.70763 C -0.1125 -0.70694 -0.10903 -0.70833 -0.10677 -0.70856 C -0.10538 -0.70972 -0.10468 -0.71134 -0.10347 -0.71226 C -0.09583 -0.71713 -0.0993 -0.70601 -0.09462 -0.70393 C -0.09149 -0.70254 -0.08802 -0.70324 -0.08472 -0.70277 C -0.08437 -0.70185 -0.08229 -0.69675 -0.08159 -0.69583 C -0.07951 -0.69282 -0.0743 -0.68773 -0.0743 -0.6875 C -0.07118 -0.68865 -0.06771 -0.68912 -0.06562 -0.69097 C -0.05312 -0.70185 -0.05885 -0.70671 -0.04166 -0.71365 C -0.03368 -0.70949 -0.02951 -0.71666 -0.02656 -0.70972 C -0.02587 -0.70393 -0.02708 -0.69722 -0.02361 -0.69236 C -0.02274 -0.6912 -0.02066 -0.69143 -0.01944 -0.69097 C -0.0125 -0.6993 -0.01632 -0.69652 -0.00885 -0.70046 C -0.00295 -0.69884 -0.00139 -0.7 0.00417 -0.70277 C 0.00243 -0.70347 0.00174 -0.70509 -0.00034 -0.70509 C -0.00712 -0.70509 -0.00312 -0.69884 -0.00607 -0.70625 C -0.01302 -0.69768 -0.00538 -0.69907 0.00243 -0.70046 C 0.0125 -0.70439 0.00799 -0.74398 0.01858 -0.74675 C 0.02361 -0.74305 0.03646 -0.71111 0.04011 -0.70625 C 0.04323 -0.69699 0.04722 -0.70023 0.05643 -0.70393 C 0.06059 -0.70902 0.06354 -0.7118 0.07084 -0.71342 C 0.07795 -0.71759 0.08559 -0.7206 0.09254 -0.725 C 0.09393 -0.72407 0.09618 -0.72384 0.09688 -0.72268 C 0.09809 -0.72129 0.09636 -0.71828 0.09809 -0.71805 C 0.1007 -0.71759 0.10243 -0.7206 0.10417 -0.72152 C 0.10556 -0.72199 0.10712 -0.72222 0.10868 -0.72268 C 0.11094 -0.71597 0.11354 -0.71967 0.11615 -0.71226 C 0.11407 -0.70625 0.11129 -0.70162 0.10868 -0.69583 C 0.10729 -0.69351 0.10556 -0.68865 0.10556 -0.68842 C 0.10625 -0.68657 0.10469 -0.68356 0.10712 -0.68287 C 0.11042 -0.68171 0.11459 -0.68865 0.11615 -0.69004 C 0.11927 -0.69328 0.1224 -0.69444 0.12466 -0.69814 C 0.12743 -0.70347 0.129 -0.70902 0.13195 -0.71435 C 0.13403 -0.71828 0.1375 -0.72615 0.1375 -0.72592 C 0.13976 -0.71805 0.14375 -0.71527 0.14775 -0.70856 C 0.15 -0.70439 0.14827 -0.703 0.15452 -0.69907 C 0.15782 -0.69745 0.16163 -0.69791 0.16511 -0.69699 C 0.17118 -0.69884 0.18577 -0.70671 0.19132 -0.70972 C 0.19358 -0.7118 0.19844 -0.71574 0.19844 -0.7155 C 0.19879 -0.71157 0.19775 -0.70671 0.19966 -0.70277 C 0.20174 -0.69976 0.2066 -0.70578 0.20868 -0.70856 C 0.21163 -0.71689 0.20782 -0.70995 0.22657 -0.71342 C 0.22778 -0.71342 0.229 -0.71527 0.23038 -0.71574 C 0.23438 -0.71736 0.23802 -0.75439 0.23802 -0.75416 C 0.24306 -0.74652 0.24532 -0.71088 0.25677 -0.70856 C 0.26511 -0.70902 0.27327 -0.70856 0.28125 -0.70972 C 0.28351 -0.71018 0.2882 -0.71875 0.29202 -0.72152 C 0.29757 -0.73101 0.29202 -0.72453 0.29584 -0.71898 C 0.2967 -0.71805 0.29913 -0.71828 0.3 -0.71805 C 0.30434 -0.71828 0.30834 -0.71805 0.31198 -0.71898 C 0.31875 -0.72106 0.31476 -0.7287 0.31788 -0.71574 C 0.32795 -0.71759 0.33629 -0.71388 0.34341 -0.7199 C 0.34427 -0.71875 0.36823 -0.71388 0.36927 -0.71365 C 0.37674 -0.7125 0.38143 -0.7287 0.38646 -0.73055 C 0.39132 -0.73217 0.39653 -0.728 0.39966 -0.72476 C 0.40452 -0.72407 0.39913 -0.71226 0.40365 -0.71018 C 0.40816 -0.7081 0.42257 -0.70995 0.42761 -0.7125 C 0.43264 -0.71504 0.43038 -0.72546 0.43438 -0.72476 C 0.4382 -0.72384 0.44757 -0.70856 0.45174 -0.70763 C 0.45556 -0.70671 0.45347 -0.72083 0.45938 -0.71944 C 0.46563 -0.71805 0.48143 -0.70347 0.48802 -0.69907 " pathEditMode="relative" rAng="0" ptsTypes="fffffffffffffffffffffffffffffffffffffffffffffffffffffffffffffffffafaaaaaf">
                                      <p:cBhvr>
                                        <p:cTn id="9" dur="3000" spd="-100000" fill="hold"/>
                                        <p:tgtEl>
                                          <p:spTgt spid="5"/>
                                        </p:tgtEl>
                                        <p:attrNameLst>
                                          <p:attrName>ppt_x</p:attrName>
                                          <p:attrName>ppt_y</p:attrName>
                                        </p:attrNameLst>
                                      </p:cBhvr>
                                      <p:rCtr x="34792" y="-6412"/>
                                    </p:animMotion>
                                  </p:childTnLst>
                                </p:cTn>
                              </p:par>
                              <p:par>
                                <p:cTn id="10" presetID="22" presetClass="entr" presetSubtype="2"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2750"/>
                                        <p:tgtEl>
                                          <p:spTgt spid="4"/>
                                        </p:tgtEl>
                                      </p:cBhvr>
                                    </p:animEffect>
                                  </p:childTnLst>
                                </p:cTn>
                              </p:par>
                            </p:childTnLst>
                          </p:cTn>
                        </p:par>
                        <p:par>
                          <p:cTn id="13" fill="hold">
                            <p:stCondLst>
                              <p:cond delay="4000"/>
                            </p:stCondLst>
                            <p:childTnLst>
                              <p:par>
                                <p:cTn id="14" presetID="35" presetClass="path" presetSubtype="0" fill="hold" nodeType="afterEffect">
                                  <p:stCondLst>
                                    <p:cond delay="0"/>
                                  </p:stCondLst>
                                  <p:childTnLst>
                                    <p:animMotion origin="layout" path="M 0.50677 -0.49027 L -0.2099 -0.62638 " pathEditMode="relative" rAng="0" ptsTypes="AA">
                                      <p:cBhvr>
                                        <p:cTn id="15" dur="1000" spd="-100000" fill="hold"/>
                                        <p:tgtEl>
                                          <p:spTgt spid="5"/>
                                        </p:tgtEl>
                                        <p:attrNameLst>
                                          <p:attrName>ppt_x</p:attrName>
                                          <p:attrName>ppt_y</p:attrName>
                                        </p:attrNameLst>
                                      </p:cBhvr>
                                      <p:rCtr x="-35833" y="-6806"/>
                                    </p:animMotion>
                                  </p:childTnLst>
                                </p:cTn>
                              </p:par>
                            </p:childTnLst>
                          </p:cTn>
                        </p:par>
                        <p:par>
                          <p:cTn id="16" fill="hold">
                            <p:stCondLst>
                              <p:cond delay="5000"/>
                            </p:stCondLst>
                            <p:childTnLst>
                              <p:par>
                                <p:cTn id="17" presetID="0" presetClass="path" presetSubtype="0" accel="50000" decel="50000" fill="hold" nodeType="afterEffect">
                                  <p:stCondLst>
                                    <p:cond delay="0"/>
                                  </p:stCondLst>
                                  <p:childTnLst>
                                    <p:animMotion origin="layout" path="M 0.49636 -0.49467 L 0.49063 -0.51713 L 0.48143 -0.50486 L 0.47257 -0.49791 L 0.46962 -0.52662 L 0.46025 -0.50254 L 0.45139 -0.5243 L 0.44236 -0.50763 L 0.43403 -0.5375 L 0.42483 -0.53449 L 0.41719 -0.49467 L 0.41163 -0.51875 L 0.3974 -0.49467 L 0.40104 -0.53125 L 0.38125 -0.53449 L 0.37761 -0.49467 C 0.37431 -0.49467 0.37153 -0.50949 0.36806 -0.50949 C 0.36459 -0.50949 0.36111 -0.49328 0.35764 -0.49467 L 0.34688 -0.51736 L 0.33802 -0.49467 " pathEditMode="relative" rAng="0" ptsTypes="FFFFAAAFFAFAFFAfaFFF">
                                      <p:cBhvr>
                                        <p:cTn id="18" dur="3000" fill="hold"/>
                                        <p:tgtEl>
                                          <p:spTgt spid="5"/>
                                        </p:tgtEl>
                                        <p:attrNameLst>
                                          <p:attrName>ppt_x</p:attrName>
                                          <p:attrName>ppt_y</p:attrName>
                                        </p:attrNameLst>
                                      </p:cBhvr>
                                      <p:rCtr x="-7917" y="-2083"/>
                                    </p:animMotion>
                                  </p:childTnLst>
                                </p:cTn>
                              </p:par>
                              <p:par>
                                <p:cTn id="19" presetID="22" presetClass="entr" presetSubtype="2"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2750"/>
                                        <p:tgtEl>
                                          <p:spTgt spid="9"/>
                                        </p:tgtEl>
                                      </p:cBhvr>
                                    </p:animEffect>
                                  </p:childTnLst>
                                </p:cTn>
                              </p:par>
                            </p:childTnLst>
                          </p:cTn>
                        </p:par>
                        <p:par>
                          <p:cTn id="22" fill="hold">
                            <p:stCondLst>
                              <p:cond delay="8250"/>
                            </p:stCondLst>
                            <p:childTnLst>
                              <p:par>
                                <p:cTn id="23" presetID="42" presetClass="path" presetSubtype="0" accel="50000" decel="50000" fill="hold" nodeType="afterEffect">
                                  <p:stCondLst>
                                    <p:cond delay="0"/>
                                  </p:stCondLst>
                                  <p:childTnLst>
                                    <p:animMotion origin="layout" path="M 0.33802 -0.49467 L 0.02275 -0.38171 " pathEditMode="relative" rAng="0" ptsTypes="AA">
                                      <p:cBhvr>
                                        <p:cTn id="24" dur="2000" fill="hold"/>
                                        <p:tgtEl>
                                          <p:spTgt spid="5"/>
                                        </p:tgtEl>
                                        <p:attrNameLst>
                                          <p:attrName>ppt_x</p:attrName>
                                          <p:attrName>ppt_y</p:attrName>
                                        </p:attrNameLst>
                                      </p:cBhvr>
                                      <p:rCtr x="-15764" y="5648"/>
                                    </p:animMotion>
                                  </p:childTnLst>
                                </p:cTn>
                              </p:par>
                            </p:childTnLst>
                          </p:cTn>
                        </p:par>
                        <p:par>
                          <p:cTn id="25" fill="hold">
                            <p:stCondLst>
                              <p:cond delay="10250"/>
                            </p:stCondLst>
                            <p:childTnLst>
                              <p:par>
                                <p:cTn id="26" presetID="60" presetClass="path" presetSubtype="0" accel="50000" decel="50000" fill="hold" nodeType="afterEffect">
                                  <p:stCondLst>
                                    <p:cond delay="0"/>
                                  </p:stCondLst>
                                  <p:childTnLst>
                                    <p:animMotion origin="layout" path="M 0.02275 -0.38171 L 0.01823 -0.39213 L 0.01528 -0.37731 L 0.00816 -0.38518 L 0.00157 -0.37268 L -0.00781 -0.38564 L -0.01354 -0.37592 L -0.01927 -0.3912 L -0.02031 -0.37986 L -0.02725 -0.38588 L -0.02882 -0.37685 L -0.04271 -0.37407 L -0.04687 -0.38796 L -0.04913 -0.37384 L -0.11753 -0.27824 " pathEditMode="relative" rAng="0" ptsTypes="FAFAAAAAAAFAAFF">
                                      <p:cBhvr>
                                        <p:cTn id="27" dur="2000" fill="hold"/>
                                        <p:tgtEl>
                                          <p:spTgt spid="5"/>
                                        </p:tgtEl>
                                        <p:attrNameLst>
                                          <p:attrName>ppt_x</p:attrName>
                                          <p:attrName>ppt_y</p:attrName>
                                        </p:attrNameLst>
                                      </p:cBhvr>
                                      <p:rCtr x="-7014" y="4653"/>
                                    </p:animMotion>
                                  </p:childTnLst>
                                </p:cTn>
                              </p:par>
                              <p:par>
                                <p:cTn id="28" presetID="2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Marker trans="41000" size="100"/>
                    </a14:imgEffect>
                    <a14:imgEffect>
                      <a14:brightnessContrast bright="-15000" contrast="50000"/>
                    </a14:imgEffect>
                  </a14:imgLayer>
                </a14:imgProps>
              </a:ex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0"/>
            <a:ext cx="9144000" cy="6858000"/>
          </a:xfrm>
          <a:prstGeom prst="rect">
            <a:avLst/>
          </a:prstGeom>
          <a:gradFill flip="none" rotWithShape="1">
            <a:gsLst>
              <a:gs pos="0">
                <a:schemeClr val="bg1"/>
              </a:gs>
              <a:gs pos="100000">
                <a:srgbClr val="000000">
                  <a:alpha val="66000"/>
                </a:srgbClr>
              </a:gs>
            </a:gsLst>
            <a:path path="circle">
              <a:fillToRect l="50000" t="50000" r="50000" b="50000"/>
            </a:path>
            <a:tileRect/>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a:off x="1905000" y="6155510"/>
            <a:ext cx="5059134"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1"/>
            <a:r>
              <a:rPr lang="fa-IR" sz="2400" dirty="0" smtClean="0">
                <a:solidFill>
                  <a:prstClr val="white"/>
                </a:solidFill>
                <a:cs typeface="B Titr" panose="00000700000000000000" pitchFamily="2" charset="-78"/>
              </a:rPr>
              <a:t>مسائلی در زمینه تحقیق و توسعه </a:t>
            </a:r>
            <a:endParaRPr lang="en-US" sz="2400" dirty="0">
              <a:solidFill>
                <a:prstClr val="white"/>
              </a:solidFill>
              <a:cs typeface="B Titr" panose="00000700000000000000" pitchFamily="2" charset="-78"/>
            </a:endParaRPr>
          </a:p>
        </p:txBody>
      </p:sp>
      <p:sp>
        <p:nvSpPr>
          <p:cNvPr id="5" name="TextBox 4"/>
          <p:cNvSpPr txBox="1"/>
          <p:nvPr/>
        </p:nvSpPr>
        <p:spPr>
          <a:xfrm>
            <a:off x="130620" y="1066800"/>
            <a:ext cx="8860980" cy="4953000"/>
          </a:xfrm>
          <a:prstGeom prst="rect">
            <a:avLst/>
          </a:prstGeom>
          <a:solidFill>
            <a:schemeClr val="bg1">
              <a:lumMod val="85000"/>
            </a:schemeClr>
          </a:solidFill>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wrap="square" rtlCol="0">
            <a:noAutofit/>
          </a:bodyPr>
          <a:lstStyle/>
          <a:p>
            <a:pPr algn="r" rtl="1"/>
            <a:endParaRPr lang="en-US" dirty="0" smtClean="0">
              <a:solidFill>
                <a:prstClr val="black"/>
              </a:solidFill>
              <a:cs typeface="Titr" pitchFamily="2" charset="-78"/>
            </a:endParaRPr>
          </a:p>
          <a:p>
            <a:pPr algn="r" rtl="1"/>
            <a:endParaRPr lang="en-US" dirty="0">
              <a:solidFill>
                <a:prstClr val="black"/>
              </a:solidFill>
              <a:cs typeface="Titr" pitchFamily="2" charset="-78"/>
            </a:endParaRPr>
          </a:p>
          <a:p>
            <a:pPr algn="r" rtl="1"/>
            <a:r>
              <a:rPr lang="fa-IR" sz="2400" dirty="0" smtClean="0">
                <a:solidFill>
                  <a:prstClr val="black"/>
                </a:solidFill>
                <a:cs typeface="Titr" pitchFamily="2" charset="-78"/>
              </a:rPr>
              <a:t>معمولا </a:t>
            </a:r>
            <a:r>
              <a:rPr lang="fa-IR" sz="2400" dirty="0">
                <a:solidFill>
                  <a:prstClr val="black"/>
                </a:solidFill>
                <a:cs typeface="Titr" pitchFamily="2" charset="-78"/>
              </a:rPr>
              <a:t>مسئولیت عرضه محصولات جدید و بهبود یا اصلاح محصولات موجود یا قدیمی بر عهده </a:t>
            </a:r>
            <a:r>
              <a:rPr lang="fa-IR" sz="2400" dirty="0" smtClean="0">
                <a:solidFill>
                  <a:prstClr val="black"/>
                </a:solidFill>
                <a:cs typeface="Titr" pitchFamily="2" charset="-78"/>
              </a:rPr>
              <a:t>واحد تحقیق و توسعه است </a:t>
            </a:r>
            <a:r>
              <a:rPr lang="fa-IR" sz="2400" dirty="0">
                <a:solidFill>
                  <a:prstClr val="black"/>
                </a:solidFill>
                <a:cs typeface="Titr" pitchFamily="2" charset="-78"/>
              </a:rPr>
              <a:t>تا شرکت بتواند استراتژی ها را به شیوه ای موفقیت </a:t>
            </a:r>
            <a:r>
              <a:rPr lang="fa-IR" sz="2400" dirty="0" smtClean="0">
                <a:solidFill>
                  <a:prstClr val="black"/>
                </a:solidFill>
                <a:cs typeface="Titr" pitchFamily="2" charset="-78"/>
              </a:rPr>
              <a:t>آمیز </a:t>
            </a:r>
            <a:r>
              <a:rPr lang="fa-IR" sz="2400" dirty="0">
                <a:solidFill>
                  <a:prstClr val="black"/>
                </a:solidFill>
                <a:cs typeface="Titr" pitchFamily="2" charset="-78"/>
              </a:rPr>
              <a:t>به اجرا در اورد.</a:t>
            </a:r>
          </a:p>
          <a:p>
            <a:pPr algn="r" rtl="1"/>
            <a:r>
              <a:rPr lang="fa-IR" sz="2400" dirty="0" smtClean="0">
                <a:solidFill>
                  <a:srgbClr val="FF0000"/>
                </a:solidFill>
                <a:cs typeface="Titr" pitchFamily="2" charset="-78"/>
              </a:rPr>
              <a:t>کارهای تخصصی که واحد تحقیق و توسعه انجام می دهند </a:t>
            </a:r>
            <a:r>
              <a:rPr lang="fa-IR" sz="2400" dirty="0" smtClean="0">
                <a:solidFill>
                  <a:prstClr val="black"/>
                </a:solidFill>
                <a:cs typeface="Titr" pitchFamily="2" charset="-78"/>
              </a:rPr>
              <a:t>:</a:t>
            </a:r>
            <a:endParaRPr lang="fa-IR" sz="2400" dirty="0">
              <a:solidFill>
                <a:prstClr val="black"/>
              </a:solidFill>
              <a:cs typeface="Titr" pitchFamily="2" charset="-78"/>
            </a:endParaRPr>
          </a:p>
          <a:p>
            <a:pPr algn="r" rtl="1"/>
            <a:r>
              <a:rPr lang="fa-IR" sz="2400" dirty="0">
                <a:solidFill>
                  <a:prstClr val="black"/>
                </a:solidFill>
                <a:cs typeface="Titr" pitchFamily="2" charset="-78"/>
              </a:rPr>
              <a:t>انتقال فناوری پیشرفته ، تعدیل فرایندها و سازگار نمودن انها با مواد خام محلی ، سازگار نمودن فرایندها با بازارهای محلی و تغییر دادن محصولات به گونه ای که باب طبع سلیقه های خاص و دارای خصوصیات ویژه </a:t>
            </a:r>
            <a:r>
              <a:rPr lang="fa-IR" sz="2400" dirty="0" smtClean="0">
                <a:solidFill>
                  <a:prstClr val="black"/>
                </a:solidFill>
                <a:cs typeface="Titr" pitchFamily="2" charset="-78"/>
              </a:rPr>
              <a:t>شوند</a:t>
            </a:r>
            <a:endParaRPr lang="en-US" sz="2400" dirty="0">
              <a:solidFill>
                <a:prstClr val="black"/>
              </a:solidFill>
              <a:cs typeface="Titr" pitchFamily="2" charset="-78"/>
            </a:endParaRPr>
          </a:p>
          <a:p>
            <a:pPr algn="r" rtl="1"/>
            <a:r>
              <a:rPr lang="fa-IR" sz="2400" dirty="0" smtClean="0">
                <a:solidFill>
                  <a:prstClr val="black"/>
                </a:solidFill>
                <a:cs typeface="Titr" pitchFamily="2" charset="-78"/>
              </a:rPr>
              <a:t>نتایج تحقیقات پیمایشی نشان می دهد که موفق ترین سازمان های در حال اجرای استراتژی های تحقیق و توسعه می کشوند فرصتهای خارجی را با نقاط قوت داخلی درهم آمیزند و آن را باهدف های بلند مدت مرتبط سازند.</a:t>
            </a:r>
            <a:endParaRPr lang="en-US" sz="2400" dirty="0" smtClean="0">
              <a:solidFill>
                <a:prstClr val="black"/>
              </a:solidFill>
              <a:cs typeface="Titr" pitchFamily="2" charset="-78"/>
            </a:endParaRPr>
          </a:p>
        </p:txBody>
      </p:sp>
      <p:sp>
        <p:nvSpPr>
          <p:cNvPr id="7" name="Flowchart: Terminator 6"/>
          <p:cNvSpPr/>
          <p:nvPr/>
        </p:nvSpPr>
        <p:spPr>
          <a:xfrm>
            <a:off x="8210550" y="-17584"/>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lowchart: Terminator 24"/>
          <p:cNvSpPr/>
          <p:nvPr/>
        </p:nvSpPr>
        <p:spPr>
          <a:xfrm>
            <a:off x="8210550" y="748159"/>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ounded Rectangle 1"/>
          <p:cNvSpPr/>
          <p:nvPr/>
        </p:nvSpPr>
        <p:spPr>
          <a:xfrm>
            <a:off x="7696200" y="304800"/>
            <a:ext cx="12954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1400"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26" name="Flowchart: Terminator 25"/>
          <p:cNvSpPr/>
          <p:nvPr/>
        </p:nvSpPr>
        <p:spPr>
          <a:xfrm>
            <a:off x="6000750" y="3175"/>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lowchart: Terminator 26"/>
          <p:cNvSpPr/>
          <p:nvPr/>
        </p:nvSpPr>
        <p:spPr>
          <a:xfrm>
            <a:off x="6000750" y="768918"/>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lowchart: Terminator 27"/>
          <p:cNvSpPr/>
          <p:nvPr/>
        </p:nvSpPr>
        <p:spPr>
          <a:xfrm>
            <a:off x="3467100" y="-10393"/>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lowchart: Terminator 28"/>
          <p:cNvSpPr/>
          <p:nvPr/>
        </p:nvSpPr>
        <p:spPr>
          <a:xfrm>
            <a:off x="3467100" y="75535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29"/>
          <p:cNvSpPr/>
          <p:nvPr/>
        </p:nvSpPr>
        <p:spPr>
          <a:xfrm>
            <a:off x="834117" y="-10393"/>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30"/>
          <p:cNvSpPr/>
          <p:nvPr/>
        </p:nvSpPr>
        <p:spPr>
          <a:xfrm>
            <a:off x="834117" y="770864"/>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54864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سیاستهای واحد تحقیق و توسعه </a:t>
            </a:r>
          </a:p>
        </p:txBody>
      </p:sp>
      <p:sp>
        <p:nvSpPr>
          <p:cNvPr id="15" name="Rounded Rectangle 14"/>
          <p:cNvSpPr/>
          <p:nvPr/>
        </p:nvSpPr>
        <p:spPr>
          <a:xfrm>
            <a:off x="2971800" y="293421"/>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متخصصان درون یا برون سازمان </a:t>
            </a:r>
          </a:p>
        </p:txBody>
      </p:sp>
      <p:sp>
        <p:nvSpPr>
          <p:cNvPr id="16" name="Rounded Rectangle 15"/>
          <p:cNvSpPr/>
          <p:nvPr/>
        </p:nvSpPr>
        <p:spPr>
          <a:xfrm>
            <a:off x="304800" y="293421"/>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روشهای عمده تحقیق و توسعه </a:t>
            </a:r>
          </a:p>
        </p:txBody>
      </p:sp>
    </p:spTree>
    <p:extLst>
      <p:ext uri="{BB962C8B-B14F-4D97-AF65-F5344CB8AC3E}">
        <p14:creationId xmlns:p14="http://schemas.microsoft.com/office/powerpoint/2010/main" val="202027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Marker trans="41000" size="100"/>
                    </a14:imgEffect>
                    <a14:imgEffect>
                      <a14:brightnessContrast bright="-15000" contrast="50000"/>
                    </a14:imgEffect>
                  </a14:imgLayer>
                </a14:imgProps>
              </a:ex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0"/>
            <a:ext cx="9144000" cy="6858000"/>
          </a:xfrm>
          <a:prstGeom prst="rect">
            <a:avLst/>
          </a:prstGeom>
          <a:gradFill flip="none" rotWithShape="1">
            <a:gsLst>
              <a:gs pos="0">
                <a:schemeClr val="bg1"/>
              </a:gs>
              <a:gs pos="100000">
                <a:srgbClr val="000000">
                  <a:alpha val="66000"/>
                </a:srgbClr>
              </a:gs>
            </a:gsLst>
            <a:path path="circle">
              <a:fillToRect l="50000" t="50000" r="50000" b="50000"/>
            </a:path>
            <a:tileRect/>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30620" y="1066800"/>
            <a:ext cx="8860980" cy="4953000"/>
          </a:xfrm>
          <a:prstGeom prst="rect">
            <a:avLst/>
          </a:prstGeom>
          <a:solidFill>
            <a:schemeClr val="bg1">
              <a:lumMod val="85000"/>
            </a:schemeClr>
          </a:solidFill>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wrap="square" rtlCol="0">
            <a:noAutofit/>
          </a:bodyPr>
          <a:lstStyle/>
          <a:p>
            <a:pPr marL="274320" lvl="0" indent="-274320" algn="justLow" rtl="1">
              <a:spcBef>
                <a:spcPts val="600"/>
              </a:spcBef>
              <a:buClr>
                <a:srgbClr val="B13F9A"/>
              </a:buClr>
              <a:buSzPct val="73000"/>
              <a:buFont typeface="Wingdings 2"/>
              <a:buChar char=""/>
            </a:pPr>
            <a:endParaRPr lang="en-US" sz="2500" b="1" dirty="0">
              <a:solidFill>
                <a:schemeClr val="tx1"/>
              </a:solidFill>
              <a:effectLst>
                <a:outerShdw blurRad="38100" dist="38100" dir="2700000" algn="tl">
                  <a:srgbClr val="000000">
                    <a:alpha val="43137"/>
                  </a:srgbClr>
                </a:outerShdw>
              </a:effectLst>
              <a:cs typeface="B Zar" panose="00000400000000000000" pitchFamily="2" charset="-78"/>
            </a:endParaRP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بر بهبود محصول یا فرایند تاکید می نمایند</a:t>
            </a:r>
            <a:endParaRPr lang="en-US" sz="2500" b="1" dirty="0">
              <a:solidFill>
                <a:schemeClr val="tx1"/>
              </a:solidFill>
              <a:effectLst>
                <a:outerShdw blurRad="38100" dist="38100" dir="2700000" algn="tl">
                  <a:srgbClr val="000000">
                    <a:alpha val="43137"/>
                  </a:srgbClr>
                </a:outerShdw>
              </a:effectLst>
              <a:cs typeface="B Zar" panose="00000400000000000000" pitchFamily="2" charset="-78"/>
            </a:endParaRP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بر تحقیقات اصولی یا کاربردی تاکید می کنند</a:t>
            </a: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از نظر تحقیق و توسعه پیشرو یا پیرو می شوند</a:t>
            </a: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کارها را به وسیله روبات یا دست انجام می دهند</a:t>
            </a: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برای تحقیق و توسعه مبلغی بسیار زیاد ، متوسط ، یا اندک خرج می کنند</a:t>
            </a: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کارهای تحقیقاتی را درون سازمان یا از مجرای بستن قرارداد به وسیله شرکت های دیگر انجام می دهند</a:t>
            </a:r>
          </a:p>
          <a:p>
            <a:pPr marL="274320" lvl="0" indent="-274320" algn="justLow" rtl="1">
              <a:spcBef>
                <a:spcPts val="600"/>
              </a:spcBef>
              <a:buClr>
                <a:srgbClr val="B13F9A"/>
              </a:buClr>
              <a:buSzPct val="73000"/>
              <a:buFont typeface="Wingdings 2"/>
              <a:buChar char=""/>
            </a:pPr>
            <a:r>
              <a:rPr lang="fa-IR" sz="2500" b="1" dirty="0">
                <a:solidFill>
                  <a:schemeClr val="tx1"/>
                </a:solidFill>
                <a:effectLst>
                  <a:outerShdw blurRad="38100" dist="38100" dir="2700000" algn="tl">
                    <a:srgbClr val="000000">
                      <a:alpha val="43137"/>
                    </a:srgbClr>
                  </a:outerShdw>
                </a:effectLst>
                <a:cs typeface="B Zar" panose="00000400000000000000" pitchFamily="2" charset="-78"/>
              </a:rPr>
              <a:t>از پژوهشگران بخش خصوصی یا پژوهشگران دانشگاه استفاده می کنند</a:t>
            </a:r>
          </a:p>
        </p:txBody>
      </p:sp>
      <p:sp>
        <p:nvSpPr>
          <p:cNvPr id="7" name="Flowchart: Terminator 6"/>
          <p:cNvSpPr/>
          <p:nvPr/>
        </p:nvSpPr>
        <p:spPr>
          <a:xfrm>
            <a:off x="8210550" y="-17584"/>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lowchart: Terminator 24"/>
          <p:cNvSpPr/>
          <p:nvPr/>
        </p:nvSpPr>
        <p:spPr>
          <a:xfrm>
            <a:off x="8210550" y="748159"/>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ounded Rectangle 1"/>
          <p:cNvSpPr/>
          <p:nvPr/>
        </p:nvSpPr>
        <p:spPr>
          <a:xfrm>
            <a:off x="76962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smtClean="0">
                <a:solidFill>
                  <a:prstClr val="white"/>
                </a:solidFill>
                <a:cs typeface="B Titr" panose="00000700000000000000" pitchFamily="2" charset="-78"/>
              </a:rPr>
              <a:t>مقدمه</a:t>
            </a:r>
            <a:endParaRPr lang="en-US" dirty="0">
              <a:solidFill>
                <a:prstClr val="white"/>
              </a:solidFill>
              <a:cs typeface="B Titr" panose="00000700000000000000" pitchFamily="2" charset="-78"/>
            </a:endParaRPr>
          </a:p>
        </p:txBody>
      </p:sp>
      <p:sp>
        <p:nvSpPr>
          <p:cNvPr id="26" name="Flowchart: Terminator 25"/>
          <p:cNvSpPr/>
          <p:nvPr/>
        </p:nvSpPr>
        <p:spPr>
          <a:xfrm>
            <a:off x="5715000" y="3175"/>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lowchart: Terminator 26"/>
          <p:cNvSpPr/>
          <p:nvPr/>
        </p:nvSpPr>
        <p:spPr>
          <a:xfrm>
            <a:off x="5753100" y="768918"/>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lowchart: Terminator 27"/>
          <p:cNvSpPr/>
          <p:nvPr/>
        </p:nvSpPr>
        <p:spPr>
          <a:xfrm>
            <a:off x="3276600" y="-10393"/>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lowchart: Terminator 28"/>
          <p:cNvSpPr/>
          <p:nvPr/>
        </p:nvSpPr>
        <p:spPr>
          <a:xfrm>
            <a:off x="3352800" y="75535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29"/>
          <p:cNvSpPr/>
          <p:nvPr/>
        </p:nvSpPr>
        <p:spPr>
          <a:xfrm>
            <a:off x="800100" y="11379"/>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30"/>
          <p:cNvSpPr/>
          <p:nvPr/>
        </p:nvSpPr>
        <p:spPr>
          <a:xfrm>
            <a:off x="838200" y="76200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5257800" y="304800"/>
            <a:ext cx="12954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1400" dirty="0" smtClean="0">
                <a:solidFill>
                  <a:prstClr val="black"/>
                </a:solidFill>
                <a:cs typeface="B Titr" panose="00000700000000000000" pitchFamily="2" charset="-78"/>
              </a:rPr>
              <a:t>سیاستهای واحد تحقیق و توسعه </a:t>
            </a:r>
            <a:endParaRPr lang="en-US" sz="1400" dirty="0">
              <a:solidFill>
                <a:prstClr val="black"/>
              </a:solidFill>
              <a:cs typeface="B Titr" panose="00000700000000000000" pitchFamily="2" charset="-78"/>
            </a:endParaRPr>
          </a:p>
        </p:txBody>
      </p:sp>
      <p:sp>
        <p:nvSpPr>
          <p:cNvPr id="15" name="Rounded Rectangle 14"/>
          <p:cNvSpPr/>
          <p:nvPr/>
        </p:nvSpPr>
        <p:spPr>
          <a:xfrm>
            <a:off x="2819400" y="293421"/>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متخصصان درون یا برون سازمان </a:t>
            </a:r>
          </a:p>
        </p:txBody>
      </p:sp>
      <p:sp>
        <p:nvSpPr>
          <p:cNvPr id="16" name="Rounded Rectangle 15"/>
          <p:cNvSpPr/>
          <p:nvPr/>
        </p:nvSpPr>
        <p:spPr>
          <a:xfrm>
            <a:off x="3048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روشهای عمده تحقیق و توسعه </a:t>
            </a:r>
          </a:p>
        </p:txBody>
      </p:sp>
      <p:sp>
        <p:nvSpPr>
          <p:cNvPr id="36" name="Rounded Rectangle 35"/>
          <p:cNvSpPr/>
          <p:nvPr/>
        </p:nvSpPr>
        <p:spPr>
          <a:xfrm>
            <a:off x="1905000" y="6155510"/>
            <a:ext cx="5059134"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1"/>
            <a:r>
              <a:rPr lang="fa-IR" sz="2400" dirty="0" smtClean="0">
                <a:solidFill>
                  <a:prstClr val="white"/>
                </a:solidFill>
                <a:cs typeface="B Titr" panose="00000700000000000000" pitchFamily="2" charset="-78"/>
              </a:rPr>
              <a:t>مسائلی در زمینه تحقیق و توسعه </a:t>
            </a:r>
            <a:endParaRPr lang="en-US" sz="2400" dirty="0">
              <a:solidFill>
                <a:prstClr val="white"/>
              </a:solidFill>
              <a:cs typeface="B Titr" panose="00000700000000000000" pitchFamily="2" charset="-78"/>
            </a:endParaRPr>
          </a:p>
        </p:txBody>
      </p:sp>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20" y="1265238"/>
            <a:ext cx="3200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467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Marker trans="41000" size="100"/>
                    </a14:imgEffect>
                    <a14:imgEffect>
                      <a14:brightnessContrast bright="-15000" contrast="50000"/>
                    </a14:imgEffect>
                  </a14:imgLayer>
                </a14:imgProps>
              </a:ex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0"/>
            <a:ext cx="9144000" cy="6858000"/>
          </a:xfrm>
          <a:prstGeom prst="rect">
            <a:avLst/>
          </a:prstGeom>
          <a:gradFill flip="none" rotWithShape="1">
            <a:gsLst>
              <a:gs pos="0">
                <a:schemeClr val="bg1"/>
              </a:gs>
              <a:gs pos="100000">
                <a:srgbClr val="000000">
                  <a:alpha val="66000"/>
                </a:srgbClr>
              </a:gs>
            </a:gsLst>
            <a:path path="circle">
              <a:fillToRect l="50000" t="50000" r="50000" b="50000"/>
            </a:path>
            <a:tileRect/>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30620" y="1066800"/>
            <a:ext cx="8860980" cy="4953000"/>
          </a:xfrm>
          <a:prstGeom prst="rect">
            <a:avLst/>
          </a:prstGeom>
          <a:solidFill>
            <a:schemeClr val="bg1">
              <a:lumMod val="85000"/>
            </a:schemeClr>
          </a:solidFill>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wrap="square" rtlCol="0">
            <a:noAutofit/>
          </a:bodyPr>
          <a:lstStyle/>
          <a:p>
            <a:pPr marL="274320" lvl="0" indent="-274320" algn="justLow" rtl="1">
              <a:spcBef>
                <a:spcPts val="600"/>
              </a:spcBef>
              <a:buClr>
                <a:srgbClr val="B13F9A"/>
              </a:buClr>
              <a:buSzPct val="73000"/>
              <a:buFont typeface="Wingdings 2"/>
              <a:buChar char=""/>
            </a:pPr>
            <a:endPar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endParaRPr>
          </a:p>
          <a:p>
            <a:pPr marL="274320" lvl="0" indent="-274320" algn="justLow" rtl="1">
              <a:spcBef>
                <a:spcPts val="600"/>
              </a:spcBef>
              <a:buClr>
                <a:srgbClr val="B13F9A"/>
              </a:buClr>
              <a:buSzPct val="73000"/>
              <a:buFont typeface="Wingdings 2"/>
              <a:buChar char=""/>
            </a:pP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اگر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فن آ</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وری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و بازار با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آهنگی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کند به پیش می رود ترجیح داده می شود اقداماتی در داخل صورت گیرد.</a:t>
            </a:r>
          </a:p>
          <a:p>
            <a:pPr marL="274320" lvl="0" indent="-274320" algn="justLow" rtl="1">
              <a:spcBef>
                <a:spcPts val="600"/>
              </a:spcBef>
              <a:buClr>
                <a:srgbClr val="B13F9A"/>
              </a:buClr>
              <a:buSzPct val="73000"/>
              <a:buFont typeface="Wingdings 2"/>
              <a:buChar char=""/>
            </a:pP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اگر فن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آوری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با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آهنگی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تند و بازار با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آهنگی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کند پیش رود تلاش های تحقیق و توسعه مخاطره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آمیز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خواهد بود.</a:t>
            </a:r>
          </a:p>
          <a:p>
            <a:pPr marL="274320" lvl="0" indent="-274320" algn="justLow" rtl="1">
              <a:spcBef>
                <a:spcPts val="600"/>
              </a:spcBef>
              <a:buClr>
                <a:srgbClr val="B13F9A"/>
              </a:buClr>
              <a:buSzPct val="73000"/>
              <a:buFont typeface="Wingdings 2"/>
              <a:buChar char=""/>
            </a:pP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اگر فن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آوری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با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آهنگی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کند ولی بازار با رشد سریع در حرکت باشد پیشنهاد می شود شرکت با یک سازمان متخصص خارجی قرارداد ببند</a:t>
            </a:r>
          </a:p>
          <a:p>
            <a:pPr marL="274320" lvl="0" indent="-274320" algn="justLow" rtl="1">
              <a:spcBef>
                <a:spcPts val="600"/>
              </a:spcBef>
              <a:buClr>
                <a:srgbClr val="B13F9A"/>
              </a:buClr>
              <a:buSzPct val="73000"/>
              <a:buFont typeface="Wingdings 2"/>
              <a:buChar char=""/>
            </a:pP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اگر فن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آوری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و رشد بازار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آهنگی </a:t>
            </a:r>
            <a:r>
              <a:rPr lang="fa-IR" sz="2000" b="1" dirty="0">
                <a:solidFill>
                  <a:prstClr val="black"/>
                </a:solidFill>
                <a:effectLst>
                  <a:outerShdw blurRad="38100" dist="38100" dir="2700000" algn="tl">
                    <a:srgbClr val="000000">
                      <a:alpha val="43137"/>
                    </a:srgbClr>
                  </a:outerShdw>
                </a:effectLst>
                <a:latin typeface="Trebuchet MS"/>
                <a:cs typeface="B Zar" pitchFamily="2" charset="-78"/>
              </a:rPr>
              <a:t>بسیار تند داشته باشند باید از طریق خریدن شرکت هایی که دارای تخصص بالایی هستند به متخصصان  تحقیق و توسعه دست </a:t>
            </a:r>
            <a:r>
              <a:rPr lang="fa-IR" sz="2000" b="1" dirty="0" smtClean="0">
                <a:solidFill>
                  <a:prstClr val="black"/>
                </a:solidFill>
                <a:effectLst>
                  <a:outerShdw blurRad="38100" dist="38100" dir="2700000" algn="tl">
                    <a:srgbClr val="000000">
                      <a:alpha val="43137"/>
                    </a:srgbClr>
                  </a:outerShdw>
                </a:effectLst>
                <a:latin typeface="Trebuchet MS"/>
                <a:cs typeface="B Zar" pitchFamily="2" charset="-78"/>
              </a:rPr>
              <a:t>یافت.</a:t>
            </a:r>
            <a:endParaRPr lang="fa-IR" sz="2000" b="1" dirty="0">
              <a:solidFill>
                <a:prstClr val="black"/>
              </a:solidFill>
              <a:effectLst>
                <a:outerShdw blurRad="38100" dist="38100" dir="2700000" algn="tl">
                  <a:srgbClr val="000000">
                    <a:alpha val="43137"/>
                  </a:srgbClr>
                </a:outerShdw>
              </a:effectLst>
              <a:latin typeface="Trebuchet MS"/>
              <a:cs typeface="B Zar" pitchFamily="2" charset="-78"/>
            </a:endParaRPr>
          </a:p>
        </p:txBody>
      </p:sp>
      <p:sp>
        <p:nvSpPr>
          <p:cNvPr id="7" name="Flowchart: Terminator 6"/>
          <p:cNvSpPr/>
          <p:nvPr/>
        </p:nvSpPr>
        <p:spPr>
          <a:xfrm>
            <a:off x="8210550" y="-17584"/>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lowchart: Terminator 24"/>
          <p:cNvSpPr/>
          <p:nvPr/>
        </p:nvSpPr>
        <p:spPr>
          <a:xfrm>
            <a:off x="8210550" y="748159"/>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ounded Rectangle 1"/>
          <p:cNvSpPr/>
          <p:nvPr/>
        </p:nvSpPr>
        <p:spPr>
          <a:xfrm>
            <a:off x="76962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smtClean="0">
                <a:solidFill>
                  <a:prstClr val="white"/>
                </a:solidFill>
                <a:cs typeface="B Titr" panose="00000700000000000000" pitchFamily="2" charset="-78"/>
              </a:rPr>
              <a:t>مقدمه</a:t>
            </a:r>
            <a:endParaRPr lang="en-US" dirty="0">
              <a:solidFill>
                <a:prstClr val="white"/>
              </a:solidFill>
              <a:cs typeface="B Titr" panose="00000700000000000000" pitchFamily="2" charset="-78"/>
            </a:endParaRPr>
          </a:p>
        </p:txBody>
      </p:sp>
      <p:sp>
        <p:nvSpPr>
          <p:cNvPr id="26" name="Flowchart: Terminator 25"/>
          <p:cNvSpPr/>
          <p:nvPr/>
        </p:nvSpPr>
        <p:spPr>
          <a:xfrm>
            <a:off x="5486400" y="3175"/>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lowchart: Terminator 26"/>
          <p:cNvSpPr/>
          <p:nvPr/>
        </p:nvSpPr>
        <p:spPr>
          <a:xfrm>
            <a:off x="5562600" y="768918"/>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lowchart: Terminator 27"/>
          <p:cNvSpPr/>
          <p:nvPr/>
        </p:nvSpPr>
        <p:spPr>
          <a:xfrm>
            <a:off x="2971800" y="-10393"/>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lowchart: Terminator 28"/>
          <p:cNvSpPr/>
          <p:nvPr/>
        </p:nvSpPr>
        <p:spPr>
          <a:xfrm>
            <a:off x="3048000" y="755350"/>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29"/>
          <p:cNvSpPr/>
          <p:nvPr/>
        </p:nvSpPr>
        <p:spPr>
          <a:xfrm>
            <a:off x="647700" y="-10393"/>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30"/>
          <p:cNvSpPr/>
          <p:nvPr/>
        </p:nvSpPr>
        <p:spPr>
          <a:xfrm>
            <a:off x="723900" y="770864"/>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50292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سیاستهای واحد تحقیق و توسعه </a:t>
            </a:r>
          </a:p>
        </p:txBody>
      </p:sp>
      <p:sp>
        <p:nvSpPr>
          <p:cNvPr id="15" name="Rounded Rectangle 14"/>
          <p:cNvSpPr/>
          <p:nvPr/>
        </p:nvSpPr>
        <p:spPr>
          <a:xfrm>
            <a:off x="2514600" y="293421"/>
            <a:ext cx="12954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1400" dirty="0" smtClean="0">
                <a:solidFill>
                  <a:prstClr val="black"/>
                </a:solidFill>
                <a:cs typeface="B Titr" panose="00000700000000000000" pitchFamily="2" charset="-78"/>
              </a:rPr>
              <a:t>متخصصان درون یا برون سازمان </a:t>
            </a:r>
            <a:endParaRPr lang="en-US" sz="1400" dirty="0">
              <a:solidFill>
                <a:prstClr val="black"/>
              </a:solidFill>
              <a:cs typeface="B Titr" panose="00000700000000000000" pitchFamily="2" charset="-78"/>
            </a:endParaRPr>
          </a:p>
        </p:txBody>
      </p:sp>
      <p:sp>
        <p:nvSpPr>
          <p:cNvPr id="16" name="Rounded Rectangle 15"/>
          <p:cNvSpPr/>
          <p:nvPr/>
        </p:nvSpPr>
        <p:spPr>
          <a:xfrm>
            <a:off x="228600" y="293421"/>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روشهای عمده تحقیق و توسعه </a:t>
            </a:r>
          </a:p>
        </p:txBody>
      </p:sp>
      <p:sp>
        <p:nvSpPr>
          <p:cNvPr id="36" name="Rounded Rectangle 35"/>
          <p:cNvSpPr/>
          <p:nvPr/>
        </p:nvSpPr>
        <p:spPr>
          <a:xfrm>
            <a:off x="1905000" y="6155510"/>
            <a:ext cx="5059134"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1"/>
            <a:r>
              <a:rPr lang="fa-IR" sz="2400" dirty="0" smtClean="0">
                <a:solidFill>
                  <a:prstClr val="white"/>
                </a:solidFill>
                <a:cs typeface="B Titr" panose="00000700000000000000" pitchFamily="2" charset="-78"/>
              </a:rPr>
              <a:t>مسائلی در زمینه تحقیق و توسعه </a:t>
            </a:r>
            <a:endParaRPr lang="en-US" sz="2400" dirty="0">
              <a:solidFill>
                <a:prstClr val="white"/>
              </a:solidFill>
              <a:cs typeface="B Titr" panose="00000700000000000000" pitchFamily="2" charset="-78"/>
            </a:endParaRPr>
          </a:p>
        </p:txBody>
      </p:sp>
      <p:pic>
        <p:nvPicPr>
          <p:cNvPr id="37" name="Picture 2" descr="http://media.mehrnews.com/old/Original/1392/09/25/IMG09174383.jpg"/>
          <p:cNvPicPr>
            <a:picLocks noChangeAspect="1" noChangeArrowheads="1"/>
          </p:cNvPicPr>
          <p:nvPr/>
        </p:nvPicPr>
        <p:blipFill>
          <a:blip r:embed="rId5" cstate="print"/>
          <a:srcRect/>
          <a:stretch>
            <a:fillRect/>
          </a:stretch>
        </p:blipFill>
        <p:spPr bwMode="auto">
          <a:xfrm>
            <a:off x="228600" y="4368800"/>
            <a:ext cx="3352800" cy="1422400"/>
          </a:xfrm>
          <a:prstGeom prst="rect">
            <a:avLst/>
          </a:prstGeom>
          <a:noFill/>
        </p:spPr>
      </p:pic>
    </p:spTree>
    <p:extLst>
      <p:ext uri="{BB962C8B-B14F-4D97-AF65-F5344CB8AC3E}">
        <p14:creationId xmlns:p14="http://schemas.microsoft.com/office/powerpoint/2010/main" val="358114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Marker trans="41000" size="100"/>
                    </a14:imgEffect>
                    <a14:imgEffect>
                      <a14:brightnessContrast bright="-15000" contrast="50000"/>
                    </a14:imgEffect>
                  </a14:imgLayer>
                </a14:imgProps>
              </a:ex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0" y="0"/>
            <a:ext cx="9144000" cy="6858000"/>
          </a:xfrm>
          <a:prstGeom prst="rect">
            <a:avLst/>
          </a:prstGeom>
          <a:gradFill flip="none" rotWithShape="1">
            <a:gsLst>
              <a:gs pos="0">
                <a:schemeClr val="bg1"/>
              </a:gs>
              <a:gs pos="100000">
                <a:srgbClr val="000000">
                  <a:alpha val="66000"/>
                </a:srgbClr>
              </a:gs>
            </a:gsLst>
            <a:path path="circle">
              <a:fillToRect l="50000" t="50000" r="50000" b="50000"/>
            </a:path>
            <a:tileRect/>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30620" y="1066800"/>
            <a:ext cx="8860980" cy="4953000"/>
          </a:xfrm>
          <a:prstGeom prst="rect">
            <a:avLst/>
          </a:prstGeom>
          <a:solidFill>
            <a:schemeClr val="bg1">
              <a:lumMod val="85000"/>
            </a:schemeClr>
          </a:solidFill>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wrap="square" rtlCol="0">
            <a:noAutofit/>
          </a:bodyPr>
          <a:lstStyle/>
          <a:p>
            <a:pPr marL="274320" lvl="0" indent="-274320" algn="justLow" rtl="1">
              <a:lnSpc>
                <a:spcPct val="150000"/>
              </a:lnSpc>
              <a:spcBef>
                <a:spcPts val="600"/>
              </a:spcBef>
              <a:buClr>
                <a:srgbClr val="B13F9A"/>
              </a:buClr>
              <a:buSzPct val="73000"/>
              <a:buFont typeface="Wingdings 2"/>
              <a:buChar char=""/>
            </a:pPr>
            <a:endParaRPr lang="en-US" sz="2000" b="1" dirty="0" smtClean="0">
              <a:solidFill>
                <a:schemeClr val="tx1"/>
              </a:solidFill>
              <a:effectLst>
                <a:outerShdw blurRad="38100" dist="38100" dir="2700000" algn="tl">
                  <a:srgbClr val="000000">
                    <a:alpha val="43137"/>
                  </a:srgbClr>
                </a:outerShdw>
              </a:effectLst>
              <a:cs typeface="B Zar" panose="00000400000000000000" pitchFamily="2" charset="-78"/>
            </a:endParaRPr>
          </a:p>
          <a:p>
            <a:pPr marL="274320" lvl="0" indent="-274320" algn="justLow" rtl="1">
              <a:lnSpc>
                <a:spcPct val="150000"/>
              </a:lnSpc>
              <a:spcBef>
                <a:spcPts val="600"/>
              </a:spcBef>
              <a:buClr>
                <a:srgbClr val="B13F9A"/>
              </a:buClr>
              <a:buSzPct val="73000"/>
              <a:buFont typeface="Wingdings 2"/>
              <a:buChar char=""/>
            </a:pPr>
            <a:r>
              <a:rPr lang="fa-IR" sz="2000" b="1" dirty="0" smtClean="0">
                <a:solidFill>
                  <a:schemeClr val="tx1"/>
                </a:solidFill>
                <a:effectLst>
                  <a:outerShdw blurRad="38100" dist="38100" dir="2700000" algn="tl">
                    <a:srgbClr val="000000">
                      <a:alpha val="43137"/>
                    </a:srgbClr>
                  </a:outerShdw>
                </a:effectLst>
                <a:cs typeface="B Zar" panose="00000400000000000000" pitchFamily="2" charset="-78"/>
              </a:rPr>
              <a:t>شرکت </a:t>
            </a:r>
            <a:r>
              <a:rPr lang="fa-IR" sz="2000" b="1" dirty="0">
                <a:solidFill>
                  <a:schemeClr val="tx1"/>
                </a:solidFill>
                <a:effectLst>
                  <a:outerShdw blurRad="38100" dist="38100" dir="2700000" algn="tl">
                    <a:srgbClr val="000000">
                      <a:alpha val="43137"/>
                    </a:srgbClr>
                  </a:outerShdw>
                </a:effectLst>
                <a:cs typeface="B Zar" panose="00000400000000000000" pitchFamily="2" charset="-78"/>
              </a:rPr>
              <a:t>نخستین سازمانی باشد که محصولاتی با فن اوری جدید به بازار عرضه می کند</a:t>
            </a:r>
          </a:p>
          <a:p>
            <a:pPr marL="274320" lvl="0" indent="-274320" algn="justLow" rtl="1">
              <a:lnSpc>
                <a:spcPct val="150000"/>
              </a:lnSpc>
              <a:spcBef>
                <a:spcPts val="600"/>
              </a:spcBef>
              <a:buClr>
                <a:srgbClr val="B13F9A"/>
              </a:buClr>
              <a:buSzPct val="73000"/>
              <a:buFont typeface="Wingdings 2"/>
              <a:buChar char=""/>
            </a:pPr>
            <a:r>
              <a:rPr lang="fa-IR" sz="2400" b="1" dirty="0">
                <a:solidFill>
                  <a:schemeClr val="tx1"/>
                </a:solidFill>
                <a:effectLst>
                  <a:outerShdw blurRad="38100" dist="38100" dir="2700000" algn="tl">
                    <a:srgbClr val="000000">
                      <a:alpha val="43137"/>
                    </a:srgbClr>
                  </a:outerShdw>
                </a:effectLst>
                <a:cs typeface="B Zar" panose="00000400000000000000" pitchFamily="2" charset="-78"/>
              </a:rPr>
              <a:t>تقلید از محصولات موفق دارای خلاقیت و ابتکار عمل</a:t>
            </a:r>
          </a:p>
          <a:p>
            <a:pPr marL="274320" lvl="0" indent="-274320" algn="justLow" rtl="1">
              <a:lnSpc>
                <a:spcPct val="150000"/>
              </a:lnSpc>
              <a:spcBef>
                <a:spcPts val="600"/>
              </a:spcBef>
              <a:buClr>
                <a:srgbClr val="B13F9A"/>
              </a:buClr>
              <a:buSzPct val="73000"/>
              <a:buFont typeface="Wingdings 2"/>
              <a:buChar char=""/>
            </a:pPr>
            <a:r>
              <a:rPr lang="fa-IR" sz="2400" b="1" dirty="0">
                <a:solidFill>
                  <a:schemeClr val="tx1"/>
                </a:solidFill>
                <a:effectLst>
                  <a:outerShdw blurRad="38100" dist="38100" dir="2700000" algn="tl">
                    <a:srgbClr val="000000">
                      <a:alpha val="43137"/>
                    </a:srgbClr>
                  </a:outerShdw>
                </a:effectLst>
                <a:cs typeface="B Zar" panose="00000400000000000000" pitchFamily="2" charset="-78"/>
              </a:rPr>
              <a:t>کاهش هزینه از طریق تولید انبوه محصولاتی مشابه که به تازگی به بازار عرضه شده اند</a:t>
            </a:r>
          </a:p>
        </p:txBody>
      </p:sp>
      <p:sp>
        <p:nvSpPr>
          <p:cNvPr id="7" name="Flowchart: Terminator 6"/>
          <p:cNvSpPr/>
          <p:nvPr/>
        </p:nvSpPr>
        <p:spPr>
          <a:xfrm>
            <a:off x="8210550" y="-17584"/>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lowchart: Terminator 24"/>
          <p:cNvSpPr/>
          <p:nvPr/>
        </p:nvSpPr>
        <p:spPr>
          <a:xfrm>
            <a:off x="8210550" y="748159"/>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ounded Rectangle 1"/>
          <p:cNvSpPr/>
          <p:nvPr/>
        </p:nvSpPr>
        <p:spPr>
          <a:xfrm>
            <a:off x="7696200" y="304800"/>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smtClean="0">
                <a:solidFill>
                  <a:prstClr val="white"/>
                </a:solidFill>
                <a:cs typeface="B Titr" panose="00000700000000000000" pitchFamily="2" charset="-78"/>
              </a:rPr>
              <a:t>مقدمه</a:t>
            </a:r>
            <a:endParaRPr lang="en-US" dirty="0">
              <a:solidFill>
                <a:prstClr val="white"/>
              </a:solidFill>
              <a:cs typeface="B Titr" panose="00000700000000000000" pitchFamily="2" charset="-78"/>
            </a:endParaRPr>
          </a:p>
        </p:txBody>
      </p:sp>
      <p:sp>
        <p:nvSpPr>
          <p:cNvPr id="26" name="Flowchart: Terminator 25"/>
          <p:cNvSpPr/>
          <p:nvPr/>
        </p:nvSpPr>
        <p:spPr>
          <a:xfrm>
            <a:off x="5829300" y="3639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lowchart: Terminator 26"/>
          <p:cNvSpPr/>
          <p:nvPr/>
        </p:nvSpPr>
        <p:spPr>
          <a:xfrm>
            <a:off x="5867400" y="76200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lowchart: Terminator 27"/>
          <p:cNvSpPr/>
          <p:nvPr/>
        </p:nvSpPr>
        <p:spPr>
          <a:xfrm>
            <a:off x="3276600" y="23378"/>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lowchart: Terminator 28"/>
          <p:cNvSpPr/>
          <p:nvPr/>
        </p:nvSpPr>
        <p:spPr>
          <a:xfrm>
            <a:off x="3352800" y="755350"/>
            <a:ext cx="266700" cy="29342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29"/>
          <p:cNvSpPr/>
          <p:nvPr/>
        </p:nvSpPr>
        <p:spPr>
          <a:xfrm>
            <a:off x="647700" y="18701"/>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30"/>
          <p:cNvSpPr/>
          <p:nvPr/>
        </p:nvSpPr>
        <p:spPr>
          <a:xfrm>
            <a:off x="647700" y="743063"/>
            <a:ext cx="266700" cy="29342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5379354" y="329811"/>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سیاستهای واحد تحقیق و توسعه </a:t>
            </a:r>
          </a:p>
        </p:txBody>
      </p:sp>
      <p:sp>
        <p:nvSpPr>
          <p:cNvPr id="15" name="Rounded Rectangle 14"/>
          <p:cNvSpPr/>
          <p:nvPr/>
        </p:nvSpPr>
        <p:spPr>
          <a:xfrm>
            <a:off x="2819400" y="316799"/>
            <a:ext cx="1295400"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1400" dirty="0">
                <a:solidFill>
                  <a:prstClr val="white"/>
                </a:solidFill>
                <a:cs typeface="B Titr" panose="00000700000000000000" pitchFamily="2" charset="-78"/>
              </a:rPr>
              <a:t>متخصصان درون یا برون سازمان </a:t>
            </a:r>
          </a:p>
        </p:txBody>
      </p:sp>
      <p:sp>
        <p:nvSpPr>
          <p:cNvPr id="16" name="Rounded Rectangle 15"/>
          <p:cNvSpPr/>
          <p:nvPr/>
        </p:nvSpPr>
        <p:spPr>
          <a:xfrm>
            <a:off x="208643" y="316799"/>
            <a:ext cx="12954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1400" dirty="0" smtClean="0">
                <a:solidFill>
                  <a:prstClr val="black"/>
                </a:solidFill>
                <a:cs typeface="B Titr" panose="00000700000000000000" pitchFamily="2" charset="-78"/>
              </a:rPr>
              <a:t>روشهای عمده تحقیق و توسعه </a:t>
            </a:r>
            <a:endParaRPr lang="en-US" sz="1400" dirty="0">
              <a:solidFill>
                <a:prstClr val="black"/>
              </a:solidFill>
              <a:cs typeface="B Titr" panose="00000700000000000000" pitchFamily="2" charset="-78"/>
            </a:endParaRPr>
          </a:p>
        </p:txBody>
      </p:sp>
      <p:sp>
        <p:nvSpPr>
          <p:cNvPr id="36" name="Rounded Rectangle 35"/>
          <p:cNvSpPr/>
          <p:nvPr/>
        </p:nvSpPr>
        <p:spPr>
          <a:xfrm>
            <a:off x="1905000" y="6155510"/>
            <a:ext cx="5059134" cy="457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1"/>
            <a:r>
              <a:rPr lang="fa-IR" sz="2400" dirty="0" smtClean="0">
                <a:solidFill>
                  <a:prstClr val="white"/>
                </a:solidFill>
                <a:cs typeface="B Titr" panose="00000700000000000000" pitchFamily="2" charset="-78"/>
              </a:rPr>
              <a:t>مسائلی در زمینه تحقیق و توسعه </a:t>
            </a:r>
            <a:endParaRPr lang="en-US" sz="2400" dirty="0">
              <a:solidFill>
                <a:prstClr val="white"/>
              </a:solidFill>
              <a:cs typeface="B Titr" panose="00000700000000000000" pitchFamily="2" charset="-78"/>
            </a:endParaRPr>
          </a:p>
        </p:txBody>
      </p:sp>
    </p:spTree>
    <p:extLst>
      <p:ext uri="{BB962C8B-B14F-4D97-AF65-F5344CB8AC3E}">
        <p14:creationId xmlns:p14="http://schemas.microsoft.com/office/powerpoint/2010/main" val="222766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594360"/>
          </a:xfrm>
        </p:spPr>
        <p:txBody>
          <a:bodyPr>
            <a:noAutofit/>
          </a:bodyPr>
          <a:lstStyle/>
          <a:p>
            <a:pPr algn="ctr"/>
            <a:r>
              <a:rPr lang="fa-IR" sz="2800" b="1" dirty="0" smtClean="0">
                <a:cs typeface="B Jadid" pitchFamily="2" charset="-78"/>
              </a:rPr>
              <a:t>مسائلی در زمینه سیستم اطلاعات رایانه</a:t>
            </a:r>
          </a:p>
        </p:txBody>
      </p:sp>
      <p:sp>
        <p:nvSpPr>
          <p:cNvPr id="3" name="Content Placeholder 2"/>
          <p:cNvSpPr>
            <a:spLocks noGrp="1"/>
          </p:cNvSpPr>
          <p:nvPr>
            <p:ph idx="1"/>
          </p:nvPr>
        </p:nvSpPr>
        <p:spPr>
          <a:xfrm>
            <a:off x="381000" y="838200"/>
            <a:ext cx="7772400" cy="3505200"/>
          </a:xfrm>
        </p:spPr>
        <p:txBody>
          <a:bodyPr>
            <a:normAutofit fontScale="62500" lnSpcReduction="20000"/>
          </a:bodyPr>
          <a:lstStyle/>
          <a:p>
            <a:pPr marL="0" lvl="0" indent="0" algn="justLow" rtl="1">
              <a:lnSpc>
                <a:spcPct val="210000"/>
              </a:lnSpc>
              <a:buClr>
                <a:srgbClr val="ACD433"/>
              </a:buClr>
              <a:buNone/>
            </a:pPr>
            <a:r>
              <a:rPr lang="fa-IR" sz="2900" b="1" dirty="0" smtClean="0">
                <a:effectLst>
                  <a:outerShdw blurRad="38100" dist="38100" dir="2700000" algn="tl">
                    <a:srgbClr val="000000">
                      <a:alpha val="43137"/>
                    </a:srgbClr>
                  </a:outerShdw>
                </a:effectLst>
                <a:cs typeface="B Zar" pitchFamily="2" charset="-78"/>
              </a:rPr>
              <a:t>اطلاعات به صورت مهم ترین عاملی در</a:t>
            </a:r>
            <a:r>
              <a:rPr lang="fa-IR" sz="2900" b="1" dirty="0">
                <a:effectLst>
                  <a:outerShdw blurRad="38100" dist="38100" dir="2700000" algn="tl">
                    <a:srgbClr val="000000">
                      <a:alpha val="43137"/>
                    </a:srgbClr>
                  </a:outerShdw>
                </a:effectLst>
                <a:cs typeface="B Zar" pitchFamily="2" charset="-78"/>
              </a:rPr>
              <a:t>آ</a:t>
            </a:r>
            <a:r>
              <a:rPr lang="fa-IR" sz="2900" b="1" dirty="0" smtClean="0">
                <a:effectLst>
                  <a:outerShdw blurRad="38100" dist="38100" dir="2700000" algn="tl">
                    <a:srgbClr val="000000">
                      <a:alpha val="43137"/>
                    </a:srgbClr>
                  </a:outerShdw>
                </a:effectLst>
                <a:cs typeface="B Zar" pitchFamily="2" charset="-78"/>
              </a:rPr>
              <a:t>مده است که مرز بین سازمان های موفق و ناموفق را مشخص می نماید و موجب تسهیل در فرآیند مدیریت استراتژیک می گردد.</a:t>
            </a:r>
          </a:p>
          <a:p>
            <a:pPr marL="0" lvl="0" indent="0" algn="justLow" rtl="1">
              <a:lnSpc>
                <a:spcPct val="210000"/>
              </a:lnSpc>
              <a:buClr>
                <a:srgbClr val="ACD433"/>
              </a:buClr>
              <a:buNone/>
            </a:pPr>
            <a:r>
              <a:rPr lang="fa-IR" sz="2900" b="1" dirty="0" smtClean="0">
                <a:effectLst>
                  <a:outerShdw blurRad="38100" dist="38100" dir="2700000" algn="tl">
                    <a:srgbClr val="000000">
                      <a:alpha val="43137"/>
                    </a:srgbClr>
                  </a:outerShdw>
                </a:effectLst>
                <a:cs typeface="B Zar" pitchFamily="2" charset="-78"/>
              </a:rPr>
              <a:t>یک سیستم خوب اطلاعاتی می تواند هزینه های شرکت را کاهش دهد و موجب بهبود کیفیت محصولات و خدمات می شود.</a:t>
            </a:r>
          </a:p>
          <a:p>
            <a:pPr marL="0" lvl="0" indent="0" algn="justLow" rtl="1">
              <a:lnSpc>
                <a:spcPct val="210000"/>
              </a:lnSpc>
              <a:buClr>
                <a:srgbClr val="ACD433"/>
              </a:buClr>
              <a:buNone/>
            </a:pPr>
            <a:r>
              <a:rPr lang="fa-IR" sz="2900" b="1" dirty="0" smtClean="0">
                <a:effectLst>
                  <a:outerShdw blurRad="38100" dist="38100" dir="2700000" algn="tl">
                    <a:srgbClr val="000000">
                      <a:alpha val="43137"/>
                    </a:srgbClr>
                  </a:outerShdw>
                </a:effectLst>
                <a:cs typeface="B Zar" pitchFamily="2" charset="-78"/>
              </a:rPr>
              <a:t>شرکت ها با جمع اوری و پردازش اطلاعات می توانند به عنوان یک مزیت رقابتی از ان استفاده کنند.</a:t>
            </a:r>
          </a:p>
          <a:p>
            <a:endParaRPr lang="fa-IR"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343400"/>
            <a:ext cx="5181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143000"/>
          </a:xfrm>
        </p:spPr>
        <p:txBody>
          <a:bodyPr>
            <a:noAutofit/>
          </a:bodyPr>
          <a:lstStyle/>
          <a:p>
            <a:pPr lvl="0" algn="ctr"/>
            <a:r>
              <a:rPr lang="fa-IR" sz="2400" b="1" dirty="0" smtClean="0">
                <a:cs typeface="B Jadid" pitchFamily="2" charset="-78"/>
              </a:rPr>
              <a:t>رهنمودهای جهت سیستم اطلاعات رایانه که فرایند </a:t>
            </a:r>
            <a:br>
              <a:rPr lang="fa-IR" sz="2400" b="1" dirty="0" smtClean="0">
                <a:cs typeface="B Jadid" pitchFamily="2" charset="-78"/>
              </a:rPr>
            </a:br>
            <a:r>
              <a:rPr lang="fa-IR" sz="2400" b="1" dirty="0" smtClean="0">
                <a:cs typeface="B Jadid" pitchFamily="2" charset="-78"/>
              </a:rPr>
              <a:t>اجرای استراتژی را تقویت می نماید</a:t>
            </a:r>
            <a:r>
              <a:rPr lang="fa-IR" sz="2000" b="1" dirty="0" smtClean="0">
                <a:cs typeface="B Jadid" pitchFamily="2" charset="-78"/>
              </a:rPr>
              <a:t>.</a:t>
            </a:r>
            <a:br>
              <a:rPr lang="fa-IR" sz="2000" b="1" dirty="0" smtClean="0">
                <a:cs typeface="B Jadid" pitchFamily="2" charset="-78"/>
              </a:rPr>
            </a:br>
            <a:endParaRPr lang="fa-IR" sz="2000" b="1" dirty="0" smtClean="0">
              <a:cs typeface="B Jadid" pitchFamily="2" charset="-78"/>
            </a:endParaRPr>
          </a:p>
        </p:txBody>
      </p:sp>
      <p:sp>
        <p:nvSpPr>
          <p:cNvPr id="3" name="Content Placeholder 2"/>
          <p:cNvSpPr>
            <a:spLocks noGrp="1"/>
          </p:cNvSpPr>
          <p:nvPr>
            <p:ph idx="1"/>
          </p:nvPr>
        </p:nvSpPr>
        <p:spPr>
          <a:xfrm>
            <a:off x="381000" y="1219200"/>
            <a:ext cx="7696200" cy="3886200"/>
          </a:xfrm>
        </p:spPr>
        <p:txBody>
          <a:bodyPr>
            <a:normAutofit fontScale="92500" lnSpcReduction="20000"/>
          </a:bodyPr>
          <a:lstStyle/>
          <a:p>
            <a:pPr algn="justLow" rtl="1"/>
            <a:r>
              <a:rPr lang="fa-IR" b="1" dirty="0" smtClean="0">
                <a:effectLst>
                  <a:outerShdw blurRad="38100" dist="38100" dir="2700000" algn="tl">
                    <a:srgbClr val="000000">
                      <a:alpha val="43137"/>
                    </a:srgbClr>
                  </a:outerShdw>
                </a:effectLst>
                <a:cs typeface="B Zar" panose="00000400000000000000" pitchFamily="2" charset="-78"/>
              </a:rPr>
              <a:t>نرم افزار و سخت افزار رایانه باید سازگاری اطلاعات در سطح جهانی را تسهیل نماید.</a:t>
            </a:r>
          </a:p>
          <a:p>
            <a:pPr algn="justLow" rtl="1"/>
            <a:r>
              <a:rPr lang="fa-IR" b="1" dirty="0" smtClean="0">
                <a:effectLst>
                  <a:outerShdw blurRad="38100" dist="38100" dir="2700000" algn="tl">
                    <a:srgbClr val="000000">
                      <a:alpha val="43137"/>
                    </a:srgbClr>
                  </a:outerShdw>
                </a:effectLst>
                <a:cs typeface="B Zar" panose="00000400000000000000" pitchFamily="2" charset="-78"/>
              </a:rPr>
              <a:t>مجرای سیستم پردازش عمومی تمام اجزا باید در دسترس قرار گیرند.</a:t>
            </a:r>
          </a:p>
          <a:p>
            <a:pPr algn="justLow" rtl="1"/>
            <a:r>
              <a:rPr lang="fa-IR" b="1" dirty="0" smtClean="0">
                <a:effectLst>
                  <a:outerShdw blurRad="38100" dist="38100" dir="2700000" algn="tl">
                    <a:srgbClr val="000000">
                      <a:alpha val="43137"/>
                    </a:srgbClr>
                  </a:outerShdw>
                </a:effectLst>
                <a:cs typeface="B Zar" panose="00000400000000000000" pitchFamily="2" charset="-78"/>
              </a:rPr>
              <a:t>همه بخش ها باید خودکفا و از نظر توانایی های سیستم اطلاعات ، سازگار باشند.</a:t>
            </a:r>
          </a:p>
          <a:p>
            <a:pPr algn="justLow" rtl="1"/>
            <a:r>
              <a:rPr lang="fa-IR" b="1" dirty="0" smtClean="0">
                <a:effectLst>
                  <a:outerShdw blurRad="38100" dist="38100" dir="2700000" algn="tl">
                    <a:srgbClr val="000000">
                      <a:alpha val="43137"/>
                    </a:srgbClr>
                  </a:outerShdw>
                </a:effectLst>
                <a:cs typeface="B Zar" panose="00000400000000000000" pitchFamily="2" charset="-78"/>
              </a:rPr>
              <a:t>هدف اصلی سیستم اطلاعات این است که واحدهای مختلف سازمان را به هم مرتبط سازد تا همه انها به صورت منسجم و یکپارچه عمل کنند.</a:t>
            </a:r>
          </a:p>
          <a:p>
            <a:pPr algn="justLow" rtl="1"/>
            <a:r>
              <a:rPr lang="fa-IR" b="1" dirty="0" smtClean="0">
                <a:effectLst>
                  <a:outerShdw blurRad="38100" dist="38100" dir="2700000" algn="tl">
                    <a:srgbClr val="000000">
                      <a:alpha val="43137"/>
                    </a:srgbClr>
                  </a:outerShdw>
                </a:effectLst>
                <a:cs typeface="B Zar" panose="00000400000000000000" pitchFamily="2" charset="-78"/>
              </a:rPr>
              <a:t>همه اطلاعات به جزء آنهایی که جنبه امنیتی دارند باید در اختیار افراد درون سازمان قرار گیرد</a:t>
            </a:r>
          </a:p>
        </p:txBody>
      </p:sp>
      <p:pic>
        <p:nvPicPr>
          <p:cNvPr id="54274" name="Picture 2" descr="http://www.pic.tooptarinha.com/images/54o4xiksi3wrvap977a.jpg"/>
          <p:cNvPicPr>
            <a:picLocks noChangeAspect="1" noChangeArrowheads="1"/>
          </p:cNvPicPr>
          <p:nvPr/>
        </p:nvPicPr>
        <p:blipFill>
          <a:blip r:embed="rId2" cstate="print"/>
          <a:srcRect/>
          <a:stretch>
            <a:fillRect/>
          </a:stretch>
        </p:blipFill>
        <p:spPr bwMode="auto">
          <a:xfrm>
            <a:off x="1600200" y="4800601"/>
            <a:ext cx="3886200" cy="182879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238331972"/>
              </p:ext>
            </p:extLst>
          </p:nvPr>
        </p:nvGraphicFramePr>
        <p:xfrm>
          <a:off x="4443627" y="381000"/>
          <a:ext cx="523377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284633" y="228600"/>
            <a:ext cx="6573962" cy="6149578"/>
          </a:xfrm>
          <a:prstGeom prst="rect">
            <a:avLst/>
          </a:prstGeom>
          <a:scene3d>
            <a:camera prst="orthographicFront"/>
            <a:lightRig rig="threePt" dir="t"/>
          </a:scene3d>
          <a:sp3d>
            <a:bevelT w="165100" prst="coolSlant"/>
          </a:sp3d>
        </p:spPr>
        <p:style>
          <a:lnRef idx="1">
            <a:schemeClr val="accent6"/>
          </a:lnRef>
          <a:fillRef idx="2">
            <a:schemeClr val="accent6"/>
          </a:fillRef>
          <a:effectRef idx="1">
            <a:schemeClr val="accent6"/>
          </a:effectRef>
          <a:fontRef idx="minor">
            <a:schemeClr val="dk1"/>
          </a:fontRef>
        </p:style>
        <p:txBody>
          <a:bodyPr wrap="square" rtlCol="0">
            <a:noAutofit/>
          </a:bodyPr>
          <a:lstStyle/>
          <a:p>
            <a:pPr algn="just" rtl="1"/>
            <a:endParaRPr lang="fa-IR" sz="2800" dirty="0" smtClean="0">
              <a:solidFill>
                <a:prstClr val="black"/>
              </a:solidFill>
              <a:cs typeface="B Zar" pitchFamily="2" charset="-78"/>
            </a:endParaRPr>
          </a:p>
          <a:p>
            <a:pPr algn="ctr" rtl="1"/>
            <a:r>
              <a:rPr lang="fa-IR" sz="3600" dirty="0" smtClean="0">
                <a:solidFill>
                  <a:srgbClr val="C00000"/>
                </a:solidFill>
                <a:cs typeface="B Zar" pitchFamily="2" charset="-78"/>
              </a:rPr>
              <a:t>نتیجه</a:t>
            </a:r>
            <a:r>
              <a:rPr lang="fa-IR" sz="2800" dirty="0" smtClean="0">
                <a:solidFill>
                  <a:prstClr val="black"/>
                </a:solidFill>
                <a:cs typeface="B Zar" pitchFamily="2" charset="-78"/>
              </a:rPr>
              <a:t> </a:t>
            </a:r>
            <a:endParaRPr lang="fa-IR" sz="2800" dirty="0">
              <a:solidFill>
                <a:prstClr val="black"/>
              </a:solidFill>
              <a:cs typeface="B Zar" pitchFamily="2" charset="-78"/>
            </a:endParaRPr>
          </a:p>
          <a:p>
            <a:pPr algn="just" rtl="1"/>
            <a:r>
              <a:rPr lang="fa-IR" sz="2800" dirty="0" smtClean="0">
                <a:solidFill>
                  <a:prstClr val="black"/>
                </a:solidFill>
                <a:cs typeface="B Zar" pitchFamily="2" charset="-78"/>
              </a:rPr>
              <a:t>اجرای موفقیت آمیز استراتژی به همکاری مدیران همه بخش ها و واحدهای وظیفه ای سازمان نیاز دارد . معمولا اجرای استراتژی هایی که نیاز به افزایش درآمد حاصل از فروش یک محصول در یک منطقه دارد به واحد بازاریابی محول می شود مدیران امور مالی و حسابداری باید راه هایی برای اجرای استراتژی در نظر بگیرند که بتوان هزینه ها را کاهش داد و خطر ها را به پایین ترین حد ممکن رسانید و نیز مدیران تحقیق و توسعه باید بتوانند فن آوری های پیشرفته را به سازمان منتقل کنند یا فن آوری جدیدی  عرضه نمایند تا سازمان بتوانند استراتژی را به شیوه ای موفقیت آمیز به اجرا در آورد . برای آموزش دادن به افراد و ارائه رهنمود از مدیران سیستم اطلاعات یاری می جویند </a:t>
            </a:r>
            <a:endParaRPr lang="en-US" sz="2800" dirty="0">
              <a:solidFill>
                <a:prstClr val="black"/>
              </a:solidFill>
              <a:cs typeface="B Zar" pitchFamily="2" charset="-78"/>
            </a:endParaRPr>
          </a:p>
        </p:txBody>
      </p:sp>
    </p:spTree>
    <p:extLst>
      <p:ext uri="{BB962C8B-B14F-4D97-AF65-F5344CB8AC3E}">
        <p14:creationId xmlns:p14="http://schemas.microsoft.com/office/powerpoint/2010/main" val="361076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pic>
        <p:nvPicPr>
          <p:cNvPr id="1026" name="Picture 2" descr="C:\Users\nine\Pictures\ej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220200" cy="726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100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idx="1"/>
          </p:nvPr>
        </p:nvSpPr>
        <p:spPr>
          <a:xfrm>
            <a:off x="0" y="0"/>
            <a:ext cx="9372600" cy="6781800"/>
          </a:xfrm>
          <a:blipFill>
            <a:blip r:embed="rId3"/>
            <a:stretch>
              <a:fillRect/>
            </a:stretch>
          </a:blipFill>
        </p:spPr>
        <p:txBody>
          <a:bodyPr/>
          <a:lstStyle/>
          <a:p>
            <a:endParaRPr lang="fa-IR" dirty="0" smtClean="0"/>
          </a:p>
          <a:p>
            <a:endParaRPr lang="fa-IR" dirty="0"/>
          </a:p>
          <a:p>
            <a:endParaRPr lang="fa-IR" dirty="0" smtClean="0"/>
          </a:p>
          <a:p>
            <a:endParaRPr lang="fa-IR" dirty="0" smtClean="0"/>
          </a:p>
          <a:p>
            <a:endParaRPr lang="fa-IR" dirty="0"/>
          </a:p>
          <a:p>
            <a:endParaRPr lang="fa-IR" dirty="0" smtClean="0"/>
          </a:p>
          <a:p>
            <a:endParaRPr lang="fa-IR" dirty="0"/>
          </a:p>
          <a:p>
            <a:endParaRPr lang="fa-IR" dirty="0" smtClean="0"/>
          </a:p>
          <a:p>
            <a:endParaRPr lang="fa-IR" dirty="0"/>
          </a:p>
          <a:p>
            <a:pPr algn="ctr"/>
            <a:endParaRPr lang="fa-IR" dirty="0"/>
          </a:p>
          <a:p>
            <a:endParaRPr lang="fa-IR" dirty="0"/>
          </a:p>
          <a:p>
            <a:endParaRPr lang="en-US" dirty="0"/>
          </a:p>
        </p:txBody>
      </p:sp>
      <p:sp>
        <p:nvSpPr>
          <p:cNvPr id="5" name="Rectangle 4"/>
          <p:cNvSpPr/>
          <p:nvPr/>
        </p:nvSpPr>
        <p:spPr>
          <a:xfrm>
            <a:off x="2132870" y="2967335"/>
            <a:ext cx="48782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5400" b="1" dirty="0" smtClean="0">
                <a:ln w="11430"/>
                <a:gradFill>
                  <a:gsLst>
                    <a:gs pos="0">
                      <a:srgbClr val="6E9D35">
                        <a:tint val="70000"/>
                        <a:satMod val="245000"/>
                      </a:srgbClr>
                    </a:gs>
                    <a:gs pos="75000">
                      <a:srgbClr val="6E9D35">
                        <a:tint val="90000"/>
                        <a:shade val="60000"/>
                        <a:satMod val="240000"/>
                      </a:srgbClr>
                    </a:gs>
                    <a:gs pos="100000">
                      <a:srgbClr val="6E9D35">
                        <a:tint val="100000"/>
                        <a:shade val="50000"/>
                        <a:satMod val="240000"/>
                      </a:srgbClr>
                    </a:gs>
                  </a:gsLst>
                  <a:lin ang="5400000"/>
                </a:gradFill>
                <a:effectLst>
                  <a:outerShdw blurRad="50800" dist="39000" dir="5460000" algn="tl">
                    <a:srgbClr val="000000">
                      <a:alpha val="38000"/>
                    </a:srgbClr>
                  </a:outerShdw>
                </a:effectLst>
                <a:cs typeface="Titr" pitchFamily="2" charset="-78"/>
              </a:rPr>
              <a:t>با تشکر از توجه شما</a:t>
            </a:r>
            <a:endParaRPr lang="en-US" sz="5400" b="1" dirty="0">
              <a:ln w="11430"/>
              <a:gradFill>
                <a:gsLst>
                  <a:gs pos="0">
                    <a:srgbClr val="6E9D35">
                      <a:tint val="70000"/>
                      <a:satMod val="245000"/>
                    </a:srgbClr>
                  </a:gs>
                  <a:gs pos="75000">
                    <a:srgbClr val="6E9D35">
                      <a:tint val="90000"/>
                      <a:shade val="60000"/>
                      <a:satMod val="240000"/>
                    </a:srgbClr>
                  </a:gs>
                  <a:gs pos="100000">
                    <a:srgbClr val="6E9D35">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Rectangle 5"/>
          <p:cNvSpPr/>
          <p:nvPr/>
        </p:nvSpPr>
        <p:spPr>
          <a:xfrm>
            <a:off x="2133600" y="2996364"/>
            <a:ext cx="487825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5400" b="1" dirty="0" smtClean="0">
                <a:ln/>
                <a:solidFill>
                  <a:srgbClr val="DE6742"/>
                </a:solidFill>
                <a:cs typeface="Titr" pitchFamily="2" charset="-78"/>
              </a:rPr>
              <a:t>با تشکر از توجه شما</a:t>
            </a:r>
            <a:endParaRPr lang="en-US" sz="5400" b="1" dirty="0">
              <a:ln/>
              <a:solidFill>
                <a:srgbClr val="DE6742"/>
              </a:solidFill>
            </a:endParaRPr>
          </a:p>
        </p:txBody>
      </p:sp>
    </p:spTree>
    <p:extLst>
      <p:ext uri="{BB962C8B-B14F-4D97-AF65-F5344CB8AC3E}">
        <p14:creationId xmlns:p14="http://schemas.microsoft.com/office/powerpoint/2010/main" val="146570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2657"/>
            <a:ext cx="8686800" cy="1470025"/>
          </a:xfrm>
        </p:spPr>
        <p:txBody>
          <a:bodyPr>
            <a:normAutofit/>
          </a:bodyPr>
          <a:lstStyle/>
          <a:p>
            <a:r>
              <a:rPr lang="fa-IR" dirty="0"/>
              <a:t>رئوس مطالب </a:t>
            </a:r>
            <a:endParaRPr lang="en-US" dirty="0"/>
          </a:p>
        </p:txBody>
      </p:sp>
      <p:sp>
        <p:nvSpPr>
          <p:cNvPr id="3" name="Subtitle 2"/>
          <p:cNvSpPr>
            <a:spLocks noGrp="1"/>
          </p:cNvSpPr>
          <p:nvPr>
            <p:ph type="subTitle" idx="1"/>
          </p:nvPr>
        </p:nvSpPr>
        <p:spPr>
          <a:xfrm>
            <a:off x="2209800" y="1524000"/>
            <a:ext cx="6172200" cy="3810000"/>
          </a:xfrm>
        </p:spPr>
        <p:txBody>
          <a:bodyPr>
            <a:normAutofit/>
          </a:bodyPr>
          <a:lstStyle/>
          <a:p>
            <a:pPr marL="274320" lvl="0" indent="-274320" algn="r" rtl="1">
              <a:spcBef>
                <a:spcPts val="600"/>
              </a:spcBef>
              <a:buClr>
                <a:srgbClr val="B13F9A"/>
              </a:buClr>
              <a:buSzPct val="73000"/>
              <a:buFont typeface="Wingdings 2"/>
              <a:buChar char=""/>
            </a:pPr>
            <a:r>
              <a:rPr lang="fa-IR" sz="2600" dirty="0">
                <a:solidFill>
                  <a:prstClr val="black"/>
                </a:solidFill>
                <a:latin typeface="Trebuchet MS"/>
                <a:cs typeface="Tahoma"/>
              </a:rPr>
              <a:t>ماهیت اجرای استراتژی</a:t>
            </a:r>
          </a:p>
          <a:p>
            <a:pPr marL="274320" lvl="0" indent="-274320" algn="r" rtl="1">
              <a:spcBef>
                <a:spcPts val="600"/>
              </a:spcBef>
              <a:buClr>
                <a:srgbClr val="B13F9A"/>
              </a:buClr>
              <a:buSzPct val="73000"/>
              <a:buFont typeface="Wingdings 2"/>
              <a:buChar char=""/>
            </a:pPr>
            <a:r>
              <a:rPr lang="fa-IR" sz="2600" dirty="0">
                <a:solidFill>
                  <a:prstClr val="black"/>
                </a:solidFill>
                <a:latin typeface="Trebuchet MS"/>
                <a:cs typeface="Tahoma"/>
              </a:rPr>
              <a:t>مسائلی در زمینه بازاریابی</a:t>
            </a:r>
          </a:p>
          <a:p>
            <a:pPr marL="274320" lvl="0" indent="-274320" algn="r" rtl="1">
              <a:spcBef>
                <a:spcPts val="600"/>
              </a:spcBef>
              <a:buClr>
                <a:srgbClr val="B13F9A"/>
              </a:buClr>
              <a:buSzPct val="73000"/>
              <a:buFont typeface="Wingdings 2"/>
              <a:buChar char=""/>
            </a:pPr>
            <a:r>
              <a:rPr lang="fa-IR" sz="2600" dirty="0">
                <a:solidFill>
                  <a:prstClr val="black"/>
                </a:solidFill>
                <a:latin typeface="Trebuchet MS"/>
                <a:cs typeface="Tahoma"/>
              </a:rPr>
              <a:t>مسائلی در زمینه امور مالی/حسابداری</a:t>
            </a:r>
            <a:endParaRPr lang="en-US" sz="2600" dirty="0">
              <a:solidFill>
                <a:prstClr val="black"/>
              </a:solidFill>
              <a:latin typeface="Trebuchet MS"/>
            </a:endParaRPr>
          </a:p>
          <a:p>
            <a:pPr marL="274320" lvl="0" indent="-274320" algn="r" rtl="1">
              <a:spcBef>
                <a:spcPts val="600"/>
              </a:spcBef>
              <a:buClr>
                <a:srgbClr val="B13F9A"/>
              </a:buClr>
              <a:buSzPct val="73000"/>
              <a:buFont typeface="Wingdings 2"/>
              <a:buChar char=""/>
            </a:pPr>
            <a:r>
              <a:rPr lang="fa-IR" sz="2600" dirty="0">
                <a:solidFill>
                  <a:prstClr val="black"/>
                </a:solidFill>
                <a:latin typeface="Trebuchet MS"/>
                <a:cs typeface="Tahoma"/>
              </a:rPr>
              <a:t>مسائلی در زمینه تحقیق و توسعه</a:t>
            </a:r>
          </a:p>
          <a:p>
            <a:pPr marL="274320" lvl="0" indent="-274320" algn="r" rtl="1">
              <a:spcBef>
                <a:spcPts val="600"/>
              </a:spcBef>
              <a:buClr>
                <a:srgbClr val="B13F9A"/>
              </a:buClr>
              <a:buSzPct val="73000"/>
              <a:buFont typeface="Wingdings 2"/>
              <a:buChar char=""/>
            </a:pPr>
            <a:r>
              <a:rPr lang="fa-IR" sz="2600" dirty="0">
                <a:solidFill>
                  <a:prstClr val="black"/>
                </a:solidFill>
                <a:latin typeface="Trebuchet MS"/>
                <a:cs typeface="Tahoma"/>
              </a:rPr>
              <a:t>مسائلی در زمینه سیستم اطلاعات رایانه</a:t>
            </a:r>
            <a:endParaRPr lang="en-US" sz="2600" dirty="0">
              <a:solidFill>
                <a:prstClr val="black"/>
              </a:solidFill>
              <a:latin typeface="Trebuchet MS"/>
            </a:endParaRPr>
          </a:p>
        </p:txBody>
      </p:sp>
    </p:spTree>
    <p:extLst>
      <p:ext uri="{BB962C8B-B14F-4D97-AF65-F5344CB8AC3E}">
        <p14:creationId xmlns:p14="http://schemas.microsoft.com/office/powerpoint/2010/main" val="4168006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fa-IR" sz="3600" b="1" dirty="0" smtClean="0">
                <a:effectLst>
                  <a:outerShdw blurRad="38100" dist="38100" dir="2700000" algn="tl">
                    <a:srgbClr val="000000">
                      <a:alpha val="43137"/>
                    </a:srgbClr>
                  </a:outerShdw>
                </a:effectLst>
                <a:cs typeface="B Zar" panose="00000400000000000000" pitchFamily="2" charset="-78"/>
              </a:rPr>
              <a:t>ماهیت اجرای استراتژی</a:t>
            </a:r>
            <a:endParaRPr lang="en-US" sz="2000" dirty="0" smtClean="0"/>
          </a:p>
        </p:txBody>
      </p:sp>
      <p:sp>
        <p:nvSpPr>
          <p:cNvPr id="65539" name="AutoShape 3"/>
          <p:cNvSpPr>
            <a:spLocks noChangeArrowheads="1"/>
          </p:cNvSpPr>
          <p:nvPr/>
        </p:nvSpPr>
        <p:spPr bwMode="gray">
          <a:xfrm>
            <a:off x="0" y="2133600"/>
            <a:ext cx="3833813" cy="3833813"/>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tx2">
                  <a:gamma/>
                  <a:tint val="60784"/>
                  <a:invGamma/>
                  <a:alpha val="12000"/>
                </a:schemeClr>
              </a:gs>
              <a:gs pos="50000">
                <a:schemeClr val="tx2"/>
              </a:gs>
              <a:gs pos="100000">
                <a:schemeClr val="tx2">
                  <a:gamma/>
                  <a:tint val="60784"/>
                  <a:invGamma/>
                  <a:alpha val="12000"/>
                </a:schemeClr>
              </a:gs>
            </a:gsLst>
            <a:lin ang="2700000" scaled="1"/>
          </a:gradFill>
          <a:ln w="9525">
            <a:noFill/>
            <a:round/>
            <a:headEnd/>
            <a:tailEnd/>
          </a:ln>
          <a:effectLst/>
        </p:spPr>
        <p:txBody>
          <a:bodyPr wrap="none" anchor="ctr"/>
          <a:lstStyle/>
          <a:p>
            <a:pPr fontAlgn="base">
              <a:spcBef>
                <a:spcPct val="0"/>
              </a:spcBef>
              <a:spcAft>
                <a:spcPct val="0"/>
              </a:spcAft>
              <a:defRPr/>
            </a:pPr>
            <a:endParaRPr lang="en-US">
              <a:solidFill>
                <a:srgbClr val="FFFFFF"/>
              </a:solidFill>
            </a:endParaRPr>
          </a:p>
        </p:txBody>
      </p:sp>
      <p:sp>
        <p:nvSpPr>
          <p:cNvPr id="65540" name="Oval 4"/>
          <p:cNvSpPr>
            <a:spLocks noChangeArrowheads="1"/>
          </p:cNvSpPr>
          <p:nvPr/>
        </p:nvSpPr>
        <p:spPr bwMode="gray">
          <a:xfrm>
            <a:off x="304800" y="2438400"/>
            <a:ext cx="3200400" cy="320040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p:spPr>
        <p:txBody>
          <a:bodyPr wrap="none" anchor="ctr"/>
          <a:lstStyle/>
          <a:p>
            <a:pPr fontAlgn="base">
              <a:spcBef>
                <a:spcPct val="0"/>
              </a:spcBef>
              <a:spcAft>
                <a:spcPct val="0"/>
              </a:spcAft>
              <a:defRPr/>
            </a:pPr>
            <a:endParaRPr lang="en-US">
              <a:solidFill>
                <a:srgbClr val="FFFFFF"/>
              </a:solidFill>
            </a:endParaRPr>
          </a:p>
        </p:txBody>
      </p:sp>
      <p:sp>
        <p:nvSpPr>
          <p:cNvPr id="65541" name="AutoShape 5"/>
          <p:cNvSpPr>
            <a:spLocks noChangeArrowheads="1"/>
          </p:cNvSpPr>
          <p:nvPr/>
        </p:nvSpPr>
        <p:spPr bwMode="gray">
          <a:xfrm>
            <a:off x="2971800" y="2424881"/>
            <a:ext cx="5181601"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p:spPr>
        <p:txBody>
          <a:bodyPr wrap="none" anchor="ctr"/>
          <a:lstStyle/>
          <a:p>
            <a:pPr algn="ctr" eaLnBrk="0" fontAlgn="base" hangingPunct="0">
              <a:spcBef>
                <a:spcPct val="0"/>
              </a:spcBef>
              <a:spcAft>
                <a:spcPct val="0"/>
              </a:spcAft>
              <a:defRPr/>
            </a:pPr>
            <a:r>
              <a:rPr lang="fa-IR" b="1" dirty="0" smtClean="0">
                <a:solidFill>
                  <a:schemeClr val="accent4">
                    <a:lumMod val="10000"/>
                  </a:schemeClr>
                </a:solidFill>
              </a:rPr>
              <a:t>ناتوانی شرکت در بخش بندی بازار</a:t>
            </a:r>
            <a:endParaRPr lang="en-US" sz="2800" b="1" dirty="0">
              <a:solidFill>
                <a:schemeClr val="accent4">
                  <a:lumMod val="10000"/>
                </a:schemeClr>
              </a:solidFill>
              <a:cs typeface="B Davat" pitchFamily="2" charset="-78"/>
            </a:endParaRPr>
          </a:p>
        </p:txBody>
      </p:sp>
      <p:sp>
        <p:nvSpPr>
          <p:cNvPr id="65542" name="AutoShape 6"/>
          <p:cNvSpPr>
            <a:spLocks noChangeArrowheads="1"/>
          </p:cNvSpPr>
          <p:nvPr/>
        </p:nvSpPr>
        <p:spPr bwMode="gray">
          <a:xfrm>
            <a:off x="3429000" y="3218557"/>
            <a:ext cx="4724400" cy="49847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p:spPr>
        <p:txBody>
          <a:bodyPr wrap="none" anchor="ctr"/>
          <a:lstStyle/>
          <a:p>
            <a:pPr algn="ctr" eaLnBrk="0" fontAlgn="base" hangingPunct="0">
              <a:spcBef>
                <a:spcPct val="0"/>
              </a:spcBef>
              <a:spcAft>
                <a:spcPct val="0"/>
              </a:spcAft>
              <a:defRPr/>
            </a:pPr>
            <a:r>
              <a:rPr lang="fa-IR" b="1" dirty="0" smtClean="0">
                <a:solidFill>
                  <a:schemeClr val="accent4">
                    <a:lumMod val="10000"/>
                  </a:schemeClr>
                </a:solidFill>
              </a:rPr>
              <a:t>توجه بسیار اندک به خرید شرکت های رقیب</a:t>
            </a:r>
            <a:endParaRPr lang="en-US" b="1" dirty="0">
              <a:solidFill>
                <a:schemeClr val="accent4">
                  <a:lumMod val="10000"/>
                </a:schemeClr>
              </a:solidFill>
              <a:cs typeface="B Davat" pitchFamily="2" charset="-78"/>
            </a:endParaRPr>
          </a:p>
        </p:txBody>
      </p:sp>
      <p:sp>
        <p:nvSpPr>
          <p:cNvPr id="65543" name="AutoShape 7"/>
          <p:cNvSpPr>
            <a:spLocks noChangeArrowheads="1"/>
          </p:cNvSpPr>
          <p:nvPr/>
        </p:nvSpPr>
        <p:spPr bwMode="gray">
          <a:xfrm>
            <a:off x="3505200" y="3962400"/>
            <a:ext cx="4724401" cy="500062"/>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p:spPr>
        <p:txBody>
          <a:bodyPr wrap="none" anchor="ctr"/>
          <a:lstStyle/>
          <a:p>
            <a:pPr algn="ctr" eaLnBrk="0" fontAlgn="base" hangingPunct="0">
              <a:spcBef>
                <a:spcPct val="0"/>
              </a:spcBef>
              <a:spcAft>
                <a:spcPct val="0"/>
              </a:spcAft>
              <a:defRPr/>
            </a:pPr>
            <a:r>
              <a:rPr lang="fa-IR" sz="1400" b="1" dirty="0" smtClean="0">
                <a:solidFill>
                  <a:schemeClr val="accent4">
                    <a:lumMod val="10000"/>
                  </a:schemeClr>
                </a:solidFill>
              </a:rPr>
              <a:t>عقب ماندن از شرکت های رقیب (از نظرتحقیق و توسعه) </a:t>
            </a:r>
            <a:endParaRPr lang="en-US" sz="1400" b="1" dirty="0">
              <a:solidFill>
                <a:schemeClr val="accent4">
                  <a:lumMod val="10000"/>
                </a:schemeClr>
              </a:solidFill>
              <a:cs typeface="B Davat" pitchFamily="2" charset="-78"/>
            </a:endParaRPr>
          </a:p>
        </p:txBody>
      </p:sp>
      <p:sp>
        <p:nvSpPr>
          <p:cNvPr id="65544" name="AutoShape 8"/>
          <p:cNvSpPr>
            <a:spLocks noChangeArrowheads="1"/>
          </p:cNvSpPr>
          <p:nvPr/>
        </p:nvSpPr>
        <p:spPr bwMode="gray">
          <a:xfrm>
            <a:off x="3276600" y="4657130"/>
            <a:ext cx="4953001" cy="500062"/>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p:spPr>
        <p:txBody>
          <a:bodyPr wrap="none" anchor="ctr"/>
          <a:lstStyle/>
          <a:p>
            <a:pPr algn="ctr" eaLnBrk="0" fontAlgn="base" hangingPunct="0">
              <a:spcBef>
                <a:spcPct val="0"/>
              </a:spcBef>
              <a:spcAft>
                <a:spcPct val="0"/>
              </a:spcAft>
              <a:defRPr/>
            </a:pPr>
            <a:r>
              <a:rPr lang="fa-IR" sz="1400" b="1" dirty="0" smtClean="0">
                <a:solidFill>
                  <a:schemeClr val="accent4">
                    <a:lumMod val="10000"/>
                  </a:schemeClr>
                </a:solidFill>
              </a:rPr>
              <a:t>بی توجهی به مزایای رایانه جهت کنترل و پردازش اطلاعات</a:t>
            </a:r>
            <a:endParaRPr lang="en-US" sz="1400" b="1" dirty="0">
              <a:solidFill>
                <a:schemeClr val="accent4">
                  <a:lumMod val="10000"/>
                </a:schemeClr>
              </a:solidFill>
            </a:endParaRPr>
          </a:p>
        </p:txBody>
      </p:sp>
      <p:sp>
        <p:nvSpPr>
          <p:cNvPr id="65546" name="Text Box 10"/>
          <p:cNvSpPr txBox="1">
            <a:spLocks noChangeArrowheads="1"/>
          </p:cNvSpPr>
          <p:nvPr/>
        </p:nvSpPr>
        <p:spPr bwMode="gray">
          <a:xfrm>
            <a:off x="685800" y="3352800"/>
            <a:ext cx="2814683" cy="138499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ctr" eaLnBrk="0" fontAlgn="base" hangingPunct="0">
              <a:spcBef>
                <a:spcPct val="0"/>
              </a:spcBef>
              <a:spcAft>
                <a:spcPct val="0"/>
              </a:spcAft>
              <a:defRPr/>
            </a:pPr>
            <a:r>
              <a:rPr lang="fa-IR" sz="2800" b="1" dirty="0" smtClean="0">
                <a:solidFill>
                  <a:srgbClr val="FF0000"/>
                </a:solidFill>
                <a:cs typeface="B Davat" pitchFamily="2" charset="-78"/>
              </a:rPr>
              <a:t>عواملی که موجب عدم موفقیت اجرای استراتژی ها می گردند</a:t>
            </a:r>
            <a:endParaRPr lang="en-US" sz="2800" b="1" dirty="0">
              <a:solidFill>
                <a:srgbClr val="FF0000"/>
              </a:solidFill>
              <a:cs typeface="B Davat" pitchFamily="2" charset="-78"/>
            </a:endParaRPr>
          </a:p>
        </p:txBody>
      </p:sp>
    </p:spTree>
    <p:extLst>
      <p:ext uri="{BB962C8B-B14F-4D97-AF65-F5344CB8AC3E}">
        <p14:creationId xmlns:p14="http://schemas.microsoft.com/office/powerpoint/2010/main" val="1216996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316992"/>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effectLst>
                  <a:outerShdw blurRad="38100" dist="38100" dir="2700000" algn="tl">
                    <a:srgbClr val="000000">
                      <a:alpha val="43137"/>
                    </a:srgbClr>
                  </a:outerShdw>
                </a:effectLst>
                <a:cs typeface="B Titr" panose="00000700000000000000" pitchFamily="2" charset="-78"/>
              </a:rPr>
              <a:t>مقدمه</a:t>
            </a:r>
            <a:endParaRPr lang="en-US"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11" name="TextBox 10"/>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fa-IR" dirty="0" smtClean="0">
              <a:solidFill>
                <a:prstClr val="black"/>
              </a:solidFill>
              <a:cs typeface="B Titr" panose="00000700000000000000" pitchFamily="2" charset="-78"/>
            </a:endParaRPr>
          </a:p>
          <a:p>
            <a:pPr algn="r" rtl="1"/>
            <a:r>
              <a:rPr lang="fa-IR" sz="2000" dirty="0" smtClean="0">
                <a:solidFill>
                  <a:srgbClr val="FFC000"/>
                </a:solidFill>
                <a:cs typeface="B Titr" panose="00000700000000000000" pitchFamily="2" charset="-78"/>
              </a:rPr>
              <a:t>نمونه هایی از تصمیمات بازاریابی که مستلزم سیاست های خاص</a:t>
            </a:r>
            <a:r>
              <a:rPr lang="en-US" sz="2000" dirty="0" smtClean="0">
                <a:solidFill>
                  <a:srgbClr val="FFC000"/>
                </a:solidFill>
                <a:cs typeface="B Titr" panose="00000700000000000000" pitchFamily="2" charset="-78"/>
              </a:rPr>
              <a:t> </a:t>
            </a:r>
            <a:r>
              <a:rPr lang="fa-IR" sz="2000" dirty="0" smtClean="0">
                <a:solidFill>
                  <a:srgbClr val="FFC000"/>
                </a:solidFill>
                <a:cs typeface="B Titr" panose="00000700000000000000" pitchFamily="2" charset="-78"/>
              </a:rPr>
              <a:t> می باشد</a:t>
            </a:r>
            <a:endParaRPr lang="en-US" sz="2000" dirty="0" smtClean="0">
              <a:solidFill>
                <a:srgbClr val="FFC000"/>
              </a:solidFill>
              <a:cs typeface="B Titr" panose="00000700000000000000" pitchFamily="2" charset="-78"/>
            </a:endParaRPr>
          </a:p>
          <a:p>
            <a:pPr algn="r" rtl="1"/>
            <a:endParaRPr lang="en-US" sz="2000" dirty="0">
              <a:solidFill>
                <a:srgbClr val="FFC000"/>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داشتن واحدهای توزیع انحصاری یا توزیع محصولات و خدمات از کانال های متعدد</a:t>
            </a:r>
          </a:p>
          <a:p>
            <a:pPr algn="r" rtl="1"/>
            <a:endParaRPr lang="fa-IR" b="1"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تبلیغ تلویزیونی در سطح اندک ،بسیار زیاد و یا تبلیغ نکردن </a:t>
            </a:r>
          </a:p>
          <a:p>
            <a:pPr algn="r" rtl="1"/>
            <a:endParaRPr lang="fa-IR" b="1"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محدود کردن دادوستد با یک مشتری یا گسترش دامنه دادو ستد</a:t>
            </a:r>
          </a:p>
          <a:p>
            <a:pPr algn="r" rtl="1"/>
            <a:endParaRPr lang="fa-IR" b="1"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از نظر قیمت گذاری  پیشرو یا پیرو   بودن </a:t>
            </a:r>
          </a:p>
          <a:p>
            <a:pPr algn="r" rtl="1"/>
            <a:endParaRPr lang="fa-IR" b="1"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دادن تضمین های کامل یا محدود برای ارائه  خدمات پس از فروش</a:t>
            </a:r>
          </a:p>
          <a:p>
            <a:pPr algn="r" rtl="1"/>
            <a:endParaRPr lang="fa-IR" b="1" dirty="0">
              <a:solidFill>
                <a:prstClr val="black"/>
              </a:solidFill>
              <a:cs typeface="B Titr" panose="00000700000000000000" pitchFamily="2" charset="-78"/>
            </a:endParaRPr>
          </a:p>
          <a:p>
            <a:pPr algn="r" rtl="1"/>
            <a:r>
              <a:rPr lang="fa-IR" b="1" dirty="0" smtClean="0">
                <a:solidFill>
                  <a:prstClr val="black"/>
                </a:solidFill>
                <a:cs typeface="B Titr" panose="00000700000000000000" pitchFamily="2" charset="-78"/>
              </a:rPr>
              <a:t>تعیین جبران خدمات فروشندگان بر اساس حقوق ثابت ،کمسیون یا ترکیبی</a:t>
            </a:r>
          </a:p>
          <a:p>
            <a:pPr algn="r" rtl="1"/>
            <a:r>
              <a:rPr lang="fa-IR" b="1" dirty="0" smtClean="0">
                <a:solidFill>
                  <a:prstClr val="black"/>
                </a:solidFill>
                <a:cs typeface="B Titr" panose="00000700000000000000" pitchFamily="2" charset="-78"/>
              </a:rPr>
              <a:t>				</a:t>
            </a:r>
            <a:endParaRPr lang="en-US" b="1" dirty="0">
              <a:solidFill>
                <a:prstClr val="black"/>
              </a:solidFill>
              <a:cs typeface="B Titr" panose="00000700000000000000" pitchFamily="2" charset="-78"/>
            </a:endParaRPr>
          </a:p>
        </p:txBody>
      </p:sp>
      <p:sp>
        <p:nvSpPr>
          <p:cNvPr id="12" name="Flowchart: Terminator 11"/>
          <p:cNvSpPr/>
          <p:nvPr/>
        </p:nvSpPr>
        <p:spPr>
          <a:xfrm>
            <a:off x="1828800" y="6153106"/>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smtClean="0">
                <a:solidFill>
                  <a:prstClr val="black"/>
                </a:solidFill>
                <a:cs typeface="B Titr" panose="00000700000000000000" pitchFamily="2" charset="-78"/>
              </a:rPr>
              <a:t>مسائلی در زمینه بازاریابی </a:t>
            </a:r>
            <a:endParaRPr lang="en-US" dirty="0">
              <a:solidFill>
                <a:prstClr val="black"/>
              </a:solidFill>
              <a:cs typeface="B Titr" panose="00000700000000000000" pitchFamily="2" charset="-78"/>
            </a:endParaRPr>
          </a:p>
        </p:txBody>
      </p:sp>
    </p:spTree>
    <p:extLst>
      <p:ext uri="{BB962C8B-B14F-4D97-AF65-F5344CB8AC3E}">
        <p14:creationId xmlns:p14="http://schemas.microsoft.com/office/powerpoint/2010/main" val="29708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316992"/>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effectLst>
                  <a:outerShdw blurRad="38100" dist="38100" dir="2700000" algn="tl">
                    <a:srgbClr val="000000">
                      <a:alpha val="43137"/>
                    </a:srgbClr>
                  </a:outerShdw>
                </a:effectLst>
                <a:cs typeface="B Titr" panose="00000700000000000000" pitchFamily="2" charset="-78"/>
              </a:rPr>
              <a:t>مقدمه</a:t>
            </a:r>
            <a:endParaRPr lang="en-US"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11" name="TextBox 10"/>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en-US" b="1" dirty="0">
              <a:solidFill>
                <a:prstClr val="black"/>
              </a:solidFill>
              <a:cs typeface="B Titr" panose="00000700000000000000" pitchFamily="2" charset="-78"/>
            </a:endParaRPr>
          </a:p>
        </p:txBody>
      </p:sp>
      <p:sp>
        <p:nvSpPr>
          <p:cNvPr id="12" name="Flowchart: Terminator 11"/>
          <p:cNvSpPr/>
          <p:nvPr/>
        </p:nvSpPr>
        <p:spPr>
          <a:xfrm>
            <a:off x="1828800" y="6172200"/>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smtClean="0">
                <a:solidFill>
                  <a:prstClr val="black"/>
                </a:solidFill>
                <a:cs typeface="B Titr" panose="00000700000000000000" pitchFamily="2" charset="-78"/>
              </a:rPr>
              <a:t>مسائلی در زمینه بازاریابی </a:t>
            </a:r>
            <a:endParaRPr lang="en-US" dirty="0">
              <a:solidFill>
                <a:prstClr val="black"/>
              </a:solidFill>
              <a:cs typeface="B Titr" panose="00000700000000000000" pitchFamily="2" charset="-78"/>
            </a:endParaRP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4" y="256033"/>
            <a:ext cx="7250774" cy="553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6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1304544"/>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effectLst>
                  <a:outerShdw blurRad="38100" dist="38100" dir="2700000" algn="tl">
                    <a:srgbClr val="000000">
                      <a:alpha val="43137"/>
                    </a:srgbClr>
                  </a:outerShdw>
                </a:effectLst>
                <a:cs typeface="B Titr" panose="00000700000000000000" pitchFamily="2" charset="-78"/>
              </a:rPr>
              <a:t>بخش  بندی بازار</a:t>
            </a:r>
            <a:endParaRPr lang="en-US"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3" name="Flowchart: Document 2"/>
          <p:cNvSpPr/>
          <p:nvPr/>
        </p:nvSpPr>
        <p:spPr>
          <a:xfrm>
            <a:off x="7452360" y="25603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4" name="TextBox 3"/>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r>
              <a:rPr lang="fa-IR" dirty="0">
                <a:solidFill>
                  <a:prstClr val="black"/>
                </a:solidFill>
                <a:cs typeface="B Titr" panose="00000700000000000000" pitchFamily="2" charset="-78"/>
              </a:rPr>
              <a:t>تقسیم کردن مشتریان بر حسب نیازهاو عادت خرید به دسته ها یا گروه های خاص</a:t>
            </a:r>
          </a:p>
          <a:p>
            <a:pPr algn="r" rtl="1"/>
            <a:endParaRPr lang="fa-IR" dirty="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dirty="0">
                <a:solidFill>
                  <a:prstClr val="black"/>
                </a:solidFill>
                <a:cs typeface="B Titr" panose="00000700000000000000" pitchFamily="2" charset="-78"/>
              </a:rPr>
              <a:t>آن مور رئیس مشاوران یک بانک در آتلانتا می گوید</a:t>
            </a:r>
            <a:r>
              <a:rPr lang="fa-IR" dirty="0" smtClean="0">
                <a:solidFill>
                  <a:prstClr val="black"/>
                </a:solidFill>
                <a:cs typeface="B Titr" panose="00000700000000000000" pitchFamily="2" charset="-78"/>
              </a:rPr>
              <a:t>:</a:t>
            </a:r>
            <a:endParaRPr lang="fa-IR" dirty="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sz="1600" dirty="0">
                <a:solidFill>
                  <a:prstClr val="black"/>
                </a:solidFill>
                <a:cs typeface="B Titr" panose="00000700000000000000" pitchFamily="2" charset="-78"/>
              </a:rPr>
              <a:t>اگر کسی بازار را بخش بندی نکند مانند یک ماهی مرده به همراه جریان آب حرکت خواهد کرد</a:t>
            </a:r>
          </a:p>
        </p:txBody>
      </p:sp>
      <p:sp>
        <p:nvSpPr>
          <p:cNvPr id="5" name="Flowchart: Terminator 4"/>
          <p:cNvSpPr/>
          <p:nvPr/>
        </p:nvSpPr>
        <p:spPr>
          <a:xfrm>
            <a:off x="2024905" y="6096000"/>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a:solidFill>
                  <a:prstClr val="black"/>
                </a:solidFill>
                <a:cs typeface="B Titr" panose="00000700000000000000" pitchFamily="2" charset="-78"/>
              </a:rPr>
              <a:t>مسائلی در زمینه بازاریابی </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8" y="2743200"/>
            <a:ext cx="6400800"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27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2426208"/>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1600" dirty="0" smtClean="0">
                <a:solidFill>
                  <a:prstClr val="black"/>
                </a:solidFill>
                <a:effectLst>
                  <a:outerShdw blurRad="38100" dist="38100" dir="2700000" algn="tl">
                    <a:srgbClr val="000000">
                      <a:alpha val="43137"/>
                    </a:srgbClr>
                  </a:outerShdw>
                </a:effectLst>
                <a:cs typeface="B Titr" panose="00000700000000000000" pitchFamily="2" charset="-78"/>
              </a:rPr>
              <a:t>دلایل عمده بخش بندی بازار</a:t>
            </a:r>
            <a:endParaRPr lang="en-US" sz="1600"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3" name="Flowchart: Document 2"/>
          <p:cNvSpPr/>
          <p:nvPr/>
        </p:nvSpPr>
        <p:spPr>
          <a:xfrm>
            <a:off x="7452360" y="25603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4" name="Flowchart: Document 3"/>
          <p:cNvSpPr/>
          <p:nvPr/>
        </p:nvSpPr>
        <p:spPr>
          <a:xfrm>
            <a:off x="7452360" y="1341120"/>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بخش بندی بازار</a:t>
            </a:r>
            <a:endParaRPr lang="en-US" dirty="0">
              <a:solidFill>
                <a:prstClr val="black"/>
              </a:solidFill>
              <a:cs typeface="B Titr" panose="00000700000000000000" pitchFamily="2" charset="-78"/>
            </a:endParaRPr>
          </a:p>
        </p:txBody>
      </p:sp>
      <p:sp>
        <p:nvSpPr>
          <p:cNvPr id="5" name="TextBox 4"/>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fa-IR" dirty="0" smtClean="0">
              <a:solidFill>
                <a:prstClr val="black"/>
              </a:solidFill>
              <a:cs typeface="B Titr" panose="00000700000000000000" pitchFamily="2" charset="-78"/>
            </a:endParaRPr>
          </a:p>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1-توسعه </a:t>
            </a:r>
            <a:r>
              <a:rPr lang="fa-IR" dirty="0">
                <a:solidFill>
                  <a:prstClr val="black"/>
                </a:solidFill>
                <a:cs typeface="B Titr" panose="00000700000000000000" pitchFamily="2" charset="-78"/>
              </a:rPr>
              <a:t>بازار،توسعه محصول ،رسوخ در بازارو تنوع </a:t>
            </a:r>
            <a:r>
              <a:rPr lang="fa-IR" dirty="0" smtClean="0">
                <a:solidFill>
                  <a:prstClr val="black"/>
                </a:solidFill>
                <a:cs typeface="B Titr" panose="00000700000000000000" pitchFamily="2" charset="-78"/>
              </a:rPr>
              <a:t>محصول</a:t>
            </a:r>
          </a:p>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2-فعالیت </a:t>
            </a:r>
            <a:r>
              <a:rPr lang="fa-IR" dirty="0">
                <a:solidFill>
                  <a:prstClr val="black"/>
                </a:solidFill>
                <a:cs typeface="B Titr" panose="00000700000000000000" pitchFamily="2" charset="-78"/>
              </a:rPr>
              <a:t>با داشتن منابع محدود و رقابت با شرکت های </a:t>
            </a:r>
            <a:r>
              <a:rPr lang="fa-IR" dirty="0" smtClean="0">
                <a:solidFill>
                  <a:prstClr val="black"/>
                </a:solidFill>
                <a:cs typeface="B Titr" panose="00000700000000000000" pitchFamily="2" charset="-78"/>
              </a:rPr>
              <a:t>بزرگ</a:t>
            </a:r>
          </a:p>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3-تاثیر </a:t>
            </a:r>
            <a:r>
              <a:rPr lang="fa-IR" dirty="0">
                <a:solidFill>
                  <a:prstClr val="black"/>
                </a:solidFill>
                <a:cs typeface="B Titr" panose="00000700000000000000" pitchFamily="2" charset="-78"/>
              </a:rPr>
              <a:t>مستقیم بر آمیزه بازاریابی شامل:محصول،سیستم توزیع،ترویج و قیمت</a:t>
            </a:r>
          </a:p>
        </p:txBody>
      </p:sp>
      <p:sp>
        <p:nvSpPr>
          <p:cNvPr id="6" name="Flowchart: Terminator 5"/>
          <p:cNvSpPr/>
          <p:nvPr/>
        </p:nvSpPr>
        <p:spPr>
          <a:xfrm>
            <a:off x="2057400" y="6120387"/>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a:solidFill>
                  <a:prstClr val="black"/>
                </a:solidFill>
                <a:cs typeface="B Titr" panose="00000700000000000000" pitchFamily="2" charset="-78"/>
              </a:rPr>
              <a:t>مسائلی در زمینه بازاریابی </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8283"/>
            <a:ext cx="19621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733800"/>
            <a:ext cx="393662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43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7452360" y="3511296"/>
            <a:ext cx="1511046" cy="1133856"/>
          </a:xfrm>
          <a:prstGeom prst="flowChartMulti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effectLst>
                  <a:outerShdw blurRad="38100" dist="38100" dir="2700000" algn="tl">
                    <a:srgbClr val="000000">
                      <a:alpha val="43137"/>
                    </a:srgbClr>
                  </a:outerShdw>
                </a:effectLst>
                <a:cs typeface="B Titr" panose="00000700000000000000" pitchFamily="2" charset="-78"/>
              </a:rPr>
              <a:t>جایگاه محصول</a:t>
            </a:r>
            <a:endParaRPr lang="en-US" dirty="0">
              <a:solidFill>
                <a:prstClr val="black"/>
              </a:solidFill>
              <a:effectLst>
                <a:outerShdw blurRad="38100" dist="38100" dir="2700000" algn="tl">
                  <a:srgbClr val="000000">
                    <a:alpha val="43137"/>
                  </a:srgbClr>
                </a:outerShdw>
              </a:effectLst>
              <a:cs typeface="B Titr" panose="00000700000000000000" pitchFamily="2" charset="-78"/>
            </a:endParaRPr>
          </a:p>
        </p:txBody>
      </p:sp>
      <p:sp>
        <p:nvSpPr>
          <p:cNvPr id="3" name="Flowchart: Document 2"/>
          <p:cNvSpPr/>
          <p:nvPr/>
        </p:nvSpPr>
        <p:spPr>
          <a:xfrm>
            <a:off x="7452360" y="256032"/>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مقدمه</a:t>
            </a:r>
            <a:endParaRPr lang="en-US" dirty="0">
              <a:solidFill>
                <a:prstClr val="black"/>
              </a:solidFill>
              <a:cs typeface="B Titr" panose="00000700000000000000" pitchFamily="2" charset="-78"/>
            </a:endParaRPr>
          </a:p>
        </p:txBody>
      </p:sp>
      <p:sp>
        <p:nvSpPr>
          <p:cNvPr id="4" name="Flowchart: Document 3"/>
          <p:cNvSpPr/>
          <p:nvPr/>
        </p:nvSpPr>
        <p:spPr>
          <a:xfrm>
            <a:off x="7452360" y="1341120"/>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بخش بندی بازار</a:t>
            </a:r>
            <a:endParaRPr lang="en-US" dirty="0">
              <a:solidFill>
                <a:prstClr val="black"/>
              </a:solidFill>
              <a:cs typeface="B Titr" panose="00000700000000000000" pitchFamily="2" charset="-78"/>
            </a:endParaRPr>
          </a:p>
        </p:txBody>
      </p:sp>
      <p:sp>
        <p:nvSpPr>
          <p:cNvPr id="5" name="Flowchart: Document 4"/>
          <p:cNvSpPr/>
          <p:nvPr/>
        </p:nvSpPr>
        <p:spPr>
          <a:xfrm>
            <a:off x="7452360" y="2426208"/>
            <a:ext cx="1511046" cy="877824"/>
          </a:xfrm>
          <a:prstGeom prst="flowChartDocument">
            <a:avLst/>
          </a:prstGeom>
          <a:effectLst>
            <a:reflection blurRad="6350" stA="52000" endA="300" endPos="35000" dir="5400000" sy="-100000" algn="bl" rotWithShape="0"/>
          </a:effectLst>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smtClean="0">
                <a:solidFill>
                  <a:prstClr val="black"/>
                </a:solidFill>
                <a:cs typeface="B Titr" panose="00000700000000000000" pitchFamily="2" charset="-78"/>
              </a:rPr>
              <a:t>دلایل عمده بخش بندی بازار</a:t>
            </a:r>
            <a:endParaRPr lang="en-US" dirty="0">
              <a:solidFill>
                <a:prstClr val="black"/>
              </a:solidFill>
              <a:cs typeface="B Titr" panose="00000700000000000000" pitchFamily="2" charset="-78"/>
            </a:endParaRPr>
          </a:p>
        </p:txBody>
      </p:sp>
      <p:sp>
        <p:nvSpPr>
          <p:cNvPr id="6" name="TextBox 5"/>
          <p:cNvSpPr txBox="1"/>
          <p:nvPr/>
        </p:nvSpPr>
        <p:spPr>
          <a:xfrm>
            <a:off x="155448" y="256032"/>
            <a:ext cx="7178040" cy="566928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38100"/>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oAutofit/>
          </a:bodyPr>
          <a:lstStyle/>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تعیین </a:t>
            </a:r>
            <a:r>
              <a:rPr lang="fa-IR" dirty="0">
                <a:solidFill>
                  <a:prstClr val="black"/>
                </a:solidFill>
                <a:cs typeface="B Titr" panose="00000700000000000000" pitchFamily="2" charset="-78"/>
              </a:rPr>
              <a:t>مهم ترین ابعاد یا جنبه های موفقیت در صنعت مورد نظر تا بتوان محصولات </a:t>
            </a:r>
            <a:r>
              <a:rPr lang="fa-IR" dirty="0" smtClean="0">
                <a:solidFill>
                  <a:prstClr val="black"/>
                </a:solidFill>
                <a:cs typeface="B Titr" panose="00000700000000000000" pitchFamily="2" charset="-78"/>
              </a:rPr>
              <a:t>و</a:t>
            </a: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 </a:t>
            </a:r>
            <a:r>
              <a:rPr lang="fa-IR" dirty="0">
                <a:solidFill>
                  <a:prstClr val="black"/>
                </a:solidFill>
                <a:cs typeface="B Titr" panose="00000700000000000000" pitchFamily="2" charset="-78"/>
              </a:rPr>
              <a:t>خدمات خود را با محصولات و خدمات شرکت های رقیب مقایسه نمود</a:t>
            </a:r>
            <a:r>
              <a:rPr lang="fa-IR" dirty="0" smtClean="0">
                <a:solidFill>
                  <a:prstClr val="black"/>
                </a:solidFill>
                <a:cs typeface="B Titr" panose="00000700000000000000" pitchFamily="2" charset="-78"/>
              </a:rPr>
              <a:t>.</a:t>
            </a:r>
          </a:p>
          <a:p>
            <a:pPr algn="r" rtl="1"/>
            <a:endParaRPr lang="fa-IR" dirty="0">
              <a:solidFill>
                <a:prstClr val="black"/>
              </a:solidFill>
              <a:cs typeface="B Titr" panose="00000700000000000000" pitchFamily="2" charset="-78"/>
            </a:endParaRPr>
          </a:p>
          <a:p>
            <a:pPr algn="r" rtl="1"/>
            <a:r>
              <a:rPr lang="fa-IR" sz="1600" dirty="0">
                <a:solidFill>
                  <a:srgbClr val="FFC000"/>
                </a:solidFill>
                <a:cs typeface="B Titr" panose="00000700000000000000" pitchFamily="2" charset="-78"/>
              </a:rPr>
              <a:t>دراجرای موفقیت آمیز استراتژی“ تعیین جایگاه محصول به گونه ای باشد که دو نیاز را تامین نماید</a:t>
            </a:r>
            <a:r>
              <a:rPr lang="fa-IR" sz="1600" dirty="0" smtClean="0">
                <a:solidFill>
                  <a:srgbClr val="FFC000"/>
                </a:solidFill>
                <a:cs typeface="B Titr" panose="00000700000000000000" pitchFamily="2" charset="-78"/>
              </a:rPr>
              <a:t>:</a:t>
            </a:r>
            <a:endParaRPr lang="fa-IR" dirty="0">
              <a:solidFill>
                <a:prstClr val="black"/>
              </a:solidFill>
              <a:cs typeface="B Titr" panose="00000700000000000000" pitchFamily="2" charset="-78"/>
            </a:endParaRPr>
          </a:p>
          <a:p>
            <a:pPr algn="r" rtl="1"/>
            <a:endParaRPr lang="fa-IR" dirty="0" smtClean="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محصولات </a:t>
            </a:r>
            <a:r>
              <a:rPr lang="fa-IR" dirty="0">
                <a:solidFill>
                  <a:prstClr val="black"/>
                </a:solidFill>
                <a:cs typeface="B Titr" panose="00000700000000000000" pitchFamily="2" charset="-78"/>
              </a:rPr>
              <a:t>شرکت را نسبت به شرکت رقیب متمایز نماید</a:t>
            </a:r>
            <a:r>
              <a:rPr lang="fa-IR" dirty="0" smtClean="0">
                <a:solidFill>
                  <a:prstClr val="black"/>
                </a:solidFill>
                <a:cs typeface="B Titr" panose="00000700000000000000" pitchFamily="2" charset="-78"/>
              </a:rPr>
              <a:t>.</a:t>
            </a:r>
          </a:p>
          <a:p>
            <a:pPr algn="r" rtl="1"/>
            <a:endParaRPr lang="fa-IR" dirty="0">
              <a:solidFill>
                <a:prstClr val="black"/>
              </a:solidFill>
              <a:cs typeface="B Titr" panose="00000700000000000000" pitchFamily="2" charset="-78"/>
            </a:endParaRPr>
          </a:p>
          <a:p>
            <a:pPr algn="r" rtl="1"/>
            <a:r>
              <a:rPr lang="fa-IR" dirty="0" smtClean="0">
                <a:solidFill>
                  <a:prstClr val="black"/>
                </a:solidFill>
                <a:cs typeface="B Titr" panose="00000700000000000000" pitchFamily="2" charset="-78"/>
              </a:rPr>
              <a:t>باید </a:t>
            </a:r>
            <a:r>
              <a:rPr lang="fa-IR" dirty="0">
                <a:solidFill>
                  <a:prstClr val="black"/>
                </a:solidFill>
                <a:cs typeface="B Titr" panose="00000700000000000000" pitchFamily="2" charset="-78"/>
              </a:rPr>
              <a:t>به مشتریان تفهیم کند که انتظارات خارج از توان شرکت را نداشته باشند.</a:t>
            </a:r>
          </a:p>
          <a:p>
            <a:pPr algn="r" rtl="1"/>
            <a:endParaRPr lang="fa-IR" dirty="0" smtClean="0">
              <a:solidFill>
                <a:prstClr val="black"/>
              </a:solidFill>
              <a:cs typeface="B Titr" panose="00000700000000000000" pitchFamily="2" charset="-78"/>
            </a:endParaRPr>
          </a:p>
          <a:p>
            <a:pPr algn="r" rtl="1"/>
            <a:endParaRPr lang="fa-IR" dirty="0" smtClean="0">
              <a:solidFill>
                <a:prstClr val="black"/>
              </a:solidFill>
              <a:cs typeface="B Titr" panose="00000700000000000000" pitchFamily="2" charset="-78"/>
            </a:endParaRPr>
          </a:p>
          <a:p>
            <a:pPr algn="r" rtl="1"/>
            <a:endParaRPr lang="fa-IR" dirty="0">
              <a:solidFill>
                <a:prstClr val="black"/>
              </a:solidFill>
              <a:cs typeface="B Titr" panose="00000700000000000000" pitchFamily="2" charset="-78"/>
            </a:endParaRPr>
          </a:p>
        </p:txBody>
      </p:sp>
      <p:sp>
        <p:nvSpPr>
          <p:cNvPr id="7" name="Flowchart: Terminator 6"/>
          <p:cNvSpPr/>
          <p:nvPr/>
        </p:nvSpPr>
        <p:spPr>
          <a:xfrm>
            <a:off x="1981200" y="6120387"/>
            <a:ext cx="3613895" cy="627681"/>
          </a:xfrm>
          <a:prstGeom prst="flowChartTerminator">
            <a:avLst/>
          </a:prstGeom>
          <a:scene3d>
            <a:camera prst="orthographicFront"/>
            <a:lightRig rig="threePt" dir="t"/>
          </a:scene3d>
          <a:sp3d>
            <a:bevelT w="152400" h="50800" prst="softRound"/>
          </a:sp3d>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dirty="0">
                <a:solidFill>
                  <a:prstClr val="black"/>
                </a:solidFill>
                <a:cs typeface="B Titr" panose="00000700000000000000" pitchFamily="2" charset="-78"/>
              </a:rPr>
              <a:t>مسائلی در زمینه بازاریابی </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86200"/>
            <a:ext cx="3613895" cy="166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49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B Jadid"/>
        <a:ea typeface=""/>
        <a:cs typeface="B Jadid"/>
      </a:majorFont>
      <a:minorFont>
        <a:latin typeface=""/>
        <a:ea typeface=""/>
        <a:cs typeface="B Z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62_powerpoint_2007_Brain_Template">
  <a:themeElements>
    <a:clrScheme name="Custom 2">
      <a:dk1>
        <a:srgbClr val="73028C"/>
      </a:dk1>
      <a:lt1>
        <a:srgbClr val="FFFFFF"/>
      </a:lt1>
      <a:dk2>
        <a:srgbClr val="A129BC"/>
      </a:dk2>
      <a:lt2>
        <a:srgbClr val="FFFFFF"/>
      </a:lt2>
      <a:accent1>
        <a:srgbClr val="F34EC2"/>
      </a:accent1>
      <a:accent2>
        <a:srgbClr val="E567CD"/>
      </a:accent2>
      <a:accent3>
        <a:srgbClr val="73028C"/>
      </a:accent3>
      <a:accent4>
        <a:srgbClr val="690139"/>
      </a:accent4>
      <a:accent5>
        <a:srgbClr val="A5A5A5"/>
      </a:accent5>
      <a:accent6>
        <a:srgbClr val="3F3F3F"/>
      </a:accent6>
      <a:hlink>
        <a:srgbClr val="F34EC2"/>
      </a:hlink>
      <a:folHlink>
        <a:srgbClr val="7302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pth">
  <a:themeElements>
    <a:clrScheme name="Depth">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47428100-C732-4B2E-A30A-5273F581A0F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B Jadid"/>
        <a:ea typeface=""/>
        <a:cs typeface="B Jadid"/>
      </a:majorFont>
      <a:minorFont>
        <a:latin typeface=""/>
        <a:ea typeface=""/>
        <a:cs typeface="B Z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1428</TotalTime>
  <Words>10000</Words>
  <Application>Microsoft Office PowerPoint</Application>
  <PresentationFormat>On-screen Show (4:3)</PresentationFormat>
  <Paragraphs>692</Paragraphs>
  <Slides>28</Slides>
  <Notes>7</Notes>
  <HiddenSlides>0</HiddenSlides>
  <MMClips>0</MMClips>
  <ScaleCrop>false</ScaleCrop>
  <HeadingPairs>
    <vt:vector size="4" baseType="variant">
      <vt:variant>
        <vt:lpstr>Theme</vt:lpstr>
      </vt:variant>
      <vt:variant>
        <vt:i4>8</vt:i4>
      </vt:variant>
      <vt:variant>
        <vt:lpstr>Slide Titles</vt:lpstr>
      </vt:variant>
      <vt:variant>
        <vt:i4>28</vt:i4>
      </vt:variant>
    </vt:vector>
  </HeadingPairs>
  <TitlesOfParts>
    <vt:vector size="36" baseType="lpstr">
      <vt:lpstr>Opulent</vt:lpstr>
      <vt:lpstr>Office Theme</vt:lpstr>
      <vt:lpstr>m62_powerpoint_2007_Brain_Template</vt:lpstr>
      <vt:lpstr>1_Office Theme</vt:lpstr>
      <vt:lpstr>Depth</vt:lpstr>
      <vt:lpstr>2_Office Theme</vt:lpstr>
      <vt:lpstr>3_Office Theme</vt:lpstr>
      <vt:lpstr>Woodgrain 16x9</vt:lpstr>
      <vt:lpstr>PowerPoint Presentation</vt:lpstr>
      <vt:lpstr>PowerPoint Presentation</vt:lpstr>
      <vt:lpstr>رئوس مطالب </vt:lpstr>
      <vt:lpstr>ماهیت اجرای استراتژی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تصمیم گیری برای عرضه به عموم </vt:lpstr>
      <vt:lpstr>PowerPoint Presentation</vt:lpstr>
      <vt:lpstr>PowerPoint Presentation</vt:lpstr>
      <vt:lpstr>PowerPoint Presentation</vt:lpstr>
      <vt:lpstr>PowerPoint Presentation</vt:lpstr>
      <vt:lpstr>مسائلی در زمینه سیستم اطلاعات رایانه</vt:lpstr>
      <vt:lpstr>رهنمودهای جهت سیستم اطلاعات رایانه که فرایند  اجرای استراتژی را تقویت می نماید.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پنجم</dc:title>
  <dc:creator>XP</dc:creator>
  <cp:lastModifiedBy>ismail - [2010]</cp:lastModifiedBy>
  <cp:revision>167</cp:revision>
  <dcterms:created xsi:type="dcterms:W3CDTF">2015-10-16T09:24:25Z</dcterms:created>
  <dcterms:modified xsi:type="dcterms:W3CDTF">2015-12-24T09:27:51Z</dcterms:modified>
</cp:coreProperties>
</file>