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70F80F8-C713-485D-9D9D-EFE3DAF9DA94}" type="datetimeFigureOut">
              <a:rPr lang="en-US" smtClean="0"/>
              <a:t>1/5/2017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157427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F80F8-C713-485D-9D9D-EFE3DAF9DA94}"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345514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F80F8-C713-485D-9D9D-EFE3DAF9DA94}"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94285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F80F8-C713-485D-9D9D-EFE3DAF9DA94}"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7CF93-C6E4-4BA2-B59E-D212C9DD619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60489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F80F8-C713-485D-9D9D-EFE3DAF9DA94}"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356617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70F80F8-C713-485D-9D9D-EFE3DAF9DA94}" type="datetimeFigureOut">
              <a:rPr lang="en-US" smtClean="0"/>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2614991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70F80F8-C713-485D-9D9D-EFE3DAF9DA94}" type="datetimeFigureOut">
              <a:rPr lang="en-US" smtClean="0"/>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3663490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F80F8-C713-485D-9D9D-EFE3DAF9DA94}"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655017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F80F8-C713-485D-9D9D-EFE3DAF9DA94}"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295410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F80F8-C713-485D-9D9D-EFE3DAF9DA94}"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354727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F80F8-C713-485D-9D9D-EFE3DAF9DA94}"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302280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F80F8-C713-485D-9D9D-EFE3DAF9DA94}"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4503838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F80F8-C713-485D-9D9D-EFE3DAF9DA94}" type="datetimeFigureOut">
              <a:rPr lang="en-US" smtClean="0"/>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3176148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0F80F8-C713-485D-9D9D-EFE3DAF9DA94}" type="datetimeFigureOut">
              <a:rPr lang="en-US" smtClean="0"/>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321504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F80F8-C713-485D-9D9D-EFE3DAF9DA94}" type="datetimeFigureOut">
              <a:rPr lang="en-US" smtClean="0"/>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270629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F80F8-C713-485D-9D9D-EFE3DAF9DA94}"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2226464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F80F8-C713-485D-9D9D-EFE3DAF9DA94}"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7CF93-C6E4-4BA2-B59E-D212C9DD6194}" type="slidenum">
              <a:rPr lang="en-US" smtClean="0"/>
              <a:t>‹#›</a:t>
            </a:fld>
            <a:endParaRPr lang="en-US"/>
          </a:p>
        </p:txBody>
      </p:sp>
    </p:spTree>
    <p:extLst>
      <p:ext uri="{BB962C8B-B14F-4D97-AF65-F5344CB8AC3E}">
        <p14:creationId xmlns:p14="http://schemas.microsoft.com/office/powerpoint/2010/main" val="354963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70F80F8-C713-485D-9D9D-EFE3DAF9DA94}" type="datetimeFigureOut">
              <a:rPr lang="en-US" smtClean="0"/>
              <a:t>1/5/2017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37CF93-C6E4-4BA2-B59E-D212C9DD6194}" type="slidenum">
              <a:rPr lang="en-US" smtClean="0"/>
              <a:t>‹#›</a:t>
            </a:fld>
            <a:endParaRPr lang="en-US"/>
          </a:p>
        </p:txBody>
      </p:sp>
    </p:spTree>
    <p:extLst>
      <p:ext uri="{BB962C8B-B14F-4D97-AF65-F5344CB8AC3E}">
        <p14:creationId xmlns:p14="http://schemas.microsoft.com/office/powerpoint/2010/main" val="3270293172"/>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fa.wikipedia.org/wiki/%D9%86%D8%A7%D8%B3%D8%A7" TargetMode="External"/><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fa.wikipedia.org/wiki/%D8%A8%D8%A7%D8%B2%D8%A7%D9%84%D8%AA" TargetMode="External"/><Relationship Id="rId12" Type="http://schemas.openxmlformats.org/officeDocument/2006/relationships/hyperlink" Target="https://fa.wikipedia.org/wiki/%D8%B2%DB%8C%D8%B3%D8%AA_%D9%81%D8%B1%D8%A7%D8%B2%D9%85%DB%8C%D9%86%DB%8C"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fa.wikipedia.org/wiki/%D8%AA%D8%B5%D8%A7%D9%88%DB%8C%D8%B1_%D9%85%D8%A7%D9%87%D9%88%D8%A7%D8%B1%D9%87%E2%80%8C%D8%A7%DB%8C" TargetMode="External"/><Relationship Id="rId11" Type="http://schemas.openxmlformats.org/officeDocument/2006/relationships/hyperlink" Target="https://fa.wikipedia.org/wiki/%D8%B2%D9%85%D8%B3%D8%AA%D8%A7%D9%86" TargetMode="External"/><Relationship Id="rId5" Type="http://schemas.openxmlformats.org/officeDocument/2006/relationships/hyperlink" Target="https://fa.wikipedia.org/wiki/%D9%85%D8%B1%DB%8C%D8%AE%E2%80%8C%D9%86%D9%88%D8%B1%D8%AF" TargetMode="External"/><Relationship Id="rId10" Type="http://schemas.openxmlformats.org/officeDocument/2006/relationships/hyperlink" Target="https://fa.wikipedia.org/wiki/%D8%AA%D8%A7%D8%A8%D8%B3%D8%AA%D8%A7%D9%86" TargetMode="External"/><Relationship Id="rId4" Type="http://schemas.openxmlformats.org/officeDocument/2006/relationships/hyperlink" Target="https://fa.wikipedia.org/wiki/%D8%AF%D9%84%D8%AA%D8%A7" TargetMode="External"/><Relationship Id="rId9" Type="http://schemas.openxmlformats.org/officeDocument/2006/relationships/hyperlink" Target="https://fa.wikipedia.org/wiki/%D8%A2%D8%A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fa.wikipedia.org/wiki/%D8%AE%D9%88%D8%B1%D8%B4%DB%8C%D8%AF" TargetMode="External"/><Relationship Id="rId13" Type="http://schemas.openxmlformats.org/officeDocument/2006/relationships/hyperlink" Target="https://fa.wikipedia.org/wiki/%D8%B4%D9%87%D8%A7%D8%A8%E2%80%8C%D8%B3%D9%86%DA%AF" TargetMode="External"/><Relationship Id="rId3" Type="http://schemas.openxmlformats.org/officeDocument/2006/relationships/slideLayout" Target="../slideLayouts/slideLayout2.xml"/><Relationship Id="rId7" Type="http://schemas.openxmlformats.org/officeDocument/2006/relationships/hyperlink" Target="https://fa.wikipedia.org/wiki/%D8%B2%D9%85%DB%8C%D9%86" TargetMode="External"/><Relationship Id="rId12" Type="http://schemas.openxmlformats.org/officeDocument/2006/relationships/hyperlink" Target="https://fa.wikipedia.org/wiki/%D8%AF%DB%8C%D9%85%D9%88%D8%B3_(%D9%82%D9%85%D8%B1)"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fa.wikipedia.org/wiki/%D9%85%D8%AF%D8%A7%D8%B1_%D8%B2%D9%85%DB%8C%D9%86" TargetMode="External"/><Relationship Id="rId11" Type="http://schemas.openxmlformats.org/officeDocument/2006/relationships/hyperlink" Target="https://fa.wikipedia.org/wiki/%D9%81%D9%88%D8%A8%D9%88%D8%B3" TargetMode="External"/><Relationship Id="rId5" Type="http://schemas.openxmlformats.org/officeDocument/2006/relationships/hyperlink" Target="https://fa.wikipedia.org/wiki/%D8%B3%D8%A7%D9%85%D8%A7%D9%86%D9%87_%D8%AE%D9%88%D8%B1%D8%B4%DB%8C%D8%AF%DB%8C" TargetMode="External"/><Relationship Id="rId15" Type="http://schemas.openxmlformats.org/officeDocument/2006/relationships/image" Target="../media/image3.png"/><Relationship Id="rId10" Type="http://schemas.openxmlformats.org/officeDocument/2006/relationships/hyperlink" Target="https://fa.wikipedia.org/wiki/%D9%82%D9%85%D8%B1" TargetMode="External"/><Relationship Id="rId4" Type="http://schemas.openxmlformats.org/officeDocument/2006/relationships/hyperlink" Target="https://fa.wikipedia.org/wiki/%D8%B3%DB%8C%D8%A7%D8%B1%D9%87" TargetMode="External"/><Relationship Id="rId9" Type="http://schemas.openxmlformats.org/officeDocument/2006/relationships/hyperlink" Target="https://fa.wikipedia.org/wiki/%D8%AC%D9%88_(%D9%87%D9%88%D8%A7%D8%B4%D9%86%D8%A7%D8%B3%DB%8C)" TargetMode="External"/><Relationship Id="rId14" Type="http://schemas.openxmlformats.org/officeDocument/2006/relationships/hyperlink" Target="https://fa.wikipedia.org/wiki/%D8%AE%D9%88%D8%B1%D8%B4%DB%8C%D8%AF%DA%AF%D8%B1%D9%81%D8%AA%DA%AF%DB%8C"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fa.wikipedia.org/wiki/%D8%AC%D9%90%D8%B1%D9%85_(%D9%81%DB%8C%D8%B2%DB%8C%DA%A9)" TargetMode="External"/><Relationship Id="rId13" Type="http://schemas.openxmlformats.org/officeDocument/2006/relationships/hyperlink" Target="https://fa.wikipedia.org/wiki/%D8%B2%D9%86%DA%AF_%D8%A2%D9%87%D9%86" TargetMode="External"/><Relationship Id="rId3" Type="http://schemas.openxmlformats.org/officeDocument/2006/relationships/slideLayout" Target="../slideLayouts/slideLayout2.xml"/><Relationship Id="rId7" Type="http://schemas.openxmlformats.org/officeDocument/2006/relationships/hyperlink" Target="https://fa.wikipedia.org/wiki/%D8%AD%D8%AC%D9%85" TargetMode="External"/><Relationship Id="rId12" Type="http://schemas.openxmlformats.org/officeDocument/2006/relationships/hyperlink" Target="https://fa.wikipedia.org/wiki/%D9%82%D8%B7%D8%B1"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fa.wikipedia.org/wiki/%DA%86%DA%AF%D8%A7%D9%84" TargetMode="External"/><Relationship Id="rId11" Type="http://schemas.openxmlformats.org/officeDocument/2006/relationships/hyperlink" Target="https://fa.wikipedia.org/wiki/%D9%86%DB%8C%D8%B1%D9%88%DB%8C_%DA%AF%D8%B1%D8%A7%D9%86%D8%B4" TargetMode="External"/><Relationship Id="rId5" Type="http://schemas.openxmlformats.org/officeDocument/2006/relationships/hyperlink" Target="https://fa.wikipedia.org/wiki/%D8%B4%D8%B9%D8%A7%D8%B9" TargetMode="External"/><Relationship Id="rId10" Type="http://schemas.openxmlformats.org/officeDocument/2006/relationships/hyperlink" Target="https://fa.wikipedia.org/wiki/%D8%AA%DB%8C%D8%B1_(%D8%B3%DB%8C%D8%A7%D8%B1%D9%87)" TargetMode="External"/><Relationship Id="rId4" Type="http://schemas.openxmlformats.org/officeDocument/2006/relationships/hyperlink" Target="https://fa.wikipedia.org/wiki/%D8%A8%D9%87%D8%B1%D8%A7%D9%85" TargetMode="External"/><Relationship Id="rId9" Type="http://schemas.openxmlformats.org/officeDocument/2006/relationships/hyperlink" Target="https://fa.wikipedia.org/wiki/%D9%85%D8%B3%D8%A7%D8%AD%D8%AA" TargetMode="Externa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s://fa.wikipedia.org/wiki/%D9%BE%D8%AA%D8%A7%D8%B3%DB%8C%D9%85" TargetMode="External"/><Relationship Id="rId13" Type="http://schemas.openxmlformats.org/officeDocument/2006/relationships/hyperlink" Target="https://fa.wikipedia.org/wiki/%D8%A7%D8%B4%D8%B9%D9%87_%D8%A7%DB%8C%DA%A9%D8%B3" TargetMode="External"/><Relationship Id="rId3" Type="http://schemas.openxmlformats.org/officeDocument/2006/relationships/slideLayout" Target="../slideLayouts/slideLayout2.xml"/><Relationship Id="rId7" Type="http://schemas.openxmlformats.org/officeDocument/2006/relationships/hyperlink" Target="https://fa.wikipedia.org/wiki/%D8%B3%D8%AF%DB%8C%D9%85" TargetMode="External"/><Relationship Id="rId12" Type="http://schemas.openxmlformats.org/officeDocument/2006/relationships/hyperlink" Target="https://fa.wikipedia.org/wiki/%D9%BE%D8%B1%DA%A9%D9%84%D8%B1%D8%A7%D8%AA" TargetMode="Externa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hyperlink" Target="https://fa.wikipedia.org/wiki/%D9%87%D8%A7%D9%88%D8%A7%DB%8C%DB%8C" TargetMode="External"/><Relationship Id="rId1" Type="http://schemas.microsoft.com/office/2007/relationships/media" Target="../media/media1.mp3"/><Relationship Id="rId6" Type="http://schemas.openxmlformats.org/officeDocument/2006/relationships/hyperlink" Target="https://fa.wikipedia.org/wiki/%D9%85%D9%86%DB%8C%D8%B2%DB%8C%D9%85" TargetMode="External"/><Relationship Id="rId11" Type="http://schemas.openxmlformats.org/officeDocument/2006/relationships/hyperlink" Target="https://fa.wikipedia.org/wiki/%D9%BE%DB%8C%E2%80%8C%D8%A7%DA%86" TargetMode="External"/><Relationship Id="rId5" Type="http://schemas.openxmlformats.org/officeDocument/2006/relationships/hyperlink" Target="https://fa.wikipedia.org/wiki/%D9%82%D9%84%DB%8C%D8%A7%DB%8C%DB%8C" TargetMode="External"/><Relationship Id="rId15" Type="http://schemas.openxmlformats.org/officeDocument/2006/relationships/hyperlink" Target="https://fa.wikipedia.org/wiki/%D8%A8%D8%A7%D8%B2%D8%A7%D9%84%D8%AA" TargetMode="External"/><Relationship Id="rId10" Type="http://schemas.openxmlformats.org/officeDocument/2006/relationships/hyperlink" Target="https://fa.wikipedia.org/wiki/%D9%85%D8%A7%D8%B1%DA%86%D9%88%D8%A8%D9%87" TargetMode="External"/><Relationship Id="rId4" Type="http://schemas.openxmlformats.org/officeDocument/2006/relationships/hyperlink" Target="https://fa.wikipedia.org/wiki/%DA%A9%D8%A7%D9%88%D8%B4%DA%AF%D8%B1_%D9%81%DB%8C%D9%86%DB%8C%DA%A9%D8%B3" TargetMode="External"/><Relationship Id="rId9" Type="http://schemas.openxmlformats.org/officeDocument/2006/relationships/hyperlink" Target="https://fa.wikipedia.org/wiki/%DA%A9%D9%84%D8%B1" TargetMode="External"/><Relationship Id="rId14" Type="http://schemas.openxmlformats.org/officeDocument/2006/relationships/hyperlink" Target="https://fa.wikipedia.org/wiki/%DA%A9%D8%A7%D9%88%D8%B4%DA%AF%D8%B1_%DA%A9%D9%86%D8%AC%DA%A9%D8%A7%D9%88%DB%8C"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fa.wikipedia.org/wiki/%D8%AA%DB%8C%D8%B1_(%D8%B3%DB%8C%D8%A7%D8%B1%D9%87)" TargetMode="External"/><Relationship Id="rId3" Type="http://schemas.openxmlformats.org/officeDocument/2006/relationships/slideLayout" Target="../slideLayouts/slideLayout2.xml"/><Relationship Id="rId7" Type="http://schemas.openxmlformats.org/officeDocument/2006/relationships/hyperlink" Target="https://fa.wikipedia.org/wiki/%DA%A9%D8%B1%D8%A8%D9%86_%D8%AF%DB%8C_%D8%A7%DA%A9%D8%B3%DB%8C%D8%AF"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fa.wikipedia.org/wiki/%D8%A2%D8%B1%DA%AF%D9%88%D9%86" TargetMode="External"/><Relationship Id="rId11" Type="http://schemas.openxmlformats.org/officeDocument/2006/relationships/image" Target="../media/image3.png"/><Relationship Id="rId5" Type="http://schemas.openxmlformats.org/officeDocument/2006/relationships/hyperlink" Target="https://fa.wikipedia.org/wiki/%D8%A7%DA%A9%D8%B3%DB%8C%DA%98%D9%86" TargetMode="External"/><Relationship Id="rId10" Type="http://schemas.openxmlformats.org/officeDocument/2006/relationships/hyperlink" Target="https://fa.wikipedia.org/wiki/%D8%B2%D9%85%DB%8C%D9%86" TargetMode="External"/><Relationship Id="rId4" Type="http://schemas.openxmlformats.org/officeDocument/2006/relationships/hyperlink" Target="https://fa.wikipedia.org/wiki/%D9%86%DB%8C%D8%AA%D8%B1%D9%88%DA%98%D9%86" TargetMode="External"/><Relationship Id="rId9" Type="http://schemas.openxmlformats.org/officeDocument/2006/relationships/hyperlink" Target="https://fa.wikipedia.org/wiki/%D9%86%D8%A7%D9%87%DB%8C%D8%AF"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s://fa.wikipedia.org/wiki/%D8%B2%D9%85%DB%8C%D9%86" TargetMode="External"/><Relationship Id="rId13" Type="http://schemas.openxmlformats.org/officeDocument/2006/relationships/hyperlink" Target="https://fa.wikipedia.org/wiki/%D8%B5%D9%88%D8%B1%D8%AA_%D9%81%D9%84%DA%A9%DB%8C" TargetMode="External"/><Relationship Id="rId18" Type="http://schemas.openxmlformats.org/officeDocument/2006/relationships/hyperlink" Target="https://fa.wikipedia.org/wiki/%D8%A7%D8%B3%D8%AA%D9%88%D8%A7%DB%8C_%D8%B3%D9%85%D8%A7%D9%88%DB%8C" TargetMode="External"/><Relationship Id="rId3" Type="http://schemas.openxmlformats.org/officeDocument/2006/relationships/slideLayout" Target="../slideLayouts/slideLayout2.xml"/><Relationship Id="rId21" Type="http://schemas.openxmlformats.org/officeDocument/2006/relationships/hyperlink" Target="https://fa.wikipedia.org/wiki/%D8%A8%D9%87%D9%85%D9%86" TargetMode="External"/><Relationship Id="rId7" Type="http://schemas.openxmlformats.org/officeDocument/2006/relationships/hyperlink" Target="https://fa.wikipedia.org/wiki/%D8%B3%DB%8C%D8%A7%D8%B1%D9%87" TargetMode="External"/><Relationship Id="rId12" Type="http://schemas.openxmlformats.org/officeDocument/2006/relationships/hyperlink" Target="https://fa.wikipedia.org/wiki/%D9%81%D8%B6%D8%A7" TargetMode="External"/><Relationship Id="rId17" Type="http://schemas.openxmlformats.org/officeDocument/2006/relationships/hyperlink" Target="https://fa.wikipedia.org/wiki/%D8%B4%D9%87%D8%B1%DB%8C%D9%88%D8%B1" TargetMode="External"/><Relationship Id="rId2" Type="http://schemas.openxmlformats.org/officeDocument/2006/relationships/audio" Target="../media/media1.mp3"/><Relationship Id="rId16" Type="http://schemas.openxmlformats.org/officeDocument/2006/relationships/hyperlink" Target="https://fa.wikipedia.org/wiki/%D8%A7%D9%85%D8%B1%D8%AF%D8%A7%D8%AF" TargetMode="External"/><Relationship Id="rId20" Type="http://schemas.openxmlformats.org/officeDocument/2006/relationships/hyperlink" Target="https://fa.wikipedia.org/wiki/%D8%B4%DB%8C%D8%B1_(%D8%B5%D9%88%D8%B1%D8%AA_%D9%81%D9%84%DA%A9%DB%8C)" TargetMode="External"/><Relationship Id="rId1" Type="http://schemas.microsoft.com/office/2007/relationships/media" Target="../media/media1.mp3"/><Relationship Id="rId6" Type="http://schemas.openxmlformats.org/officeDocument/2006/relationships/hyperlink" Target="https://fa.wikipedia.org/wiki/%D8%A8%DB%8C%D8%B6%DB%8C" TargetMode="External"/><Relationship Id="rId11" Type="http://schemas.openxmlformats.org/officeDocument/2006/relationships/hyperlink" Target="https://fa.wikipedia.org/wiki/%D9%85%D8%AF%D8%A7%D8%B1_(%D8%B3%DB%8C%D8%A7%D8%B1%D9%87)" TargetMode="External"/><Relationship Id="rId24" Type="http://schemas.openxmlformats.org/officeDocument/2006/relationships/image" Target="../media/image3.png"/><Relationship Id="rId5" Type="http://schemas.openxmlformats.org/officeDocument/2006/relationships/hyperlink" Target="https://fa.wikipedia.org/wiki/%D9%85%D9%82%D8%A7%D8%A8%D9%84%D9%87_%D8%B3%DB%8C%D8%A7%D8%B1%D9%87%E2%80%8C%D8%A7%DB%8C" TargetMode="External"/><Relationship Id="rId15" Type="http://schemas.openxmlformats.org/officeDocument/2006/relationships/hyperlink" Target="https://fa.wikipedia.org/wiki/%D8%A8%D8%B2%D8%BA%D8%A7%D9%84%D9%87_(%D8%B5%D9%88%D8%B1%D8%AA_%D9%81%D9%84%DA%A9%DB%8C)" TargetMode="External"/><Relationship Id="rId23" Type="http://schemas.openxmlformats.org/officeDocument/2006/relationships/hyperlink" Target="https://fa.wikipedia.org/wiki/%D9%86%DB%8C%D9%85%E2%80%8C%DA%A9%D8%B1%D9%87_%D8%B4%D9%85%D8%A7%D9%84%DB%8C" TargetMode="External"/><Relationship Id="rId10" Type="http://schemas.openxmlformats.org/officeDocument/2006/relationships/hyperlink" Target="https://fa.wikipedia.org/wiki/%D8%AD%D8%B6%DB%8C%D8%B6" TargetMode="External"/><Relationship Id="rId19" Type="http://schemas.openxmlformats.org/officeDocument/2006/relationships/hyperlink" Target="https://fa.wikipedia.org/wiki/%D8%B9%D8%B1%D8%B6_%D8%AC%D8%BA%D8%B1%D8%A7%D9%81%DB%8C%D8%A7%DB%8C%DB%8C" TargetMode="External"/><Relationship Id="rId4" Type="http://schemas.openxmlformats.org/officeDocument/2006/relationships/hyperlink" Target="https://fa.wikipedia.org/wiki/%D8%B3%D8%A7%D9%84" TargetMode="External"/><Relationship Id="rId9" Type="http://schemas.openxmlformats.org/officeDocument/2006/relationships/hyperlink" Target="https://fa.wikipedia.org/wiki/%D8%A7%D9%88%D8%AC_%D9%88_%D8%AD%D8%B6%DB%8C%D8%B6" TargetMode="External"/><Relationship Id="rId14" Type="http://schemas.openxmlformats.org/officeDocument/2006/relationships/hyperlink" Target="https://fa.wikipedia.org/wiki/%D8%AF%D9%84%D9%88" TargetMode="External"/><Relationship Id="rId22" Type="http://schemas.openxmlformats.org/officeDocument/2006/relationships/hyperlink" Target="https://fa.wikipedia.org/wiki/%D8%A7%D8%B3%D9%81%D9%86%D8%A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fa.wikipedia.org/wiki/%D9%85%D8%AF%D8%A7%D8%B1%DA%AF%D8%B1%D8%AF_%D8%B4%D9%86%D8%A7%D8%B3%D8%A7%DB%8C%DB%8C_%D9%85%D8%B1%DB%8C%D8%AE" TargetMode="External"/><Relationship Id="rId13" Type="http://schemas.openxmlformats.org/officeDocument/2006/relationships/hyperlink" Target="https://fa.wikipedia.org/wiki/%D9%BE%D8%A7%DB%8C%D8%B4" TargetMode="External"/><Relationship Id="rId3" Type="http://schemas.openxmlformats.org/officeDocument/2006/relationships/slideLayout" Target="../slideLayouts/slideLayout2.xml"/><Relationship Id="rId7" Type="http://schemas.openxmlformats.org/officeDocument/2006/relationships/hyperlink" Target="https://fa.wikipedia.org/wiki/%DA%A9%D8%A7%D9%88%D8%B4%DA%AF%D8%B1_%DA%A9%D9%86%D8%AC%DA%A9%D8%A7%D9%88%DB%8C" TargetMode="External"/><Relationship Id="rId12" Type="http://schemas.openxmlformats.org/officeDocument/2006/relationships/hyperlink" Target="https://fa.wikipedia.org/wiki/%D9%87%D9%86%D8%AF" TargetMode="Externa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hyperlink" Target="https://fa.wikipedia.org/wiki/%DA%A9%D8%A7%D9%86%DB%8C%E2%80%8C%D8%B4%D9%86%D8%A7%D8%B3%DB%8C" TargetMode="External"/><Relationship Id="rId1" Type="http://schemas.microsoft.com/office/2007/relationships/media" Target="../media/media1.mp3"/><Relationship Id="rId6" Type="http://schemas.openxmlformats.org/officeDocument/2006/relationships/hyperlink" Target="https://fa.wikipedia.org/wiki/%D9%85%D8%B1%DB%8C%D8%AE%E2%80%8C%D9%86%D9%88%D8%B1%D8%AF_%D8%A2%D9%BE%D9%88%D8%B1%DA%86%D9%88%D9%86%DB%8C%D8%AA%DB%8C" TargetMode="External"/><Relationship Id="rId11" Type="http://schemas.openxmlformats.org/officeDocument/2006/relationships/hyperlink" Target="https://fa.wikipedia.org/wiki/%D9%85%D8%A3%D9%85%D9%88%D8%B1%DB%8C%D8%AA_%D9%85%D8%AF%D8%A7%D8%B1%DA%AF%D8%B1%D8%AF_%D9%85%D8%B1%DB%8C%D8%AE" TargetMode="External"/><Relationship Id="rId5" Type="http://schemas.openxmlformats.org/officeDocument/2006/relationships/hyperlink" Target="https://fa.wikipedia.org/wiki/%D9%81%D8%B6%D8%A7%D9%BE%DB%8C%D9%85%D8%A7" TargetMode="External"/><Relationship Id="rId15" Type="http://schemas.openxmlformats.org/officeDocument/2006/relationships/hyperlink" Target="https://fa.wikipedia.org/wiki/%D9%81%D8%B1%D9%88%D8%B3%D8%B1%D8%AE" TargetMode="External"/><Relationship Id="rId10" Type="http://schemas.openxmlformats.org/officeDocument/2006/relationships/hyperlink" Target="https://fa.wikipedia.org/wiki/%D9%85%D8%A7%D8%B1%D8%B3_%D8%A7%DA%A9%D8%B3%D9%BE%D8%B1%D8%B3" TargetMode="External"/><Relationship Id="rId4" Type="http://schemas.openxmlformats.org/officeDocument/2006/relationships/hyperlink" Target="https://fa.wikipedia.org/wiki/%D9%86%D8%A7%D8%B3%D8%A7" TargetMode="External"/><Relationship Id="rId9" Type="http://schemas.openxmlformats.org/officeDocument/2006/relationships/hyperlink" Target="https://fa.wikipedia.org/wiki/%D9%85%D8%A7%D9%88%D9%86" TargetMode="External"/><Relationship Id="rId14" Type="http://schemas.openxmlformats.org/officeDocument/2006/relationships/hyperlink" Target="https://fa.wikipedia.org/wiki/%D9%85%D8%B1%DB%8C%D8%AE#cite_note-ToolAutoGenRef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1410"/>
            <a:ext cx="9144000" cy="679543"/>
          </a:xfrm>
        </p:spPr>
        <p:txBody>
          <a:bodyPr>
            <a:normAutofit fontScale="90000"/>
          </a:bodyPr>
          <a:lstStyle/>
          <a:p>
            <a:r>
              <a:rPr lang="fa-IR" dirty="0" smtClean="0"/>
              <a:t>سیاره مریخ</a:t>
            </a:r>
            <a:endParaRPr lang="en-US" dirty="0"/>
          </a:p>
        </p:txBody>
      </p:sp>
      <p:sp>
        <p:nvSpPr>
          <p:cNvPr id="3" name="Subtitle 2"/>
          <p:cNvSpPr>
            <a:spLocks noGrp="1"/>
          </p:cNvSpPr>
          <p:nvPr>
            <p:ph type="subTitle" idx="1"/>
          </p:nvPr>
        </p:nvSpPr>
        <p:spPr>
          <a:xfrm>
            <a:off x="1524000" y="1465729"/>
            <a:ext cx="9144000" cy="4558553"/>
          </a:xfrm>
        </p:spPr>
        <p:txBody>
          <a:bodyPr/>
          <a:lstStyle/>
          <a:p>
            <a:r>
              <a:rPr lang="fa-IR" dirty="0" smtClean="0">
                <a:cs typeface="2  Esfehan" panose="00000700000000000000" pitchFamily="2" charset="-78"/>
              </a:rPr>
              <a:t>به نام خدا</a:t>
            </a:r>
          </a:p>
          <a:p>
            <a:pPr algn="r"/>
            <a:endParaRPr lang="fa-IR" dirty="0"/>
          </a:p>
          <a:p>
            <a:pPr algn="r"/>
            <a:r>
              <a:rPr lang="fa-IR" dirty="0" smtClean="0">
                <a:cs typeface="2  Mehr" panose="00000700000000000000" pitchFamily="2" charset="-78"/>
              </a:rPr>
              <a:t>نویسنده: وبلاگ نجوم </a:t>
            </a:r>
            <a:r>
              <a:rPr lang="en-US" dirty="0" smtClean="0">
                <a:cs typeface="2  Mehr" panose="00000700000000000000" pitchFamily="2" charset="-78"/>
              </a:rPr>
              <a:t>  </a:t>
            </a:r>
            <a:endParaRPr lang="fa-IR" dirty="0" smtClean="0">
              <a:cs typeface="2  Mehr" panose="00000700000000000000" pitchFamily="2" charset="-78"/>
            </a:endParaRPr>
          </a:p>
          <a:p>
            <a:pPr algn="r"/>
            <a:endParaRPr lang="fa-IR" dirty="0">
              <a:cs typeface="2  Mehr" panose="00000700000000000000" pitchFamily="2" charset="-78"/>
            </a:endParaRPr>
          </a:p>
          <a:p>
            <a:endParaRPr lang="en-US" dirty="0">
              <a:cs typeface="2  Mehr" panose="00000700000000000000" pitchFamily="2" charset="-78"/>
            </a:endParaRPr>
          </a:p>
          <a:p>
            <a:r>
              <a:rPr lang="en-US" dirty="0" smtClean="0">
                <a:cs typeface="2  Mehr" panose="00000700000000000000" pitchFamily="2" charset="-78"/>
              </a:rPr>
              <a:t>Nojooum.blog.ir</a:t>
            </a:r>
            <a:endParaRPr lang="fa-IR" dirty="0" smtClean="0">
              <a:cs typeface="2  Mehr" panose="00000700000000000000" pitchFamily="2" charset="-78"/>
            </a:endParaRPr>
          </a:p>
        </p:txBody>
      </p:sp>
      <p:pic>
        <p:nvPicPr>
          <p:cNvPr id="4" name="Abraham - Midnight Memor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58082" y="0"/>
            <a:ext cx="609600" cy="609600"/>
          </a:xfrm>
          <a:prstGeom prst="rect">
            <a:avLst/>
          </a:prstGeom>
        </p:spPr>
      </p:pic>
    </p:spTree>
    <p:extLst>
      <p:ext uri="{BB962C8B-B14F-4D97-AF65-F5344CB8AC3E}">
        <p14:creationId xmlns:p14="http://schemas.microsoft.com/office/powerpoint/2010/main" val="110870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6976" fill="hold"/>
                                        <p:tgtEl>
                                          <p:spTgt spid="4"/>
                                        </p:tgtEl>
                                      </p:cBhvr>
                                    </p:cmd>
                                  </p:childTnLst>
                                </p:cTn>
                              </p:par>
                            </p:childTnLst>
                          </p:cTn>
                        </p:par>
                      </p:childTnLst>
                    </p:cTn>
                  </p:par>
                </p:childTnLst>
              </p:cTn>
              <p:nextCondLst>
                <p:cond evt="onClick" delay="0">
                  <p:tgtEl>
                    <p:spTgt spid="4"/>
                  </p:tgtEl>
                </p:cond>
              </p:nextCondLst>
            </p:seq>
            <p:audio>
              <p:cMediaNode vol="80000">
                <p:cTn id="34"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t>وجود آب</a:t>
            </a:r>
            <a:endParaRPr lang="en-US" sz="4000" dirty="0"/>
          </a:p>
        </p:txBody>
      </p:sp>
      <p:sp>
        <p:nvSpPr>
          <p:cNvPr id="3" name="Content Placeholder 2"/>
          <p:cNvSpPr>
            <a:spLocks noGrp="1"/>
          </p:cNvSpPr>
          <p:nvPr>
            <p:ph idx="1"/>
          </p:nvPr>
        </p:nvSpPr>
        <p:spPr/>
        <p:txBody>
          <a:bodyPr>
            <a:normAutofit fontScale="55000" lnSpcReduction="20000"/>
          </a:bodyPr>
          <a:lstStyle/>
          <a:p>
            <a:pPr marL="0" indent="0" algn="r">
              <a:buNone/>
            </a:pPr>
            <a:r>
              <a:rPr lang="fa-IR" sz="2900" dirty="0">
                <a:solidFill>
                  <a:srgbClr val="252525"/>
                </a:solidFill>
                <a:latin typeface="Tahoma" panose="020B0604030504040204" pitchFamily="34" charset="0"/>
                <a:cs typeface="2  Shiraz" panose="00000400000000000000" pitchFamily="2" charset="-78"/>
              </a:rPr>
              <a:t>کلیه مشاهدات قبلی توسط ماهواره‌ها و مریخ نوردها حاکی بوده‌است که سیاره سرخ زمانی پوشیده از لایه غلیظی از گازها بوده که امکان حضور آب مایع بر سطح را فراهم می‌کرده‌است. این برداشت (وجود آب سطحی) در مشخصه‌های سطح مریخ، مثل آثاری که شبیه بستر رودها، </a:t>
            </a:r>
            <a:r>
              <a:rPr lang="fa-IR" sz="2900" dirty="0">
                <a:solidFill>
                  <a:srgbClr val="0B0080"/>
                </a:solidFill>
                <a:latin typeface="Tahoma" panose="020B0604030504040204" pitchFamily="34" charset="0"/>
                <a:cs typeface="2  Shiraz" panose="00000400000000000000" pitchFamily="2" charset="-78"/>
                <a:hlinkClick r:id="rId4" tooltip="دلتا"/>
              </a:rPr>
              <a:t>دلتاها</a:t>
            </a:r>
            <a:r>
              <a:rPr lang="fa-IR" sz="2900" dirty="0">
                <a:solidFill>
                  <a:srgbClr val="252525"/>
                </a:solidFill>
                <a:latin typeface="Tahoma" panose="020B0604030504040204" pitchFamily="34" charset="0"/>
                <a:cs typeface="2  Shiraz" panose="00000400000000000000" pitchFamily="2" charset="-78"/>
              </a:rPr>
              <a:t> و  دریاچه‌هاست مشهود است. اما فشار هوای مریخ امروز کمتر از یک درصد زمین است، یعنی اگر آب مایع را روی سطح بریزید (بسته به جای آن) می‌جوشد و بخار می‌شود یا یخ می‌بندد</a:t>
            </a:r>
            <a:r>
              <a:rPr lang="fa-IR" sz="2900" dirty="0" smtClean="0">
                <a:solidFill>
                  <a:srgbClr val="252525"/>
                </a:solidFill>
                <a:latin typeface="Tahoma" panose="020B0604030504040204" pitchFamily="34" charset="0"/>
                <a:cs typeface="2  Shiraz" panose="00000400000000000000" pitchFamily="2" charset="-78"/>
              </a:rPr>
              <a:t>.</a:t>
            </a:r>
            <a:r>
              <a:rPr lang="fa-IR" sz="2900" baseline="30000" dirty="0" smtClean="0">
                <a:solidFill>
                  <a:srgbClr val="0B0080"/>
                </a:solidFill>
                <a:latin typeface="Tahoma" panose="020B0604030504040204" pitchFamily="34" charset="0"/>
                <a:cs typeface="2  Shiraz" panose="00000400000000000000" pitchFamily="2" charset="-78"/>
              </a:rPr>
              <a:t> </a:t>
            </a:r>
            <a:r>
              <a:rPr lang="fa-IR" sz="2900" dirty="0" smtClean="0">
                <a:solidFill>
                  <a:srgbClr val="252525"/>
                </a:solidFill>
                <a:latin typeface="Tahoma" panose="020B0604030504040204" pitchFamily="34" charset="0"/>
                <a:cs typeface="2  Shiraz" panose="00000400000000000000" pitchFamily="2" charset="-78"/>
              </a:rPr>
              <a:t>در </a:t>
            </a:r>
            <a:r>
              <a:rPr lang="fa-IR" sz="2900" dirty="0">
                <a:solidFill>
                  <a:srgbClr val="252525"/>
                </a:solidFill>
                <a:latin typeface="Tahoma" panose="020B0604030504040204" pitchFamily="34" charset="0"/>
                <a:cs typeface="2  Shiraz" panose="00000400000000000000" pitchFamily="2" charset="-78"/>
              </a:rPr>
              <a:t>ماه آوریل ۲۰۱۵، </a:t>
            </a:r>
            <a:r>
              <a:rPr lang="fa-IR" sz="2900" dirty="0">
                <a:solidFill>
                  <a:srgbClr val="0B0080"/>
                </a:solidFill>
                <a:latin typeface="Tahoma" panose="020B0604030504040204" pitchFamily="34" charset="0"/>
                <a:cs typeface="2  Shiraz" panose="00000400000000000000" pitchFamily="2" charset="-78"/>
                <a:hlinkClick r:id="rId5" tooltip="مریخ‌نورد"/>
              </a:rPr>
              <a:t>مریخ‌نورد</a:t>
            </a:r>
            <a:r>
              <a:rPr lang="fa-IR" sz="2900" dirty="0">
                <a:solidFill>
                  <a:srgbClr val="252525"/>
                </a:solidFill>
                <a:latin typeface="Tahoma" panose="020B0604030504040204" pitchFamily="34" charset="0"/>
                <a:cs typeface="2  Shiraz" panose="00000400000000000000" pitchFamily="2" charset="-78"/>
              </a:rPr>
              <a:t> ناسا که حدود سه سال در این سیاره مشغول پژوهش است، خاکی مرطوب  شده با آب نمک را کشف کرد که نقطه انجماد را کاهش می‌دهد. سپس مریخ‌نورد در ماه سپتامبر صخره‌هایی زیر سطح زمین یافت که چهار برابر آنچه که پیش از آن تصور می‌شد مرطوب بود. علاوه بر این،</a:t>
            </a:r>
            <a:r>
              <a:rPr lang="fa-IR" sz="2900" dirty="0">
                <a:solidFill>
                  <a:srgbClr val="0B0080"/>
                </a:solidFill>
                <a:latin typeface="Tahoma" panose="020B0604030504040204" pitchFamily="34" charset="0"/>
                <a:cs typeface="2  Shiraz" panose="00000400000000000000" pitchFamily="2" charset="-78"/>
                <a:hlinkClick r:id="rId6" tooltip="تصاویر ماهواره‌ای"/>
              </a:rPr>
              <a:t>تصاویر ماهواره‌ای</a:t>
            </a:r>
            <a:r>
              <a:rPr lang="fa-IR" sz="2900" dirty="0">
                <a:solidFill>
                  <a:srgbClr val="252525"/>
                </a:solidFill>
                <a:latin typeface="Tahoma" panose="020B0604030504040204" pitchFamily="34" charset="0"/>
                <a:cs typeface="2  Shiraz" panose="00000400000000000000" pitchFamily="2" charset="-78"/>
              </a:rPr>
              <a:t> که از سنگ‌ریزه‌ها در سطح این سیاره تهیه شده بود، نشان می‌داد روزی در این سیاره جریان آب وجود داشته است. با مطالعه تصاویر تهیه شده توسط مریخ‌نورد از </a:t>
            </a:r>
            <a:r>
              <a:rPr lang="fa-IR" sz="2900" dirty="0">
                <a:solidFill>
                  <a:srgbClr val="0B0080"/>
                </a:solidFill>
                <a:latin typeface="Tahoma" panose="020B0604030504040204" pitchFamily="34" charset="0"/>
                <a:cs typeface="2  Shiraz" panose="00000400000000000000" pitchFamily="2" charset="-78"/>
                <a:hlinkClick r:id="rId7" tooltip="بازالت"/>
              </a:rPr>
              <a:t>سنگ‌های بازالتی</a:t>
            </a:r>
            <a:r>
              <a:rPr lang="fa-IR" sz="2900" dirty="0">
                <a:solidFill>
                  <a:srgbClr val="252525"/>
                </a:solidFill>
                <a:latin typeface="Tahoma" panose="020B0604030504040204" pitchFamily="34" charset="0"/>
                <a:cs typeface="2  Shiraz" panose="00000400000000000000" pitchFamily="2" charset="-78"/>
              </a:rPr>
              <a:t> و تیره سطح مریخ، گمانه‌زنی‌هایی از پوشیده بودن این سیاره از آب در سال‌های دور به میان آمد</a:t>
            </a:r>
            <a:r>
              <a:rPr lang="fa-IR" sz="2900" dirty="0" smtClean="0">
                <a:solidFill>
                  <a:srgbClr val="252525"/>
                </a:solidFill>
                <a:latin typeface="Tahoma" panose="020B0604030504040204" pitchFamily="34" charset="0"/>
                <a:cs typeface="2  Shiraz" panose="00000400000000000000" pitchFamily="2" charset="-78"/>
              </a:rPr>
              <a:t>.</a:t>
            </a:r>
            <a:r>
              <a:rPr lang="fa-IR" sz="2900" baseline="30000" dirty="0" smtClean="0">
                <a:solidFill>
                  <a:srgbClr val="0B0080"/>
                </a:solidFill>
                <a:latin typeface="Tahoma" panose="020B0604030504040204" pitchFamily="34" charset="0"/>
                <a:cs typeface="2  Shiraz" panose="00000400000000000000" pitchFamily="2" charset="-78"/>
              </a:rPr>
              <a:t> </a:t>
            </a:r>
            <a:r>
              <a:rPr lang="fa-IR" sz="2900" dirty="0" smtClean="0">
                <a:solidFill>
                  <a:srgbClr val="0B0080"/>
                </a:solidFill>
                <a:latin typeface="Tahoma" panose="020B0604030504040204" pitchFamily="34" charset="0"/>
                <a:cs typeface="2  Shiraz" panose="00000400000000000000" pitchFamily="2" charset="-78"/>
                <a:hlinkClick r:id="rId8" tooltip="ناسا"/>
              </a:rPr>
              <a:t>ناسا</a:t>
            </a:r>
            <a:r>
              <a:rPr lang="fa-IR" sz="2900" dirty="0">
                <a:solidFill>
                  <a:srgbClr val="252525"/>
                </a:solidFill>
                <a:latin typeface="Tahoma" panose="020B0604030504040204" pitchFamily="34" charset="0"/>
                <a:cs typeface="2  Shiraz" panose="00000400000000000000" pitchFamily="2" charset="-78"/>
              </a:rPr>
              <a:t> در نشستی خبری در ۶ مهر ۱۳۹۴ (۲۸ سپتامبر ۲۰۱۵) وجود </a:t>
            </a:r>
            <a:r>
              <a:rPr lang="fa-IR" sz="2900" dirty="0">
                <a:solidFill>
                  <a:srgbClr val="0B0080"/>
                </a:solidFill>
                <a:latin typeface="Tahoma" panose="020B0604030504040204" pitchFamily="34" charset="0"/>
                <a:cs typeface="2  Shiraz" panose="00000400000000000000" pitchFamily="2" charset="-78"/>
                <a:hlinkClick r:id="rId9" tooltip="آب"/>
              </a:rPr>
              <a:t>آب</a:t>
            </a:r>
            <a:r>
              <a:rPr lang="fa-IR" sz="2900" dirty="0">
                <a:solidFill>
                  <a:srgbClr val="252525"/>
                </a:solidFill>
                <a:latin typeface="Tahoma" panose="020B0604030504040204" pitchFamily="34" charset="0"/>
                <a:cs typeface="2  Shiraz" panose="00000400000000000000" pitchFamily="2" charset="-78"/>
              </a:rPr>
              <a:t> در مریخ را تأیید و اعلام کرد که در  ماه‌های گرم آب جاری در این سیاره وجود دارد. عکس‌هایی از مریخ به زمین رسیده بود که در آنها به طور واضح دیده می‌شد که رگه‌های تیره روی یک سرازیری مریخ چگونه با فصل‌ها تغییر می‌کنند. این رگه‌ها با نام رگه‌های </a:t>
            </a:r>
            <a:r>
              <a:rPr lang="fa-IR" sz="2900" b="1" dirty="0">
                <a:solidFill>
                  <a:srgbClr val="252525"/>
                </a:solidFill>
                <a:latin typeface="Tahoma" panose="020B0604030504040204" pitchFamily="34" charset="0"/>
                <a:cs typeface="2  Shiraz" panose="00000400000000000000" pitchFamily="2" charset="-78"/>
              </a:rPr>
              <a:t>خطوط شیب برگردنده</a:t>
            </a:r>
            <a:r>
              <a:rPr lang="fa-IR" sz="2900" dirty="0">
                <a:solidFill>
                  <a:srgbClr val="252525"/>
                </a:solidFill>
                <a:latin typeface="Tahoma" panose="020B0604030504040204" pitchFamily="34" charset="0"/>
                <a:cs typeface="2  Shiraz" panose="00000400000000000000" pitchFamily="2" charset="-78"/>
              </a:rPr>
              <a:t> </a:t>
            </a:r>
            <a:r>
              <a:rPr lang="en-US" sz="2900" dirty="0" smtClean="0">
                <a:solidFill>
                  <a:srgbClr val="252525"/>
                </a:solidFill>
                <a:latin typeface="Tahoma" panose="020B0604030504040204" pitchFamily="34" charset="0"/>
                <a:cs typeface="2  Shiraz" panose="00000400000000000000" pitchFamily="2" charset="-78"/>
              </a:rPr>
              <a:t>recurrent </a:t>
            </a:r>
            <a:r>
              <a:rPr lang="en-US" sz="2900" dirty="0">
                <a:solidFill>
                  <a:srgbClr val="252525"/>
                </a:solidFill>
                <a:latin typeface="Tahoma" panose="020B0604030504040204" pitchFamily="34" charset="0"/>
                <a:cs typeface="2  Shiraz" panose="00000400000000000000" pitchFamily="2" charset="-78"/>
              </a:rPr>
              <a:t>slope </a:t>
            </a:r>
            <a:r>
              <a:rPr lang="en-US" sz="2900" dirty="0" err="1">
                <a:solidFill>
                  <a:srgbClr val="252525"/>
                </a:solidFill>
                <a:latin typeface="Tahoma" panose="020B0604030504040204" pitchFamily="34" charset="0"/>
                <a:cs typeface="2  Shiraz" panose="00000400000000000000" pitchFamily="2" charset="-78"/>
              </a:rPr>
              <a:t>lineaa</a:t>
            </a:r>
            <a:r>
              <a:rPr lang="en-US" sz="2900" dirty="0">
                <a:solidFill>
                  <a:srgbClr val="252525"/>
                </a:solidFill>
                <a:latin typeface="Tahoma" panose="020B0604030504040204" pitchFamily="34" charset="0"/>
                <a:cs typeface="2  Shiraz" panose="00000400000000000000" pitchFamily="2" charset="-78"/>
              </a:rPr>
              <a:t>) </a:t>
            </a:r>
            <a:r>
              <a:rPr lang="fa-IR" sz="2900" dirty="0">
                <a:solidFill>
                  <a:srgbClr val="252525"/>
                </a:solidFill>
                <a:latin typeface="Tahoma" panose="020B0604030504040204" pitchFamily="34" charset="0"/>
                <a:cs typeface="2  Shiraz" panose="00000400000000000000" pitchFamily="2" charset="-78"/>
              </a:rPr>
              <a:t>در ماه‌های گرم تر تا پایین شیب‌ها هم  کشیده می‌شوند ولی طی فصل‌های سردتر ناپدید بودند. دانشمندان ناسا اعلام کردند که رگه‌های تیره به طور حتم آب جاری هستند که در </a:t>
            </a:r>
            <a:r>
              <a:rPr lang="fa-IR" sz="2900" dirty="0">
                <a:solidFill>
                  <a:srgbClr val="0B0080"/>
                </a:solidFill>
                <a:latin typeface="Tahoma" panose="020B0604030504040204" pitchFamily="34" charset="0"/>
                <a:cs typeface="2  Shiraz" panose="00000400000000000000" pitchFamily="2" charset="-78"/>
                <a:hlinkClick r:id="rId10" tooltip="تابستان"/>
              </a:rPr>
              <a:t>تابستان</a:t>
            </a:r>
            <a:r>
              <a:rPr lang="fa-IR" sz="2900" dirty="0">
                <a:solidFill>
                  <a:srgbClr val="252525"/>
                </a:solidFill>
                <a:latin typeface="Tahoma" panose="020B0604030504040204" pitchFamily="34" charset="0"/>
                <a:cs typeface="2  Shiraz" panose="00000400000000000000" pitchFamily="2" charset="-78"/>
              </a:rPr>
              <a:t> دیده شده و در </a:t>
            </a:r>
            <a:r>
              <a:rPr lang="fa-IR" sz="2900" dirty="0">
                <a:solidFill>
                  <a:srgbClr val="0B0080"/>
                </a:solidFill>
                <a:latin typeface="Tahoma" panose="020B0604030504040204" pitchFamily="34" charset="0"/>
                <a:cs typeface="2  Shiraz" panose="00000400000000000000" pitchFamily="2" charset="-78"/>
                <a:hlinkClick r:id="rId11" tooltip="زمستان"/>
              </a:rPr>
              <a:t>زمستان</a:t>
            </a:r>
            <a:r>
              <a:rPr lang="fa-IR" sz="2900" dirty="0">
                <a:solidFill>
                  <a:srgbClr val="252525"/>
                </a:solidFill>
                <a:latin typeface="Tahoma" panose="020B0604030504040204" pitchFamily="34" charset="0"/>
                <a:cs typeface="2  Shiraz" panose="00000400000000000000" pitchFamily="2" charset="-78"/>
              </a:rPr>
              <a:t> مریخ محو می‌شوند. باید توجه  داشت که آب کشف شده خالص نیست و نوعی نمک موجود در آن باعث می‌شود که این آب بتواند در دمای معمول ۵۰ درجه سلیوس زیر صفر مریخ جاری باشد. این مسئله می‌تواند به معنای وجود </a:t>
            </a:r>
            <a:r>
              <a:rPr lang="fa-IR" sz="2900" dirty="0" smtClean="0">
                <a:solidFill>
                  <a:srgbClr val="252525"/>
                </a:solidFill>
                <a:latin typeface="Tahoma" panose="020B0604030504040204" pitchFamily="34" charset="0"/>
                <a:cs typeface="2  Shiraz" panose="00000400000000000000" pitchFamily="2" charset="-78"/>
              </a:rPr>
              <a:t>نوعی </a:t>
            </a:r>
            <a:r>
              <a:rPr lang="fa-IR" sz="2900" dirty="0" smtClean="0">
                <a:solidFill>
                  <a:srgbClr val="0B0080"/>
                </a:solidFill>
                <a:latin typeface="Tahoma" panose="020B0604030504040204" pitchFamily="34" charset="0"/>
                <a:cs typeface="2  Shiraz" panose="00000400000000000000" pitchFamily="2" charset="-78"/>
                <a:hlinkClick r:id="rId12" tooltip="زیست فرازمینی"/>
              </a:rPr>
              <a:t>حیات </a:t>
            </a:r>
            <a:r>
              <a:rPr lang="fa-IR" sz="2900" dirty="0">
                <a:solidFill>
                  <a:srgbClr val="0B0080"/>
                </a:solidFill>
                <a:latin typeface="Tahoma" panose="020B0604030504040204" pitchFamily="34" charset="0"/>
                <a:cs typeface="2  Shiraz" panose="00000400000000000000" pitchFamily="2" charset="-78"/>
                <a:hlinkClick r:id="rId12" tooltip="زیست فرازمینی"/>
              </a:rPr>
              <a:t>در مریخ</a:t>
            </a:r>
            <a:r>
              <a:rPr lang="fa-IR" sz="2900" dirty="0">
                <a:solidFill>
                  <a:srgbClr val="252525"/>
                </a:solidFill>
                <a:latin typeface="Tahoma" panose="020B0604030504040204" pitchFamily="34" charset="0"/>
                <a:cs typeface="2  Shiraz" panose="00000400000000000000" pitchFamily="2" charset="-78"/>
              </a:rPr>
              <a:t> باشد.</a:t>
            </a:r>
          </a:p>
          <a:p>
            <a:endParaRPr lang="en-US" dirty="0"/>
          </a:p>
        </p:txBody>
      </p:sp>
      <p:pic>
        <p:nvPicPr>
          <p:cNvPr id="4" name="Abraham - Midnight Memor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040470" y="90710"/>
            <a:ext cx="609600" cy="609600"/>
          </a:xfrm>
          <a:prstGeom prst="rect">
            <a:avLst/>
          </a:prstGeom>
        </p:spPr>
      </p:pic>
    </p:spTree>
    <p:extLst>
      <p:ext uri="{BB962C8B-B14F-4D97-AF65-F5344CB8AC3E}">
        <p14:creationId xmlns:p14="http://schemas.microsoft.com/office/powerpoint/2010/main" val="380168667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76976" fill="hold"/>
                                        <p:tgtEl>
                                          <p:spTgt spid="4"/>
                                        </p:tgtEl>
                                      </p:cBhvr>
                                    </p:cmd>
                                  </p:childTnLst>
                                </p:cTn>
                              </p:par>
                            </p:childTnLst>
                          </p:cTn>
                        </p:par>
                      </p:childTnLst>
                    </p:cTn>
                  </p:par>
                </p:childTnLst>
              </p:cTn>
              <p:nextCondLst>
                <p:cond evt="onClick" delay="0">
                  <p:tgtEl>
                    <p:spTgt spid="4"/>
                  </p:tgtEl>
                </p:cond>
              </p:nextCondLst>
            </p:seq>
            <p:audio>
              <p:cMediaNode vol="80000">
                <p:cTn id="2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231" y="113122"/>
            <a:ext cx="8911687" cy="1280890"/>
          </a:xfrm>
        </p:spPr>
        <p:txBody>
          <a:bodyPr/>
          <a:lstStyle/>
          <a:p>
            <a:pPr algn="ctr"/>
            <a:r>
              <a:rPr lang="fa-IR" dirty="0" smtClean="0"/>
              <a:t>چند نمونه عکس</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3163" y="2362994"/>
            <a:ext cx="4762500" cy="3314700"/>
          </a:xfrm>
        </p:spPr>
      </p:pic>
    </p:spTree>
    <p:extLst>
      <p:ext uri="{BB962C8B-B14F-4D97-AF65-F5344CB8AC3E}">
        <p14:creationId xmlns:p14="http://schemas.microsoft.com/office/powerpoint/2010/main" val="2822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5937" y="2249488"/>
            <a:ext cx="4716952" cy="3541712"/>
          </a:xfrm>
        </p:spPr>
      </p:pic>
    </p:spTree>
    <p:extLst>
      <p:ext uri="{BB962C8B-B14F-4D97-AF65-F5344CB8AC3E}">
        <p14:creationId xmlns:p14="http://schemas.microsoft.com/office/powerpoint/2010/main" val="5762850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272" y="2249488"/>
            <a:ext cx="4722282" cy="3541712"/>
          </a:xfrm>
        </p:spPr>
      </p:pic>
    </p:spTree>
    <p:extLst>
      <p:ext uri="{BB962C8B-B14F-4D97-AF65-F5344CB8AC3E}">
        <p14:creationId xmlns:p14="http://schemas.microsoft.com/office/powerpoint/2010/main" val="350542911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1663" y="2448719"/>
            <a:ext cx="5905500" cy="3143250"/>
          </a:xfrm>
        </p:spPr>
      </p:pic>
    </p:spTree>
    <p:extLst>
      <p:ext uri="{BB962C8B-B14F-4D97-AF65-F5344CB8AC3E}">
        <p14:creationId xmlns:p14="http://schemas.microsoft.com/office/powerpoint/2010/main" val="11597552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3475"/>
          </a:xfrm>
        </p:spPr>
        <p:txBody>
          <a:bodyPr/>
          <a:lstStyle/>
          <a:p>
            <a:pPr algn="ctr"/>
            <a:r>
              <a:rPr lang="fa-IR" dirty="0" smtClean="0"/>
              <a:t>مقدمه</a:t>
            </a:r>
            <a:endParaRPr lang="en-US" dirty="0"/>
          </a:p>
        </p:txBody>
      </p:sp>
      <p:sp>
        <p:nvSpPr>
          <p:cNvPr id="3" name="Content Placeholder 2"/>
          <p:cNvSpPr>
            <a:spLocks noGrp="1"/>
          </p:cNvSpPr>
          <p:nvPr>
            <p:ph idx="1"/>
          </p:nvPr>
        </p:nvSpPr>
        <p:spPr>
          <a:xfrm>
            <a:off x="838200" y="1498600"/>
            <a:ext cx="10515600" cy="5359400"/>
          </a:xfrm>
        </p:spPr>
        <p:txBody>
          <a:bodyPr>
            <a:normAutofit fontScale="92500"/>
          </a:bodyPr>
          <a:lstStyle/>
          <a:p>
            <a:pPr marL="0" indent="0" algn="r">
              <a:buNone/>
            </a:pPr>
            <a:r>
              <a:rPr lang="fa-IR" sz="2000" b="1" i="0" dirty="0" smtClean="0">
                <a:solidFill>
                  <a:srgbClr val="252525"/>
                </a:solidFill>
                <a:effectLst/>
                <a:latin typeface="Tahoma" panose="020B0604030504040204" pitchFamily="34" charset="0"/>
                <a:cs typeface="2  Shiraz" panose="00000400000000000000" pitchFamily="2" charset="-78"/>
              </a:rPr>
              <a:t>بَهرام</a:t>
            </a:r>
            <a:r>
              <a:rPr lang="fa-IR" sz="2000" b="0" i="0" dirty="0" smtClean="0">
                <a:solidFill>
                  <a:srgbClr val="252525"/>
                </a:solidFill>
                <a:effectLst/>
                <a:latin typeface="Tahoma" panose="020B0604030504040204" pitchFamily="34" charset="0"/>
                <a:cs typeface="2  Shiraz" panose="00000400000000000000" pitchFamily="2" charset="-78"/>
              </a:rPr>
              <a:t> یا </a:t>
            </a:r>
            <a:r>
              <a:rPr lang="fa-IR" sz="2000" b="1" i="0" dirty="0" smtClean="0">
                <a:solidFill>
                  <a:srgbClr val="252525"/>
                </a:solidFill>
                <a:effectLst/>
                <a:latin typeface="Tahoma" panose="020B0604030504040204" pitchFamily="34" charset="0"/>
                <a:cs typeface="2  Shiraz" panose="00000400000000000000" pitchFamily="2" charset="-78"/>
              </a:rPr>
              <a:t>مِرّیخ</a:t>
            </a:r>
            <a:r>
              <a:rPr lang="fa-IR" sz="2000" b="0" i="0" dirty="0" smtClean="0">
                <a:solidFill>
                  <a:srgbClr val="252525"/>
                </a:solidFill>
                <a:effectLst/>
                <a:latin typeface="Tahoma" panose="020B0604030504040204" pitchFamily="34" charset="0"/>
                <a:cs typeface="2  Shiraz" panose="00000400000000000000" pitchFamily="2" charset="-78"/>
              </a:rPr>
              <a:t> چهارمین </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4" tooltip="سیاره"/>
              </a:rPr>
              <a:t>سیاره</a:t>
            </a:r>
            <a:r>
              <a:rPr lang="fa-IR" sz="2000" b="0" i="0" dirty="0" smtClean="0">
                <a:solidFill>
                  <a:srgbClr val="252525"/>
                </a:solidFill>
                <a:effectLst/>
                <a:latin typeface="Tahoma" panose="020B0604030504040204" pitchFamily="34" charset="0"/>
                <a:cs typeface="2  Shiraz" panose="00000400000000000000" pitchFamily="2" charset="-78"/>
              </a:rPr>
              <a:t> در </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5" tooltip="سامانه خورشیدی"/>
              </a:rPr>
              <a:t>سامانه خورشیدی</a:t>
            </a:r>
            <a:r>
              <a:rPr lang="fa-IR" sz="2000" b="0" i="0" dirty="0" smtClean="0">
                <a:solidFill>
                  <a:srgbClr val="252525"/>
                </a:solidFill>
                <a:effectLst/>
                <a:latin typeface="Tahoma" panose="020B0604030504040204" pitchFamily="34" charset="0"/>
                <a:cs typeface="2  Shiraz" panose="00000400000000000000" pitchFamily="2" charset="-78"/>
              </a:rPr>
              <a:t> است که در </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6" tooltip="مدار زمین"/>
              </a:rPr>
              <a:t>مداری</a:t>
            </a:r>
            <a:r>
              <a:rPr lang="fa-IR" sz="2000" b="0" i="0" dirty="0" smtClean="0">
                <a:solidFill>
                  <a:srgbClr val="252525"/>
                </a:solidFill>
                <a:effectLst/>
                <a:latin typeface="Tahoma" panose="020B0604030504040204" pitchFamily="34" charset="0"/>
                <a:cs typeface="2  Shiraz" panose="00000400000000000000" pitchFamily="2" charset="-78"/>
              </a:rPr>
              <a:t> طولانی‌تر و با سرعتی کمتر از </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7" tooltip="زمین"/>
              </a:rPr>
              <a:t>زمین</a:t>
            </a:r>
            <a:r>
              <a:rPr lang="fa-IR" sz="2000" b="0" i="0" dirty="0" smtClean="0">
                <a:solidFill>
                  <a:srgbClr val="252525"/>
                </a:solidFill>
                <a:effectLst/>
                <a:latin typeface="Tahoma" panose="020B0604030504040204" pitchFamily="34" charset="0"/>
                <a:cs typeface="2  Shiraz" panose="00000400000000000000" pitchFamily="2" charset="-78"/>
              </a:rPr>
              <a:t> به دور </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8" tooltip="خورشید"/>
              </a:rPr>
              <a:t>خورشید</a:t>
            </a:r>
            <a:r>
              <a:rPr lang="fa-IR" sz="2000" b="0" i="0" dirty="0" smtClean="0">
                <a:solidFill>
                  <a:srgbClr val="252525"/>
                </a:solidFill>
                <a:effectLst/>
                <a:latin typeface="Tahoma" panose="020B0604030504040204" pitchFamily="34" charset="0"/>
                <a:cs typeface="2  Shiraz" panose="00000400000000000000" pitchFamily="2" charset="-78"/>
              </a:rPr>
              <a:t> می‌چرخد. هر یک بار گردش این سیاره به دور خورشید معادل ۶۸۷۷ شبانه‌روز زمین به درازا می‌کشد و طول شب و روز نیز از کرهٔ زمین کمی طولانی‌تر است.</a:t>
            </a:r>
          </a:p>
          <a:p>
            <a:pPr marL="0" indent="0" algn="r">
              <a:buNone/>
            </a:pPr>
            <a:r>
              <a:rPr lang="fa-IR" sz="2000" b="0" i="0" dirty="0" smtClean="0">
                <a:solidFill>
                  <a:srgbClr val="252525"/>
                </a:solidFill>
                <a:effectLst/>
                <a:latin typeface="Tahoma" panose="020B0604030504040204" pitchFamily="34" charset="0"/>
                <a:cs typeface="2  Shiraz" panose="00000400000000000000" pitchFamily="2" charset="-78"/>
              </a:rPr>
              <a:t>نام فارسی این سیاره </a:t>
            </a:r>
            <a:r>
              <a:rPr lang="fa-IR" sz="2000" b="1" i="0" dirty="0" smtClean="0">
                <a:solidFill>
                  <a:srgbClr val="252525"/>
                </a:solidFill>
                <a:effectLst/>
                <a:latin typeface="Tahoma" panose="020B0604030504040204" pitchFamily="34" charset="0"/>
                <a:cs typeface="2  Shiraz" panose="00000400000000000000" pitchFamily="2" charset="-78"/>
              </a:rPr>
              <a:t>بهرام</a:t>
            </a:r>
            <a:r>
              <a:rPr lang="fa-IR" sz="2000" b="0" i="0" dirty="0" smtClean="0">
                <a:solidFill>
                  <a:srgbClr val="252525"/>
                </a:solidFill>
                <a:effectLst/>
                <a:latin typeface="Tahoma" panose="020B0604030504040204" pitchFamily="34" charset="0"/>
                <a:cs typeface="2  Shiraz" panose="00000400000000000000" pitchFamily="2" charset="-78"/>
              </a:rPr>
              <a:t> و نام عربی-یونانی آن </a:t>
            </a:r>
            <a:r>
              <a:rPr lang="fa-IR" sz="2000" b="1" i="0" dirty="0" smtClean="0">
                <a:solidFill>
                  <a:srgbClr val="252525"/>
                </a:solidFill>
                <a:effectLst/>
                <a:latin typeface="Tahoma" panose="020B0604030504040204" pitchFamily="34" charset="0"/>
                <a:cs typeface="2  Shiraz" panose="00000400000000000000" pitchFamily="2" charset="-78"/>
              </a:rPr>
              <a:t>مریخ</a:t>
            </a:r>
            <a:r>
              <a:rPr lang="fa-IR" sz="2000" b="0" i="0" dirty="0" smtClean="0">
                <a:solidFill>
                  <a:srgbClr val="252525"/>
                </a:solidFill>
                <a:effectLst/>
                <a:latin typeface="Tahoma" panose="020B0604030504040204" pitchFamily="34" charset="0"/>
                <a:cs typeface="2  Shiraz" panose="00000400000000000000" pitchFamily="2" charset="-78"/>
              </a:rPr>
              <a:t> است. در کتاب‌های قدیمی فارسی آن را فلک شحنهٔ پنجم و سایس رواق پنجم نیز  نامیده‌اند.</a:t>
            </a:r>
          </a:p>
          <a:p>
            <a:pPr marL="0" indent="0" algn="r">
              <a:buNone/>
            </a:pPr>
            <a:r>
              <a:rPr lang="fa-IR" sz="2000" b="0" i="0" dirty="0" smtClean="0">
                <a:solidFill>
                  <a:srgbClr val="252525"/>
                </a:solidFill>
                <a:effectLst/>
                <a:latin typeface="Tahoma" panose="020B0604030504040204" pitchFamily="34" charset="0"/>
                <a:cs typeface="2  Shiraz" panose="00000400000000000000" pitchFamily="2" charset="-78"/>
              </a:rPr>
              <a:t>قطر بهرام نزدیک به یک‌ دوم قطر زمین و برابر ۶٬۷۹۰ کیلومتر است. (قطر زمین: ۱۲٬۷۵۶ کیلومتر)</a:t>
            </a:r>
            <a:r>
              <a:rPr lang="fa-IR" sz="2000" b="0" i="0" u="none" strike="noStrike" baseline="30000" dirty="0" smtClean="0">
                <a:solidFill>
                  <a:srgbClr val="0B0080"/>
                </a:solidFill>
                <a:effectLst/>
                <a:latin typeface="Tahoma" panose="020B0604030504040204" pitchFamily="34" charset="0"/>
                <a:cs typeface="2  Shiraz" panose="00000400000000000000" pitchFamily="2" charset="-78"/>
              </a:rPr>
              <a:t> </a:t>
            </a:r>
            <a:r>
              <a:rPr lang="fa-IR" sz="2000" b="0" i="0" dirty="0" smtClean="0">
                <a:solidFill>
                  <a:srgbClr val="252525"/>
                </a:solidFill>
                <a:effectLst/>
                <a:latin typeface="Tahoma" panose="020B0604030504040204" pitchFamily="34" charset="0"/>
                <a:cs typeface="2  Shiraz" panose="00000400000000000000" pitchFamily="2" charset="-78"/>
              </a:rPr>
              <a:t>نوری که از خورشید به مریخ می‌رسد نصف نوری است که زمین دریافت می‌کند، اما روز مریخی چهل دقیقه طولانی‌تر از روز زمینی است؛ بنابراین شرایط از نظر نور تقریباً مثل زمستان زمین است و به این خاطر امکان رشد گیاهان در شرایط گلخانه‌ای در مریخ وجود دارد.</a:t>
            </a:r>
            <a:r>
              <a:rPr lang="fa-IR" sz="2000" b="0" i="0" u="none" strike="noStrike" baseline="30000" dirty="0" smtClean="0">
                <a:solidFill>
                  <a:srgbClr val="0B0080"/>
                </a:solidFill>
                <a:effectLst/>
                <a:latin typeface="Tahoma" panose="020B0604030504040204" pitchFamily="34" charset="0"/>
                <a:cs typeface="2  Shiraz" panose="00000400000000000000" pitchFamily="2" charset="-78"/>
              </a:rPr>
              <a:t> </a:t>
            </a:r>
            <a:r>
              <a:rPr lang="fa-IR" sz="2000" b="0" i="0" dirty="0" smtClean="0">
                <a:solidFill>
                  <a:srgbClr val="252525"/>
                </a:solidFill>
                <a:effectLst/>
                <a:latin typeface="Tahoma" panose="020B0604030504040204" pitchFamily="34" charset="0"/>
                <a:cs typeface="2  Shiraz" panose="00000400000000000000" pitchFamily="2" charset="-78"/>
              </a:rPr>
              <a:t> روزهای بهرام  ۲۴ ساعت و ۳۷ دقیقه درازا دارند. از آن‌جا که محور سیارهٔ بهرام همانند زمین ۲۴۴ درجه کج است، در این سیاره نیز فصل‌های سال وجود دارند. اما هر سال بهرامی کمابیش دو برابر سال زمینی یعنی ۶۷۸ روز به درازا می‌کشد.</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9" tooltip="جو (هواشناسی)"/>
              </a:rPr>
              <a:t> جو</a:t>
            </a:r>
            <a:r>
              <a:rPr lang="fa-IR" sz="2000" b="0" i="0" dirty="0" smtClean="0">
                <a:solidFill>
                  <a:srgbClr val="252525"/>
                </a:solidFill>
                <a:effectLst/>
                <a:latin typeface="Tahoma" panose="020B0604030504040204" pitchFamily="34" charset="0"/>
                <a:cs typeface="2  Shiraz" panose="00000400000000000000" pitchFamily="2" charset="-78"/>
              </a:rPr>
              <a:t> بهرام سرخ‌فام است و در آسمان شب از </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7" tooltip="زمین"/>
              </a:rPr>
              <a:t>زمین</a:t>
            </a:r>
            <a:r>
              <a:rPr lang="fa-IR" sz="2000" b="0" i="0" dirty="0" smtClean="0">
                <a:solidFill>
                  <a:srgbClr val="252525"/>
                </a:solidFill>
                <a:effectLst/>
                <a:latin typeface="Tahoma" panose="020B0604030504040204" pitchFamily="34" charset="0"/>
                <a:cs typeface="2  Shiraz" panose="00000400000000000000" pitchFamily="2" charset="-78"/>
              </a:rPr>
              <a:t> نیز سرخی آن دیده می‌شود. کرهٔ بهرام دو </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10" tooltip="قمر"/>
              </a:rPr>
              <a:t>ماه</a:t>
            </a:r>
            <a:r>
              <a:rPr lang="fa-IR" sz="2000" b="0" i="0" dirty="0" smtClean="0">
                <a:solidFill>
                  <a:srgbClr val="252525"/>
                </a:solidFill>
                <a:effectLst/>
                <a:latin typeface="Tahoma" panose="020B0604030504040204" pitchFamily="34" charset="0"/>
                <a:cs typeface="2  Shiraz" panose="00000400000000000000" pitchFamily="2" charset="-78"/>
              </a:rPr>
              <a:t> کوچک به نام‌های </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11" tooltip="فوبوس"/>
              </a:rPr>
              <a:t>فوبوس</a:t>
            </a:r>
            <a:r>
              <a:rPr lang="fa-IR" sz="2000" b="0" i="0" dirty="0" smtClean="0">
                <a:solidFill>
                  <a:srgbClr val="252525"/>
                </a:solidFill>
                <a:effectLst/>
                <a:latin typeface="Tahoma" panose="020B0604030504040204" pitchFamily="34" charset="0"/>
                <a:cs typeface="2  Shiraz" panose="00000400000000000000" pitchFamily="2" charset="-78"/>
              </a:rPr>
              <a:t> و </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12" tooltip="دیموس (قمر)"/>
              </a:rPr>
              <a:t>دِیموس</a:t>
            </a:r>
            <a:r>
              <a:rPr lang="fa-IR" sz="2000" b="0" i="0" dirty="0" smtClean="0">
                <a:solidFill>
                  <a:srgbClr val="252525"/>
                </a:solidFill>
                <a:effectLst/>
                <a:latin typeface="Tahoma" panose="020B0604030504040204" pitchFamily="34" charset="0"/>
                <a:cs typeface="2  Shiraz" panose="00000400000000000000" pitchFamily="2" charset="-78"/>
              </a:rPr>
              <a:t> دارد که ریختی نابسامان دارند. این دو ماه شاید </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13" tooltip="شهاب‌سنگ"/>
              </a:rPr>
              <a:t>شهاب‌سنگ‌هایی</a:t>
            </a:r>
            <a:r>
              <a:rPr lang="fa-IR" sz="2000" b="0" i="0" dirty="0" smtClean="0">
                <a:solidFill>
                  <a:srgbClr val="252525"/>
                </a:solidFill>
                <a:effectLst/>
                <a:latin typeface="Tahoma" panose="020B0604030504040204" pitchFamily="34" charset="0"/>
                <a:cs typeface="2  Shiraz" panose="00000400000000000000" pitchFamily="2" charset="-78"/>
              </a:rPr>
              <a:t> هستند که در مدار بهرام به دام افتاده‌اند. اگر شخصی در کرهٔ بهرام باشد خواهد دید که  فوبوس سه بار در یک روز طلوع و غروب می‌کند. دیموس نیم فوبوس بوده و چنانچه از بهرام به آن نگاه کنیم این ماه بیشتر همانند یک ستاره خواهد بود تا یک ماه. </a:t>
            </a:r>
            <a:r>
              <a:rPr lang="fa-IR" sz="2000" b="0" i="0" u="none" strike="noStrike" dirty="0" smtClean="0">
                <a:solidFill>
                  <a:srgbClr val="0B0080"/>
                </a:solidFill>
                <a:effectLst/>
                <a:latin typeface="Tahoma" panose="020B0604030504040204" pitchFamily="34" charset="0"/>
                <a:cs typeface="2  Shiraz" panose="00000400000000000000" pitchFamily="2" charset="-78"/>
                <a:hlinkClick r:id="rId14" tooltip="خورشیدگرفتگی"/>
              </a:rPr>
              <a:t>خورشیدگرفتگی</a:t>
            </a:r>
            <a:r>
              <a:rPr lang="fa-IR" sz="2000" b="0" i="0" dirty="0" smtClean="0">
                <a:solidFill>
                  <a:srgbClr val="252525"/>
                </a:solidFill>
                <a:effectLst/>
                <a:latin typeface="Tahoma" panose="020B0604030504040204" pitchFamily="34" charset="0"/>
                <a:cs typeface="2  Shiraz" panose="00000400000000000000" pitchFamily="2" charset="-78"/>
              </a:rPr>
              <a:t> در مریخ به دلیل کوچک بودن قمرهای آن کامل نیست. قمرهای مریخ به سطح آن نزدیک هستند و بزرگترین قمر آن فوبوس است که گردش آن به دور سیارهٔ مادر نزدیک به ۷ ساعت و ۳۹ دقیقه و۲۷ ثانیه‌است. زمان گردش مداری دیموس نیز ۱روز و ۶ ساعت و  ۲۱ دقیقه و ۱۶ ثانیه‌است.</a:t>
            </a:r>
            <a:endParaRPr lang="en-US" sz="2000" dirty="0">
              <a:cs typeface="2  Shiraz" panose="00000400000000000000" pitchFamily="2" charset="-78"/>
            </a:endParaRPr>
          </a:p>
        </p:txBody>
      </p:sp>
      <p:pic>
        <p:nvPicPr>
          <p:cNvPr id="4" name="Abraham - Midnight Memor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300883" y="60325"/>
            <a:ext cx="609600" cy="609600"/>
          </a:xfrm>
          <a:prstGeom prst="rect">
            <a:avLst/>
          </a:prstGeom>
        </p:spPr>
      </p:pic>
    </p:spTree>
    <p:extLst>
      <p:ext uri="{BB962C8B-B14F-4D97-AF65-F5344CB8AC3E}">
        <p14:creationId xmlns:p14="http://schemas.microsoft.com/office/powerpoint/2010/main" val="77377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76976" fill="hold"/>
                                        <p:tgtEl>
                                          <p:spTgt spid="4"/>
                                        </p:tgtEl>
                                      </p:cBhvr>
                                    </p:cmd>
                                  </p:childTnLst>
                                </p:cTn>
                              </p:par>
                            </p:childTnLst>
                          </p:cTn>
                        </p:par>
                      </p:childTnLst>
                    </p:cTn>
                  </p:par>
                </p:childTnLst>
              </p:cTn>
              <p:nextCondLst>
                <p:cond evt="onClick" delay="0">
                  <p:tgtEl>
                    <p:spTgt spid="4"/>
                  </p:tgtEl>
                </p:cond>
              </p:nextCondLst>
            </p:seq>
            <p:audio>
              <p:cMediaNode vol="80000">
                <p:cTn id="30"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t>ویژگی های فیزیکی</a:t>
            </a:r>
            <a:endParaRPr lang="en-US" sz="3600" dirty="0"/>
          </a:p>
        </p:txBody>
      </p:sp>
      <p:sp>
        <p:nvSpPr>
          <p:cNvPr id="3" name="Content Placeholder 2"/>
          <p:cNvSpPr>
            <a:spLocks noGrp="1"/>
          </p:cNvSpPr>
          <p:nvPr>
            <p:ph idx="1"/>
          </p:nvPr>
        </p:nvSpPr>
        <p:spPr>
          <a:xfrm>
            <a:off x="838200" y="2333625"/>
            <a:ext cx="10515600" cy="3292475"/>
          </a:xfrm>
        </p:spPr>
        <p:txBody>
          <a:bodyPr>
            <a:normAutofit fontScale="92500" lnSpcReduction="10000"/>
          </a:bodyPr>
          <a:lstStyle/>
          <a:p>
            <a:pPr marL="0" indent="0" algn="r">
              <a:buNone/>
            </a:pPr>
            <a:r>
              <a:rPr lang="fa-IR" sz="2400" b="0" i="0" u="none" strike="noStrike" dirty="0" smtClean="0">
                <a:solidFill>
                  <a:srgbClr val="0B0080"/>
                </a:solidFill>
                <a:effectLst/>
                <a:latin typeface="Tahoma" panose="020B0604030504040204" pitchFamily="34" charset="0"/>
                <a:cs typeface="2  Shiraz" panose="00000400000000000000" pitchFamily="2" charset="-78"/>
                <a:hlinkClick r:id="rId4" tooltip="بهرام"/>
              </a:rPr>
              <a:t>بهرام</a:t>
            </a:r>
            <a:r>
              <a:rPr lang="fa-IR" sz="2400" b="0" i="0" dirty="0" smtClean="0">
                <a:solidFill>
                  <a:srgbClr val="252525"/>
                </a:solidFill>
                <a:effectLst/>
                <a:latin typeface="Tahoma" panose="020B0604030504040204" pitchFamily="34" charset="0"/>
                <a:cs typeface="2  Shiraz" panose="00000400000000000000" pitchFamily="2" charset="-78"/>
              </a:rPr>
              <a:t> </a:t>
            </a:r>
            <a:r>
              <a:rPr lang="fa-IR" sz="2400" b="0" i="0" u="none" strike="noStrike" dirty="0" smtClean="0">
                <a:solidFill>
                  <a:srgbClr val="0B0080"/>
                </a:solidFill>
                <a:effectLst/>
                <a:latin typeface="Tahoma" panose="020B0604030504040204" pitchFamily="34" charset="0"/>
                <a:cs typeface="2  Shiraz" panose="00000400000000000000" pitchFamily="2" charset="-78"/>
                <a:hlinkClick r:id="rId5" tooltip="شعاع"/>
              </a:rPr>
              <a:t>شعاعی</a:t>
            </a:r>
            <a:r>
              <a:rPr lang="fa-IR" sz="2400" b="0" i="0" dirty="0" smtClean="0">
                <a:solidFill>
                  <a:srgbClr val="252525"/>
                </a:solidFill>
                <a:effectLst/>
                <a:latin typeface="Tahoma" panose="020B0604030504040204" pitchFamily="34" charset="0"/>
                <a:cs typeface="2  Shiraz" panose="00000400000000000000" pitchFamily="2" charset="-78"/>
              </a:rPr>
              <a:t> در حدود یک دوم شعاع زمین دارد. همچنین بهرام از زمین کم </a:t>
            </a:r>
            <a:r>
              <a:rPr lang="fa-IR" sz="2400" b="0" i="0" u="none" strike="noStrike" dirty="0" smtClean="0">
                <a:solidFill>
                  <a:srgbClr val="0B0080"/>
                </a:solidFill>
                <a:effectLst/>
                <a:latin typeface="Tahoma" panose="020B0604030504040204" pitchFamily="34" charset="0"/>
                <a:cs typeface="2  Shiraz" panose="00000400000000000000" pitchFamily="2" charset="-78"/>
                <a:hlinkClick r:id="rId6" tooltip="چگال"/>
              </a:rPr>
              <a:t>چگال‌تر</a:t>
            </a:r>
            <a:r>
              <a:rPr lang="fa-IR" sz="2400" b="0" i="0" dirty="0" smtClean="0">
                <a:solidFill>
                  <a:srgbClr val="252525"/>
                </a:solidFill>
                <a:effectLst/>
                <a:latin typeface="Tahoma" panose="020B0604030504040204" pitchFamily="34" charset="0"/>
                <a:cs typeface="2  Shiraz" panose="00000400000000000000" pitchFamily="2" charset="-78"/>
              </a:rPr>
              <a:t> است، به گونه‌ای که </a:t>
            </a:r>
            <a:r>
              <a:rPr lang="fa-IR" sz="2400" b="0" i="0" u="none" strike="noStrike" dirty="0" smtClean="0">
                <a:solidFill>
                  <a:srgbClr val="0B0080"/>
                </a:solidFill>
                <a:effectLst/>
                <a:latin typeface="Tahoma" panose="020B0604030504040204" pitchFamily="34" charset="0"/>
                <a:cs typeface="2  Shiraz" panose="00000400000000000000" pitchFamily="2" charset="-78"/>
                <a:hlinkClick r:id="rId7" tooltip="حجم"/>
              </a:rPr>
              <a:t>حجمی</a:t>
            </a:r>
            <a:r>
              <a:rPr lang="fa-IR" sz="2400" b="0" i="0" dirty="0" smtClean="0">
                <a:solidFill>
                  <a:srgbClr val="252525"/>
                </a:solidFill>
                <a:effectLst/>
                <a:latin typeface="Tahoma" panose="020B0604030504040204" pitchFamily="34" charset="0"/>
                <a:cs typeface="2  Shiraz" panose="00000400000000000000" pitchFamily="2" charset="-78"/>
              </a:rPr>
              <a:t> برابر ۱۵٪ و </a:t>
            </a:r>
            <a:r>
              <a:rPr lang="fa-IR" sz="2400" b="0" i="0" u="none" strike="noStrike" dirty="0" smtClean="0">
                <a:solidFill>
                  <a:srgbClr val="0B0080"/>
                </a:solidFill>
                <a:effectLst/>
                <a:latin typeface="Tahoma" panose="020B0604030504040204" pitchFamily="34" charset="0"/>
                <a:cs typeface="2  Shiraz" panose="00000400000000000000" pitchFamily="2" charset="-78"/>
                <a:hlinkClick r:id="rId8" tooltip="جِرم (فیزیک)"/>
              </a:rPr>
              <a:t>جرمی</a:t>
            </a:r>
            <a:r>
              <a:rPr lang="fa-IR" sz="2400" b="0" i="0" dirty="0" smtClean="0">
                <a:solidFill>
                  <a:srgbClr val="252525"/>
                </a:solidFill>
                <a:effectLst/>
                <a:latin typeface="Tahoma" panose="020B0604030504040204" pitchFamily="34" charset="0"/>
                <a:cs typeface="2  Shiraz" panose="00000400000000000000" pitchFamily="2" charset="-78"/>
              </a:rPr>
              <a:t> برابر ۱۱٪ زمین دارد. </a:t>
            </a:r>
            <a:r>
              <a:rPr lang="fa-IR" sz="2400" b="0" i="0" u="none" strike="noStrike" dirty="0" smtClean="0">
                <a:solidFill>
                  <a:srgbClr val="0B0080"/>
                </a:solidFill>
                <a:effectLst/>
                <a:latin typeface="Tahoma" panose="020B0604030504040204" pitchFamily="34" charset="0"/>
                <a:cs typeface="2  Shiraz" panose="00000400000000000000" pitchFamily="2" charset="-78"/>
                <a:hlinkClick r:id="rId9" tooltip="مساحت"/>
              </a:rPr>
              <a:t>مساحت</a:t>
            </a:r>
            <a:r>
              <a:rPr lang="fa-IR" sz="2400" b="0" i="0" dirty="0" smtClean="0">
                <a:solidFill>
                  <a:srgbClr val="252525"/>
                </a:solidFill>
                <a:effectLst/>
                <a:latin typeface="Tahoma" panose="020B0604030504040204" pitchFamily="34" charset="0"/>
                <a:cs typeface="2  Shiraz" panose="00000400000000000000" pitchFamily="2" charset="-78"/>
              </a:rPr>
              <a:t> سطح آن تنها اندکی کم‌تر از مجموع سطوح خشکی‌های زمین است. بهرام در برابر </a:t>
            </a:r>
            <a:r>
              <a:rPr lang="fa-IR" sz="2400" b="0" i="0" u="none" strike="noStrike" dirty="0" smtClean="0">
                <a:solidFill>
                  <a:srgbClr val="0B0080"/>
                </a:solidFill>
                <a:effectLst/>
                <a:latin typeface="Tahoma" panose="020B0604030504040204" pitchFamily="34" charset="0"/>
                <a:cs typeface="2  Shiraz" panose="00000400000000000000" pitchFamily="2" charset="-78"/>
                <a:hlinkClick r:id="rId10" tooltip="تیر (سیاره)"/>
              </a:rPr>
              <a:t>تیر</a:t>
            </a:r>
            <a:r>
              <a:rPr lang="fa-IR" sz="2400" b="0" i="0" dirty="0" smtClean="0">
                <a:solidFill>
                  <a:srgbClr val="252525"/>
                </a:solidFill>
                <a:effectLst/>
                <a:latin typeface="Tahoma" panose="020B0604030504040204" pitchFamily="34" charset="0"/>
                <a:cs typeface="2  Shiraz" panose="00000400000000000000" pitchFamily="2" charset="-78"/>
              </a:rPr>
              <a:t> (عطارد) بزرگتر و دارای جرم بیشتر و در نتیجه چگال‌تر است. همین زمینه سبب شده‌است </a:t>
            </a:r>
            <a:r>
              <a:rPr lang="fa-IR" sz="2400" b="0" i="0" u="none" strike="noStrike" dirty="0" smtClean="0">
                <a:solidFill>
                  <a:srgbClr val="0B0080"/>
                </a:solidFill>
                <a:effectLst/>
                <a:latin typeface="Tahoma" panose="020B0604030504040204" pitchFamily="34" charset="0"/>
                <a:cs typeface="2  Shiraz" panose="00000400000000000000" pitchFamily="2" charset="-78"/>
                <a:hlinkClick r:id="rId11" tooltip="نیروی گرانش"/>
              </a:rPr>
              <a:t>نیروی گرانش</a:t>
            </a:r>
            <a:r>
              <a:rPr lang="fa-IR" sz="2400" b="0" i="0" dirty="0" smtClean="0">
                <a:solidFill>
                  <a:srgbClr val="252525"/>
                </a:solidFill>
                <a:effectLst/>
                <a:latin typeface="Tahoma" panose="020B0604030504040204" pitchFamily="34" charset="0"/>
                <a:cs typeface="2  Shiraz" panose="00000400000000000000" pitchFamily="2" charset="-78"/>
              </a:rPr>
              <a:t> بیشتری در سطح بهرام وجود داشته باشد.</a:t>
            </a:r>
          </a:p>
          <a:p>
            <a:pPr marL="0" indent="0" algn="r">
              <a:buNone/>
            </a:pPr>
            <a:r>
              <a:rPr lang="fa-IR" sz="2400" b="0" i="0" dirty="0" smtClean="0">
                <a:solidFill>
                  <a:srgbClr val="252525"/>
                </a:solidFill>
                <a:effectLst/>
                <a:latin typeface="Tahoma" panose="020B0604030504040204" pitchFamily="34" charset="0"/>
                <a:cs typeface="2  Shiraz" panose="00000400000000000000" pitchFamily="2" charset="-78"/>
              </a:rPr>
              <a:t>بهرام از دید اندازه، جرم و گرانش سطح، حالتی میان زمین و ماه (ماه زمین) دارد؛ ماه </a:t>
            </a:r>
            <a:r>
              <a:rPr lang="fa-IR" sz="2400" b="0" i="0" u="none" strike="noStrike" dirty="0" smtClean="0">
                <a:solidFill>
                  <a:srgbClr val="0B0080"/>
                </a:solidFill>
                <a:effectLst/>
                <a:latin typeface="Tahoma" panose="020B0604030504040204" pitchFamily="34" charset="0"/>
                <a:cs typeface="2  Shiraz" panose="00000400000000000000" pitchFamily="2" charset="-78"/>
                <a:hlinkClick r:id="rId12" tooltip="قطر"/>
              </a:rPr>
              <a:t>قطری</a:t>
            </a:r>
            <a:r>
              <a:rPr lang="fa-IR" sz="2400" b="0" i="0" dirty="0" smtClean="0">
                <a:solidFill>
                  <a:srgbClr val="252525"/>
                </a:solidFill>
                <a:effectLst/>
                <a:latin typeface="Tahoma" panose="020B0604030504040204" pitchFamily="34" charset="0"/>
                <a:cs typeface="2  Shiraz" panose="00000400000000000000" pitchFamily="2" charset="-78"/>
              </a:rPr>
              <a:t> برابر یک دوم قطر بهرام دارد، در حالی که قطر زمین  حدود دو برابر قطر بهرام است، زمین دارای جرمی در حدود ده برابر جرم بهرام است، در حالی که جرم ماه ده برابر کم‌تر از بهرام است. نمای سرخ-نارنجی رنگ بهرام در اثر وجود آهن </a:t>
            </a:r>
            <a:r>
              <a:rPr lang="en-US" sz="2400" b="0" i="0" dirty="0" smtClean="0">
                <a:solidFill>
                  <a:srgbClr val="252525"/>
                </a:solidFill>
                <a:effectLst/>
                <a:latin typeface="Tahoma" panose="020B0604030504040204" pitchFamily="34" charset="0"/>
                <a:cs typeface="2  Shiraz" panose="00000400000000000000" pitchFamily="2" charset="-78"/>
              </a:rPr>
              <a:t>III) </a:t>
            </a:r>
            <a:r>
              <a:rPr lang="fa-IR" sz="2400" b="0" i="0" dirty="0" smtClean="0">
                <a:solidFill>
                  <a:srgbClr val="252525"/>
                </a:solidFill>
                <a:effectLst/>
                <a:latin typeface="Tahoma" panose="020B0604030504040204" pitchFamily="34" charset="0"/>
                <a:cs typeface="2  Shiraz" panose="00000400000000000000" pitchFamily="2" charset="-78"/>
              </a:rPr>
              <a:t>اکسید، که بیشتر به هماتیت یا </a:t>
            </a:r>
            <a:r>
              <a:rPr lang="fa-IR" sz="2400" b="0" i="0" u="none" strike="noStrike" dirty="0" smtClean="0">
                <a:solidFill>
                  <a:srgbClr val="0B0080"/>
                </a:solidFill>
                <a:effectLst/>
                <a:latin typeface="Tahoma" panose="020B0604030504040204" pitchFamily="34" charset="0"/>
                <a:cs typeface="2  Shiraz" panose="00000400000000000000" pitchFamily="2" charset="-78"/>
                <a:hlinkClick r:id="rId13" tooltip="زنگ آهن"/>
              </a:rPr>
              <a:t>زنگ آهن</a:t>
            </a:r>
            <a:r>
              <a:rPr lang="fa-IR" sz="2400" b="0" i="0" dirty="0" smtClean="0">
                <a:solidFill>
                  <a:srgbClr val="252525"/>
                </a:solidFill>
                <a:effectLst/>
                <a:latin typeface="Tahoma" panose="020B0604030504040204" pitchFamily="34" charset="0"/>
                <a:cs typeface="2  Shiraz" panose="00000400000000000000" pitchFamily="2" charset="-78"/>
              </a:rPr>
              <a:t> مشهور است، به وجود آمده‌است.</a:t>
            </a:r>
            <a:endParaRPr lang="fa-IR" sz="2400" b="0" i="0" dirty="0" smtClean="0">
              <a:solidFill>
                <a:srgbClr val="000000"/>
              </a:solidFill>
              <a:effectLst/>
              <a:latin typeface="Tahoma" panose="020B0604030504040204" pitchFamily="34" charset="0"/>
              <a:cs typeface="2  Shiraz" panose="00000400000000000000" pitchFamily="2" charset="-78"/>
            </a:endParaRPr>
          </a:p>
          <a:p>
            <a:endParaRPr lang="en-US" dirty="0">
              <a:cs typeface="2  Shiraz" panose="00000400000000000000" pitchFamily="2" charset="-78"/>
            </a:endParaRPr>
          </a:p>
        </p:txBody>
      </p:sp>
      <p:pic>
        <p:nvPicPr>
          <p:cNvPr id="4" name="Abraham - Midnight Memor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309412" y="195485"/>
            <a:ext cx="609600" cy="609600"/>
          </a:xfrm>
          <a:prstGeom prst="rect">
            <a:avLst/>
          </a:prstGeom>
        </p:spPr>
      </p:pic>
    </p:spTree>
    <p:extLst>
      <p:ext uri="{BB962C8B-B14F-4D97-AF65-F5344CB8AC3E}">
        <p14:creationId xmlns:p14="http://schemas.microsoft.com/office/powerpoint/2010/main" val="1432787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76976" fill="hold"/>
                                        <p:tgtEl>
                                          <p:spTgt spid="4"/>
                                        </p:tgtEl>
                                      </p:cBhvr>
                                    </p:cmd>
                                  </p:childTnLst>
                                </p:cTn>
                              </p:par>
                            </p:childTnLst>
                          </p:cTn>
                        </p:par>
                      </p:childTnLst>
                    </p:cTn>
                  </p:par>
                </p:childTnLst>
              </p:cTn>
              <p:nextCondLst>
                <p:cond evt="onClick" delay="0">
                  <p:tgtEl>
                    <p:spTgt spid="4"/>
                  </p:tgtEl>
                </p:cond>
              </p:nextCondLst>
            </p:seq>
            <p:audio>
              <p:cMediaNode vol="80000">
                <p:cTn id="27"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314"/>
            <a:ext cx="10515600" cy="1325563"/>
          </a:xfrm>
        </p:spPr>
        <p:txBody>
          <a:bodyPr/>
          <a:lstStyle/>
          <a:p>
            <a:pPr algn="ctr"/>
            <a:r>
              <a:rPr lang="fa-IR" dirty="0" smtClean="0"/>
              <a:t>خاک</a:t>
            </a:r>
            <a:endParaRPr lang="en-US" dirty="0"/>
          </a:p>
        </p:txBody>
      </p:sp>
      <p:sp>
        <p:nvSpPr>
          <p:cNvPr id="3" name="Content Placeholder 2"/>
          <p:cNvSpPr>
            <a:spLocks noGrp="1"/>
          </p:cNvSpPr>
          <p:nvPr>
            <p:ph idx="1"/>
          </p:nvPr>
        </p:nvSpPr>
        <p:spPr>
          <a:xfrm>
            <a:off x="838200" y="2511425"/>
            <a:ext cx="10515600" cy="3149787"/>
          </a:xfrm>
        </p:spPr>
        <p:txBody>
          <a:bodyPr>
            <a:normAutofit fontScale="92500" lnSpcReduction="10000"/>
          </a:bodyPr>
          <a:lstStyle/>
          <a:p>
            <a:pPr marL="0" indent="0" algn="r">
              <a:buNone/>
            </a:pPr>
            <a:r>
              <a:rPr lang="fa-IR" sz="2000" dirty="0">
                <a:solidFill>
                  <a:srgbClr val="252525"/>
                </a:solidFill>
                <a:latin typeface="Tahoma" panose="020B0604030504040204" pitchFamily="34" charset="0"/>
                <a:cs typeface="2  Shiraz" panose="00000400000000000000" pitchFamily="2" charset="-78"/>
              </a:rPr>
              <a:t>در ژوئن ۲۰۰۸، داده‌های به دست آمده به دست </a:t>
            </a:r>
            <a:r>
              <a:rPr lang="fa-IR" sz="2000" dirty="0">
                <a:solidFill>
                  <a:srgbClr val="0B0080"/>
                </a:solidFill>
                <a:latin typeface="Tahoma" panose="020B0604030504040204" pitchFamily="34" charset="0"/>
                <a:cs typeface="2  Shiraz" panose="00000400000000000000" pitchFamily="2" charset="-78"/>
                <a:hlinkClick r:id="rId4" tooltip="کاوشگر فینیکس"/>
              </a:rPr>
              <a:t>کاوشگر فینیکس</a:t>
            </a:r>
            <a:r>
              <a:rPr lang="fa-IR" sz="2000" dirty="0">
                <a:solidFill>
                  <a:srgbClr val="252525"/>
                </a:solidFill>
                <a:latin typeface="Tahoma" panose="020B0604030504040204" pitchFamily="34" charset="0"/>
                <a:cs typeface="2  Shiraz" panose="00000400000000000000" pitchFamily="2" charset="-78"/>
              </a:rPr>
              <a:t> ثابت کرد که خاک بهرام دارای اندکی ویژگی بازی (</a:t>
            </a:r>
            <a:r>
              <a:rPr lang="fa-IR" sz="2000" dirty="0">
                <a:solidFill>
                  <a:srgbClr val="0B0080"/>
                </a:solidFill>
                <a:latin typeface="Tahoma" panose="020B0604030504040204" pitchFamily="34" charset="0"/>
                <a:cs typeface="2  Shiraz" panose="00000400000000000000" pitchFamily="2" charset="-78"/>
                <a:hlinkClick r:id="rId5" tooltip="قلیایی"/>
              </a:rPr>
              <a:t>قلیایی</a:t>
            </a:r>
            <a:r>
              <a:rPr lang="fa-IR" sz="2000" dirty="0">
                <a:solidFill>
                  <a:srgbClr val="252525"/>
                </a:solidFill>
                <a:latin typeface="Tahoma" panose="020B0604030504040204" pitchFamily="34" charset="0"/>
                <a:cs typeface="2  Shiraz" panose="00000400000000000000" pitchFamily="2" charset="-78"/>
              </a:rPr>
              <a:t>) و همچنین دربرگیرندهٔ موادی مانند </a:t>
            </a:r>
            <a:r>
              <a:rPr lang="fa-IR" sz="2000" dirty="0">
                <a:solidFill>
                  <a:srgbClr val="0B0080"/>
                </a:solidFill>
                <a:latin typeface="Tahoma" panose="020B0604030504040204" pitchFamily="34" charset="0"/>
                <a:cs typeface="2  Shiraz" panose="00000400000000000000" pitchFamily="2" charset="-78"/>
                <a:hlinkClick r:id="rId6" tooltip="منیزیم"/>
              </a:rPr>
              <a:t>منیزیم</a:t>
            </a:r>
            <a:r>
              <a:rPr lang="fa-IR" sz="2000" dirty="0">
                <a:solidFill>
                  <a:srgbClr val="252525"/>
                </a:solidFill>
                <a:latin typeface="Tahoma" panose="020B0604030504040204" pitchFamily="34" charset="0"/>
                <a:cs typeface="2  Shiraz" panose="00000400000000000000" pitchFamily="2" charset="-78"/>
              </a:rPr>
              <a:t>، </a:t>
            </a:r>
            <a:r>
              <a:rPr lang="fa-IR" sz="2000" dirty="0">
                <a:solidFill>
                  <a:srgbClr val="0B0080"/>
                </a:solidFill>
                <a:latin typeface="Tahoma" panose="020B0604030504040204" pitchFamily="34" charset="0"/>
                <a:cs typeface="2  Shiraz" panose="00000400000000000000" pitchFamily="2" charset="-78"/>
                <a:hlinkClick r:id="rId7" tooltip="سدیم"/>
              </a:rPr>
              <a:t>سدیم</a:t>
            </a:r>
            <a:r>
              <a:rPr lang="fa-IR" sz="2000" dirty="0">
                <a:solidFill>
                  <a:srgbClr val="252525"/>
                </a:solidFill>
                <a:latin typeface="Tahoma" panose="020B0604030504040204" pitchFamily="34" charset="0"/>
                <a:cs typeface="2  Shiraz" panose="00000400000000000000" pitchFamily="2" charset="-78"/>
              </a:rPr>
              <a:t>، </a:t>
            </a:r>
            <a:r>
              <a:rPr lang="fa-IR" sz="2000" dirty="0">
                <a:solidFill>
                  <a:srgbClr val="0B0080"/>
                </a:solidFill>
                <a:latin typeface="Tahoma" panose="020B0604030504040204" pitchFamily="34" charset="0"/>
                <a:cs typeface="2  Shiraz" panose="00000400000000000000" pitchFamily="2" charset="-78"/>
                <a:hlinkClick r:id="rId8" tooltip="پتاسیم"/>
              </a:rPr>
              <a:t>پتاسیم</a:t>
            </a:r>
            <a:r>
              <a:rPr lang="fa-IR" sz="2000" dirty="0">
                <a:solidFill>
                  <a:srgbClr val="252525"/>
                </a:solidFill>
                <a:latin typeface="Tahoma" panose="020B0604030504040204" pitchFamily="34" charset="0"/>
                <a:cs typeface="2  Shiraz" panose="00000400000000000000" pitchFamily="2" charset="-78"/>
              </a:rPr>
              <a:t> و </a:t>
            </a:r>
            <a:r>
              <a:rPr lang="fa-IR" sz="2000" dirty="0">
                <a:solidFill>
                  <a:srgbClr val="0B0080"/>
                </a:solidFill>
                <a:latin typeface="Tahoma" panose="020B0604030504040204" pitchFamily="34" charset="0"/>
                <a:cs typeface="2  Shiraz" panose="00000400000000000000" pitchFamily="2" charset="-78"/>
                <a:hlinkClick r:id="rId9" tooltip="کلر"/>
              </a:rPr>
              <a:t>کلر</a:t>
            </a:r>
            <a:r>
              <a:rPr lang="fa-IR" sz="2000" dirty="0">
                <a:solidFill>
                  <a:srgbClr val="252525"/>
                </a:solidFill>
                <a:latin typeface="Tahoma" panose="020B0604030504040204" pitchFamily="34" charset="0"/>
                <a:cs typeface="2  Shiraz" panose="00000400000000000000" pitchFamily="2" charset="-78"/>
              </a:rPr>
              <a:t>، که وجود همه آنها برای زیست و رویش موجودات زنده ضروری است، می‌باشد. پژوهشگران خاک به دست آمده از بخشی نزدیک قطب شمال بهرام را با کمی خاک باغچه زمینی هم سنجی کردند و به این نتیجه رسیدند که خاک بهرام برای رشد گیاهانی چون </a:t>
            </a:r>
            <a:r>
              <a:rPr lang="fa-IR" sz="2000" dirty="0">
                <a:solidFill>
                  <a:srgbClr val="0B0080"/>
                </a:solidFill>
                <a:latin typeface="Tahoma" panose="020B0604030504040204" pitchFamily="34" charset="0"/>
                <a:cs typeface="2  Shiraz" panose="00000400000000000000" pitchFamily="2" charset="-78"/>
                <a:hlinkClick r:id="rId10" tooltip="مارچوبه"/>
              </a:rPr>
              <a:t>مارچوبه</a:t>
            </a:r>
            <a:r>
              <a:rPr lang="fa-IR" sz="2000" dirty="0">
                <a:solidFill>
                  <a:srgbClr val="252525"/>
                </a:solidFill>
                <a:latin typeface="Tahoma" panose="020B0604030504040204" pitchFamily="34" charset="0"/>
                <a:cs typeface="2  Shiraz" panose="00000400000000000000" pitchFamily="2" charset="-78"/>
              </a:rPr>
              <a:t> مناسب است.</a:t>
            </a:r>
          </a:p>
          <a:p>
            <a:pPr marL="0" indent="0" algn="r">
              <a:buNone/>
            </a:pPr>
            <a:r>
              <a:rPr lang="fa-IR" sz="2000" dirty="0">
                <a:solidFill>
                  <a:srgbClr val="252525"/>
                </a:solidFill>
                <a:latin typeface="Tahoma" panose="020B0604030504040204" pitchFamily="34" charset="0"/>
                <a:cs typeface="2  Shiraz" panose="00000400000000000000" pitchFamily="2" charset="-78"/>
              </a:rPr>
              <a:t>در اوت ۲۰۰۸، </a:t>
            </a:r>
            <a:r>
              <a:rPr lang="fa-IR" sz="2000" dirty="0">
                <a:solidFill>
                  <a:srgbClr val="0B0080"/>
                </a:solidFill>
                <a:latin typeface="Tahoma" panose="020B0604030504040204" pitchFamily="34" charset="0"/>
                <a:cs typeface="2  Shiraz" panose="00000400000000000000" pitchFamily="2" charset="-78"/>
                <a:hlinkClick r:id="rId4" tooltip="کاوشگر فینیکس"/>
              </a:rPr>
              <a:t>کاوشگر فینیکس</a:t>
            </a:r>
            <a:r>
              <a:rPr lang="fa-IR" sz="2000" dirty="0">
                <a:solidFill>
                  <a:srgbClr val="252525"/>
                </a:solidFill>
                <a:latin typeface="Tahoma" panose="020B0604030504040204" pitchFamily="34" charset="0"/>
                <a:cs typeface="2  Shiraz" panose="00000400000000000000" pitchFamily="2" charset="-78"/>
              </a:rPr>
              <a:t> با انجام آزمایش‌ها ساده شیمیایی، مثل آمیختن آب زمین با خاک بهرام، با هدف آشکارساختن </a:t>
            </a:r>
            <a:r>
              <a:rPr lang="fa-IR" sz="2000" dirty="0">
                <a:solidFill>
                  <a:srgbClr val="0B0080"/>
                </a:solidFill>
                <a:latin typeface="Tahoma" panose="020B0604030504040204" pitchFamily="34" charset="0"/>
                <a:cs typeface="2  Shiraz" panose="00000400000000000000" pitchFamily="2" charset="-78"/>
                <a:hlinkClick r:id="rId11" tooltip="پی‌اچ"/>
              </a:rPr>
              <a:t>پی‌اچ</a:t>
            </a:r>
            <a:r>
              <a:rPr lang="fa-IR" sz="2000" dirty="0">
                <a:solidFill>
                  <a:srgbClr val="252525"/>
                </a:solidFill>
                <a:latin typeface="Tahoma" panose="020B0604030504040204" pitchFamily="34" charset="0"/>
                <a:cs typeface="2  Shiraz" panose="00000400000000000000" pitchFamily="2" charset="-78"/>
              </a:rPr>
              <a:t> خاک بهرام، نشانه‌هایی از نمک </a:t>
            </a:r>
            <a:r>
              <a:rPr lang="fa-IR" sz="2000" dirty="0">
                <a:solidFill>
                  <a:srgbClr val="0B0080"/>
                </a:solidFill>
                <a:latin typeface="Tahoma" panose="020B0604030504040204" pitchFamily="34" charset="0"/>
                <a:cs typeface="2  Shiraz" panose="00000400000000000000" pitchFamily="2" charset="-78"/>
                <a:hlinkClick r:id="rId12" tooltip="پرکلرات"/>
              </a:rPr>
              <a:t>پرکلرات</a:t>
            </a:r>
            <a:r>
              <a:rPr lang="fa-IR" sz="2000" dirty="0">
                <a:solidFill>
                  <a:srgbClr val="252525"/>
                </a:solidFill>
                <a:latin typeface="Tahoma" panose="020B0604030504040204" pitchFamily="34" charset="0"/>
                <a:cs typeface="2  Shiraz" panose="00000400000000000000" pitchFamily="2" charset="-78"/>
              </a:rPr>
              <a:t> پیدا کرد، که این موضوع تئوری دانشمندان بسیاری را که ادعا کرده بودند خاک بهرام به طور چشمگیری دارای ویژگی بازی است، تأیید می‌کرد. </a:t>
            </a:r>
            <a:r>
              <a:rPr lang="en-US" sz="2000" dirty="0" err="1" smtClean="0">
                <a:solidFill>
                  <a:srgbClr val="252525"/>
                </a:solidFill>
                <a:latin typeface="Tahoma" panose="020B0604030504040204" pitchFamily="34" charset="0"/>
                <a:cs typeface="2  Shiraz" panose="00000400000000000000" pitchFamily="2" charset="-78"/>
              </a:rPr>
              <a:t>Ph</a:t>
            </a:r>
            <a:r>
              <a:rPr lang="en-US" sz="2000" dirty="0" smtClean="0">
                <a:solidFill>
                  <a:srgbClr val="252525"/>
                </a:solidFill>
                <a:latin typeface="Tahoma" panose="020B0604030504040204" pitchFamily="34" charset="0"/>
                <a:cs typeface="2  Shiraz" panose="00000400000000000000" pitchFamily="2" charset="-78"/>
              </a:rPr>
              <a:t> .</a:t>
            </a:r>
            <a:r>
              <a:rPr lang="fa-IR" sz="2000" dirty="0" smtClean="0">
                <a:solidFill>
                  <a:srgbClr val="252525"/>
                </a:solidFill>
                <a:latin typeface="Tahoma" panose="020B0604030504040204" pitchFamily="34" charset="0"/>
                <a:cs typeface="2  Shiraz" panose="00000400000000000000" pitchFamily="2" charset="-78"/>
              </a:rPr>
              <a:t>خاک </a:t>
            </a:r>
            <a:r>
              <a:rPr lang="fa-IR" sz="2000" dirty="0">
                <a:solidFill>
                  <a:srgbClr val="252525"/>
                </a:solidFill>
                <a:latin typeface="Tahoma" panose="020B0604030504040204" pitchFamily="34" charset="0"/>
                <a:cs typeface="2  Shiraz" panose="00000400000000000000" pitchFamily="2" charset="-78"/>
              </a:rPr>
              <a:t>بهرام ۸٫۳ اندازه‌گیری </a:t>
            </a:r>
            <a:r>
              <a:rPr lang="fa-IR" sz="2000" dirty="0" smtClean="0">
                <a:solidFill>
                  <a:srgbClr val="252525"/>
                </a:solidFill>
                <a:latin typeface="Tahoma" panose="020B0604030504040204" pitchFamily="34" charset="0"/>
                <a:cs typeface="2  Shiraz" panose="00000400000000000000" pitchFamily="2" charset="-78"/>
              </a:rPr>
              <a:t>شد</a:t>
            </a:r>
            <a:r>
              <a:rPr lang="en-US" sz="2000" dirty="0" smtClean="0">
                <a:solidFill>
                  <a:srgbClr val="252525"/>
                </a:solidFill>
                <a:latin typeface="Tahoma" panose="020B0604030504040204" pitchFamily="34" charset="0"/>
                <a:cs typeface="2  Shiraz" panose="00000400000000000000" pitchFamily="2" charset="-78"/>
              </a:rPr>
              <a:t> </a:t>
            </a:r>
            <a:r>
              <a:rPr lang="fa-IR" sz="2000" dirty="0" smtClean="0">
                <a:solidFill>
                  <a:srgbClr val="252525"/>
                </a:solidFill>
                <a:latin typeface="Tahoma" panose="020B0604030504040204" pitchFamily="34" charset="0"/>
                <a:cs typeface="2  Shiraz" panose="00000400000000000000" pitchFamily="2" charset="-78"/>
              </a:rPr>
              <a:t>نتایج </a:t>
            </a:r>
            <a:r>
              <a:rPr lang="fa-IR" sz="2000" dirty="0">
                <a:solidFill>
                  <a:srgbClr val="252525"/>
                </a:solidFill>
                <a:latin typeface="Tahoma" panose="020B0604030504040204" pitchFamily="34" charset="0"/>
                <a:cs typeface="2  Shiraz" panose="00000400000000000000" pitchFamily="2" charset="-78"/>
              </a:rPr>
              <a:t>حاصل از نمونه‌گیری و آزمایش خاک سطح مریخ، که از جمله با کمک </a:t>
            </a:r>
            <a:r>
              <a:rPr lang="fa-IR" sz="2000" dirty="0">
                <a:solidFill>
                  <a:srgbClr val="0B0080"/>
                </a:solidFill>
                <a:latin typeface="Tahoma" panose="020B0604030504040204" pitchFamily="34" charset="0"/>
                <a:cs typeface="2  Shiraz" panose="00000400000000000000" pitchFamily="2" charset="-78"/>
                <a:hlinkClick r:id="rId13" tooltip="اشعه ایکس"/>
              </a:rPr>
              <a:t>اشعه ایکس</a:t>
            </a:r>
            <a:r>
              <a:rPr lang="fa-IR" sz="2000" dirty="0">
                <a:solidFill>
                  <a:srgbClr val="252525"/>
                </a:solidFill>
                <a:latin typeface="Tahoma" panose="020B0604030504040204" pitchFamily="34" charset="0"/>
                <a:cs typeface="2  Shiraz" panose="00000400000000000000" pitchFamily="2" charset="-78"/>
              </a:rPr>
              <a:t>، توسط </a:t>
            </a:r>
            <a:r>
              <a:rPr lang="fa-IR" sz="2000" u="sng" dirty="0">
                <a:solidFill>
                  <a:srgbClr val="FAA700"/>
                </a:solidFill>
                <a:latin typeface="Tahoma" panose="020B0604030504040204" pitchFamily="34" charset="0"/>
                <a:cs typeface="2  Shiraz" panose="00000400000000000000" pitchFamily="2" charset="-78"/>
                <a:hlinkClick r:id="rId14" tooltip="کاوشگر کنجکاوی"/>
              </a:rPr>
              <a:t>کاوشگر کنجکاوی</a:t>
            </a:r>
            <a:r>
              <a:rPr lang="fa-IR" sz="2000" dirty="0">
                <a:solidFill>
                  <a:srgbClr val="252525"/>
                </a:solidFill>
                <a:latin typeface="Tahoma" panose="020B0604030504040204" pitchFamily="34" charset="0"/>
                <a:cs typeface="2  Shiraz" panose="00000400000000000000" pitchFamily="2" charset="-78"/>
              </a:rPr>
              <a:t> انجام گرفت، نشان می‌دهد که سطح مریخ بافتی </a:t>
            </a:r>
            <a:r>
              <a:rPr lang="fa-IR" sz="2000" dirty="0">
                <a:solidFill>
                  <a:srgbClr val="0B0080"/>
                </a:solidFill>
                <a:latin typeface="Tahoma" panose="020B0604030504040204" pitchFamily="34" charset="0"/>
                <a:cs typeface="2  Shiraz" panose="00000400000000000000" pitchFamily="2" charset="-78"/>
                <a:hlinkClick r:id="rId15" tooltip="بازالت"/>
              </a:rPr>
              <a:t>بازالتی</a:t>
            </a:r>
            <a:r>
              <a:rPr lang="fa-IR" sz="2000" dirty="0">
                <a:solidFill>
                  <a:srgbClr val="252525"/>
                </a:solidFill>
                <a:latin typeface="Tahoma" panose="020B0604030504040204" pitchFamily="34" charset="0"/>
                <a:cs typeface="2  Shiraz" panose="00000400000000000000" pitchFamily="2" charset="-78"/>
              </a:rPr>
              <a:t> دارد که نوعی سنگ آتش‌فشانی، مشابه شن‌های سواحل </a:t>
            </a:r>
            <a:r>
              <a:rPr lang="fa-IR" sz="2000" dirty="0">
                <a:solidFill>
                  <a:srgbClr val="0B0080"/>
                </a:solidFill>
                <a:latin typeface="Tahoma" panose="020B0604030504040204" pitchFamily="34" charset="0"/>
                <a:cs typeface="2  Shiraz" panose="00000400000000000000" pitchFamily="2" charset="-78"/>
                <a:hlinkClick r:id="rId16" tooltip="هاوایی"/>
              </a:rPr>
              <a:t>هاوایی</a:t>
            </a:r>
            <a:r>
              <a:rPr lang="fa-IR" sz="2000" dirty="0">
                <a:solidFill>
                  <a:srgbClr val="252525"/>
                </a:solidFill>
                <a:latin typeface="Tahoma" panose="020B0604030504040204" pitchFamily="34" charset="0"/>
                <a:cs typeface="2  Shiraz" panose="00000400000000000000" pitchFamily="2" charset="-78"/>
              </a:rPr>
              <a:t> است</a:t>
            </a:r>
            <a:r>
              <a:rPr lang="fa-IR" sz="2000" dirty="0" smtClean="0">
                <a:solidFill>
                  <a:srgbClr val="252525"/>
                </a:solidFill>
                <a:latin typeface="Tahoma" panose="020B0604030504040204" pitchFamily="34" charset="0"/>
                <a:cs typeface="2  Shiraz" panose="00000400000000000000" pitchFamily="2" charset="-78"/>
              </a:rPr>
              <a:t>.</a:t>
            </a:r>
            <a:endParaRPr lang="en-US" sz="2000" dirty="0">
              <a:cs typeface="2  Shiraz" panose="00000400000000000000" pitchFamily="2" charset="-78"/>
            </a:endParaRPr>
          </a:p>
        </p:txBody>
      </p:sp>
      <p:pic>
        <p:nvPicPr>
          <p:cNvPr id="4" name="Abraham - Midnight Memor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126070" y="0"/>
            <a:ext cx="609600" cy="609600"/>
          </a:xfrm>
          <a:prstGeom prst="rect">
            <a:avLst/>
          </a:prstGeom>
        </p:spPr>
      </p:pic>
    </p:spTree>
    <p:extLst>
      <p:ext uri="{BB962C8B-B14F-4D97-AF65-F5344CB8AC3E}">
        <p14:creationId xmlns:p14="http://schemas.microsoft.com/office/powerpoint/2010/main" val="7278814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76976" fill="hold"/>
                                        <p:tgtEl>
                                          <p:spTgt spid="4"/>
                                        </p:tgtEl>
                                      </p:cBhvr>
                                    </p:cmd>
                                  </p:childTnLst>
                                </p:cTn>
                              </p:par>
                            </p:childTnLst>
                          </p:cTn>
                        </p:par>
                      </p:childTnLst>
                    </p:cTn>
                  </p:par>
                </p:childTnLst>
              </p:cTn>
              <p:nextCondLst>
                <p:cond evt="onClick" delay="0">
                  <p:tgtEl>
                    <p:spTgt spid="4"/>
                  </p:tgtEl>
                </p:cond>
              </p:nextCondLst>
            </p:seq>
            <p:audio>
              <p:cMediaNode vol="80000">
                <p:cTn id="27"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208"/>
            <a:ext cx="10515600" cy="1325563"/>
          </a:xfrm>
        </p:spPr>
        <p:txBody>
          <a:bodyPr/>
          <a:lstStyle/>
          <a:p>
            <a:pPr algn="ctr"/>
            <a:r>
              <a:rPr lang="fa-IR" dirty="0" smtClean="0"/>
              <a:t>جو</a:t>
            </a:r>
            <a:endParaRPr lang="en-US" dirty="0"/>
          </a:p>
        </p:txBody>
      </p:sp>
      <p:sp>
        <p:nvSpPr>
          <p:cNvPr id="3" name="Content Placeholder 2"/>
          <p:cNvSpPr>
            <a:spLocks noGrp="1"/>
          </p:cNvSpPr>
          <p:nvPr>
            <p:ph idx="1"/>
          </p:nvPr>
        </p:nvSpPr>
        <p:spPr>
          <a:xfrm>
            <a:off x="838200" y="2134907"/>
            <a:ext cx="10515600" cy="3996951"/>
          </a:xfrm>
        </p:spPr>
        <p:txBody>
          <a:bodyPr>
            <a:normAutofit fontScale="92500" lnSpcReduction="10000"/>
          </a:bodyPr>
          <a:lstStyle/>
          <a:p>
            <a:pPr marL="0" indent="0" algn="r">
              <a:buNone/>
            </a:pPr>
            <a:r>
              <a:rPr lang="fa-IR" sz="2000" dirty="0">
                <a:solidFill>
                  <a:srgbClr val="252525"/>
                </a:solidFill>
                <a:latin typeface="Tahoma" panose="020B0604030504040204" pitchFamily="34" charset="0"/>
                <a:cs typeface="2  Shiraz" panose="00000400000000000000" pitchFamily="2" charset="-78"/>
              </a:rPr>
              <a:t>جوّ زمین شامل ۷۸ درصد </a:t>
            </a:r>
            <a:r>
              <a:rPr lang="fa-IR" sz="2000" dirty="0">
                <a:solidFill>
                  <a:srgbClr val="0B0080"/>
                </a:solidFill>
                <a:latin typeface="Tahoma" panose="020B0604030504040204" pitchFamily="34" charset="0"/>
                <a:cs typeface="2  Shiraz" panose="00000400000000000000" pitchFamily="2" charset="-78"/>
                <a:hlinkClick r:id="rId4" tooltip="نیتروژن"/>
              </a:rPr>
              <a:t>نیتروژن</a:t>
            </a:r>
            <a:r>
              <a:rPr lang="fa-IR" sz="2000" dirty="0">
                <a:solidFill>
                  <a:srgbClr val="252525"/>
                </a:solidFill>
                <a:latin typeface="Tahoma" panose="020B0604030504040204" pitchFamily="34" charset="0"/>
                <a:cs typeface="2  Shiraz" panose="00000400000000000000" pitchFamily="2" charset="-78"/>
              </a:rPr>
              <a:t>، ۲۱ درصد </a:t>
            </a:r>
            <a:r>
              <a:rPr lang="fa-IR" sz="2000" dirty="0">
                <a:solidFill>
                  <a:srgbClr val="0B0080"/>
                </a:solidFill>
                <a:latin typeface="Tahoma" panose="020B0604030504040204" pitchFamily="34" charset="0"/>
                <a:cs typeface="2  Shiraz" panose="00000400000000000000" pitchFamily="2" charset="-78"/>
                <a:hlinkClick r:id="rId5" tooltip="اکسیژن"/>
              </a:rPr>
              <a:t>اکسیژن</a:t>
            </a:r>
            <a:r>
              <a:rPr lang="fa-IR" sz="2000" dirty="0">
                <a:solidFill>
                  <a:srgbClr val="252525"/>
                </a:solidFill>
                <a:latin typeface="Tahoma" panose="020B0604030504040204" pitchFamily="34" charset="0"/>
                <a:cs typeface="2  Shiraz" panose="00000400000000000000" pitchFamily="2" charset="-78"/>
              </a:rPr>
              <a:t>، ۰٫۹ درصد </a:t>
            </a:r>
            <a:r>
              <a:rPr lang="fa-IR" sz="2000" dirty="0">
                <a:solidFill>
                  <a:srgbClr val="0B0080"/>
                </a:solidFill>
                <a:latin typeface="Tahoma" panose="020B0604030504040204" pitchFamily="34" charset="0"/>
                <a:cs typeface="2  Shiraz" panose="00000400000000000000" pitchFamily="2" charset="-78"/>
                <a:hlinkClick r:id="rId6" tooltip="آرگون"/>
              </a:rPr>
              <a:t>آرگون</a:t>
            </a:r>
            <a:r>
              <a:rPr lang="fa-IR" sz="2000" dirty="0">
                <a:solidFill>
                  <a:srgbClr val="252525"/>
                </a:solidFill>
                <a:latin typeface="Tahoma" panose="020B0604030504040204" pitchFamily="34" charset="0"/>
                <a:cs typeface="2  Shiraz" panose="00000400000000000000" pitchFamily="2" charset="-78"/>
              </a:rPr>
              <a:t>، ۰٫۰۳ درصد </a:t>
            </a:r>
            <a:r>
              <a:rPr lang="fa-IR" sz="2000" dirty="0">
                <a:solidFill>
                  <a:srgbClr val="0B0080"/>
                </a:solidFill>
                <a:latin typeface="Tahoma" panose="020B0604030504040204" pitchFamily="34" charset="0"/>
                <a:cs typeface="2  Shiraz" panose="00000400000000000000" pitchFamily="2" charset="-78"/>
                <a:hlinkClick r:id="rId7" tooltip="کربن دی اکسید"/>
              </a:rPr>
              <a:t>کربن دی اکسید</a:t>
            </a:r>
            <a:r>
              <a:rPr lang="fa-IR" sz="2000" dirty="0">
                <a:solidFill>
                  <a:srgbClr val="252525"/>
                </a:solidFill>
                <a:latin typeface="Tahoma" panose="020B0604030504040204" pitchFamily="34" charset="0"/>
                <a:cs typeface="2  Shiraz" panose="00000400000000000000" pitchFamily="2" charset="-78"/>
              </a:rPr>
              <a:t> و مقادیری بخار آب و ذرات معلق است. در حالی که در جو بهرام (مریخ) ۹۵ درصد دی اکسید کربن، ۳ درصد نیتروژن، ۱٫۶۶ درصد آرگون و فقط مقدار ناچیز اکسیژن و آب وجود دارد. جو سیاره سرخ بسیار رقیق است، به طوری که فشار جوی سطح آن، معادل یک صدم فشار جو زمین در سطح دریاست. علاوه بر این جو بهرام (مریخ) محافظ خوبی در برابر تابش‌های مرگبار فضایی نیست.</a:t>
            </a:r>
          </a:p>
          <a:p>
            <a:pPr marL="0" indent="0" algn="r">
              <a:buNone/>
            </a:pPr>
            <a:r>
              <a:rPr lang="fa-IR" sz="2000" dirty="0">
                <a:solidFill>
                  <a:srgbClr val="252525"/>
                </a:solidFill>
                <a:latin typeface="Tahoma" panose="020B0604030504040204" pitchFamily="34" charset="0"/>
                <a:cs typeface="2  Shiraz" panose="00000400000000000000" pitchFamily="2" charset="-78"/>
              </a:rPr>
              <a:t>بیشتر مناطق بهرام بسیار سرد است. دمای هوا در قطب‌های آن می‌تواند تا ۱۳۰ درجه زیر صفر پایین برود</a:t>
            </a:r>
            <a:r>
              <a:rPr lang="fa-IR" sz="2000" dirty="0" smtClean="0">
                <a:solidFill>
                  <a:srgbClr val="252525"/>
                </a:solidFill>
                <a:latin typeface="Tahoma" panose="020B0604030504040204" pitchFamily="34" charset="0"/>
                <a:cs typeface="2  Shiraz" panose="00000400000000000000" pitchFamily="2" charset="-78"/>
              </a:rPr>
              <a:t>.</a:t>
            </a:r>
            <a:r>
              <a:rPr lang="fa-IR" sz="2000" baseline="30000" dirty="0" smtClean="0">
                <a:solidFill>
                  <a:srgbClr val="0B0080"/>
                </a:solidFill>
                <a:latin typeface="Tahoma" panose="020B0604030504040204" pitchFamily="34" charset="0"/>
                <a:cs typeface="2  Shiraz" panose="00000400000000000000" pitchFamily="2" charset="-78"/>
              </a:rPr>
              <a:t> </a:t>
            </a:r>
            <a:r>
              <a:rPr lang="fa-IR" sz="2000" dirty="0" smtClean="0">
                <a:solidFill>
                  <a:srgbClr val="252525"/>
                </a:solidFill>
                <a:latin typeface="Tahoma" panose="020B0604030504040204" pitchFamily="34" charset="0"/>
                <a:cs typeface="2  Shiraz" panose="00000400000000000000" pitchFamily="2" charset="-78"/>
              </a:rPr>
              <a:t>از </a:t>
            </a:r>
            <a:r>
              <a:rPr lang="fa-IR" sz="2000" dirty="0">
                <a:solidFill>
                  <a:srgbClr val="252525"/>
                </a:solidFill>
                <a:latin typeface="Tahoma" panose="020B0604030504040204" pitchFamily="34" charset="0"/>
                <a:cs typeface="2  Shiraz" panose="00000400000000000000" pitchFamily="2" charset="-78"/>
              </a:rPr>
              <a:t>چپ به راست به ترتیب </a:t>
            </a:r>
            <a:r>
              <a:rPr lang="fa-IR" sz="2000" dirty="0">
                <a:solidFill>
                  <a:srgbClr val="0B0080"/>
                </a:solidFill>
                <a:latin typeface="Tahoma" panose="020B0604030504040204" pitchFamily="34" charset="0"/>
                <a:cs typeface="2  Shiraz" panose="00000400000000000000" pitchFamily="2" charset="-78"/>
                <a:hlinkClick r:id="rId8" tooltip="تیر (سیاره)"/>
              </a:rPr>
              <a:t>تیر</a:t>
            </a:r>
            <a:r>
              <a:rPr lang="fa-IR" sz="2000" dirty="0">
                <a:solidFill>
                  <a:srgbClr val="252525"/>
                </a:solidFill>
                <a:latin typeface="Tahoma" panose="020B0604030504040204" pitchFamily="34" charset="0"/>
                <a:cs typeface="2  Shiraz" panose="00000400000000000000" pitchFamily="2" charset="-78"/>
              </a:rPr>
              <a:t> (عطارد)، </a:t>
            </a:r>
            <a:r>
              <a:rPr lang="fa-IR" sz="2000" dirty="0">
                <a:solidFill>
                  <a:srgbClr val="0B0080"/>
                </a:solidFill>
                <a:latin typeface="Tahoma" panose="020B0604030504040204" pitchFamily="34" charset="0"/>
                <a:cs typeface="2  Shiraz" panose="00000400000000000000" pitchFamily="2" charset="-78"/>
                <a:hlinkClick r:id="rId9" tooltip="ناهید"/>
              </a:rPr>
              <a:t>ناهید</a:t>
            </a:r>
            <a:r>
              <a:rPr lang="fa-IR" sz="2000" dirty="0">
                <a:solidFill>
                  <a:srgbClr val="252525"/>
                </a:solidFill>
                <a:latin typeface="Tahoma" panose="020B0604030504040204" pitchFamily="34" charset="0"/>
                <a:cs typeface="2  Shiraz" panose="00000400000000000000" pitchFamily="2" charset="-78"/>
              </a:rPr>
              <a:t>(زهره)، </a:t>
            </a:r>
            <a:r>
              <a:rPr lang="fa-IR" sz="2000" dirty="0">
                <a:solidFill>
                  <a:srgbClr val="0B0080"/>
                </a:solidFill>
                <a:latin typeface="Tahoma" panose="020B0604030504040204" pitchFamily="34" charset="0"/>
                <a:cs typeface="2  Shiraz" panose="00000400000000000000" pitchFamily="2" charset="-78"/>
                <a:hlinkClick r:id="rId10" tooltip="زمین"/>
              </a:rPr>
              <a:t>زمین</a:t>
            </a:r>
            <a:r>
              <a:rPr lang="fa-IR" sz="2000" dirty="0">
                <a:solidFill>
                  <a:srgbClr val="252525"/>
                </a:solidFill>
                <a:latin typeface="Tahoma" panose="020B0604030504040204" pitchFamily="34" charset="0"/>
                <a:cs typeface="2  Shiraz" panose="00000400000000000000" pitchFamily="2" charset="-78"/>
              </a:rPr>
              <a:t> و بهرام (مریخ)</a:t>
            </a:r>
          </a:p>
          <a:p>
            <a:pPr marL="0" indent="0" algn="r">
              <a:buNone/>
            </a:pPr>
            <a:r>
              <a:rPr lang="fa-IR" sz="2000" dirty="0">
                <a:solidFill>
                  <a:srgbClr val="252525"/>
                </a:solidFill>
                <a:latin typeface="Tahoma" panose="020B0604030504040204" pitchFamily="34" charset="0"/>
                <a:cs typeface="2  Shiraz" panose="00000400000000000000" pitchFamily="2" charset="-78"/>
              </a:rPr>
              <a:t>به دلیل رقیق بودن «هوای» بهرام، دمای هوا به سرعت تغییر می‌کند. مثلاً فقط لحظاتی پس از طلوع خورشید دما در سطح بیش از ۲۰ افزایش می‌یابد. در هر لحظه دمایی که پای شما احساس می‌کند (هوای نزدیک سطح) با دمای هوای اطراف سر شما ممکن است تا ۲۰ درجه اختلاف داشته باشد. به این ترتیب اگر روی استوای بهرام باشید، دمای سطح ۲۰ درجه سلیسیوس و دمای اطراف سر شما صفر درجه‌است.</a:t>
            </a:r>
          </a:p>
          <a:p>
            <a:pPr marL="0" indent="0" algn="r">
              <a:buNone/>
            </a:pPr>
            <a:r>
              <a:rPr lang="fa-IR" sz="2000" dirty="0">
                <a:solidFill>
                  <a:srgbClr val="252525"/>
                </a:solidFill>
                <a:latin typeface="Tahoma" panose="020B0604030504040204" pitchFamily="34" charset="0"/>
                <a:cs typeface="2  Shiraz" panose="00000400000000000000" pitchFamily="2" charset="-78"/>
              </a:rPr>
              <a:t>در بهرام بادهایی با سرعت زیاد (متجاوز از ۲۰۰ کیلومتر بر ساعت) می‌وزد که سبب می‌شود غبارها در ارتفاع ۴۰ کیلومتری معلق بمانند علت ایجاد این بادها غالباً اختلاف دما توأم با اختلاف فشار </a:t>
            </a:r>
            <a:r>
              <a:rPr lang="fa-IR" sz="2000" dirty="0" smtClean="0">
                <a:solidFill>
                  <a:srgbClr val="252525"/>
                </a:solidFill>
                <a:latin typeface="Tahoma" panose="020B0604030504040204" pitchFamily="34" charset="0"/>
                <a:cs typeface="2  Shiraz" panose="00000400000000000000" pitchFamily="2" charset="-78"/>
              </a:rPr>
              <a:t>است.</a:t>
            </a:r>
            <a:endParaRPr lang="en-US" sz="2000" dirty="0">
              <a:cs typeface="2  Shiraz" panose="00000400000000000000" pitchFamily="2" charset="-78"/>
            </a:endParaRPr>
          </a:p>
        </p:txBody>
      </p:sp>
      <p:pic>
        <p:nvPicPr>
          <p:cNvPr id="4" name="Abraham - Midnight Memor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067364" y="112059"/>
            <a:ext cx="609600" cy="609600"/>
          </a:xfrm>
          <a:prstGeom prst="rect">
            <a:avLst/>
          </a:prstGeom>
        </p:spPr>
      </p:pic>
    </p:spTree>
    <p:extLst>
      <p:ext uri="{BB962C8B-B14F-4D97-AF65-F5344CB8AC3E}">
        <p14:creationId xmlns:p14="http://schemas.microsoft.com/office/powerpoint/2010/main" val="3466825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76976" fill="hold"/>
                                        <p:tgtEl>
                                          <p:spTgt spid="4"/>
                                        </p:tgtEl>
                                      </p:cBhvr>
                                    </p:cmd>
                                  </p:childTnLst>
                                </p:cTn>
                              </p:par>
                            </p:childTnLst>
                          </p:cTn>
                        </p:par>
                      </p:childTnLst>
                    </p:cTn>
                  </p:par>
                </p:childTnLst>
              </p:cTn>
              <p:nextCondLst>
                <p:cond evt="onClick" delay="0">
                  <p:tgtEl>
                    <p:spTgt spid="4"/>
                  </p:tgtEl>
                </p:cond>
              </p:nextCondLst>
            </p:seq>
            <p:audio>
              <p:cMediaNode vol="80000">
                <p:cTn id="37"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fa-IR" dirty="0" smtClean="0"/>
              <a:t>افسانه</a:t>
            </a:r>
            <a:endParaRPr lang="en-US" dirty="0"/>
          </a:p>
        </p:txBody>
      </p:sp>
      <p:sp>
        <p:nvSpPr>
          <p:cNvPr id="3" name="Content Placeholder 2"/>
          <p:cNvSpPr>
            <a:spLocks noGrp="1"/>
          </p:cNvSpPr>
          <p:nvPr>
            <p:ph idx="1"/>
          </p:nvPr>
        </p:nvSpPr>
        <p:spPr>
          <a:xfrm>
            <a:off x="838200" y="2551766"/>
            <a:ext cx="10515600" cy="3042210"/>
          </a:xfrm>
        </p:spPr>
        <p:txBody>
          <a:bodyPr>
            <a:normAutofit fontScale="92500" lnSpcReduction="20000"/>
          </a:bodyPr>
          <a:lstStyle/>
          <a:p>
            <a:pPr marL="0" indent="0" algn="r">
              <a:buNone/>
            </a:pPr>
            <a:r>
              <a:rPr lang="fa-IR" sz="2000" dirty="0">
                <a:solidFill>
                  <a:srgbClr val="252525"/>
                </a:solidFill>
                <a:latin typeface="Tahoma" panose="020B0604030504040204" pitchFamily="34" charset="0"/>
                <a:cs typeface="2  Shiraz" panose="00000400000000000000" pitchFamily="2" charset="-78"/>
              </a:rPr>
              <a:t>مریخ. نام </a:t>
            </a:r>
            <a:r>
              <a:rPr lang="fa-IR" sz="2000" dirty="0" smtClean="0">
                <a:solidFill>
                  <a:srgbClr val="252525"/>
                </a:solidFill>
                <a:latin typeface="Tahoma" panose="020B0604030504040204" pitchFamily="34" charset="0"/>
                <a:cs typeface="2  Shiraz" panose="00000400000000000000" pitchFamily="2" charset="-78"/>
              </a:rPr>
              <a:t>ستاره </a:t>
            </a:r>
            <a:r>
              <a:rPr lang="fa-IR" sz="2000" dirty="0">
                <a:solidFill>
                  <a:srgbClr val="252525"/>
                </a:solidFill>
                <a:latin typeface="Tahoma" panose="020B0604030504040204" pitchFamily="34" charset="0"/>
                <a:cs typeface="2  Shiraz" panose="00000400000000000000" pitchFamily="2" charset="-78"/>
              </a:rPr>
              <a:t>فلک پنجم از ستاره‌های خنس و آن را بهرام نیز گویند، منحوس و دال بر جنگ و خصومت و خونریزی و ظلم است. (منتهی الارب). کوکبی است از جملهٔ سبعهٔ سیاره و در آسمان پنجم است. (برهان). ستاره‌ای است از خنس، گویند سبب تسمیهٔ آن سرعت سیرش است و برخی گویند بسبب رنگ زرد و سرخ آن است که شبیه مرداسنج (مردار سنگ) باشد. (از اقرب الموارد). چهارم کوکب سیار در عالم شمسی که بهرام نیز گویند و به اعتقاد بطلمیوس کوکب سیاری که در آسمان پنجم واقع شده‌است. (ناظم الاطباء). از کواکب سبعهٔ سیاره‌است و مأخوذ از مرخ و آن درختی است که از چوب آن آتش‌زنه سازند و سبب تسمیهٔ آن تشبیه به آتش است از نظر سرخی، و گویند مریخ در لغت عبارت از تیر بدون پر است که در حرکت خود پیچ و تاب می‌خورد و ستارهٔ مذکور نیز بسبب به چپ و راست رفتن در حرکت بدین نام خوانده شده مریخ در فلک پنجم است و </a:t>
            </a:r>
            <a:r>
              <a:rPr lang="fa-IR" sz="2000" dirty="0" smtClean="0">
                <a:solidFill>
                  <a:srgbClr val="252525"/>
                </a:solidFill>
                <a:latin typeface="Tahoma" panose="020B0604030504040204" pitchFamily="34" charset="0"/>
                <a:cs typeface="2  Shiraz" panose="00000400000000000000" pitchFamily="2" charset="-78"/>
              </a:rPr>
              <a:t>فاصله </a:t>
            </a:r>
            <a:r>
              <a:rPr lang="fa-IR" sz="2000" dirty="0">
                <a:solidFill>
                  <a:srgbClr val="252525"/>
                </a:solidFill>
                <a:latin typeface="Tahoma" panose="020B0604030504040204" pitchFamily="34" charset="0"/>
                <a:cs typeface="2  Shiraz" panose="00000400000000000000" pitchFamily="2" charset="-78"/>
              </a:rPr>
              <a:t>آن از زمین سه هزار هزار و نهصد هزار و دوازده هزار و هشتصد و شصت و شش میل است. (از صبح الاعشی </a:t>
            </a:r>
            <a:r>
              <a:rPr lang="fa-IR" sz="2000" dirty="0" smtClean="0">
                <a:solidFill>
                  <a:srgbClr val="252525"/>
                </a:solidFill>
                <a:latin typeface="Tahoma" panose="020B0604030504040204" pitchFamily="34" charset="0"/>
                <a:cs typeface="2  Shiraz" panose="00000400000000000000" pitchFamily="2" charset="-78"/>
              </a:rPr>
              <a:t>ج) </a:t>
            </a:r>
            <a:r>
              <a:rPr lang="fa-IR" sz="2000" dirty="0">
                <a:solidFill>
                  <a:srgbClr val="252525"/>
                </a:solidFill>
                <a:latin typeface="Tahoma" panose="020B0604030504040204" pitchFamily="34" charset="0"/>
                <a:cs typeface="2  Shiraz" panose="00000400000000000000" pitchFamily="2" charset="-78"/>
              </a:rPr>
              <a:t>از کلدانی مَرداخ، و شاید اصل مرداخ نیز فارسی باشد، یا فارسی و کلدانی از مرد (رجل) و آک به‌معنی اسب به فارسی یا به کلدانی. یکی از پیکرهایی که یونانیان باستان برای مریخ می‌پنداشتند اسب بود، و واژه مارس از همین مریخ آمده‌است یعنی مرداخ و مرداس نامی است که به پدر ضحاک می‌داده‌اند و این نام در میان عرب بسیار است.</a:t>
            </a:r>
            <a:endParaRPr lang="en-US" sz="2000" dirty="0">
              <a:cs typeface="2  Shiraz" panose="00000400000000000000" pitchFamily="2" charset="-78"/>
            </a:endParaRPr>
          </a:p>
        </p:txBody>
      </p:sp>
      <p:pic>
        <p:nvPicPr>
          <p:cNvPr id="4" name="Abraham - Midnight Memor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28729" y="165847"/>
            <a:ext cx="609600" cy="609600"/>
          </a:xfrm>
          <a:prstGeom prst="rect">
            <a:avLst/>
          </a:prstGeom>
        </p:spPr>
      </p:pic>
    </p:spTree>
    <p:extLst>
      <p:ext uri="{BB962C8B-B14F-4D97-AF65-F5344CB8AC3E}">
        <p14:creationId xmlns:p14="http://schemas.microsoft.com/office/powerpoint/2010/main" val="1122894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76976" fill="hold"/>
                                        <p:tgtEl>
                                          <p:spTgt spid="4"/>
                                        </p:tgtEl>
                                      </p:cBhvr>
                                    </p:cmd>
                                  </p:childTnLst>
                                </p:cTn>
                              </p:par>
                            </p:childTnLst>
                          </p:cTn>
                        </p:par>
                      </p:childTnLst>
                    </p:cTn>
                  </p:par>
                </p:childTnLst>
              </p:cTn>
              <p:nextCondLst>
                <p:cond evt="onClick" delay="0">
                  <p:tgtEl>
                    <p:spTgt spid="4"/>
                  </p:tgtEl>
                </p:cond>
              </p:nextCondLst>
            </p:seq>
            <p:audio>
              <p:cMediaNode vol="80000">
                <p:cTn id="2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خروج از مرکز</a:t>
            </a:r>
            <a:endParaRPr lang="en-US" dirty="0"/>
          </a:p>
        </p:txBody>
      </p:sp>
      <p:sp>
        <p:nvSpPr>
          <p:cNvPr id="3" name="Content Placeholder 2"/>
          <p:cNvSpPr>
            <a:spLocks noGrp="1"/>
          </p:cNvSpPr>
          <p:nvPr>
            <p:ph idx="1"/>
          </p:nvPr>
        </p:nvSpPr>
        <p:spPr>
          <a:xfrm>
            <a:off x="838200" y="2662518"/>
            <a:ext cx="10515600" cy="3245504"/>
          </a:xfrm>
        </p:spPr>
        <p:txBody>
          <a:bodyPr/>
          <a:lstStyle/>
          <a:p>
            <a:pPr marL="0" indent="0" algn="r">
              <a:buNone/>
            </a:pPr>
            <a:r>
              <a:rPr lang="fa-IR" sz="2000" dirty="0">
                <a:solidFill>
                  <a:srgbClr val="252525"/>
                </a:solidFill>
                <a:latin typeface="Tahoma" panose="020B0604030504040204" pitchFamily="34" charset="0"/>
                <a:cs typeface="2  Shiraz" panose="00000400000000000000" pitchFamily="2" charset="-78"/>
              </a:rPr>
              <a:t>خروج از مرکز بهرام متغیر است و از ۰٫۰۰۹ درجه تا ۰٫۱۰۴ درجه تغییر می‌کند اکنون خروج از مرکز ۰٫۰۹۳ درجه‌است مدت زمان این تغییر صدها سال تا هزاران سال تغییر </a:t>
            </a:r>
            <a:r>
              <a:rPr lang="fa-IR" sz="2000" dirty="0" smtClean="0">
                <a:solidFill>
                  <a:srgbClr val="252525"/>
                </a:solidFill>
                <a:latin typeface="Tahoma" panose="020B0604030504040204" pitchFamily="34" charset="0"/>
                <a:cs typeface="2  Shiraz" panose="00000400000000000000" pitchFamily="2" charset="-78"/>
              </a:rPr>
              <a:t>می‌کند.</a:t>
            </a:r>
            <a:endParaRPr lang="en-US" sz="2000" dirty="0">
              <a:cs typeface="2  Shiraz" panose="00000400000000000000" pitchFamily="2" charset="-78"/>
            </a:endParaRPr>
          </a:p>
        </p:txBody>
      </p:sp>
      <p:pic>
        <p:nvPicPr>
          <p:cNvPr id="4" name="Abraham - Midnight Memor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32142" y="165847"/>
            <a:ext cx="609600" cy="609600"/>
          </a:xfrm>
          <a:prstGeom prst="rect">
            <a:avLst/>
          </a:prstGeom>
        </p:spPr>
      </p:pic>
    </p:spTree>
    <p:extLst>
      <p:ext uri="{BB962C8B-B14F-4D97-AF65-F5344CB8AC3E}">
        <p14:creationId xmlns:p14="http://schemas.microsoft.com/office/powerpoint/2010/main" val="39972126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76976" fill="hold"/>
                                        <p:tgtEl>
                                          <p:spTgt spid="4"/>
                                        </p:tgtEl>
                                      </p:cBhvr>
                                    </p:cmd>
                                  </p:childTnLst>
                                </p:cTn>
                              </p:par>
                            </p:childTnLst>
                          </p:cTn>
                        </p:par>
                      </p:childTnLst>
                    </p:cTn>
                  </p:par>
                </p:childTnLst>
              </p:cTn>
              <p:nextCondLst>
                <p:cond evt="onClick" delay="0">
                  <p:tgtEl>
                    <p:spTgt spid="4"/>
                  </p:tgtEl>
                </p:cond>
              </p:nextCondLst>
            </p:seq>
            <p:audio>
              <p:cMediaNode vol="80000">
                <p:cTn id="2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548" y="476192"/>
            <a:ext cx="8911687" cy="1280890"/>
          </a:xfrm>
        </p:spPr>
        <p:txBody>
          <a:bodyPr>
            <a:normAutofit/>
          </a:bodyPr>
          <a:lstStyle/>
          <a:p>
            <a:pPr algn="ctr"/>
            <a:r>
              <a:rPr lang="fa-IR" sz="4000" dirty="0" smtClean="0"/>
              <a:t>مقابله بهرام با زمین</a:t>
            </a:r>
            <a:endParaRPr lang="en-US" sz="4000" dirty="0"/>
          </a:p>
        </p:txBody>
      </p:sp>
      <p:sp>
        <p:nvSpPr>
          <p:cNvPr id="3" name="Content Placeholder 2"/>
          <p:cNvSpPr>
            <a:spLocks noGrp="1"/>
          </p:cNvSpPr>
          <p:nvPr>
            <p:ph idx="1"/>
          </p:nvPr>
        </p:nvSpPr>
        <p:spPr>
          <a:xfrm>
            <a:off x="838200" y="2202143"/>
            <a:ext cx="10515600" cy="4351338"/>
          </a:xfrm>
        </p:spPr>
        <p:txBody>
          <a:bodyPr>
            <a:normAutofit fontScale="92500" lnSpcReduction="10000"/>
          </a:bodyPr>
          <a:lstStyle/>
          <a:p>
            <a:pPr marL="0" indent="0" algn="r">
              <a:buNone/>
            </a:pPr>
            <a:r>
              <a:rPr lang="fa-IR" sz="2000" dirty="0">
                <a:solidFill>
                  <a:srgbClr val="252525"/>
                </a:solidFill>
                <a:latin typeface="Tahoma" panose="020B0604030504040204" pitchFamily="34" charset="0"/>
                <a:cs typeface="2  Shiraz" panose="00000400000000000000" pitchFamily="2" charset="-78"/>
              </a:rPr>
              <a:t>توجه به مدت زمان </a:t>
            </a:r>
            <a:r>
              <a:rPr lang="fa-IR" sz="2000" dirty="0">
                <a:solidFill>
                  <a:srgbClr val="0B0080"/>
                </a:solidFill>
                <a:latin typeface="Tahoma" panose="020B0604030504040204" pitchFamily="34" charset="0"/>
                <a:cs typeface="2  Shiraz" panose="00000400000000000000" pitchFamily="2" charset="-78"/>
                <a:hlinkClick r:id="rId4" tooltip="سال"/>
              </a:rPr>
              <a:t>سال</a:t>
            </a:r>
            <a:r>
              <a:rPr lang="fa-IR" sz="2000" dirty="0">
                <a:solidFill>
                  <a:srgbClr val="252525"/>
                </a:solidFill>
                <a:latin typeface="Tahoma" panose="020B0604030504040204" pitchFamily="34" charset="0"/>
                <a:cs typeface="2  Shiraz" panose="00000400000000000000" pitchFamily="2" charset="-78"/>
              </a:rPr>
              <a:t> مریخی (۶۸۹ روز) و سال زمینی (۳۶۵ روز) نشان می‌دهد که فاصله زمانی هر دو </a:t>
            </a:r>
            <a:r>
              <a:rPr lang="fa-IR" sz="2000" dirty="0">
                <a:solidFill>
                  <a:srgbClr val="0B0080"/>
                </a:solidFill>
                <a:latin typeface="Tahoma" panose="020B0604030504040204" pitchFamily="34" charset="0"/>
                <a:cs typeface="2  Shiraz" panose="00000400000000000000" pitchFamily="2" charset="-78"/>
                <a:hlinkClick r:id="rId5" tooltip="مقابله سیاره‌ای"/>
              </a:rPr>
              <a:t>مقابله</a:t>
            </a:r>
            <a:r>
              <a:rPr lang="fa-IR" sz="2000" dirty="0">
                <a:solidFill>
                  <a:srgbClr val="252525"/>
                </a:solidFill>
                <a:latin typeface="Tahoma" panose="020B0604030504040204" pitchFamily="34" charset="0"/>
                <a:cs typeface="2  Shiraz" panose="00000400000000000000" pitchFamily="2" charset="-78"/>
              </a:rPr>
              <a:t> حدود دو سال و دو ماه است. اما با عنایت به </a:t>
            </a:r>
            <a:r>
              <a:rPr lang="fa-IR" sz="2000" dirty="0">
                <a:solidFill>
                  <a:srgbClr val="0B0080"/>
                </a:solidFill>
                <a:latin typeface="Tahoma" panose="020B0604030504040204" pitchFamily="34" charset="0"/>
                <a:cs typeface="2  Shiraz" panose="00000400000000000000" pitchFamily="2" charset="-78"/>
                <a:hlinkClick r:id="rId6" tooltip="بیضی"/>
              </a:rPr>
              <a:t>بیضی</a:t>
            </a:r>
            <a:r>
              <a:rPr lang="fa-IR" sz="2000" dirty="0">
                <a:solidFill>
                  <a:srgbClr val="252525"/>
                </a:solidFill>
                <a:latin typeface="Tahoma" panose="020B0604030504040204" pitchFamily="34" charset="0"/>
                <a:cs typeface="2  Shiraz" panose="00000400000000000000" pitchFamily="2" charset="-78"/>
              </a:rPr>
              <a:t> بودن مدار هر دو </a:t>
            </a:r>
            <a:r>
              <a:rPr lang="fa-IR" sz="2000" dirty="0">
                <a:solidFill>
                  <a:srgbClr val="0B0080"/>
                </a:solidFill>
                <a:latin typeface="Tahoma" panose="020B0604030504040204" pitchFamily="34" charset="0"/>
                <a:cs typeface="2  Shiraz" panose="00000400000000000000" pitchFamily="2" charset="-78"/>
                <a:hlinkClick r:id="rId7" tooltip="سیاره"/>
              </a:rPr>
              <a:t>سیاره</a:t>
            </a:r>
            <a:r>
              <a:rPr lang="fa-IR" sz="2000" dirty="0">
                <a:solidFill>
                  <a:srgbClr val="252525"/>
                </a:solidFill>
                <a:latin typeface="Tahoma" panose="020B0604030504040204" pitchFamily="34" charset="0"/>
                <a:cs typeface="2  Shiraz" panose="00000400000000000000" pitchFamily="2" charset="-78"/>
              </a:rPr>
              <a:t> می‌توان انتظار داشت که فاصله بین </a:t>
            </a:r>
            <a:r>
              <a:rPr lang="fa-IR" sz="2000" dirty="0">
                <a:solidFill>
                  <a:srgbClr val="0B0080"/>
                </a:solidFill>
                <a:latin typeface="Tahoma" panose="020B0604030504040204" pitchFamily="34" charset="0"/>
                <a:cs typeface="2  Shiraz" panose="00000400000000000000" pitchFamily="2" charset="-78"/>
                <a:hlinkClick r:id="rId8" tooltip="زمین"/>
              </a:rPr>
              <a:t>زمین</a:t>
            </a:r>
            <a:r>
              <a:rPr lang="fa-IR" sz="2000" dirty="0">
                <a:solidFill>
                  <a:srgbClr val="252525"/>
                </a:solidFill>
                <a:latin typeface="Tahoma" panose="020B0604030504040204" pitchFamily="34" charset="0"/>
                <a:cs typeface="2  Shiraz" panose="00000400000000000000" pitchFamily="2" charset="-78"/>
              </a:rPr>
              <a:t> و مریخ در هر مقابله متفاوت باشد. کمترین فاصله، زمانی رخ می‌دهد که زمین در </a:t>
            </a:r>
            <a:r>
              <a:rPr lang="fa-IR" sz="2000" dirty="0">
                <a:solidFill>
                  <a:srgbClr val="0B0080"/>
                </a:solidFill>
                <a:latin typeface="Tahoma" panose="020B0604030504040204" pitchFamily="34" charset="0"/>
                <a:cs typeface="2  Shiraz" panose="00000400000000000000" pitchFamily="2" charset="-78"/>
                <a:hlinkClick r:id="rId9" tooltip="اوج و حضیض"/>
              </a:rPr>
              <a:t>اوج</a:t>
            </a:r>
            <a:r>
              <a:rPr lang="fa-IR" sz="2000" dirty="0">
                <a:solidFill>
                  <a:srgbClr val="252525"/>
                </a:solidFill>
                <a:latin typeface="Tahoma" panose="020B0604030504040204" pitchFamily="34" charset="0"/>
                <a:cs typeface="2  Shiraz" panose="00000400000000000000" pitchFamily="2" charset="-78"/>
              </a:rPr>
              <a:t> و مریخ در </a:t>
            </a:r>
            <a:r>
              <a:rPr lang="fa-IR" sz="2000" dirty="0">
                <a:solidFill>
                  <a:srgbClr val="0B0080"/>
                </a:solidFill>
                <a:latin typeface="Tahoma" panose="020B0604030504040204" pitchFamily="34" charset="0"/>
                <a:cs typeface="2  Shiraz" panose="00000400000000000000" pitchFamily="2" charset="-78"/>
                <a:hlinkClick r:id="rId10" tooltip="حضیض"/>
              </a:rPr>
              <a:t>حضیض</a:t>
            </a:r>
            <a:r>
              <a:rPr lang="fa-IR" sz="2000" dirty="0">
                <a:solidFill>
                  <a:srgbClr val="252525"/>
                </a:solidFill>
                <a:latin typeface="Tahoma" panose="020B0604030504040204" pitchFamily="34" charset="0"/>
                <a:cs typeface="2  Shiraz" panose="00000400000000000000" pitchFamily="2" charset="-78"/>
              </a:rPr>
              <a:t> مدار خود باشد. در این حالت زمین و مریخ تا ۵۶۶ میلیون کیلومتر به هم نزدیک خواهند شد. دورترین فاصله بین دو سیاره در مقابله می‌تواند تا ۲۴۰۰ میلیون کیلومتر افزایش یابد.</a:t>
            </a:r>
          </a:p>
          <a:p>
            <a:pPr marL="0" indent="0" algn="r">
              <a:buNone/>
            </a:pPr>
            <a:r>
              <a:rPr lang="fa-IR" sz="2000" dirty="0" smtClean="0">
                <a:solidFill>
                  <a:srgbClr val="252525"/>
                </a:solidFill>
                <a:latin typeface="Tahoma" panose="020B0604030504040204" pitchFamily="34" charset="0"/>
                <a:cs typeface="2  Shiraz" panose="00000400000000000000" pitchFamily="2" charset="-78"/>
              </a:rPr>
              <a:t>کمترین </a:t>
            </a:r>
            <a:r>
              <a:rPr lang="fa-IR" sz="2000" dirty="0">
                <a:solidFill>
                  <a:srgbClr val="252525"/>
                </a:solidFill>
                <a:latin typeface="Tahoma" panose="020B0604030504040204" pitchFamily="34" charset="0"/>
                <a:cs typeface="2  Shiraz" panose="00000400000000000000" pitchFamily="2" charset="-78"/>
              </a:rPr>
              <a:t>فاصله بین زمین و بهرام در مقابله‌هایی رخ می‌دهد که در دوره‌های ۱۵ تا ۱۷ ساله تکرار می‌شوند. اما آنچه حائز اهمیت است توجه به این نکته می‌باشد که فاصله دو سیاره در مقابله‌های نزدیک الزاماً یکی نیست و به همین دلیل است که نزدیک‌ترین مقابله‌ها (مانند آنچه در ۲۷ آگوست سال ۲۰۰۳ رخ داد) در فواصل زمانی بسیار طولانی رخ می‌دهند.</a:t>
            </a:r>
          </a:p>
          <a:p>
            <a:pPr marL="0" indent="0" algn="r">
              <a:buNone/>
            </a:pPr>
            <a:r>
              <a:rPr lang="fa-IR" sz="2000" dirty="0">
                <a:solidFill>
                  <a:srgbClr val="252525"/>
                </a:solidFill>
                <a:latin typeface="Tahoma" panose="020B0604030504040204" pitchFamily="34" charset="0"/>
                <a:cs typeface="2  Shiraz" panose="00000400000000000000" pitchFamily="2" charset="-78"/>
              </a:rPr>
              <a:t>جهت‌گیری </a:t>
            </a:r>
            <a:r>
              <a:rPr lang="fa-IR" sz="2000" dirty="0">
                <a:solidFill>
                  <a:srgbClr val="0B0080"/>
                </a:solidFill>
                <a:latin typeface="Tahoma" panose="020B0604030504040204" pitchFamily="34" charset="0"/>
                <a:cs typeface="2  Shiraz" panose="00000400000000000000" pitchFamily="2" charset="-78"/>
                <a:hlinkClick r:id="rId11" tooltip="مدار (سیاره)"/>
              </a:rPr>
              <a:t>مدار</a:t>
            </a:r>
            <a:r>
              <a:rPr lang="fa-IR" sz="2000" dirty="0">
                <a:solidFill>
                  <a:srgbClr val="252525"/>
                </a:solidFill>
                <a:latin typeface="Tahoma" panose="020B0604030504040204" pitchFamily="34" charset="0"/>
                <a:cs typeface="2  Shiraz" panose="00000400000000000000" pitchFamily="2" charset="-78"/>
              </a:rPr>
              <a:t> مریخ در </a:t>
            </a:r>
            <a:r>
              <a:rPr lang="fa-IR" sz="2000" dirty="0">
                <a:solidFill>
                  <a:srgbClr val="0B0080"/>
                </a:solidFill>
                <a:latin typeface="Tahoma" panose="020B0604030504040204" pitchFamily="34" charset="0"/>
                <a:cs typeface="2  Shiraz" panose="00000400000000000000" pitchFamily="2" charset="-78"/>
                <a:hlinkClick r:id="rId12" tooltip="فضا"/>
              </a:rPr>
              <a:t>فضا</a:t>
            </a:r>
            <a:r>
              <a:rPr lang="fa-IR" sz="2000" dirty="0">
                <a:solidFill>
                  <a:srgbClr val="252525"/>
                </a:solidFill>
                <a:latin typeface="Tahoma" panose="020B0604030504040204" pitchFamily="34" charset="0"/>
                <a:cs typeface="2  Shiraz" panose="00000400000000000000" pitchFamily="2" charset="-78"/>
              </a:rPr>
              <a:t> به هنگام مقابله نزدیک به گونه‌ای است که بهرام (مریخ) در جهت </a:t>
            </a:r>
            <a:r>
              <a:rPr lang="fa-IR" sz="2000" dirty="0">
                <a:solidFill>
                  <a:srgbClr val="0B0080"/>
                </a:solidFill>
                <a:latin typeface="Tahoma" panose="020B0604030504040204" pitchFamily="34" charset="0"/>
                <a:cs typeface="2  Shiraz" panose="00000400000000000000" pitchFamily="2" charset="-78"/>
                <a:hlinkClick r:id="rId13" tooltip="صورت فلکی"/>
              </a:rPr>
              <a:t>صورت فلکی</a:t>
            </a:r>
            <a:r>
              <a:rPr lang="fa-IR" sz="2000" dirty="0">
                <a:solidFill>
                  <a:srgbClr val="252525"/>
                </a:solidFill>
                <a:latin typeface="Tahoma" panose="020B0604030504040204" pitchFamily="34" charset="0"/>
                <a:cs typeface="2  Shiraz" panose="00000400000000000000" pitchFamily="2" charset="-78"/>
              </a:rPr>
              <a:t> </a:t>
            </a:r>
            <a:r>
              <a:rPr lang="fa-IR" sz="2000" dirty="0">
                <a:solidFill>
                  <a:srgbClr val="0B0080"/>
                </a:solidFill>
                <a:latin typeface="Tahoma" panose="020B0604030504040204" pitchFamily="34" charset="0"/>
                <a:cs typeface="2  Shiraz" panose="00000400000000000000" pitchFamily="2" charset="-78"/>
                <a:hlinkClick r:id="rId14" tooltip="دلو"/>
              </a:rPr>
              <a:t>دلو</a:t>
            </a:r>
            <a:r>
              <a:rPr lang="fa-IR" sz="2000" dirty="0">
                <a:solidFill>
                  <a:srgbClr val="252525"/>
                </a:solidFill>
                <a:latin typeface="Tahoma" panose="020B0604030504040204" pitchFamily="34" charset="0"/>
                <a:cs typeface="2  Shiraz" panose="00000400000000000000" pitchFamily="2" charset="-78"/>
              </a:rPr>
              <a:t> و یا در نزدیکی صورت فلکی </a:t>
            </a:r>
            <a:r>
              <a:rPr lang="fa-IR" sz="2000" dirty="0">
                <a:solidFill>
                  <a:srgbClr val="0B0080"/>
                </a:solidFill>
                <a:latin typeface="Tahoma" panose="020B0604030504040204" pitchFamily="34" charset="0"/>
                <a:cs typeface="2  Shiraz" panose="00000400000000000000" pitchFamily="2" charset="-78"/>
                <a:hlinkClick r:id="rId15" tooltip="بزغاله (صورت فلکی)"/>
              </a:rPr>
              <a:t>بزغاله</a:t>
            </a:r>
            <a:r>
              <a:rPr lang="fa-IR" sz="2000" dirty="0">
                <a:solidFill>
                  <a:srgbClr val="252525"/>
                </a:solidFill>
                <a:latin typeface="Tahoma" panose="020B0604030504040204" pitchFamily="34" charset="0"/>
                <a:cs typeface="2  Shiraz" panose="00000400000000000000" pitchFamily="2" charset="-78"/>
              </a:rPr>
              <a:t> قرار می‌گیرد. از طرفی کره زمین نیز در امرداد هر سال از این مکان می‌گذرد؛ بنابراین مقابله نزدیک دو سیاره همیشه در </a:t>
            </a:r>
            <a:r>
              <a:rPr lang="fa-IR" sz="2000" dirty="0">
                <a:solidFill>
                  <a:srgbClr val="0B0080"/>
                </a:solidFill>
                <a:latin typeface="Tahoma" panose="020B0604030504040204" pitchFamily="34" charset="0"/>
                <a:cs typeface="2  Shiraz" panose="00000400000000000000" pitchFamily="2" charset="-78"/>
                <a:hlinkClick r:id="rId16" tooltip="امرداد"/>
              </a:rPr>
              <a:t>امرداد</a:t>
            </a:r>
            <a:r>
              <a:rPr lang="fa-IR" sz="2000" dirty="0">
                <a:solidFill>
                  <a:srgbClr val="252525"/>
                </a:solidFill>
                <a:latin typeface="Tahoma" panose="020B0604030504040204" pitchFamily="34" charset="0"/>
                <a:cs typeface="2  Shiraz" panose="00000400000000000000" pitchFamily="2" charset="-78"/>
              </a:rPr>
              <a:t> یا </a:t>
            </a:r>
            <a:r>
              <a:rPr lang="fa-IR" sz="2000" dirty="0">
                <a:solidFill>
                  <a:srgbClr val="0B0080"/>
                </a:solidFill>
                <a:latin typeface="Tahoma" panose="020B0604030504040204" pitchFamily="34" charset="0"/>
                <a:cs typeface="2  Shiraz" panose="00000400000000000000" pitchFamily="2" charset="-78"/>
                <a:hlinkClick r:id="rId17" tooltip="شهریور"/>
              </a:rPr>
              <a:t>شهریور</a:t>
            </a:r>
            <a:r>
              <a:rPr lang="fa-IR" sz="2000" dirty="0">
                <a:solidFill>
                  <a:srgbClr val="252525"/>
                </a:solidFill>
                <a:latin typeface="Tahoma" panose="020B0604030504040204" pitchFamily="34" charset="0"/>
                <a:cs typeface="2  Shiraz" panose="00000400000000000000" pitchFamily="2" charset="-78"/>
              </a:rPr>
              <a:t> هر ۱۵ تا ۱۷۷ سال رخ می‌دهد. در این هنگام بهرام در جنوب </a:t>
            </a:r>
            <a:r>
              <a:rPr lang="fa-IR" sz="2000" dirty="0">
                <a:solidFill>
                  <a:srgbClr val="0B0080"/>
                </a:solidFill>
                <a:latin typeface="Tahoma" panose="020B0604030504040204" pitchFamily="34" charset="0"/>
                <a:cs typeface="2  Shiraz" panose="00000400000000000000" pitchFamily="2" charset="-78"/>
                <a:hlinkClick r:id="rId18" tooltip="استوای سماوی"/>
              </a:rPr>
              <a:t>استوای سماوی</a:t>
            </a:r>
            <a:r>
              <a:rPr lang="fa-IR" sz="2000" dirty="0">
                <a:solidFill>
                  <a:srgbClr val="252525"/>
                </a:solidFill>
                <a:latin typeface="Tahoma" panose="020B0604030504040204" pitchFamily="34" charset="0"/>
                <a:cs typeface="2  Shiraz" panose="00000400000000000000" pitchFamily="2" charset="-78"/>
              </a:rPr>
              <a:t> قرار دارد و بنابراین این نوع مقابله‌ها از </a:t>
            </a:r>
            <a:r>
              <a:rPr lang="fa-IR" sz="2000" dirty="0">
                <a:solidFill>
                  <a:srgbClr val="0B0080"/>
                </a:solidFill>
                <a:latin typeface="Tahoma" panose="020B0604030504040204" pitchFamily="34" charset="0"/>
                <a:cs typeface="2  Shiraz" panose="00000400000000000000" pitchFamily="2" charset="-78"/>
                <a:hlinkClick r:id="rId19" tooltip="عرض جغرافیایی"/>
              </a:rPr>
              <a:t>عرض‌های جغرافیایی</a:t>
            </a:r>
            <a:r>
              <a:rPr lang="fa-IR" sz="2000" dirty="0">
                <a:solidFill>
                  <a:srgbClr val="252525"/>
                </a:solidFill>
                <a:latin typeface="Tahoma" panose="020B0604030504040204" pitchFamily="34" charset="0"/>
                <a:cs typeface="2  Shiraz" panose="00000400000000000000" pitchFamily="2" charset="-78"/>
              </a:rPr>
              <a:t> جنوبی زمین بهتر مشاهده می‌شوند. عکس این مطلب در مقابله‌های دور صادق است چرا که این نوع مقابله‌ها در صورت فلکی </a:t>
            </a:r>
            <a:r>
              <a:rPr lang="fa-IR" sz="2000" dirty="0">
                <a:solidFill>
                  <a:srgbClr val="0B0080"/>
                </a:solidFill>
                <a:latin typeface="Tahoma" panose="020B0604030504040204" pitchFamily="34" charset="0"/>
                <a:cs typeface="2  Shiraz" panose="00000400000000000000" pitchFamily="2" charset="-78"/>
                <a:hlinkClick r:id="rId20" tooltip="شیر (صورت فلکی)"/>
              </a:rPr>
              <a:t>شیر</a:t>
            </a:r>
            <a:r>
              <a:rPr lang="fa-IR" sz="2000" dirty="0">
                <a:solidFill>
                  <a:srgbClr val="252525"/>
                </a:solidFill>
                <a:latin typeface="Tahoma" panose="020B0604030504040204" pitchFamily="34" charset="0"/>
                <a:cs typeface="2  Shiraz" panose="00000400000000000000" pitchFamily="2" charset="-78"/>
              </a:rPr>
              <a:t> و در ماه </a:t>
            </a:r>
            <a:r>
              <a:rPr lang="fa-IR" sz="2000" dirty="0">
                <a:solidFill>
                  <a:srgbClr val="0B0080"/>
                </a:solidFill>
                <a:latin typeface="Tahoma" panose="020B0604030504040204" pitchFamily="34" charset="0"/>
                <a:cs typeface="2  Shiraz" panose="00000400000000000000" pitchFamily="2" charset="-78"/>
                <a:hlinkClick r:id="rId21" tooltip="بهمن"/>
              </a:rPr>
              <a:t>بهمن</a:t>
            </a:r>
            <a:r>
              <a:rPr lang="fa-IR" sz="2000" dirty="0">
                <a:solidFill>
                  <a:srgbClr val="252525"/>
                </a:solidFill>
                <a:latin typeface="Tahoma" panose="020B0604030504040204" pitchFamily="34" charset="0"/>
                <a:cs typeface="2  Shiraz" panose="00000400000000000000" pitchFamily="2" charset="-78"/>
              </a:rPr>
              <a:t> و </a:t>
            </a:r>
            <a:r>
              <a:rPr lang="fa-IR" sz="2000" dirty="0">
                <a:solidFill>
                  <a:srgbClr val="0B0080"/>
                </a:solidFill>
                <a:latin typeface="Tahoma" panose="020B0604030504040204" pitchFamily="34" charset="0"/>
                <a:cs typeface="2  Shiraz" panose="00000400000000000000" pitchFamily="2" charset="-78"/>
                <a:hlinkClick r:id="rId22" tooltip="اسفند"/>
              </a:rPr>
              <a:t>اسفند</a:t>
            </a:r>
            <a:r>
              <a:rPr lang="fa-IR" sz="2000" dirty="0">
                <a:solidFill>
                  <a:srgbClr val="252525"/>
                </a:solidFill>
                <a:latin typeface="Tahoma" panose="020B0604030504040204" pitchFamily="34" charset="0"/>
                <a:cs typeface="2  Shiraz" panose="00000400000000000000" pitchFamily="2" charset="-78"/>
              </a:rPr>
              <a:t> رخ می‌دهند، در نتیجه از </a:t>
            </a:r>
            <a:r>
              <a:rPr lang="fa-IR" sz="2000" dirty="0">
                <a:solidFill>
                  <a:srgbClr val="0B0080"/>
                </a:solidFill>
                <a:latin typeface="Tahoma" panose="020B0604030504040204" pitchFamily="34" charset="0"/>
                <a:cs typeface="2  Shiraz" panose="00000400000000000000" pitchFamily="2" charset="-78"/>
                <a:hlinkClick r:id="rId23" tooltip="نیم‌کره شمالی"/>
              </a:rPr>
              <a:t>نیم‌کره شمالی</a:t>
            </a:r>
            <a:r>
              <a:rPr lang="fa-IR" sz="2000" dirty="0">
                <a:solidFill>
                  <a:srgbClr val="252525"/>
                </a:solidFill>
                <a:latin typeface="Tahoma" panose="020B0604030504040204" pitchFamily="34" charset="0"/>
                <a:cs typeface="2  Shiraz" panose="00000400000000000000" pitchFamily="2" charset="-78"/>
              </a:rPr>
              <a:t> زمین بهتر دیده می‌شوند</a:t>
            </a:r>
            <a:r>
              <a:rPr lang="fa-IR" sz="2000" dirty="0" smtClean="0">
                <a:solidFill>
                  <a:srgbClr val="252525"/>
                </a:solidFill>
                <a:latin typeface="Tahoma" panose="020B0604030504040204" pitchFamily="34" charset="0"/>
                <a:cs typeface="2  Shiraz" panose="00000400000000000000" pitchFamily="2" charset="-78"/>
              </a:rPr>
              <a:t>.</a:t>
            </a:r>
            <a:endParaRPr lang="en-US" sz="2000" dirty="0">
              <a:cs typeface="2  Shiraz" panose="00000400000000000000" pitchFamily="2" charset="-78"/>
            </a:endParaRPr>
          </a:p>
        </p:txBody>
      </p:sp>
      <p:pic>
        <p:nvPicPr>
          <p:cNvPr id="4" name="Abraham - Midnight Memor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0101635" y="171392"/>
            <a:ext cx="609600" cy="609600"/>
          </a:xfrm>
          <a:prstGeom prst="rect">
            <a:avLst/>
          </a:prstGeom>
        </p:spPr>
      </p:pic>
    </p:spTree>
    <p:extLst>
      <p:ext uri="{BB962C8B-B14F-4D97-AF65-F5344CB8AC3E}">
        <p14:creationId xmlns:p14="http://schemas.microsoft.com/office/powerpoint/2010/main" val="9755646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76976" fill="hold"/>
                                        <p:tgtEl>
                                          <p:spTgt spid="4"/>
                                        </p:tgtEl>
                                      </p:cBhvr>
                                    </p:cmd>
                                  </p:childTnLst>
                                </p:cTn>
                              </p:par>
                            </p:childTnLst>
                          </p:cTn>
                        </p:par>
                      </p:childTnLst>
                    </p:cTn>
                  </p:par>
                </p:childTnLst>
              </p:cTn>
              <p:nextCondLst>
                <p:cond evt="onClick" delay="0">
                  <p:tgtEl>
                    <p:spTgt spid="4"/>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t>کاوشگران مریخ</a:t>
            </a:r>
            <a:endParaRPr lang="en-US" sz="4000" dirty="0"/>
          </a:p>
        </p:txBody>
      </p:sp>
      <p:sp>
        <p:nvSpPr>
          <p:cNvPr id="3" name="Content Placeholder 2"/>
          <p:cNvSpPr>
            <a:spLocks noGrp="1"/>
          </p:cNvSpPr>
          <p:nvPr>
            <p:ph idx="1"/>
          </p:nvPr>
        </p:nvSpPr>
        <p:spPr>
          <a:xfrm>
            <a:off x="838200" y="2740025"/>
            <a:ext cx="10515600" cy="2746375"/>
          </a:xfrm>
        </p:spPr>
        <p:txBody>
          <a:bodyPr>
            <a:normAutofit fontScale="92500"/>
          </a:bodyPr>
          <a:lstStyle/>
          <a:p>
            <a:pPr marL="0" indent="0" algn="r">
              <a:buNone/>
            </a:pPr>
            <a:r>
              <a:rPr lang="fa-IR" sz="2000" dirty="0">
                <a:solidFill>
                  <a:srgbClr val="0B0080"/>
                </a:solidFill>
                <a:latin typeface="Tahoma" panose="020B0604030504040204" pitchFamily="34" charset="0"/>
                <a:cs typeface="2  Shiraz" panose="00000400000000000000" pitchFamily="2" charset="-78"/>
                <a:hlinkClick r:id="rId4" tooltip="ناسا"/>
              </a:rPr>
              <a:t>ناسا</a:t>
            </a:r>
            <a:r>
              <a:rPr lang="fa-IR" sz="2000" dirty="0">
                <a:solidFill>
                  <a:srgbClr val="252525"/>
                </a:solidFill>
                <a:latin typeface="Tahoma" panose="020B0604030504040204" pitchFamily="34" charset="0"/>
                <a:cs typeface="2  Shiraz" panose="00000400000000000000" pitchFamily="2" charset="-78"/>
              </a:rPr>
              <a:t> تا کنون چندین </a:t>
            </a:r>
            <a:r>
              <a:rPr lang="fa-IR" sz="2000" dirty="0">
                <a:solidFill>
                  <a:srgbClr val="0B0080"/>
                </a:solidFill>
                <a:latin typeface="Tahoma" panose="020B0604030504040204" pitchFamily="34" charset="0"/>
                <a:cs typeface="2  Shiraz" panose="00000400000000000000" pitchFamily="2" charset="-78"/>
                <a:hlinkClick r:id="rId5" tooltip="فضاپیما"/>
              </a:rPr>
              <a:t>فضاپیما</a:t>
            </a:r>
            <a:r>
              <a:rPr lang="fa-IR" sz="2000" dirty="0">
                <a:solidFill>
                  <a:srgbClr val="252525"/>
                </a:solidFill>
                <a:latin typeface="Tahoma" panose="020B0604030504040204" pitchFamily="34" charset="0"/>
                <a:cs typeface="2  Shiraz" panose="00000400000000000000" pitchFamily="2" charset="-78"/>
              </a:rPr>
              <a:t> و کاوش‌گر کاربردی را در اطراف و روی سیاره ی مریخ به کار گرفته‌است: کاوشگرهای </a:t>
            </a:r>
            <a:r>
              <a:rPr lang="fa-IR" sz="2000" dirty="0">
                <a:solidFill>
                  <a:srgbClr val="0B0080"/>
                </a:solidFill>
                <a:latin typeface="Tahoma" panose="020B0604030504040204" pitchFamily="34" charset="0"/>
                <a:cs typeface="2  Shiraz" panose="00000400000000000000" pitchFamily="2" charset="-78"/>
                <a:hlinkClick r:id="rId6" tooltip="مریخ‌نورد آپورچونیتی"/>
              </a:rPr>
              <a:t>آپورچونیتی</a:t>
            </a:r>
            <a:r>
              <a:rPr lang="fa-IR" sz="2000" dirty="0">
                <a:solidFill>
                  <a:srgbClr val="252525"/>
                </a:solidFill>
                <a:latin typeface="Tahoma" panose="020B0604030504040204" pitchFamily="34" charset="0"/>
                <a:cs typeface="2  Shiraz" panose="00000400000000000000" pitchFamily="2" charset="-78"/>
              </a:rPr>
              <a:t> و </a:t>
            </a:r>
            <a:r>
              <a:rPr lang="fa-IR" sz="2000" dirty="0">
                <a:solidFill>
                  <a:srgbClr val="0B0080"/>
                </a:solidFill>
                <a:latin typeface="Tahoma" panose="020B0604030504040204" pitchFamily="34" charset="0"/>
                <a:cs typeface="2  Shiraz" panose="00000400000000000000" pitchFamily="2" charset="-78"/>
                <a:hlinkClick r:id="rId7" tooltip="کاوشگر کنجکاوی"/>
              </a:rPr>
              <a:t>کنجکاوی</a:t>
            </a:r>
            <a:r>
              <a:rPr lang="fa-IR" sz="2000" dirty="0">
                <a:solidFill>
                  <a:srgbClr val="252525"/>
                </a:solidFill>
                <a:latin typeface="Tahoma" panose="020B0604030504040204" pitchFamily="34" charset="0"/>
                <a:cs typeface="2  Shiraz" panose="00000400000000000000" pitchFamily="2" charset="-78"/>
              </a:rPr>
              <a:t> که به ترتیب در سال‌های ۲۰۰۴ و ۲۰۱۲ در مریخ فرود آمدند و </a:t>
            </a:r>
            <a:r>
              <a:rPr lang="fa-IR" sz="2000" dirty="0">
                <a:solidFill>
                  <a:srgbClr val="0B0080"/>
                </a:solidFill>
                <a:latin typeface="Tahoma" panose="020B0604030504040204" pitchFamily="34" charset="0"/>
                <a:cs typeface="2  Shiraz" panose="00000400000000000000" pitchFamily="2" charset="-78"/>
                <a:hlinkClick r:id="rId8" tooltip="مدارگرد شناسایی مریخ"/>
              </a:rPr>
              <a:t>مدارگردهای اودیسه مریخ</a:t>
            </a:r>
            <a:r>
              <a:rPr lang="fa-IR" sz="2000" dirty="0">
                <a:solidFill>
                  <a:srgbClr val="252525"/>
                </a:solidFill>
                <a:latin typeface="Tahoma" panose="020B0604030504040204" pitchFamily="34" charset="0"/>
                <a:cs typeface="2  Shiraz" panose="00000400000000000000" pitchFamily="2" charset="-78"/>
              </a:rPr>
              <a:t>، </a:t>
            </a:r>
            <a:r>
              <a:rPr lang="en-US" sz="2000" dirty="0">
                <a:solidFill>
                  <a:srgbClr val="252525"/>
                </a:solidFill>
                <a:latin typeface="Tahoma" panose="020B0604030504040204" pitchFamily="34" charset="0"/>
                <a:cs typeface="2  Shiraz" panose="00000400000000000000" pitchFamily="2" charset="-78"/>
              </a:rPr>
              <a:t>MRO </a:t>
            </a:r>
            <a:r>
              <a:rPr lang="fa-IR" sz="2000" dirty="0">
                <a:solidFill>
                  <a:srgbClr val="252525"/>
                </a:solidFill>
                <a:latin typeface="Tahoma" panose="020B0604030504040204" pitchFamily="34" charset="0"/>
                <a:cs typeface="2  Shiraz" panose="00000400000000000000" pitchFamily="2" charset="-78"/>
              </a:rPr>
              <a:t>و </a:t>
            </a:r>
            <a:r>
              <a:rPr lang="fa-IR" sz="2000" dirty="0">
                <a:solidFill>
                  <a:srgbClr val="0B0080"/>
                </a:solidFill>
                <a:latin typeface="Tahoma" panose="020B0604030504040204" pitchFamily="34" charset="0"/>
                <a:cs typeface="2  Shiraz" panose="00000400000000000000" pitchFamily="2" charset="-78"/>
                <a:hlinkClick r:id="rId9" tooltip="ماون"/>
              </a:rPr>
              <a:t>ماون</a:t>
            </a:r>
            <a:r>
              <a:rPr lang="fa-IR" sz="2000" dirty="0">
                <a:solidFill>
                  <a:srgbClr val="252525"/>
                </a:solidFill>
                <a:latin typeface="Tahoma" panose="020B0604030504040204" pitchFamily="34" charset="0"/>
                <a:cs typeface="2  Shiraz" panose="00000400000000000000" pitchFamily="2" charset="-78"/>
              </a:rPr>
              <a:t> که در مدار سیاره ی سرخ گردش می‌کنند. اودیسه مریخ در سال ۲۰۰۱، </a:t>
            </a:r>
            <a:r>
              <a:rPr lang="en-US" sz="2000" dirty="0">
                <a:solidFill>
                  <a:srgbClr val="252525"/>
                </a:solidFill>
                <a:latin typeface="Tahoma" panose="020B0604030504040204" pitchFamily="34" charset="0"/>
                <a:cs typeface="2  Shiraz" panose="00000400000000000000" pitchFamily="2" charset="-78"/>
              </a:rPr>
              <a:t>MRO </a:t>
            </a:r>
            <a:r>
              <a:rPr lang="fa-IR" sz="2000" dirty="0">
                <a:solidFill>
                  <a:srgbClr val="252525"/>
                </a:solidFill>
                <a:latin typeface="Tahoma" panose="020B0604030504040204" pitchFamily="34" charset="0"/>
                <a:cs typeface="2  Shiraz" panose="00000400000000000000" pitchFamily="2" charset="-78"/>
              </a:rPr>
              <a:t>در سال ۲۰۰۶ و ماون در سال۲۰۱۴ به مدار مریخ وارد شدند. فضاپیمای </a:t>
            </a:r>
            <a:r>
              <a:rPr lang="fa-IR" sz="2000" dirty="0">
                <a:solidFill>
                  <a:srgbClr val="0B0080"/>
                </a:solidFill>
                <a:latin typeface="Tahoma" panose="020B0604030504040204" pitchFamily="34" charset="0"/>
                <a:cs typeface="2  Shiraz" panose="00000400000000000000" pitchFamily="2" charset="-78"/>
                <a:hlinkClick r:id="rId10" tooltip="مارس اکسپرس"/>
              </a:rPr>
              <a:t>مارس اکسپرس</a:t>
            </a:r>
            <a:r>
              <a:rPr lang="fa-IR" sz="2000" dirty="0">
                <a:solidFill>
                  <a:srgbClr val="252525"/>
                </a:solidFill>
                <a:latin typeface="Tahoma" panose="020B0604030504040204" pitchFamily="34" charset="0"/>
                <a:cs typeface="2  Shiraz" panose="00000400000000000000" pitchFamily="2" charset="-78"/>
              </a:rPr>
              <a:t> اروپا و </a:t>
            </a:r>
            <a:r>
              <a:rPr lang="fa-IR" sz="2000" dirty="0">
                <a:solidFill>
                  <a:srgbClr val="0B0080"/>
                </a:solidFill>
                <a:latin typeface="Tahoma" panose="020B0604030504040204" pitchFamily="34" charset="0"/>
                <a:cs typeface="2  Shiraz" panose="00000400000000000000" pitchFamily="2" charset="-78"/>
                <a:hlinkClick r:id="rId11" tooltip="مأموریت مدارگرد مریخ"/>
              </a:rPr>
              <a:t>مأموریت مدارگرد مریخ</a:t>
            </a:r>
            <a:r>
              <a:rPr lang="fa-IR" sz="2000" dirty="0">
                <a:solidFill>
                  <a:srgbClr val="252525"/>
                </a:solidFill>
                <a:latin typeface="Tahoma" panose="020B0604030504040204" pitchFamily="34" charset="0"/>
                <a:cs typeface="2  Shiraz" panose="00000400000000000000" pitchFamily="2" charset="-78"/>
              </a:rPr>
              <a:t> </a:t>
            </a:r>
            <a:r>
              <a:rPr lang="fa-IR" sz="2000" dirty="0">
                <a:solidFill>
                  <a:srgbClr val="0B0080"/>
                </a:solidFill>
                <a:latin typeface="Tahoma" panose="020B0604030504040204" pitchFamily="34" charset="0"/>
                <a:cs typeface="2  Shiraz" panose="00000400000000000000" pitchFamily="2" charset="-78"/>
                <a:hlinkClick r:id="rId12" tooltip="هند"/>
              </a:rPr>
              <a:t>هند</a:t>
            </a:r>
            <a:r>
              <a:rPr lang="fa-IR" sz="2000" dirty="0">
                <a:solidFill>
                  <a:srgbClr val="252525"/>
                </a:solidFill>
                <a:latin typeface="Tahoma" panose="020B0604030504040204" pitchFamily="34" charset="0"/>
                <a:cs typeface="2  Shiraz" panose="00000400000000000000" pitchFamily="2" charset="-78"/>
              </a:rPr>
              <a:t> نیز از بالا به </a:t>
            </a:r>
            <a:r>
              <a:rPr lang="fa-IR" sz="2000" dirty="0">
                <a:solidFill>
                  <a:srgbClr val="0B0080"/>
                </a:solidFill>
                <a:latin typeface="Tahoma" panose="020B0604030504040204" pitchFamily="34" charset="0"/>
                <a:cs typeface="2  Shiraz" panose="00000400000000000000" pitchFamily="2" charset="-78"/>
                <a:hlinkClick r:id="rId13" tooltip="پایش"/>
              </a:rPr>
              <a:t>پایش</a:t>
            </a:r>
            <a:r>
              <a:rPr lang="fa-IR" sz="2000" dirty="0">
                <a:solidFill>
                  <a:srgbClr val="252525"/>
                </a:solidFill>
                <a:latin typeface="Tahoma" panose="020B0604030504040204" pitchFamily="34" charset="0"/>
                <a:cs typeface="2  Shiraz" panose="00000400000000000000" pitchFamily="2" charset="-78"/>
              </a:rPr>
              <a:t> سیاره سرخ می‌پردازند و تعداد مدارگردهای عملکردی مریخ را به پنج رسانده‌اند.</a:t>
            </a:r>
            <a:r>
              <a:rPr lang="fa-IR" sz="2000" baseline="30000" dirty="0">
                <a:solidFill>
                  <a:srgbClr val="0B0080"/>
                </a:solidFill>
                <a:latin typeface="Tahoma" panose="020B0604030504040204" pitchFamily="34" charset="0"/>
                <a:cs typeface="2  Shiraz" panose="00000400000000000000" pitchFamily="2" charset="-78"/>
                <a:hlinkClick r:id="rId14"/>
              </a:rPr>
              <a:t>[۸]</a:t>
            </a:r>
            <a:endParaRPr lang="fa-IR" sz="2000" dirty="0">
              <a:solidFill>
                <a:srgbClr val="252525"/>
              </a:solidFill>
              <a:latin typeface="Tahoma" panose="020B0604030504040204" pitchFamily="34" charset="0"/>
              <a:cs typeface="2  Shiraz" panose="00000400000000000000" pitchFamily="2" charset="-78"/>
            </a:endParaRPr>
          </a:p>
          <a:p>
            <a:pPr marL="0" indent="0" algn="r">
              <a:buNone/>
            </a:pPr>
            <a:r>
              <a:rPr lang="fa-IR" sz="2000" dirty="0">
                <a:solidFill>
                  <a:srgbClr val="252525"/>
                </a:solidFill>
                <a:latin typeface="Tahoma" panose="020B0604030504040204" pitchFamily="34" charset="0"/>
                <a:cs typeface="2  Shiraz" panose="00000400000000000000" pitchFamily="2" charset="-78"/>
              </a:rPr>
              <a:t>دوربین‌ های‌رایز مدارگرد </a:t>
            </a:r>
            <a:r>
              <a:rPr lang="en-US" sz="2000" dirty="0">
                <a:solidFill>
                  <a:srgbClr val="252525"/>
                </a:solidFill>
                <a:latin typeface="Tahoma" panose="020B0604030504040204" pitchFamily="34" charset="0"/>
                <a:cs typeface="2  Shiraz" panose="00000400000000000000" pitchFamily="2" charset="-78"/>
              </a:rPr>
              <a:t>MRO </a:t>
            </a:r>
            <a:r>
              <a:rPr lang="fa-IR" sz="2000" dirty="0">
                <a:solidFill>
                  <a:srgbClr val="252525"/>
                </a:solidFill>
                <a:latin typeface="Tahoma" panose="020B0604030504040204" pitchFamily="34" charset="0"/>
                <a:cs typeface="2  Shiraz" panose="00000400000000000000" pitchFamily="2" charset="-78"/>
              </a:rPr>
              <a:t>شامل یک لنز تلسکوپی است که می‌تواند ویژگی‌های کوچک تا یک متر را در سطح مریخ تشخیص دهد. این دوربین همچنین تصاویر را در طول‌موج‌های نزدیک </a:t>
            </a:r>
            <a:r>
              <a:rPr lang="fa-IR" sz="2000" dirty="0">
                <a:solidFill>
                  <a:srgbClr val="0B0080"/>
                </a:solidFill>
                <a:latin typeface="Tahoma" panose="020B0604030504040204" pitchFamily="34" charset="0"/>
                <a:cs typeface="2  Shiraz" panose="00000400000000000000" pitchFamily="2" charset="-78"/>
                <a:hlinkClick r:id="rId15" tooltip="فروسرخ"/>
              </a:rPr>
              <a:t>فروسرخ</a:t>
            </a:r>
            <a:r>
              <a:rPr lang="fa-IR" sz="2000" dirty="0">
                <a:solidFill>
                  <a:srgbClr val="252525"/>
                </a:solidFill>
                <a:latin typeface="Tahoma" panose="020B0604030504040204" pitchFamily="34" charset="0"/>
                <a:cs typeface="2  Shiraz" panose="00000400000000000000" pitchFamily="2" charset="-78"/>
              </a:rPr>
              <a:t> جمع‌آوری کرده که به پژوهشگران در یادگیری </a:t>
            </a:r>
            <a:r>
              <a:rPr lang="fa-IR" sz="2000" dirty="0">
                <a:solidFill>
                  <a:srgbClr val="0B0080"/>
                </a:solidFill>
                <a:latin typeface="Tahoma" panose="020B0604030504040204" pitchFamily="34" charset="0"/>
                <a:cs typeface="2  Shiraz" panose="00000400000000000000" pitchFamily="2" charset="-78"/>
                <a:hlinkClick r:id="rId16" tooltip="کانی‌شناسی"/>
              </a:rPr>
              <a:t>کانی‌شناسی</a:t>
            </a:r>
            <a:r>
              <a:rPr lang="fa-IR" sz="2000" dirty="0">
                <a:solidFill>
                  <a:srgbClr val="252525"/>
                </a:solidFill>
                <a:latin typeface="Tahoma" panose="020B0604030504040204" pitchFamily="34" charset="0"/>
                <a:cs typeface="2  Shiraz" panose="00000400000000000000" pitchFamily="2" charset="-78"/>
              </a:rPr>
              <a:t> مریخ کمک می‌کند.</a:t>
            </a:r>
          </a:p>
          <a:p>
            <a:endParaRPr lang="en-US" dirty="0"/>
          </a:p>
        </p:txBody>
      </p:sp>
      <p:pic>
        <p:nvPicPr>
          <p:cNvPr id="4" name="Abraham - Midnight Memor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0309412" y="171392"/>
            <a:ext cx="609600" cy="609600"/>
          </a:xfrm>
          <a:prstGeom prst="rect">
            <a:avLst/>
          </a:prstGeom>
        </p:spPr>
      </p:pic>
    </p:spTree>
    <p:extLst>
      <p:ext uri="{BB962C8B-B14F-4D97-AF65-F5344CB8AC3E}">
        <p14:creationId xmlns:p14="http://schemas.microsoft.com/office/powerpoint/2010/main" val="17360143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76976" fill="hold"/>
                                        <p:tgtEl>
                                          <p:spTgt spid="4"/>
                                        </p:tgtEl>
                                      </p:cBhvr>
                                    </p:cmd>
                                  </p:childTnLst>
                                </p:cTn>
                              </p:par>
                            </p:childTnLst>
                          </p:cTn>
                        </p:par>
                      </p:childTnLst>
                    </p:cTn>
                  </p:par>
                </p:childTnLst>
              </p:cTn>
              <p:nextCondLst>
                <p:cond evt="onClick" delay="0">
                  <p:tgtEl>
                    <p:spTgt spid="4"/>
                  </p:tgtEl>
                </p:cond>
              </p:nextCondLst>
            </p:seq>
            <p:audio>
              <p:cMediaNode vol="80000">
                <p:cTn id="27"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61</TotalTime>
  <Words>417</Words>
  <Application>Microsoft Office PowerPoint</Application>
  <PresentationFormat>Widescreen</PresentationFormat>
  <Paragraphs>36</Paragraphs>
  <Slides>14</Slides>
  <Notes>0</Notes>
  <HiddenSlides>0</HiddenSlides>
  <MMClips>10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2  Esfehan</vt:lpstr>
      <vt:lpstr>2  Mehr</vt:lpstr>
      <vt:lpstr>2  Shiraz</vt:lpstr>
      <vt:lpstr>Arial</vt:lpstr>
      <vt:lpstr>Tahoma</vt:lpstr>
      <vt:lpstr>Times New Roman</vt:lpstr>
      <vt:lpstr>Trebuchet MS</vt:lpstr>
      <vt:lpstr>Tw Cen MT</vt:lpstr>
      <vt:lpstr>Circuit</vt:lpstr>
      <vt:lpstr>سیاره مریخ</vt:lpstr>
      <vt:lpstr>مقدمه</vt:lpstr>
      <vt:lpstr>ویژگی های فیزیکی</vt:lpstr>
      <vt:lpstr>خاک</vt:lpstr>
      <vt:lpstr>جو</vt:lpstr>
      <vt:lpstr>افسانه</vt:lpstr>
      <vt:lpstr>خروج از مرکز</vt:lpstr>
      <vt:lpstr>مقابله بهرام با زمین</vt:lpstr>
      <vt:lpstr>کاوشگران مریخ</vt:lpstr>
      <vt:lpstr>وجود آب</vt:lpstr>
      <vt:lpstr>چند نمونه عکس</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سیاره مریخ</dc:title>
  <dc:creator>Arya</dc:creator>
  <cp:lastModifiedBy>Arya</cp:lastModifiedBy>
  <cp:revision>12</cp:revision>
  <dcterms:created xsi:type="dcterms:W3CDTF">2017-01-04T12:52:48Z</dcterms:created>
  <dcterms:modified xsi:type="dcterms:W3CDTF">2017-01-05T10:41:50Z</dcterms:modified>
</cp:coreProperties>
</file>