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63F7B3-1943-4F99-8AC9-16ECA3D99420}" type="datetimeFigureOut">
              <a:rPr lang="fa-IR" smtClean="0"/>
              <a:pPr/>
              <a:t>06/28/1436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5E2B7B-683B-4FDD-AB66-04972D3F9FB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55E2B7B-683B-4FDD-AB66-04972D3F9FB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55E2B7B-683B-4FDD-AB66-04972D3F9FB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55E2B7B-683B-4FDD-AB66-04972D3F9FB9}"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55E2B7B-683B-4FDD-AB66-04972D3F9FB9}"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55E2B7B-683B-4FDD-AB66-04972D3F9FB9}"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955E2B7B-683B-4FDD-AB66-04972D3F9FB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955E2B7B-683B-4FDD-AB66-04972D3F9FB9}"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63F7B3-1943-4F99-8AC9-16ECA3D99420}" type="datetimeFigureOut">
              <a:rPr lang="fa-IR" smtClean="0"/>
              <a:pPr/>
              <a:t>06/28/1436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955E2B7B-683B-4FDD-AB66-04972D3F9FB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063F7B3-1943-4F99-8AC9-16ECA3D99420}" type="datetimeFigureOut">
              <a:rPr lang="fa-IR" smtClean="0"/>
              <a:pPr/>
              <a:t>06/28/1436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55E2B7B-683B-4FDD-AB66-04972D3F9FB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63F7B3-1943-4F99-8AC9-16ECA3D99420}" type="datetimeFigureOut">
              <a:rPr lang="fa-IR" smtClean="0"/>
              <a:pPr/>
              <a:t>06/28/1436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5E2B7B-683B-4FDD-AB66-04972D3F9FB9}"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63F7B3-1943-4F99-8AC9-16ECA3D99420}" type="datetimeFigureOut">
              <a:rPr lang="fa-IR" smtClean="0"/>
              <a:pPr/>
              <a:t>06/28/1436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5E2B7B-683B-4FDD-AB66-04972D3F9FB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asi.porsemani.ir/1/2/84"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ydrangeas.jpg"/>
          <p:cNvPicPr>
            <a:picLocks noGrp="1" noChangeAspect="1"/>
          </p:cNvPicPr>
          <p:nvPr>
            <p:ph idx="1"/>
          </p:nvPr>
        </p:nvPicPr>
        <p:blipFill>
          <a:blip r:embed="rId2"/>
          <a:stretch>
            <a:fillRect/>
          </a:stretch>
        </p:blipFill>
        <p:spPr>
          <a:xfrm>
            <a:off x="1643042" y="1285860"/>
            <a:ext cx="6034617" cy="4525963"/>
          </a:xfrm>
        </p:spPr>
      </p:pic>
      <p:sp>
        <p:nvSpPr>
          <p:cNvPr id="2" name="Title 1"/>
          <p:cNvSpPr>
            <a:spLocks noGrp="1"/>
          </p:cNvSpPr>
          <p:nvPr>
            <p:ph type="title"/>
          </p:nvPr>
        </p:nvSpPr>
        <p:spPr>
          <a:xfrm>
            <a:off x="457200" y="274638"/>
            <a:ext cx="8229600" cy="868346"/>
          </a:xfrm>
        </p:spPr>
        <p:txBody>
          <a:bodyPr>
            <a:noAutofit/>
          </a:bodyPr>
          <a:lstStyle/>
          <a:p>
            <a:r>
              <a:rPr lang="fa-IR" dirty="0" smtClean="0">
                <a:hlinkClick r:id="rId3"/>
              </a:rPr>
              <a:t>اندیشه ی سیاسی آیت الله خامنه ای</a:t>
            </a:r>
            <a:endParaRPr lang="fa-IR" dirty="0"/>
          </a:p>
        </p:txBody>
      </p:sp>
      <p:sp>
        <p:nvSpPr>
          <p:cNvPr id="4" name="Rectangle 3"/>
          <p:cNvSpPr/>
          <p:nvPr/>
        </p:nvSpPr>
        <p:spPr>
          <a:xfrm>
            <a:off x="2610566" y="2500306"/>
            <a:ext cx="3922869" cy="2123658"/>
          </a:xfrm>
          <a:prstGeom prst="rect">
            <a:avLst/>
          </a:prstGeom>
          <a:solidFill>
            <a:srgbClr val="00B050"/>
          </a:solidFill>
        </p:spPr>
        <p:txBody>
          <a:bodyPr wrap="square">
            <a:spAutoFit/>
          </a:bodyPr>
          <a:lstStyle/>
          <a:p>
            <a:pPr algn="ctr"/>
            <a:r>
              <a:rPr lang="fa-IR" sz="4400" dirty="0" smtClean="0">
                <a:solidFill>
                  <a:schemeClr val="tx1">
                    <a:lumMod val="75000"/>
                    <a:lumOff val="25000"/>
                  </a:schemeClr>
                </a:solidFill>
              </a:rPr>
              <a:t>وظايف راهبردي بسيج از منظر فرماندهي كل قوا؟</a:t>
            </a:r>
            <a:endParaRPr lang="fa-IR" sz="4400" dirty="0">
              <a:solidFill>
                <a:schemeClr val="tx1">
                  <a:lumMod val="75000"/>
                  <a:lumOff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fa-IR" dirty="0" smtClean="0"/>
              <a:t/>
            </a:r>
            <a:br>
              <a:rPr lang="fa-IR" dirty="0" smtClean="0"/>
            </a:br>
            <a:r>
              <a:rPr lang="fa-IR" dirty="0" smtClean="0"/>
              <a:t>امروز وظيفه بسيج، حفظ فضاي سالم در كشور و منزوي كردن زشتي و آلودگي و غفلت و ريا و نفاق و شرك است. امروز نسل نوخاسته‌ كشور، با كمال صفا و پاكي به دنبال حقيقت مي‌دود و تشنه آن است. </a:t>
            </a:r>
            <a:r>
              <a:rPr lang="fa-IR" dirty="0" smtClean="0">
                <a:solidFill>
                  <a:srgbClr val="FF0000"/>
                </a:solidFill>
              </a:rPr>
              <a:t>در كجاي كشور، شما جوانان نوخاسته - پسر و دختر - را مي‌بينيد كه تشنه حقيقت و معنويت و فهميدن و درست فهميدن نباشند؟ </a:t>
            </a:r>
            <a:r>
              <a:rPr lang="fa-IR" dirty="0" smtClean="0"/>
              <a:t>اين نسل پرعدد امروز كشور ما با صفاي ذاتي جواني خود و با تربيت اسلامي جامعه‌ي ما، دنبال حقيقت است؛ اما در كمين اين نسل، گرگان درنده و روبهان حيله‌گري هستند. در كمين نسل نوخاسته‌ جوان ما كساني نشسته‌اند كه مي‌خواهند او را بفريبند، يا بدرند و از بين ببرند.</a:t>
            </a:r>
            <a:endParaRPr lang="fa-IR" dirty="0"/>
          </a:p>
        </p:txBody>
      </p:sp>
      <p:sp>
        <p:nvSpPr>
          <p:cNvPr id="2" name="Title 1"/>
          <p:cNvSpPr>
            <a:spLocks noGrp="1"/>
          </p:cNvSpPr>
          <p:nvPr>
            <p:ph type="title"/>
          </p:nvPr>
        </p:nvSpPr>
        <p:spPr/>
        <p:txBody>
          <a:bodyPr>
            <a:normAutofit fontScale="90000"/>
          </a:bodyPr>
          <a:lstStyle/>
          <a:p>
            <a:r>
              <a:rPr lang="fa-IR" dirty="0" smtClean="0"/>
              <a:t/>
            </a:r>
            <a:br>
              <a:rPr lang="fa-IR" dirty="0" smtClean="0"/>
            </a:br>
            <a:r>
              <a:rPr lang="fa-IR" dirty="0" smtClean="0"/>
              <a:t>8- حفظ فضاي سالم در كشور</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
            </a:r>
            <a:br>
              <a:rPr lang="fa-IR" dirty="0" smtClean="0"/>
            </a:br>
            <a:r>
              <a:rPr lang="fa-IR" dirty="0" smtClean="0"/>
              <a:t/>
            </a:r>
            <a:br>
              <a:rPr lang="fa-IR" dirty="0" smtClean="0"/>
            </a:br>
            <a:r>
              <a:rPr lang="fa-IR" dirty="0" smtClean="0">
                <a:solidFill>
                  <a:srgbClr val="FF0000"/>
                </a:solidFill>
              </a:rPr>
              <a:t>تجدد و نوگرايي حقيقي و باز كردن ميدان‌هاي تازه‌ي زندگي، مطلوب اسلام است</a:t>
            </a:r>
            <a:r>
              <a:rPr lang="fa-IR" dirty="0" smtClean="0"/>
              <a:t>؛ اصلا اسلام اين را از انسان خواسته؛ اين به بركت تأمل، تعمق، كار درست، كار فكري، تلاش عملي، مجاهدت، استقبال از كار و از خطر در همه‌ي ميدان‌ها، و همتها را بلند كردن به‌دست مي‌آيد. </a:t>
            </a:r>
            <a:r>
              <a:rPr lang="fa-IR" dirty="0" smtClean="0">
                <a:solidFill>
                  <a:srgbClr val="FF0000"/>
                </a:solidFill>
              </a:rPr>
              <a:t>اين كارها مربوط به كيست؟ مربوط به بسيج است. اگر بسيج را درست معنا كنيم، همين است</a:t>
            </a:r>
            <a:endParaRPr lang="fa-IR" dirty="0">
              <a:solidFill>
                <a:srgbClr val="FF0000"/>
              </a:solidFill>
            </a:endParaRPr>
          </a:p>
        </p:txBody>
      </p:sp>
      <p:sp>
        <p:nvSpPr>
          <p:cNvPr id="2" name="Title 1"/>
          <p:cNvSpPr>
            <a:spLocks noGrp="1"/>
          </p:cNvSpPr>
          <p:nvPr>
            <p:ph type="title"/>
          </p:nvPr>
        </p:nvSpPr>
        <p:spPr/>
        <p:txBody>
          <a:bodyPr>
            <a:normAutofit/>
          </a:bodyPr>
          <a:lstStyle/>
          <a:p>
            <a:r>
              <a:rPr lang="fa-IR" dirty="0" smtClean="0"/>
              <a:t>9- بسيج و باز كردن ميدان‌هاي تازه‌ زندگي</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fa-IR" dirty="0" smtClean="0"/>
              <a:t>.</a:t>
            </a:r>
            <a:br>
              <a:rPr lang="fa-IR" dirty="0" smtClean="0"/>
            </a:br>
            <a:r>
              <a:rPr lang="fa-IR" dirty="0" smtClean="0"/>
              <a:t/>
            </a:r>
            <a:br>
              <a:rPr lang="fa-IR" dirty="0" smtClean="0"/>
            </a:br>
            <a:r>
              <a:rPr lang="fa-IR" dirty="0" smtClean="0">
                <a:solidFill>
                  <a:srgbClr val="FF0000"/>
                </a:solidFill>
              </a:rPr>
              <a:t>اساس بسيج در جمهوري اسلامي، بر آگاهي است. </a:t>
            </a:r>
            <a:r>
              <a:rPr lang="fa-IR" dirty="0" smtClean="0"/>
              <a:t>در اين‌جا نظام جمهوري اسلامي هرگز نخواسته است عده‌اي بيايند و چشمهايشان را ببندند و با اطاعت كوركورانه و بي‌خبر از آنچه كه اتفاق مي‌افتد، به ميدان بروند و اسلحه‌ها را بكشند و بناي جنگيدن بگذارند. اين را ما نخواستيم. </a:t>
            </a:r>
            <a:r>
              <a:rPr lang="fa-IR" dirty="0" smtClean="0">
                <a:solidFill>
                  <a:srgbClr val="FF0000"/>
                </a:solidFill>
              </a:rPr>
              <a:t>جمهوري اسلامي و امام اين جمهوري - رضوان و رحمت خدا بر او - عكس اين حركت كردند. ملت ما با آگاهي راه‌افتاد، ميدان را انتخاب كرد و در آن ميدان جنگيد. كساني كه در جبهه‌هاي نبرد، در هشت سال جنگ تحميلي و قبل از آن و مقداري بعد از آن ايستادند و جنگيدند، علي بصيرة جنگيدند. </a:t>
            </a:r>
            <a:r>
              <a:rPr lang="fa-IR" dirty="0" smtClean="0"/>
              <a:t>مكرر در مكرر از زبانشان شنيديم كه «ما براي خاك نمي‌جنگيم؛ ما براي يك وجب زمين نمي‌جنگيم؛ ما براي اهداف و آرمانهايمان مي‌جنگيم. » اين، همان معرفت است.</a:t>
            </a:r>
            <a:br>
              <a:rPr lang="fa-IR" dirty="0" smtClean="0"/>
            </a:br>
            <a:r>
              <a:rPr lang="fa-IR" dirty="0" smtClean="0"/>
              <a:t>من مي‌خواهم عرض كنم: جوانان عزيز! بسيجيان عزيز! هر جاي كشور كه هستيد، اين بصيرت را روزبه‌روز زياد كنيد. نگذاريد بعضي از نيازهاي مادي و مسائل كوچك، جلو بصيرتها را بگيرد. بصيرتتان را حفظ كنيد و دشمنتان را بشناسيد. دشمن، ترفندهاي گوناگون دارد؛ و آن ملتي موفق مي‌شود كه فريب نخورد... بصير باشيد در شناسايي دشمن. بصير باشيد در شناسايي ترفندهاي دشمن.</a:t>
            </a:r>
            <a:endParaRPr lang="fa-IR" dirty="0"/>
          </a:p>
        </p:txBody>
      </p:sp>
      <p:sp>
        <p:nvSpPr>
          <p:cNvPr id="2" name="Title 1"/>
          <p:cNvSpPr>
            <a:spLocks noGrp="1"/>
          </p:cNvSpPr>
          <p:nvPr>
            <p:ph type="title"/>
          </p:nvPr>
        </p:nvSpPr>
        <p:spPr/>
        <p:txBody>
          <a:bodyPr>
            <a:normAutofit/>
          </a:bodyPr>
          <a:lstStyle/>
          <a:p>
            <a:r>
              <a:rPr lang="fa-IR" dirty="0" smtClean="0"/>
              <a:t>10- تقويت و افزايش بصيرت و آگاهي</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
            </a:r>
            <a:br>
              <a:rPr lang="fa-IR" dirty="0" smtClean="0"/>
            </a:br>
            <a:r>
              <a:rPr lang="fa-IR" dirty="0" smtClean="0"/>
              <a:t/>
            </a:r>
            <a:br>
              <a:rPr lang="fa-IR" dirty="0" smtClean="0"/>
            </a:br>
            <a:r>
              <a:rPr lang="fa-IR" dirty="0" smtClean="0"/>
              <a:t>امروز دانشگاه، بيش از هميشه به بسيج دانشجويي و بسيج دانشجويان در صراط مستقيم انقلاب نيازمند است، و تشكل بسيج دانشجويي، بيش از هميشه به خودسازي و هوشمندي و پايداري</a:t>
            </a:r>
            <a:endParaRPr lang="fa-IR" dirty="0"/>
          </a:p>
        </p:txBody>
      </p:sp>
      <p:sp>
        <p:nvSpPr>
          <p:cNvPr id="2" name="Title 1"/>
          <p:cNvSpPr>
            <a:spLocks noGrp="1"/>
          </p:cNvSpPr>
          <p:nvPr>
            <p:ph type="title"/>
          </p:nvPr>
        </p:nvSpPr>
        <p:spPr/>
        <p:txBody>
          <a:bodyPr>
            <a:normAutofit fontScale="90000"/>
          </a:bodyPr>
          <a:lstStyle/>
          <a:p>
            <a:r>
              <a:rPr lang="fa-IR" dirty="0" smtClean="0"/>
              <a:t>11- ضرورت خودسازي و هوشمندي و پايداري</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fa-IR" dirty="0" smtClean="0"/>
              <a:t/>
            </a:r>
            <a:br>
              <a:rPr lang="fa-IR" dirty="0" smtClean="0"/>
            </a:br>
            <a:r>
              <a:rPr lang="fa-IR" dirty="0" smtClean="0"/>
              <a:t>قرآن به ما مي‌گويد: «</a:t>
            </a:r>
            <a:r>
              <a:rPr lang="fa-IR" dirty="0" smtClean="0">
                <a:solidFill>
                  <a:srgbClr val="FF0000"/>
                </a:solidFill>
              </a:rPr>
              <a:t>و لا تهنوا و لا تحزنوا و انتم الاعلون. </a:t>
            </a:r>
            <a:r>
              <a:rPr lang="fa-IR" dirty="0" smtClean="0"/>
              <a:t>» يعني سست نشويد، غمگين نشويد، شما بالاتر از ديگران هستيد.</a:t>
            </a:r>
          </a:p>
          <a:p>
            <a:r>
              <a:rPr lang="fa-IR" dirty="0" smtClean="0"/>
              <a:t> به دنبال اين جمله، قيدي دارد: «</a:t>
            </a:r>
            <a:r>
              <a:rPr lang="fa-IR" dirty="0" smtClean="0">
                <a:solidFill>
                  <a:srgbClr val="FF0000"/>
                </a:solidFill>
              </a:rPr>
              <a:t>ان كنتم مؤمنين»؛ </a:t>
            </a:r>
            <a:r>
              <a:rPr lang="fa-IR" dirty="0" smtClean="0"/>
              <a:t>اگر مؤمن باشيد. </a:t>
            </a:r>
            <a:r>
              <a:rPr lang="fa-IR" dirty="0" smtClean="0">
                <a:solidFill>
                  <a:srgbClr val="FF0000"/>
                </a:solidFill>
              </a:rPr>
              <a:t>همه‌ي اين حرفهايي كه زديم، مربوط به آن‌وقتي است كه </a:t>
            </a:r>
          </a:p>
          <a:p>
            <a:r>
              <a:rPr lang="fa-IR" dirty="0" smtClean="0">
                <a:solidFill>
                  <a:srgbClr val="FF0000"/>
                </a:solidFill>
              </a:rPr>
              <a:t>رابطه‌ي ما با خدا خوب باشد؛ مربوط به آن وقتي است كه شما جوانان عزيز، با تقوا باشيد؛ مربوط به آن وقتي است كه شما </a:t>
            </a:r>
          </a:p>
          <a:p>
            <a:r>
              <a:rPr lang="fa-IR" dirty="0" smtClean="0">
                <a:solidFill>
                  <a:srgbClr val="FF0000"/>
                </a:solidFill>
              </a:rPr>
              <a:t>زن و مرد، سعي كنيد دينتان را حفظ كنيد؛ در مقابل جاذبه‌هاي گناه، تسليم نشويد و در مقابل وسوسه‌ شيطان، مقاومت كنيد</a:t>
            </a:r>
            <a:r>
              <a:rPr lang="fa-IR" dirty="0" smtClean="0"/>
              <a:t>. شما مي‌توانيد و امتحان كرديم كه شما مي‌توانيد. بالاترين وسوسه‌هاي شيطان، وسوسه‌ حفظ نفس است. چقدر شما در زير گلوله‌ بارانهاي پي‌درپي دشمن و آتشهاي انبوهي كه دشمن، در جنگ بر سرتان مي‌ريخت، جلو رفتيد و نترسيديد!</a:t>
            </a:r>
          </a:p>
          <a:p>
            <a:r>
              <a:rPr lang="fa-IR" dirty="0" smtClean="0"/>
              <a:t/>
            </a:r>
            <a:br>
              <a:rPr lang="fa-IR" dirty="0" smtClean="0"/>
            </a:br>
            <a:r>
              <a:rPr lang="fa-IR" dirty="0" smtClean="0"/>
              <a:t>بدانيد امروز يكي از سلاحهاي دشمناني كه مرگ بر آنها مي‌گوييد، اين است كه در مقابل جوانان ما دانه بپاشند - دانه‌ گناه، دانه‌ </a:t>
            </a:r>
          </a:p>
          <a:p>
            <a:r>
              <a:rPr lang="fa-IR" dirty="0" smtClean="0"/>
              <a:t>جاذبه‌هاي گناه، جاذبه‌هاي فساد - تا بلكه بتوانند آنها را جذب كنند. نفس قوي بايد بايستد و تسليم اين جاذبه‌ها نشود. مراقب </a:t>
            </a:r>
          </a:p>
          <a:p>
            <a:r>
              <a:rPr lang="fa-IR" dirty="0" smtClean="0"/>
              <a:t>باشيد! جوانان بسيجي ما مؤمنند، مطهرند، پاكند. اما ممكن است در ميان آنها افرادي پيدا شوند كه روح قوي نداشته باشند و </a:t>
            </a:r>
          </a:p>
          <a:p>
            <a:r>
              <a:rPr lang="fa-IR" dirty="0" smtClean="0"/>
              <a:t>تسليم ترفند دشمن و شيطان گردند. اين‌جا، تقوا به درد مي‌خورد. تقوا يعني اين‌كه دايم مراقب خودمان باشيم و نگذاريم كه اشتباه </a:t>
            </a:r>
          </a:p>
          <a:p>
            <a:r>
              <a:rPr lang="fa-IR" dirty="0" smtClean="0"/>
              <a:t>كنيم. يكي از سلاحهاي ما، دعاست؛ «لايملك الّا الدعاء. » ما دعا را داريم؛ سلاح دعا را داريم؛ سلاح تضرع را داريم و سلاح بكاء را داريم.</a:t>
            </a:r>
          </a:p>
          <a:p>
            <a:r>
              <a:rPr lang="fa-IR" dirty="0" smtClean="0"/>
              <a:t/>
            </a:r>
            <a:br>
              <a:rPr lang="fa-IR" dirty="0" smtClean="0"/>
            </a:br>
            <a:r>
              <a:rPr lang="fa-IR" dirty="0" smtClean="0"/>
              <a:t>پيش خدا تضرع كنيد و همه چيز را با تضرع، از خدا بخواهيد. اين بازوي قوي، اين اراده‌ي نيرومند و پولادين، با دعاست كه </a:t>
            </a:r>
          </a:p>
          <a:p>
            <a:endParaRPr lang="fa-IR" dirty="0" smtClean="0"/>
          </a:p>
          <a:p>
            <a:r>
              <a:rPr lang="fa-IR" dirty="0" smtClean="0"/>
              <a:t>كارايي پيدا خواهد كرد. در ميدان جنگ هم، پيغمبر اكرم و اميرالمؤمنين عليهماالسّلام دعا كردند و با تضرع از خداي متعال </a:t>
            </a:r>
          </a:p>
          <a:p>
            <a:endParaRPr lang="fa-IR" dirty="0" smtClean="0"/>
          </a:p>
          <a:p>
            <a:r>
              <a:rPr lang="fa-IR" dirty="0" smtClean="0"/>
              <a:t>خواستند. امام عزيز ما هم در جنگ دعا مي‌كرد. دل ما به دعاهاي آن بزرگوار و دعاهاي مؤمنين و صالحين، قرص بود</a:t>
            </a:r>
            <a:endParaRPr lang="fa-IR" dirty="0"/>
          </a:p>
        </p:txBody>
      </p:sp>
      <p:sp>
        <p:nvSpPr>
          <p:cNvPr id="2" name="Title 1"/>
          <p:cNvSpPr>
            <a:spLocks noGrp="1"/>
          </p:cNvSpPr>
          <p:nvPr>
            <p:ph type="title"/>
          </p:nvPr>
        </p:nvSpPr>
        <p:spPr/>
        <p:txBody>
          <a:bodyPr/>
          <a:lstStyle/>
          <a:p>
            <a:r>
              <a:rPr lang="fa-IR" dirty="0" smtClean="0"/>
              <a:t>12- ضرورت خودسازي و مراقبت</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fa-IR" dirty="0" smtClean="0"/>
              <a:t/>
            </a:r>
            <a:br>
              <a:rPr lang="fa-IR" dirty="0" smtClean="0"/>
            </a:br>
            <a:r>
              <a:rPr lang="fa-IR" dirty="0" smtClean="0"/>
              <a:t/>
            </a:r>
            <a:br>
              <a:rPr lang="fa-IR" dirty="0" smtClean="0"/>
            </a:br>
            <a:r>
              <a:rPr lang="fa-IR" dirty="0" smtClean="0"/>
              <a:t>يك ويژگي اين است كه در بسيج ملت ايران، مايه‌ي اصلي، ارتباط با خداست. جوان بسيجي يا هر قشري از قشرهاي آن؛ يعني مرد و زن و پير و جوان بسيجي، داراي يك ارتباط معنوي و صميمي با خداست. اين، مايه‌ي اصلي كار است. آن عاملي كه موجب مي‌شود انسان در ميدانها خسته نشود، ياد خداست. آن نيرويي كه انسان را در مقابل همه‌ي قدرتها با قوت كامل نگه مي‌دارد، توكل به خداست. اگر توكل و اعتماد به خدا و ارتباط با خدا بود، حركت مردمي و بسيجي، حركتي پايدار و ماندگار خواهد بود. و اگر نبود، يك هيجان و اشتعال در برهه‌اي از زمان پيدا مي‌شود، ولي باقي نمي‌ماند و از بين مي‌رود. شما اگر نگاه كنيد، در دنيا كشوري را با خصوصيات كشور ايران پيدا نخواهيد كرد كه توانسته باشد در مقابل آن همه دشمن بايستد، بر آنها غالب شود، موانع را بردارد، راه خود را بگشايد، و در جهت اهداف خود حركت كند. آن چيزي كه تا امروز، اين حركت را در ايران اسلامي اين‌طور مستقيم به سمت هدف هدايت كرده است، همين ايمان شما، ارتباطتان با خدا و روحيه‌ي دعا و تضرعي است كه در نيروهاي بسيجي ما وجود دارد. اين، همان دعاي كميلي است كه شما مقيد بوديد و هستيد بخوانيد. اين، همان نماز جمعه‌هاي شماست. اين، همان توسلات و توجهات شما به ائمه عليهم‌السّلام است. و اين پيوند و رابطه‌ي معنوي است كه همه چيز را حفظ كرده است. اين، يك خصوصيت است كه در جاهاي ديگر نيست، و بايد آن را حفظ كنيد.</a:t>
            </a:r>
            <a:endParaRPr lang="fa-IR" dirty="0"/>
          </a:p>
        </p:txBody>
      </p:sp>
      <p:sp>
        <p:nvSpPr>
          <p:cNvPr id="2" name="Title 1"/>
          <p:cNvSpPr>
            <a:spLocks noGrp="1"/>
          </p:cNvSpPr>
          <p:nvPr>
            <p:ph type="title"/>
          </p:nvPr>
        </p:nvSpPr>
        <p:spPr/>
        <p:txBody>
          <a:bodyPr/>
          <a:lstStyle/>
          <a:p>
            <a:r>
              <a:rPr lang="fa-IR" dirty="0" smtClean="0"/>
              <a:t>13- ضرورت حفظ و تقويت ارتباط با خدا</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dirty="0"/>
          </a:p>
        </p:txBody>
      </p:sp>
      <p:sp>
        <p:nvSpPr>
          <p:cNvPr id="2" name="Title 1"/>
          <p:cNvSpPr>
            <a:spLocks noGrp="1"/>
          </p:cNvSpPr>
          <p:nvPr>
            <p:ph type="title"/>
          </p:nvPr>
        </p:nvSpPr>
        <p:spPr/>
        <p:txBody>
          <a:bodyPr/>
          <a:lstStyle/>
          <a:p>
            <a:r>
              <a:rPr lang="fa-IR" dirty="0" smtClean="0"/>
              <a:t>14- اخلاق اجتماعي بسيج در ارتباط با مردم</a:t>
            </a:r>
            <a:endParaRPr lang="fa-IR" dirty="0"/>
          </a:p>
        </p:txBody>
      </p:sp>
      <p:sp>
        <p:nvSpPr>
          <p:cNvPr id="4" name="Rectangle 3"/>
          <p:cNvSpPr/>
          <p:nvPr/>
        </p:nvSpPr>
        <p:spPr>
          <a:xfrm>
            <a:off x="857224" y="1714488"/>
            <a:ext cx="7572428" cy="3539430"/>
          </a:xfrm>
          <a:prstGeom prst="rect">
            <a:avLst/>
          </a:prstGeom>
        </p:spPr>
        <p:txBody>
          <a:bodyPr wrap="square">
            <a:spAutoFit/>
          </a:bodyPr>
          <a:lstStyle/>
          <a:p>
            <a:r>
              <a:rPr lang="fa-IR" sz="2800" dirty="0" smtClean="0"/>
              <a:t/>
            </a:r>
            <a:br>
              <a:rPr lang="fa-IR" sz="2800" dirty="0" smtClean="0"/>
            </a:br>
            <a:r>
              <a:rPr lang="fa-IR" sz="2800" dirty="0" smtClean="0"/>
              <a:t/>
            </a:r>
            <a:br>
              <a:rPr lang="fa-IR" sz="2800" dirty="0" smtClean="0"/>
            </a:br>
            <a:r>
              <a:rPr lang="fa-IR" sz="2800" dirty="0" smtClean="0"/>
              <a:t>شما بسيجي ها بايد به گونه اي رفتار كنيد كه احترام و محبت مردم جلب شود. شما </a:t>
            </a:r>
            <a:r>
              <a:rPr lang="fa-IR" sz="2800" dirty="0" smtClean="0">
                <a:solidFill>
                  <a:srgbClr val="FF0000"/>
                </a:solidFill>
              </a:rPr>
              <a:t>بايد نمونه اخلاق و تواضع و مهرباني و رعايت مقررات باشيد. آن كسي بسيجي تر است كه مقررات را بيشتر رعايت مي كند،</a:t>
            </a:r>
            <a:r>
              <a:rPr lang="fa-IR" sz="2800" dirty="0" smtClean="0"/>
              <a:t> به خاطر آنكه اين فرد بيشتر از همه براي نظام دل مي سوزاند و مقررات، لوازم قطعي اداره درست نظام است</a:t>
            </a:r>
            <a:endParaRPr lang="fa-I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fa-IR" dirty="0" smtClean="0"/>
              <a:t/>
            </a:r>
            <a:br>
              <a:rPr lang="fa-IR" dirty="0" smtClean="0"/>
            </a:br>
            <a:r>
              <a:rPr lang="fa-IR" dirty="0" smtClean="0"/>
              <a:t/>
            </a:r>
            <a:br>
              <a:rPr lang="fa-IR" dirty="0" smtClean="0"/>
            </a:br>
            <a:r>
              <a:rPr lang="fa-IR" dirty="0" smtClean="0"/>
              <a:t>هر جوان بسيجي، مرد بسيجي، زن بسيجي، دانش‌آموز بسيجي، دانشجوي بسيجي، كارگر بسيجي و روحاني بسيجي مي‌تواند محور باشد و انسانهايي را به خود جذب كند </a:t>
            </a:r>
            <a:r>
              <a:rPr lang="fa-IR" dirty="0" smtClean="0">
                <a:solidFill>
                  <a:srgbClr val="FF0000"/>
                </a:solidFill>
              </a:rPr>
              <a:t>و با سخن و اخلاق و رفتار و درس خواندن و كار كردن و احساس مسؤوليت و آگاهي سياسي و اطلاعات ديني و معنوي خود، مثل شمعي دلها را روشن كند و ديگران را اميدوار به آينده و آماده‌ي به كار براي حضور در ميدانها قرار دهد</a:t>
            </a:r>
            <a:r>
              <a:rPr lang="fa-IR" dirty="0" smtClean="0"/>
              <a:t>. ببينيد چه مسؤوليت بزرگ و سنگين و درعين‌حال شيرين و هيجان‌انگيزي است.</a:t>
            </a:r>
            <a:br>
              <a:rPr lang="fa-IR" dirty="0" smtClean="0"/>
            </a:br>
            <a:r>
              <a:rPr lang="fa-IR" dirty="0" smtClean="0"/>
              <a:t>اين در صورتي به وجود مي‌آيد و به وقوع مي‌پيوندد كه در داخل سازمان نيروي مقاومت بسيج، كار اداره‌ي فكري و عملي و قلبي و اخلاقي و روحي و سياسي از همه جهت، آن‌چنان منظم و با تدبير صورت گيرد كه بتواند چنين محصول عظيمي داشته باشد</a:t>
            </a:r>
            <a:endParaRPr lang="fa-IR" dirty="0"/>
          </a:p>
        </p:txBody>
      </p:sp>
      <p:sp>
        <p:nvSpPr>
          <p:cNvPr id="2" name="Title 1"/>
          <p:cNvSpPr>
            <a:spLocks noGrp="1"/>
          </p:cNvSpPr>
          <p:nvPr>
            <p:ph type="title"/>
          </p:nvPr>
        </p:nvSpPr>
        <p:spPr/>
        <p:txBody>
          <a:bodyPr>
            <a:normAutofit fontScale="90000"/>
          </a:bodyPr>
          <a:lstStyle/>
          <a:p>
            <a:r>
              <a:rPr lang="fa-IR" dirty="0" smtClean="0"/>
              <a:t>15- تلاش براي افزايش محبوبيت بسيجيان در جامعه</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fa-IR" dirty="0" smtClean="0"/>
              <a:t/>
            </a:r>
            <a:br>
              <a:rPr lang="fa-IR" dirty="0" smtClean="0"/>
            </a:br>
            <a:r>
              <a:rPr lang="fa-IR" dirty="0" smtClean="0"/>
              <a:t/>
            </a:r>
            <a:br>
              <a:rPr lang="fa-IR" dirty="0" smtClean="0"/>
            </a:br>
            <a:r>
              <a:rPr lang="fa-IR" dirty="0" smtClean="0"/>
              <a:t>مساجد را رها نكنيد. نيروي مقاومت بسيج، بهترين جايي كه دارد، همين مساجد است. منتها مساجد را مسجد نگه داريد. </a:t>
            </a:r>
            <a:r>
              <a:rPr lang="fa-IR" dirty="0" smtClean="0">
                <a:solidFill>
                  <a:srgbClr val="FF0000"/>
                </a:solidFill>
              </a:rPr>
              <a:t>با امام جماعت مسجد، با عبادت كنندگان مسجد و با مؤمنيني كه در مسجدند، برادرانه صميمي باشيد - كه بحمداللَّه هستيد - و آن را حفظ كنيد و بيشتر كنيد</a:t>
            </a:r>
            <a:r>
              <a:rPr lang="fa-IR" dirty="0" smtClean="0"/>
              <a:t>. اول وقت، نماز را به جماعت، پشت سر پيشنماز هر مسجدي كه در آن هستيد، بخوانيد. در مراسم ديني مسجد و تبليغات آن شركت كنيد. در مراسم دعا و قرآن و مراسم مذهبي شركت كنيد. شما و امام جماعت آن مسجد - هر كس كه هست - مشتركاً مسجد را حفظ كنيد. براي مسجد، جاذبه درست كنيد تا بچه‌ها، جوانان و زن و مرد محله، مجذوب مسجدي شوند كه شما در آن هستيد و بيايند. مسجد، پايگاه بسيار مهمي است</a:t>
            </a:r>
            <a:endParaRPr lang="fa-IR" dirty="0"/>
          </a:p>
        </p:txBody>
      </p:sp>
      <p:sp>
        <p:nvSpPr>
          <p:cNvPr id="2" name="Title 1"/>
          <p:cNvSpPr>
            <a:spLocks noGrp="1"/>
          </p:cNvSpPr>
          <p:nvPr>
            <p:ph type="title"/>
          </p:nvPr>
        </p:nvSpPr>
        <p:spPr/>
        <p:txBody>
          <a:bodyPr/>
          <a:lstStyle/>
          <a:p>
            <a:r>
              <a:rPr lang="fa-IR" dirty="0" smtClean="0"/>
              <a:t>16- مساجد را رها نكنيد</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fa-IR" dirty="0" smtClean="0"/>
              <a:t/>
            </a:r>
            <a:br>
              <a:rPr lang="fa-IR" dirty="0" smtClean="0"/>
            </a:br>
            <a:r>
              <a:rPr lang="fa-IR" dirty="0" smtClean="0"/>
              <a:t>من به شما برادران و خواهران عزيز - كه فرزندان من هستيد - مؤكدا توصيه مي‌كنم كه به عمق‌ها توجه كنيد و آن را بطلبيد؛ از ظواهر هم دست نكشيد. </a:t>
            </a:r>
            <a:r>
              <a:rPr lang="fa-IR" dirty="0" smtClean="0">
                <a:solidFill>
                  <a:srgbClr val="FF0000"/>
                </a:solidFill>
              </a:rPr>
              <a:t>اين خطاست كه كسي خيال يا توهم كند كه بايد باطن را درست كرد، ظاهر مهم نيست؛ نخير، همين ظاهر، انسان را به وادي‌هاي گوناگوني مي‌كشاند.</a:t>
            </a:r>
            <a:r>
              <a:rPr lang="fa-IR" dirty="0" smtClean="0"/>
              <a:t> ظاهر ديني، ظاهر اسلامي، پايبندي به تعبد ديني، همين مجالس دعا، همين مجالس توسل به ائمه (عليهم‌السلام) لازم است؛ منتها همه‌ي اينها را با دانايي همراه كنيد.</a:t>
            </a:r>
            <a:endParaRPr lang="fa-IR" dirty="0"/>
          </a:p>
        </p:txBody>
      </p:sp>
      <p:sp>
        <p:nvSpPr>
          <p:cNvPr id="2" name="Title 1"/>
          <p:cNvSpPr>
            <a:spLocks noGrp="1"/>
          </p:cNvSpPr>
          <p:nvPr>
            <p:ph type="title"/>
          </p:nvPr>
        </p:nvSpPr>
        <p:spPr/>
        <p:txBody>
          <a:bodyPr/>
          <a:lstStyle/>
          <a:p>
            <a:r>
              <a:rPr lang="fa-IR" dirty="0" smtClean="0"/>
              <a:t>17- انتظارات از محفل بسيجيان</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t>«طلاب علوم ديني و دانشجويان دانشگاه‌ها بايد با تمام توان خود در مراكز شان، از انقلاب و اسلام دفاع كنند و فرزندان بسيجي‌ام دراين دو مركز، پاسدار اصول تغيير ناپذير «نه شرقي و نه غربي» باشند».</a:t>
            </a:r>
            <a:br>
              <a:rPr lang="fa-IR" dirty="0" smtClean="0"/>
            </a:br>
            <a:r>
              <a:rPr lang="fa-IR" dirty="0" smtClean="0"/>
              <a:t>فرمانده معظم كل قوا به عنوان، فرمانده ارشد بسيج و مراد همه بسيجيان، در اين زمينه همواره وظايفي را براي اين مجموعه تعريف و ترسيم نموده‌اند كه برخي از اين وظايف به شرح زير است:</a:t>
            </a:r>
            <a:br>
              <a:rPr lang="fa-IR" dirty="0" smtClean="0"/>
            </a:br>
            <a:endParaRPr lang="fa-IR" dirty="0"/>
          </a:p>
        </p:txBody>
      </p:sp>
      <p:sp>
        <p:nvSpPr>
          <p:cNvPr id="2" name="Title 1"/>
          <p:cNvSpPr>
            <a:spLocks noGrp="1"/>
          </p:cNvSpPr>
          <p:nvPr>
            <p:ph type="title"/>
          </p:nvPr>
        </p:nvSpPr>
        <p:spPr>
          <a:xfrm>
            <a:off x="714348" y="274638"/>
            <a:ext cx="7972452" cy="1225536"/>
          </a:xfrm>
        </p:spPr>
        <p:txBody>
          <a:bodyPr>
            <a:normAutofit fontScale="90000"/>
          </a:bodyPr>
          <a:lstStyle/>
          <a:p>
            <a:r>
              <a:rPr lang="fa-IR" dirty="0" smtClean="0"/>
              <a:t>حضرت امام خميني (ره) پيرامون وظيفه بسيج مي فرمايند</a:t>
            </a: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fa-IR" dirty="0" smtClean="0"/>
              <a:t>وقتي شعر خوانده مي‌شود، بايد با معنا، با مضمون، جهتدار و همراه با درس باشد. وقتي در آن‌جا سخنراني مي‌شود، بايد در جهت تعميق فكر و انديشه باشد. </a:t>
            </a:r>
            <a:r>
              <a:rPr lang="fa-IR" dirty="0" smtClean="0">
                <a:solidFill>
                  <a:srgbClr val="FF0000"/>
                </a:solidFill>
              </a:rPr>
              <a:t>وقتي نماز جماعت مي‌خوانيد، نماز شما بايد همراه با توجه به پروردگار و خشوع در مقابل او باشد.</a:t>
            </a:r>
            <a:r>
              <a:rPr lang="fa-IR" dirty="0" smtClean="0"/>
              <a:t> وقتي اعتكاف مي‌كنيد، وقتي روزه مي‌گيريد، وقتي اجتماعات مذهبي تشكيل مي‌دهيد، بايد همراه با توجه به خداي متعال و همراه با اخلاص باشد. كليد موفقيت اينهاست.</a:t>
            </a:r>
            <a:endParaRPr lang="fa-IR" dirty="0"/>
          </a:p>
        </p:txBody>
      </p:sp>
      <p:sp>
        <p:nvSpPr>
          <p:cNvPr id="2" name="Title 1"/>
          <p:cNvSpPr>
            <a:spLocks noGrp="1"/>
          </p:cNvSpPr>
          <p:nvPr>
            <p:ph type="title"/>
          </p:nvPr>
        </p:nvSpPr>
        <p:spPr/>
        <p:txBody>
          <a:bodyPr/>
          <a:lstStyle/>
          <a:p>
            <a:r>
              <a:rPr lang="fa-IR" dirty="0" smtClean="0"/>
              <a:t>در مجلس روضه‌خواني و سينه‌زني بسيج</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2">
              <a:lumMod val="40000"/>
              <a:lumOff val="60000"/>
            </a:schemeClr>
          </a:solidFill>
        </p:spPr>
        <p:txBody>
          <a:bodyPr>
            <a:normAutofit/>
          </a:bodyPr>
          <a:lstStyle/>
          <a:p>
            <a:pPr>
              <a:buNone/>
            </a:pPr>
            <a:r>
              <a:rPr lang="fa-IR" dirty="0" smtClean="0"/>
              <a:t/>
            </a:r>
            <a:br>
              <a:rPr lang="fa-IR" dirty="0" smtClean="0"/>
            </a:br>
            <a:r>
              <a:rPr lang="fa-IR" dirty="0" smtClean="0"/>
              <a:t>نظام جمهوري اسلامي پرچم معنويت و اخلاق را بلند كرد. برافراشتن پرچم اخلاق، فقط از موضع موعظه‌گري قابل تأمين نيست؛ با حركت عظيم و اقتدار ناشي از حضور مردم، اين پرچم در دنيا برافراشته شده است. امروز ما در منبرهاي عظيم جهاني و بين‌المللي، از عدالت و مظلوميت ملتها سخن مي‌گوييم و اين به بركت نظام جمهوري اسلامي است. حضور مردم و </a:t>
            </a:r>
            <a:r>
              <a:rPr lang="fa-IR" dirty="0" smtClean="0">
                <a:solidFill>
                  <a:schemeClr val="accent5">
                    <a:lumMod val="75000"/>
                  </a:schemeClr>
                </a:solidFill>
              </a:rPr>
              <a:t>بسيج حقيقي دلها و جسمها و جانها </a:t>
            </a:r>
            <a:r>
              <a:rPr lang="fa-IR" dirty="0" smtClean="0"/>
              <a:t>مي‌تواند پشتوانه‌ اين حركت عظيم جهاني باشد. اين مسؤوليت عظيم بسيج است.</a:t>
            </a:r>
            <a:endParaRPr lang="fa-IR" dirty="0"/>
          </a:p>
        </p:txBody>
      </p:sp>
      <p:sp>
        <p:nvSpPr>
          <p:cNvPr id="2" name="Title 1"/>
          <p:cNvSpPr>
            <a:spLocks noGrp="1"/>
          </p:cNvSpPr>
          <p:nvPr>
            <p:ph type="title"/>
          </p:nvPr>
        </p:nvSpPr>
        <p:spPr/>
        <p:txBody>
          <a:bodyPr>
            <a:normAutofit/>
          </a:bodyPr>
          <a:lstStyle/>
          <a:p>
            <a:r>
              <a:rPr lang="fa-IR" dirty="0" smtClean="0"/>
              <a:t>1- حمايت از شعارهاي جهاني انقلاب اسلامي</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
            </a:r>
            <a:br>
              <a:rPr lang="fa-IR" dirty="0" smtClean="0"/>
            </a:br>
            <a:r>
              <a:rPr lang="fa-IR" dirty="0" smtClean="0"/>
              <a:t/>
            </a:r>
            <a:br>
              <a:rPr lang="fa-IR" dirty="0" smtClean="0"/>
            </a:br>
            <a:r>
              <a:rPr lang="fa-IR" dirty="0" smtClean="0"/>
              <a:t>از بزرگترين مسؤوليت‌هاي يك مجموعه‌ي بسيج در كشور </a:t>
            </a:r>
          </a:p>
          <a:p>
            <a:r>
              <a:rPr lang="fa-IR" dirty="0" smtClean="0"/>
              <a:t>اين است كه از هويت ملي و ديني پاسداري مي‌كند و بايد </a:t>
            </a:r>
          </a:p>
          <a:p>
            <a:r>
              <a:rPr lang="fa-IR" dirty="0" smtClean="0"/>
              <a:t>پاسداري كند</a:t>
            </a:r>
            <a:endParaRPr lang="fa-IR" dirty="0"/>
          </a:p>
        </p:txBody>
      </p:sp>
      <p:sp>
        <p:nvSpPr>
          <p:cNvPr id="2" name="Title 1"/>
          <p:cNvSpPr>
            <a:spLocks noGrp="1"/>
          </p:cNvSpPr>
          <p:nvPr>
            <p:ph type="title"/>
          </p:nvPr>
        </p:nvSpPr>
        <p:spPr/>
        <p:txBody>
          <a:bodyPr>
            <a:normAutofit fontScale="90000"/>
          </a:bodyPr>
          <a:lstStyle/>
          <a:p>
            <a:r>
              <a:rPr lang="fa-IR" dirty="0" smtClean="0"/>
              <a:t>2- مسؤوليت بسيج در دفاع از هويت ملي و ديني</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t/>
            </a:r>
            <a:br>
              <a:rPr lang="fa-IR" dirty="0" smtClean="0"/>
            </a:br>
            <a:r>
              <a:rPr lang="fa-IR" dirty="0" smtClean="0"/>
              <a:t>امروز بسيج عناصر مؤمن و فداكار، علاوه بر دفاع مسلحانه از كشور و انقلاب، بايد سازندگي كشور را نيز هدف ديگر خود قرار دهد. امروز، روزي است كه همه‌ي نيروها بايد همه‌ي سرمايه‌هاي </a:t>
            </a:r>
            <a:r>
              <a:rPr lang="fa-IR" dirty="0" smtClean="0">
                <a:solidFill>
                  <a:schemeClr val="accent5">
                    <a:lumMod val="75000"/>
                  </a:schemeClr>
                </a:solidFill>
              </a:rPr>
              <a:t>علمي</a:t>
            </a:r>
            <a:r>
              <a:rPr lang="fa-IR" dirty="0" smtClean="0"/>
              <a:t>، </a:t>
            </a:r>
            <a:r>
              <a:rPr lang="fa-IR" dirty="0" smtClean="0">
                <a:solidFill>
                  <a:srgbClr val="FF0000"/>
                </a:solidFill>
              </a:rPr>
              <a:t>فكري</a:t>
            </a:r>
            <a:r>
              <a:rPr lang="fa-IR" dirty="0" smtClean="0"/>
              <a:t>، تخصصي،</a:t>
            </a:r>
            <a:r>
              <a:rPr lang="fa-IR" dirty="0" smtClean="0">
                <a:solidFill>
                  <a:srgbClr val="C00000"/>
                </a:solidFill>
              </a:rPr>
              <a:t> تجربي</a:t>
            </a:r>
            <a:r>
              <a:rPr lang="fa-IR" dirty="0" smtClean="0"/>
              <a:t>، مادي و معنوي خود را همچون بسيجيان ميدان جنگ، پشت سر دولت به ميدان سازندگي وارد كنند؛ دولت به شكل بسيجي عمل كرده و نيروهاي كارآمد بسيجي را به حضور در ميدان سازندگي تشويق كند و با برنامه‌ريزي جامع، جايگاه هر قشر و هر فردي را در جهاد بازسازي كشور معين كند، و آحاد مردم نيز با ترجيح مصلحت سازندگي بر مصالح شخصي، فداكارانه در اين ميدان مجاهدت كنند.</a:t>
            </a:r>
            <a:endParaRPr lang="fa-IR" dirty="0"/>
          </a:p>
        </p:txBody>
      </p:sp>
      <p:sp>
        <p:nvSpPr>
          <p:cNvPr id="2" name="Title 1"/>
          <p:cNvSpPr>
            <a:spLocks noGrp="1"/>
          </p:cNvSpPr>
          <p:nvPr>
            <p:ph type="title"/>
          </p:nvPr>
        </p:nvSpPr>
        <p:spPr/>
        <p:txBody>
          <a:bodyPr>
            <a:normAutofit fontScale="90000"/>
          </a:bodyPr>
          <a:lstStyle/>
          <a:p>
            <a:r>
              <a:rPr lang="fa-IR" dirty="0" smtClean="0"/>
              <a:t>3- وظيفه خطير بسيج در عرصه‌سازندگي كشور</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
            </a:r>
            <a:br>
              <a:rPr lang="fa-IR" dirty="0" smtClean="0"/>
            </a:br>
            <a:r>
              <a:rPr lang="fa-IR" dirty="0" smtClean="0"/>
              <a:t/>
            </a:r>
            <a:br>
              <a:rPr lang="fa-IR" dirty="0" smtClean="0"/>
            </a:br>
            <a:r>
              <a:rPr lang="fa-IR" dirty="0" smtClean="0"/>
              <a:t>انتظاري كه امام از بسيج داشت، آمادگي و حضور دائمي </a:t>
            </a:r>
          </a:p>
          <a:p>
            <a:endParaRPr lang="fa-IR" dirty="0"/>
          </a:p>
          <a:p>
            <a:r>
              <a:rPr lang="fa-IR" dirty="0" smtClean="0"/>
              <a:t>بود؛ زيرا بسيج، </a:t>
            </a:r>
            <a:r>
              <a:rPr lang="fa-IR" dirty="0" smtClean="0">
                <a:solidFill>
                  <a:srgbClr val="FF0000"/>
                </a:solidFill>
              </a:rPr>
              <a:t>پشتوانه‌ اصلي انقلاب است.</a:t>
            </a:r>
            <a:r>
              <a:rPr lang="fa-IR" dirty="0" smtClean="0"/>
              <a:t/>
            </a:r>
            <a:br>
              <a:rPr lang="fa-IR" dirty="0" smtClean="0"/>
            </a:br>
            <a:endParaRPr lang="fa-IR" dirty="0"/>
          </a:p>
        </p:txBody>
      </p:sp>
      <p:sp>
        <p:nvSpPr>
          <p:cNvPr id="2" name="Title 1"/>
          <p:cNvSpPr>
            <a:spLocks noGrp="1"/>
          </p:cNvSpPr>
          <p:nvPr>
            <p:ph type="title"/>
          </p:nvPr>
        </p:nvSpPr>
        <p:spPr/>
        <p:txBody>
          <a:bodyPr/>
          <a:lstStyle/>
          <a:p>
            <a:r>
              <a:rPr lang="fa-IR" dirty="0" smtClean="0"/>
              <a:t>4- ضرورت حفظ آمادگي دائمي</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fa-IR" dirty="0" smtClean="0"/>
              <a:t/>
            </a:r>
            <a:br>
              <a:rPr lang="fa-IR" dirty="0" smtClean="0"/>
            </a:br>
            <a:r>
              <a:rPr lang="fa-IR" dirty="0" smtClean="0"/>
              <a:t/>
            </a:r>
            <a:br>
              <a:rPr lang="fa-IR" dirty="0" smtClean="0"/>
            </a:br>
            <a:r>
              <a:rPr lang="fa-IR" dirty="0" smtClean="0"/>
              <a:t>بسيج، در سرتاسر كشور هوشيار باشد. همه‌ي نيروهاي مسلح - ارتش، سپاه و نيروهاي انتظامي - بايد هوشيار باشند. همه بايد هوشيار باشند؛ </a:t>
            </a:r>
            <a:r>
              <a:rPr lang="fa-IR" dirty="0" smtClean="0">
                <a:solidFill>
                  <a:srgbClr val="FF0000"/>
                </a:solidFill>
              </a:rPr>
              <a:t>اما بسيج، احتياج به هوشياري مضاعف دارد</a:t>
            </a:r>
            <a:r>
              <a:rPr lang="fa-IR" dirty="0" smtClean="0"/>
              <a:t>. آحاد بسيج در هرجا هستند - در شهر، در ده، در عشاير، در دانشگاه، در حوزه‌ علميه، در دبيرستان، در بازار، در اداره، در كارخانه - بايد هوشيار باشند. دشمن، براي ضربه زدن به انقلاب و اسلام، از يك راه نمي‌آيد؛ از راههاي مختلف مي‌آيد. بايد چشمتان را باز كنيد، متوجه باشيد و دشمن را بشناسيد. امام بزرگوار، اين خطوط را براي ما درست مشخص كردند</a:t>
            </a:r>
            <a:endParaRPr lang="fa-IR" dirty="0"/>
          </a:p>
        </p:txBody>
      </p:sp>
      <p:sp>
        <p:nvSpPr>
          <p:cNvPr id="2" name="Title 1"/>
          <p:cNvSpPr>
            <a:spLocks noGrp="1"/>
          </p:cNvSpPr>
          <p:nvPr>
            <p:ph type="title"/>
          </p:nvPr>
        </p:nvSpPr>
        <p:spPr/>
        <p:txBody>
          <a:bodyPr/>
          <a:lstStyle/>
          <a:p>
            <a:r>
              <a:rPr lang="fa-IR" dirty="0" smtClean="0"/>
              <a:t>5- ضرورت دشمن شناسي</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a:t>
            </a:r>
            <a:br>
              <a:rPr lang="fa-IR" dirty="0" smtClean="0"/>
            </a:br>
            <a:r>
              <a:rPr lang="fa-IR" dirty="0" smtClean="0"/>
              <a:t/>
            </a:r>
            <a:br>
              <a:rPr lang="fa-IR" dirty="0" smtClean="0"/>
            </a:br>
            <a:r>
              <a:rPr lang="fa-IR" dirty="0" smtClean="0"/>
              <a:t>شما جوانها بايد دائم در صحنه باشيد. بايد دائم نشان دهيد كه جمهوري اسلامي آسيب‌ناپذير است. نيروي مؤمن بسيج و نيروهاي حزب‌اللهي در سرتاسر كشور و آحاد مؤمن در اين كشور، </a:t>
            </a:r>
            <a:r>
              <a:rPr lang="fa-IR" dirty="0" smtClean="0">
                <a:solidFill>
                  <a:srgbClr val="FF0000"/>
                </a:solidFill>
              </a:rPr>
              <a:t>بايد كاري كنند كه اميد امريكا و صهيونيستها و بقيه‌ي قدرتهاي دشمن از جمهوري اسلامي به كلي قطع شود.</a:t>
            </a:r>
            <a:endParaRPr lang="fa-IR" dirty="0">
              <a:solidFill>
                <a:srgbClr val="FF0000"/>
              </a:solidFill>
            </a:endParaRPr>
          </a:p>
        </p:txBody>
      </p:sp>
      <p:sp>
        <p:nvSpPr>
          <p:cNvPr id="2" name="Title 1"/>
          <p:cNvSpPr>
            <a:spLocks noGrp="1"/>
          </p:cNvSpPr>
          <p:nvPr>
            <p:ph type="title"/>
          </p:nvPr>
        </p:nvSpPr>
        <p:spPr/>
        <p:txBody>
          <a:bodyPr>
            <a:normAutofit fontScale="90000"/>
          </a:bodyPr>
          <a:lstStyle/>
          <a:p>
            <a:r>
              <a:rPr lang="fa-IR" dirty="0" smtClean="0"/>
              <a:t>6- بسيج و قطع اميد استكبار جهاني از جمهوري اسلامي</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
            </a:r>
            <a:br>
              <a:rPr lang="fa-IR" dirty="0" smtClean="0"/>
            </a:br>
            <a:r>
              <a:rPr lang="fa-IR" dirty="0" smtClean="0"/>
              <a:t/>
            </a:r>
            <a:br>
              <a:rPr lang="fa-IR" dirty="0" smtClean="0"/>
            </a:br>
            <a:r>
              <a:rPr lang="fa-IR" dirty="0" smtClean="0"/>
              <a:t>دشمن براي شايع‌كردن فساد در بين جوانان اين كشور، برنامه‌ريزي مي‌كند. چه كسي بايد در مقابل اين اشاعه‌ي فساد بايستد؟ چه كسي بايد در مقابل خرابكاريها بايستد؟ چه كسي بايد در مقابل توطئه‌هايي كه دشمن به وسيله‌ي عوامل خود در داخل كشور انجام مي‌دهد و ممكن است يك عده آدم ساده‌لوح را هم به دنبال خود بكشاند، بايستد؟ </a:t>
            </a:r>
            <a:r>
              <a:rPr lang="fa-IR" dirty="0" smtClean="0">
                <a:solidFill>
                  <a:srgbClr val="FF0000"/>
                </a:solidFill>
              </a:rPr>
              <a:t>بسيج؛ همين نيروي عظيم.</a:t>
            </a:r>
            <a:endParaRPr lang="fa-IR" dirty="0">
              <a:solidFill>
                <a:srgbClr val="FF0000"/>
              </a:solidFill>
            </a:endParaRPr>
          </a:p>
        </p:txBody>
      </p:sp>
      <p:sp>
        <p:nvSpPr>
          <p:cNvPr id="2" name="Title 1"/>
          <p:cNvSpPr>
            <a:spLocks noGrp="1"/>
          </p:cNvSpPr>
          <p:nvPr>
            <p:ph type="title"/>
          </p:nvPr>
        </p:nvSpPr>
        <p:spPr/>
        <p:txBody>
          <a:bodyPr>
            <a:normAutofit/>
          </a:bodyPr>
          <a:lstStyle/>
          <a:p>
            <a:r>
              <a:rPr lang="fa-IR" dirty="0" smtClean="0"/>
              <a:t>7- مقابله با اشاعه فساد و توطئه‌هاي دشمن</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TotalTime>
  <Words>274</Words>
  <Application>Microsoft Office PowerPoint</Application>
  <PresentationFormat>On-screen Show (4:3)</PresentationFormat>
  <Paragraphs>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اندیشه ی سیاسی آیت الله خامنه ای</vt:lpstr>
      <vt:lpstr>حضرت امام خميني (ره) پيرامون وظيفه بسيج مي فرمايند</vt:lpstr>
      <vt:lpstr>1- حمايت از شعارهاي جهاني انقلاب اسلامي</vt:lpstr>
      <vt:lpstr>2- مسؤوليت بسيج در دفاع از هويت ملي و ديني</vt:lpstr>
      <vt:lpstr>3- وظيفه خطير بسيج در عرصه‌سازندگي كشور</vt:lpstr>
      <vt:lpstr>4- ضرورت حفظ آمادگي دائمي</vt:lpstr>
      <vt:lpstr>5- ضرورت دشمن شناسي</vt:lpstr>
      <vt:lpstr>6- بسيج و قطع اميد استكبار جهاني از جمهوري اسلامي</vt:lpstr>
      <vt:lpstr>7- مقابله با اشاعه فساد و توطئه‌هاي دشمن</vt:lpstr>
      <vt:lpstr> 8- حفظ فضاي سالم در كشور</vt:lpstr>
      <vt:lpstr>9- بسيج و باز كردن ميدان‌هاي تازه‌ زندگي</vt:lpstr>
      <vt:lpstr>10- تقويت و افزايش بصيرت و آگاهي</vt:lpstr>
      <vt:lpstr>11- ضرورت خودسازي و هوشمندي و پايداري</vt:lpstr>
      <vt:lpstr>12- ضرورت خودسازي و مراقبت</vt:lpstr>
      <vt:lpstr>13- ضرورت حفظ و تقويت ارتباط با خدا</vt:lpstr>
      <vt:lpstr>14- اخلاق اجتماعي بسيج در ارتباط با مردم</vt:lpstr>
      <vt:lpstr>15- تلاش براي افزايش محبوبيت بسيجيان در جامعه</vt:lpstr>
      <vt:lpstr>16- مساجد را رها نكنيد</vt:lpstr>
      <vt:lpstr>17- انتظارات از محفل بسيجيان</vt:lpstr>
      <vt:lpstr>در مجلس روضه‌خواني و سينه‌زني بسيج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اندیشه ی سیاسی آیت الله خامنه ای</dc:title>
  <dc:creator>115</dc:creator>
  <cp:lastModifiedBy>115</cp:lastModifiedBy>
  <cp:revision>25</cp:revision>
  <dcterms:created xsi:type="dcterms:W3CDTF">2015-04-17T07:51:24Z</dcterms:created>
  <dcterms:modified xsi:type="dcterms:W3CDTF">2015-04-17T14:50:25Z</dcterms:modified>
</cp:coreProperties>
</file>