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5" r:id="rId16"/>
    <p:sldId id="276" r:id="rId17"/>
    <p:sldId id="270" r:id="rId18"/>
    <p:sldId id="277" r:id="rId19"/>
    <p:sldId id="278" r:id="rId20"/>
    <p:sldId id="272" r:id="rId21"/>
    <p:sldId id="274" r:id="rId22"/>
    <p:sldId id="271" r:id="rId23"/>
    <p:sldId id="273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7" autoAdjust="0"/>
    <p:restoredTop sz="94434" autoAdjust="0"/>
  </p:normalViewPr>
  <p:slideViewPr>
    <p:cSldViewPr>
      <p:cViewPr varScale="1">
        <p:scale>
          <a:sx n="70" d="100"/>
          <a:sy n="70" d="100"/>
        </p:scale>
        <p:origin x="6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notesViewPr>
    <p:cSldViewPr>
      <p:cViewPr varScale="1">
        <p:scale>
          <a:sx n="57" d="100"/>
          <a:sy n="57" d="100"/>
        </p:scale>
        <p:origin x="20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9922-6CA9-499E-B2E8-19652ABCE518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38238-127C-408F-9D84-4E90AE621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8238-127C-408F-9D84-4E90AE621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1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31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5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7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4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6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4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7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3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6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7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5638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00B050"/>
                </a:solidFill>
              </a:rPr>
              <a:t>استاد : مهندس حسین </a:t>
            </a:r>
            <a:r>
              <a:rPr lang="fa-IR" dirty="0" smtClean="0">
                <a:solidFill>
                  <a:srgbClr val="00B050"/>
                </a:solidFill>
              </a:rPr>
              <a:t>زاده</a:t>
            </a:r>
            <a:endParaRPr lang="fa-IR" dirty="0" smtClean="0">
              <a:solidFill>
                <a:srgbClr val="00B050"/>
              </a:solidFill>
            </a:endParaRPr>
          </a:p>
        </p:txBody>
      </p:sp>
      <p:pic>
        <p:nvPicPr>
          <p:cNvPr id="5" name="06 Baginda Uzum Kald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>
        <p14:vortex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" y="28433"/>
            <a:ext cx="9107606" cy="68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8892"/>
      </p:ext>
    </p:extLst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93425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00">
        <p14:shred/>
      </p:transition>
    </mc:Choice>
    <mc:Fallback xmlns="">
      <p:transition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" y="-152400"/>
            <a:ext cx="9144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57200"/>
            <a:ext cx="8686800" cy="29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B Jadid" panose="00000700000000000000" pitchFamily="2" charset="-78"/>
              </a:rPr>
              <a:t>انواع اعتماد به نفس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B Jadid" panose="00000700000000000000" pitchFamily="2" charset="-78"/>
              </a:rPr>
              <a:t>!!!</a:t>
            </a:r>
            <a:endParaRPr lang="fa-IR" dirty="0" smtClean="0">
              <a:latin typeface="Calibri" panose="020F0502020204030204" pitchFamily="34" charset="0"/>
              <a:ea typeface="Times New Roman" panose="02020603050405020304" pitchFamily="18" charset="0"/>
              <a:cs typeface="B Jadid" panose="000007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ar-SA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* اعتماد به نفس رفتاری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fa-IR" dirty="0" smtClean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                                     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                                      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*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اعتماد به نفس احساسی ، عاطفی</a:t>
            </a:r>
            <a:b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fa-IR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* </a:t>
            </a:r>
            <a:r>
              <a:rPr lang="ar-SA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اعتماد به نفس روحی و معنوی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15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8000">
        <p15:prstTrans prst="peelOff"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78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990600"/>
            <a:ext cx="4572000" cy="3335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200000"/>
              </a:lnSpc>
              <a:spcAft>
                <a:spcPts val="800"/>
              </a:spcAft>
            </a:pP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اعتماد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به نفس رفتاری ، به معنای </a:t>
            </a:r>
            <a:r>
              <a:rPr lang="ar-SA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قابلیت و توانایی در عمل کردن و انجام دادن کارهاست .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از کارهای ساده گرفته تا کارهای سخت همانند جامه عمل پوشاندن به رویاهایتان . این همان نوع از  اعتماد به نفس است که مورد نظر اغلب ماست .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dissolve/>
      </p:transition>
    </mc:Choice>
    <mc:Fallback xmlns="">
      <p:transition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"/>
            <a:ext cx="9144000" cy="6872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9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14:flip dir="r"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2"/>
            <a:ext cx="9133138" cy="684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34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5000">
        <p15:prstTrans prst="crush"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7824"/>
            <a:ext cx="42291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coolSlant"/>
            <a:bevelB w="165100" prst="coolSlan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4229100" cy="5962650"/>
          </a:xfrm>
          <a:prstGeom prst="rect">
            <a:avLst/>
          </a:prstGeom>
          <a:scene3d>
            <a:camera prst="perspectiveContrastingRightFacing">
              <a:rot lat="623785" lon="18963666" rev="21513211"/>
            </a:camera>
            <a:lightRig rig="threePt" dir="t"/>
          </a:scene3d>
          <a:sp3d>
            <a:bevelT/>
            <a:bevelB/>
          </a:sp3d>
        </p:spPr>
      </p:pic>
      <p:sp>
        <p:nvSpPr>
          <p:cNvPr id="4" name="Rectangle 3"/>
          <p:cNvSpPr/>
          <p:nvPr/>
        </p:nvSpPr>
        <p:spPr>
          <a:xfrm>
            <a:off x="3962400" y="3104297"/>
            <a:ext cx="4953000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30000"/>
              </a:lnSpc>
              <a:spcAft>
                <a:spcPts val="800"/>
              </a:spcAft>
            </a:pPr>
            <a:r>
              <a:rPr lang="ar-SA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ar-SA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ar-SA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-- اعتماد به نفس احساسی و عاطفی به معنای توانایی در تسلط و به کنترل در آوردن دنیای احساس و عواطف شماست .این که بدانید چه احساساتی دارید ، معنای ان ها را بفهمید و بتوانید انتخابهای احساسی درست بکنید و ازخود در مقابل درد و رنج روحی و لطمه ها و صد مه های عاطفی محافظت کنید و بدانید چگونه روابطی صمیمی ، سالم و مانگار خلق نمایید .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14:vortex dir="r"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" y="0"/>
            <a:ext cx="9109882" cy="68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14:switch dir="r"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" y="-26158"/>
            <a:ext cx="9123529" cy="6884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87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0">
        <p14:warp dir="in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0" y="-26158"/>
            <a:ext cx="9156510" cy="688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14:vortex dir="r"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304800"/>
            <a:ext cx="4267199" cy="923330"/>
          </a:xfrm>
          <a:prstGeom prst="rect">
            <a:avLst/>
          </a:prstGeom>
          <a:noFill/>
          <a:effectLst>
            <a:innerShdw blurRad="165100" dir="7260000">
              <a:prstClr val="black"/>
            </a:innerShdw>
            <a:reflection stA="42000" endPos="68000" dir="5400000" sy="-100000" algn="bl" rotWithShape="0"/>
            <a:softEdge rad="63500"/>
          </a:effectLst>
          <a:scene3d>
            <a:camera prst="orthographicFront"/>
            <a:lightRig rig="brightRoom" dir="t"/>
          </a:scene3d>
          <a:sp3d prstMaterial="metal">
            <a:bevelT w="114300" prst="artDeco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5400" dirty="0" smtClean="0">
                <a:solidFill>
                  <a:srgbClr val="FFFF00"/>
                </a:solidFill>
              </a:rPr>
              <a:t>اعتماد </a:t>
            </a:r>
            <a:r>
              <a:rPr lang="fa-IR" sz="5400" dirty="0" smtClean="0">
                <a:solidFill>
                  <a:schemeClr val="bg1"/>
                </a:solidFill>
              </a:rPr>
              <a:t>به</a:t>
            </a:r>
            <a:r>
              <a:rPr lang="fa-IR" sz="5400" dirty="0" smtClean="0">
                <a:solidFill>
                  <a:srgbClr val="FFFF00"/>
                </a:solidFill>
              </a:rPr>
              <a:t> </a:t>
            </a:r>
            <a:r>
              <a:rPr lang="fa-IR" sz="5400" dirty="0" smtClean="0"/>
              <a:t>نفس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449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" y="0"/>
            <a:ext cx="9070635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bevelB w="165100" prst="coolSlan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40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00">
        <p14:glitter pattern="hexagon"/>
      </p:transition>
    </mc:Choice>
    <mc:Fallback xmlns="">
      <p:transition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انگیزه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609600"/>
            <a:ext cx="2855415" cy="21415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82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46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>
        <p:comb/>
      </p:transition>
    </mc:Choice>
    <mc:Fallback xmlns="">
      <p:transition advTm="10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"/>
            <a:ext cx="4056529" cy="60340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HeroicExtremeRightFacing"/>
            <a:lightRig rig="threePt" dir="t"/>
          </a:scene3d>
          <a:sp3d contourW="6350">
            <a:bevelT w="50800" h="16510" prst="coolSlant"/>
            <a:bevelB w="165100" prst="coolSlant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526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7000">
        <p15:prstTrans prst="fallOver"/>
      </p:transition>
    </mc:Choice>
    <mc:Fallback xmlns="">
      <p:transition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590800"/>
            <a:ext cx="7660943" cy="374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-- سومین نوع از اعتماد به نفس که مهم ترین انها می باشد ، 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اعتماد به نفس روحی و معنوی 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است . این نوع از اعتماد به نفس همانا اعتماد و ایمان شما به جهان هستی و کل آفرینش و موجودات است . این ایمان روحی که زندگی ، هدف و نهایتی مثبت را در پی خواهد داشت و شما به خاطر هدفی این جا هستید و زندگی </a:t>
            </a:r>
            <a:r>
              <a:rPr lang="ar-SA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70 - 80 - 90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ساله تان بر روی این کره خاکی هدف و مقصودی را دنبال می کند 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14:shred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6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>
        <p14:vortex dir="r"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124200" y="152400"/>
            <a:ext cx="1600200" cy="1295400"/>
          </a:xfrm>
          <a:prstGeom prst="wedgeEllipseCallout">
            <a:avLst>
              <a:gd name="adj1" fmla="val 59627"/>
              <a:gd name="adj2" fmla="val 1083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خدایا متشکرم...</a:t>
            </a:r>
            <a:endParaRPr lang="en-US" sz="200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004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checker dir="vert"/>
      </p:transition>
    </mc:Choice>
    <mc:Fallback xmlns="">
      <p:transition advTm="5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0" y="-9939"/>
            <a:ext cx="917713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335" y="609600"/>
            <a:ext cx="8458199" cy="2504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50000"/>
              </a:lnSpc>
              <a:spcAft>
                <a:spcPts val="800"/>
              </a:spcAft>
            </a:pPr>
            <a:r>
              <a:rPr lang="ar-SA" sz="2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  Mitra_3 (MRT)" panose="00000700000000000000" pitchFamily="2" charset="-78"/>
              </a:rPr>
              <a:t>اغلب مردم معنای واقعی کلمه ی </a:t>
            </a:r>
            <a:r>
              <a:rPr lang="ar-SA" sz="2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  Mitra_3 (MRT)" panose="00000700000000000000" pitchFamily="2" charset="-78"/>
              </a:rPr>
              <a:t>"اعتماد به نفس"</a:t>
            </a:r>
            <a:r>
              <a:rPr lang="fa-IR" sz="2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  Mitra_3 (MRT)" panose="00000700000000000000" pitchFamily="2" charset="-78"/>
              </a:rPr>
              <a:t> </a:t>
            </a:r>
            <a:r>
              <a:rPr lang="ar-SA" sz="22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  Mitra_3 (MRT)" panose="00000700000000000000" pitchFamily="2" charset="-78"/>
              </a:rPr>
              <a:t>را به </a:t>
            </a:r>
            <a:r>
              <a:rPr lang="ar-SA" sz="2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  Mitra_3 (MRT)" panose="00000700000000000000" pitchFamily="2" charset="-78"/>
              </a:rPr>
              <a:t>خوبی درک نمی کنند ... </a:t>
            </a:r>
            <a:r>
              <a:rPr lang="ar-SA" sz="2200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Homa" panose="00000400000000000000" pitchFamily="2" charset="-78"/>
              </a:rPr>
              <a:t>در </a:t>
            </a:r>
            <a:r>
              <a:rPr lang="ar-SA" sz="2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Homa" panose="00000400000000000000" pitchFamily="2" charset="-78"/>
              </a:rPr>
              <a:t>صورتی که اعتماد به نفس واقعی و حقیقی ان </a:t>
            </a:r>
            <a:r>
              <a:rPr lang="ar-SA" sz="2200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Homa" panose="00000400000000000000" pitchFamily="2" charset="-78"/>
              </a:rPr>
              <a:t>است </a:t>
            </a:r>
            <a:r>
              <a:rPr lang="ar-SA" sz="2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Homa" panose="00000400000000000000" pitchFamily="2" charset="-78"/>
              </a:rPr>
              <a:t>که قبل از این که در کاری موفق شویم نوعی اعتماد به توانایی خود برای انجام ان کار داشته باشیم .</a:t>
            </a:r>
            <a:endParaRPr lang="en-US" sz="2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77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8000">
        <p15:prstTrans prst="wind"/>
      </p:transition>
    </mc:Choice>
    <mc:Fallback xmlns="">
      <p:transition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444"/>
            <a:ext cx="9144000" cy="68944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7400" y="457200"/>
            <a:ext cx="3276600" cy="5965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50000"/>
              </a:lnSpc>
              <a:spcAft>
                <a:spcPts val="800"/>
              </a:spcAft>
            </a:pPr>
            <a:r>
              <a:rPr lang="ar-SA" sz="2400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Homa" panose="00000400000000000000" pitchFamily="2" charset="-78"/>
              </a:rPr>
              <a:t>اعتماد </a:t>
            </a:r>
            <a:r>
              <a:rPr lang="ar-SA" sz="24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Homa" panose="00000400000000000000" pitchFamily="2" charset="-78"/>
              </a:rPr>
              <a:t>به نفس چیست </a:t>
            </a:r>
            <a:r>
              <a:rPr lang="ar-SA" sz="2400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Homa" panose="00000400000000000000" pitchFamily="2" charset="-78"/>
              </a:rPr>
              <a:t>؟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Homa" panose="00000400000000000000" pitchFamily="2" charset="-78"/>
            </a:endParaRPr>
          </a:p>
          <a:p>
            <a:pPr algn="just" rtl="1">
              <a:lnSpc>
                <a:spcPct val="250000"/>
              </a:lnSpc>
              <a:spcAft>
                <a:spcPts val="800"/>
              </a:spcAft>
            </a:pPr>
            <a:r>
              <a:rPr lang="ar-SA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"عزت نفس" یک منبع انرژی است . یک چتر وسیعی است که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" اعتماد به نفس " </a:t>
            </a:r>
            <a:r>
              <a:rPr lang="ar-SA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زیر سایه آن است . اعتماد به نفس یعنی دیدن خود به عنوان فردی توانا با کفایت دوست داشتنی و منحصر به فرد .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000"/>
    </mc:Choice>
    <mc:Fallback xmlns="">
      <p:transition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228600"/>
            <a:ext cx="4572000" cy="29550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کفایت یعنی توانایی که درحد کافی و تسلط بر امور باشد .</a:t>
            </a:r>
            <a:b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منحصر به فرد یعنی با توجه و در نظر گرفتن تفاوتها ی فردی .</a:t>
            </a:r>
            <a:b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به تعبیر دیگر اعتماد به نفس یعنی ان احساس و شناختی که از توانایی ها و محدودیت های بیرونی و درونی خود دارید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42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82" y="0"/>
            <a:ext cx="9174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8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000">
        <p15:prstTrans prst="pageCurlDouble"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" y="-1074"/>
            <a:ext cx="9166046" cy="68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14:rippl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25"/>
            <a:ext cx="9237354" cy="6034825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3144362823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E109C7-FFB0-4C04-9044-FE7CD4440C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Floating picture with curled corner</Template>
  <TotalTime>225</TotalTime>
  <Words>165</Words>
  <Application>Microsoft Office PowerPoint</Application>
  <PresentationFormat>On-screen Show (4:3)</PresentationFormat>
  <Paragraphs>17</Paragraphs>
  <Slides>26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  Mitra_3 (MRT)</vt:lpstr>
      <vt:lpstr>Arial</vt:lpstr>
      <vt:lpstr>B Homa</vt:lpstr>
      <vt:lpstr>B Jadid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arya novin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8.1</dc:creator>
  <cp:keywords/>
  <cp:lastModifiedBy>GHAEM</cp:lastModifiedBy>
  <cp:revision>23</cp:revision>
  <dcterms:created xsi:type="dcterms:W3CDTF">2015-04-15T08:31:28Z</dcterms:created>
  <dcterms:modified xsi:type="dcterms:W3CDTF">2015-04-25T20:37:04Z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TC019648079991</vt:lpwstr>
  </property>
</Properties>
</file>