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87" r:id="rId1"/>
  </p:sldMasterIdLst>
  <p:notesMasterIdLst>
    <p:notesMasterId r:id="rId28"/>
  </p:notesMasterIdLst>
  <p:handoutMasterIdLst>
    <p:handoutMasterId r:id="rId29"/>
  </p:handoutMasterIdLst>
  <p:sldIdLst>
    <p:sldId id="284" r:id="rId2"/>
    <p:sldId id="256" r:id="rId3"/>
    <p:sldId id="257" r:id="rId4"/>
    <p:sldId id="258" r:id="rId5"/>
    <p:sldId id="259" r:id="rId6"/>
    <p:sldId id="260" r:id="rId7"/>
    <p:sldId id="283" r:id="rId8"/>
    <p:sldId id="261" r:id="rId9"/>
    <p:sldId id="262" r:id="rId10"/>
    <p:sldId id="263" r:id="rId11"/>
    <p:sldId id="264" r:id="rId12"/>
    <p:sldId id="265" r:id="rId13"/>
    <p:sldId id="266" r:id="rId14"/>
    <p:sldId id="267" r:id="rId15"/>
    <p:sldId id="268" r:id="rId16"/>
    <p:sldId id="269" r:id="rId17"/>
    <p:sldId id="271" r:id="rId18"/>
    <p:sldId id="282" r:id="rId19"/>
    <p:sldId id="272" r:id="rId20"/>
    <p:sldId id="273" r:id="rId21"/>
    <p:sldId id="275" r:id="rId22"/>
    <p:sldId id="276" r:id="rId23"/>
    <p:sldId id="277" r:id="rId24"/>
    <p:sldId id="278" r:id="rId25"/>
    <p:sldId id="279" r:id="rId26"/>
    <p:sldId id="280" r:id="rId27"/>
  </p:sldIdLst>
  <p:sldSz cx="12192000" cy="6858000"/>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0" d="100"/>
          <a:sy n="70" d="100"/>
        </p:scale>
        <p:origin x="696" y="66"/>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7072"/>
          </a:xfrm>
          <a:prstGeom prst="rect">
            <a:avLst/>
          </a:prstGeom>
        </p:spPr>
        <p:txBody>
          <a:bodyPr vert="horz" lIns="93497" tIns="46749" rIns="93497" bIns="46749" rtlCol="0"/>
          <a:lstStyle>
            <a:lvl1pPr algn="r">
              <a:defRPr sz="1200"/>
            </a:lvl1pPr>
          </a:lstStyle>
          <a:p>
            <a:fld id="{34034AB1-27FF-4BC2-B187-E8B830AE47C1}" type="datetimeFigureOut">
              <a:rPr lang="en-US" smtClean="0"/>
              <a:t>2/1/2019</a:t>
            </a:fld>
            <a:endParaRPr lang="en-US"/>
          </a:p>
        </p:txBody>
      </p:sp>
      <p:sp>
        <p:nvSpPr>
          <p:cNvPr id="4" name="Footer Placeholder 3"/>
          <p:cNvSpPr>
            <a:spLocks noGrp="1"/>
          </p:cNvSpPr>
          <p:nvPr>
            <p:ph type="ftr" sz="quarter" idx="2"/>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30"/>
            <a:ext cx="3056414" cy="467071"/>
          </a:xfrm>
          <a:prstGeom prst="rect">
            <a:avLst/>
          </a:prstGeom>
        </p:spPr>
        <p:txBody>
          <a:bodyPr vert="horz" lIns="93497" tIns="46749" rIns="93497" bIns="46749" rtlCol="0" anchor="b"/>
          <a:lstStyle>
            <a:lvl1pPr algn="r">
              <a:defRPr sz="1200"/>
            </a:lvl1pPr>
          </a:lstStyle>
          <a:p>
            <a:fld id="{8A606785-F8DB-43AD-B372-E973CA0E4BAD}" type="slidenum">
              <a:rPr lang="en-US" smtClean="0"/>
              <a:t>‹#›</a:t>
            </a:fld>
            <a:endParaRPr lang="en-US"/>
          </a:p>
        </p:txBody>
      </p:sp>
    </p:spTree>
    <p:extLst>
      <p:ext uri="{BB962C8B-B14F-4D97-AF65-F5344CB8AC3E}">
        <p14:creationId xmlns:p14="http://schemas.microsoft.com/office/powerpoint/2010/main" val="8095000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fld id="{201E2E8B-2841-421F-AD00-BE37D16561E5}" type="datetimeFigureOut">
              <a:rPr lang="en-US" smtClean="0"/>
              <a:t>2/1/2019</a:t>
            </a:fld>
            <a:endParaRPr lang="en-US"/>
          </a:p>
        </p:txBody>
      </p:sp>
      <p:sp>
        <p:nvSpPr>
          <p:cNvPr id="4" name="Slide Image Placeholder 3"/>
          <p:cNvSpPr>
            <a:spLocks noGrp="1" noRot="1" noChangeAspect="1"/>
          </p:cNvSpPr>
          <p:nvPr>
            <p:ph type="sldImg" idx="2"/>
          </p:nvPr>
        </p:nvSpPr>
        <p:spPr>
          <a:xfrm>
            <a:off x="733425" y="1163638"/>
            <a:ext cx="5586413" cy="3141662"/>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0EC60E88-987D-4254-98A4-E1F6E6F12559}" type="slidenum">
              <a:rPr lang="en-US" smtClean="0"/>
              <a:t>‹#›</a:t>
            </a:fld>
            <a:endParaRPr lang="en-US"/>
          </a:p>
        </p:txBody>
      </p:sp>
    </p:spTree>
    <p:extLst>
      <p:ext uri="{BB962C8B-B14F-4D97-AF65-F5344CB8AC3E}">
        <p14:creationId xmlns:p14="http://schemas.microsoft.com/office/powerpoint/2010/main" val="2320283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C60E88-987D-4254-98A4-E1F6E6F12559}" type="slidenum">
              <a:rPr lang="en-US" smtClean="0"/>
              <a:t>2</a:t>
            </a:fld>
            <a:endParaRPr lang="en-US"/>
          </a:p>
        </p:txBody>
      </p:sp>
    </p:spTree>
    <p:extLst>
      <p:ext uri="{BB962C8B-B14F-4D97-AF65-F5344CB8AC3E}">
        <p14:creationId xmlns:p14="http://schemas.microsoft.com/office/powerpoint/2010/main" val="3088978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12557876"/>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2412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2324147"/>
      </p:ext>
    </p:extLst>
  </p:cSld>
  <p:clrMapOvr>
    <a:masterClrMapping/>
  </p:clrMapOvr>
  <p:extLst mod="1">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3" name="Date Placeholder 2"/>
          <p:cNvSpPr>
            <a:spLocks noGrp="1"/>
          </p:cNvSpPr>
          <p:nvPr>
            <p:ph type="dt" sz="half" idx="10"/>
          </p:nvPr>
        </p:nvSpPr>
        <p:spPr>
          <a:xfrm>
            <a:off x="609600" y="6251575"/>
            <a:ext cx="2844800" cy="476250"/>
          </a:xfrm>
        </p:spPr>
        <p:txBody>
          <a:bodyPr/>
          <a:lstStyle>
            <a:lvl1pPr>
              <a:defRPr/>
            </a:lvl1pPr>
          </a:lstStyle>
          <a:p>
            <a:endParaRPr lang="en-US" altLang="fa-IR"/>
          </a:p>
        </p:txBody>
      </p:sp>
      <p:sp>
        <p:nvSpPr>
          <p:cNvPr id="4" name="Slide Number Placeholder 3"/>
          <p:cNvSpPr>
            <a:spLocks noGrp="1"/>
          </p:cNvSpPr>
          <p:nvPr>
            <p:ph type="sldNum" sz="quarter" idx="11"/>
          </p:nvPr>
        </p:nvSpPr>
        <p:spPr>
          <a:xfrm>
            <a:off x="8737600" y="6248400"/>
            <a:ext cx="2844800" cy="476250"/>
          </a:xfrm>
        </p:spPr>
        <p:txBody>
          <a:bodyPr/>
          <a:lstStyle>
            <a:lvl1pPr>
              <a:defRPr/>
            </a:lvl1pPr>
          </a:lstStyle>
          <a:p>
            <a:fld id="{59ED06A6-6BC0-4EBC-9B10-CAC57A818CC3}" type="slidenum">
              <a:rPr lang="en-US" altLang="fa-IR"/>
              <a:pPr/>
              <a:t>‹#›</a:t>
            </a:fld>
            <a:endParaRPr lang="en-US" altLang="fa-IR"/>
          </a:p>
        </p:txBody>
      </p:sp>
      <p:sp>
        <p:nvSpPr>
          <p:cNvPr id="5" name="Footer Placeholder 4"/>
          <p:cNvSpPr>
            <a:spLocks noGrp="1"/>
          </p:cNvSpPr>
          <p:nvPr>
            <p:ph type="ftr" sz="quarter" idx="12"/>
          </p:nvPr>
        </p:nvSpPr>
        <p:spPr>
          <a:xfrm>
            <a:off x="4165600" y="6248400"/>
            <a:ext cx="3860800" cy="476250"/>
          </a:xfrm>
        </p:spPr>
        <p:txBody>
          <a:bodyPr/>
          <a:lstStyle>
            <a:lvl1pPr>
              <a:defRPr/>
            </a:lvl1pPr>
          </a:lstStyle>
          <a:p>
            <a:endParaRPr lang="en-US" altLang="fa-IR"/>
          </a:p>
        </p:txBody>
      </p:sp>
    </p:spTree>
    <p:extLst>
      <p:ext uri="{BB962C8B-B14F-4D97-AF65-F5344CB8AC3E}">
        <p14:creationId xmlns:p14="http://schemas.microsoft.com/office/powerpoint/2010/main" val="2999543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709130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24887082"/>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1BEF0D-F0BB-DE4B-95CE-6DB70DBA9567}" type="datetimeFigureOut">
              <a:rPr lang="en-US" smtClean="0"/>
              <a:pPr/>
              <a:t>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92873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0451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1BEF0D-F0BB-DE4B-95CE-6DB70DBA9567}" type="datetimeFigureOut">
              <a:rPr lang="en-US" smtClean="0"/>
              <a:pPr/>
              <a:t>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4111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0917302"/>
      </p:ext>
    </p:extLst>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1803666"/>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62304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2/1/2019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
        <p:nvSpPr>
          <p:cNvPr id="7" name="Rectangle 6"/>
          <p:cNvSpPr/>
          <p:nvPr userDrawn="1"/>
        </p:nvSpPr>
        <p:spPr>
          <a:xfrm>
            <a:off x="-228600" y="-76200"/>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1762963999"/>
      </p:ext>
    </p:extLst>
  </p:cSld>
  <p:clrMap bg1="lt1" tx1="dk1" bg2="lt2" tx2="dk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 id="2147483998" r:id="rId11"/>
    <p:sldLayoutId id="214748399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BESM05"/>
          <p:cNvPicPr>
            <a:picLocks noChangeAspect="1" noChangeArrowheads="1"/>
          </p:cNvPicPr>
          <p:nvPr/>
        </p:nvPicPr>
        <p:blipFill>
          <a:blip r:embed="rId2">
            <a:clrChange>
              <a:clrFrom>
                <a:srgbClr val="FFFFFF"/>
              </a:clrFrom>
              <a:clrTo>
                <a:srgbClr val="FFFFFF">
                  <a:alpha val="0"/>
                </a:srgbClr>
              </a:clrTo>
            </a:clrChange>
            <a:grayscl/>
          </a:blip>
          <a:srcRect/>
          <a:stretch>
            <a:fillRect/>
          </a:stretch>
        </p:blipFill>
        <p:spPr bwMode="auto">
          <a:xfrm>
            <a:off x="2220058" y="533400"/>
            <a:ext cx="7609742" cy="5971434"/>
          </a:xfrm>
          <a:prstGeom prst="rect">
            <a:avLst/>
          </a:prstGeom>
          <a:noFill/>
          <a:ln w="9525">
            <a:noFill/>
            <a:miter lim="800000"/>
            <a:headEnd/>
            <a:tailEnd/>
          </a:ln>
        </p:spPr>
      </p:pic>
    </p:spTree>
    <p:extLst>
      <p:ext uri="{BB962C8B-B14F-4D97-AF65-F5344CB8AC3E}">
        <p14:creationId xmlns:p14="http://schemas.microsoft.com/office/powerpoint/2010/main" val="47309748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500" fill="hold"/>
                                        <p:tgtEl>
                                          <p:spTgt spid="4"/>
                                        </p:tgtEl>
                                        <p:attrNameLst>
                                          <p:attrName>ppt_w</p:attrName>
                                        </p:attrNameLst>
                                      </p:cBhvr>
                                      <p:tavLst>
                                        <p:tav tm="0">
                                          <p:val>
                                            <p:fltVal val="0"/>
                                          </p:val>
                                        </p:tav>
                                        <p:tav tm="100000">
                                          <p:val>
                                            <p:strVal val="#ppt_w"/>
                                          </p:val>
                                        </p:tav>
                                      </p:tavLst>
                                    </p:anim>
                                    <p:anim calcmode="lin" valueType="num">
                                      <p:cBhvr>
                                        <p:cTn id="8" dur="3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7499"/>
          </a:xfrm>
        </p:spPr>
        <p:txBody>
          <a:bodyPr>
            <a:normAutofit/>
          </a:bodyPr>
          <a:lstStyle/>
          <a:p>
            <a:pPr algn="r"/>
            <a:r>
              <a:rPr lang="fa-IR" sz="4800" b="1" dirty="0" smtClean="0">
                <a:cs typeface="B Lotus" panose="00000400000000000000" pitchFamily="2" charset="-78"/>
              </a:rPr>
              <a:t>مسئوولیت مدیریت منابع اطلاعات به عهده کیست؟</a:t>
            </a:r>
            <a:endParaRPr lang="en-US" sz="4800" b="1" dirty="0">
              <a:cs typeface="B Lotus" panose="00000400000000000000" pitchFamily="2" charset="-78"/>
            </a:endParaRPr>
          </a:p>
        </p:txBody>
      </p:sp>
      <p:sp>
        <p:nvSpPr>
          <p:cNvPr id="3" name="Content Placeholder 2"/>
          <p:cNvSpPr>
            <a:spLocks noGrp="1"/>
          </p:cNvSpPr>
          <p:nvPr>
            <p:ph idx="1"/>
          </p:nvPr>
        </p:nvSpPr>
        <p:spPr>
          <a:xfrm>
            <a:off x="838200" y="1386712"/>
            <a:ext cx="10515600" cy="5221352"/>
          </a:xfrm>
        </p:spPr>
        <p:txBody>
          <a:bodyPr>
            <a:normAutofit fontScale="92500" lnSpcReduction="10000"/>
          </a:bodyPr>
          <a:lstStyle/>
          <a:p>
            <a:pPr marL="0" indent="0" algn="r">
              <a:buNone/>
            </a:pPr>
            <a:r>
              <a:rPr lang="fa-IR" sz="2800" dirty="0" smtClean="0">
                <a:cs typeface="B Lotus" panose="00000400000000000000" pitchFamily="2" charset="-78"/>
              </a:rPr>
              <a:t>هیچگونه مبنای استانداردی برای تقسیم مسئوولیت های منابع اطلاعات، دربین واحدهای سیستم اطلاعات وکاربران نهایی وجودنداردوتقسیم وظایف، بستگی به عوامل مختلفی به شرح زیر دارد.</a:t>
            </a:r>
          </a:p>
          <a:p>
            <a:pPr marL="0" indent="0" algn="r">
              <a:buNone/>
            </a:pPr>
            <a:r>
              <a:rPr lang="fa-IR" sz="2800" dirty="0" smtClean="0">
                <a:cs typeface="B Lotus" panose="00000400000000000000" pitchFamily="2" charset="-78"/>
              </a:rPr>
              <a:t>- اندازه وماهیت سازمان</a:t>
            </a:r>
          </a:p>
          <a:p>
            <a:pPr marL="0" indent="0" algn="r">
              <a:buNone/>
            </a:pPr>
            <a:r>
              <a:rPr lang="fa-IR" sz="2800" dirty="0" smtClean="0">
                <a:cs typeface="B Lotus" panose="00000400000000000000" pitchFamily="2" charset="-78"/>
              </a:rPr>
              <a:t>- میزان ونوع منابع فناوری اطلاعات</a:t>
            </a:r>
          </a:p>
          <a:p>
            <a:pPr marL="0" indent="0" algn="r">
              <a:buNone/>
            </a:pPr>
            <a:r>
              <a:rPr lang="fa-IR" sz="2800" dirty="0" smtClean="0">
                <a:cs typeface="B Lotus" panose="00000400000000000000" pitchFamily="2" charset="-78"/>
              </a:rPr>
              <a:t>- نگرش سازمان به محاسبات</a:t>
            </a:r>
          </a:p>
          <a:p>
            <a:pPr marL="0" indent="0" algn="r">
              <a:buNone/>
            </a:pPr>
            <a:r>
              <a:rPr lang="fa-IR" sz="2800" dirty="0" smtClean="0">
                <a:cs typeface="B Lotus" panose="00000400000000000000" pitchFamily="2" charset="-78"/>
              </a:rPr>
              <a:t>- نگرش مدیران ارشدبه محاسبات</a:t>
            </a:r>
          </a:p>
          <a:p>
            <a:pPr marL="0" indent="0" algn="r">
              <a:buNone/>
            </a:pPr>
            <a:r>
              <a:rPr lang="fa-IR" sz="2800" dirty="0" smtClean="0">
                <a:cs typeface="B Lotus" panose="00000400000000000000" pitchFamily="2" charset="-78"/>
              </a:rPr>
              <a:t>- سطح بلوغ فناوری اطلاعات درسازمان</a:t>
            </a:r>
          </a:p>
          <a:p>
            <a:pPr marL="0" indent="0" algn="r">
              <a:buNone/>
            </a:pPr>
            <a:r>
              <a:rPr lang="fa-IR" sz="2800" dirty="0" smtClean="0">
                <a:cs typeface="B Lotus" panose="00000400000000000000" pitchFamily="2" charset="-78"/>
              </a:rPr>
              <a:t>- میزان ونوع برون سپاری فعالیت ها</a:t>
            </a:r>
          </a:p>
          <a:p>
            <a:pPr algn="r">
              <a:buFontTx/>
              <a:buChar char="-"/>
            </a:pPr>
            <a:r>
              <a:rPr lang="fa-IR" sz="2800" dirty="0" smtClean="0">
                <a:cs typeface="B Lotus" panose="00000400000000000000" pitchFamily="2" charset="-78"/>
              </a:rPr>
              <a:t>- وحتی کشوری که شرکت درآن فعالیت می کند.بنابراین منابع اطلاعات بین دوموجودیت سازمانی تقسیم می شود.</a:t>
            </a:r>
          </a:p>
          <a:p>
            <a:pPr marL="0" indent="0" algn="r">
              <a:buNone/>
            </a:pPr>
            <a:r>
              <a:rPr lang="fa-IR" sz="2400" dirty="0">
                <a:cs typeface="B Lotus" panose="00000400000000000000" pitchFamily="2" charset="-78"/>
              </a:rPr>
              <a:t>که واحدی سازمانی است</a:t>
            </a:r>
            <a:r>
              <a:rPr lang="en-US" sz="2600" dirty="0" smtClean="0">
                <a:cs typeface="B Lotus" panose="00000400000000000000" pitchFamily="2" charset="-78"/>
              </a:rPr>
              <a:t>( ISD )</a:t>
            </a:r>
            <a:r>
              <a:rPr lang="fa-IR" sz="2600" dirty="0" smtClean="0">
                <a:cs typeface="B Lotus" panose="00000400000000000000" pitchFamily="2" charset="-78"/>
              </a:rPr>
              <a:t> 1. </a:t>
            </a:r>
            <a:r>
              <a:rPr lang="fa-IR" sz="2800" dirty="0" smtClean="0">
                <a:cs typeface="B Lotus" panose="00000400000000000000" pitchFamily="2" charset="-78"/>
              </a:rPr>
              <a:t>واحدسیستم </a:t>
            </a:r>
            <a:r>
              <a:rPr lang="fa-IR" sz="2800" dirty="0">
                <a:cs typeface="B Lotus" panose="00000400000000000000" pitchFamily="2" charset="-78"/>
              </a:rPr>
              <a:t>های </a:t>
            </a:r>
            <a:r>
              <a:rPr lang="fa-IR" sz="2800" dirty="0" smtClean="0">
                <a:cs typeface="B Lotus" panose="00000400000000000000" pitchFamily="2" charset="-78"/>
              </a:rPr>
              <a:t>اطلاعات</a:t>
            </a:r>
            <a:endParaRPr lang="en-US" sz="2800" dirty="0" smtClean="0">
              <a:cs typeface="B Lotus" panose="00000400000000000000" pitchFamily="2" charset="-78"/>
            </a:endParaRPr>
          </a:p>
          <a:p>
            <a:pPr marL="0" indent="0" algn="r">
              <a:buNone/>
            </a:pPr>
            <a:r>
              <a:rPr lang="fa-IR" sz="2800" dirty="0" smtClean="0">
                <a:cs typeface="B Lotus" panose="00000400000000000000" pitchFamily="2" charset="-78"/>
              </a:rPr>
              <a:t> 2. کاربران نهایی که درسرتاسرسازمان پراکنده هستند. </a:t>
            </a:r>
          </a:p>
          <a:p>
            <a:pPr marL="514350" indent="-514350" algn="r">
              <a:buAutoNum type="arabicPeriod"/>
            </a:pPr>
            <a:endParaRPr lang="en-US" dirty="0"/>
          </a:p>
        </p:txBody>
      </p:sp>
    </p:spTree>
    <p:extLst>
      <p:ext uri="{BB962C8B-B14F-4D97-AF65-F5344CB8AC3E}">
        <p14:creationId xmlns:p14="http://schemas.microsoft.com/office/powerpoint/2010/main" val="11683971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800" b="1" dirty="0" smtClean="0">
                <a:cs typeface="B Lotus" panose="00000400000000000000" pitchFamily="2" charset="-78"/>
              </a:rPr>
              <a:t>وظایف واحد مدیریت منابع</a:t>
            </a:r>
            <a:endParaRPr lang="en-US" sz="4800" b="1" dirty="0">
              <a:cs typeface="B Lotus" panose="00000400000000000000" pitchFamily="2" charset="-78"/>
            </a:endParaRPr>
          </a:p>
        </p:txBody>
      </p:sp>
      <p:sp>
        <p:nvSpPr>
          <p:cNvPr id="3" name="Content Placeholder 2"/>
          <p:cNvSpPr>
            <a:spLocks noGrp="1"/>
          </p:cNvSpPr>
          <p:nvPr>
            <p:ph idx="1"/>
          </p:nvPr>
        </p:nvSpPr>
        <p:spPr>
          <a:xfrm>
            <a:off x="838200" y="2328671"/>
            <a:ext cx="10515600" cy="3848291"/>
          </a:xfrm>
        </p:spPr>
        <p:txBody>
          <a:bodyPr>
            <a:normAutofit fontScale="62500" lnSpcReduction="20000"/>
          </a:bodyPr>
          <a:lstStyle/>
          <a:p>
            <a:pPr marL="0" indent="0" algn="r">
              <a:buNone/>
            </a:pPr>
            <a:r>
              <a:rPr lang="fa-IR" sz="3900" b="1" dirty="0" smtClean="0">
                <a:cs typeface="B Lotus" panose="00000400000000000000" pitchFamily="2" charset="-78"/>
              </a:rPr>
              <a:t>وظایف اصلی سنتی واحد سیستم های اطلاعات:</a:t>
            </a:r>
          </a:p>
          <a:p>
            <a:pPr marL="0" indent="0" algn="r">
              <a:buNone/>
            </a:pPr>
            <a:r>
              <a:rPr lang="fa-IR" sz="4000" dirty="0" smtClean="0">
                <a:cs typeface="B Lotus" panose="00000400000000000000" pitchFamily="2" charset="-78"/>
              </a:rPr>
              <a:t>- مدیریت توسعه سیستم و مدیریت پروژه سیستم</a:t>
            </a:r>
          </a:p>
          <a:p>
            <a:pPr marL="0" indent="0" algn="r">
              <a:buNone/>
            </a:pPr>
            <a:r>
              <a:rPr lang="fa-IR" sz="4000" dirty="0" smtClean="0">
                <a:cs typeface="B Lotus" panose="00000400000000000000" pitchFamily="2" charset="-78"/>
              </a:rPr>
              <a:t>- مدیریت عملیات رایانه ای و مراکز رایانه</a:t>
            </a:r>
          </a:p>
          <a:p>
            <a:pPr marL="0" indent="0" algn="r">
              <a:buNone/>
            </a:pPr>
            <a:r>
              <a:rPr lang="fa-IR" sz="4000" dirty="0" smtClean="0">
                <a:cs typeface="B Lotus" panose="00000400000000000000" pitchFamily="2" charset="-78"/>
              </a:rPr>
              <a:t>- بکارگیری، آموزش و توسعه مهارت های مرتبط با سیستم اطلاعات</a:t>
            </a:r>
          </a:p>
          <a:p>
            <a:pPr marL="0" indent="0" algn="r">
              <a:buNone/>
            </a:pPr>
            <a:r>
              <a:rPr lang="fa-IR" sz="4000" dirty="0" smtClean="0">
                <a:cs typeface="B Lotus" panose="00000400000000000000" pitchFamily="2" charset="-78"/>
              </a:rPr>
              <a:t>- ارائه خدمات فنی</a:t>
            </a:r>
          </a:p>
          <a:p>
            <a:pPr marL="0" indent="0" algn="r">
              <a:buNone/>
            </a:pPr>
            <a:r>
              <a:rPr lang="fa-IR" sz="4000" dirty="0" smtClean="0">
                <a:cs typeface="B Lotus" panose="00000400000000000000" pitchFamily="2" charset="-78"/>
              </a:rPr>
              <a:t>- آموزش فن آوری اطلاعات به سایرمدیران </a:t>
            </a:r>
          </a:p>
          <a:p>
            <a:pPr marL="0" indent="0" algn="r">
              <a:buNone/>
            </a:pPr>
            <a:r>
              <a:rPr lang="fa-IR" sz="4000" dirty="0" smtClean="0">
                <a:cs typeface="B Lotus" panose="00000400000000000000" pitchFamily="2" charset="-78"/>
              </a:rPr>
              <a:t>- آموزش موضوعات کسب و کار به کارکنان سیستم های اطلاعات</a:t>
            </a:r>
          </a:p>
          <a:p>
            <a:pPr marL="0" indent="0" algn="r">
              <a:buNone/>
            </a:pPr>
            <a:r>
              <a:rPr lang="fa-IR" sz="4000" dirty="0" smtClean="0">
                <a:cs typeface="B Lotus" panose="00000400000000000000" pitchFamily="2" charset="-78"/>
              </a:rPr>
              <a:t>- پشتیبانی از محاسبات کاربر نهایی</a:t>
            </a:r>
          </a:p>
          <a:p>
            <a:pPr marL="0" indent="0" algn="r">
              <a:buNone/>
            </a:pPr>
            <a:endParaRPr lang="fa-IR" sz="3600" dirty="0" smtClean="0"/>
          </a:p>
          <a:p>
            <a:pPr marL="0" indent="0" algn="r">
              <a:buNone/>
            </a:pPr>
            <a:r>
              <a:rPr lang="fa-IR" dirty="0" smtClean="0"/>
              <a:t> </a:t>
            </a:r>
            <a:endParaRPr lang="en-US" dirty="0"/>
          </a:p>
        </p:txBody>
      </p:sp>
    </p:spTree>
    <p:extLst>
      <p:ext uri="{BB962C8B-B14F-4D97-AF65-F5344CB8AC3E}">
        <p14:creationId xmlns:p14="http://schemas.microsoft.com/office/powerpoint/2010/main" val="33869935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a:cs typeface="B Lotus" panose="00000400000000000000" pitchFamily="2" charset="-78"/>
              </a:rPr>
              <a:t>وظایف جدید (اضافی) واحد سیستم های اطلاعاتی</a:t>
            </a:r>
            <a:endParaRPr lang="en-US" b="1" dirty="0"/>
          </a:p>
        </p:txBody>
      </p:sp>
      <p:sp>
        <p:nvSpPr>
          <p:cNvPr id="3" name="Content Placeholder 2"/>
          <p:cNvSpPr>
            <a:spLocks noGrp="1"/>
          </p:cNvSpPr>
          <p:nvPr>
            <p:ph idx="1"/>
          </p:nvPr>
        </p:nvSpPr>
        <p:spPr/>
        <p:txBody>
          <a:bodyPr>
            <a:normAutofit lnSpcReduction="10000"/>
          </a:bodyPr>
          <a:lstStyle/>
          <a:p>
            <a:pPr marL="0" indent="0" algn="r">
              <a:buNone/>
            </a:pPr>
            <a:r>
              <a:rPr lang="fa-IR" dirty="0" smtClean="0">
                <a:cs typeface="B Lotus" panose="00000400000000000000" pitchFamily="2" charset="-78"/>
              </a:rPr>
              <a:t>شروع و طراحی سیستم های اطلاعاتی استراتژیک خاص</a:t>
            </a:r>
          </a:p>
          <a:p>
            <a:pPr marL="0" indent="0" algn="r">
              <a:buNone/>
            </a:pPr>
            <a:r>
              <a:rPr lang="fa-IR" dirty="0" smtClean="0">
                <a:cs typeface="B Lotus" panose="00000400000000000000" pitchFamily="2" charset="-78"/>
              </a:rPr>
              <a:t>طراحی، توسعه و نظارت بر زیرساخت</a:t>
            </a:r>
          </a:p>
          <a:p>
            <a:pPr marL="0" indent="0" algn="r">
              <a:buNone/>
            </a:pPr>
            <a:r>
              <a:rPr lang="fa-IR" dirty="0" smtClean="0">
                <a:cs typeface="B Lotus" panose="00000400000000000000" pitchFamily="2" charset="-78"/>
              </a:rPr>
              <a:t>بکارگیری اینترنت و تجارت الکترونیک در کسب و کار</a:t>
            </a:r>
          </a:p>
          <a:p>
            <a:pPr marL="0" indent="0" algn="r">
              <a:buNone/>
            </a:pPr>
            <a:r>
              <a:rPr lang="fa-IR" dirty="0" smtClean="0">
                <a:cs typeface="B Lotus" panose="00000400000000000000" pitchFamily="2" charset="-78"/>
              </a:rPr>
              <a:t>مدیریت یکپارچگی سیستم، شامل اینترنت، اینترانت و اکسترانت</a:t>
            </a:r>
          </a:p>
          <a:p>
            <a:pPr marL="0" indent="0" algn="r">
              <a:buNone/>
            </a:pPr>
            <a:r>
              <a:rPr lang="fa-IR" dirty="0" smtClean="0">
                <a:cs typeface="B Lotus" panose="00000400000000000000" pitchFamily="2" charset="-78"/>
              </a:rPr>
              <a:t>همکاری و همفکری با مدیران سطوح عالی سازمان</a:t>
            </a:r>
          </a:p>
          <a:p>
            <a:pPr marL="0" indent="0" algn="r">
              <a:buNone/>
            </a:pPr>
            <a:r>
              <a:rPr lang="fa-IR" dirty="0" smtClean="0">
                <a:cs typeface="B Lotus" panose="00000400000000000000" pitchFamily="2" charset="-78"/>
              </a:rPr>
              <a:t>مدیریت برون سپاری</a:t>
            </a:r>
          </a:p>
          <a:p>
            <a:pPr marL="0" indent="0" algn="r">
              <a:buNone/>
            </a:pPr>
            <a:r>
              <a:rPr lang="fa-IR" dirty="0" smtClean="0">
                <a:cs typeface="B Lotus" panose="00000400000000000000" pitchFamily="2" charset="-78"/>
              </a:rPr>
              <a:t>استفاده فعال از دانش فنی و سازمانی به منظور ارائه ایده ای نوآورانه در زمینه فناوری اطلاعات</a:t>
            </a:r>
          </a:p>
          <a:p>
            <a:pPr marL="0" indent="0" algn="r">
              <a:buNone/>
            </a:pPr>
            <a:r>
              <a:rPr lang="fa-IR" dirty="0" smtClean="0">
                <a:cs typeface="B Lotus" panose="00000400000000000000" pitchFamily="2" charset="-78"/>
              </a:rPr>
              <a:t>ایجاد همکاری تجاری با فروشندگان و واحدهای سیستم های اطلاعات در سایر سازمان ها</a:t>
            </a:r>
          </a:p>
          <a:p>
            <a:pPr marL="0" indent="0" algn="r">
              <a:buNone/>
            </a:pPr>
            <a:r>
              <a:rPr lang="fa-IR" dirty="0" smtClean="0">
                <a:cs typeface="B Lotus" panose="00000400000000000000" pitchFamily="2" charset="-78"/>
              </a:rPr>
              <a:t>ارائه محیط های پردازش نو، مانند محاسبات گسترده و بی سیم</a:t>
            </a:r>
            <a:endParaRPr lang="en-US" dirty="0">
              <a:cs typeface="B Lotus" panose="00000400000000000000" pitchFamily="2" charset="-78"/>
            </a:endParaRPr>
          </a:p>
        </p:txBody>
      </p:sp>
    </p:spTree>
    <p:extLst>
      <p:ext uri="{BB962C8B-B14F-4D97-AF65-F5344CB8AC3E}">
        <p14:creationId xmlns:p14="http://schemas.microsoft.com/office/powerpoint/2010/main" val="40228819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084355"/>
            <a:ext cx="8610600" cy="1293028"/>
          </a:xfrm>
        </p:spPr>
        <p:txBody>
          <a:bodyPr/>
          <a:lstStyle/>
          <a:p>
            <a:pPr algn="r"/>
            <a:r>
              <a:rPr lang="fa-IR" b="1" dirty="0" smtClean="0">
                <a:cs typeface="B Lotus" panose="00000400000000000000" pitchFamily="2" charset="-78"/>
              </a:rPr>
              <a:t>تغییر نقش واحد سیستم های اطلاعاتی</a:t>
            </a:r>
            <a:endParaRPr lang="en-US" b="1" dirty="0">
              <a:cs typeface="B Lotus" panose="00000400000000000000" pitchFamily="2" charset="-78"/>
            </a:endParaRPr>
          </a:p>
        </p:txBody>
      </p:sp>
      <p:sp>
        <p:nvSpPr>
          <p:cNvPr id="3" name="Content Placeholder 2"/>
          <p:cNvSpPr>
            <a:spLocks noGrp="1"/>
          </p:cNvSpPr>
          <p:nvPr>
            <p:ph idx="1"/>
          </p:nvPr>
        </p:nvSpPr>
        <p:spPr>
          <a:xfrm>
            <a:off x="685800" y="2706624"/>
            <a:ext cx="10820400" cy="3512061"/>
          </a:xfrm>
        </p:spPr>
        <p:txBody>
          <a:bodyPr>
            <a:normAutofit lnSpcReduction="10000"/>
          </a:bodyPr>
          <a:lstStyle/>
          <a:p>
            <a:pPr marL="0" indent="0" algn="r">
              <a:buNone/>
            </a:pPr>
            <a:r>
              <a:rPr lang="fa-IR" sz="2800" dirty="0" smtClean="0">
                <a:cs typeface="B Lotus" panose="00000400000000000000" pitchFamily="2" charset="-78"/>
              </a:rPr>
              <a:t>نقش واحد سیستم اطلاعات از امور صرفا فنی به نقش های مدیریتی و استراتژیک تغییر نموده است. به تبع این تغییر، جایگاه واحد در سازمان نیز از واحد اجرایی به واحدهای وظیفه ای ارتقا یافته است و مستقیما زیر نظر مدیر عامل یا مدیران ارشد قرار می گیرند.</a:t>
            </a:r>
          </a:p>
          <a:p>
            <a:pPr marL="0" indent="0" algn="r">
              <a:buNone/>
            </a:pPr>
            <a:endParaRPr lang="fa-IR" sz="2800" dirty="0">
              <a:cs typeface="B Lotus" panose="00000400000000000000" pitchFamily="2" charset="-78"/>
            </a:endParaRPr>
          </a:p>
          <a:p>
            <a:pPr marL="0" indent="0" algn="r">
              <a:buNone/>
            </a:pPr>
            <a:r>
              <a:rPr lang="fa-IR" sz="2800" dirty="0" smtClean="0">
                <a:cs typeface="B Lotus" panose="00000400000000000000" pitchFamily="2" charset="-78"/>
              </a:rPr>
              <a:t>در دهه 1980 واژه جدیدی برای مدیر خدمات اطلاعات ابداع گردید. این واژه مدیر ارشد اطلاعات (      ) بود. این واژه مبین وظایف و مسئولیت ها و نقش هایی است که مسئول فناوری اطلاعات در سازمان بایستی ایفا نماید. </a:t>
            </a:r>
          </a:p>
          <a:p>
            <a:pPr marL="0" indent="0">
              <a:buNone/>
            </a:pPr>
            <a:r>
              <a:rPr lang="en-US" sz="2800" dirty="0" smtClean="0">
                <a:cs typeface="B Lotus" panose="00000400000000000000" pitchFamily="2" charset="-78"/>
              </a:rPr>
              <a:t> CIO     Chief Information officer</a:t>
            </a:r>
          </a:p>
        </p:txBody>
      </p:sp>
      <p:pic>
        <p:nvPicPr>
          <p:cNvPr id="4" name="Picture 3"/>
          <p:cNvPicPr>
            <a:picLocks noChangeAspect="1"/>
          </p:cNvPicPr>
          <p:nvPr/>
        </p:nvPicPr>
        <p:blipFill>
          <a:blip r:embed="rId2"/>
          <a:stretch>
            <a:fillRect/>
          </a:stretch>
        </p:blipFill>
        <p:spPr>
          <a:xfrm>
            <a:off x="9430471" y="3846543"/>
            <a:ext cx="938865" cy="749873"/>
          </a:xfrm>
          <a:prstGeom prst="rect">
            <a:avLst/>
          </a:prstGeom>
        </p:spPr>
      </p:pic>
    </p:spTree>
    <p:extLst>
      <p:ext uri="{BB962C8B-B14F-4D97-AF65-F5344CB8AC3E}">
        <p14:creationId xmlns:p14="http://schemas.microsoft.com/office/powerpoint/2010/main" val="21013685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cs typeface="B Lotus" panose="00000400000000000000" pitchFamily="2" charset="-78"/>
              </a:rPr>
              <a:t>تغییر </a:t>
            </a:r>
            <a:r>
              <a:rPr lang="fa-IR" b="1" dirty="0">
                <a:cs typeface="B Lotus" panose="00000400000000000000" pitchFamily="2" charset="-78"/>
              </a:rPr>
              <a:t>نقش واحد سیستم های اطلاعاتی</a:t>
            </a:r>
            <a:endParaRPr lang="en-US" dirty="0"/>
          </a:p>
        </p:txBody>
      </p:sp>
      <p:sp>
        <p:nvSpPr>
          <p:cNvPr id="3" name="Content Placeholder 2"/>
          <p:cNvSpPr>
            <a:spLocks noGrp="1"/>
          </p:cNvSpPr>
          <p:nvPr>
            <p:ph idx="1"/>
          </p:nvPr>
        </p:nvSpPr>
        <p:spPr>
          <a:xfrm>
            <a:off x="685800" y="2194560"/>
            <a:ext cx="10820400" cy="4291584"/>
          </a:xfrm>
        </p:spPr>
        <p:txBody>
          <a:bodyPr>
            <a:noAutofit/>
          </a:bodyPr>
          <a:lstStyle/>
          <a:p>
            <a:pPr marL="0" indent="0" algn="r">
              <a:buNone/>
            </a:pPr>
            <a:r>
              <a:rPr lang="fa-IR" sz="2800" dirty="0" smtClean="0">
                <a:cs typeface="B Lotus" panose="00000400000000000000" pitchFamily="2" charset="-78"/>
              </a:rPr>
              <a:t>اصطلاح مدیریت ارشد اطلاعات اولین بار در سال 1381 از سوی دبلیو- آر- سینوت معاون رئیس بانک بوستون بکارگرفته شد. به عقیده ی وی تعریف و کار مسئول اطلاعات عبارت است از عضو ارشد کارکنان شرکت که سرمایه گذاری موسسه را در سیستم های اطلاعات به منظور تقویت قدرت رقابت در سطح موسسه و در بلندمدت مدیریت می کند.</a:t>
            </a:r>
          </a:p>
          <a:p>
            <a:pPr marL="0" indent="0" algn="r">
              <a:buNone/>
            </a:pPr>
            <a:r>
              <a:rPr lang="fa-IR" sz="2800" dirty="0" smtClean="0">
                <a:cs typeface="B Lotus" panose="00000400000000000000" pitchFamily="2" charset="-78"/>
              </a:rPr>
              <a:t> مسئولیت اصلی مدیر ارشد اطلاعات فعالیت زیر نظر مستقیم مدیر عامل به منظور ساخت و نگهداری یک ساختار سیستم اطلاعات با کیفیت بالا در سطح موسسه می باشد.</a:t>
            </a:r>
          </a:p>
          <a:p>
            <a:pPr marL="0" indent="0" algn="r">
              <a:buNone/>
            </a:pPr>
            <a:endParaRPr lang="fa-IR" sz="2800" dirty="0" smtClean="0">
              <a:cs typeface="B Lotus" panose="00000400000000000000" pitchFamily="2" charset="-78"/>
            </a:endParaRPr>
          </a:p>
          <a:p>
            <a:pPr marL="0" indent="0" algn="r">
              <a:buNone/>
            </a:pPr>
            <a:r>
              <a:rPr lang="fa-IR" sz="2800" dirty="0" smtClean="0">
                <a:cs typeface="B Lotus" panose="00000400000000000000" pitchFamily="2" charset="-78"/>
              </a:rPr>
              <a:t>مسئول اطلاعات بایستی قابلیت استخراج و گردآوری سیستم های اطلاعات مورد استفاده بخش های مختلف را تضمین کند و کارکنان متخصص موردنیاز را به منظور پذیرش وظایف خود آموزش دهد.</a:t>
            </a:r>
            <a:endParaRPr lang="fa-IR" sz="2800" dirty="0">
              <a:cs typeface="B Lotus" panose="00000400000000000000" pitchFamily="2" charset="-78"/>
            </a:endParaRPr>
          </a:p>
        </p:txBody>
      </p:sp>
    </p:spTree>
    <p:extLst>
      <p:ext uri="{BB962C8B-B14F-4D97-AF65-F5344CB8AC3E}">
        <p14:creationId xmlns:p14="http://schemas.microsoft.com/office/powerpoint/2010/main" val="14263622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04672"/>
            <a:ext cx="10515600" cy="886016"/>
          </a:xfrm>
        </p:spPr>
        <p:txBody>
          <a:bodyPr/>
          <a:lstStyle/>
          <a:p>
            <a:pPr algn="r"/>
            <a:r>
              <a:rPr lang="fa-IR" b="1" dirty="0" smtClean="0">
                <a:cs typeface="B Lotus" panose="00000400000000000000" pitchFamily="2" charset="-78"/>
              </a:rPr>
              <a:t>سه </a:t>
            </a:r>
            <a:r>
              <a:rPr lang="fa-IR" b="1" dirty="0">
                <a:cs typeface="B Lotus" panose="00000400000000000000" pitchFamily="2" charset="-78"/>
              </a:rPr>
              <a:t>نقش عمده برای مسئولیت اطلاعات</a:t>
            </a:r>
            <a:endParaRPr lang="en-US" b="1" dirty="0">
              <a:cs typeface="B Lotus" panose="00000400000000000000" pitchFamily="2" charset="-78"/>
            </a:endParaRPr>
          </a:p>
        </p:txBody>
      </p:sp>
      <p:sp>
        <p:nvSpPr>
          <p:cNvPr id="3" name="Content Placeholder 2"/>
          <p:cNvSpPr>
            <a:spLocks noGrp="1"/>
          </p:cNvSpPr>
          <p:nvPr>
            <p:ph idx="1"/>
          </p:nvPr>
        </p:nvSpPr>
        <p:spPr/>
        <p:txBody>
          <a:bodyPr/>
          <a:lstStyle/>
          <a:p>
            <a:pPr marL="0" indent="0" algn="r">
              <a:buNone/>
            </a:pPr>
            <a:r>
              <a:rPr lang="fa-IR" sz="3200" b="1" dirty="0" smtClean="0">
                <a:cs typeface="B Lotus" panose="00000400000000000000" pitchFamily="2" charset="-78"/>
              </a:rPr>
              <a:t>در بررسی ادبیات </a:t>
            </a:r>
            <a:r>
              <a:rPr lang="fa-IR" sz="3200" b="1" dirty="0">
                <a:cs typeface="B Lotus" panose="00000400000000000000" pitchFamily="2" charset="-78"/>
              </a:rPr>
              <a:t>به </a:t>
            </a:r>
            <a:r>
              <a:rPr lang="fa-IR" sz="3200" b="1" dirty="0" smtClean="0">
                <a:cs typeface="B Lotus" panose="00000400000000000000" pitchFamily="2" charset="-78"/>
              </a:rPr>
              <a:t>سه </a:t>
            </a:r>
            <a:r>
              <a:rPr lang="fa-IR" sz="3200" b="1" dirty="0">
                <a:cs typeface="B Lotus" panose="00000400000000000000" pitchFamily="2" charset="-78"/>
              </a:rPr>
              <a:t>نقش عمده برای مسئولیت اطلاعات اشاره </a:t>
            </a:r>
            <a:r>
              <a:rPr lang="fa-IR" sz="3200" b="1" dirty="0" smtClean="0">
                <a:cs typeface="B Lotus" panose="00000400000000000000" pitchFamily="2" charset="-78"/>
              </a:rPr>
              <a:t>شده است.</a:t>
            </a:r>
            <a:endParaRPr lang="en-US" sz="3200" b="1" dirty="0" smtClean="0">
              <a:cs typeface="B Lotus" panose="00000400000000000000" pitchFamily="2" charset="-78"/>
            </a:endParaRPr>
          </a:p>
          <a:p>
            <a:pPr marL="0" indent="0" algn="r">
              <a:buNone/>
            </a:pPr>
            <a:r>
              <a:rPr lang="fa-IR" sz="3200" dirty="0" smtClean="0">
                <a:cs typeface="B Lotus" panose="00000400000000000000" pitchFamily="2" charset="-78"/>
              </a:rPr>
              <a:t>1-نظارت بر مدیریت داده ها در سطح شرکت، سیستم های اتوماسیون اداری و مسائل فنی مرتبط با محیط دور</a:t>
            </a:r>
          </a:p>
          <a:p>
            <a:pPr marL="0" indent="0" algn="r">
              <a:buNone/>
            </a:pPr>
            <a:r>
              <a:rPr lang="fa-IR" sz="3200" dirty="0" smtClean="0">
                <a:cs typeface="B Lotus" panose="00000400000000000000" pitchFamily="2" charset="-78"/>
              </a:rPr>
              <a:t>2-گزارش به مدیریت ارشد از فعالیت سیستم ها</a:t>
            </a:r>
          </a:p>
          <a:p>
            <a:pPr marL="0" indent="0" algn="r">
              <a:buNone/>
            </a:pPr>
            <a:r>
              <a:rPr lang="fa-IR" sz="3200" dirty="0" smtClean="0">
                <a:cs typeface="B Lotus" panose="00000400000000000000" pitchFamily="2" charset="-78"/>
              </a:rPr>
              <a:t>3-مشارکت فعال در تدوین سیاست ها و برنامه ریزی های بلند مدت موسسه و درعین حال تفویض وظایف روزمره مدیریت بخش رایانه به زیردستان. </a:t>
            </a:r>
            <a:endParaRPr lang="en-US" sz="3200" dirty="0">
              <a:cs typeface="B Lotus" panose="00000400000000000000" pitchFamily="2" charset="-78"/>
            </a:endParaRPr>
          </a:p>
        </p:txBody>
      </p:sp>
    </p:spTree>
    <p:extLst>
      <p:ext uri="{BB962C8B-B14F-4D97-AF65-F5344CB8AC3E}">
        <p14:creationId xmlns:p14="http://schemas.microsoft.com/office/powerpoint/2010/main" val="21768916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cs typeface="B Lotus" panose="00000400000000000000" pitchFamily="2" charset="-78"/>
              </a:rPr>
              <a:t>ساماندهی واحد فناوری اطلاعات</a:t>
            </a:r>
            <a:endParaRPr lang="en-US" b="1" dirty="0">
              <a:cs typeface="B Lotus" panose="00000400000000000000" pitchFamily="2" charset="-78"/>
            </a:endParaRPr>
          </a:p>
        </p:txBody>
      </p:sp>
      <p:sp>
        <p:nvSpPr>
          <p:cNvPr id="3" name="Content Placeholder 2"/>
          <p:cNvSpPr>
            <a:spLocks noGrp="1"/>
          </p:cNvSpPr>
          <p:nvPr>
            <p:ph idx="1"/>
          </p:nvPr>
        </p:nvSpPr>
        <p:spPr/>
        <p:txBody>
          <a:bodyPr>
            <a:normAutofit/>
          </a:bodyPr>
          <a:lstStyle/>
          <a:p>
            <a:pPr marL="0" indent="0" algn="r">
              <a:buNone/>
            </a:pPr>
            <a:r>
              <a:rPr lang="fa-IR" sz="2800" dirty="0" smtClean="0">
                <a:cs typeface="B Lotus" panose="00000400000000000000" pitchFamily="2" charset="-78"/>
              </a:rPr>
              <a:t>واحد فناوری اطلاعات زیر نظر مدیر ارشد اجرایی انجام و یکی از واحدهای ستادی مستقل است که علاوه بر برنامه ریزی، سازماندهی، رهبری و نظارت و کنترل بر فعالیت های فناوری اطلاعات در سازمان می تواند وظایف اجرایی- عملیاتی مربوط به آن را نیز انجام دهد.</a:t>
            </a:r>
          </a:p>
          <a:p>
            <a:pPr marL="0" indent="0" algn="r">
              <a:buNone/>
            </a:pPr>
            <a:r>
              <a:rPr lang="fa-IR" sz="2800" dirty="0" smtClean="0">
                <a:cs typeface="B Lotus" panose="00000400000000000000" pitchFamily="2" charset="-78"/>
              </a:rPr>
              <a:t>این واحد تحت مدیریت، مدیر ارشد اطلاعات یا مدیر فناوری اطلاعات اداره می شود.</a:t>
            </a:r>
          </a:p>
          <a:p>
            <a:pPr marL="0" indent="0" algn="r">
              <a:buNone/>
            </a:pPr>
            <a:r>
              <a:rPr lang="fa-IR" sz="2800" dirty="0" smtClean="0">
                <a:cs typeface="B Lotus" panose="00000400000000000000" pitchFamily="2" charset="-78"/>
              </a:rPr>
              <a:t> </a:t>
            </a:r>
            <a:r>
              <a:rPr lang="fa-IR" sz="2800" dirty="0">
                <a:cs typeface="B Lotus" panose="00000400000000000000" pitchFamily="2" charset="-78"/>
              </a:rPr>
              <a:t>علیرغم تاکید سنتی بر اجرای وظایف فنی در این شغل، امروزه بیشترین نقش، یکپارچه نمودن کسب و کار با فناوری اطلاعات و کمک به انجام کسب و کار با بهره گیری از فناوری های نوین است. بنابراین دانش و مهارت این مدیران در دو زمینه سازمان و فناوری اطلاعات از الزامات است. </a:t>
            </a:r>
            <a:endParaRPr lang="en-US" sz="2800" dirty="0">
              <a:cs typeface="B Lotus" panose="00000400000000000000" pitchFamily="2" charset="-78"/>
            </a:endParaRPr>
          </a:p>
        </p:txBody>
      </p:sp>
    </p:spTree>
    <p:extLst>
      <p:ext uri="{BB962C8B-B14F-4D97-AF65-F5344CB8AC3E}">
        <p14:creationId xmlns:p14="http://schemas.microsoft.com/office/powerpoint/2010/main" val="39596795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99872"/>
            <a:ext cx="12192000" cy="6358128"/>
          </a:xfrm>
        </p:spPr>
        <p:txBody>
          <a:bodyPr/>
          <a:lstStyle/>
          <a:p>
            <a:pPr marL="0" indent="0" algn="ctr">
              <a:buNone/>
            </a:pPr>
            <a:r>
              <a:rPr lang="fa-IR" sz="4000" b="1" dirty="0" smtClean="0">
                <a:cs typeface="B Lotus" panose="00000400000000000000" pitchFamily="2" charset="-78"/>
              </a:rPr>
              <a:t>نمونه ای از مشاغل فناوری اطلاعات</a:t>
            </a:r>
          </a:p>
          <a:p>
            <a:pPr marL="0" indent="0" algn="r">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91782719"/>
              </p:ext>
            </p:extLst>
          </p:nvPr>
        </p:nvGraphicFramePr>
        <p:xfrm>
          <a:off x="402336" y="1150224"/>
          <a:ext cx="11350752" cy="5811408"/>
        </p:xfrm>
        <a:graphic>
          <a:graphicData uri="http://schemas.openxmlformats.org/drawingml/2006/table">
            <a:tbl>
              <a:tblPr firstRow="1" bandRow="1">
                <a:tableStyleId>{5C22544A-7EE6-4342-B048-85BDC9FD1C3A}</a:tableStyleId>
              </a:tblPr>
              <a:tblGrid>
                <a:gridCol w="5711952">
                  <a:extLst>
                    <a:ext uri="{9D8B030D-6E8A-4147-A177-3AD203B41FA5}">
                      <a16:colId xmlns:a16="http://schemas.microsoft.com/office/drawing/2014/main" val="20000"/>
                    </a:ext>
                  </a:extLst>
                </a:gridCol>
                <a:gridCol w="5638800">
                  <a:extLst>
                    <a:ext uri="{9D8B030D-6E8A-4147-A177-3AD203B41FA5}">
                      <a16:colId xmlns:a16="http://schemas.microsoft.com/office/drawing/2014/main" val="20001"/>
                    </a:ext>
                  </a:extLst>
                </a:gridCol>
              </a:tblGrid>
              <a:tr h="610599">
                <a:tc>
                  <a:txBody>
                    <a:bodyPr/>
                    <a:lstStyle/>
                    <a:p>
                      <a:pPr algn="ctr"/>
                      <a:r>
                        <a:rPr lang="fa-IR" sz="3600" b="1" dirty="0" smtClean="0">
                          <a:cs typeface="B Lotus" panose="00000400000000000000" pitchFamily="2" charset="-78"/>
                        </a:rPr>
                        <a:t>شرح شغل</a:t>
                      </a:r>
                      <a:endParaRPr lang="en-US" sz="3600" b="1" dirty="0">
                        <a:cs typeface="B Lotus" panose="00000400000000000000" pitchFamily="2" charset="-78"/>
                      </a:endParaRPr>
                    </a:p>
                  </a:txBody>
                  <a:tcPr/>
                </a:tc>
                <a:tc>
                  <a:txBody>
                    <a:bodyPr/>
                    <a:lstStyle/>
                    <a:p>
                      <a:pPr algn="ctr"/>
                      <a:r>
                        <a:rPr lang="fa-IR" sz="4000" dirty="0" smtClean="0">
                          <a:cs typeface="B Lotus" panose="00000400000000000000" pitchFamily="2" charset="-78"/>
                        </a:rPr>
                        <a:t>پست</a:t>
                      </a:r>
                      <a:endParaRPr lang="en-US" sz="4000" dirty="0">
                        <a:cs typeface="B Lotus" panose="00000400000000000000" pitchFamily="2" charset="-78"/>
                      </a:endParaRPr>
                    </a:p>
                  </a:txBody>
                  <a:tcPr/>
                </a:tc>
                <a:extLst>
                  <a:ext uri="{0D108BD9-81ED-4DB2-BD59-A6C34878D82A}">
                    <a16:rowId xmlns:a16="http://schemas.microsoft.com/office/drawing/2014/main" val="10000"/>
                  </a:ext>
                </a:extLst>
              </a:tr>
              <a:tr h="782208">
                <a:tc>
                  <a:txBody>
                    <a:bodyPr/>
                    <a:lstStyle/>
                    <a:p>
                      <a:pPr algn="r"/>
                      <a:r>
                        <a:rPr lang="fa-IR" sz="2200" b="1" dirty="0" smtClean="0">
                          <a:cs typeface="B Lotus" panose="00000400000000000000" pitchFamily="2" charset="-78"/>
                        </a:rPr>
                        <a:t>بالاترین</a:t>
                      </a:r>
                      <a:r>
                        <a:rPr lang="fa-IR" sz="2200" b="1" baseline="0" dirty="0" smtClean="0">
                          <a:cs typeface="B Lotus" panose="00000400000000000000" pitchFamily="2" charset="-78"/>
                        </a:rPr>
                        <a:t> مقام سیستم های اطلاعات/ فناوری اطلاعات</a:t>
                      </a:r>
                    </a:p>
                    <a:p>
                      <a:pPr algn="r"/>
                      <a:r>
                        <a:rPr lang="fa-IR" sz="2200" b="1" baseline="0" dirty="0" smtClean="0">
                          <a:cs typeface="B Lotus" panose="00000400000000000000" pitchFamily="2" charset="-78"/>
                        </a:rPr>
                        <a:t>مسئول برنامه ریزی استراتژیک فناوری اطلاعات در سازمان </a:t>
                      </a:r>
                      <a:endParaRPr lang="en-US" sz="2200" b="1" dirty="0">
                        <a:cs typeface="B Lotus" panose="00000400000000000000" pitchFamily="2" charset="-78"/>
                      </a:endParaRPr>
                    </a:p>
                  </a:txBody>
                  <a:tcPr/>
                </a:tc>
                <a:tc>
                  <a:txBody>
                    <a:bodyPr/>
                    <a:lstStyle/>
                    <a:p>
                      <a:pPr algn="r"/>
                      <a:r>
                        <a:rPr lang="fa-IR" sz="2200" b="1" dirty="0" smtClean="0">
                          <a:cs typeface="B Lotus" panose="00000400000000000000" pitchFamily="2" charset="-78"/>
                        </a:rPr>
                        <a:t>مدیر ارشد اطلاعات</a:t>
                      </a:r>
                      <a:endParaRPr lang="en-US" sz="2200" b="1" dirty="0">
                        <a:cs typeface="B Lotus" panose="00000400000000000000" pitchFamily="2" charset="-78"/>
                      </a:endParaRPr>
                    </a:p>
                  </a:txBody>
                  <a:tcPr/>
                </a:tc>
                <a:extLst>
                  <a:ext uri="{0D108BD9-81ED-4DB2-BD59-A6C34878D82A}">
                    <a16:rowId xmlns:a16="http://schemas.microsoft.com/office/drawing/2014/main" val="10001"/>
                  </a:ext>
                </a:extLst>
              </a:tr>
              <a:tr h="716790">
                <a:tc>
                  <a:txBody>
                    <a:bodyPr/>
                    <a:lstStyle/>
                    <a:p>
                      <a:pPr algn="r"/>
                      <a:r>
                        <a:rPr lang="fa-IR" sz="2200" b="1" dirty="0" smtClean="0">
                          <a:cs typeface="B Lotus" panose="00000400000000000000" pitchFamily="2" charset="-78"/>
                        </a:rPr>
                        <a:t>مسئول</a:t>
                      </a:r>
                      <a:r>
                        <a:rPr lang="fa-IR" sz="2200" b="1" baseline="0" dirty="0" smtClean="0">
                          <a:cs typeface="B Lotus" panose="00000400000000000000" pitchFamily="2" charset="-78"/>
                        </a:rPr>
                        <a:t> کلیه سیستم های اطلاعات در سازمان و عملیات روزانه سیستم های موجود</a:t>
                      </a:r>
                      <a:endParaRPr lang="en-US" sz="2200" b="1" dirty="0">
                        <a:cs typeface="B Lotus" panose="00000400000000000000" pitchFamily="2" charset="-78"/>
                      </a:endParaRPr>
                    </a:p>
                  </a:txBody>
                  <a:tcPr/>
                </a:tc>
                <a:tc>
                  <a:txBody>
                    <a:bodyPr/>
                    <a:lstStyle/>
                    <a:p>
                      <a:pPr algn="r"/>
                      <a:r>
                        <a:rPr lang="fa-IR" sz="2200" b="1" dirty="0" smtClean="0">
                          <a:cs typeface="B Lotus" panose="00000400000000000000" pitchFamily="2" charset="-78"/>
                        </a:rPr>
                        <a:t>مدیر سیستم های اطلاعات</a:t>
                      </a:r>
                      <a:endParaRPr lang="en-US" sz="2200" b="1" dirty="0">
                        <a:cs typeface="B Lotus" panose="00000400000000000000" pitchFamily="2" charset="-78"/>
                      </a:endParaRPr>
                    </a:p>
                  </a:txBody>
                  <a:tcPr/>
                </a:tc>
                <a:extLst>
                  <a:ext uri="{0D108BD9-81ED-4DB2-BD59-A6C34878D82A}">
                    <a16:rowId xmlns:a16="http://schemas.microsoft.com/office/drawing/2014/main" val="10002"/>
                  </a:ext>
                </a:extLst>
              </a:tr>
              <a:tr h="716790">
                <a:tc>
                  <a:txBody>
                    <a:bodyPr/>
                    <a:lstStyle/>
                    <a:p>
                      <a:pPr algn="r"/>
                      <a:r>
                        <a:rPr lang="fa-IR" sz="2200" b="1" dirty="0" smtClean="0">
                          <a:cs typeface="B Lotus" panose="00000400000000000000" pitchFamily="2" charset="-78"/>
                        </a:rPr>
                        <a:t>مدیریت خدمات سیسیتم های اطلاعات مانند مشاوره، آموزش، کمک به کاربران</a:t>
                      </a:r>
                      <a:endParaRPr lang="en-US" sz="2200" b="1" dirty="0">
                        <a:cs typeface="B Lotus" panose="00000400000000000000" pitchFamily="2" charset="-78"/>
                      </a:endParaRPr>
                    </a:p>
                  </a:txBody>
                  <a:tcPr/>
                </a:tc>
                <a:tc>
                  <a:txBody>
                    <a:bodyPr/>
                    <a:lstStyle/>
                    <a:p>
                      <a:pPr algn="r"/>
                      <a:r>
                        <a:rPr lang="fa-IR" sz="2200" b="1" dirty="0" smtClean="0">
                          <a:cs typeface="B Lotus" panose="00000400000000000000" pitchFamily="2" charset="-78"/>
                        </a:rPr>
                        <a:t>مدیر مرکز اطلاعات</a:t>
                      </a:r>
                      <a:endParaRPr lang="en-US" sz="2200" b="1" dirty="0">
                        <a:cs typeface="B Lotus" panose="00000400000000000000" pitchFamily="2" charset="-78"/>
                      </a:endParaRPr>
                    </a:p>
                  </a:txBody>
                  <a:tcPr/>
                </a:tc>
                <a:extLst>
                  <a:ext uri="{0D108BD9-81ED-4DB2-BD59-A6C34878D82A}">
                    <a16:rowId xmlns:a16="http://schemas.microsoft.com/office/drawing/2014/main" val="10003"/>
                  </a:ext>
                </a:extLst>
              </a:tr>
              <a:tr h="395220">
                <a:tc>
                  <a:txBody>
                    <a:bodyPr/>
                    <a:lstStyle/>
                    <a:p>
                      <a:pPr algn="r"/>
                      <a:r>
                        <a:rPr lang="fa-IR" sz="2200" b="1" dirty="0" smtClean="0">
                          <a:cs typeface="B Lotus" panose="00000400000000000000" pitchFamily="2" charset="-78"/>
                        </a:rPr>
                        <a:t>هماهنگی</a:t>
                      </a:r>
                      <a:r>
                        <a:rPr lang="fa-IR" sz="2200" b="1" baseline="0" dirty="0" smtClean="0">
                          <a:cs typeface="B Lotus" panose="00000400000000000000" pitchFamily="2" charset="-78"/>
                        </a:rPr>
                        <a:t> و مدیرت پروژه توسعه نرم افزار(سیستم) را بر عهده دارد.</a:t>
                      </a:r>
                      <a:endParaRPr lang="en-US" sz="2200" b="1" dirty="0">
                        <a:cs typeface="B Lotus" panose="00000400000000000000" pitchFamily="2" charset="-78"/>
                      </a:endParaRPr>
                    </a:p>
                  </a:txBody>
                  <a:tcPr/>
                </a:tc>
                <a:tc>
                  <a:txBody>
                    <a:bodyPr/>
                    <a:lstStyle/>
                    <a:p>
                      <a:pPr algn="r"/>
                      <a:r>
                        <a:rPr lang="fa-IR" sz="2200" b="1" dirty="0" smtClean="0">
                          <a:cs typeface="B Lotus" panose="00000400000000000000" pitchFamily="2" charset="-78"/>
                        </a:rPr>
                        <a:t>مدیر</a:t>
                      </a:r>
                      <a:r>
                        <a:rPr lang="fa-IR" sz="2200" b="1" baseline="0" dirty="0" smtClean="0">
                          <a:cs typeface="B Lotus" panose="00000400000000000000" pitchFamily="2" charset="-78"/>
                        </a:rPr>
                        <a:t> توسعه برنامه کاربردی (نرم افزار)</a:t>
                      </a:r>
                      <a:endParaRPr lang="en-US" sz="2200" b="1" dirty="0">
                        <a:cs typeface="B Lotus" panose="00000400000000000000" pitchFamily="2" charset="-78"/>
                      </a:endParaRPr>
                    </a:p>
                  </a:txBody>
                  <a:tcPr/>
                </a:tc>
                <a:extLst>
                  <a:ext uri="{0D108BD9-81ED-4DB2-BD59-A6C34878D82A}">
                    <a16:rowId xmlns:a16="http://schemas.microsoft.com/office/drawing/2014/main" val="10004"/>
                  </a:ext>
                </a:extLst>
              </a:tr>
              <a:tr h="398217">
                <a:tc>
                  <a:txBody>
                    <a:bodyPr/>
                    <a:lstStyle/>
                    <a:p>
                      <a:pPr algn="r"/>
                      <a:r>
                        <a:rPr lang="fa-IR" sz="2200" b="1" dirty="0" smtClean="0">
                          <a:cs typeface="B Lotus" panose="00000400000000000000" pitchFamily="2" charset="-78"/>
                        </a:rPr>
                        <a:t>مسئولیت پروژه توسعه سیستم جدید را دارد.</a:t>
                      </a:r>
                      <a:endParaRPr lang="en-US" sz="2200" b="1" dirty="0">
                        <a:cs typeface="B Lotus" panose="00000400000000000000" pitchFamily="2" charset="-78"/>
                      </a:endParaRPr>
                    </a:p>
                  </a:txBody>
                  <a:tcPr/>
                </a:tc>
                <a:tc>
                  <a:txBody>
                    <a:bodyPr/>
                    <a:lstStyle/>
                    <a:p>
                      <a:pPr algn="r"/>
                      <a:r>
                        <a:rPr lang="fa-IR" sz="2200" b="1" dirty="0" smtClean="0">
                          <a:cs typeface="B Lotus" panose="00000400000000000000" pitchFamily="2" charset="-78"/>
                        </a:rPr>
                        <a:t>مدیر</a:t>
                      </a:r>
                      <a:r>
                        <a:rPr lang="fa-IR" sz="2200" b="1" baseline="0" dirty="0" smtClean="0">
                          <a:cs typeface="B Lotus" panose="00000400000000000000" pitchFamily="2" charset="-78"/>
                        </a:rPr>
                        <a:t> پروژه</a:t>
                      </a:r>
                      <a:endParaRPr lang="en-US" sz="2200" b="1" dirty="0">
                        <a:cs typeface="B Lotus" panose="00000400000000000000" pitchFamily="2" charset="-78"/>
                      </a:endParaRPr>
                    </a:p>
                  </a:txBody>
                  <a:tcPr/>
                </a:tc>
                <a:extLst>
                  <a:ext uri="{0D108BD9-81ED-4DB2-BD59-A6C34878D82A}">
                    <a16:rowId xmlns:a16="http://schemas.microsoft.com/office/drawing/2014/main" val="10005"/>
                  </a:ext>
                </a:extLst>
              </a:tr>
              <a:tr h="398217">
                <a:tc>
                  <a:txBody>
                    <a:bodyPr/>
                    <a:lstStyle/>
                    <a:p>
                      <a:pPr algn="r"/>
                      <a:r>
                        <a:rPr lang="fa-IR" sz="2200" b="1" dirty="0" smtClean="0">
                          <a:cs typeface="B Lotus" panose="00000400000000000000" pitchFamily="2" charset="-78"/>
                        </a:rPr>
                        <a:t>مسئولیت یک سیستم خاص موجود را بعهده دارد.</a:t>
                      </a:r>
                      <a:endParaRPr lang="en-US" sz="2200" b="1" dirty="0">
                        <a:cs typeface="B Lotus" panose="00000400000000000000" pitchFamily="2" charset="-78"/>
                      </a:endParaRPr>
                    </a:p>
                  </a:txBody>
                  <a:tcPr/>
                </a:tc>
                <a:tc>
                  <a:txBody>
                    <a:bodyPr/>
                    <a:lstStyle/>
                    <a:p>
                      <a:pPr algn="r"/>
                      <a:r>
                        <a:rPr lang="fa-IR" sz="2200" b="1" dirty="0" smtClean="0">
                          <a:cs typeface="B Lotus" panose="00000400000000000000" pitchFamily="2" charset="-78"/>
                        </a:rPr>
                        <a:t>مدیرسیستم</a:t>
                      </a:r>
                      <a:endParaRPr lang="en-US" sz="2200" b="1" dirty="0">
                        <a:cs typeface="B Lotus" panose="00000400000000000000" pitchFamily="2" charset="-78"/>
                      </a:endParaRPr>
                    </a:p>
                  </a:txBody>
                  <a:tcPr/>
                </a:tc>
                <a:extLst>
                  <a:ext uri="{0D108BD9-81ED-4DB2-BD59-A6C34878D82A}">
                    <a16:rowId xmlns:a16="http://schemas.microsoft.com/office/drawing/2014/main" val="10006"/>
                  </a:ext>
                </a:extLst>
              </a:tr>
              <a:tr h="398217">
                <a:tc>
                  <a:txBody>
                    <a:bodyPr/>
                    <a:lstStyle/>
                    <a:p>
                      <a:pPr algn="r"/>
                      <a:r>
                        <a:rPr lang="fa-IR" sz="2200" b="1" dirty="0" smtClean="0">
                          <a:cs typeface="B Lotus" panose="00000400000000000000" pitchFamily="2" charset="-78"/>
                        </a:rPr>
                        <a:t>سرپرستی عملیات روزانه </a:t>
                      </a:r>
                      <a:r>
                        <a:rPr lang="fa-IR" sz="2200" b="1" baseline="0" dirty="0" smtClean="0">
                          <a:cs typeface="B Lotus" panose="00000400000000000000" pitchFamily="2" charset="-78"/>
                        </a:rPr>
                        <a:t>و مراکز رایانه را </a:t>
                      </a:r>
                      <a:r>
                        <a:rPr lang="fa-IR" sz="2200" b="1" dirty="0" smtClean="0">
                          <a:cs typeface="B Lotus" panose="00000400000000000000" pitchFamily="2" charset="-78"/>
                        </a:rPr>
                        <a:t>بعهده دارد.</a:t>
                      </a:r>
                      <a:endParaRPr lang="en-US" sz="2200" b="1" dirty="0">
                        <a:cs typeface="B Lotus" panose="00000400000000000000" pitchFamily="2" charset="-78"/>
                      </a:endParaRPr>
                    </a:p>
                  </a:txBody>
                  <a:tcPr/>
                </a:tc>
                <a:tc>
                  <a:txBody>
                    <a:bodyPr/>
                    <a:lstStyle/>
                    <a:p>
                      <a:pPr algn="r"/>
                      <a:r>
                        <a:rPr lang="fa-IR" sz="2200" b="1" dirty="0" smtClean="0">
                          <a:cs typeface="B Lotus" panose="00000400000000000000" pitchFamily="2" charset="-78"/>
                        </a:rPr>
                        <a:t>مدیر عملیات</a:t>
                      </a:r>
                      <a:endParaRPr lang="en-US" sz="2200" b="1" dirty="0">
                        <a:cs typeface="B Lotus" panose="00000400000000000000" pitchFamily="2" charset="-78"/>
                      </a:endParaRPr>
                    </a:p>
                  </a:txBody>
                  <a:tcPr/>
                </a:tc>
                <a:extLst>
                  <a:ext uri="{0D108BD9-81ED-4DB2-BD59-A6C34878D82A}">
                    <a16:rowId xmlns:a16="http://schemas.microsoft.com/office/drawing/2014/main" val="10007"/>
                  </a:ext>
                </a:extLst>
              </a:tr>
              <a:tr h="716790">
                <a:tc>
                  <a:txBody>
                    <a:bodyPr/>
                    <a:lstStyle/>
                    <a:p>
                      <a:pPr algn="r"/>
                      <a:r>
                        <a:rPr lang="fa-IR" sz="2200" b="1" dirty="0" smtClean="0">
                          <a:cs typeface="B Lotus" panose="00000400000000000000" pitchFamily="2" charset="-78"/>
                        </a:rPr>
                        <a:t>هماهنگی</a:t>
                      </a:r>
                      <a:r>
                        <a:rPr lang="fa-IR" sz="2200" b="1" baseline="0" dirty="0" smtClean="0">
                          <a:cs typeface="B Lotus" panose="00000400000000000000" pitchFamily="2" charset="-78"/>
                        </a:rPr>
                        <a:t> کلیه تلاش های برنامه نویسی برنامه های کاربردی را دارد.</a:t>
                      </a:r>
                      <a:endParaRPr lang="en-US" sz="2200" b="1" dirty="0">
                        <a:cs typeface="B Lotus" panose="00000400000000000000" pitchFamily="2" charset="-78"/>
                      </a:endParaRPr>
                    </a:p>
                  </a:txBody>
                  <a:tcPr/>
                </a:tc>
                <a:tc>
                  <a:txBody>
                    <a:bodyPr/>
                    <a:lstStyle/>
                    <a:p>
                      <a:pPr algn="r"/>
                      <a:r>
                        <a:rPr lang="fa-IR" sz="2200" b="1" dirty="0" smtClean="0">
                          <a:cs typeface="B Lotus" panose="00000400000000000000" pitchFamily="2" charset="-78"/>
                        </a:rPr>
                        <a:t>مدیر برنامه نویسی</a:t>
                      </a:r>
                      <a:endParaRPr lang="en-US" sz="2200" b="1" dirty="0">
                        <a:cs typeface="B Lotus" panose="00000400000000000000" pitchFamily="2" charset="-78"/>
                      </a:endParaRP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617201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603136378"/>
              </p:ext>
            </p:extLst>
          </p:nvPr>
        </p:nvGraphicFramePr>
        <p:xfrm>
          <a:off x="838200" y="-1"/>
          <a:ext cx="10515600" cy="7018203"/>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540835">
                <a:tc>
                  <a:txBody>
                    <a:bodyPr/>
                    <a:lstStyle/>
                    <a:p>
                      <a:pPr algn="ctr"/>
                      <a:r>
                        <a:rPr lang="fa-IR" sz="3600" dirty="0" smtClean="0">
                          <a:cs typeface="B Lotus" panose="00000400000000000000" pitchFamily="2" charset="-78"/>
                        </a:rPr>
                        <a:t>شرح شغل</a:t>
                      </a:r>
                      <a:endParaRPr lang="en-US" sz="3600" dirty="0">
                        <a:cs typeface="B Lotus" panose="00000400000000000000" pitchFamily="2" charset="-78"/>
                      </a:endParaRPr>
                    </a:p>
                  </a:txBody>
                  <a:tcPr/>
                </a:tc>
                <a:tc>
                  <a:txBody>
                    <a:bodyPr/>
                    <a:lstStyle/>
                    <a:p>
                      <a:pPr algn="ctr"/>
                      <a:r>
                        <a:rPr lang="fa-IR" sz="4000" dirty="0" smtClean="0">
                          <a:cs typeface="B Lotus" panose="00000400000000000000" pitchFamily="2" charset="-78"/>
                        </a:rPr>
                        <a:t>پست</a:t>
                      </a:r>
                      <a:endParaRPr lang="en-US" sz="4000" dirty="0">
                        <a:cs typeface="B Lotus" panose="00000400000000000000" pitchFamily="2" charset="-78"/>
                      </a:endParaRPr>
                    </a:p>
                  </a:txBody>
                  <a:tcPr/>
                </a:tc>
                <a:extLst>
                  <a:ext uri="{0D108BD9-81ED-4DB2-BD59-A6C34878D82A}">
                    <a16:rowId xmlns:a16="http://schemas.microsoft.com/office/drawing/2014/main" val="10000"/>
                  </a:ext>
                </a:extLst>
              </a:tr>
              <a:tr h="989113">
                <a:tc>
                  <a:txBody>
                    <a:bodyPr/>
                    <a:lstStyle/>
                    <a:p>
                      <a:pPr algn="r"/>
                      <a:r>
                        <a:rPr lang="fa-IR" b="1" dirty="0" smtClean="0">
                          <a:cs typeface="B Lotus" panose="00000400000000000000" pitchFamily="2" charset="-78"/>
                        </a:rPr>
                        <a:t>مسئولیت ارتباط بین کاربران و برنامه نویسان دارد.</a:t>
                      </a:r>
                    </a:p>
                  </a:txBody>
                  <a:tcPr/>
                </a:tc>
                <a:tc>
                  <a:txBody>
                    <a:bodyPr/>
                    <a:lstStyle/>
                    <a:p>
                      <a:pPr algn="r"/>
                      <a:r>
                        <a:rPr lang="fa-IR" b="1" dirty="0" smtClean="0">
                          <a:cs typeface="B Lotus" panose="00000400000000000000" pitchFamily="2" charset="-78"/>
                        </a:rPr>
                        <a:t>تحلیل گر سیستم</a:t>
                      </a:r>
                      <a:endParaRPr lang="en-US" b="1" dirty="0">
                        <a:cs typeface="B Lotus" panose="00000400000000000000" pitchFamily="2" charset="-78"/>
                      </a:endParaRPr>
                    </a:p>
                  </a:txBody>
                  <a:tcPr/>
                </a:tc>
                <a:extLst>
                  <a:ext uri="{0D108BD9-81ED-4DB2-BD59-A6C34878D82A}">
                    <a16:rowId xmlns:a16="http://schemas.microsoft.com/office/drawing/2014/main" val="10001"/>
                  </a:ext>
                </a:extLst>
              </a:tr>
              <a:tr h="989113">
                <a:tc>
                  <a:txBody>
                    <a:bodyPr/>
                    <a:lstStyle/>
                    <a:p>
                      <a:pPr algn="r"/>
                      <a:r>
                        <a:rPr lang="fa-IR" b="1" dirty="0" smtClean="0">
                          <a:cs typeface="B Lotus" panose="00000400000000000000" pitchFamily="2" charset="-78"/>
                        </a:rPr>
                        <a:t>تمرکز بر راه حل های طراحی شده برای مشکلات</a:t>
                      </a:r>
                      <a:r>
                        <a:rPr lang="fa-IR" b="1" baseline="0" dirty="0" smtClean="0">
                          <a:cs typeface="B Lotus" panose="00000400000000000000" pitchFamily="2" charset="-78"/>
                        </a:rPr>
                        <a:t> کسب و کار دارد.</a:t>
                      </a:r>
                    </a:p>
                  </a:txBody>
                  <a:tcPr/>
                </a:tc>
                <a:tc>
                  <a:txBody>
                    <a:bodyPr/>
                    <a:lstStyle/>
                    <a:p>
                      <a:pPr algn="r"/>
                      <a:r>
                        <a:rPr lang="fa-IR" b="1" dirty="0" smtClean="0">
                          <a:cs typeface="B Lotus" panose="00000400000000000000" pitchFamily="2" charset="-78"/>
                        </a:rPr>
                        <a:t>تحلیل گر کسب و کار</a:t>
                      </a:r>
                      <a:endParaRPr lang="en-US" b="1" dirty="0">
                        <a:cs typeface="B Lotus" panose="00000400000000000000" pitchFamily="2" charset="-78"/>
                      </a:endParaRPr>
                    </a:p>
                  </a:txBody>
                  <a:tcPr/>
                </a:tc>
                <a:extLst>
                  <a:ext uri="{0D108BD9-81ED-4DB2-BD59-A6C34878D82A}">
                    <a16:rowId xmlns:a16="http://schemas.microsoft.com/office/drawing/2014/main" val="10002"/>
                  </a:ext>
                </a:extLst>
              </a:tr>
              <a:tr h="692379">
                <a:tc>
                  <a:txBody>
                    <a:bodyPr/>
                    <a:lstStyle/>
                    <a:p>
                      <a:pPr algn="r"/>
                      <a:r>
                        <a:rPr lang="fa-IR" b="1" dirty="0" smtClean="0">
                          <a:cs typeface="B Lotus" panose="00000400000000000000" pitchFamily="2" charset="-78"/>
                        </a:rPr>
                        <a:t>کدنویسی سیستم های جدید و نگه</a:t>
                      </a:r>
                      <a:r>
                        <a:rPr lang="fa-IR" b="1" baseline="0" dirty="0" smtClean="0">
                          <a:cs typeface="B Lotus" panose="00000400000000000000" pitchFamily="2" charset="-78"/>
                        </a:rPr>
                        <a:t>داری سیستم های موجود را به عهده دارد.</a:t>
                      </a:r>
                      <a:endParaRPr lang="en-US" b="1" dirty="0">
                        <a:cs typeface="B Lotus" panose="00000400000000000000" pitchFamily="2" charset="-78"/>
                      </a:endParaRPr>
                    </a:p>
                  </a:txBody>
                  <a:tcPr/>
                </a:tc>
                <a:tc>
                  <a:txBody>
                    <a:bodyPr/>
                    <a:lstStyle/>
                    <a:p>
                      <a:pPr algn="r"/>
                      <a:r>
                        <a:rPr lang="fa-IR" b="1" dirty="0" smtClean="0">
                          <a:cs typeface="B Lotus" panose="00000400000000000000" pitchFamily="2" charset="-78"/>
                        </a:rPr>
                        <a:t>برنامه نویس</a:t>
                      </a:r>
                      <a:r>
                        <a:rPr lang="fa-IR" b="1" baseline="0" dirty="0" smtClean="0">
                          <a:cs typeface="B Lotus" panose="00000400000000000000" pitchFamily="2" charset="-78"/>
                        </a:rPr>
                        <a:t> سیستم ها</a:t>
                      </a:r>
                      <a:endParaRPr lang="en-US" b="1" dirty="0">
                        <a:cs typeface="B Lotus" panose="00000400000000000000" pitchFamily="2" charset="-78"/>
                      </a:endParaRPr>
                    </a:p>
                  </a:txBody>
                  <a:tcPr/>
                </a:tc>
                <a:extLst>
                  <a:ext uri="{0D108BD9-81ED-4DB2-BD59-A6C34878D82A}">
                    <a16:rowId xmlns:a16="http://schemas.microsoft.com/office/drawing/2014/main" val="10003"/>
                  </a:ext>
                </a:extLst>
              </a:tr>
              <a:tr h="692379">
                <a:tc>
                  <a:txBody>
                    <a:bodyPr/>
                    <a:lstStyle/>
                    <a:p>
                      <a:pPr algn="r"/>
                      <a:r>
                        <a:rPr lang="fa-IR" b="1" dirty="0" smtClean="0">
                          <a:cs typeface="B Lotus" panose="00000400000000000000" pitchFamily="2" charset="-78"/>
                        </a:rPr>
                        <a:t>به پیش</a:t>
                      </a:r>
                      <a:r>
                        <a:rPr lang="fa-IR" b="1" baseline="0" dirty="0" smtClean="0">
                          <a:cs typeface="B Lotus" panose="00000400000000000000" pitchFamily="2" charset="-78"/>
                        </a:rPr>
                        <a:t> بینی روند فناوری پرداخته و به ارزیابی و فناوری های جدید را می پردازد.</a:t>
                      </a:r>
                      <a:endParaRPr lang="en-US" b="1" dirty="0">
                        <a:cs typeface="B Lotus" panose="00000400000000000000" pitchFamily="2" charset="-78"/>
                      </a:endParaRPr>
                    </a:p>
                  </a:txBody>
                  <a:tcPr/>
                </a:tc>
                <a:tc>
                  <a:txBody>
                    <a:bodyPr/>
                    <a:lstStyle/>
                    <a:p>
                      <a:pPr algn="r"/>
                      <a:r>
                        <a:rPr lang="fa-IR" b="1" dirty="0" smtClean="0">
                          <a:cs typeface="B Lotus" panose="00000400000000000000" pitchFamily="2" charset="-78"/>
                        </a:rPr>
                        <a:t>مدیر تحقیقات فناوری های جدید</a:t>
                      </a:r>
                      <a:endParaRPr lang="en-US" b="1" dirty="0">
                        <a:cs typeface="B Lotus" panose="00000400000000000000" pitchFamily="2" charset="-78"/>
                      </a:endParaRPr>
                    </a:p>
                  </a:txBody>
                  <a:tcPr/>
                </a:tc>
                <a:extLst>
                  <a:ext uri="{0D108BD9-81ED-4DB2-BD59-A6C34878D82A}">
                    <a16:rowId xmlns:a16="http://schemas.microsoft.com/office/drawing/2014/main" val="10004"/>
                  </a:ext>
                </a:extLst>
              </a:tr>
              <a:tr h="540835">
                <a:tc>
                  <a:txBody>
                    <a:bodyPr/>
                    <a:lstStyle/>
                    <a:p>
                      <a:pPr algn="r"/>
                      <a:r>
                        <a:rPr lang="fa-IR" b="1" dirty="0" smtClean="0">
                          <a:cs typeface="B Lotus" panose="00000400000000000000" pitchFamily="2" charset="-78"/>
                        </a:rPr>
                        <a:t>هماهنگی و مدیریت شبکه های صوتی و داده را بعهده دارد. </a:t>
                      </a:r>
                      <a:endParaRPr lang="en-US" b="1" dirty="0">
                        <a:cs typeface="B Lotus" panose="00000400000000000000" pitchFamily="2" charset="-78"/>
                      </a:endParaRPr>
                    </a:p>
                  </a:txBody>
                  <a:tcPr/>
                </a:tc>
                <a:tc>
                  <a:txBody>
                    <a:bodyPr/>
                    <a:lstStyle/>
                    <a:p>
                      <a:pPr algn="r"/>
                      <a:r>
                        <a:rPr lang="fa-IR" b="1" dirty="0" smtClean="0">
                          <a:cs typeface="B Lotus" panose="00000400000000000000" pitchFamily="2" charset="-78"/>
                        </a:rPr>
                        <a:t>مدیر شبکه</a:t>
                      </a:r>
                      <a:endParaRPr lang="en-US" b="1" dirty="0">
                        <a:cs typeface="B Lotus" panose="00000400000000000000" pitchFamily="2" charset="-78"/>
                      </a:endParaRPr>
                    </a:p>
                  </a:txBody>
                  <a:tcPr/>
                </a:tc>
                <a:extLst>
                  <a:ext uri="{0D108BD9-81ED-4DB2-BD59-A6C34878D82A}">
                    <a16:rowId xmlns:a16="http://schemas.microsoft.com/office/drawing/2014/main" val="10005"/>
                  </a:ext>
                </a:extLst>
              </a:tr>
              <a:tr h="692379">
                <a:tc>
                  <a:txBody>
                    <a:bodyPr/>
                    <a:lstStyle/>
                    <a:p>
                      <a:pPr algn="r"/>
                      <a:r>
                        <a:rPr lang="fa-IR" b="1" dirty="0" smtClean="0">
                          <a:cs typeface="B Lotus" panose="00000400000000000000" pitchFamily="2" charset="-78"/>
                        </a:rPr>
                        <a:t>مسئولیت اداره پایگاه داده سازمان را بعهده دارد و استفاده از نرم افزار مدیریت پایگاه داده را سرپرستی می نماید. </a:t>
                      </a:r>
                      <a:endParaRPr lang="en-US" b="1" dirty="0">
                        <a:cs typeface="B Lotus" panose="00000400000000000000" pitchFamily="2" charset="-78"/>
                      </a:endParaRPr>
                    </a:p>
                  </a:txBody>
                  <a:tcPr/>
                </a:tc>
                <a:tc>
                  <a:txBody>
                    <a:bodyPr/>
                    <a:lstStyle/>
                    <a:p>
                      <a:pPr algn="r"/>
                      <a:r>
                        <a:rPr lang="fa-IR" b="1" dirty="0" smtClean="0">
                          <a:cs typeface="B Lotus" panose="00000400000000000000" pitchFamily="2" charset="-78"/>
                        </a:rPr>
                        <a:t>مسئول پایگاه داده</a:t>
                      </a:r>
                      <a:endParaRPr lang="en-US" b="1" dirty="0">
                        <a:cs typeface="B Lotus" panose="00000400000000000000" pitchFamily="2" charset="-78"/>
                      </a:endParaRPr>
                    </a:p>
                  </a:txBody>
                  <a:tcPr/>
                </a:tc>
                <a:extLst>
                  <a:ext uri="{0D108BD9-81ED-4DB2-BD59-A6C34878D82A}">
                    <a16:rowId xmlns:a16="http://schemas.microsoft.com/office/drawing/2014/main" val="10006"/>
                  </a:ext>
                </a:extLst>
              </a:tr>
              <a:tr h="639295">
                <a:tc>
                  <a:txBody>
                    <a:bodyPr/>
                    <a:lstStyle/>
                    <a:p>
                      <a:pPr algn="r"/>
                      <a:r>
                        <a:rPr lang="fa-IR" b="1" dirty="0" smtClean="0">
                          <a:cs typeface="B Lotus" panose="00000400000000000000" pitchFamily="2" charset="-78"/>
                        </a:rPr>
                        <a:t>مدیریت بهره گیری اخلاقی و امن سیستم های اطلاعات را بعهده</a:t>
                      </a:r>
                      <a:r>
                        <a:rPr lang="fa-IR" b="1" baseline="0" dirty="0" smtClean="0">
                          <a:cs typeface="B Lotus" panose="00000400000000000000" pitchFamily="2" charset="-78"/>
                        </a:rPr>
                        <a:t> دارد.</a:t>
                      </a:r>
                      <a:endParaRPr lang="en-US" b="1" dirty="0">
                        <a:cs typeface="B Lotus" panose="00000400000000000000" pitchFamily="2" charset="-78"/>
                      </a:endParaRPr>
                    </a:p>
                  </a:txBody>
                  <a:tcPr/>
                </a:tc>
                <a:tc>
                  <a:txBody>
                    <a:bodyPr/>
                    <a:lstStyle/>
                    <a:p>
                      <a:pPr algn="r"/>
                      <a:r>
                        <a:rPr lang="fa-IR" b="1" dirty="0" smtClean="0">
                          <a:cs typeface="B Lotus" panose="00000400000000000000" pitchFamily="2" charset="-78"/>
                        </a:rPr>
                        <a:t>مدیر بازرسی یا</a:t>
                      </a:r>
                      <a:r>
                        <a:rPr lang="fa-IR" b="1" baseline="0" dirty="0" smtClean="0">
                          <a:cs typeface="B Lotus" panose="00000400000000000000" pitchFamily="2" charset="-78"/>
                        </a:rPr>
                        <a:t> امنیت رایانه</a:t>
                      </a:r>
                    </a:p>
                  </a:txBody>
                  <a:tcPr/>
                </a:tc>
                <a:extLst>
                  <a:ext uri="{0D108BD9-81ED-4DB2-BD59-A6C34878D82A}">
                    <a16:rowId xmlns:a16="http://schemas.microsoft.com/office/drawing/2014/main" val="10007"/>
                  </a:ext>
                </a:extLst>
              </a:tr>
              <a:tr h="540835">
                <a:tc>
                  <a:txBody>
                    <a:bodyPr/>
                    <a:lstStyle/>
                    <a:p>
                      <a:pPr algn="r"/>
                      <a:r>
                        <a:rPr lang="en-US" b="1" dirty="0" smtClean="0">
                          <a:cs typeface="B Lotus" panose="00000400000000000000" pitchFamily="2" charset="-78"/>
                        </a:rPr>
                        <a:t>(www)</a:t>
                      </a:r>
                      <a:r>
                        <a:rPr lang="fa-IR" b="1" dirty="0" smtClean="0">
                          <a:cs typeface="B Lotus" panose="00000400000000000000" pitchFamily="2" charset="-78"/>
                        </a:rPr>
                        <a:t>مسئولیت شبکه وب و نگهداری</a:t>
                      </a:r>
                      <a:r>
                        <a:rPr lang="fa-IR" b="1" baseline="0" dirty="0" smtClean="0">
                          <a:cs typeface="B Lotus" panose="00000400000000000000" pitchFamily="2" charset="-78"/>
                        </a:rPr>
                        <a:t> آن را بعهده دارد. </a:t>
                      </a:r>
                      <a:endParaRPr lang="en-US" b="1" dirty="0">
                        <a:cs typeface="B Lotus" panose="00000400000000000000" pitchFamily="2" charset="-78"/>
                      </a:endParaRPr>
                    </a:p>
                  </a:txBody>
                  <a:tcPr/>
                </a:tc>
                <a:tc>
                  <a:txBody>
                    <a:bodyPr/>
                    <a:lstStyle/>
                    <a:p>
                      <a:pPr algn="r"/>
                      <a:r>
                        <a:rPr lang="fa-IR" b="1" baseline="0" dirty="0" smtClean="0">
                          <a:cs typeface="B Lotus" panose="00000400000000000000" pitchFamily="2" charset="-78"/>
                        </a:rPr>
                        <a:t>مسئول شبکه (وب)</a:t>
                      </a:r>
                    </a:p>
                  </a:txBody>
                  <a:tcPr/>
                </a:tc>
                <a:extLst>
                  <a:ext uri="{0D108BD9-81ED-4DB2-BD59-A6C34878D82A}">
                    <a16:rowId xmlns:a16="http://schemas.microsoft.com/office/drawing/2014/main" val="10008"/>
                  </a:ext>
                </a:extLst>
              </a:tr>
              <a:tr h="540835">
                <a:tc>
                  <a:txBody>
                    <a:bodyPr/>
                    <a:lstStyle/>
                    <a:p>
                      <a:pPr algn="r"/>
                      <a:r>
                        <a:rPr lang="fa-IR" b="1" dirty="0" smtClean="0">
                          <a:cs typeface="B Lotus" panose="00000400000000000000" pitchFamily="2" charset="-78"/>
                        </a:rPr>
                        <a:t>به ایجاد پایگاه و گسترش صفحات وب می پردازد.</a:t>
                      </a:r>
                      <a:endParaRPr lang="en-US" b="1" dirty="0">
                        <a:cs typeface="B Lotus" panose="00000400000000000000" pitchFamily="2" charset="-78"/>
                      </a:endParaRPr>
                    </a:p>
                  </a:txBody>
                  <a:tcPr/>
                </a:tc>
                <a:tc>
                  <a:txBody>
                    <a:bodyPr/>
                    <a:lstStyle/>
                    <a:p>
                      <a:pPr algn="r"/>
                      <a:r>
                        <a:rPr lang="fa-IR" b="1" baseline="0" dirty="0" smtClean="0">
                          <a:cs typeface="B Lotus" panose="00000400000000000000" pitchFamily="2" charset="-78"/>
                        </a:rPr>
                        <a:t>طراح شبکه (وب)</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8132507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cs typeface="B Lotus" panose="00000400000000000000" pitchFamily="2" charset="-78"/>
              </a:rPr>
              <a:t>تاثیر</a:t>
            </a:r>
            <a:r>
              <a:rPr lang="fa-IR" b="1" dirty="0">
                <a:cs typeface="B Lotus" panose="00000400000000000000" pitchFamily="2" charset="-78"/>
              </a:rPr>
              <a:t> فناوری اطلاعات</a:t>
            </a:r>
            <a:r>
              <a:rPr lang="fa-IR" dirty="0"/>
              <a:t> </a:t>
            </a:r>
            <a:endParaRPr lang="en-US" dirty="0"/>
          </a:p>
        </p:txBody>
      </p:sp>
      <p:sp>
        <p:nvSpPr>
          <p:cNvPr id="3" name="Content Placeholder 2"/>
          <p:cNvSpPr>
            <a:spLocks noGrp="1"/>
          </p:cNvSpPr>
          <p:nvPr>
            <p:ph idx="1"/>
          </p:nvPr>
        </p:nvSpPr>
        <p:spPr/>
        <p:txBody>
          <a:bodyPr/>
          <a:lstStyle/>
          <a:p>
            <a:pPr marL="0" indent="0" algn="r">
              <a:buNone/>
            </a:pPr>
            <a:r>
              <a:rPr lang="fa-IR" dirty="0" smtClean="0">
                <a:cs typeface="B Lotus" panose="00000400000000000000" pitchFamily="2" charset="-78"/>
              </a:rPr>
              <a:t>آ</a:t>
            </a:r>
            <a:r>
              <a:rPr lang="fa-IR" sz="3200" dirty="0" smtClean="0">
                <a:cs typeface="B Lotus" panose="00000400000000000000" pitchFamily="2" charset="-78"/>
              </a:rPr>
              <a:t>یا </a:t>
            </a:r>
            <a:r>
              <a:rPr lang="fa-IR" sz="3200" dirty="0">
                <a:cs typeface="B Lotus" panose="00000400000000000000" pitchFamily="2" charset="-78"/>
              </a:rPr>
              <a:t>فناوری اطلاعات </a:t>
            </a:r>
            <a:r>
              <a:rPr lang="fa-IR" sz="3200" dirty="0" smtClean="0">
                <a:cs typeface="B Lotus" panose="00000400000000000000" pitchFamily="2" charset="-78"/>
              </a:rPr>
              <a:t> می تواند مانعی برای ورود رقبا به بازار ایجاد نماید؟</a:t>
            </a:r>
          </a:p>
          <a:p>
            <a:pPr marL="0" indent="0" algn="r">
              <a:buNone/>
            </a:pPr>
            <a:r>
              <a:rPr lang="fa-IR" sz="3200" dirty="0" smtClean="0">
                <a:cs typeface="B Lotus" panose="00000400000000000000" pitchFamily="2" charset="-78"/>
              </a:rPr>
              <a:t>آیا </a:t>
            </a:r>
            <a:r>
              <a:rPr lang="fa-IR" sz="3200" dirty="0">
                <a:cs typeface="B Lotus" panose="00000400000000000000" pitchFamily="2" charset="-78"/>
              </a:rPr>
              <a:t>فناوری اطلاعات </a:t>
            </a:r>
            <a:r>
              <a:rPr lang="fa-IR" sz="3200" dirty="0" smtClean="0">
                <a:cs typeface="B Lotus" panose="00000400000000000000" pitchFamily="2" charset="-78"/>
              </a:rPr>
              <a:t>بر تغییر تامین کنندگان و قدرت چانه زنی تاثیری می گذارد؟</a:t>
            </a:r>
          </a:p>
          <a:p>
            <a:pPr marL="0" indent="0" algn="r">
              <a:buNone/>
            </a:pPr>
            <a:r>
              <a:rPr lang="fa-IR" sz="3200" dirty="0" smtClean="0">
                <a:cs typeface="B Lotus" panose="00000400000000000000" pitchFamily="2" charset="-78"/>
              </a:rPr>
              <a:t>آیا </a:t>
            </a:r>
            <a:r>
              <a:rPr lang="fa-IR" sz="3200" dirty="0">
                <a:cs typeface="B Lotus" panose="00000400000000000000" pitchFamily="2" charset="-78"/>
              </a:rPr>
              <a:t>فناوری اطلاعات </a:t>
            </a:r>
            <a:r>
              <a:rPr lang="fa-IR" sz="3200" dirty="0" smtClean="0">
                <a:cs typeface="B Lotus" panose="00000400000000000000" pitchFamily="2" charset="-78"/>
              </a:rPr>
              <a:t>مبنای رقابت را تغییر می دهد؟ ( مبتنی بر هزینه، تمایز و تمرکز)</a:t>
            </a:r>
          </a:p>
          <a:p>
            <a:pPr marL="0" indent="0" algn="r">
              <a:buNone/>
            </a:pPr>
            <a:r>
              <a:rPr lang="fa-IR" sz="3200" dirty="0" smtClean="0">
                <a:cs typeface="B Lotus" panose="00000400000000000000" pitchFamily="2" charset="-78"/>
              </a:rPr>
              <a:t>آیا </a:t>
            </a:r>
            <a:r>
              <a:rPr lang="fa-IR" sz="3200" dirty="0">
                <a:cs typeface="B Lotus" panose="00000400000000000000" pitchFamily="2" charset="-78"/>
              </a:rPr>
              <a:t>فناوری اطلاعات </a:t>
            </a:r>
            <a:r>
              <a:rPr lang="fa-IR" sz="3200" dirty="0" smtClean="0">
                <a:cs typeface="B Lotus" panose="00000400000000000000" pitchFamily="2" charset="-78"/>
              </a:rPr>
              <a:t>می تواند قدرت چانه زنی در ارتباط با خریداران را تغییر دهد؟</a:t>
            </a:r>
          </a:p>
          <a:p>
            <a:pPr marL="0" indent="0" algn="r">
              <a:buNone/>
            </a:pPr>
            <a:r>
              <a:rPr lang="fa-IR" sz="3200" dirty="0" smtClean="0">
                <a:cs typeface="B Lotus" panose="00000400000000000000" pitchFamily="2" charset="-78"/>
              </a:rPr>
              <a:t>آیا </a:t>
            </a:r>
            <a:r>
              <a:rPr lang="fa-IR" sz="3200" dirty="0">
                <a:cs typeface="B Lotus" panose="00000400000000000000" pitchFamily="2" charset="-78"/>
              </a:rPr>
              <a:t>فناوری اطلاعات </a:t>
            </a:r>
            <a:r>
              <a:rPr lang="fa-IR" sz="3200" dirty="0" smtClean="0">
                <a:cs typeface="B Lotus" panose="00000400000000000000" pitchFamily="2" charset="-78"/>
              </a:rPr>
              <a:t>به تولید و ارائه محصولات جدید کمک نماید؟</a:t>
            </a:r>
            <a:endParaRPr lang="en-US" sz="3200" dirty="0">
              <a:cs typeface="B Lotus" panose="00000400000000000000" pitchFamily="2" charset="-78"/>
            </a:endParaRPr>
          </a:p>
        </p:txBody>
      </p:sp>
    </p:spTree>
    <p:extLst>
      <p:ext uri="{BB962C8B-B14F-4D97-AF65-F5344CB8AC3E}">
        <p14:creationId xmlns:p14="http://schemas.microsoft.com/office/powerpoint/2010/main" val="3590529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19457"/>
            <a:ext cx="9144000" cy="950975"/>
          </a:xfrm>
        </p:spPr>
        <p:txBody>
          <a:bodyPr>
            <a:normAutofit/>
          </a:bodyPr>
          <a:lstStyle/>
          <a:p>
            <a:pPr algn="r"/>
            <a:r>
              <a:rPr lang="fa-IR" sz="4800" b="1" dirty="0" smtClean="0">
                <a:cs typeface="B Lotus" panose="00000400000000000000" pitchFamily="2" charset="-78"/>
              </a:rPr>
              <a:t>اطلاعات به عنوان منبع استراتژیک</a:t>
            </a:r>
            <a:endParaRPr lang="en-US" sz="4800" b="1" dirty="0">
              <a:cs typeface="B Lotus" panose="00000400000000000000" pitchFamily="2" charset="-78"/>
            </a:endParaRPr>
          </a:p>
        </p:txBody>
      </p:sp>
      <p:sp>
        <p:nvSpPr>
          <p:cNvPr id="3" name="Subtitle 2"/>
          <p:cNvSpPr>
            <a:spLocks noGrp="1"/>
          </p:cNvSpPr>
          <p:nvPr>
            <p:ph type="subTitle" idx="1"/>
          </p:nvPr>
        </p:nvSpPr>
        <p:spPr>
          <a:xfrm>
            <a:off x="466725" y="1341120"/>
            <a:ext cx="10201275" cy="5035296"/>
          </a:xfrm>
        </p:spPr>
        <p:txBody>
          <a:bodyPr/>
          <a:lstStyle/>
          <a:p>
            <a:pPr algn="r"/>
            <a:r>
              <a:rPr lang="fa-IR" sz="3600" dirty="0" smtClean="0">
                <a:cs typeface="B Lotus" panose="00000400000000000000" pitchFamily="2" charset="-78"/>
              </a:rPr>
              <a:t>دوگانگی اطلاعات :</a:t>
            </a:r>
          </a:p>
          <a:p>
            <a:pPr algn="r"/>
            <a:r>
              <a:rPr lang="fa-IR" dirty="0">
                <a:cs typeface="B Lotus" panose="00000400000000000000" pitchFamily="2" charset="-78"/>
              </a:rPr>
              <a:t> </a:t>
            </a:r>
            <a:r>
              <a:rPr lang="fa-IR" dirty="0" smtClean="0">
                <a:cs typeface="B Lotus" panose="00000400000000000000" pitchFamily="2" charset="-78"/>
              </a:rPr>
              <a:t> 1- لبریز اطلاعات</a:t>
            </a:r>
          </a:p>
          <a:p>
            <a:pPr algn="r"/>
            <a:r>
              <a:rPr lang="fa-IR" dirty="0" smtClean="0">
                <a:cs typeface="B Lotus" panose="00000400000000000000" pitchFamily="2" charset="-78"/>
              </a:rPr>
              <a:t>رشدحجم اطلاعات حاصل ازوجودفناوری ها مانند: پست الکترونیک، پایگاهها وبانکهای اطلاعاتی، رسانه های دیجیتالی و ...</a:t>
            </a:r>
          </a:p>
          <a:p>
            <a:pPr algn="r"/>
            <a:r>
              <a:rPr lang="fa-IR" dirty="0">
                <a:cs typeface="B Lotus" panose="00000400000000000000" pitchFamily="2" charset="-78"/>
              </a:rPr>
              <a:t> </a:t>
            </a:r>
            <a:r>
              <a:rPr lang="fa-IR" dirty="0" smtClean="0">
                <a:cs typeface="B Lotus" panose="00000400000000000000" pitchFamily="2" charset="-78"/>
              </a:rPr>
              <a:t> 2- عدم وجوداطلاعات کافی</a:t>
            </a:r>
          </a:p>
          <a:p>
            <a:pPr algn="r"/>
            <a:r>
              <a:rPr lang="fa-IR" dirty="0" smtClean="0">
                <a:cs typeface="B Lotus" panose="00000400000000000000" pitchFamily="2" charset="-78"/>
              </a:rPr>
              <a:t>فقدان یا کمبود اطلاعات ناشی ازتغییرات سریع وغیرمنتظره درمحیط های کسب وکاروجستجوی اطلاعات مرتبط به مثابه جستجوی سوزن درانبارکاه است. </a:t>
            </a:r>
          </a:p>
          <a:p>
            <a:pPr algn="r"/>
            <a:r>
              <a:rPr lang="fa-IR" dirty="0" smtClean="0">
                <a:cs typeface="B Lotus" panose="00000400000000000000" pitchFamily="2" charset="-78"/>
              </a:rPr>
              <a:t>عدم درک وتلقی اطلاعات به عنوان دارایی استراتژیک ازمسایل اساسی مدیران وسازمان هاست.</a:t>
            </a:r>
          </a:p>
          <a:p>
            <a:pPr algn="r"/>
            <a:r>
              <a:rPr lang="fa-IR" dirty="0" smtClean="0">
                <a:cs typeface="B Lotus" panose="00000400000000000000" pitchFamily="2" charset="-78"/>
              </a:rPr>
              <a:t>ضرورت تعریف نیازهای اطلاعاتی درزمان، چارچوب وقالب مشخص باطراحی وانتخاب ابزارها ازقبیل : سیستم های پشتیبانی مدیران ارشد، پایگاه داده هاوخدمات هشداردهنده امری الزامی واجتناب ناپذیر است.  </a:t>
            </a:r>
            <a:endParaRPr lang="en-US" dirty="0">
              <a:cs typeface="B Lotus" panose="00000400000000000000" pitchFamily="2" charset="-78"/>
            </a:endParaRPr>
          </a:p>
        </p:txBody>
      </p:sp>
    </p:spTree>
    <p:extLst>
      <p:ext uri="{BB962C8B-B14F-4D97-AF65-F5344CB8AC3E}">
        <p14:creationId xmlns:p14="http://schemas.microsoft.com/office/powerpoint/2010/main" val="37166726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cs typeface="B Lotus" panose="00000400000000000000" pitchFamily="2" charset="-78"/>
              </a:rPr>
              <a:t>ادامه - تاثیر </a:t>
            </a:r>
            <a:r>
              <a:rPr lang="fa-IR" b="1" dirty="0">
                <a:cs typeface="B Lotus" panose="00000400000000000000" pitchFamily="2" charset="-78"/>
              </a:rPr>
              <a:t>فناوری اطلاعات</a:t>
            </a:r>
            <a:endParaRPr lang="en-US" dirty="0"/>
          </a:p>
        </p:txBody>
      </p:sp>
      <p:sp>
        <p:nvSpPr>
          <p:cNvPr id="3" name="Content Placeholder 2"/>
          <p:cNvSpPr>
            <a:spLocks noGrp="1"/>
          </p:cNvSpPr>
          <p:nvPr>
            <p:ph idx="1"/>
          </p:nvPr>
        </p:nvSpPr>
        <p:spPr>
          <a:xfrm>
            <a:off x="685800" y="1914144"/>
            <a:ext cx="10820400" cy="4304541"/>
          </a:xfrm>
        </p:spPr>
        <p:txBody>
          <a:bodyPr>
            <a:normAutofit lnSpcReduction="10000"/>
          </a:bodyPr>
          <a:lstStyle/>
          <a:p>
            <a:pPr marL="0" indent="0" algn="r">
              <a:buNone/>
            </a:pPr>
            <a:r>
              <a:rPr lang="fa-IR" sz="2800" b="1" u="sng" dirty="0" smtClean="0">
                <a:cs typeface="B Lotus" panose="00000400000000000000" pitchFamily="2" charset="-78"/>
              </a:rPr>
              <a:t>درک نقش </a:t>
            </a:r>
            <a:r>
              <a:rPr lang="fa-IR" sz="2800" b="1" u="sng" dirty="0">
                <a:cs typeface="B Lotus" panose="00000400000000000000" pitchFamily="2" charset="-78"/>
              </a:rPr>
              <a:t>فناوری </a:t>
            </a:r>
            <a:r>
              <a:rPr lang="fa-IR" sz="2800" b="1" u="sng" dirty="0" smtClean="0">
                <a:cs typeface="B Lotus" panose="00000400000000000000" pitchFamily="2" charset="-78"/>
              </a:rPr>
              <a:t>اطلاعات به دو جنبه زیر ارتباط دارد:</a:t>
            </a:r>
          </a:p>
          <a:p>
            <a:pPr marL="0" indent="0" algn="r">
              <a:buNone/>
            </a:pPr>
            <a:r>
              <a:rPr lang="fa-IR" sz="2800" dirty="0" smtClean="0">
                <a:cs typeface="B Lotus" panose="00000400000000000000" pitchFamily="2" charset="-78"/>
              </a:rPr>
              <a:t>-کسب برتری رقابتی نسبت به رقبا در عناصر زنجیره تامین </a:t>
            </a:r>
          </a:p>
          <a:p>
            <a:pPr marL="0" indent="0" algn="r">
              <a:buNone/>
            </a:pPr>
            <a:r>
              <a:rPr lang="fa-IR" sz="2800" dirty="0" smtClean="0">
                <a:cs typeface="B Lotus" panose="00000400000000000000" pitchFamily="2" charset="-78"/>
              </a:rPr>
              <a:t>-ایجاد و تقویت توانمندی های جدید </a:t>
            </a:r>
          </a:p>
          <a:p>
            <a:pPr marL="0" indent="0" algn="r">
              <a:buNone/>
            </a:pPr>
            <a:endParaRPr lang="fa-IR" sz="2800" dirty="0" smtClean="0">
              <a:cs typeface="B Lotus" panose="00000400000000000000" pitchFamily="2" charset="-78"/>
            </a:endParaRPr>
          </a:p>
          <a:p>
            <a:pPr marL="0" indent="0" algn="r">
              <a:buNone/>
            </a:pPr>
            <a:r>
              <a:rPr lang="fa-IR" sz="2800" b="1" u="sng" dirty="0">
                <a:cs typeface="B Lotus" panose="00000400000000000000" pitchFamily="2" charset="-78"/>
              </a:rPr>
              <a:t>فناوری اطلاعات </a:t>
            </a:r>
            <a:r>
              <a:rPr lang="fa-IR" sz="2800" b="1" u="sng" dirty="0" smtClean="0">
                <a:cs typeface="B Lotus" panose="00000400000000000000" pitchFamily="2" charset="-78"/>
              </a:rPr>
              <a:t>به </a:t>
            </a:r>
            <a:r>
              <a:rPr lang="fa-IR" sz="2800" b="1" u="sng" dirty="0">
                <a:cs typeface="B Lotus" panose="00000400000000000000" pitchFamily="2" charset="-78"/>
              </a:rPr>
              <a:t>سه روش بر رقابت تاثیر می گذارد:</a:t>
            </a:r>
          </a:p>
          <a:p>
            <a:pPr marL="0" indent="0" algn="r">
              <a:buNone/>
            </a:pPr>
            <a:r>
              <a:rPr lang="fa-IR" sz="2800" dirty="0">
                <a:cs typeface="B Lotus" panose="00000400000000000000" pitchFamily="2" charset="-78"/>
              </a:rPr>
              <a:t>-از طریق تغییر در ساختار بخش فناوری اطلاعات این توانمندی را دارد که بر هر یک از پنج نیروی رقابتی پورتر تاثیر می گذارد.</a:t>
            </a:r>
          </a:p>
          <a:p>
            <a:pPr marL="0" indent="0" algn="r">
              <a:buNone/>
            </a:pPr>
            <a:r>
              <a:rPr lang="fa-IR" sz="2800" dirty="0">
                <a:cs typeface="B Lotus" panose="00000400000000000000" pitchFamily="2" charset="-78"/>
              </a:rPr>
              <a:t>-از طریق ایجاد برتری رقابتی نو: کاهش در هزینه ها، افزایش تمایزو تغییر در ماهیت رقابت</a:t>
            </a:r>
          </a:p>
          <a:p>
            <a:pPr marL="0" indent="0" algn="r">
              <a:buNone/>
            </a:pPr>
            <a:r>
              <a:rPr lang="fa-IR" sz="2800" dirty="0">
                <a:cs typeface="B Lotus" panose="00000400000000000000" pitchFamily="2" charset="-78"/>
              </a:rPr>
              <a:t>-از طریق ایجاد کسب و کارهای کاملا جدید</a:t>
            </a:r>
            <a:endParaRPr lang="en-US" sz="2800" dirty="0">
              <a:cs typeface="B Lotus" panose="00000400000000000000" pitchFamily="2" charset="-78"/>
            </a:endParaRPr>
          </a:p>
          <a:p>
            <a:pPr marL="0" indent="0" algn="r">
              <a:buNone/>
            </a:pPr>
            <a:endParaRPr lang="en-US" dirty="0">
              <a:cs typeface="B Lotus" panose="00000400000000000000" pitchFamily="2" charset="-78"/>
            </a:endParaRPr>
          </a:p>
        </p:txBody>
      </p:sp>
    </p:spTree>
    <p:extLst>
      <p:ext uri="{BB962C8B-B14F-4D97-AF65-F5344CB8AC3E}">
        <p14:creationId xmlns:p14="http://schemas.microsoft.com/office/powerpoint/2010/main" val="20995527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cs typeface="B Lotus" panose="00000400000000000000" pitchFamily="2" charset="-78"/>
              </a:rPr>
              <a:t>ادامه - تاثیر فناوری اطلاعات</a:t>
            </a:r>
            <a:endParaRPr lang="en-US" dirty="0"/>
          </a:p>
        </p:txBody>
      </p:sp>
      <p:sp>
        <p:nvSpPr>
          <p:cNvPr id="3" name="Content Placeholder 2"/>
          <p:cNvSpPr>
            <a:spLocks noGrp="1"/>
          </p:cNvSpPr>
          <p:nvPr>
            <p:ph idx="1"/>
          </p:nvPr>
        </p:nvSpPr>
        <p:spPr/>
        <p:txBody>
          <a:bodyPr>
            <a:normAutofit/>
          </a:bodyPr>
          <a:lstStyle/>
          <a:p>
            <a:pPr marL="0" indent="0" algn="r">
              <a:buNone/>
            </a:pPr>
            <a:r>
              <a:rPr lang="fa-IR" sz="3200" b="1" u="sng" dirty="0" smtClean="0">
                <a:cs typeface="B Lotus" panose="00000400000000000000" pitchFamily="2" charset="-78"/>
              </a:rPr>
              <a:t>اثر سیستم های اطلاعات استراتژیک بر صنعت، شرکت ها و استراتژی ها</a:t>
            </a:r>
          </a:p>
          <a:p>
            <a:pPr marL="0" indent="0" algn="r">
              <a:buNone/>
            </a:pPr>
            <a:r>
              <a:rPr lang="fa-IR" sz="3600" b="1" dirty="0" smtClean="0">
                <a:cs typeface="B Lotus" panose="00000400000000000000" pitchFamily="2" charset="-78"/>
              </a:rPr>
              <a:t>1- </a:t>
            </a:r>
            <a:r>
              <a:rPr lang="fa-IR" sz="3600" b="1" dirty="0">
                <a:cs typeface="B Lotus" panose="00000400000000000000" pitchFamily="2" charset="-78"/>
              </a:rPr>
              <a:t>تاثیرات بر سطح </a:t>
            </a:r>
            <a:r>
              <a:rPr lang="fa-IR" sz="3600" b="1" dirty="0" smtClean="0">
                <a:cs typeface="B Lotus" panose="00000400000000000000" pitchFamily="2" charset="-78"/>
              </a:rPr>
              <a:t>صنعت:</a:t>
            </a:r>
            <a:endParaRPr lang="fa-IR" sz="3600" b="1" u="sng" dirty="0" smtClean="0">
              <a:cs typeface="B Lotus" panose="00000400000000000000" pitchFamily="2" charset="-78"/>
            </a:endParaRPr>
          </a:p>
          <a:p>
            <a:pPr marL="0" indent="0" algn="r">
              <a:buNone/>
            </a:pPr>
            <a:r>
              <a:rPr lang="fa-IR" sz="2800" b="1" dirty="0" smtClean="0">
                <a:cs typeface="B Lotus" panose="00000400000000000000" pitchFamily="2" charset="-78"/>
              </a:rPr>
              <a:t>بر اساس الگوی گریگوری پارسونز، سیستم های اطلاعات استراتژیک را می توان بر سه سطح صنعت، شرکت ها و استراتژی ها بررسی کرد: </a:t>
            </a:r>
          </a:p>
          <a:p>
            <a:pPr marL="0" indent="0" algn="r">
              <a:buNone/>
            </a:pPr>
            <a:r>
              <a:rPr lang="fa-IR" sz="2800" b="1" dirty="0">
                <a:cs typeface="B Lotus" panose="00000400000000000000" pitchFamily="2" charset="-78"/>
              </a:rPr>
              <a:t>الف- تاثیر بر محصولات یا خدمات موسسه</a:t>
            </a:r>
          </a:p>
          <a:p>
            <a:pPr marL="0" indent="0" algn="r">
              <a:buNone/>
            </a:pPr>
            <a:r>
              <a:rPr lang="fa-IR" sz="2800" b="1" dirty="0">
                <a:cs typeface="B Lotus" panose="00000400000000000000" pitchFamily="2" charset="-78"/>
              </a:rPr>
              <a:t>از </a:t>
            </a:r>
            <a:r>
              <a:rPr lang="fa-IR" sz="2800" b="1" dirty="0" smtClean="0">
                <a:cs typeface="B Lotus" panose="00000400000000000000" pitchFamily="2" charset="-78"/>
              </a:rPr>
              <a:t>طریق </a:t>
            </a:r>
            <a:r>
              <a:rPr lang="fa-IR" sz="2800" b="1" dirty="0">
                <a:cs typeface="B Lotus" panose="00000400000000000000" pitchFamily="2" charset="-78"/>
              </a:rPr>
              <a:t>بکارگیری سیستم های استراتژیک، یک موسسه می تواند شیوه جدیدی از خدمات یا تولید محصولات را جهت ارائه به مشتریان طراحی کند. اینکه به مشتری این توانایی را بدهیم که بتواند محصول را با نیاز و خواست خود منطبق و سفارش دهد.</a:t>
            </a:r>
          </a:p>
          <a:p>
            <a:pPr marL="0" indent="0" algn="r">
              <a:buNone/>
            </a:pPr>
            <a:endParaRPr lang="en-US" b="1" dirty="0">
              <a:cs typeface="B Lotus" panose="00000400000000000000" pitchFamily="2" charset="-78"/>
            </a:endParaRPr>
          </a:p>
        </p:txBody>
      </p:sp>
    </p:spTree>
    <p:extLst>
      <p:ext uri="{BB962C8B-B14F-4D97-AF65-F5344CB8AC3E}">
        <p14:creationId xmlns:p14="http://schemas.microsoft.com/office/powerpoint/2010/main" val="33924466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cs typeface="B Lotus" panose="00000400000000000000" pitchFamily="2" charset="-78"/>
              </a:rPr>
              <a:t>ادامه - تاثیر فناوری اطلاعات</a:t>
            </a:r>
            <a:endParaRPr lang="en-US" dirty="0"/>
          </a:p>
        </p:txBody>
      </p:sp>
      <p:sp>
        <p:nvSpPr>
          <p:cNvPr id="3" name="Content Placeholder 2"/>
          <p:cNvSpPr>
            <a:spLocks noGrp="1"/>
          </p:cNvSpPr>
          <p:nvPr>
            <p:ph idx="1"/>
          </p:nvPr>
        </p:nvSpPr>
        <p:spPr/>
        <p:txBody>
          <a:bodyPr>
            <a:normAutofit/>
          </a:bodyPr>
          <a:lstStyle/>
          <a:p>
            <a:pPr marL="0" indent="0" algn="r">
              <a:buNone/>
            </a:pPr>
            <a:r>
              <a:rPr lang="fa-IR" sz="2800" b="1" dirty="0" smtClean="0">
                <a:cs typeface="B Lotus" panose="00000400000000000000" pitchFamily="2" charset="-78"/>
              </a:rPr>
              <a:t>ب- تغییر در بازار</a:t>
            </a:r>
          </a:p>
          <a:p>
            <a:pPr marL="0" indent="0" algn="r">
              <a:buNone/>
            </a:pPr>
            <a:r>
              <a:rPr lang="fa-IR" sz="2800" dirty="0" smtClean="0">
                <a:cs typeface="B Lotus" panose="00000400000000000000" pitchFamily="2" charset="-78"/>
              </a:rPr>
              <a:t>ورود ماشین های خودپرداز موجب گسترش بازار مشتریان بانک ها و یا گروه هایی شد که در جستجوی محصولات الکترونیک بودند مانند خرید شارژ از دستگاه ها.</a:t>
            </a:r>
          </a:p>
          <a:p>
            <a:pPr marL="0" indent="0" algn="r">
              <a:buNone/>
            </a:pPr>
            <a:r>
              <a:rPr lang="fa-IR" sz="2800" dirty="0" smtClean="0">
                <a:cs typeface="B Lotus" panose="00000400000000000000" pitchFamily="2" charset="-78"/>
              </a:rPr>
              <a:t>ورود سیستم ها به یک بازار می تواند دیگران را از یک بازار ایجاد شده محروم نماید.</a:t>
            </a:r>
          </a:p>
          <a:p>
            <a:pPr marL="0" indent="0" algn="r">
              <a:buNone/>
            </a:pPr>
            <a:r>
              <a:rPr lang="fa-IR" sz="2800" b="1" dirty="0" smtClean="0">
                <a:cs typeface="B Lotus" panose="00000400000000000000" pitchFamily="2" charset="-78"/>
              </a:rPr>
              <a:t>ج- تاثیر بر اقتصاد تولید</a:t>
            </a:r>
          </a:p>
          <a:p>
            <a:pPr marL="0" indent="0" algn="r">
              <a:buNone/>
            </a:pPr>
            <a:r>
              <a:rPr lang="fa-IR" sz="2800" dirty="0">
                <a:cs typeface="B Lotus" panose="00000400000000000000" pitchFamily="2" charset="-78"/>
              </a:rPr>
              <a:t>فناوری </a:t>
            </a:r>
            <a:r>
              <a:rPr lang="fa-IR" sz="2800" dirty="0" smtClean="0">
                <a:cs typeface="B Lotus" panose="00000400000000000000" pitchFamily="2" charset="-78"/>
              </a:rPr>
              <a:t>اطلاعات و سیستم های اطلاعات استراتژیک می تواند در فرآیند شکل گیری (طراحی و ساخت نمونه) موجب کاهش هزینه ها و سرعت در تولید شود مانند بهره گیری از     و یا شبیه سازها. </a:t>
            </a:r>
            <a:endParaRPr lang="en-US" sz="2800" dirty="0">
              <a:cs typeface="B Lotus" panose="00000400000000000000" pitchFamily="2" charset="-78"/>
            </a:endParaRPr>
          </a:p>
        </p:txBody>
      </p:sp>
    </p:spTree>
    <p:extLst>
      <p:ext uri="{BB962C8B-B14F-4D97-AF65-F5344CB8AC3E}">
        <p14:creationId xmlns:p14="http://schemas.microsoft.com/office/powerpoint/2010/main" val="37590176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92480"/>
            <a:ext cx="10515600" cy="898208"/>
          </a:xfrm>
        </p:spPr>
        <p:txBody>
          <a:bodyPr/>
          <a:lstStyle/>
          <a:p>
            <a:pPr algn="r"/>
            <a:r>
              <a:rPr lang="fa-IR" b="1" dirty="0">
                <a:cs typeface="B Lotus" panose="00000400000000000000" pitchFamily="2" charset="-78"/>
              </a:rPr>
              <a:t>ادامه - تاثیر فناوری اطلاعات</a:t>
            </a:r>
            <a:endParaRPr lang="en-US" dirty="0"/>
          </a:p>
        </p:txBody>
      </p:sp>
      <p:sp>
        <p:nvSpPr>
          <p:cNvPr id="3" name="Content Placeholder 2"/>
          <p:cNvSpPr>
            <a:spLocks noGrp="1"/>
          </p:cNvSpPr>
          <p:nvPr>
            <p:ph idx="1"/>
          </p:nvPr>
        </p:nvSpPr>
        <p:spPr>
          <a:xfrm>
            <a:off x="838200" y="2389631"/>
            <a:ext cx="10515600" cy="3787331"/>
          </a:xfrm>
        </p:spPr>
        <p:txBody>
          <a:bodyPr>
            <a:normAutofit/>
          </a:bodyPr>
          <a:lstStyle/>
          <a:p>
            <a:pPr marL="0" indent="0" algn="r">
              <a:buNone/>
            </a:pPr>
            <a:r>
              <a:rPr lang="fa-IR" sz="3600" dirty="0" smtClean="0">
                <a:cs typeface="B Nazanin" panose="00000400000000000000" pitchFamily="2" charset="-78"/>
              </a:rPr>
              <a:t>سه روش که </a:t>
            </a:r>
            <a:r>
              <a:rPr lang="fa-IR" sz="3600" dirty="0">
                <a:cs typeface="B Nazanin" panose="00000400000000000000" pitchFamily="2" charset="-78"/>
              </a:rPr>
              <a:t>فناوری اطلاعات </a:t>
            </a:r>
            <a:r>
              <a:rPr lang="fa-IR" sz="3600" dirty="0" smtClean="0">
                <a:cs typeface="B Nazanin" panose="00000400000000000000" pitchFamily="2" charset="-78"/>
              </a:rPr>
              <a:t>و سیستم های اطلاعات استراتژیک بر کالا یا خدمات  در سطح صنعت تاثیر گذارد عبارتند از:</a:t>
            </a:r>
          </a:p>
          <a:p>
            <a:pPr marL="0" indent="0" algn="r">
              <a:buNone/>
            </a:pPr>
            <a:r>
              <a:rPr lang="fa-IR" sz="3600" dirty="0" smtClean="0">
                <a:cs typeface="B Nazanin" panose="00000400000000000000" pitchFamily="2" charset="-78"/>
              </a:rPr>
              <a:t>الف- تغییر در ماهیت کالا یا خدمات که در یک صنعت ارائه می شود.</a:t>
            </a:r>
          </a:p>
          <a:p>
            <a:pPr marL="0" indent="0" algn="r">
              <a:buNone/>
            </a:pPr>
            <a:r>
              <a:rPr lang="fa-IR" sz="3600" dirty="0" smtClean="0">
                <a:cs typeface="B Nazanin" panose="00000400000000000000" pitchFamily="2" charset="-78"/>
              </a:rPr>
              <a:t>ب- توسعه و گسترش فرآیند توزیع</a:t>
            </a:r>
          </a:p>
          <a:p>
            <a:pPr marL="0" indent="0" algn="r">
              <a:buNone/>
            </a:pPr>
            <a:r>
              <a:rPr lang="fa-IR" sz="3600" dirty="0" smtClean="0">
                <a:cs typeface="B Nazanin" panose="00000400000000000000" pitchFamily="2" charset="-78"/>
              </a:rPr>
              <a:t>ج- خلق کارایی در چرخه حیات محصول</a:t>
            </a:r>
            <a:endParaRPr lang="en-US" sz="3600" dirty="0">
              <a:cs typeface="B Nazanin" panose="00000400000000000000" pitchFamily="2" charset="-78"/>
            </a:endParaRPr>
          </a:p>
        </p:txBody>
      </p:sp>
    </p:spTree>
    <p:extLst>
      <p:ext uri="{BB962C8B-B14F-4D97-AF65-F5344CB8AC3E}">
        <p14:creationId xmlns:p14="http://schemas.microsoft.com/office/powerpoint/2010/main" val="39500743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cs typeface="B Lotus" panose="00000400000000000000" pitchFamily="2" charset="-78"/>
              </a:rPr>
              <a:t>ادامه </a:t>
            </a:r>
            <a:r>
              <a:rPr lang="fa-IR" b="1" dirty="0">
                <a:cs typeface="B Lotus" panose="00000400000000000000" pitchFamily="2" charset="-78"/>
              </a:rPr>
              <a:t>- تاثیر فناوری اطلاعات</a:t>
            </a:r>
            <a:endParaRPr lang="en-US" dirty="0"/>
          </a:p>
        </p:txBody>
      </p:sp>
      <p:sp>
        <p:nvSpPr>
          <p:cNvPr id="3" name="Content Placeholder 2"/>
          <p:cNvSpPr>
            <a:spLocks noGrp="1"/>
          </p:cNvSpPr>
          <p:nvPr>
            <p:ph idx="1"/>
          </p:nvPr>
        </p:nvSpPr>
        <p:spPr>
          <a:xfrm>
            <a:off x="707136" y="2218944"/>
            <a:ext cx="10820400" cy="4024125"/>
          </a:xfrm>
        </p:spPr>
        <p:txBody>
          <a:bodyPr>
            <a:normAutofit lnSpcReduction="10000"/>
          </a:bodyPr>
          <a:lstStyle/>
          <a:p>
            <a:pPr marL="0" indent="0" algn="r">
              <a:buNone/>
            </a:pPr>
            <a:r>
              <a:rPr lang="fa-IR" sz="3600" b="1" dirty="0">
                <a:cs typeface="B Lotus" panose="00000400000000000000" pitchFamily="2" charset="-78"/>
              </a:rPr>
              <a:t>2- تاثیرات بر سطح موسسه</a:t>
            </a:r>
          </a:p>
          <a:p>
            <a:pPr marL="0" indent="0" algn="r">
              <a:buNone/>
            </a:pPr>
            <a:r>
              <a:rPr lang="fa-IR" sz="2800" dirty="0" smtClean="0">
                <a:cs typeface="B Lotus" panose="00000400000000000000" pitchFamily="2" charset="-78"/>
              </a:rPr>
              <a:t>سیستم اطلاعات استراتژیک را می توان بر اساس الگوی زنجیره ارزش تحلیل کرد. این تاثیرات را می توان بر موارد زیر بررسی کرد:</a:t>
            </a:r>
          </a:p>
          <a:p>
            <a:pPr marL="0" indent="0" algn="r">
              <a:buNone/>
            </a:pPr>
            <a:r>
              <a:rPr lang="fa-IR" sz="2800" dirty="0" smtClean="0">
                <a:cs typeface="B Lotus" panose="00000400000000000000" pitchFamily="2" charset="-78"/>
              </a:rPr>
              <a:t>خریداران یا مشتریان</a:t>
            </a:r>
          </a:p>
          <a:p>
            <a:pPr marL="0" indent="0" algn="r">
              <a:buNone/>
            </a:pPr>
            <a:r>
              <a:rPr lang="fa-IR" sz="2800" dirty="0" smtClean="0">
                <a:cs typeface="B Lotus" panose="00000400000000000000" pitchFamily="2" charset="-78"/>
              </a:rPr>
              <a:t>تامین کنندگان</a:t>
            </a:r>
          </a:p>
          <a:p>
            <a:pPr marL="0" indent="0" algn="r">
              <a:buNone/>
            </a:pPr>
            <a:r>
              <a:rPr lang="fa-IR" sz="2800" dirty="0" smtClean="0">
                <a:cs typeface="B Lotus" panose="00000400000000000000" pitchFamily="2" charset="-78"/>
              </a:rPr>
              <a:t>کالای جایگزین</a:t>
            </a:r>
          </a:p>
          <a:p>
            <a:pPr marL="0" indent="0" algn="r">
              <a:buNone/>
            </a:pPr>
            <a:r>
              <a:rPr lang="fa-IR" sz="2800" dirty="0" smtClean="0">
                <a:cs typeface="B Lotus" panose="00000400000000000000" pitchFamily="2" charset="-78"/>
              </a:rPr>
              <a:t>تازه واردین</a:t>
            </a:r>
          </a:p>
          <a:p>
            <a:pPr marL="0" indent="0" algn="r">
              <a:buNone/>
            </a:pPr>
            <a:r>
              <a:rPr lang="fa-IR" sz="2800" dirty="0" smtClean="0">
                <a:cs typeface="B Lotus" panose="00000400000000000000" pitchFamily="2" charset="-78"/>
              </a:rPr>
              <a:t>رقابت بین موسسات</a:t>
            </a:r>
          </a:p>
        </p:txBody>
      </p:sp>
    </p:spTree>
    <p:extLst>
      <p:ext uri="{BB962C8B-B14F-4D97-AF65-F5344CB8AC3E}">
        <p14:creationId xmlns:p14="http://schemas.microsoft.com/office/powerpoint/2010/main" val="42933236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cs typeface="B Lotus" panose="00000400000000000000" pitchFamily="2" charset="-78"/>
              </a:rPr>
              <a:t>ادامه- </a:t>
            </a:r>
            <a:r>
              <a:rPr lang="fa-IR" b="1" dirty="0">
                <a:cs typeface="B Lotus" panose="00000400000000000000" pitchFamily="2" charset="-78"/>
              </a:rPr>
              <a:t>تاثیر فناوری اطلاعات</a:t>
            </a:r>
            <a:endParaRPr lang="en-US" dirty="0"/>
          </a:p>
        </p:txBody>
      </p:sp>
      <p:sp>
        <p:nvSpPr>
          <p:cNvPr id="3" name="Content Placeholder 2"/>
          <p:cNvSpPr>
            <a:spLocks noGrp="1"/>
          </p:cNvSpPr>
          <p:nvPr>
            <p:ph idx="1"/>
          </p:nvPr>
        </p:nvSpPr>
        <p:spPr>
          <a:xfrm>
            <a:off x="838200" y="1690689"/>
            <a:ext cx="10515600" cy="4486274"/>
          </a:xfrm>
        </p:spPr>
        <p:txBody>
          <a:bodyPr>
            <a:normAutofit fontScale="92500" lnSpcReduction="10000"/>
          </a:bodyPr>
          <a:lstStyle/>
          <a:p>
            <a:pPr marL="0" indent="0" algn="r">
              <a:buNone/>
            </a:pPr>
            <a:r>
              <a:rPr lang="fa-IR" sz="3900" b="1" dirty="0">
                <a:cs typeface="B Lotus" panose="00000400000000000000" pitchFamily="2" charset="-78"/>
              </a:rPr>
              <a:t>3- تاثیرات بر سطح استراتژی </a:t>
            </a:r>
            <a:endParaRPr lang="fa-IR" sz="3900" b="1" dirty="0" smtClean="0">
              <a:cs typeface="B Lotus" panose="00000400000000000000" pitchFamily="2" charset="-78"/>
            </a:endParaRPr>
          </a:p>
          <a:p>
            <a:pPr marL="0" indent="0" algn="r">
              <a:buNone/>
            </a:pPr>
            <a:r>
              <a:rPr lang="fa-IR" sz="2800" dirty="0" smtClean="0">
                <a:cs typeface="B Lotus" panose="00000400000000000000" pitchFamily="2" charset="-78"/>
              </a:rPr>
              <a:t>توانائی های سیستم اطلاعات استراتژیک در پشتیبانی از استراتژی های سازمانی می تواند شامل استراتژی های زیر باشد:</a:t>
            </a:r>
          </a:p>
          <a:p>
            <a:pPr marL="0" indent="0" algn="r">
              <a:buNone/>
            </a:pPr>
            <a:r>
              <a:rPr lang="fa-IR" sz="2800" dirty="0" smtClean="0">
                <a:cs typeface="B Lotus" panose="00000400000000000000" pitchFamily="2" charset="-78"/>
              </a:rPr>
              <a:t>- تمایز</a:t>
            </a:r>
          </a:p>
          <a:p>
            <a:pPr marL="0" indent="0" algn="r">
              <a:buNone/>
            </a:pPr>
            <a:r>
              <a:rPr lang="fa-IR" sz="2800" dirty="0" smtClean="0">
                <a:cs typeface="B Lotus" panose="00000400000000000000" pitchFamily="2" charset="-78"/>
              </a:rPr>
              <a:t>- رهبری هزینه</a:t>
            </a:r>
          </a:p>
          <a:p>
            <a:pPr marL="0" indent="0" algn="r">
              <a:buNone/>
            </a:pPr>
            <a:r>
              <a:rPr lang="fa-IR" sz="2800" dirty="0" smtClean="0">
                <a:cs typeface="B Lotus" panose="00000400000000000000" pitchFamily="2" charset="-78"/>
              </a:rPr>
              <a:t>- تمرکز</a:t>
            </a:r>
          </a:p>
          <a:p>
            <a:pPr marL="0" indent="0" algn="r">
              <a:buNone/>
            </a:pPr>
            <a:r>
              <a:rPr lang="fa-IR" sz="2800" dirty="0" smtClean="0">
                <a:cs typeface="B Lotus" panose="00000400000000000000" pitchFamily="2" charset="-78"/>
              </a:rPr>
              <a:t>- رشد</a:t>
            </a:r>
          </a:p>
          <a:p>
            <a:pPr marL="0" indent="0" algn="r">
              <a:buNone/>
            </a:pPr>
            <a:r>
              <a:rPr lang="fa-IR" sz="2800" dirty="0" smtClean="0">
                <a:cs typeface="B Lotus" panose="00000400000000000000" pitchFamily="2" charset="-78"/>
              </a:rPr>
              <a:t>- اعتماد</a:t>
            </a:r>
          </a:p>
          <a:p>
            <a:pPr marL="0" indent="0" algn="r">
              <a:buNone/>
            </a:pPr>
            <a:r>
              <a:rPr lang="fa-IR" sz="2800" dirty="0" smtClean="0">
                <a:cs typeface="B Lotus" panose="00000400000000000000" pitchFamily="2" charset="-78"/>
              </a:rPr>
              <a:t>- نوآوری</a:t>
            </a:r>
          </a:p>
          <a:p>
            <a:pPr marL="0" indent="0" algn="r">
              <a:buNone/>
            </a:pPr>
            <a:r>
              <a:rPr lang="fa-IR" sz="2800" dirty="0" smtClean="0">
                <a:cs typeface="B Lotus" panose="00000400000000000000" pitchFamily="2" charset="-78"/>
              </a:rPr>
              <a:t>- یکپارچگی</a:t>
            </a:r>
            <a:endParaRPr lang="en-US" sz="2800" dirty="0">
              <a:cs typeface="B Lotus" panose="00000400000000000000" pitchFamily="2" charset="-78"/>
            </a:endParaRPr>
          </a:p>
        </p:txBody>
      </p:sp>
    </p:spTree>
    <p:extLst>
      <p:ext uri="{BB962C8B-B14F-4D97-AF65-F5344CB8AC3E}">
        <p14:creationId xmlns:p14="http://schemas.microsoft.com/office/powerpoint/2010/main" val="27108367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cs typeface="B Lotus" panose="00000400000000000000" pitchFamily="2" charset="-78"/>
              </a:rPr>
              <a:t>نتیجه گیری:</a:t>
            </a:r>
            <a:endParaRPr lang="en-US" b="1" dirty="0">
              <a:cs typeface="B Lotus" panose="00000400000000000000" pitchFamily="2" charset="-78"/>
            </a:endParaRPr>
          </a:p>
        </p:txBody>
      </p:sp>
      <p:sp>
        <p:nvSpPr>
          <p:cNvPr id="3" name="Content Placeholder 2"/>
          <p:cNvSpPr>
            <a:spLocks noGrp="1"/>
          </p:cNvSpPr>
          <p:nvPr>
            <p:ph idx="1"/>
          </p:nvPr>
        </p:nvSpPr>
        <p:spPr/>
        <p:txBody>
          <a:bodyPr>
            <a:normAutofit/>
          </a:bodyPr>
          <a:lstStyle/>
          <a:p>
            <a:pPr marL="0" indent="0" algn="r">
              <a:buNone/>
            </a:pPr>
            <a:r>
              <a:rPr lang="fa-IR" sz="2800" dirty="0" smtClean="0">
                <a:cs typeface="B Lotus" panose="00000400000000000000" pitchFamily="2" charset="-78"/>
              </a:rPr>
              <a:t>اگرچه سیستم های اطلاعاتی مبتنی بر فناوری اطلاعات توانستند نقش چشم گیری در کارایی و اثربخشی سازمان ها داشته باشد، لیکن با توسعه سازمان ها ولزوم رقابت در شرایط پیچیده کسب و کار، استفاده از</a:t>
            </a:r>
            <a:r>
              <a:rPr lang="fa-IR" sz="2800" dirty="0">
                <a:cs typeface="B Lotus" panose="00000400000000000000" pitchFamily="2" charset="-78"/>
              </a:rPr>
              <a:t> سیستم های </a:t>
            </a:r>
            <a:r>
              <a:rPr lang="fa-IR" sz="2800" dirty="0" smtClean="0">
                <a:cs typeface="B Lotus" panose="00000400000000000000" pitchFamily="2" charset="-78"/>
              </a:rPr>
              <a:t>اطلاعات در جهت کسب برتری رقابتی از دهه 1980 میلادی به تدریج مورد توجه قرار گرفت. این سیستم ها امروزه از الزامات کسب و کارهای نوین و پیشرو هستند.</a:t>
            </a:r>
          </a:p>
          <a:p>
            <a:pPr marL="0" indent="0" algn="r">
              <a:buNone/>
            </a:pPr>
            <a:r>
              <a:rPr lang="fa-IR" sz="2800" dirty="0" smtClean="0">
                <a:cs typeface="B Lotus" panose="00000400000000000000" pitchFamily="2" charset="-78"/>
              </a:rPr>
              <a:t>مدیریت منابع اطلاعات بدلیل نفوذ فناوری در سازمان ها از اهمیت خاصی برخوردار است و لزوم تدبیر در کسب و اداره فناوری برای سازمان ها و مدیران آن ها بسیار حیاتی است. از این رو یکی از فعالیت های اصلی واحدهای فناوری اطلاعات پرداختن به مدیریت این منابع راهبردی است. </a:t>
            </a:r>
            <a:endParaRPr lang="en-US" sz="2800" dirty="0">
              <a:cs typeface="B Lotus" panose="00000400000000000000" pitchFamily="2" charset="-78"/>
            </a:endParaRPr>
          </a:p>
        </p:txBody>
      </p:sp>
    </p:spTree>
    <p:extLst>
      <p:ext uri="{BB962C8B-B14F-4D97-AF65-F5344CB8AC3E}">
        <p14:creationId xmlns:p14="http://schemas.microsoft.com/office/powerpoint/2010/main" val="14750743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1737"/>
            <a:ext cx="10515600" cy="685799"/>
          </a:xfrm>
        </p:spPr>
        <p:txBody>
          <a:bodyPr>
            <a:noAutofit/>
          </a:bodyPr>
          <a:lstStyle/>
          <a:p>
            <a:pPr algn="r"/>
            <a:r>
              <a:rPr lang="fa-IR" sz="4800" b="1" dirty="0" smtClean="0">
                <a:cs typeface="B Lotus" panose="00000400000000000000" pitchFamily="2" charset="-78"/>
              </a:rPr>
              <a:t>مدل نیک ویلارد</a:t>
            </a:r>
            <a:endParaRPr lang="en-US" sz="4800" b="1" dirty="0">
              <a:cs typeface="B Lotus" panose="00000400000000000000" pitchFamily="2" charset="-78"/>
            </a:endParaRPr>
          </a:p>
        </p:txBody>
      </p:sp>
      <p:sp>
        <p:nvSpPr>
          <p:cNvPr id="3" name="Content Placeholder 2"/>
          <p:cNvSpPr>
            <a:spLocks noGrp="1"/>
          </p:cNvSpPr>
          <p:nvPr>
            <p:ph idx="1"/>
          </p:nvPr>
        </p:nvSpPr>
        <p:spPr>
          <a:xfrm>
            <a:off x="637674" y="1720515"/>
            <a:ext cx="10716126" cy="4456447"/>
          </a:xfrm>
        </p:spPr>
        <p:txBody>
          <a:bodyPr/>
          <a:lstStyle/>
          <a:p>
            <a:pPr marL="0" indent="0" algn="r">
              <a:buNone/>
            </a:pPr>
            <a:r>
              <a:rPr lang="fa-IR" sz="2800" dirty="0" smtClean="0">
                <a:cs typeface="B Lotus" panose="00000400000000000000" pitchFamily="2" charset="-78"/>
              </a:rPr>
              <a:t>نیک ویلارد مدلی را جهت مدیریت منابع اطلاعات موثرارایه کرده که ازپنج فعالیت اصلی تشکیل می شود.</a:t>
            </a:r>
          </a:p>
          <a:p>
            <a:pPr marL="0" indent="0" algn="r">
              <a:buNone/>
            </a:pPr>
            <a:r>
              <a:rPr lang="fa-IR" sz="2800" dirty="0" smtClean="0">
                <a:cs typeface="B Lotus" panose="00000400000000000000" pitchFamily="2" charset="-78"/>
              </a:rPr>
              <a:t>1. تشخیص : تشخیص اینکه چه اطلاعاتی وجوددارد؟ وچگونه تشخیص وکدبندی می شود.</a:t>
            </a:r>
          </a:p>
          <a:p>
            <a:pPr marL="0" indent="0" algn="r" rtl="1">
              <a:buNone/>
            </a:pPr>
            <a:r>
              <a:rPr lang="fa-IR" sz="2800" dirty="0" smtClean="0">
                <a:cs typeface="B Lotus" panose="00000400000000000000" pitchFamily="2" charset="-78"/>
              </a:rPr>
              <a:t> 2. تملک : چه کسی مسئولیت موجودیت های اطلاعاتی مختلف را به عهده داردوآنهارا هماهنگ می نماید.</a:t>
            </a:r>
          </a:p>
          <a:p>
            <a:pPr marL="0" indent="0" algn="r" rtl="1">
              <a:buNone/>
            </a:pPr>
            <a:r>
              <a:rPr lang="fa-IR" sz="2800" dirty="0">
                <a:cs typeface="B Lotus" panose="00000400000000000000" pitchFamily="2" charset="-78"/>
              </a:rPr>
              <a:t> 3</a:t>
            </a:r>
            <a:r>
              <a:rPr lang="fa-IR" sz="2800" dirty="0" smtClean="0">
                <a:cs typeface="B Lotus" panose="00000400000000000000" pitchFamily="2" charset="-78"/>
              </a:rPr>
              <a:t>. هزینه وارزش : مدلی برای قضاوت درموردخریدواستفاده ازفناوری</a:t>
            </a:r>
          </a:p>
          <a:p>
            <a:pPr marL="0" indent="0" algn="r" rtl="1">
              <a:buNone/>
            </a:pPr>
            <a:r>
              <a:rPr lang="fa-IR" sz="2800" dirty="0">
                <a:cs typeface="B Lotus" panose="00000400000000000000" pitchFamily="2" charset="-78"/>
              </a:rPr>
              <a:t> </a:t>
            </a:r>
            <a:r>
              <a:rPr lang="fa-IR" sz="2800" dirty="0" smtClean="0">
                <a:cs typeface="B Lotus" panose="00000400000000000000" pitchFamily="2" charset="-78"/>
              </a:rPr>
              <a:t>4. توسعه : افزودن ارزش اطلاعات ویا ایجاد انگیزه برای تقاضا</a:t>
            </a:r>
          </a:p>
          <a:p>
            <a:pPr marL="0" indent="0" algn="r" rtl="1">
              <a:buNone/>
            </a:pPr>
            <a:r>
              <a:rPr lang="fa-IR" sz="2800" dirty="0">
                <a:cs typeface="B Lotus" panose="00000400000000000000" pitchFamily="2" charset="-78"/>
              </a:rPr>
              <a:t> </a:t>
            </a:r>
            <a:r>
              <a:rPr lang="fa-IR" sz="2800" dirty="0" smtClean="0">
                <a:cs typeface="B Lotus" panose="00000400000000000000" pitchFamily="2" charset="-78"/>
              </a:rPr>
              <a:t>5. بهره برداری وانتفاع : حداکثرکردن ارزش اطلاعات برای ایجاددرآمد.   </a:t>
            </a:r>
          </a:p>
          <a:p>
            <a:pPr marL="0" indent="0" algn="r" rtl="1">
              <a:buNone/>
            </a:pPr>
            <a:endParaRPr lang="fa-IR" dirty="0" smtClean="0"/>
          </a:p>
          <a:p>
            <a:pPr marL="457200" lvl="1" indent="0" algn="r">
              <a:buNone/>
            </a:pPr>
            <a:endParaRPr lang="fa-IR" dirty="0" smtClean="0"/>
          </a:p>
          <a:p>
            <a:pPr marL="0" indent="0" algn="r">
              <a:buNone/>
            </a:pPr>
            <a:endParaRPr lang="en-US" dirty="0"/>
          </a:p>
        </p:txBody>
      </p:sp>
    </p:spTree>
    <p:extLst>
      <p:ext uri="{BB962C8B-B14F-4D97-AF65-F5344CB8AC3E}">
        <p14:creationId xmlns:p14="http://schemas.microsoft.com/office/powerpoint/2010/main" val="23099778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4800" b="1" dirty="0" smtClean="0">
                <a:cs typeface="B Lotus" panose="00000400000000000000" pitchFamily="2" charset="-78"/>
              </a:rPr>
              <a:t>IRM </a:t>
            </a:r>
            <a:r>
              <a:rPr lang="fa-IR" sz="4800" b="1" dirty="0" smtClean="0">
                <a:cs typeface="B Lotus" panose="00000400000000000000" pitchFamily="2" charset="-78"/>
              </a:rPr>
              <a:t>مزایای پیاده سازی استراتژیک</a:t>
            </a:r>
            <a:endParaRPr lang="en-US" sz="4800" b="1" dirty="0">
              <a:cs typeface="B Lotus" panose="00000400000000000000" pitchFamily="2" charset="-78"/>
            </a:endParaRPr>
          </a:p>
        </p:txBody>
      </p:sp>
      <p:sp>
        <p:nvSpPr>
          <p:cNvPr id="3" name="Content Placeholder 2"/>
          <p:cNvSpPr>
            <a:spLocks noGrp="1"/>
          </p:cNvSpPr>
          <p:nvPr>
            <p:ph idx="1"/>
          </p:nvPr>
        </p:nvSpPr>
        <p:spPr>
          <a:xfrm>
            <a:off x="838200" y="2057401"/>
            <a:ext cx="10868526" cy="4119562"/>
          </a:xfrm>
        </p:spPr>
        <p:txBody>
          <a:bodyPr>
            <a:normAutofit/>
          </a:bodyPr>
          <a:lstStyle/>
          <a:p>
            <a:pPr marL="0" indent="0" algn="r">
              <a:buNone/>
            </a:pPr>
            <a:r>
              <a:rPr lang="fa-IR" sz="2800" dirty="0" smtClean="0">
                <a:cs typeface="B Lotus" panose="00000400000000000000" pitchFamily="2" charset="-78"/>
              </a:rPr>
              <a:t>تعدادمحدودی ازسازمانها به توسعه استراتژی جامع مدیریت منابع اطلاعاتی می پردازند.سازمانهایی که حسابرسی اطلاعات ونقشه برداری اطلاعات درآنهاانجام گردیده به منافع زیردست یافته اند: </a:t>
            </a:r>
          </a:p>
          <a:p>
            <a:pPr marL="0" indent="0" algn="r">
              <a:buNone/>
            </a:pPr>
            <a:r>
              <a:rPr lang="fa-IR" sz="2800" dirty="0" smtClean="0">
                <a:cs typeface="B Lotus" panose="00000400000000000000" pitchFamily="2" charset="-78"/>
              </a:rPr>
              <a:t>1.تشخیص خلاء ها ودوباره کاری هاوتکرار اطلاعات</a:t>
            </a:r>
          </a:p>
          <a:p>
            <a:pPr marL="0" indent="0" algn="r">
              <a:buNone/>
            </a:pPr>
            <a:r>
              <a:rPr lang="fa-IR" sz="2800" dirty="0" smtClean="0">
                <a:cs typeface="B Lotus" panose="00000400000000000000" pitchFamily="2" charset="-78"/>
              </a:rPr>
              <a:t>2. شفاف نمودن نقش ها و مسئولیت مالکان وکاربران اطلاعات</a:t>
            </a:r>
          </a:p>
          <a:p>
            <a:pPr marL="0" indent="0" algn="r">
              <a:buNone/>
            </a:pPr>
            <a:r>
              <a:rPr lang="fa-IR" sz="2800" dirty="0" smtClean="0">
                <a:cs typeface="B Lotus" panose="00000400000000000000" pitchFamily="2" charset="-78"/>
              </a:rPr>
              <a:t>3. صرفه جویی درکسب وانتقال اطلاعات</a:t>
            </a:r>
          </a:p>
          <a:p>
            <a:pPr marL="0" indent="0" algn="r">
              <a:buNone/>
            </a:pPr>
            <a:r>
              <a:rPr lang="fa-IR" sz="2800" dirty="0" smtClean="0">
                <a:cs typeface="B Lotus" panose="00000400000000000000" pitchFamily="2" charset="-78"/>
              </a:rPr>
              <a:t>4. تشخیص هزینه / منافع منابع مختلف اطلاعاتی</a:t>
            </a:r>
          </a:p>
          <a:p>
            <a:pPr marL="0" indent="0" algn="r">
              <a:buNone/>
            </a:pPr>
            <a:r>
              <a:rPr lang="fa-IR" sz="2800" dirty="0" smtClean="0">
                <a:cs typeface="B Lotus" panose="00000400000000000000" pitchFamily="2" charset="-78"/>
              </a:rPr>
              <a:t>5. پشتیبانی فعال ازفرایندتصمیمات مدیران بااطلاعات کیفی</a:t>
            </a:r>
            <a:endParaRPr lang="en-US" sz="2800" dirty="0" smtClean="0">
              <a:cs typeface="B Lotus" panose="00000400000000000000" pitchFamily="2" charset="-78"/>
            </a:endParaRPr>
          </a:p>
          <a:p>
            <a:pPr marL="0" indent="0">
              <a:buNone/>
            </a:pPr>
            <a:r>
              <a:rPr lang="fa-IR" dirty="0" smtClean="0">
                <a:cs typeface="B Lotus" panose="00000400000000000000" pitchFamily="2" charset="-78"/>
              </a:rPr>
              <a:t> </a:t>
            </a:r>
            <a:r>
              <a:rPr lang="en-US" dirty="0">
                <a:cs typeface="B Lotus" panose="00000400000000000000" pitchFamily="2" charset="-78"/>
              </a:rPr>
              <a:t>Information Resources </a:t>
            </a:r>
            <a:r>
              <a:rPr lang="en-US" dirty="0" smtClean="0">
                <a:cs typeface="B Lotus" panose="00000400000000000000" pitchFamily="2" charset="-78"/>
              </a:rPr>
              <a:t>Management</a:t>
            </a:r>
            <a:r>
              <a:rPr lang="fa-IR" dirty="0" smtClean="0">
                <a:cs typeface="B Lotus" panose="00000400000000000000" pitchFamily="2" charset="-78"/>
              </a:rPr>
              <a:t> </a:t>
            </a:r>
            <a:endParaRPr lang="en-US" dirty="0" smtClean="0">
              <a:cs typeface="B Lotus" panose="00000400000000000000" pitchFamily="2" charset="-78"/>
            </a:endParaRPr>
          </a:p>
        </p:txBody>
      </p:sp>
    </p:spTree>
    <p:extLst>
      <p:ext uri="{BB962C8B-B14F-4D97-AF65-F5344CB8AC3E}">
        <p14:creationId xmlns:p14="http://schemas.microsoft.com/office/powerpoint/2010/main" val="1873025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800" b="1" dirty="0" smtClean="0">
                <a:cs typeface="B Lotus" panose="00000400000000000000" pitchFamily="2" charset="-78"/>
              </a:rPr>
              <a:t>اطلاعات به مثابه دارایی استراتژیک</a:t>
            </a:r>
            <a:endParaRPr lang="en-US" sz="4800" b="1" dirty="0">
              <a:cs typeface="B Lotus" panose="00000400000000000000" pitchFamily="2" charset="-78"/>
            </a:endParaRPr>
          </a:p>
        </p:txBody>
      </p:sp>
      <p:sp>
        <p:nvSpPr>
          <p:cNvPr id="3" name="Content Placeholder 2"/>
          <p:cNvSpPr>
            <a:spLocks noGrp="1"/>
          </p:cNvSpPr>
          <p:nvPr>
            <p:ph idx="1"/>
          </p:nvPr>
        </p:nvSpPr>
        <p:spPr/>
        <p:txBody>
          <a:bodyPr>
            <a:noAutofit/>
          </a:bodyPr>
          <a:lstStyle/>
          <a:p>
            <a:pPr marL="0" indent="0" algn="r">
              <a:buNone/>
            </a:pPr>
            <a:r>
              <a:rPr lang="fa-IR" sz="2800" dirty="0" smtClean="0">
                <a:cs typeface="B Lotus" panose="00000400000000000000" pitchFamily="2" charset="-78"/>
              </a:rPr>
              <a:t>آنچه درمدیریت منابع اطلاعاتی حایز اهمیت است، این است که اطلاعات رابه عنوان یک دارایی استراتژیک به پنداریم. این امر مستلزم:</a:t>
            </a:r>
          </a:p>
          <a:p>
            <a:pPr marL="0" indent="0" algn="r">
              <a:buNone/>
            </a:pPr>
            <a:r>
              <a:rPr lang="fa-IR" sz="2800" b="1" dirty="0" smtClean="0">
                <a:cs typeface="B Lotus" panose="00000400000000000000" pitchFamily="2" charset="-78"/>
              </a:rPr>
              <a:t>1. درک نقش اطلاعات </a:t>
            </a:r>
          </a:p>
          <a:p>
            <a:pPr marL="0" indent="0" algn="r">
              <a:buNone/>
            </a:pPr>
            <a:r>
              <a:rPr lang="fa-IR" sz="2800" dirty="0" smtClean="0">
                <a:cs typeface="B Lotus" panose="00000400000000000000" pitchFamily="2" charset="-78"/>
              </a:rPr>
              <a:t>اطلاعات می تواندبه ارزش کالا یا خدمات بیافزایدوارزش آن رابالا ببرد.رشدگردش اطلاعات می تواندکیفیت تصمیمات و عملیات سازمانی راارتقاء بخشد.</a:t>
            </a:r>
          </a:p>
          <a:p>
            <a:pPr marL="0" indent="0" algn="r">
              <a:buNone/>
            </a:pPr>
            <a:r>
              <a:rPr lang="fa-IR" sz="2800" dirty="0" smtClean="0">
                <a:cs typeface="B Lotus" panose="00000400000000000000" pitchFamily="2" charset="-78"/>
              </a:rPr>
              <a:t>هزینه فرصت ازدست رفته، کالای نامرغوب، خطاهای استراتژیک وبسیاری ازناهماهنگی ها می تواندازطریق بهره گیری ازاطلاعات مرتبط ومناسب کاهش یابد.</a:t>
            </a:r>
          </a:p>
          <a:p>
            <a:pPr marL="0" indent="0" algn="r">
              <a:buNone/>
            </a:pPr>
            <a:r>
              <a:rPr lang="fa-IR" sz="2800" b="1" dirty="0" smtClean="0">
                <a:cs typeface="B Lotus" panose="00000400000000000000" pitchFamily="2" charset="-78"/>
              </a:rPr>
              <a:t>2. مشخص کردن مسئولیت ها جهت هدایت منابع اطلاعاتی</a:t>
            </a:r>
          </a:p>
          <a:p>
            <a:pPr marL="0" indent="0" algn="r">
              <a:buNone/>
            </a:pPr>
            <a:r>
              <a:rPr lang="fa-IR" sz="2800" dirty="0" smtClean="0">
                <a:cs typeface="B Lotus" panose="00000400000000000000" pitchFamily="2" charset="-78"/>
              </a:rPr>
              <a:t>تدوین یک برنامه ریزی سازمانی منسجم ونقش هریک از واحدها بدرستی مشخص شود </a:t>
            </a:r>
            <a:endParaRPr lang="en-US" sz="2800" dirty="0">
              <a:cs typeface="B Lotus" panose="00000400000000000000" pitchFamily="2" charset="-78"/>
            </a:endParaRPr>
          </a:p>
        </p:txBody>
      </p:sp>
    </p:spTree>
    <p:extLst>
      <p:ext uri="{BB962C8B-B14F-4D97-AF65-F5344CB8AC3E}">
        <p14:creationId xmlns:p14="http://schemas.microsoft.com/office/powerpoint/2010/main" val="32205632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800" b="1" dirty="0" smtClean="0">
                <a:cs typeface="B Lotus" panose="00000400000000000000" pitchFamily="2" charset="-78"/>
              </a:rPr>
              <a:t>ادامه - اطلاعات به مثابه دارایی استراتژیک</a:t>
            </a:r>
            <a:endParaRPr lang="en-US" sz="4800" b="1" dirty="0">
              <a:cs typeface="B Lotus" panose="00000400000000000000" pitchFamily="2" charset="-78"/>
            </a:endParaRPr>
          </a:p>
        </p:txBody>
      </p:sp>
      <p:sp>
        <p:nvSpPr>
          <p:cNvPr id="3" name="Content Placeholder 2"/>
          <p:cNvSpPr>
            <a:spLocks noGrp="1"/>
          </p:cNvSpPr>
          <p:nvPr>
            <p:ph idx="1"/>
          </p:nvPr>
        </p:nvSpPr>
        <p:spPr>
          <a:xfrm>
            <a:off x="838200" y="2316480"/>
            <a:ext cx="10515600" cy="4267199"/>
          </a:xfrm>
        </p:spPr>
        <p:txBody>
          <a:bodyPr>
            <a:normAutofit/>
          </a:bodyPr>
          <a:lstStyle/>
          <a:p>
            <a:pPr marL="0" indent="0" algn="r">
              <a:buNone/>
            </a:pPr>
            <a:r>
              <a:rPr lang="fa-IR" sz="2800" b="1" dirty="0" smtClean="0">
                <a:cs typeface="B Lotus" panose="00000400000000000000" pitchFamily="2" charset="-78"/>
              </a:rPr>
              <a:t>3. تدوین سیاست های روشن درمدیریت منابع اطلاعات</a:t>
            </a:r>
          </a:p>
          <a:p>
            <a:pPr marL="0" indent="0" algn="r">
              <a:buNone/>
            </a:pPr>
            <a:r>
              <a:rPr lang="fa-IR" sz="2800" dirty="0" smtClean="0">
                <a:cs typeface="B Lotus" panose="00000400000000000000" pitchFamily="2" charset="-78"/>
              </a:rPr>
              <a:t>تدوین سیاست هایی به منظورمشخص کردن نیازهای اطلاعاتی، کسب ومدیریت اطلاعات ازطریق چرخه حیات اطلاعات، توجه خاص به مالکیت، یکپارچگی واشتراک اطلاعات.این سیاستها بایدهمراستابافرهنگ سازمانی باشد.</a:t>
            </a:r>
          </a:p>
          <a:p>
            <a:pPr marL="0" indent="0" algn="r">
              <a:buNone/>
            </a:pPr>
            <a:r>
              <a:rPr lang="fa-IR" sz="2800" b="1" dirty="0" smtClean="0">
                <a:cs typeface="B Lotus" panose="00000400000000000000" pitchFamily="2" charset="-78"/>
              </a:rPr>
              <a:t>4. انجام حسابرسی اطلاعات </a:t>
            </a:r>
          </a:p>
          <a:p>
            <a:pPr marL="0" indent="0" algn="r">
              <a:buNone/>
            </a:pPr>
            <a:r>
              <a:rPr lang="fa-IR" sz="2800" dirty="0" smtClean="0">
                <a:cs typeface="B Lotus" panose="00000400000000000000" pitchFamily="2" charset="-78"/>
              </a:rPr>
              <a:t>تشخیص منابع موجوداطلاعات ودانش وموجودیت ها، کاربران، نحوه بهره برداری واهمیت اطلاعات، تشخیص منابع، هزینه وارزش، طبقه بندی اطلاعات ودانش براساس ویژگی های آنهاوایجادنقشه دانش.</a:t>
            </a:r>
          </a:p>
        </p:txBody>
      </p:sp>
    </p:spTree>
    <p:extLst>
      <p:ext uri="{BB962C8B-B14F-4D97-AF65-F5344CB8AC3E}">
        <p14:creationId xmlns:p14="http://schemas.microsoft.com/office/powerpoint/2010/main" val="3151897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Lotus" panose="00000400000000000000" pitchFamily="2" charset="-78"/>
              </a:rPr>
              <a:t>ادامه - اطلاعات به مثابه دارایی استراتژیک</a:t>
            </a:r>
            <a:endParaRPr lang="en-US" dirty="0"/>
          </a:p>
        </p:txBody>
      </p:sp>
      <p:sp>
        <p:nvSpPr>
          <p:cNvPr id="3" name="Content Placeholder 2"/>
          <p:cNvSpPr>
            <a:spLocks noGrp="1"/>
          </p:cNvSpPr>
          <p:nvPr>
            <p:ph idx="1"/>
          </p:nvPr>
        </p:nvSpPr>
        <p:spPr/>
        <p:txBody>
          <a:bodyPr>
            <a:normAutofit fontScale="92500" lnSpcReduction="10000"/>
          </a:bodyPr>
          <a:lstStyle/>
          <a:p>
            <a:pPr marL="0" indent="0" algn="r">
              <a:buNone/>
            </a:pPr>
            <a:r>
              <a:rPr lang="fa-IR" sz="3000" b="1" dirty="0" smtClean="0">
                <a:cs typeface="B Lotus" panose="00000400000000000000" pitchFamily="2" charset="-78"/>
              </a:rPr>
              <a:t>5. پیوندبافرآیندهای مدیریت</a:t>
            </a:r>
          </a:p>
          <a:p>
            <a:pPr marL="0" indent="0" algn="r">
              <a:buNone/>
            </a:pPr>
            <a:r>
              <a:rPr lang="fa-IR" sz="2800" dirty="0" smtClean="0">
                <a:cs typeface="B Lotus" panose="00000400000000000000" pitchFamily="2" charset="-78"/>
              </a:rPr>
              <a:t>اطمینان </a:t>
            </a:r>
            <a:r>
              <a:rPr lang="fa-IR" sz="2800" dirty="0">
                <a:cs typeface="B Lotus" panose="00000400000000000000" pitchFamily="2" charset="-78"/>
              </a:rPr>
              <a:t>ازاینکه تصمیمات اساسی وفرآیندهای کسب وکاربااطلاعات مرتبط، کامل ومعتبرپشتیبانی می شوند. ارزیابی فرآیندهاجهت آگاهی ازاطلاعات موردنیازمدیران وسازمان.</a:t>
            </a:r>
          </a:p>
          <a:p>
            <a:pPr marL="0" indent="0" algn="r">
              <a:buNone/>
            </a:pPr>
            <a:r>
              <a:rPr lang="fa-IR" sz="2800" b="1" dirty="0" smtClean="0">
                <a:cs typeface="B Lotus" panose="00000400000000000000" pitchFamily="2" charset="-78"/>
              </a:rPr>
              <a:t>6</a:t>
            </a:r>
            <a:r>
              <a:rPr lang="fa-IR" sz="2800" b="1" dirty="0">
                <a:cs typeface="B Lotus" panose="00000400000000000000" pitchFamily="2" charset="-78"/>
              </a:rPr>
              <a:t>. بررسی نظام یافته </a:t>
            </a:r>
            <a:r>
              <a:rPr lang="fa-IR" sz="2800" b="1" dirty="0" smtClean="0">
                <a:cs typeface="B Lotus" panose="00000400000000000000" pitchFamily="2" charset="-78"/>
              </a:rPr>
              <a:t>محیط</a:t>
            </a:r>
            <a:endParaRPr lang="en-US" sz="2800" b="1" dirty="0"/>
          </a:p>
          <a:p>
            <a:pPr marL="0" indent="0" algn="r">
              <a:buNone/>
            </a:pPr>
            <a:r>
              <a:rPr lang="fa-IR" sz="2800" dirty="0" smtClean="0">
                <a:cs typeface="B Lotus" panose="00000400000000000000" pitchFamily="2" charset="-78"/>
              </a:rPr>
              <a:t>بررسی </a:t>
            </a:r>
            <a:r>
              <a:rPr lang="fa-IR" sz="2800" dirty="0">
                <a:cs typeface="B Lotus" panose="00000400000000000000" pitchFamily="2" charset="-78"/>
              </a:rPr>
              <a:t>نظام یافته ازمحیط سازمانی. این امرشامل محیط گسترده ترسازمان مانند: قانون سیاسی – اجتماعی،اقتصادی وفنی به همراه بررسی محیط داخلی صنعت، بازارها، مشتریان ورقبا.</a:t>
            </a:r>
          </a:p>
          <a:p>
            <a:pPr marL="0" indent="0" algn="r">
              <a:buNone/>
            </a:pPr>
            <a:r>
              <a:rPr lang="fa-IR" sz="2800" b="1" dirty="0">
                <a:cs typeface="B Lotus" panose="00000400000000000000" pitchFamily="2" charset="-78"/>
              </a:rPr>
              <a:t>7. ترکیب جنبه های نرم/سخت، داخلی/خارجی</a:t>
            </a:r>
          </a:p>
          <a:p>
            <a:pPr marL="0" indent="0" algn="r">
              <a:buNone/>
            </a:pPr>
            <a:r>
              <a:rPr lang="fa-IR" sz="2800" dirty="0">
                <a:cs typeface="B Lotus" panose="00000400000000000000" pitchFamily="2" charset="-78"/>
              </a:rPr>
              <a:t>چشم اندازوچارچوب واقعی زمانی حاصل می شودکه داده های داخلی وخارجی درکناریکدیگردیده شوندوتحلیلهای کمی درکنارتحلیلهای کیفی موردارزیابی قرارگیرد.     </a:t>
            </a:r>
            <a:r>
              <a:rPr lang="en-US" sz="2800" dirty="0">
                <a:cs typeface="B Lotus" panose="00000400000000000000" pitchFamily="2" charset="-78"/>
              </a:rPr>
              <a:t>     </a:t>
            </a:r>
            <a:endParaRPr lang="fa-IR" sz="2800" dirty="0">
              <a:cs typeface="B Lotus" panose="00000400000000000000" pitchFamily="2" charset="-78"/>
            </a:endParaRPr>
          </a:p>
          <a:p>
            <a:pPr marL="0" indent="0" algn="r">
              <a:buNone/>
            </a:pPr>
            <a:r>
              <a:rPr lang="fa-IR" sz="2800" dirty="0"/>
              <a:t> </a:t>
            </a:r>
            <a:endParaRPr lang="en-US" sz="2800" dirty="0"/>
          </a:p>
          <a:p>
            <a:endParaRPr lang="en-US" dirty="0"/>
          </a:p>
        </p:txBody>
      </p:sp>
    </p:spTree>
    <p:extLst>
      <p:ext uri="{BB962C8B-B14F-4D97-AF65-F5344CB8AC3E}">
        <p14:creationId xmlns:p14="http://schemas.microsoft.com/office/powerpoint/2010/main" val="1912062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800" b="1" dirty="0">
                <a:cs typeface="B Lotus" panose="00000400000000000000" pitchFamily="2" charset="-78"/>
              </a:rPr>
              <a:t>ادامه - اطلاعات به مثابه دارایی استراتژیک</a:t>
            </a:r>
            <a:endParaRPr lang="en-US" sz="4800" b="1" dirty="0">
              <a:cs typeface="B Lotus" panose="00000400000000000000" pitchFamily="2" charset="-78"/>
            </a:endParaRPr>
          </a:p>
        </p:txBody>
      </p:sp>
      <p:sp>
        <p:nvSpPr>
          <p:cNvPr id="3" name="Content Placeholder 2"/>
          <p:cNvSpPr>
            <a:spLocks noGrp="1"/>
          </p:cNvSpPr>
          <p:nvPr>
            <p:ph idx="1"/>
          </p:nvPr>
        </p:nvSpPr>
        <p:spPr>
          <a:xfrm>
            <a:off x="838200" y="1825624"/>
            <a:ext cx="10515600" cy="4733671"/>
          </a:xfrm>
        </p:spPr>
        <p:txBody>
          <a:bodyPr>
            <a:normAutofit fontScale="92500" lnSpcReduction="10000"/>
          </a:bodyPr>
          <a:lstStyle/>
          <a:p>
            <a:pPr marL="0" indent="0" algn="r">
              <a:buNone/>
            </a:pPr>
            <a:r>
              <a:rPr lang="fa-IR" sz="3600" b="1" dirty="0" smtClean="0">
                <a:cs typeface="B Lotus" panose="00000400000000000000" pitchFamily="2" charset="-78"/>
              </a:rPr>
              <a:t>8. </a:t>
            </a:r>
            <a:r>
              <a:rPr lang="fa-IR" sz="3300" b="1" dirty="0" smtClean="0">
                <a:cs typeface="B Lotus" panose="00000400000000000000" pitchFamily="2" charset="-78"/>
              </a:rPr>
              <a:t>بهینه سازی هزینه های اطلاعات</a:t>
            </a:r>
          </a:p>
          <a:p>
            <a:pPr marL="0" indent="0" algn="r">
              <a:buNone/>
            </a:pPr>
            <a:r>
              <a:rPr lang="fa-IR" sz="3300" dirty="0" smtClean="0">
                <a:cs typeface="B Lotus" panose="00000400000000000000" pitchFamily="2" charset="-78"/>
              </a:rPr>
              <a:t>بهره گیری ازتحلیل محتوی درکسب وتحلیل اطلاعات دریافتی است.</a:t>
            </a:r>
          </a:p>
          <a:p>
            <a:pPr marL="0" indent="0" algn="r">
              <a:buNone/>
            </a:pPr>
            <a:r>
              <a:rPr lang="fa-IR" sz="3300" b="1" dirty="0" smtClean="0">
                <a:cs typeface="B Lotus" panose="00000400000000000000" pitchFamily="2" charset="-78"/>
              </a:rPr>
              <a:t>9. انجام فرآیندپالایش وداده کاوی</a:t>
            </a:r>
          </a:p>
          <a:p>
            <a:pPr marL="0" indent="0" algn="r">
              <a:buNone/>
            </a:pPr>
            <a:r>
              <a:rPr lang="fa-IR" sz="3300" dirty="0" smtClean="0">
                <a:cs typeface="B Lotus" panose="00000400000000000000" pitchFamily="2" charset="-78"/>
              </a:rPr>
              <a:t>مدیریت اطلاعات مناسب شامل داده کاوی، پالایش اطلاعات وبازبینی دانش است. </a:t>
            </a:r>
            <a:endParaRPr lang="en-US" sz="3300" dirty="0" smtClean="0">
              <a:cs typeface="B Lotus" panose="00000400000000000000" pitchFamily="2" charset="-78"/>
            </a:endParaRPr>
          </a:p>
          <a:p>
            <a:pPr marL="0" indent="0" algn="r">
              <a:buNone/>
            </a:pPr>
            <a:r>
              <a:rPr lang="fa-IR" sz="3300" dirty="0" smtClean="0">
                <a:cs typeface="B Lotus" panose="00000400000000000000" pitchFamily="2" charset="-78"/>
              </a:rPr>
              <a:t>طبقه بندی، ترکیب وپالایش اطلاعات مستلزم به کارگیری تخصص های مختلفی ازجمله : متخصصان اطلاعات، تحلیل گران سازمانی، تحلیل گران بازار است.  </a:t>
            </a:r>
          </a:p>
          <a:p>
            <a:pPr marL="0" indent="0" algn="r">
              <a:buNone/>
            </a:pPr>
            <a:r>
              <a:rPr lang="fa-IR" sz="3300" b="1" dirty="0" smtClean="0">
                <a:cs typeface="B Lotus" panose="00000400000000000000" pitchFamily="2" charset="-78"/>
              </a:rPr>
              <a:t>10. توسعه سیستم های رایانه ای مناسب</a:t>
            </a:r>
          </a:p>
          <a:p>
            <a:pPr marL="0" indent="0" algn="r">
              <a:buNone/>
            </a:pPr>
            <a:r>
              <a:rPr lang="fa-IR" sz="3300" dirty="0" smtClean="0">
                <a:cs typeface="B Lotus" panose="00000400000000000000" pitchFamily="2" charset="-78"/>
              </a:rPr>
              <a:t>اینترنت، گروه افزارها، پیشرفت درپردازش متن وبازیابی آن، مدیریت اسناد، توسعه فناوری های مدیریت دانش، همگی فرصت های جدیدی رابرای کاربران به وجودآورده است.    </a:t>
            </a:r>
            <a:endParaRPr lang="en-US" sz="3300" dirty="0">
              <a:cs typeface="B Lotus" panose="00000400000000000000" pitchFamily="2" charset="-78"/>
            </a:endParaRPr>
          </a:p>
        </p:txBody>
      </p:sp>
    </p:spTree>
    <p:extLst>
      <p:ext uri="{BB962C8B-B14F-4D97-AF65-F5344CB8AC3E}">
        <p14:creationId xmlns:p14="http://schemas.microsoft.com/office/powerpoint/2010/main" val="31745887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800" b="1" dirty="0">
                <a:cs typeface="B Lotus" panose="00000400000000000000" pitchFamily="2" charset="-78"/>
              </a:rPr>
              <a:t>ادامه - اطلاعات به مثابه دارایی استراتژیک</a:t>
            </a:r>
            <a:endParaRPr lang="en-US" sz="4800" b="1" dirty="0">
              <a:cs typeface="B Lotus" panose="00000400000000000000" pitchFamily="2" charset="-78"/>
            </a:endParaRPr>
          </a:p>
        </p:txBody>
      </p:sp>
      <p:sp>
        <p:nvSpPr>
          <p:cNvPr id="3" name="Content Placeholder 2"/>
          <p:cNvSpPr>
            <a:spLocks noGrp="1"/>
          </p:cNvSpPr>
          <p:nvPr>
            <p:ph idx="1"/>
          </p:nvPr>
        </p:nvSpPr>
        <p:spPr/>
        <p:txBody>
          <a:bodyPr>
            <a:normAutofit lnSpcReduction="10000"/>
          </a:bodyPr>
          <a:lstStyle/>
          <a:p>
            <a:pPr marL="0" indent="0" algn="r">
              <a:buNone/>
            </a:pPr>
            <a:r>
              <a:rPr lang="fa-IR" sz="3000" b="1" dirty="0" smtClean="0">
                <a:cs typeface="B Lotus" panose="00000400000000000000" pitchFamily="2" charset="-78"/>
              </a:rPr>
              <a:t>11. </a:t>
            </a:r>
            <a:r>
              <a:rPr lang="fa-IR" sz="2800" b="1" dirty="0" smtClean="0">
                <a:cs typeface="B Lotus" panose="00000400000000000000" pitchFamily="2" charset="-78"/>
              </a:rPr>
              <a:t>ارتباطات وپوشش فنی</a:t>
            </a:r>
          </a:p>
          <a:p>
            <a:pPr marL="0" indent="0" algn="r">
              <a:buNone/>
            </a:pPr>
            <a:r>
              <a:rPr lang="fa-IR" sz="2800" dirty="0" smtClean="0">
                <a:cs typeface="B Lotus" panose="00000400000000000000" pitchFamily="2" charset="-78"/>
              </a:rPr>
              <a:t>ارتباطات راه دور،سیستمهای اداری، نشرومستندسازی درحال ترکیب وادغام اند. شناخت این شرایط ازطریق شبکه های بازواستفاده ازامکاناتی مانند: وب جهانی نه تنهاجهت توزیع اطلاعات بلکه اشتراک اطلاعات داخلی سازمان هاراامکان پذیرنموده است.</a:t>
            </a:r>
          </a:p>
          <a:p>
            <a:pPr marL="0" indent="0" algn="r">
              <a:buNone/>
            </a:pPr>
            <a:r>
              <a:rPr lang="fa-IR" sz="2800" b="1" dirty="0" smtClean="0">
                <a:cs typeface="B Lotus" panose="00000400000000000000" pitchFamily="2" charset="-78"/>
              </a:rPr>
              <a:t>12. تشویق فرهنگ اشتراک</a:t>
            </a:r>
          </a:p>
          <a:p>
            <a:pPr marL="0" indent="0" algn="r">
              <a:buNone/>
            </a:pPr>
            <a:r>
              <a:rPr lang="fa-IR" sz="2800" dirty="0" smtClean="0">
                <a:cs typeface="B Lotus" panose="00000400000000000000" pitchFamily="2" charset="-78"/>
              </a:rPr>
              <a:t>اطلاعات زمانی که به هوش تبدیل شود، دارای ارزش است.سیستمهای هوش سازمانی ورقابت معمولا برمحورانسان وویژگی های وی طراحی می شوند.</a:t>
            </a:r>
          </a:p>
          <a:p>
            <a:pPr marL="0" indent="0" algn="r">
              <a:buNone/>
            </a:pPr>
            <a:r>
              <a:rPr lang="fa-IR" sz="2800" dirty="0" smtClean="0">
                <a:cs typeface="B Lotus" panose="00000400000000000000" pitchFamily="2" charset="-78"/>
              </a:rPr>
              <a:t>اطلاعات مستلزم تفسیر،بحث وتحلیل ازسوی سیستم های خبره است که جنبه های مختلفی ازاطلاعات رابه تصویرمی کشند</a:t>
            </a:r>
          </a:p>
          <a:p>
            <a:pPr marL="0" indent="0" algn="r">
              <a:buNone/>
            </a:pPr>
            <a:r>
              <a:rPr lang="fa-IR" sz="2800" dirty="0" smtClean="0">
                <a:cs typeface="B Lotus" panose="00000400000000000000" pitchFamily="2" charset="-78"/>
              </a:rPr>
              <a:t>اشتراک دانش نقطه عطف سازمان های موفق است.  </a:t>
            </a:r>
          </a:p>
        </p:txBody>
      </p:sp>
    </p:spTree>
    <p:extLst>
      <p:ext uri="{BB962C8B-B14F-4D97-AF65-F5344CB8AC3E}">
        <p14:creationId xmlns:p14="http://schemas.microsoft.com/office/powerpoint/2010/main" val="27310443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733</TotalTime>
  <Words>2406</Words>
  <Application>Microsoft Office PowerPoint</Application>
  <PresentationFormat>Widescreen</PresentationFormat>
  <Paragraphs>204</Paragraphs>
  <Slides>26</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Arial</vt:lpstr>
      <vt:lpstr>B Lotus</vt:lpstr>
      <vt:lpstr>B Nazanin</vt:lpstr>
      <vt:lpstr>B Titr</vt:lpstr>
      <vt:lpstr>Calibri</vt:lpstr>
      <vt:lpstr>Calibri Light</vt:lpstr>
      <vt:lpstr>Tahoma</vt:lpstr>
      <vt:lpstr>Times New Roman</vt:lpstr>
      <vt:lpstr>Office Theme</vt:lpstr>
      <vt:lpstr>PowerPoint Presentation</vt:lpstr>
      <vt:lpstr>اطلاعات به عنوان منبع استراتژیک</vt:lpstr>
      <vt:lpstr>مدل نیک ویلارد</vt:lpstr>
      <vt:lpstr>IRM مزایای پیاده سازی استراتژیک</vt:lpstr>
      <vt:lpstr>اطلاعات به مثابه دارایی استراتژیک</vt:lpstr>
      <vt:lpstr>ادامه - اطلاعات به مثابه دارایی استراتژیک</vt:lpstr>
      <vt:lpstr>ادامه - اطلاعات به مثابه دارایی استراتژیک</vt:lpstr>
      <vt:lpstr>ادامه - اطلاعات به مثابه دارایی استراتژیک</vt:lpstr>
      <vt:lpstr>ادامه - اطلاعات به مثابه دارایی استراتژیک</vt:lpstr>
      <vt:lpstr>مسئوولیت مدیریت منابع اطلاعات به عهده کیست؟</vt:lpstr>
      <vt:lpstr>وظایف واحد مدیریت منابع</vt:lpstr>
      <vt:lpstr>وظایف جدید (اضافی) واحد سیستم های اطلاعاتی</vt:lpstr>
      <vt:lpstr>تغییر نقش واحد سیستم های اطلاعاتی</vt:lpstr>
      <vt:lpstr>تغییر نقش واحد سیستم های اطلاعاتی</vt:lpstr>
      <vt:lpstr>سه نقش عمده برای مسئولیت اطلاعات</vt:lpstr>
      <vt:lpstr>ساماندهی واحد فناوری اطلاعات</vt:lpstr>
      <vt:lpstr>PowerPoint Presentation</vt:lpstr>
      <vt:lpstr>PowerPoint Presentation</vt:lpstr>
      <vt:lpstr>تاثیر فناوری اطلاعات </vt:lpstr>
      <vt:lpstr>ادامه - تاثیر فناوری اطلاعات</vt:lpstr>
      <vt:lpstr>ادامه - تاثیر فناوری اطلاعات</vt:lpstr>
      <vt:lpstr>ادامه - تاثیر فناوری اطلاعات</vt:lpstr>
      <vt:lpstr>ادامه - تاثیر فناوری اطلاعات</vt:lpstr>
      <vt:lpstr>ادامه - تاثیر فناوری اطلاعات</vt:lpstr>
      <vt:lpstr>ادامه- تاثیر فناوری اطلاعات</vt:lpstr>
      <vt:lpstr>نتیجه گیری: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اطلاعات به عنوان منبع استراتژیک</dc:title>
  <dc:creator>msm</dc:creator>
  <cp:lastModifiedBy>Sayed Ali</cp:lastModifiedBy>
  <cp:revision>113</cp:revision>
  <cp:lastPrinted>2016-05-07T06:58:58Z</cp:lastPrinted>
  <dcterms:created xsi:type="dcterms:W3CDTF">2016-05-05T16:54:00Z</dcterms:created>
  <dcterms:modified xsi:type="dcterms:W3CDTF">2019-02-01T10:25:10Z</dcterms:modified>
</cp:coreProperties>
</file>