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9" r:id="rId3"/>
    <p:sldId id="287" r:id="rId4"/>
    <p:sldId id="278" r:id="rId5"/>
    <p:sldId id="281" r:id="rId6"/>
    <p:sldId id="257" r:id="rId7"/>
    <p:sldId id="258" r:id="rId8"/>
    <p:sldId id="259" r:id="rId9"/>
    <p:sldId id="260" r:id="rId10"/>
    <p:sldId id="277" r:id="rId11"/>
    <p:sldId id="261" r:id="rId12"/>
    <p:sldId id="262" r:id="rId13"/>
    <p:sldId id="263" r:id="rId14"/>
    <p:sldId id="264" r:id="rId15"/>
    <p:sldId id="265" r:id="rId16"/>
    <p:sldId id="285" r:id="rId17"/>
    <p:sldId id="266" r:id="rId18"/>
    <p:sldId id="267" r:id="rId19"/>
    <p:sldId id="268" r:id="rId20"/>
    <p:sldId id="282" r:id="rId21"/>
    <p:sldId id="269" r:id="rId22"/>
    <p:sldId id="270" r:id="rId23"/>
    <p:sldId id="283" r:id="rId24"/>
    <p:sldId id="284" r:id="rId25"/>
    <p:sldId id="271" r:id="rId26"/>
    <p:sldId id="279" r:id="rId27"/>
    <p:sldId id="280" r:id="rId28"/>
    <p:sldId id="272" r:id="rId29"/>
    <p:sldId id="273" r:id="rId30"/>
    <p:sldId id="274" r:id="rId31"/>
    <p:sldId id="288"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0D45EDBA-B61A-4D41-A115-DAEC4F9DBA89}" type="datetimeFigureOut">
              <a:rPr lang="en-US" smtClean="0"/>
              <a:pPr/>
              <a:t>2/19/2013</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D42921A5-B4EA-453F-B989-9C26F728F916}"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D45EDBA-B61A-4D41-A115-DAEC4F9DBA89}" type="datetimeFigureOut">
              <a:rPr lang="en-US" smtClean="0"/>
              <a:pPr/>
              <a:t>2/19/2013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42921A5-B4EA-453F-B989-9C26F728F91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D45EDBA-B61A-4D41-A115-DAEC4F9DBA89}" type="datetimeFigureOut">
              <a:rPr lang="en-US" smtClean="0"/>
              <a:pPr/>
              <a:t>2/19/2013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42921A5-B4EA-453F-B989-9C26F728F91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D45EDBA-B61A-4D41-A115-DAEC4F9DBA89}" type="datetimeFigureOut">
              <a:rPr lang="en-US" smtClean="0"/>
              <a:pPr/>
              <a:t>2/19/2013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42921A5-B4EA-453F-B989-9C26F728F91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D45EDBA-B61A-4D41-A115-DAEC4F9DBA89}" type="datetimeFigureOut">
              <a:rPr lang="en-US" smtClean="0"/>
              <a:pPr/>
              <a:t>2/19/2013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42921A5-B4EA-453F-B989-9C26F728F916}"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D45EDBA-B61A-4D41-A115-DAEC4F9DBA89}" type="datetimeFigureOut">
              <a:rPr lang="en-US" smtClean="0"/>
              <a:pPr/>
              <a:t>2/19/2013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42921A5-B4EA-453F-B989-9C26F728F91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D45EDBA-B61A-4D41-A115-DAEC4F9DBA89}" type="datetimeFigureOut">
              <a:rPr lang="en-US" smtClean="0"/>
              <a:pPr/>
              <a:t>2/19/2013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42921A5-B4EA-453F-B989-9C26F728F91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D45EDBA-B61A-4D41-A115-DAEC4F9DBA89}" type="datetimeFigureOut">
              <a:rPr lang="en-US" smtClean="0"/>
              <a:pPr/>
              <a:t>2/19/2013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42921A5-B4EA-453F-B989-9C26F728F91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0D45EDBA-B61A-4D41-A115-DAEC4F9DBA89}" type="datetimeFigureOut">
              <a:rPr lang="en-US" smtClean="0"/>
              <a:pPr/>
              <a:t>2/19/2013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D42921A5-B4EA-453F-B989-9C26F728F916}"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D45EDBA-B61A-4D41-A115-DAEC4F9DBA89}" type="datetimeFigureOut">
              <a:rPr lang="en-US" smtClean="0"/>
              <a:pPr/>
              <a:t>2/19/2013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42921A5-B4EA-453F-B989-9C26F728F91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0D45EDBA-B61A-4D41-A115-DAEC4F9DBA89}" type="datetimeFigureOut">
              <a:rPr lang="en-US" smtClean="0"/>
              <a:pPr/>
              <a:t>2/19/2013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42921A5-B4EA-453F-B989-9C26F728F916}"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D45EDBA-B61A-4D41-A115-DAEC4F9DBA89}" type="datetimeFigureOut">
              <a:rPr lang="en-US" smtClean="0"/>
              <a:pPr/>
              <a:t>2/19/2013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42921A5-B4EA-453F-B989-9C26F728F916}"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basmala"/>
          <p:cNvPicPr>
            <a:picLocks noChangeAspect="1" noChangeArrowheads="1"/>
          </p:cNvPicPr>
          <p:nvPr/>
        </p:nvPicPr>
        <p:blipFill>
          <a:blip r:embed="rId2"/>
          <a:srcRect/>
          <a:stretch>
            <a:fillRect/>
          </a:stretch>
        </p:blipFill>
        <p:spPr bwMode="auto">
          <a:xfrm>
            <a:off x="2000232" y="2071678"/>
            <a:ext cx="5897563" cy="2105025"/>
          </a:xfrm>
          <a:prstGeom prst="rect">
            <a:avLst/>
          </a:prstGeom>
          <a:solidFill>
            <a:schemeClr val="accent2">
              <a:lumMod val="50000"/>
            </a:schemeClr>
          </a:solid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just" rtl="1"/>
            <a:r>
              <a:rPr lang="fa-IR" sz="2400" dirty="0" smtClean="0">
                <a:latin typeface="IranNastaliq" pitchFamily="18" charset="0"/>
                <a:cs typeface="IranNastaliq" pitchFamily="18" charset="0"/>
              </a:rPr>
              <a:t>خداوند، آدم و نوح و آل ابراهيم و آل عمران را بر جهانيان برترى داد. (33)</a:t>
            </a:r>
          </a:p>
          <a:p>
            <a:pPr algn="just" rtl="1"/>
            <a:r>
              <a:rPr lang="fa-IR" sz="2400" dirty="0" smtClean="0">
                <a:latin typeface="IranNastaliq" pitchFamily="18" charset="0"/>
                <a:cs typeface="IranNastaliq" pitchFamily="18" charset="0"/>
              </a:rPr>
              <a:t>آنها فرزندان و (دودمانى) بودند كه (از نظر پاكى و تقوا و فضيلت،) بعضى از بعض ديگر گرفته شده بودند و خداوند، شنوا و داناست (و از كوششهاى آنها در مسير رسالت خود، آگاه مى‏باشد). (34)</a:t>
            </a:r>
          </a:p>
          <a:p>
            <a:pPr algn="just" rtl="1"/>
            <a:r>
              <a:rPr lang="fa-IR" sz="2400" dirty="0" smtClean="0">
                <a:latin typeface="IranNastaliq" pitchFamily="18" charset="0"/>
                <a:cs typeface="IranNastaliq" pitchFamily="18" charset="0"/>
              </a:rPr>
              <a:t> (به ياد آوريد) هنگامى را كه همسرِ «عمران» گفت: «خداوندا! آنچه را در رحم دارم، براى تو نذر كردم، كه «محرَّر» (و آزاد، براى خدمت خانه تو) باشد. از من بپذير، كه تو شنوا و دانايى! (35)</a:t>
            </a:r>
          </a:p>
          <a:p>
            <a:pPr algn="just" rtl="1"/>
            <a:r>
              <a:rPr lang="fa-IR" sz="2400" dirty="0" smtClean="0">
                <a:latin typeface="IranNastaliq" pitchFamily="18" charset="0"/>
                <a:cs typeface="IranNastaliq" pitchFamily="18" charset="0"/>
              </a:rPr>
              <a:t>ولى هنگامى كه او را به دنيا آورد، (و او را دختر يافت،) گفت: «خداوندا! من او را دختر آوردم- ولى خدا از آنچه او به دنيا آورده بود، آگاهتر بود- و پسر، همانند دختر نيست. (دختر نمى‏تواند وظيفه خدمتگزارى معبد را همانند پسر انجام دهد.) من او را مريم نام گذاردم و او و فرزندانش را از (وسوسه‏هاى) شيطان رانده شده، در پناه تو قرار مى‏دهم.» (36)</a:t>
            </a:r>
          </a:p>
          <a:p>
            <a:pPr algn="just" rtl="1"/>
            <a:r>
              <a:rPr lang="fa-IR" sz="2400" dirty="0" smtClean="0">
                <a:latin typeface="IranNastaliq" pitchFamily="18" charset="0"/>
                <a:cs typeface="IranNastaliq" pitchFamily="18" charset="0"/>
              </a:rPr>
              <a:t>خداوند، او [مريم‏] را به طرز نيكويى پذيرفت و به طرز شايسته‏اى، (نهال وجود) او را رويانيد (و پرورش داد) و كفالت او را به «زكريا» سپرد. هر زمان زكريا وارد محراب او مى‏شد، غذاى مخصوصى در آن جا مى‏ديد. از او پرسيد: «اى مريم! اين را از كجا آورده‏اى؟!» گفت: «اين از سوى خداست. خداوند به هر كس بخواهد، بى حساب روزى مى‏دهد.» (37)</a:t>
            </a:r>
          </a:p>
          <a:p>
            <a:pPr algn="just" rtl="1"/>
            <a:r>
              <a:rPr lang="fa-IR" sz="2400" dirty="0" smtClean="0">
                <a:latin typeface="IranNastaliq" pitchFamily="18" charset="0"/>
                <a:cs typeface="IranNastaliq" pitchFamily="18" charset="0"/>
              </a:rPr>
              <a:t>در آنجا بود كه زكريا، (با مشاهده آن همه شايستگى در مريم،) پروردگار خويش را خواند و عرض كرد: «خداوندا! از طرف خود، فرزند پاكيزه‏اى (نيز) به من عطا فرما، كه تو دعا را مى‏شنوى!» (38)</a:t>
            </a:r>
          </a:p>
          <a:p>
            <a:pPr algn="just" rtl="1">
              <a:buNone/>
            </a:pPr>
            <a:endParaRPr lang="en-US" sz="2400" dirty="0">
              <a:latin typeface="IranNastaliq" pitchFamily="18" charset="0"/>
              <a:cs typeface="IranNastaliq"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7290" y="1000108"/>
            <a:ext cx="7498080" cy="1143000"/>
          </a:xfrm>
        </p:spPr>
        <p:txBody>
          <a:bodyPr>
            <a:normAutofit/>
          </a:bodyPr>
          <a:lstStyle/>
          <a:p>
            <a:pPr algn="ctr"/>
            <a:r>
              <a:rPr lang="fa-IR" sz="6000" dirty="0" smtClean="0">
                <a:latin typeface="IranNastaliq" pitchFamily="18" charset="0"/>
                <a:cs typeface="IranNastaliq" pitchFamily="18" charset="0"/>
              </a:rPr>
              <a:t>نگاه دوم</a:t>
            </a:r>
            <a:endParaRPr lang="en-US" sz="6000" dirty="0">
              <a:latin typeface="IranNastaliq" pitchFamily="18" charset="0"/>
              <a:cs typeface="IranNastaliq" pitchFamily="18" charset="0"/>
            </a:endParaRPr>
          </a:p>
        </p:txBody>
      </p:sp>
      <p:sp>
        <p:nvSpPr>
          <p:cNvPr id="3" name="Content Placeholder 2"/>
          <p:cNvSpPr>
            <a:spLocks noGrp="1"/>
          </p:cNvSpPr>
          <p:nvPr>
            <p:ph idx="1"/>
          </p:nvPr>
        </p:nvSpPr>
        <p:spPr>
          <a:xfrm>
            <a:off x="1000100" y="2928934"/>
            <a:ext cx="7498080" cy="942972"/>
          </a:xfrm>
        </p:spPr>
        <p:txBody>
          <a:bodyPr>
            <a:normAutofit lnSpcReduction="10000"/>
          </a:bodyPr>
          <a:lstStyle/>
          <a:p>
            <a:pPr algn="ctr" rtl="1">
              <a:buNone/>
            </a:pPr>
            <a:r>
              <a:rPr lang="fa-IR" sz="6000" dirty="0" smtClean="0">
                <a:latin typeface="IranNastaliq" pitchFamily="18" charset="0"/>
                <a:cs typeface="IranNastaliq" pitchFamily="18" charset="0"/>
              </a:rPr>
              <a:t>چگونگی ازدواج</a:t>
            </a:r>
            <a:endParaRPr lang="en-US" sz="6000" dirty="0">
              <a:latin typeface="IranNastaliq" pitchFamily="18" charset="0"/>
              <a:cs typeface="IranNastaliq"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latin typeface="IranNastaliq" pitchFamily="18" charset="0"/>
                <a:cs typeface="IranNastaliq" pitchFamily="18" charset="0"/>
              </a:rPr>
              <a:t>ازدواج حضرت موسی(ع)</a:t>
            </a:r>
            <a:endParaRPr lang="en-US" dirty="0">
              <a:latin typeface="IranNastaliq" pitchFamily="18" charset="0"/>
              <a:cs typeface="IranNastaliq" pitchFamily="18" charset="0"/>
            </a:endParaRPr>
          </a:p>
        </p:txBody>
      </p:sp>
      <p:sp>
        <p:nvSpPr>
          <p:cNvPr id="3" name="Content Placeholder 2"/>
          <p:cNvSpPr>
            <a:spLocks noGrp="1"/>
          </p:cNvSpPr>
          <p:nvPr>
            <p:ph idx="1"/>
          </p:nvPr>
        </p:nvSpPr>
        <p:spPr/>
        <p:txBody>
          <a:bodyPr>
            <a:normAutofit lnSpcReduction="10000"/>
          </a:bodyPr>
          <a:lstStyle/>
          <a:p>
            <a:pPr algn="just" rtl="1"/>
            <a:r>
              <a:rPr lang="fa-IR" sz="2000" dirty="0" smtClean="0">
                <a:latin typeface="Traditional Arabic" pitchFamily="18" charset="-78"/>
                <a:cs typeface="Badr" pitchFamily="2" charset="-78"/>
              </a:rPr>
              <a:t>وَ جَاءَ رَجُلٌ مِّنْ أَقْصَا الْمَدِينَةِ يَسْعَى‏ قَالَ يَامُوسىَ إِنَّ الْمَلَأَ يَأْتَمِرُونَ بِكَ لِيَقْتُلُوكَ فَاخْرُجْ إِنىّ‏ِ لَكَ مِنَ النَّاصِحِينَ(20)</a:t>
            </a:r>
          </a:p>
          <a:p>
            <a:pPr algn="just" rtl="1"/>
            <a:r>
              <a:rPr lang="fa-IR" sz="2000" dirty="0" smtClean="0">
                <a:latin typeface="Traditional Arabic" pitchFamily="18" charset="-78"/>
                <a:cs typeface="Badr" pitchFamily="2" charset="-78"/>
              </a:rPr>
              <a:t>فخََرَجَ مِنهَْا خَائفًا يَترََقَّبُ  قَالَ رَبّ‏ِ نجَِّنىِ مِنَ الْقَوْمِ الظَّالِمِينَ(21)</a:t>
            </a:r>
          </a:p>
          <a:p>
            <a:pPr algn="just" rtl="1"/>
            <a:r>
              <a:rPr lang="fa-IR" sz="2000" dirty="0" smtClean="0">
                <a:latin typeface="Traditional Arabic" pitchFamily="18" charset="-78"/>
                <a:cs typeface="Badr" pitchFamily="2" charset="-78"/>
              </a:rPr>
              <a:t>وَ لَمَّا تَوَجَّهَ تِلْقَاءَ مَدْيَنَ قَالَ عَسىَ‏ رَبىّ‏ِ أَن يَهْدِيَنىِ سَوَاءَ السَّبِيلِ(22)</a:t>
            </a:r>
          </a:p>
          <a:p>
            <a:pPr algn="just" rtl="1"/>
            <a:r>
              <a:rPr lang="fa-IR" sz="2000" dirty="0" smtClean="0">
                <a:latin typeface="Traditional Arabic" pitchFamily="18" charset="-78"/>
                <a:cs typeface="Badr" pitchFamily="2" charset="-78"/>
              </a:rPr>
              <a:t>وَ لَمَّا وَرَدَ مَاءَ مَدْيَنَ وَجَدَ عَلَيْهِ أُمَّةً مِّنَ النَّاسِ يَسْقُونَ وَ وَجَدَ مِن دُونِهِمُ امْرَأَتَينْ‏ِ تَذُودَانِ  قَالَ مَا خَطْبُكُمَا  قَالَتَا لَا نَسْقِى حَتىَ‏ يُصْدِرَ الرِّعَاءُ  وَ أَبُونَا شَيْخٌ كَبِيرٌ(23)</a:t>
            </a:r>
          </a:p>
          <a:p>
            <a:pPr algn="just" rtl="1"/>
            <a:r>
              <a:rPr lang="fa-IR" sz="2000" dirty="0" smtClean="0">
                <a:latin typeface="Traditional Arabic" pitchFamily="18" charset="-78"/>
                <a:cs typeface="Badr" pitchFamily="2" charset="-78"/>
              </a:rPr>
              <a:t>فَسَقَى‏ لَهُمَا ثُمَّ تَوَلىَّ إِلىَ الظِّلّ‏ِ فَقَالَ رَبّ‏ِ إِنىّ‏ِ لِمَا أَنزَلْتَ إِلىَ‏َّ مِنْ خَيرٍْ فَقِيرٌ(24)</a:t>
            </a:r>
          </a:p>
          <a:p>
            <a:pPr algn="just" rtl="1"/>
            <a:r>
              <a:rPr lang="fa-IR" sz="2000" dirty="0" smtClean="0">
                <a:latin typeface="Traditional Arabic" pitchFamily="18" charset="-78"/>
                <a:cs typeface="Badr" pitchFamily="2" charset="-78"/>
              </a:rPr>
              <a:t>فجََاءَتْهُ إِحْدَئهُمَا تَمْشىِ عَلىَ اسْتِحْيَاءٍ قَالَتْ إِنَّ أَبىِ يَدْعُوكَ لِيَجْزِيَكَ أَجْرَ مَا سَقَيْتَ لَنَا  فَلَمَّا جَاءَهُ وَ قَصَّ عَلَيْهِ الْقَصَصَ قَالَ لَا تخََفْ  نجََوْتَ مِنَ الْقَوْمِ الظَّلِمِينَ(25)</a:t>
            </a:r>
          </a:p>
          <a:p>
            <a:pPr algn="just" rtl="1"/>
            <a:r>
              <a:rPr lang="fa-IR" sz="2000" dirty="0" smtClean="0">
                <a:latin typeface="Traditional Arabic" pitchFamily="18" charset="-78"/>
                <a:cs typeface="Badr" pitchFamily="2" charset="-78"/>
              </a:rPr>
              <a:t>قَالَتْ إِحْدَئهُمَا يَأَبَتِ اسْتَْجِرْهُ  إِنَّ خَيرَْ مَنِ اسْتَْجَرْتَ الْقَوِىُّ الْأَمِينُ(26)</a:t>
            </a:r>
          </a:p>
          <a:p>
            <a:pPr algn="just" rtl="1"/>
            <a:r>
              <a:rPr lang="fa-IR" sz="2000" dirty="0" smtClean="0">
                <a:latin typeface="Traditional Arabic" pitchFamily="18" charset="-78"/>
                <a:cs typeface="Badr" pitchFamily="2" charset="-78"/>
              </a:rPr>
              <a:t>قَالَ إِنىّ‏ِ أُرِيدُ أَنْ أُنكِحَكَ إِحْدَى ابْنَتىَ‏َّ هَتَينْ‏ِ عَلىَ أَن تَأْجُرَنىِ ثَمَنىِ‏َ حِجَجٍ  فَإِنْ أَتْمَمْتَ عَشْرًا فَمِنْ عِندِكَ  وَ مَا أُرِيدُ أَنْ أَشُقَّ عَلَيْكَ  سَتَجِدُنىِ إِن شَاءَ اللَّهُ مِنَ الصَّلِحِينَ(27)</a:t>
            </a:r>
          </a:p>
          <a:p>
            <a:pPr algn="just" rtl="1"/>
            <a:r>
              <a:rPr lang="fa-IR" sz="2000" dirty="0" smtClean="0">
                <a:latin typeface="Traditional Arabic" pitchFamily="18" charset="-78"/>
                <a:cs typeface="Badr" pitchFamily="2" charset="-78"/>
              </a:rPr>
              <a:t>قَالَ ذَالِكَ بَيْنىِ وَ بَيْنَكَ  أَيَّمَا الْأَجَلَينْ‏ِ قَضَيْتُ فَلَا عُدْوَانَ عَلىَ‏َّ  وَ اللَّهُ عَلىَ‏ مَا نَقُولُ وَكِيلٌ(28)</a:t>
            </a:r>
          </a:p>
          <a:p>
            <a:pPr algn="just" rtl="1"/>
            <a:r>
              <a:rPr lang="fa-IR" sz="2000" dirty="0" smtClean="0">
                <a:solidFill>
                  <a:schemeClr val="accent5">
                    <a:lumMod val="75000"/>
                  </a:schemeClr>
                </a:solidFill>
                <a:latin typeface="Traditional Arabic" pitchFamily="18" charset="-78"/>
                <a:cs typeface="Badr" pitchFamily="2" charset="-78"/>
              </a:rPr>
              <a:t> توکل، توسل، رفق و مدارا در زندگی مشترک چه نقشی دارد؟</a:t>
            </a:r>
            <a:endParaRPr lang="en-US" sz="2000" dirty="0">
              <a:solidFill>
                <a:schemeClr val="accent5">
                  <a:lumMod val="75000"/>
                </a:schemeClr>
              </a:solidFill>
              <a:latin typeface="Traditional Arabic" pitchFamily="18" charset="-78"/>
              <a:cs typeface="Badr"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pPr algn="just" rtl="1"/>
            <a:r>
              <a:rPr lang="fa-IR" sz="3600" dirty="0" smtClean="0">
                <a:latin typeface="IranNastaliq" pitchFamily="18" charset="0"/>
                <a:cs typeface="IranNastaliq" pitchFamily="18" charset="0"/>
              </a:rPr>
              <a:t> (در اين هنگام) مردى با سرعت از دورترين نقطه شهر [مركز فرعونيان‏] آمد و گفت: «اى موسى! اين جمعيّت براى كشتن تو به مشورت نشسته‏اند فوراً از شهر خارج شو، كه من از خيرخواهان توام!» (20)</a:t>
            </a:r>
          </a:p>
          <a:p>
            <a:pPr algn="just" rtl="1"/>
            <a:r>
              <a:rPr lang="fa-IR" sz="3600" dirty="0" smtClean="0">
                <a:latin typeface="IranNastaliq" pitchFamily="18" charset="0"/>
                <a:cs typeface="IranNastaliq" pitchFamily="18" charset="0"/>
              </a:rPr>
              <a:t>موسى از شهر خارج شد در حالى كه ترسان بود و هر لحظه در انتظار حادثه‏اى عرض كرد: «پروردگارا! مرا از اين قوم ظالم رهايى بخش!» (21)</a:t>
            </a:r>
          </a:p>
          <a:p>
            <a:pPr algn="just" rtl="1"/>
            <a:r>
              <a:rPr lang="fa-IR" sz="3600" dirty="0" smtClean="0">
                <a:latin typeface="IranNastaliq" pitchFamily="18" charset="0"/>
                <a:cs typeface="IranNastaliq" pitchFamily="18" charset="0"/>
              </a:rPr>
              <a:t>و هنگامى كه متوجّه جانب مدين شد گفت: «اميدوارم پروردگارم مرا به راه راست هدايت كند!» (22)</a:t>
            </a:r>
          </a:p>
          <a:p>
            <a:pPr algn="just" rtl="1"/>
            <a:r>
              <a:rPr lang="fa-IR" sz="3600" dirty="0" smtClean="0">
                <a:latin typeface="IranNastaliq" pitchFamily="18" charset="0"/>
                <a:cs typeface="IranNastaliq" pitchFamily="18" charset="0"/>
              </a:rPr>
              <a:t>و هنگامى كه به (چاه) آب مدين رسيد، گروهى از مردم را در آنجا ديد كه چهارپايان خود را سيراب مى‏كنند و در كنار آنان دو زن را ديد كه مراقب گوسفندان خويشند (و به چاه نزديك نمى‏شوند موسى) به آن دو گفت: «كار شما چيست؟ (چرا گوسفندان خود را آب نمى‏دهيد؟!)» گفتند: «ما آنها را آب نمى‏دهيم تا چوپانها همگى خارج شوند و پدر ما پير مرد كهنسالى است (و قادر بر اين كارها نيست.)!» (23)</a:t>
            </a:r>
          </a:p>
          <a:p>
            <a:pPr algn="just" rtl="1"/>
            <a:r>
              <a:rPr lang="fa-IR" sz="3600" dirty="0" smtClean="0">
                <a:latin typeface="IranNastaliq" pitchFamily="18" charset="0"/>
                <a:cs typeface="IranNastaliq" pitchFamily="18" charset="0"/>
              </a:rPr>
              <a:t>موسى براى (گوسفندان) آن دو آب كشيد سپس رو به سايه آورد و عرض كرد: «پروردگارا! هر خير و نيكى بر من فرستى، به آن نيازمندم!» (24)</a:t>
            </a:r>
          </a:p>
          <a:p>
            <a:pPr algn="just" rtl="1"/>
            <a:r>
              <a:rPr lang="fa-IR" sz="3600" dirty="0" smtClean="0">
                <a:latin typeface="IranNastaliq" pitchFamily="18" charset="0"/>
                <a:cs typeface="IranNastaliq" pitchFamily="18" charset="0"/>
              </a:rPr>
              <a:t>ناگهان يكى از آن دو (زن) به سراغ او آمد در حالى كه با نهايت حيا گام برمى‏داشت، گفت: «پدرم از تو دعوت مى‏كند تا مزد آب دادن (به گوسفندان) را كه براى ما انجام دادى به تو بپردازد.» هنگامى كه موسى نزد او [شعيب‏] آمد و سرگذشت خود را شرح داد، گفت: «نترس، از قوم ظالم نجات يافتى!» (25)</a:t>
            </a:r>
          </a:p>
          <a:p>
            <a:pPr algn="just" rtl="1"/>
            <a:r>
              <a:rPr lang="fa-IR" sz="3600" dirty="0" smtClean="0">
                <a:latin typeface="IranNastaliq" pitchFamily="18" charset="0"/>
                <a:cs typeface="IranNastaliq" pitchFamily="18" charset="0"/>
              </a:rPr>
              <a:t>يكى از آن دو (دختر) گفت: «پدرم! او را استخدام كن، زيرا بهترين كسى را كه مى‏توانى استخدام كنى آن كسى است كه قوىّ و امين باشد (و او همين مرد است)!» (26)</a:t>
            </a:r>
          </a:p>
          <a:p>
            <a:pPr algn="just" rtl="1"/>
            <a:r>
              <a:rPr lang="fa-IR" sz="3600" dirty="0" smtClean="0">
                <a:latin typeface="IranNastaliq" pitchFamily="18" charset="0"/>
                <a:cs typeface="IranNastaliq" pitchFamily="18" charset="0"/>
              </a:rPr>
              <a:t> (شعيب) گفت: «من مى‏خواهم يكى از اين دو دخترم را به همسرى تو درآورم به اين شرط كه هشت سال براى من كار كنى و اگر آن را تا ده سال افزايش دهى، محبّتى از ناحيه توست من نمى‏خواهم كار سنگينى بر دوش تو بگذارم و ان شاء اللَّه مرا از صالحان خواهى يافت» (27)</a:t>
            </a:r>
          </a:p>
          <a:p>
            <a:pPr algn="just" rtl="1"/>
            <a:r>
              <a:rPr lang="fa-IR" sz="3600" dirty="0" smtClean="0">
                <a:latin typeface="IranNastaliq" pitchFamily="18" charset="0"/>
                <a:cs typeface="IranNastaliq" pitchFamily="18" charset="0"/>
              </a:rPr>
              <a:t> (موسى) گفت: « (مانعى ندارد،) اين قراردادى ميان من و تو باشد البته هر كدام از اين دو مدّت را انجام دهم ستمى بر من نخواهد بود (و من در انتخاب آن آزادم)! و خدا بر آنچه ما مى‏گوييم گواه است!» (28)</a:t>
            </a:r>
            <a:endParaRPr lang="en-US" sz="3600" dirty="0">
              <a:latin typeface="IranNastaliq" pitchFamily="18" charset="0"/>
              <a:cs typeface="IranNastaliq"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latin typeface="IranNastaliq" pitchFamily="18" charset="0"/>
                <a:cs typeface="IranNastaliq" pitchFamily="18" charset="0"/>
              </a:rPr>
              <a:t>دختران لوط</a:t>
            </a:r>
            <a:endParaRPr lang="en-US" dirty="0">
              <a:latin typeface="IranNastaliq" pitchFamily="18" charset="0"/>
              <a:cs typeface="IranNastaliq" pitchFamily="18" charset="0"/>
            </a:endParaRPr>
          </a:p>
        </p:txBody>
      </p:sp>
      <p:sp>
        <p:nvSpPr>
          <p:cNvPr id="3" name="Content Placeholder 2"/>
          <p:cNvSpPr>
            <a:spLocks noGrp="1"/>
          </p:cNvSpPr>
          <p:nvPr>
            <p:ph idx="1"/>
          </p:nvPr>
        </p:nvSpPr>
        <p:spPr/>
        <p:txBody>
          <a:bodyPr>
            <a:normAutofit fontScale="70000" lnSpcReduction="20000"/>
          </a:bodyPr>
          <a:lstStyle/>
          <a:p>
            <a:pPr algn="just" rtl="1"/>
            <a:r>
              <a:rPr lang="fa-IR" dirty="0" smtClean="0">
                <a:latin typeface="Traditional Arabic" pitchFamily="18" charset="-78"/>
                <a:cs typeface="Badr" pitchFamily="2" charset="-78"/>
              </a:rPr>
              <a:t>قَالَ هَؤُلَاءِ بَنَاتىِ إِن كُنتُمْ فَاعِلِينَ</a:t>
            </a:r>
          </a:p>
          <a:p>
            <a:pPr algn="just">
              <a:buNone/>
            </a:pPr>
            <a:r>
              <a:rPr lang="fa-IR" dirty="0" smtClean="0">
                <a:latin typeface="Traditional Arabic" pitchFamily="18" charset="-78"/>
                <a:cs typeface="Badr" pitchFamily="2" charset="-78"/>
              </a:rPr>
              <a:t>الحجر: 71</a:t>
            </a:r>
          </a:p>
          <a:p>
            <a:pPr algn="just" rtl="1">
              <a:buNone/>
            </a:pPr>
            <a:r>
              <a:rPr lang="fa-IR" dirty="0" smtClean="0">
                <a:latin typeface="Traditional Arabic" pitchFamily="18" charset="-78"/>
                <a:cs typeface="Badr" pitchFamily="2" charset="-78"/>
              </a:rPr>
              <a:t>گفت: «دختران من حاضرند، اگر مى‏خواهيد كار صحيحى انجام دهيد (با آنها ازدواج كنيد، و از گناه و آلودگى بپرهيزيد!)»</a:t>
            </a:r>
          </a:p>
          <a:p>
            <a:pPr algn="just" rtl="1">
              <a:buNone/>
            </a:pPr>
            <a:endParaRPr lang="fa-IR" dirty="0" smtClean="0">
              <a:latin typeface="Traditional Arabic" pitchFamily="18" charset="-78"/>
              <a:cs typeface="Badr" pitchFamily="2" charset="-78"/>
            </a:endParaRPr>
          </a:p>
          <a:p>
            <a:pPr algn="just" rtl="1"/>
            <a:r>
              <a:rPr lang="fa-IR" dirty="0" smtClean="0">
                <a:latin typeface="Traditional Arabic" pitchFamily="18" charset="-78"/>
                <a:cs typeface="Badr" pitchFamily="2" charset="-78"/>
              </a:rPr>
              <a:t>وَ جاءَهُ قَوْمُهُ يُهْرَعُونَ إِلَيْهِ وَ مِنْ قَبْلُ كانُوا يَعْمَلُونَ السَّيِّئاتِ قالَ يا قَوْمِ هؤُلاءِ بَناتي‏ هُنَّ أَطْهَرُ لَكُمْ فَاتَّقُوا اللَّهَ وَ لا تُخْزُونِ في‏ ضَيْفي‏ أَ لَيْسَ مِنْكُمْ رَجُلٌ رَشيدٌ</a:t>
            </a:r>
          </a:p>
          <a:p>
            <a:pPr algn="just"/>
            <a:endParaRPr lang="fa-IR" dirty="0" smtClean="0">
              <a:latin typeface="Traditional Arabic" pitchFamily="18" charset="-78"/>
              <a:cs typeface="Badr" pitchFamily="2" charset="-78"/>
            </a:endParaRPr>
          </a:p>
          <a:p>
            <a:pPr algn="just"/>
            <a:r>
              <a:rPr lang="fa-IR" smtClean="0">
                <a:latin typeface="Traditional Arabic" pitchFamily="18" charset="-78"/>
                <a:cs typeface="Badr" pitchFamily="2" charset="-78"/>
              </a:rPr>
              <a:t>هود : 78</a:t>
            </a:r>
          </a:p>
          <a:p>
            <a:pPr algn="just"/>
            <a:endParaRPr lang="fa-IR" dirty="0" smtClean="0">
              <a:latin typeface="Traditional Arabic" pitchFamily="18" charset="-78"/>
              <a:cs typeface="Badr" pitchFamily="2" charset="-78"/>
            </a:endParaRPr>
          </a:p>
          <a:p>
            <a:pPr algn="just" rtl="1"/>
            <a:r>
              <a:rPr lang="fa-IR" dirty="0" smtClean="0">
                <a:latin typeface="Traditional Arabic" pitchFamily="18" charset="-78"/>
                <a:cs typeface="Badr" pitchFamily="2" charset="-78"/>
              </a:rPr>
              <a:t>قوم او (بقصد مزاحمت ميهمانان) بسرعت به سراغ او آمدند- و قبلًا كارهاى بد انجام مى‏دادند- گفت: «اى قوم من! اينها دختران منند براى شما پاكيزه‏ترند! (با آنها ازدواج كنيد و از زشتكارى چشم بپوشيد!) از خدا بترسيد و مرا در مورد ميهمانانم رسوا نسازيد! آيا در ميان شما يك مرد فهميده و آگاه وجود ندارد؟!» (78)</a:t>
            </a:r>
          </a:p>
          <a:p>
            <a:pPr algn="just" rtl="1">
              <a:buNone/>
            </a:pPr>
            <a:r>
              <a:rPr lang="fa-IR" dirty="0" smtClean="0">
                <a:solidFill>
                  <a:schemeClr val="accent5">
                    <a:lumMod val="75000"/>
                  </a:schemeClr>
                </a:solidFill>
                <a:latin typeface="IranNastaliq" pitchFamily="18" charset="0"/>
                <a:cs typeface="IranNastaliq" pitchFamily="18" charset="0"/>
              </a:rPr>
              <a:t>سادگی ازدواج تا چه حد؟ نقش انحرافهای اخلاقی در جدایی؟</a:t>
            </a:r>
            <a:endParaRPr lang="en-US" dirty="0">
              <a:solidFill>
                <a:schemeClr val="accent5">
                  <a:lumMod val="75000"/>
                </a:schemeClr>
              </a:solidFill>
              <a:latin typeface="IranNastaliq" pitchFamily="18" charset="0"/>
              <a:cs typeface="IranNastaliq"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rtl="1"/>
            <a:r>
              <a:rPr lang="fa-IR" dirty="0" smtClean="0">
                <a:latin typeface="Traditional Arabic" pitchFamily="18" charset="-78"/>
                <a:cs typeface="Traditional Arabic" pitchFamily="18" charset="-78"/>
              </a:rPr>
              <a:t>وَ أَنْكِحُوا الْأَيامى‏ مِنْكُمْ وَ الصَّالِحينَ مِنْ عِبادِكُمْ وَ إِمائِكُمْ إِنْ يَكُونُوا فُقَراءَ يُغْنِهِمُ اللَّهُ مِنْ فَضْلِهِ وَ اللَّهُ واسِعٌ عَليمٌ </a:t>
            </a:r>
          </a:p>
          <a:p>
            <a:pPr algn="just">
              <a:buNone/>
            </a:pPr>
            <a:r>
              <a:rPr lang="fa-IR" dirty="0" smtClean="0">
                <a:latin typeface="Traditional Arabic" pitchFamily="18" charset="-78"/>
                <a:cs typeface="Traditional Arabic" pitchFamily="18" charset="-78"/>
              </a:rPr>
              <a:t>النور : 32</a:t>
            </a:r>
          </a:p>
          <a:p>
            <a:pPr algn="just" rtl="1"/>
            <a:r>
              <a:rPr lang="fa-IR" dirty="0" smtClean="0">
                <a:latin typeface="Traditional Arabic" pitchFamily="18" charset="-78"/>
                <a:cs typeface="Traditional Arabic" pitchFamily="18" charset="-78"/>
              </a:rPr>
              <a:t>مردان و زنان بى‏همسر خود را همسر دهيد، همچنين غلامان و كنيزان صالح و درستكارتان را اگر فقير و تنگدست باشند، خداوند از فضل خود آنان را بى‏نياز مى‏سازد خداوند گشايش‏دهنده و آگاه است! </a:t>
            </a:r>
          </a:p>
          <a:p>
            <a:pPr algn="just" rtl="1">
              <a:buNone/>
            </a:pPr>
            <a:r>
              <a:rPr lang="fa-IR" dirty="0" smtClean="0">
                <a:solidFill>
                  <a:schemeClr val="accent5">
                    <a:lumMod val="75000"/>
                  </a:schemeClr>
                </a:solidFill>
                <a:latin typeface="Traditional Arabic" pitchFamily="18" charset="-78"/>
                <a:cs typeface="Traditional Arabic" pitchFamily="18" charset="-78"/>
              </a:rPr>
              <a:t>به ازدواج در آوردن جوانان وظیفه کیست؟</a:t>
            </a:r>
            <a:endParaRPr lang="en-US" dirty="0">
              <a:solidFill>
                <a:schemeClr val="accent5">
                  <a:lumMod val="75000"/>
                </a:schemeClr>
              </a:solidFill>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38" y="1142984"/>
            <a:ext cx="7498080" cy="1143000"/>
          </a:xfrm>
        </p:spPr>
        <p:txBody>
          <a:bodyPr>
            <a:normAutofit/>
          </a:bodyPr>
          <a:lstStyle/>
          <a:p>
            <a:pPr algn="ctr" rtl="1"/>
            <a:r>
              <a:rPr lang="fa-IR" sz="6000" dirty="0" smtClean="0">
                <a:latin typeface="IranNastaliq" pitchFamily="18" charset="0"/>
                <a:cs typeface="IranNastaliq" pitchFamily="18" charset="0"/>
              </a:rPr>
              <a:t>نگاه سوم</a:t>
            </a:r>
            <a:endParaRPr lang="en-US" sz="6000" dirty="0">
              <a:latin typeface="IranNastaliq" pitchFamily="18" charset="0"/>
              <a:cs typeface="IranNastaliq" pitchFamily="18" charset="0"/>
            </a:endParaRPr>
          </a:p>
        </p:txBody>
      </p:sp>
      <p:sp>
        <p:nvSpPr>
          <p:cNvPr id="3" name="Content Placeholder 2"/>
          <p:cNvSpPr>
            <a:spLocks noGrp="1"/>
          </p:cNvSpPr>
          <p:nvPr>
            <p:ph idx="1"/>
          </p:nvPr>
        </p:nvSpPr>
        <p:spPr>
          <a:xfrm>
            <a:off x="1142976" y="2928934"/>
            <a:ext cx="7498080" cy="1052506"/>
          </a:xfrm>
        </p:spPr>
        <p:txBody>
          <a:bodyPr>
            <a:normAutofit/>
          </a:bodyPr>
          <a:lstStyle/>
          <a:p>
            <a:pPr algn="ctr" rtl="1">
              <a:buNone/>
            </a:pPr>
            <a:r>
              <a:rPr lang="fa-IR" sz="6000" dirty="0" smtClean="0">
                <a:latin typeface="IranNastaliq" pitchFamily="18" charset="0"/>
                <a:cs typeface="IranNastaliq" pitchFamily="18" charset="0"/>
              </a:rPr>
              <a:t>تحکیم پیوندهای خانواده</a:t>
            </a:r>
            <a:endParaRPr lang="en-US" sz="6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rtl="1"/>
            <a:r>
              <a:rPr lang="fa-IR" dirty="0" smtClean="0">
                <a:latin typeface="Traditional Arabic" pitchFamily="18" charset="-78"/>
                <a:cs typeface="Traditional Arabic" pitchFamily="18" charset="-78"/>
              </a:rPr>
              <a:t>ما جَعَلَ اللَّهُ لِرَجُلٍ مِنْ قَلْبَيْنِ في‏ جَوْفِهِ وَ ما جَعَلَ أَزْواجَكُمُ اللاَّئي‏ تُظاهِرُونَ مِنْهُنَّ أُمَّهاتِكُمْ وَ ما جَعَلَ أَدْعِياءَكُمْ أَبْناءَكُمْ ذلِكُمْ قَوْلُكُمْ بِأَفْواهِكُمْ وَ اللَّهُ يَقُولُ الْحَقَّ وَ هُوَ يَهْدِي السَّبيلَ</a:t>
            </a:r>
          </a:p>
          <a:p>
            <a:pPr algn="just">
              <a:buNone/>
            </a:pPr>
            <a:r>
              <a:rPr lang="fa-IR" dirty="0" smtClean="0">
                <a:latin typeface="Traditional Arabic" pitchFamily="18" charset="-78"/>
                <a:cs typeface="Traditional Arabic" pitchFamily="18" charset="-78"/>
              </a:rPr>
              <a:t>الاحزاب: 4</a:t>
            </a:r>
          </a:p>
          <a:p>
            <a:pPr algn="just" rtl="1"/>
            <a:r>
              <a:rPr lang="fa-IR" dirty="0" smtClean="0">
                <a:latin typeface="Traditional Arabic" pitchFamily="18" charset="-78"/>
                <a:cs typeface="Traditional Arabic" pitchFamily="18" charset="-78"/>
              </a:rPr>
              <a:t>خداوند براى هيچ كس دو دل در درونش نيافريده و هرگز همسرانتان را كه مورد «ظهار» قرار مى‏دهيد مادران شما قرار نداده و (نيز) فرزندخوانده‏هاى شما را فرزند حقيقى شما قرار نداده است اين سخن شماست كه به دهان خود مى‏گوييد (سخنى باطل و بى‏پايه) امّا خداوند حقّ را مى‏گويد و او به راه راست هدايت مى‏كند</a:t>
            </a:r>
            <a:r>
              <a:rPr lang="fa-IR" dirty="0" smtClean="0"/>
              <a:t>. </a:t>
            </a:r>
          </a:p>
          <a:p>
            <a:pPr algn="just" rtl="1"/>
            <a:r>
              <a:rPr lang="fa-IR" dirty="0" smtClean="0">
                <a:solidFill>
                  <a:schemeClr val="accent5">
                    <a:lumMod val="75000"/>
                  </a:schemeClr>
                </a:solidFill>
                <a:latin typeface="IranNastaliq" pitchFamily="18" charset="0"/>
                <a:cs typeface="IranNastaliq" pitchFamily="18" charset="0"/>
              </a:rPr>
              <a:t>محبت چه نقشی در خانواده دارد؟</a:t>
            </a:r>
            <a:endParaRPr lang="en-US" dirty="0">
              <a:solidFill>
                <a:schemeClr val="accent5">
                  <a:lumMod val="75000"/>
                </a:schemeClr>
              </a:solidFill>
              <a:latin typeface="IranNastaliq" pitchFamily="18" charset="0"/>
              <a:cs typeface="IranNastaliq"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rtl="1"/>
            <a:r>
              <a:rPr lang="fa-IR" dirty="0" smtClean="0">
                <a:latin typeface="Traditional Arabic" pitchFamily="18" charset="-78"/>
                <a:cs typeface="Traditional Arabic" pitchFamily="18" charset="-78"/>
              </a:rPr>
              <a:t>وَ إِذْ تَقُولُ لِلَّذي أَنْعَمَ اللَّهُ عَلَيْهِ وَ أَنْعَمْتَ عَلَيْهِ أَمْسِكْ عَلَيْكَ زَوْجَكَ وَ اتَّقِ اللَّهَ وَ تُخْفي‏ في‏ نَفْسِكَ مَا اللَّهُ مُبْديهِ وَ تَخْشَى النَّاسَ وَ اللَّهُ أَحَقُّ أَنْ تَخْشاهُ فَلَمَّا قَضى‏ زَيْدٌ مِنْها وَطَراً زَوَّجْناكَها لِكَيْ لا يَكُونَ عَلَى الْمُؤْمِنينَ حَرَجٌ في‏ أَزْواجِ أَدْعِيائِهِمْ إِذا قَضَوْا مِنْهُنَّ وَطَراً وَ كانَ أَمْرُ اللَّهِ مَفْعُولاً </a:t>
            </a:r>
          </a:p>
          <a:p>
            <a:pPr algn="just">
              <a:buNone/>
            </a:pPr>
            <a:r>
              <a:rPr lang="fa-IR" dirty="0" smtClean="0">
                <a:latin typeface="Traditional Arabic" pitchFamily="18" charset="-78"/>
                <a:cs typeface="Traditional Arabic" pitchFamily="18" charset="-78"/>
              </a:rPr>
              <a:t>الاحزاب: 37</a:t>
            </a:r>
          </a:p>
          <a:p>
            <a:pPr algn="just" rtl="1">
              <a:buNone/>
            </a:pPr>
            <a:r>
              <a:rPr lang="fa-IR" dirty="0" smtClean="0">
                <a:latin typeface="Traditional Arabic" pitchFamily="18" charset="-78"/>
                <a:cs typeface="Traditional Arabic" pitchFamily="18" charset="-78"/>
              </a:rPr>
              <a:t>(به خاطر بياور) زمانى را كه به آن كس كه خداوند به او نعمت داده بود و تو نيز به او نعمت داده بودى [به فرزند خوانده‏ات «زيد»] مى‏گفتى: «همسرت را نگاه‏دار و از خدا بپرهيز!» (و پيوسته اين امر را تكرار مى‏كردى) و در دل چيزى را پنهان مى‏داشتى كه خداوند آن را آشكار مى‏كند و از مردم مى‏ترسيدى در حالى كه خداوند سزاوارتر است كه از او بترسى! هنگامى كه زيد نيازش را از آن زن به سرآورد (و از او جدا شد)، ما او را به همسرى تو درآورديم تا مشكلى براى مؤمنان در ازدواج با همسران پسر خوانده‏هايشان- هنگامى كه طلاق گيرند- نباشد و فرمان خدا انجام شدنى است (و سنّت غلط تحريم اين زنان بايد شكسته شود). </a:t>
            </a:r>
          </a:p>
          <a:p>
            <a:pPr algn="just" rtl="1"/>
            <a:r>
              <a:rPr lang="fa-IR" dirty="0" smtClean="0">
                <a:solidFill>
                  <a:schemeClr val="accent5">
                    <a:lumMod val="75000"/>
                  </a:schemeClr>
                </a:solidFill>
                <a:latin typeface="Traditional Arabic" pitchFamily="18" charset="-78"/>
                <a:cs typeface="Traditional Arabic" pitchFamily="18" charset="-78"/>
              </a:rPr>
              <a:t>برویم  با هم بسازیم؟ نقش طبقه اجتماعی زن و مرد در خانواده چیست؟</a:t>
            </a:r>
            <a:endParaRPr lang="en-US" dirty="0">
              <a:solidFill>
                <a:schemeClr val="accent5">
                  <a:lumMod val="75000"/>
                </a:schemeClr>
              </a:solidFill>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7290" y="928670"/>
            <a:ext cx="7498080" cy="1143000"/>
          </a:xfrm>
        </p:spPr>
        <p:txBody>
          <a:bodyPr>
            <a:normAutofit fontScale="90000"/>
          </a:bodyPr>
          <a:lstStyle/>
          <a:p>
            <a:pPr algn="ctr" rtl="1"/>
            <a:r>
              <a:rPr lang="fa-IR" dirty="0" smtClean="0">
                <a:latin typeface="IranNastaliq" pitchFamily="18" charset="0"/>
                <a:cs typeface="IranNastaliq" pitchFamily="18" charset="0"/>
              </a:rPr>
              <a:t>سلسله بحث های سبک زندگی اسلامی</a:t>
            </a:r>
            <a:br>
              <a:rPr lang="fa-IR" dirty="0" smtClean="0">
                <a:latin typeface="IranNastaliq" pitchFamily="18" charset="0"/>
                <a:cs typeface="IranNastaliq" pitchFamily="18" charset="0"/>
              </a:rPr>
            </a:br>
            <a:r>
              <a:rPr lang="fa-IR" dirty="0" smtClean="0">
                <a:latin typeface="IranNastaliq" pitchFamily="18" charset="0"/>
                <a:cs typeface="IranNastaliq" pitchFamily="18" charset="0"/>
              </a:rPr>
              <a:t/>
            </a:r>
            <a:br>
              <a:rPr lang="fa-IR" dirty="0" smtClean="0">
                <a:latin typeface="IranNastaliq" pitchFamily="18" charset="0"/>
                <a:cs typeface="IranNastaliq" pitchFamily="18" charset="0"/>
              </a:rPr>
            </a:br>
            <a:r>
              <a:rPr lang="fa-IR" dirty="0" smtClean="0">
                <a:latin typeface="IranNastaliq" pitchFamily="18" charset="0"/>
                <a:cs typeface="IranNastaliq" pitchFamily="18" charset="0"/>
              </a:rPr>
              <a:t>ازدواج</a:t>
            </a:r>
            <a:endParaRPr lang="en-US" dirty="0">
              <a:latin typeface="IranNastaliq" pitchFamily="18" charset="0"/>
              <a:cs typeface="IranNastaliq" pitchFamily="18" charset="0"/>
            </a:endParaRPr>
          </a:p>
        </p:txBody>
      </p:sp>
      <p:sp>
        <p:nvSpPr>
          <p:cNvPr id="3" name="Content Placeholder 2"/>
          <p:cNvSpPr>
            <a:spLocks noGrp="1"/>
          </p:cNvSpPr>
          <p:nvPr>
            <p:ph idx="1"/>
          </p:nvPr>
        </p:nvSpPr>
        <p:spPr>
          <a:xfrm>
            <a:off x="1435608" y="2071678"/>
            <a:ext cx="7498080" cy="4176722"/>
          </a:xfrm>
        </p:spPr>
        <p:txBody>
          <a:bodyPr/>
          <a:lstStyle/>
          <a:p>
            <a:pPr algn="ctr" rtl="1">
              <a:buNone/>
            </a:pPr>
            <a:endParaRPr lang="fa-IR" dirty="0" smtClean="0">
              <a:latin typeface="IranNastaliq" pitchFamily="18" charset="0"/>
              <a:cs typeface="IranNastaliq" pitchFamily="18" charset="0"/>
            </a:endParaRPr>
          </a:p>
          <a:p>
            <a:pPr algn="ctr" rtl="1">
              <a:buNone/>
            </a:pPr>
            <a:endParaRPr lang="fa-IR" dirty="0" smtClean="0">
              <a:latin typeface="IranNastaliq" pitchFamily="18" charset="0"/>
              <a:cs typeface="IranNastaliq" pitchFamily="18" charset="0"/>
            </a:endParaRPr>
          </a:p>
          <a:p>
            <a:pPr algn="ctr" rtl="1">
              <a:buNone/>
            </a:pPr>
            <a:r>
              <a:rPr lang="ar-EG" dirty="0" smtClean="0">
                <a:latin typeface="IranNastaliq" pitchFamily="18" charset="0"/>
                <a:cs typeface="IranNastaliq" pitchFamily="18" charset="0"/>
              </a:rPr>
              <a:t>تهيه و تنظيم:</a:t>
            </a:r>
          </a:p>
          <a:p>
            <a:pPr algn="ctr" rtl="1">
              <a:buNone/>
            </a:pPr>
            <a:r>
              <a:rPr lang="ar-EG" dirty="0" smtClean="0">
                <a:latin typeface="IranNastaliq" pitchFamily="18" charset="0"/>
                <a:cs typeface="IranNastaliq" pitchFamily="18" charset="0"/>
              </a:rPr>
              <a:t>م</a:t>
            </a:r>
            <a:r>
              <a:rPr lang="fa-IR" dirty="0" smtClean="0">
                <a:latin typeface="IranNastaliq" pitchFamily="18" charset="0"/>
                <a:cs typeface="IranNastaliq" pitchFamily="18" charset="0"/>
              </a:rPr>
              <a:t>حسن توکّلی</a:t>
            </a:r>
          </a:p>
          <a:p>
            <a:pPr algn="ctr" rtl="1">
              <a:buNone/>
            </a:pPr>
            <a:r>
              <a:rPr lang="fa-IR" dirty="0" smtClean="0">
                <a:latin typeface="IranNastaliq" pitchFamily="18" charset="0"/>
                <a:cs typeface="IranNastaliq" pitchFamily="18" charset="0"/>
              </a:rPr>
              <a:t>نهاد رهبری دانشگاه های </a:t>
            </a:r>
            <a:r>
              <a:rPr lang="fa-IR" dirty="0" smtClean="0">
                <a:latin typeface="IranNastaliq" pitchFamily="18" charset="0"/>
                <a:cs typeface="IranNastaliq" pitchFamily="18" charset="0"/>
              </a:rPr>
              <a:t>آزاد</a:t>
            </a:r>
            <a:r>
              <a:rPr lang="ar-EG" smtClean="0">
                <a:latin typeface="IranNastaliq" pitchFamily="18" charset="0"/>
                <a:cs typeface="IranNastaliq" pitchFamily="18" charset="0"/>
              </a:rPr>
              <a:t> اسلامي</a:t>
            </a:r>
            <a:r>
              <a:rPr lang="fa-IR" smtClean="0">
                <a:latin typeface="IranNastaliq" pitchFamily="18" charset="0"/>
                <a:cs typeface="IranNastaliq" pitchFamily="18" charset="0"/>
              </a:rPr>
              <a:t>- </a:t>
            </a:r>
            <a:r>
              <a:rPr lang="fa-IR" dirty="0" smtClean="0">
                <a:latin typeface="IranNastaliq" pitchFamily="18" charset="0"/>
                <a:cs typeface="IranNastaliq" pitchFamily="18" charset="0"/>
              </a:rPr>
              <a:t>واحد اصفهان</a:t>
            </a:r>
            <a:endParaRPr lang="en-US" dirty="0" smtClean="0">
              <a:latin typeface="IranNastaliq" pitchFamily="18" charset="0"/>
              <a:cs typeface="IranNastaliq" pitchFamily="18" charset="0"/>
            </a:endParaRPr>
          </a:p>
          <a:p>
            <a:pPr algn="ctr" rtl="1">
              <a:buNone/>
            </a:pPr>
            <a:r>
              <a:rPr lang="fa-IR" dirty="0" smtClean="0">
                <a:latin typeface="IranNastaliq" pitchFamily="18" charset="0"/>
                <a:cs typeface="IranNastaliq" pitchFamily="18" charset="0"/>
              </a:rPr>
              <a:t>پاییز  1392</a:t>
            </a:r>
            <a:endParaRPr lang="ar-EG" dirty="0" smtClean="0">
              <a:latin typeface="IranNastaliq" pitchFamily="18" charset="0"/>
              <a:cs typeface="IranNastaliq" pitchFamily="18" charset="0"/>
            </a:endParaRPr>
          </a:p>
          <a:p>
            <a:pPr algn="r" rtl="1">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lgn="just" rtl="1"/>
            <a:r>
              <a:rPr lang="fa-IR" dirty="0" smtClean="0">
                <a:latin typeface="Traditional Arabic" pitchFamily="18" charset="-78"/>
                <a:cs typeface="Traditional Arabic" pitchFamily="18" charset="-78"/>
              </a:rPr>
              <a:t>يا أَيُّهَا الَّذينَ آمَنُوا لا يَحِلُّ لَكُمْ أَنْ تَرِثُوا النِّساءَ كَرْهاً وَ لا تَعْضُلُوهُنَّ لِتَذْهَبُوا بِبَعْضِ ما آتَيْتُمُوهُنَّ إِلاَّ أَنْ يَأْتينَ بِفاحِشَةٍ مُبَيِّنَةٍ وَ عاشِرُوهُنَّ بِالْمَعْرُوفِ فَإِنْ كَرِهْتُمُوهُنَّ فَعَسى‏ أَنْ تَكْرَهُوا شَيْئاً وَ يَجْعَلَ اللَّهُ فيهِ خَيْراً كَثيراً </a:t>
            </a:r>
          </a:p>
          <a:p>
            <a:pPr algn="just">
              <a:buNone/>
            </a:pPr>
            <a:r>
              <a:rPr lang="fa-IR" dirty="0" smtClean="0">
                <a:latin typeface="Traditional Arabic" pitchFamily="18" charset="-78"/>
                <a:cs typeface="Traditional Arabic" pitchFamily="18" charset="-78"/>
              </a:rPr>
              <a:t>النساء : 19</a:t>
            </a:r>
          </a:p>
          <a:p>
            <a:pPr algn="just" rtl="1"/>
            <a:r>
              <a:rPr lang="fa-IR" dirty="0" smtClean="0">
                <a:latin typeface="Traditional Arabic" pitchFamily="18" charset="-78"/>
                <a:cs typeface="Traditional Arabic" pitchFamily="18" charset="-78"/>
              </a:rPr>
              <a:t>اى كسانى كه ايمان آورده‏ايد! براى شما حلال نيست كه از زنان، از روى اكراه (و ايجاد ناراحتى براى آنها،) ارث ببريد! و آنان را تحت فشار قرار ندهيد كه قسمتى از آنچه را به آنها داده‏ايد (از مهر)، تملك كنيد! مگر اينكه آنها عمل زشت آشكارى انجام دهند. و با آنان، بطور شايسته رفتار كنيد! و اگر از آنها، (بجهتى) كراهت داشتيد، (فوراً تصميم به جدايى نگيريد!) چه بسا چيزى خوشايند شما نباشد، و خداوند خير فراوانى در آن قرار مى‏دهد! </a:t>
            </a:r>
          </a:p>
          <a:p>
            <a:pPr algn="just" rtl="1"/>
            <a:r>
              <a:rPr lang="fa-IR" dirty="0" smtClean="0">
                <a:solidFill>
                  <a:schemeClr val="accent5">
                    <a:lumMod val="75000"/>
                  </a:schemeClr>
                </a:solidFill>
                <a:latin typeface="Traditional Arabic" pitchFamily="18" charset="-78"/>
                <a:cs typeface="Traditional Arabic" pitchFamily="18" charset="-78"/>
              </a:rPr>
              <a:t>رفتار مردان با زنان باید چگونه باشد؟ صبر و تحمل چه نقشی دارد؟</a:t>
            </a:r>
            <a:endParaRPr lang="en-US" dirty="0">
              <a:solidFill>
                <a:schemeClr val="accent5">
                  <a:lumMod val="75000"/>
                </a:schemeClr>
              </a:solidFill>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rtl="1"/>
            <a:r>
              <a:rPr lang="fa-IR" dirty="0" smtClean="0">
                <a:latin typeface="Traditional Arabic" pitchFamily="18" charset="-78"/>
                <a:cs typeface="Traditional Arabic" pitchFamily="18" charset="-78"/>
              </a:rPr>
              <a:t>يا أَيُّهَا النَّبِيُّ لِمَ تُحَرِّمُ ما أَحَلَّ اللَّهُ لَكَ تَبْتَغي‏ مَرْضاتَ أَزْواجِكَ وَ اللَّهُ غَفُورٌ رَحيمٌ </a:t>
            </a:r>
          </a:p>
          <a:p>
            <a:pPr algn="just">
              <a:buNone/>
            </a:pPr>
            <a:r>
              <a:rPr lang="fa-IR" dirty="0" smtClean="0">
                <a:latin typeface="Traditional Arabic" pitchFamily="18" charset="-78"/>
                <a:cs typeface="Traditional Arabic" pitchFamily="18" charset="-78"/>
              </a:rPr>
              <a:t>التحریم: 1</a:t>
            </a:r>
          </a:p>
          <a:p>
            <a:pPr algn="just" rtl="1">
              <a:buNone/>
            </a:pPr>
            <a:r>
              <a:rPr lang="fa-IR" dirty="0" smtClean="0">
                <a:latin typeface="Traditional Arabic" pitchFamily="18" charset="-78"/>
                <a:cs typeface="Traditional Arabic" pitchFamily="18" charset="-78"/>
              </a:rPr>
              <a:t>اى پيامبر! چرا چيزى را كه خدا بر تو حلال كرده بخاطر جلب رضايت همسرانت بر خود حرام مى‏كنى؟! و خداوند آمرزنده و رحيم است. </a:t>
            </a:r>
          </a:p>
          <a:p>
            <a:pPr algn="just" rtl="1">
              <a:buNone/>
            </a:pPr>
            <a:endParaRPr lang="fa-IR" dirty="0" smtClean="0">
              <a:latin typeface="Traditional Arabic" pitchFamily="18" charset="-78"/>
              <a:cs typeface="Traditional Arabic" pitchFamily="18" charset="-78"/>
            </a:endParaRPr>
          </a:p>
          <a:p>
            <a:pPr algn="just" rtl="1">
              <a:buNone/>
            </a:pPr>
            <a:r>
              <a:rPr lang="fa-IR" dirty="0" smtClean="0">
                <a:solidFill>
                  <a:schemeClr val="accent5">
                    <a:lumMod val="75000"/>
                  </a:schemeClr>
                </a:solidFill>
                <a:latin typeface="Traditional Arabic" pitchFamily="18" charset="-78"/>
                <a:cs typeface="Traditional Arabic" pitchFamily="18" charset="-78"/>
              </a:rPr>
              <a:t>محبت در خانواده تا چه حد؟ نقش بزرگواری مرد در خانواده در تحکیم آن چیست؟</a:t>
            </a:r>
            <a:endParaRPr lang="en-US" dirty="0">
              <a:solidFill>
                <a:schemeClr val="accent5">
                  <a:lumMod val="75000"/>
                </a:schemeClr>
              </a:solidFill>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rtl="1"/>
            <a:r>
              <a:rPr lang="fa-IR" dirty="0" smtClean="0">
                <a:latin typeface="Traditional Arabic" pitchFamily="18" charset="-78"/>
                <a:cs typeface="Traditional Arabic" pitchFamily="18" charset="-78"/>
              </a:rPr>
              <a:t>الرِّجالُ قَوَّامُونَ عَلَى النِّساءِ بِما فَضَّلَ اللَّهُ بَعْضَهُمْ عَلى‏ بَعْضٍ وَ بِما أَنْفَقُوا مِنْ أَمْوالِهِمْ</a:t>
            </a:r>
          </a:p>
          <a:p>
            <a:pPr algn="just">
              <a:buNone/>
            </a:pPr>
            <a:r>
              <a:rPr lang="fa-IR" dirty="0" smtClean="0">
                <a:latin typeface="Traditional Arabic" pitchFamily="18" charset="-78"/>
                <a:cs typeface="Traditional Arabic" pitchFamily="18" charset="-78"/>
              </a:rPr>
              <a:t>النساء : 34</a:t>
            </a:r>
            <a:endParaRPr lang="en-US" dirty="0" smtClean="0">
              <a:latin typeface="Traditional Arabic" pitchFamily="18" charset="-78"/>
              <a:cs typeface="Traditional Arabic" pitchFamily="18" charset="-78"/>
            </a:endParaRPr>
          </a:p>
          <a:p>
            <a:pPr algn="just">
              <a:buNone/>
            </a:pPr>
            <a:endParaRPr lang="fa-IR" dirty="0" smtClean="0">
              <a:latin typeface="Traditional Arabic" pitchFamily="18" charset="-78"/>
              <a:cs typeface="Traditional Arabic" pitchFamily="18" charset="-78"/>
            </a:endParaRPr>
          </a:p>
          <a:p>
            <a:pPr algn="just" rtl="1">
              <a:buNone/>
            </a:pPr>
            <a:r>
              <a:rPr lang="fa-IR" dirty="0" smtClean="0">
                <a:latin typeface="Traditional Arabic" pitchFamily="18" charset="-78"/>
                <a:cs typeface="Traditional Arabic" pitchFamily="18" charset="-78"/>
              </a:rPr>
              <a:t>مردان، سرپرست و نگهبان زنانند، بخاطر برتريهايى كه خداوند (از نظر نظام اجتماع) براى بعضى نسبت به بعضى ديگر قرار داده است، و بخاطر انفاقهايى كه از اموالشان (در مورد زنان) مى‏كنند.</a:t>
            </a:r>
          </a:p>
          <a:p>
            <a:pPr algn="just" rtl="1">
              <a:buNone/>
            </a:pPr>
            <a:endParaRPr lang="fa-IR" dirty="0" smtClean="0">
              <a:latin typeface="Traditional Arabic" pitchFamily="18" charset="-78"/>
              <a:cs typeface="Traditional Arabic" pitchFamily="18" charset="-78"/>
            </a:endParaRPr>
          </a:p>
          <a:p>
            <a:pPr algn="just" rtl="1">
              <a:buNone/>
            </a:pPr>
            <a:r>
              <a:rPr lang="fa-IR" dirty="0" smtClean="0">
                <a:solidFill>
                  <a:schemeClr val="accent5">
                    <a:lumMod val="75000"/>
                  </a:schemeClr>
                </a:solidFill>
                <a:latin typeface="Traditional Arabic" pitchFamily="18" charset="-78"/>
                <a:cs typeface="Traditional Arabic" pitchFamily="18" charset="-78"/>
              </a:rPr>
              <a:t>چه عواملی موجب اختلاف در خانواده می شود؟</a:t>
            </a:r>
          </a:p>
          <a:p>
            <a:pPr algn="just">
              <a:buNone/>
            </a:pPr>
            <a:r>
              <a:rPr lang="fa-IR" dirty="0" smtClean="0">
                <a:latin typeface="Traditional Arabic" pitchFamily="18" charset="-78"/>
                <a:cs typeface="Traditional Arabic" pitchFamily="18" charset="-78"/>
              </a:rPr>
              <a:t>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lgn="just" rtl="1"/>
            <a:r>
              <a:rPr lang="fa-IR" dirty="0" smtClean="0">
                <a:latin typeface="Traditional Arabic" pitchFamily="18" charset="-78"/>
                <a:cs typeface="Traditional Arabic" pitchFamily="18" charset="-78"/>
              </a:rPr>
              <a:t>وَ كانَ يَأْمُرُ أَهْلَهُ بِالصَّلاةِ وَ الزَّكاةِ وَ كانَ عِنْدَ رَبِّهِ مَرْضِيًّا </a:t>
            </a:r>
          </a:p>
          <a:p>
            <a:pPr algn="just">
              <a:buNone/>
            </a:pPr>
            <a:r>
              <a:rPr lang="fa-IR" dirty="0" smtClean="0">
                <a:latin typeface="Traditional Arabic" pitchFamily="18" charset="-78"/>
                <a:cs typeface="Traditional Arabic" pitchFamily="18" charset="-78"/>
              </a:rPr>
              <a:t>مريم : 55</a:t>
            </a:r>
          </a:p>
          <a:p>
            <a:pPr algn="just" rtl="1">
              <a:buNone/>
            </a:pPr>
            <a:r>
              <a:rPr lang="fa-IR" dirty="0" smtClean="0">
                <a:latin typeface="Traditional Arabic" pitchFamily="18" charset="-78"/>
                <a:cs typeface="Traditional Arabic" pitchFamily="18" charset="-78"/>
              </a:rPr>
              <a:t>او همواره خانواده‏اش را به نماز و زكات فرمان مى‏داد و همواره مورد رضايت پروردگارش بود.</a:t>
            </a:r>
          </a:p>
          <a:p>
            <a:pPr algn="just" rtl="1">
              <a:buNone/>
            </a:pPr>
            <a:endParaRPr lang="fa-IR" dirty="0" smtClean="0">
              <a:latin typeface="Traditional Arabic" pitchFamily="18" charset="-78"/>
              <a:cs typeface="Traditional Arabic" pitchFamily="18" charset="-78"/>
            </a:endParaRPr>
          </a:p>
          <a:p>
            <a:pPr algn="just" rtl="1"/>
            <a:r>
              <a:rPr lang="fa-IR" dirty="0" smtClean="0">
                <a:latin typeface="Traditional Arabic" pitchFamily="18" charset="-78"/>
                <a:cs typeface="Traditional Arabic" pitchFamily="18" charset="-78"/>
              </a:rPr>
              <a:t>وَ أْمُرْ أَهْلَكَ بِالصَّلاةِ وَ اصْطَبِرْ عَلَيْها لا نَسْئَلُكَ رِزْقاً نَحْنُ نَرْزُقُكَ وَ الْعاقِبَةُ لِلتَّقْوى‏</a:t>
            </a:r>
          </a:p>
          <a:p>
            <a:pPr algn="just">
              <a:buNone/>
            </a:pPr>
            <a:r>
              <a:rPr lang="fa-IR" dirty="0" smtClean="0">
                <a:latin typeface="Traditional Arabic" pitchFamily="18" charset="-78"/>
                <a:cs typeface="Traditional Arabic" pitchFamily="18" charset="-78"/>
              </a:rPr>
              <a:t>طه: 132</a:t>
            </a:r>
          </a:p>
          <a:p>
            <a:pPr algn="just" rtl="1">
              <a:buNone/>
            </a:pPr>
            <a:r>
              <a:rPr lang="fa-IR" dirty="0" smtClean="0">
                <a:latin typeface="Traditional Arabic" pitchFamily="18" charset="-78"/>
                <a:cs typeface="Traditional Arabic" pitchFamily="18" charset="-78"/>
              </a:rPr>
              <a:t>خانواده خود را به نماز فرمان ده و بر انجام آن شكيبا باش! از تو روزى نمى‏خواهيم (بلكه) ما به تو روزى مى‏دهيم و عاقبت نيك براى تقواست! </a:t>
            </a:r>
          </a:p>
          <a:p>
            <a:pPr algn="just" rtl="1"/>
            <a:r>
              <a:rPr lang="fa-IR" dirty="0" smtClean="0">
                <a:solidFill>
                  <a:schemeClr val="accent5">
                    <a:lumMod val="75000"/>
                  </a:schemeClr>
                </a:solidFill>
                <a:latin typeface="Traditional Arabic" pitchFamily="18" charset="-78"/>
                <a:cs typeface="Traditional Arabic" pitchFamily="18" charset="-78"/>
              </a:rPr>
              <a:t>وظیفه مرد در خانواده چیست؟</a:t>
            </a:r>
            <a:endParaRPr lang="en-US" dirty="0">
              <a:solidFill>
                <a:schemeClr val="accent5">
                  <a:lumMod val="75000"/>
                </a:schemeClr>
              </a:solidFill>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rtl="1"/>
            <a:r>
              <a:rPr lang="fa-IR" dirty="0" smtClean="0">
                <a:latin typeface="Traditional Arabic" pitchFamily="18" charset="-78"/>
                <a:cs typeface="Traditional Arabic" pitchFamily="18" charset="-78"/>
              </a:rPr>
              <a:t>وَ إِنْ خِفْتُمْ شِقاقَ بَيْنِهِما فَابْعَثُوا حَكَماً مِنْ أَهْلِهِ وَ حَكَماً مِنْ أَهْلِها إِنْ يُريدا إِصْلاحاً يُوَفِّقِ اللَّهُ بَيْنَهُما إِنَّ اللَّهَ كانَ عَليماً خَبيراً </a:t>
            </a:r>
          </a:p>
          <a:p>
            <a:pPr algn="just">
              <a:buNone/>
            </a:pPr>
            <a:r>
              <a:rPr lang="fa-IR" dirty="0" smtClean="0">
                <a:latin typeface="Traditional Arabic" pitchFamily="18" charset="-78"/>
                <a:cs typeface="Traditional Arabic" pitchFamily="18" charset="-78"/>
              </a:rPr>
              <a:t>النساء : 35</a:t>
            </a:r>
          </a:p>
          <a:p>
            <a:pPr algn="just" rtl="1">
              <a:buNone/>
            </a:pPr>
            <a:r>
              <a:rPr lang="fa-IR" dirty="0" smtClean="0">
                <a:latin typeface="Traditional Arabic" pitchFamily="18" charset="-78"/>
                <a:cs typeface="Traditional Arabic" pitchFamily="18" charset="-78"/>
              </a:rPr>
              <a:t>و اگر از جدايى و شكاف ميان آن دو (همسر) بيم داشته باشيد، يك داور از خانواده شوهر، و يك داور از خانواده زن انتخاب كنيد (تا به كار آنان رسيدگى كنند). اگر اين دو داور، تصميم به اصلاح داشته باشند، خداوند به توافق آنها كمك مى‏كند زيرا خداوند، دانا و آگاه است (و از نيات همه، با خبر است).</a:t>
            </a:r>
          </a:p>
          <a:p>
            <a:pPr algn="just" rtl="1"/>
            <a:r>
              <a:rPr lang="fa-IR" dirty="0" smtClean="0">
                <a:solidFill>
                  <a:schemeClr val="accent5">
                    <a:lumMod val="75000"/>
                  </a:schemeClr>
                </a:solidFill>
                <a:latin typeface="Traditional Arabic" pitchFamily="18" charset="-78"/>
                <a:cs typeface="Traditional Arabic" pitchFamily="18" charset="-78"/>
              </a:rPr>
              <a:t>دیگران در خانواده انسان چه نقشی دارند؟</a:t>
            </a:r>
            <a:endParaRPr lang="en-US" dirty="0">
              <a:solidFill>
                <a:schemeClr val="accent5">
                  <a:lumMod val="75000"/>
                </a:schemeClr>
              </a:solidFill>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7290" y="1000108"/>
            <a:ext cx="7498080" cy="1143000"/>
          </a:xfrm>
        </p:spPr>
        <p:txBody>
          <a:bodyPr>
            <a:normAutofit/>
          </a:bodyPr>
          <a:lstStyle/>
          <a:p>
            <a:pPr algn="ctr" rtl="1"/>
            <a:r>
              <a:rPr lang="fa-IR" sz="6000" dirty="0" smtClean="0">
                <a:latin typeface="IranNastaliq" pitchFamily="18" charset="0"/>
                <a:cs typeface="IranNastaliq" pitchFamily="18" charset="0"/>
              </a:rPr>
              <a:t>نگاه چهارم</a:t>
            </a:r>
            <a:endParaRPr lang="en-US" sz="6000" dirty="0">
              <a:latin typeface="IranNastaliq" pitchFamily="18" charset="0"/>
              <a:cs typeface="IranNastaliq" pitchFamily="18" charset="0"/>
            </a:endParaRPr>
          </a:p>
        </p:txBody>
      </p:sp>
      <p:sp>
        <p:nvSpPr>
          <p:cNvPr id="3" name="Content Placeholder 2"/>
          <p:cNvSpPr>
            <a:spLocks noGrp="1"/>
          </p:cNvSpPr>
          <p:nvPr>
            <p:ph idx="1"/>
          </p:nvPr>
        </p:nvSpPr>
        <p:spPr>
          <a:xfrm>
            <a:off x="1285852" y="2643182"/>
            <a:ext cx="7498080" cy="1785950"/>
          </a:xfrm>
        </p:spPr>
        <p:txBody>
          <a:bodyPr>
            <a:normAutofit fontScale="85000" lnSpcReduction="20000"/>
          </a:bodyPr>
          <a:lstStyle/>
          <a:p>
            <a:pPr algn="ctr" rtl="1">
              <a:buNone/>
            </a:pPr>
            <a:endParaRPr lang="fa-IR" sz="6000" dirty="0" smtClean="0">
              <a:latin typeface="IranNastaliq" pitchFamily="18" charset="0"/>
              <a:cs typeface="IranNastaliq" pitchFamily="18" charset="0"/>
            </a:endParaRPr>
          </a:p>
          <a:p>
            <a:pPr algn="ctr" rtl="1">
              <a:buNone/>
            </a:pPr>
            <a:r>
              <a:rPr lang="fa-IR" sz="9400" dirty="0" smtClean="0">
                <a:latin typeface="IranNastaliq" pitchFamily="18" charset="0"/>
                <a:cs typeface="IranNastaliq" pitchFamily="18" charset="0"/>
              </a:rPr>
              <a:t>افق ها</a:t>
            </a:r>
            <a:endParaRPr lang="en-US" sz="9400" dirty="0">
              <a:latin typeface="IranNastaliq" pitchFamily="18" charset="0"/>
              <a:cs typeface="IranNastaliq"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fa-IR" dirty="0" smtClean="0">
                <a:latin typeface="Traditional Arabic" pitchFamily="18" charset="-78"/>
                <a:cs typeface="Traditional Arabic" pitchFamily="18" charset="-78"/>
              </a:rPr>
              <a:t>وَ الَّذينَ يَقُولُونَ رَبَّنا هَبْ لَنا مِنْ أَزْواجِنا وَ ذُرِّيَّاتِنا قُرَّةَ أَعْيُنٍ وَ اجْعَلْنا لِلْمُتَّقينَ إِماماً </a:t>
            </a:r>
          </a:p>
          <a:p>
            <a:pPr algn="l">
              <a:buNone/>
            </a:pPr>
            <a:r>
              <a:rPr lang="fa-IR" dirty="0" smtClean="0">
                <a:latin typeface="Traditional Arabic" pitchFamily="18" charset="-78"/>
                <a:cs typeface="Traditional Arabic" pitchFamily="18" charset="-78"/>
              </a:rPr>
              <a:t>الفرقان: 74</a:t>
            </a:r>
          </a:p>
          <a:p>
            <a:pPr algn="r" rtl="1"/>
            <a:r>
              <a:rPr lang="fa-IR" dirty="0" smtClean="0">
                <a:latin typeface="Traditional Arabic" pitchFamily="18" charset="-78"/>
                <a:cs typeface="Traditional Arabic" pitchFamily="18" charset="-78"/>
              </a:rPr>
              <a:t>و كسانى كه مى‏گويند: «پروردگارا! از همسران و فرزندانمان مايه روشنى چشم ما قرار ده، و ما را براى پرهيزگاران پيشوا گردان!»</a:t>
            </a:r>
            <a:endParaRPr lang="en-US" dirty="0">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fa-IR" dirty="0" smtClean="0">
                <a:latin typeface="Traditional Arabic" pitchFamily="18" charset="-78"/>
                <a:cs typeface="Traditional Arabic" pitchFamily="18" charset="-78"/>
              </a:rPr>
              <a:t>ادْخُلُوا الْجَنَّةَ أَنْتُمْ وَ أَزْواجُكُمْ تُحْبَرُونَ </a:t>
            </a:r>
          </a:p>
          <a:p>
            <a:pPr algn="l">
              <a:buNone/>
            </a:pPr>
            <a:r>
              <a:rPr lang="fa-IR" dirty="0" smtClean="0">
                <a:latin typeface="Traditional Arabic" pitchFamily="18" charset="-78"/>
                <a:cs typeface="Traditional Arabic" pitchFamily="18" charset="-78"/>
              </a:rPr>
              <a:t>الزخرف: 70</a:t>
            </a:r>
          </a:p>
          <a:p>
            <a:pPr algn="r" rtl="1">
              <a:buNone/>
            </a:pPr>
            <a:r>
              <a:rPr lang="fa-IR" dirty="0" smtClean="0">
                <a:latin typeface="Traditional Arabic" pitchFamily="18" charset="-78"/>
                <a:cs typeface="Traditional Arabic" pitchFamily="18" charset="-78"/>
              </a:rPr>
              <a:t>(به آنها خطاب مى‏شود:) شما و همسرانتان در نهايت شادمانى وارد بهشت شويد!</a:t>
            </a:r>
          </a:p>
          <a:p>
            <a:pPr algn="r" rtl="1">
              <a:buNone/>
            </a:pPr>
            <a:endParaRPr lang="fa-IR" dirty="0" smtClean="0">
              <a:latin typeface="Traditional Arabic" pitchFamily="18" charset="-78"/>
              <a:cs typeface="Traditional Arabic" pitchFamily="18" charset="-78"/>
            </a:endParaRPr>
          </a:p>
          <a:p>
            <a:pPr algn="r" rtl="1"/>
            <a:r>
              <a:rPr lang="fa-IR" dirty="0" smtClean="0">
                <a:latin typeface="Traditional Arabic" pitchFamily="18" charset="-78"/>
                <a:cs typeface="Traditional Arabic" pitchFamily="18" charset="-78"/>
              </a:rPr>
              <a:t>كَذلِكَ وَ زَوَّجْناهُمْ بِحُورٍ عينٍ </a:t>
            </a:r>
          </a:p>
          <a:p>
            <a:pPr algn="l">
              <a:buNone/>
            </a:pPr>
            <a:r>
              <a:rPr lang="fa-IR" dirty="0" smtClean="0">
                <a:latin typeface="Traditional Arabic" pitchFamily="18" charset="-78"/>
                <a:cs typeface="Traditional Arabic" pitchFamily="18" charset="-78"/>
              </a:rPr>
              <a:t>الدخان: 54</a:t>
            </a:r>
          </a:p>
          <a:p>
            <a:pPr algn="r" rtl="1">
              <a:buNone/>
            </a:pPr>
            <a:r>
              <a:rPr lang="fa-IR" dirty="0" smtClean="0">
                <a:latin typeface="Traditional Arabic" pitchFamily="18" charset="-78"/>
                <a:cs typeface="Traditional Arabic" pitchFamily="18" charset="-78"/>
              </a:rPr>
              <a:t>اينچنين‏اند بهشتيان و آنها را با «حور العين» تزويج مى‏كنيم! (54)</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rtl="1"/>
            <a:r>
              <a:rPr lang="fa-IR" dirty="0" smtClean="0">
                <a:latin typeface="Traditional Arabic" pitchFamily="18" charset="-78"/>
                <a:cs typeface="Traditional Arabic" pitchFamily="18" charset="-78"/>
              </a:rPr>
              <a:t>وَ بَشِّرِ الَّذينَ آمَنُوا وَ عَمِلُوا الصَّالِحاتِ أَنَّ لَهُمْ جَنَّاتٍ تَجْري مِنْ تَحْتِهَا الْأَنْهارُ كُلَّما رُزِقُوا مِنْها مِنْ ثَمَرَةٍ رِزْقاً قالُوا هذَا الَّذي رُزِقْنا مِنْ قَبْلُ وَ أُتُوا بِهِ مُتَشابِهاً وَ لَهُمْ فيها أَزْواجٌ مُطَهَّرَةٌ وَ هُمْ فيها خالِدُونَ </a:t>
            </a:r>
          </a:p>
          <a:p>
            <a:pPr algn="just">
              <a:buNone/>
            </a:pPr>
            <a:r>
              <a:rPr lang="fa-IR" dirty="0" smtClean="0">
                <a:latin typeface="Traditional Arabic" pitchFamily="18" charset="-78"/>
                <a:cs typeface="Traditional Arabic" pitchFamily="18" charset="-78"/>
              </a:rPr>
              <a:t>البقرة : 25</a:t>
            </a:r>
          </a:p>
          <a:p>
            <a:pPr algn="just" rtl="1"/>
            <a:r>
              <a:rPr lang="fa-IR" dirty="0" smtClean="0">
                <a:latin typeface="Traditional Arabic" pitchFamily="18" charset="-78"/>
                <a:cs typeface="Traditional Arabic" pitchFamily="18" charset="-78"/>
              </a:rPr>
              <a:t>به كسانى كه ايمان آورده، و كارهاى شايسته انجام داده‏اند، بشارت ده كه باغهايى از بهشت براى آنهاست كه نهرها از زير درختانش جاريست. هر زمان كه ميوه‏اى از آن، به آنان داده شود، مى‏گويند: «اين همان است كه قبلا به ما روزى داده شده بود. (ولى اينها چقدر از آنها بهتر و عاليتر است.)» و ميوه‏هايى كه براى آنها آورده مى‏شود، همه (از نظر خوبى و زيبايى) يكسانند. و براى آنان همسرانى پاك و پاكيزه است، و جاودانه در آن خواهند بود.</a:t>
            </a:r>
            <a:endParaRPr lang="en-US" dirty="0">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fa-IR" dirty="0" smtClean="0">
                <a:latin typeface="Traditional Arabic" pitchFamily="18" charset="-78"/>
                <a:cs typeface="Traditional Arabic" pitchFamily="18" charset="-78"/>
              </a:rPr>
              <a:t>جَنَّاتُ عَدْنٍ يَدْخُلُونَها وَ مَنْ صَلَحَ مِنْ آبائِهِمْ وَ أَزْواجِهِمْ وَ ذُرِّيَّاتِهِمْ وَ الْمَلائِكَةُ يَدْخُلُونَ عَلَيْهِمْ مِنْ كُلِّ بابٍ </a:t>
            </a:r>
          </a:p>
          <a:p>
            <a:pPr algn="l">
              <a:buNone/>
            </a:pPr>
            <a:r>
              <a:rPr lang="fa-IR" dirty="0" smtClean="0">
                <a:latin typeface="Traditional Arabic" pitchFamily="18" charset="-78"/>
                <a:cs typeface="Traditional Arabic" pitchFamily="18" charset="-78"/>
              </a:rPr>
              <a:t>الرعد: 23</a:t>
            </a:r>
          </a:p>
          <a:p>
            <a:pPr algn="r" rtl="1"/>
            <a:r>
              <a:rPr lang="fa-IR" dirty="0" smtClean="0">
                <a:latin typeface="Traditional Arabic" pitchFamily="18" charset="-78"/>
                <a:cs typeface="Traditional Arabic" pitchFamily="18" charset="-78"/>
              </a:rPr>
              <a:t>(همان) باغهاى جاويدان بهشتى كه وارد آن مى‏شوند و همچنين پدران و همسران و فرزندان صالح آنها و فرشتگان از هر درى بر آنان وارد مى‏گردند ... </a:t>
            </a:r>
            <a:endParaRPr lang="en-US" dirty="0">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7290" y="1000108"/>
            <a:ext cx="7498080" cy="1143000"/>
          </a:xfrm>
        </p:spPr>
        <p:txBody>
          <a:bodyPr>
            <a:normAutofit/>
          </a:bodyPr>
          <a:lstStyle/>
          <a:p>
            <a:pPr algn="ctr" rtl="1"/>
            <a:r>
              <a:rPr lang="fa-IR" sz="6000" dirty="0" smtClean="0">
                <a:latin typeface="IranNastaliq" pitchFamily="18" charset="0"/>
                <a:cs typeface="IranNastaliq" pitchFamily="18" charset="0"/>
              </a:rPr>
              <a:t>نگاه اول</a:t>
            </a:r>
            <a:endParaRPr lang="en-US" sz="6000" dirty="0"/>
          </a:p>
        </p:txBody>
      </p:sp>
      <p:sp>
        <p:nvSpPr>
          <p:cNvPr id="3" name="Content Placeholder 2"/>
          <p:cNvSpPr>
            <a:spLocks noGrp="1"/>
          </p:cNvSpPr>
          <p:nvPr>
            <p:ph idx="1"/>
          </p:nvPr>
        </p:nvSpPr>
        <p:spPr/>
        <p:txBody>
          <a:bodyPr/>
          <a:lstStyle/>
          <a:p>
            <a:pPr algn="ctr" rtl="1">
              <a:buNone/>
            </a:pPr>
            <a:endParaRPr lang="fa-IR" dirty="0" smtClean="0"/>
          </a:p>
          <a:p>
            <a:pPr algn="ctr" rtl="1">
              <a:buNone/>
            </a:pPr>
            <a:endParaRPr lang="fa-IR" dirty="0" smtClean="0"/>
          </a:p>
          <a:p>
            <a:pPr algn="ctr" rtl="1">
              <a:buNone/>
            </a:pPr>
            <a:endParaRPr lang="fa-IR" dirty="0" smtClean="0"/>
          </a:p>
          <a:p>
            <a:pPr algn="ctr" rtl="1">
              <a:buNone/>
            </a:pPr>
            <a:r>
              <a:rPr lang="fa-IR" sz="6600" dirty="0" smtClean="0">
                <a:latin typeface="IranNastaliq" pitchFamily="18" charset="0"/>
                <a:cs typeface="IranNastaliq" pitchFamily="18" charset="0"/>
              </a:rPr>
              <a:t>چیستی و چرایی ازدواج</a:t>
            </a:r>
            <a:endParaRPr lang="en-US" sz="6600" dirty="0" smtClean="0">
              <a:latin typeface="IranNastaliq" pitchFamily="18" charset="0"/>
              <a:cs typeface="IranNastaliq" pitchFamily="18" charset="0"/>
            </a:endParaRPr>
          </a:p>
          <a:p>
            <a:pPr algn="ctr" rtl="1">
              <a:buNone/>
            </a:pP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rtl="1"/>
            <a:r>
              <a:rPr lang="fa-IR" dirty="0" smtClean="0">
                <a:latin typeface="Traditional Arabic" pitchFamily="18" charset="-78"/>
                <a:cs typeface="Traditional Arabic" pitchFamily="18" charset="-78"/>
              </a:rPr>
              <a:t>يا أَيُّهَا الَّذينَ آمَنُوا إِنَّ مِنْ أَزْواجِكُمْ وَ أَوْلادِكُمْ عَدُوًّا لَكُمْ فَاحْذَرُوهُمْ وَ إِنْ تَعْفُوا وَ تَصْفَحُوا وَ تَغْفِرُوا فَإِنَّ اللَّهَ غَفُورٌ رَحيمٌ </a:t>
            </a:r>
          </a:p>
          <a:p>
            <a:pPr algn="just"/>
            <a:endParaRPr lang="fa-IR" dirty="0" smtClean="0">
              <a:latin typeface="Traditional Arabic" pitchFamily="18" charset="-78"/>
              <a:cs typeface="Traditional Arabic" pitchFamily="18" charset="-78"/>
            </a:endParaRPr>
          </a:p>
          <a:p>
            <a:pPr algn="just">
              <a:buNone/>
            </a:pPr>
            <a:r>
              <a:rPr lang="fa-IR" dirty="0" smtClean="0">
                <a:latin typeface="Traditional Arabic" pitchFamily="18" charset="-78"/>
                <a:cs typeface="Traditional Arabic" pitchFamily="18" charset="-78"/>
              </a:rPr>
              <a:t>التغابن: 14</a:t>
            </a:r>
          </a:p>
          <a:p>
            <a:pPr algn="just" rtl="1">
              <a:buNone/>
            </a:pPr>
            <a:r>
              <a:rPr lang="fa-IR" dirty="0" smtClean="0">
                <a:latin typeface="Traditional Arabic" pitchFamily="18" charset="-78"/>
                <a:cs typeface="Traditional Arabic" pitchFamily="18" charset="-78"/>
              </a:rPr>
              <a:t>اى كسانى كه ايمان آورده‏ايد! بعضى از همسران و فرزندانتان دشمنان شما هستند، از آنها بر حذر باشيد و اگر عفو كنيد و چشم بپوشيد و ببخشيد، (خدا شما را مى‏بخشد) چرا كه خداوند بخشنده و مهربان است!</a:t>
            </a:r>
            <a:endParaRPr lang="en-US" dirty="0">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4" descr="9460_841 (1).jpg"/>
          <p:cNvPicPr>
            <a:picLocks noGrp="1" noChangeAspect="1"/>
          </p:cNvPicPr>
          <p:nvPr>
            <p:ph idx="1"/>
          </p:nvPr>
        </p:nvPicPr>
        <p:blipFill>
          <a:blip r:embed="rId2"/>
          <a:srcRect/>
          <a:stretch>
            <a:fillRect/>
          </a:stretch>
        </p:blipFill>
        <p:spPr>
          <a:xfrm>
            <a:off x="4714876" y="1142984"/>
            <a:ext cx="3664458" cy="4800600"/>
          </a:xfrm>
        </p:spPr>
      </p:pic>
      <p:sp>
        <p:nvSpPr>
          <p:cNvPr id="5" name="Rectangle 4"/>
          <p:cNvSpPr/>
          <p:nvPr/>
        </p:nvSpPr>
        <p:spPr>
          <a:xfrm>
            <a:off x="2071688" y="2714625"/>
            <a:ext cx="2138362" cy="1754188"/>
          </a:xfrm>
          <a:prstGeom prst="rect">
            <a:avLst/>
          </a:prstGeom>
        </p:spPr>
        <p:txBody>
          <a:bodyPr>
            <a:spAutoFit/>
          </a:bodyPr>
          <a:lstStyle/>
          <a:p>
            <a:pPr>
              <a:defRPr/>
            </a:pPr>
            <a:r>
              <a:rPr lang="ar-EG" sz="5400" dirty="0">
                <a:solidFill>
                  <a:schemeClr val="accent1">
                    <a:lumMod val="75000"/>
                  </a:schemeClr>
                </a:solidFill>
                <a:latin typeface="IranNastaliq" pitchFamily="18" charset="0"/>
                <a:cs typeface="IranNastaliq" pitchFamily="18" charset="0"/>
              </a:rPr>
              <a:t>خوش تر از روي تو در عالم تصوير نبود</a:t>
            </a:r>
            <a:endParaRPr lang="en-US" sz="5400" dirty="0">
              <a:solidFill>
                <a:schemeClr val="accent1">
                  <a:lumMod val="75000"/>
                </a:schemeClr>
              </a:solidFill>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nodeType="clickEffect">
                                  <p:stCondLst>
                                    <p:cond delay="0"/>
                                  </p:stCondLst>
                                  <p:childTnLst>
                                    <p:animRot by="21600000">
                                      <p:cBhvr>
                                        <p:cTn id="11" dur="2000" fill="hold"/>
                                        <p:tgtEl>
                                          <p:spTgt spid="4"/>
                                        </p:tgtEl>
                                        <p:attrNameLst>
                                          <p:attrName>r</p:attrName>
                                        </p:attrNameLst>
                                      </p:cBhvr>
                                    </p:animRo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5">
                                            <p:txEl>
                                              <p:pRg st="0" end="0"/>
                                            </p:txEl>
                                          </p:spTgt>
                                        </p:tgtEl>
                                        <p:attrNameLst>
                                          <p:attrName>style.visibility</p:attrName>
                                        </p:attrNameLst>
                                      </p:cBhvr>
                                      <p:to>
                                        <p:strVal val="visible"/>
                                      </p:to>
                                    </p:set>
                                    <p:animEffect transition="in" filter="wipe(down)">
                                      <p:cBhvr>
                                        <p:cTn id="16"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0000" lnSpcReduction="20000"/>
          </a:bodyPr>
          <a:lstStyle/>
          <a:p>
            <a:pPr algn="just" rtl="1"/>
            <a:r>
              <a:rPr lang="fa-IR" dirty="0" smtClean="0">
                <a:latin typeface="Traditional Arabic" pitchFamily="18" charset="-78"/>
                <a:cs typeface="Traditional Arabic" pitchFamily="18" charset="-78"/>
              </a:rPr>
              <a:t>وَ مِنْ كُلِّ شَيْ‏ءٍ خَلَقْنا زَوْجَيْنِ لَعَلَّكُمْ تَذَكَّرُونَ </a:t>
            </a:r>
          </a:p>
          <a:p>
            <a:pPr algn="just">
              <a:buNone/>
            </a:pPr>
            <a:r>
              <a:rPr lang="fa-IR" dirty="0" smtClean="0">
                <a:latin typeface="Traditional Arabic" pitchFamily="18" charset="-78"/>
                <a:cs typeface="Traditional Arabic" pitchFamily="18" charset="-78"/>
              </a:rPr>
              <a:t>الذاریات: 49</a:t>
            </a:r>
          </a:p>
          <a:p>
            <a:pPr algn="just" rtl="1">
              <a:buNone/>
            </a:pPr>
            <a:r>
              <a:rPr lang="fa-IR" dirty="0" smtClean="0">
                <a:latin typeface="Traditional Arabic" pitchFamily="18" charset="-78"/>
                <a:cs typeface="Traditional Arabic" pitchFamily="18" charset="-78"/>
              </a:rPr>
              <a:t>و از هر چيز دو جفت آفريديم، شايد متذكّر شويد! </a:t>
            </a:r>
          </a:p>
          <a:p>
            <a:pPr algn="just" rtl="1">
              <a:buNone/>
            </a:pPr>
            <a:endParaRPr lang="fa-IR" dirty="0" smtClean="0">
              <a:latin typeface="Traditional Arabic" pitchFamily="18" charset="-78"/>
              <a:cs typeface="Traditional Arabic" pitchFamily="18" charset="-78"/>
            </a:endParaRPr>
          </a:p>
          <a:p>
            <a:pPr algn="just" rtl="1"/>
            <a:r>
              <a:rPr lang="fa-IR" dirty="0" smtClean="0">
                <a:latin typeface="Traditional Arabic" pitchFamily="18" charset="-78"/>
                <a:cs typeface="Traditional Arabic" pitchFamily="18" charset="-78"/>
              </a:rPr>
              <a:t>سُبْحانَ الَّذي خَلَقَ الْأَزْواجَ كُلَّها مِمَّا تُنْبِتُ الْأَرْضُ وَ مِنْ أَنْفُسِهِمْ وَ مِمَّا لا يَعْلَمُون‏</a:t>
            </a:r>
          </a:p>
          <a:p>
            <a:pPr algn="just">
              <a:buNone/>
            </a:pPr>
            <a:r>
              <a:rPr lang="fa-IR" dirty="0" smtClean="0">
                <a:latin typeface="Traditional Arabic" pitchFamily="18" charset="-78"/>
                <a:cs typeface="Traditional Arabic" pitchFamily="18" charset="-78"/>
              </a:rPr>
              <a:t>یس: 36</a:t>
            </a:r>
          </a:p>
          <a:p>
            <a:pPr algn="just" rtl="1">
              <a:buNone/>
            </a:pPr>
            <a:r>
              <a:rPr lang="fa-IR" dirty="0" smtClean="0">
                <a:latin typeface="Traditional Arabic" pitchFamily="18" charset="-78"/>
                <a:cs typeface="Traditional Arabic" pitchFamily="18" charset="-78"/>
              </a:rPr>
              <a:t>منزه است كسى كه تمام زوجها را آفريد، از آنچه زمين مى‏روياند، و از خودشان، و از آنچه نمى‏دانند</a:t>
            </a:r>
          </a:p>
          <a:p>
            <a:pPr algn="just" rtl="1">
              <a:buNone/>
            </a:pPr>
            <a:endParaRPr lang="fa-IR" dirty="0" smtClean="0">
              <a:latin typeface="Traditional Arabic" pitchFamily="18" charset="-78"/>
              <a:cs typeface="Traditional Arabic" pitchFamily="18" charset="-78"/>
            </a:endParaRPr>
          </a:p>
          <a:p>
            <a:pPr algn="just" rtl="1"/>
            <a:r>
              <a:rPr lang="ar-SA" dirty="0" smtClean="0">
                <a:latin typeface="Traditional Arabic" pitchFamily="18" charset="-78"/>
                <a:cs typeface="Traditional Arabic" pitchFamily="18" charset="-78"/>
              </a:rPr>
              <a:t>وَ قُلْنا يا آدَمُ اسْكُنْ أَنْتَ وَ زَوْجُكَ الْجَنَّةَ وَ كُلا مِنْها رَغَداً حَيْثُ شِئْتُما وَ لا تَقْرَبا هذِهِ الشَّجَرَةَ فَتَكُونا مِنَ الظَّالِمينَ </a:t>
            </a:r>
            <a:endParaRPr lang="fa-IR" dirty="0" smtClean="0">
              <a:latin typeface="Traditional Arabic" pitchFamily="18" charset="-78"/>
              <a:cs typeface="Traditional Arabic" pitchFamily="18" charset="-78"/>
            </a:endParaRPr>
          </a:p>
          <a:p>
            <a:pPr algn="just">
              <a:buNone/>
            </a:pPr>
            <a:r>
              <a:rPr lang="ar-SA" dirty="0" smtClean="0">
                <a:latin typeface="Traditional Arabic" pitchFamily="18" charset="-78"/>
                <a:cs typeface="Traditional Arabic" pitchFamily="18" charset="-78"/>
              </a:rPr>
              <a:t>البقرة : 35</a:t>
            </a:r>
            <a:endParaRPr lang="fa-IR" dirty="0" smtClean="0">
              <a:latin typeface="Traditional Arabic" pitchFamily="18" charset="-78"/>
              <a:cs typeface="Traditional Arabic" pitchFamily="18" charset="-78"/>
            </a:endParaRPr>
          </a:p>
          <a:p>
            <a:pPr algn="just" rtl="1">
              <a:buNone/>
            </a:pPr>
            <a:r>
              <a:rPr lang="fa-IR" dirty="0" smtClean="0">
                <a:latin typeface="Traditional Arabic" pitchFamily="18" charset="-78"/>
                <a:cs typeface="Traditional Arabic" pitchFamily="18" charset="-78"/>
              </a:rPr>
              <a:t>و گفتيم: «اى آدم! تو با همسرت در بهشت سكونت كن و از (نعمتهاى) آن، از هر جا مى‏خواهيد، گوارا بخوريد (اما) نزديك اين درخت نشويد كه از ستمگران خواهيد شد. </a:t>
            </a:r>
          </a:p>
          <a:p>
            <a:pPr algn="just" rtl="1">
              <a:buNone/>
            </a:pPr>
            <a:endParaRPr lang="fa-IR" dirty="0" smtClean="0">
              <a:latin typeface="Traditional Arabic" pitchFamily="18" charset="-78"/>
              <a:cs typeface="Traditional Arabic" pitchFamily="18" charset="-78"/>
            </a:endParaRPr>
          </a:p>
          <a:p>
            <a:pPr algn="just" rtl="1"/>
            <a:r>
              <a:rPr lang="fa-IR" dirty="0" smtClean="0">
                <a:latin typeface="Traditional Arabic" pitchFamily="18" charset="-78"/>
                <a:cs typeface="Traditional Arabic" pitchFamily="18" charset="-78"/>
              </a:rPr>
              <a:t>يا أَيُّهَا النَّاسُ اتَّقُوا رَبَّكُمُ الَّذي خَلَقَكُمْ مِنْ نَفْسٍ واحِدَةٍ وَ خَلَقَ مِنْها زَوْجَها وَ بَثَّ مِنْهُما رِجالاً كَثيراً وَ نِساءً وَ اتَّقُوا اللَّهَ الَّذي تَسائَلُونَ بِهِ وَ الْأَرْحامَ إِنَّ اللَّهَ كانَ عَلَيْكُمْ رَقيبا</a:t>
            </a:r>
          </a:p>
          <a:p>
            <a:pPr algn="just">
              <a:buNone/>
            </a:pPr>
            <a:r>
              <a:rPr lang="fa-IR" dirty="0" smtClean="0">
                <a:latin typeface="Traditional Arabic" pitchFamily="18" charset="-78"/>
                <a:cs typeface="Traditional Arabic" pitchFamily="18" charset="-78"/>
              </a:rPr>
              <a:t>النساء: 1</a:t>
            </a:r>
          </a:p>
          <a:p>
            <a:pPr algn="just" rtl="1">
              <a:buNone/>
            </a:pPr>
            <a:r>
              <a:rPr lang="fa-IR" dirty="0" smtClean="0">
                <a:latin typeface="Traditional Arabic" pitchFamily="18" charset="-78"/>
                <a:cs typeface="Traditional Arabic" pitchFamily="18" charset="-78"/>
              </a:rPr>
              <a:t>اى مردم! از (مخالفت) پروردگارتان بپرهيزيد! همان كسى كه همه شما را از يك انسان آفريد و همسر او را (نيز) از جنس او خلق كرد و از آن دو، مردان و زنان فراوانى (در روى زمين) منتشر ساخت. و از خدايى بپرهيزيد كه (همگى به عظمت او معترفيد و) هنگامى كه چيزى از يكديگر مى‏خواهيد، نام او را مى‏بريد! (و نيز) (از قطع رابطه با) خويشاوندان خود، پرهيز كنيد! زيرا خداوند، مراقب شماست.</a:t>
            </a:r>
          </a:p>
          <a:p>
            <a:pPr algn="just" rtl="1">
              <a:buNone/>
            </a:pPr>
            <a:endParaRPr lang="en-US" dirty="0" smtClean="0">
              <a:latin typeface="Traditional Arabic" pitchFamily="18" charset="-78"/>
              <a:cs typeface="Traditional Arabic" pitchFamily="18" charset="-78"/>
            </a:endParaRPr>
          </a:p>
          <a:p>
            <a:pPr algn="r" rtl="1"/>
            <a:r>
              <a:rPr lang="fa-IR" dirty="0" smtClean="0">
                <a:solidFill>
                  <a:schemeClr val="accent5">
                    <a:lumMod val="75000"/>
                  </a:schemeClr>
                </a:solidFill>
              </a:rPr>
              <a:t>جایگاه ازدواج در عالم خلقت کجاست؟</a:t>
            </a:r>
            <a:endParaRPr lang="en-US" dirty="0">
              <a:solidFill>
                <a:schemeClr val="accent5">
                  <a:lumMod val="75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a:r>
              <a:rPr lang="fa-IR" dirty="0" smtClean="0">
                <a:latin typeface="Traditional Arabic" pitchFamily="18" charset="-78"/>
                <a:cs typeface="Badr" pitchFamily="2" charset="-78"/>
              </a:rPr>
              <a:t>وَ الَّذِينَ هُمْ لِفُرُوجِهِمْ حَافِظُونَ/ إِلَّا عَلىَ أَزْوَاجِهِمْ أَوْ مَا مَلَكَتْ أَيْمَانهُُمْ فَإِنهَُّمْ غَيرُْ مَلُومِينَ /فَمَنِ ابْتَغَى‏ وَرَاءَ ذَالِكَ فَأُوْلَئكَ هُمُ الْعَادُونَ</a:t>
            </a:r>
          </a:p>
          <a:p>
            <a:pPr algn="just">
              <a:buNone/>
            </a:pPr>
            <a:r>
              <a:rPr lang="fa-IR" dirty="0" smtClean="0">
                <a:latin typeface="Traditional Arabic" pitchFamily="18" charset="-78"/>
                <a:cs typeface="Badr" pitchFamily="2" charset="-78"/>
              </a:rPr>
              <a:t>المومنون: 29 تا 31</a:t>
            </a:r>
          </a:p>
          <a:p>
            <a:pPr algn="just" rtl="1"/>
            <a:r>
              <a:rPr lang="fa-IR" dirty="0" smtClean="0">
                <a:latin typeface="Traditional Arabic" pitchFamily="18" charset="-78"/>
                <a:cs typeface="Traditional Arabic" pitchFamily="18" charset="-78"/>
              </a:rPr>
              <a:t>و آنها كه دامان خويش را (از بى‏عفّتى) حفظ مى‏كنند،/ جز با همسران و كنيزان (كه در حكم همسرند آميزش ندارند)، چرا كه در بهره‏گيرى از اينها مورد سرزنش نخواهند بود! / و هر كس جز اينها را طلب كند، متجاوز است! </a:t>
            </a:r>
          </a:p>
          <a:p>
            <a:pPr algn="just" rtl="1">
              <a:buNone/>
            </a:pPr>
            <a:r>
              <a:rPr lang="fa-IR" dirty="0" smtClean="0">
                <a:solidFill>
                  <a:schemeClr val="accent5">
                    <a:lumMod val="75000"/>
                  </a:schemeClr>
                </a:solidFill>
                <a:latin typeface="Traditional Arabic" pitchFamily="18" charset="-78"/>
                <a:cs typeface="Traditional Arabic" pitchFamily="18" charset="-78"/>
              </a:rPr>
              <a:t>رابطه ازدواج با نیاز انسانها چیست؟</a:t>
            </a:r>
            <a:endParaRPr lang="en-US" dirty="0">
              <a:solidFill>
                <a:schemeClr val="accent5">
                  <a:lumMod val="75000"/>
                </a:schemeClr>
              </a:solidFill>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0000" lnSpcReduction="20000"/>
          </a:bodyPr>
          <a:lstStyle/>
          <a:p>
            <a:pPr algn="r" rtl="1"/>
            <a:r>
              <a:rPr lang="fa-IR" sz="7700" dirty="0" smtClean="0">
                <a:latin typeface="Traditional Arabic" pitchFamily="18" charset="-78"/>
                <a:cs typeface="Traditional Arabic" pitchFamily="18" charset="-78"/>
              </a:rPr>
              <a:t>فاطِرُ السَّماواتِ وَ الْأَرْضِ جَعَلَ لَكُمْ مِنْ أَنْفُسِكُمْ أَزْواجاً وَ مِنَ الْأَنْعامِ أَزْواجاً يَذْرَؤُكُمْ فيهِ لَيْسَ كَمِثْلِهِ شَيْ‏ءٌ وَ هُوَ السَّميعُ الْبَصيرُ </a:t>
            </a:r>
          </a:p>
          <a:p>
            <a:pPr algn="l">
              <a:buNone/>
            </a:pPr>
            <a:r>
              <a:rPr lang="fa-IR" sz="7700" dirty="0" smtClean="0">
                <a:latin typeface="Traditional Arabic" pitchFamily="18" charset="-78"/>
                <a:cs typeface="Traditional Arabic" pitchFamily="18" charset="-78"/>
              </a:rPr>
              <a:t>الشورى : 11</a:t>
            </a:r>
            <a:endParaRPr lang="en-US" sz="7700" dirty="0" smtClean="0">
              <a:latin typeface="Traditional Arabic" pitchFamily="18" charset="-78"/>
              <a:cs typeface="Traditional Arabic" pitchFamily="18" charset="-78"/>
            </a:endParaRPr>
          </a:p>
          <a:p>
            <a:pPr algn="r" rtl="1"/>
            <a:r>
              <a:rPr lang="fa-IR" sz="7700" dirty="0" smtClean="0">
                <a:latin typeface="Traditional Arabic" pitchFamily="18" charset="-78"/>
                <a:cs typeface="Traditional Arabic" pitchFamily="18" charset="-78"/>
              </a:rPr>
              <a:t>او آفريننده آسمانها و زمين است و از جنس شما همسرانى براى شما قرار داد و جفتهايى از چهارپايان آفريد و شما را به اين وسيله [بوسيله همسران‏] زياد مى كند هيچ چيز همانند او نيست و او شنوا و بيناست!</a:t>
            </a:r>
            <a:endParaRPr lang="en-US" sz="7700" dirty="0" smtClean="0">
              <a:latin typeface="Traditional Arabic" pitchFamily="18" charset="-78"/>
              <a:cs typeface="Traditional Arabic" pitchFamily="18" charset="-78"/>
            </a:endParaRPr>
          </a:p>
          <a:p>
            <a:pPr algn="r" rtl="1"/>
            <a:endParaRPr lang="fa-IR" dirty="0" smtClean="0">
              <a:solidFill>
                <a:srgbClr val="00B050"/>
              </a:solidFill>
            </a:endParaRPr>
          </a:p>
          <a:p>
            <a:pPr algn="r" rtl="1"/>
            <a:r>
              <a:rPr lang="fa-IR" sz="8400" dirty="0" smtClean="0">
                <a:solidFill>
                  <a:schemeClr val="accent5">
                    <a:lumMod val="75000"/>
                  </a:schemeClr>
                </a:solidFill>
                <a:latin typeface="IranNastaliq" pitchFamily="18" charset="0"/>
                <a:cs typeface="IranNastaliq" pitchFamily="18" charset="0"/>
              </a:rPr>
              <a:t>اهمیت ازدواج در چیست؟</a:t>
            </a:r>
          </a:p>
          <a:p>
            <a:pPr algn="r" rtl="1"/>
            <a:r>
              <a:rPr lang="fa-IR" sz="8400" dirty="0" smtClean="0">
                <a:solidFill>
                  <a:schemeClr val="accent5">
                    <a:lumMod val="75000"/>
                  </a:schemeClr>
                </a:solidFill>
                <a:latin typeface="IranNastaliq" pitchFamily="18" charset="0"/>
                <a:cs typeface="IranNastaliq" pitchFamily="18" charset="0"/>
              </a:rPr>
              <a:t>سلول جامعه اسلامی چیست؟</a:t>
            </a:r>
          </a:p>
          <a:p>
            <a:pPr algn="r" rtl="1"/>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r" rtl="1"/>
            <a:r>
              <a:rPr lang="fa-IR" dirty="0" smtClean="0">
                <a:latin typeface="Traditional Arabic" pitchFamily="18" charset="-78"/>
                <a:cs typeface="Traditional Arabic" pitchFamily="18" charset="-78"/>
              </a:rPr>
              <a:t>وَ مِنْ آياتِهِ أَنْ خَلَقَ لَكُمْ مِنْ أَنْفُسِكُمْ أَزْواجاً لِتَسْكُنُوا إِلَيْها وَ جَعَلَ بَيْنَكُمْ مَوَدَّةً وَ رَحْمَةً إِنَّ في‏ ذلِكَ لَآياتٍ لِقَوْمٍ يَتَفَكَّرُونَ </a:t>
            </a:r>
            <a:endParaRPr lang="en-US" dirty="0" smtClean="0">
              <a:latin typeface="Traditional Arabic" pitchFamily="18" charset="-78"/>
              <a:cs typeface="Traditional Arabic" pitchFamily="18" charset="-78"/>
            </a:endParaRPr>
          </a:p>
          <a:p>
            <a:pPr>
              <a:buNone/>
            </a:pPr>
            <a:r>
              <a:rPr lang="fa-IR" dirty="0" smtClean="0">
                <a:latin typeface="Traditional Arabic" pitchFamily="18" charset="-78"/>
                <a:cs typeface="Traditional Arabic" pitchFamily="18" charset="-78"/>
              </a:rPr>
              <a:t>الروم : 21 </a:t>
            </a:r>
            <a:r>
              <a:rPr lang="en-US" dirty="0" smtClean="0">
                <a:latin typeface="Traditional Arabic" pitchFamily="18" charset="-78"/>
                <a:cs typeface="Traditional Arabic" pitchFamily="18" charset="-78"/>
              </a:rPr>
              <a:t/>
            </a:r>
            <a:br>
              <a:rPr lang="en-US" dirty="0" smtClean="0">
                <a:latin typeface="Traditional Arabic" pitchFamily="18" charset="-78"/>
                <a:cs typeface="Traditional Arabic" pitchFamily="18" charset="-78"/>
              </a:rPr>
            </a:br>
            <a:endParaRPr lang="en-US" dirty="0" smtClean="0">
              <a:latin typeface="Traditional Arabic" pitchFamily="18" charset="-78"/>
              <a:cs typeface="Traditional Arabic" pitchFamily="18" charset="-78"/>
            </a:endParaRPr>
          </a:p>
          <a:p>
            <a:pPr algn="r" rtl="1"/>
            <a:r>
              <a:rPr lang="fa-IR" dirty="0" smtClean="0">
                <a:latin typeface="Traditional Arabic" pitchFamily="18" charset="-78"/>
                <a:cs typeface="Traditional Arabic" pitchFamily="18" charset="-78"/>
              </a:rPr>
              <a:t>و از نشانه‏هاى او اينكه همسرانى از جنس خودتان براى شما آفريد تا در كنار آنان آرامش يابيد، و در ميانتان مودّت و رحمت قرار داد در اين نشانه‏هايى است براى گروهى كه تفكّر مى‏كنند!</a:t>
            </a:r>
            <a:endParaRPr lang="en-US" dirty="0" smtClean="0">
              <a:latin typeface="Traditional Arabic" pitchFamily="18" charset="-78"/>
              <a:cs typeface="Traditional Arabic" pitchFamily="18" charset="-78"/>
            </a:endParaRPr>
          </a:p>
          <a:p>
            <a:pPr algn="r" rtl="1">
              <a:buNone/>
            </a:pPr>
            <a:endParaRPr lang="en-US" dirty="0" smtClean="0">
              <a:latin typeface="Traditional Arabic" pitchFamily="18" charset="-78"/>
              <a:cs typeface="Traditional Arabic" pitchFamily="18" charset="-78"/>
            </a:endParaRPr>
          </a:p>
          <a:p>
            <a:pPr algn="r" rtl="1">
              <a:buNone/>
            </a:pPr>
            <a:r>
              <a:rPr lang="fa-IR" dirty="0" smtClean="0">
                <a:solidFill>
                  <a:schemeClr val="accent5">
                    <a:lumMod val="75000"/>
                  </a:schemeClr>
                </a:solidFill>
                <a:latin typeface="IranNastaliq" pitchFamily="18" charset="0"/>
                <a:cs typeface="IranNastaliq" pitchFamily="18" charset="0"/>
              </a:rPr>
              <a:t>حکمت ازدواج</a:t>
            </a:r>
            <a:r>
              <a:rPr lang="en-US" dirty="0" smtClean="0">
                <a:solidFill>
                  <a:schemeClr val="accent5">
                    <a:lumMod val="75000"/>
                  </a:schemeClr>
                </a:solidFill>
                <a:latin typeface="IranNastaliq" pitchFamily="18" charset="0"/>
                <a:cs typeface="IranNastaliq" pitchFamily="18" charset="0"/>
              </a:rPr>
              <a:t> </a:t>
            </a:r>
            <a:r>
              <a:rPr lang="fa-IR" dirty="0" smtClean="0">
                <a:solidFill>
                  <a:schemeClr val="accent5">
                    <a:lumMod val="75000"/>
                  </a:schemeClr>
                </a:solidFill>
                <a:latin typeface="IranNastaliq" pitchFamily="18" charset="0"/>
                <a:cs typeface="IranNastaliq" pitchFamily="18" charset="0"/>
              </a:rPr>
              <a:t> در چیست؟</a:t>
            </a:r>
          </a:p>
          <a:p>
            <a:pPr algn="r" rtl="1">
              <a:buNone/>
            </a:pPr>
            <a:r>
              <a:rPr lang="en-US" dirty="0" smtClean="0">
                <a:latin typeface="Traditional Arabic" pitchFamily="18" charset="-78"/>
                <a:cs typeface="Traditional Arabic" pitchFamily="18" charset="-78"/>
              </a:rPr>
              <a:t/>
            </a:r>
            <a:br>
              <a:rPr lang="en-US" dirty="0" smtClean="0">
                <a:latin typeface="Traditional Arabic" pitchFamily="18" charset="-78"/>
                <a:cs typeface="Traditional Arabic" pitchFamily="18" charset="-78"/>
              </a:rPr>
            </a:b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latin typeface="Traditional Arabic" pitchFamily="18" charset="-78"/>
                <a:cs typeface="Traditional Arabic" pitchFamily="18" charset="-78"/>
              </a:rPr>
              <a:t>هُنَّ لِباسٌ لَكُمْ وَ أَنْتُمْ لِباسٌ لَهُنَّ</a:t>
            </a:r>
          </a:p>
          <a:p>
            <a:pPr algn="r" rtl="1">
              <a:buNone/>
            </a:pPr>
            <a:r>
              <a:rPr lang="fa-IR" sz="2000" dirty="0" smtClean="0">
                <a:latin typeface="Traditional Arabic" pitchFamily="18" charset="-78"/>
                <a:cs typeface="Traditional Arabic" pitchFamily="18" charset="-78"/>
              </a:rPr>
              <a:t>                                                           البقرة : </a:t>
            </a:r>
            <a:r>
              <a:rPr lang="fa-IR" sz="2000" dirty="0" smtClean="0"/>
              <a:t>187 </a:t>
            </a:r>
          </a:p>
          <a:p>
            <a:pPr algn="r" rtl="1"/>
            <a:r>
              <a:rPr lang="fa-IR" dirty="0" smtClean="0"/>
              <a:t> </a:t>
            </a:r>
            <a:r>
              <a:rPr lang="fa-IR" dirty="0" smtClean="0">
                <a:latin typeface="IranNastaliq" pitchFamily="18" charset="0"/>
                <a:cs typeface="IranNastaliq" pitchFamily="18" charset="0"/>
              </a:rPr>
              <a:t>آنها لباس شما هستند و شما لباس آنها </a:t>
            </a:r>
          </a:p>
          <a:p>
            <a:pPr algn="r" rtl="1"/>
            <a:endParaRPr lang="fa-IR" dirty="0" smtClean="0">
              <a:latin typeface="IranNastaliq" pitchFamily="18" charset="0"/>
              <a:cs typeface="IranNastaliq" pitchFamily="18" charset="0"/>
            </a:endParaRPr>
          </a:p>
          <a:p>
            <a:pPr algn="r" rtl="1"/>
            <a:r>
              <a:rPr lang="fa-IR" dirty="0" smtClean="0">
                <a:solidFill>
                  <a:schemeClr val="accent5">
                    <a:lumMod val="75000"/>
                  </a:schemeClr>
                </a:solidFill>
                <a:latin typeface="IranNastaliq" pitchFamily="18" charset="0"/>
                <a:cs typeface="IranNastaliq" pitchFamily="18" charset="0"/>
              </a:rPr>
              <a:t>نوع ارتباط زن و شوهر در خانواده چگونه است؟</a:t>
            </a:r>
            <a:endParaRPr lang="en-US" dirty="0">
              <a:solidFill>
                <a:schemeClr val="accent5">
                  <a:lumMod val="75000"/>
                </a:scheme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rtl="1"/>
            <a:r>
              <a:rPr lang="fa-IR" sz="2400" dirty="0" smtClean="0">
                <a:latin typeface="Traditional Arabic" pitchFamily="18" charset="-78"/>
                <a:cs typeface="Badr" pitchFamily="2" charset="-78"/>
              </a:rPr>
              <a:t>إِنَّ اللَّهَ اصْطَفَى ءَادَمَ وَ نُوحًا وَ ءَالَ إِبْرَاهِيمَ وَ ءَالَ عِمْرَانَ عَلىَ الْعَالَمِينَ /ذُرِّيَّةَ  بَعْضُهَا مِن بَعْضٍ  وَ اللَّهُ سمَِيعٌ عَلِيمٌ/ إِذْ قَالَتِ امْرَأَتُ عِمْرَانَ رَبّ‏ِ إِنىّ‏ِ نَذَرْتُ لَكَ مَا فىِ بَطْنىِ مُحَرَّرًا فَتَقَبَّلْ مِنىّ‏ِ  إِنَّكَ أَنتَ السَّمِيعُ الْعَلِيمُ/ فَلَمَّا وَضَعَتهَْا قَالَتْ رَبّ‏ِ إِنىّ‏ِ وَضَعْتهَُا أُنثىَ‏ وَ اللَّهُ أَعْلَمُ بِمَا وَضَعَتْ وَ لَيْسَ الذَّكَرُ كاَلْأُنثىَ‏  وَ إِنىّ‏ِ سَمَّيْتهَُا مَرْيَمَ وَ إِنىّ‏ِ أُعِيذُهَا بِكَ وَ ذُرِّيَّتَهَا مِنَ الشَّيْطَانِ الرَّجِيمِ/ فَتَقَبَّلَهَا رَبُّهَا بِقَبُولٍ حَسَنٍ وَ أَنبَتَهَا نَبَاتًا حَسَنًا وَ كَفَّلَهَا زَكَرِيَّا  كلَُّمَا دَخَلَ عَلَيْهَا زَكَرِيَّا الْمِحْرَابَ وَجَدَ عِندَهَا رِزْقًا  قَالَ يَامَرْيَمُ أَنىَ‏ لَكِ هَاذَا  قَالَتْ هُوَ مِنْ عِندِ اللَّهِ  إِنَّ اللَّهَ يَرْزُقُ مَن يَشَاءُ بِغَيرِْ حِسَابٍ/ هُنَالِكَ دَعَا زَكَرِيَّا رَبَّهُ  قَالَ رَبّ‏ِ هَبْ لىِ مِن لَّدُنكَ ذُرِّيَّةً طَيِّبَةً  إِنَّكَ سمَِيعُ الدُّعَاءِ</a:t>
            </a:r>
          </a:p>
          <a:p>
            <a:pPr algn="l">
              <a:buNone/>
            </a:pPr>
            <a:r>
              <a:rPr lang="fa-IR" sz="2400" dirty="0" smtClean="0">
                <a:latin typeface="Traditional Arabic" pitchFamily="18" charset="-78"/>
                <a:cs typeface="Badr" pitchFamily="2" charset="-78"/>
              </a:rPr>
              <a:t>آل عمران: 33تا 38</a:t>
            </a:r>
          </a:p>
          <a:p>
            <a:pPr algn="r" rtl="1">
              <a:buNone/>
            </a:pPr>
            <a:r>
              <a:rPr lang="fa-IR" sz="4000" dirty="0" smtClean="0">
                <a:solidFill>
                  <a:schemeClr val="accent5">
                    <a:lumMod val="75000"/>
                  </a:schemeClr>
                </a:solidFill>
                <a:latin typeface="IranNastaliq" pitchFamily="18" charset="0"/>
                <a:cs typeface="IranNastaliq" pitchFamily="18" charset="0"/>
              </a:rPr>
              <a:t>هدف ازدواج چیست؟</a:t>
            </a:r>
            <a:endParaRPr lang="en-US" sz="4000" dirty="0">
              <a:solidFill>
                <a:schemeClr val="accent5">
                  <a:lumMod val="75000"/>
                </a:schemeClr>
              </a:solidFill>
              <a:latin typeface="IranNastaliq" pitchFamily="18" charset="0"/>
              <a:cs typeface="IranNastaliq"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284</TotalTime>
  <Words>3295</Words>
  <Application>Microsoft Office PowerPoint</Application>
  <PresentationFormat>On-screen Show (4:3)</PresentationFormat>
  <Paragraphs>158</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Solstice</vt:lpstr>
      <vt:lpstr>Slide 1</vt:lpstr>
      <vt:lpstr>سلسله بحث های سبک زندگی اسلامی  ازدواج</vt:lpstr>
      <vt:lpstr>نگاه اول</vt:lpstr>
      <vt:lpstr>Slide 4</vt:lpstr>
      <vt:lpstr>Slide 5</vt:lpstr>
      <vt:lpstr>Slide 6</vt:lpstr>
      <vt:lpstr>Slide 7</vt:lpstr>
      <vt:lpstr>Slide 8</vt:lpstr>
      <vt:lpstr>Slide 9</vt:lpstr>
      <vt:lpstr>Slide 10</vt:lpstr>
      <vt:lpstr>نگاه دوم</vt:lpstr>
      <vt:lpstr>ازدواج حضرت موسی(ع)</vt:lpstr>
      <vt:lpstr>Slide 13</vt:lpstr>
      <vt:lpstr>دختران لوط</vt:lpstr>
      <vt:lpstr>Slide 15</vt:lpstr>
      <vt:lpstr>Slide 16</vt:lpstr>
      <vt:lpstr>نگاه سوم</vt:lpstr>
      <vt:lpstr>Slide 18</vt:lpstr>
      <vt:lpstr>Slide 19</vt:lpstr>
      <vt:lpstr>Slide 20</vt:lpstr>
      <vt:lpstr>Slide 21</vt:lpstr>
      <vt:lpstr>Slide 22</vt:lpstr>
      <vt:lpstr>Slide 23</vt:lpstr>
      <vt:lpstr>Slide 24</vt:lpstr>
      <vt:lpstr>نگاه چهارم</vt:lpstr>
      <vt:lpstr>Slide 26</vt:lpstr>
      <vt:lpstr>Slide 27</vt:lpstr>
      <vt:lpstr>Slide 28</vt:lpstr>
      <vt:lpstr>Slide 29</vt:lpstr>
      <vt:lpstr>Slide 30</vt:lpstr>
      <vt:lpstr>Slide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نگاه اول</dc:title>
  <dc:creator>Mohsen</dc:creator>
  <cp:lastModifiedBy>Mohsen</cp:lastModifiedBy>
  <cp:revision>25</cp:revision>
  <dcterms:created xsi:type="dcterms:W3CDTF">2013-01-22T06:04:41Z</dcterms:created>
  <dcterms:modified xsi:type="dcterms:W3CDTF">2013-02-19T16:42:30Z</dcterms:modified>
</cp:coreProperties>
</file>