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9" r:id="rId6"/>
    <p:sldId id="270" r:id="rId7"/>
    <p:sldId id="271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8400"/>
            <a:ext cx="8229600" cy="1143000"/>
          </a:xfrm>
        </p:spPr>
        <p:txBody>
          <a:bodyPr>
            <a:normAutofit/>
          </a:bodyPr>
          <a:lstStyle/>
          <a:p>
            <a:r>
              <a:rPr lang="fa-IR" sz="6000" b="1" dirty="0" smtClean="0">
                <a:cs typeface="B Zar" pitchFamily="2" charset="-78"/>
              </a:rPr>
              <a:t>اکراتوکسین </a:t>
            </a:r>
            <a:endParaRPr lang="fa-IR" sz="6000" b="1" dirty="0">
              <a:cs typeface="B Zar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r" rtl="1"/>
            <a:r>
              <a:rPr lang="fa-IR" dirty="0" smtClean="0"/>
              <a:t>در حیوانات آزمایشگاهی سم اکراتوکسین </a:t>
            </a:r>
            <a:r>
              <a:rPr lang="en-US" dirty="0" smtClean="0"/>
              <a:t>A</a:t>
            </a:r>
            <a:r>
              <a:rPr lang="fa-IR" dirty="0" smtClean="0"/>
              <a:t> منجر به افزایش حجم ادرار، افزایش گلوکز و پروتئین در ادرار می شود که در نتیجه کاهش فعالیت آنزیم های کبدی مانند آلکالن فسفاتاز، لوسین آمینوپپتیداز، گاماگلوتامیل ترانسفراز می باشد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در رت ها نشان داده شده است که این سم باعث کاهش فیلتراسیون گلومرولی می شود </a:t>
            </a:r>
            <a:endParaRPr lang="fa-I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این سم عامل بیماری </a:t>
            </a:r>
            <a:r>
              <a:rPr lang="fa-IR" b="1" dirty="0" smtClean="0"/>
              <a:t>اپیدمی نفروپاتی بالکان </a:t>
            </a:r>
            <a:r>
              <a:rPr lang="fa-IR" dirty="0" smtClean="0"/>
              <a:t>می باشد که در بیشتر مناطق روستایی در مرکز بالکان شایع است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این بیماری دارای علائمی مانند غیرطبیعی شدن شکل لوله های کلیوی، فیبروز بافت بینابینی کلیه، ایجاد رسوب کریستالی در گلومرول ها، سردرد، درد کمر، آنمی و کاهش وزن می باشد </a:t>
            </a:r>
          </a:p>
          <a:p>
            <a:pPr algn="r" rtl="1"/>
            <a:r>
              <a:rPr lang="fa-IR" dirty="0" smtClean="0"/>
              <a:t>زنان را بیشتر تحت تاثیر قرار می دهد  </a:t>
            </a:r>
          </a:p>
          <a:p>
            <a:pPr algn="r" rtl="1"/>
            <a:r>
              <a:rPr lang="fa-IR" dirty="0" smtClean="0"/>
              <a:t>بین این بیماری با ایجاد تومور در دستگاه ادراری همبستگی وجود دارد </a:t>
            </a:r>
            <a:endParaRPr lang="fa-I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r" rtl="1"/>
            <a:endParaRPr lang="fa-IR" dirty="0" smtClean="0"/>
          </a:p>
          <a:p>
            <a:pPr algn="r" rtl="1"/>
            <a:r>
              <a:rPr lang="fa-IR" sz="4000" b="1" dirty="0" smtClean="0"/>
              <a:t>اثر سرطان زایی</a:t>
            </a:r>
          </a:p>
          <a:p>
            <a:pPr algn="r" rtl="1"/>
            <a:r>
              <a:rPr lang="fa-IR" dirty="0" smtClean="0"/>
              <a:t>در مطالعات دراز مدت اثر سرطان زایی اکراتوکسین </a:t>
            </a:r>
            <a:r>
              <a:rPr lang="en-US" dirty="0" smtClean="0"/>
              <a:t>A</a:t>
            </a:r>
            <a:r>
              <a:rPr lang="fa-IR" dirty="0" smtClean="0"/>
              <a:t> در انسان و حیوان ثابت شده است </a:t>
            </a:r>
          </a:p>
          <a:p>
            <a:pPr algn="r" rtl="1"/>
            <a:r>
              <a:rPr lang="fa-IR" dirty="0" smtClean="0"/>
              <a:t>کلیه و کبد دو عضو اصلی هستند که مورد تهاجم قرار میگیرند 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algn="r" rtl="1"/>
            <a:r>
              <a:rPr lang="fa-IR" sz="4000" b="1" dirty="0" smtClean="0"/>
              <a:t>اثر سمی بر سیستم ایمنی ؛ </a:t>
            </a:r>
          </a:p>
          <a:p>
            <a:pPr algn="r" rtl="1"/>
            <a:r>
              <a:rPr lang="fa-IR" dirty="0" smtClean="0"/>
              <a:t>نتایج برخی از مطالعات حکایت از اثر سم اکراتوکسین </a:t>
            </a:r>
            <a:r>
              <a:rPr lang="en-US" dirty="0" smtClean="0"/>
              <a:t>A</a:t>
            </a:r>
            <a:r>
              <a:rPr lang="fa-IR" dirty="0" smtClean="0"/>
              <a:t> بر سیستم ایمنی سلولی و هومورال دارد </a:t>
            </a:r>
          </a:p>
          <a:p>
            <a:pPr algn="r" rtl="1"/>
            <a:r>
              <a:rPr lang="fa-IR" dirty="0" smtClean="0"/>
              <a:t>در رت ها و موش ها کاهش اندازه تیموس و نکروز سلول ها در گره های لنفی طحال دیده شده است </a:t>
            </a:r>
          </a:p>
          <a:p>
            <a:pPr algn="r" rtl="1"/>
            <a:r>
              <a:rPr lang="fa-IR" dirty="0" smtClean="0"/>
              <a:t>کاهش سنتز پروتئین و </a:t>
            </a:r>
            <a:r>
              <a:rPr lang="en-US" dirty="0" smtClean="0"/>
              <a:t>DNA</a:t>
            </a:r>
            <a:r>
              <a:rPr lang="fa-IR" dirty="0" smtClean="0"/>
              <a:t> باعث کاهش لنفوسیت ها، ماکروفاژها و دیگرسلول های سیستم ایمنی می شود </a:t>
            </a:r>
            <a:endParaRPr lang="fa-I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r" rtl="1"/>
            <a:r>
              <a:rPr lang="fa-IR" sz="4000" b="1" dirty="0" smtClean="0"/>
              <a:t>سایر اثرات سم؛ </a:t>
            </a:r>
          </a:p>
          <a:p>
            <a:pPr algn="r" rtl="1"/>
            <a:r>
              <a:rPr lang="fa-IR" dirty="0" smtClean="0"/>
              <a:t>این سم باعث ایجاد ضایعه در مخچه و ساقه مغز می شود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منجر به نقص عضو جنین می شود (اعصاب مرکزی، چشم ها، استخوان تنه، سر) </a:t>
            </a:r>
          </a:p>
          <a:p>
            <a:pPr algn="r" rtl="1"/>
            <a:r>
              <a:rPr lang="fa-IR" dirty="0" smtClean="0"/>
              <a:t>مطالعات بیان میکنند زمانیکه میزان سم در خون مادر 0/2 نانوگرم در میلی لیتر است درخون نوزاد متولد شده از این مادر بین 0/12- 0/75 است 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0"/>
            <a:ext cx="8229600" cy="1143000"/>
          </a:xfrm>
        </p:spPr>
        <p:txBody>
          <a:bodyPr>
            <a:normAutofit/>
          </a:bodyPr>
          <a:lstStyle/>
          <a:p>
            <a:r>
              <a:rPr lang="fa-IR" sz="6000" b="1" dirty="0" smtClean="0">
                <a:cs typeface="B Zar" pitchFamily="2" charset="-78"/>
              </a:rPr>
              <a:t>سم پاتولین </a:t>
            </a:r>
            <a:endParaRPr lang="fa-IR" sz="6000" b="1" dirty="0">
              <a:cs typeface="B Zar" pitchFamily="2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تولید شده توسط تعدادی از گونه های </a:t>
            </a:r>
          </a:p>
          <a:p>
            <a:pPr algn="r" rtl="1"/>
            <a:r>
              <a:rPr lang="fa-IR" dirty="0" smtClean="0"/>
              <a:t>پنی سیلیوم؛ کلاوی فرم و اکسپانسوم </a:t>
            </a:r>
          </a:p>
          <a:p>
            <a:pPr algn="r" rtl="1"/>
            <a:r>
              <a:rPr lang="fa-IR" dirty="0" smtClean="0"/>
              <a:t>آسپرژیلوس؛ کلاواتوس، ترئوس، بایسوکلامیس 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به طور وسیع توسط اکسپانسوم تولید می شود </a:t>
            </a:r>
          </a:p>
          <a:p>
            <a:pPr algn="r" rtl="1"/>
            <a:r>
              <a:rPr lang="fa-IR" dirty="0" smtClean="0"/>
              <a:t>خواص بیولوژیک پاتولین مشابه با اسید پنی سیلیک است</a:t>
            </a:r>
          </a:p>
          <a:p>
            <a:pPr algn="r" rtl="1"/>
            <a:r>
              <a:rPr lang="fa-IR" dirty="0" smtClean="0"/>
              <a:t>در سال 1342 برای اولین بار خاصیت آنتی بیوتیکی به آن نسبت داده شد</a:t>
            </a:r>
            <a:endParaRPr lang="fa-I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در آب سیب در دمای 12 درجه سانتی گراد توسط بایسوکلامیس سم پاتولین تولید می شود ودر 20 روز در دمای 21 درجه به بالاترین میزان می رسد </a:t>
            </a:r>
          </a:p>
          <a:p>
            <a:pPr algn="r" rtl="1"/>
            <a:r>
              <a:rPr lang="fa-IR" dirty="0" smtClean="0"/>
              <a:t>سم توسط کپک هایی که در میوه جات سبب فساد می شوند تولید می شود </a:t>
            </a:r>
          </a:p>
          <a:p>
            <a:pPr algn="r" rtl="1"/>
            <a:r>
              <a:rPr lang="fa-IR" dirty="0" smtClean="0"/>
              <a:t>منبع اصلی پاتولین در رژیم غذایی انسان معمولا آب سیب هایی است که با سیب های آلوده و کپک زده تهیه شده است </a:t>
            </a:r>
          </a:p>
          <a:p>
            <a:pPr algn="r" rtl="1"/>
            <a:r>
              <a:rPr lang="fa-IR" dirty="0" smtClean="0"/>
              <a:t>به دلیل </a:t>
            </a:r>
            <a:r>
              <a:rPr lang="en-US" dirty="0" smtClean="0"/>
              <a:t>PH</a:t>
            </a:r>
            <a:r>
              <a:rPr lang="fa-IR" dirty="0" smtClean="0"/>
              <a:t> پایین آب سیب نسبت به سایر آب میوه ها و وجود گروه های </a:t>
            </a:r>
            <a:r>
              <a:rPr lang="en-US" dirty="0" smtClean="0"/>
              <a:t>SH</a:t>
            </a:r>
            <a:r>
              <a:rPr lang="fa-IR" dirty="0" smtClean="0"/>
              <a:t>، پایداری پاتولین در آب سیب بیشتر از سایر آب میوه هاست </a:t>
            </a:r>
            <a:endParaRPr lang="fa-I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077200" cy="5135563"/>
          </a:xfrm>
        </p:spPr>
        <p:txBody>
          <a:bodyPr/>
          <a:lstStyle/>
          <a:p>
            <a:pPr algn="r" rtl="1"/>
            <a:r>
              <a:rPr lang="fa-IR" dirty="0" smtClean="0"/>
              <a:t>افزودن اسید آسکوربیک، سوربات پتاسیم و نیترات سدیم به آب سیب مانع از رشد توده سلولی کپک و تشکیل پاتولین می شود </a:t>
            </a:r>
          </a:p>
          <a:p>
            <a:pPr algn="r" rtl="1"/>
            <a:r>
              <a:rPr lang="fa-IR" dirty="0" smtClean="0"/>
              <a:t>اثر مهارکنندگی </a:t>
            </a:r>
            <a:r>
              <a:rPr lang="en-US" dirty="0" smtClean="0"/>
              <a:t>SO2</a:t>
            </a:r>
            <a:r>
              <a:rPr lang="fa-IR" dirty="0" smtClean="0"/>
              <a:t> بر رشد کپک موثرتراز سوربات پتاسیم و بنزوات پتاسیم می باشد 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میزان مجاز پاتولین در آب سیب 50 میکروگرم در لیتر است </a:t>
            </a:r>
            <a:endParaRPr lang="fa-I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algn="r" rtl="1"/>
            <a:r>
              <a:rPr lang="fa-IR" sz="4000" b="1" dirty="0" smtClean="0"/>
              <a:t>جذب و متبولیسم سم ؛ </a:t>
            </a:r>
          </a:p>
          <a:p>
            <a:pPr algn="r" rtl="1"/>
            <a:r>
              <a:rPr lang="fa-IR" dirty="0" smtClean="0"/>
              <a:t>سرعت جذب در حد متوسط </a:t>
            </a:r>
          </a:p>
          <a:p>
            <a:pPr algn="r" rtl="1"/>
            <a:r>
              <a:rPr lang="fa-IR" dirty="0" smtClean="0"/>
              <a:t>با تجویز سم ، در مدت 7 روز 49% از طریق مدفوع و 36% از طریق ادرار دفع می شود </a:t>
            </a:r>
          </a:p>
          <a:p>
            <a:pPr algn="r" rtl="1"/>
            <a:r>
              <a:rPr lang="fa-IR" dirty="0" smtClean="0"/>
              <a:t>بیشترین میزان دفع در 24 ساعت اول است 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algn="r" rtl="1"/>
            <a:r>
              <a:rPr lang="fa-IR" dirty="0" smtClean="0"/>
              <a:t>تولید شده توسط کپک های </a:t>
            </a:r>
          </a:p>
          <a:p>
            <a:pPr algn="r" rtl="1"/>
            <a:r>
              <a:rPr lang="fa-IR" dirty="0" smtClean="0"/>
              <a:t>آسپرژیلوس اکراسئوس، آسپرژیلوس آلیاسئوس و آسپرژیلوس استانیوس و آسپرژیلوس ملوس  </a:t>
            </a:r>
          </a:p>
          <a:p>
            <a:pPr algn="r" rtl="1"/>
            <a:r>
              <a:rPr lang="fa-IR" dirty="0" smtClean="0"/>
              <a:t>و کپک های پنی سیلیوم ویریدیکاتوم، سیکلوپیوم و وارییبل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این کپک ها در شرایط با رطوبت نسبی بالا رشد می کنند </a:t>
            </a:r>
          </a:p>
          <a:p>
            <a:pPr algn="r" rtl="1"/>
            <a:r>
              <a:rPr lang="fa-IR" dirty="0" smtClean="0"/>
              <a:t>بیشترین تولید سم در دمای 30 درجه است  </a:t>
            </a:r>
          </a:p>
          <a:p>
            <a:pPr algn="r" rtl="1"/>
            <a:endParaRPr lang="fa-I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اثر مهارکنندگی بر آنزیم های </a:t>
            </a:r>
            <a:r>
              <a:rPr lang="en-US" dirty="0" smtClean="0"/>
              <a:t>ATP</a:t>
            </a:r>
            <a:r>
              <a:rPr lang="fa-IR" dirty="0" smtClean="0"/>
              <a:t> آز، آلکالن فسفاتاز، آلدولاز، و هگزوکیناز </a:t>
            </a:r>
          </a:p>
          <a:p>
            <a:pPr algn="r" rtl="1"/>
            <a:r>
              <a:rPr lang="fa-IR" dirty="0" smtClean="0"/>
              <a:t>فعال کنندگی آنزیم گلیکوژن فسفریلاز کبدی و افزایش 60% قندخون </a:t>
            </a:r>
          </a:p>
          <a:p>
            <a:pPr algn="r" rtl="1"/>
            <a:r>
              <a:rPr lang="fa-IR" dirty="0" smtClean="0"/>
              <a:t>مهار سنتز پروتئین </a:t>
            </a:r>
          </a:p>
          <a:p>
            <a:pPr algn="r" rtl="1"/>
            <a:r>
              <a:rPr lang="fa-IR" dirty="0" smtClean="0"/>
              <a:t>دریافت سم به میزان زیاد باعث کاهش میزان گلیکوژن در کبد، کلیه و بافت روده</a:t>
            </a:r>
            <a:endParaRPr lang="fa-I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علائم مسمومیت حاد ؛ </a:t>
            </a:r>
          </a:p>
          <a:p>
            <a:pPr algn="r" rtl="1"/>
            <a:r>
              <a:rPr lang="fa-IR" dirty="0" smtClean="0"/>
              <a:t>سرگیجه، اضطراب، هیجان، ادم و احتقان ریه، مشکل تنفسی، ایجاد زخم، اتساع و پرخونی در دستگاه گوارش (احتمالا به این دلیل که پاتولین به عنوان یک آنتی بیوتیک بر علیه باکتری های گرم مثبت عمل کرده و در نتیجه باکتری های گرم منفی باعث عفونت در حیوان می شوند)  </a:t>
            </a:r>
          </a:p>
          <a:p>
            <a:pPr algn="r" rtl="1"/>
            <a:r>
              <a:rPr lang="fa-IR" dirty="0" smtClean="0"/>
              <a:t>در دوز بالا باعث آسیب جزئی به عمل کلیه ها و پرخونی پرزهای دئودنوم شده است 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4000" b="1" dirty="0" smtClean="0"/>
              <a:t>اثر سرطان زایی ؛  </a:t>
            </a:r>
          </a:p>
          <a:p>
            <a:pPr algn="r" rtl="1"/>
            <a:r>
              <a:rPr lang="fa-IR" dirty="0" smtClean="0"/>
              <a:t>در برخی مطالعات همبستگی بین مصرف سم و ایجاد تومور بیان شده است  </a:t>
            </a:r>
          </a:p>
          <a:p>
            <a:pPr algn="r" rtl="1"/>
            <a:r>
              <a:rPr lang="fa-IR" sz="4000" b="1" dirty="0" smtClean="0"/>
              <a:t>اثر سمی بر سیستم ایمنی ؛ </a:t>
            </a:r>
          </a:p>
          <a:p>
            <a:pPr algn="r" rtl="1"/>
            <a:r>
              <a:rPr lang="fa-IR" dirty="0" smtClean="0"/>
              <a:t>نتایج برخی مطالعات بیان می کند که پاتولین در دوز کم اثر تحریک کننده بر سلول های طحال و در دوز بالا اثر مهاری بر تکثیر لنفوسیت ها دارد </a:t>
            </a:r>
          </a:p>
          <a:p>
            <a:pPr algn="r" rtl="1"/>
            <a:r>
              <a:rPr lang="fa-IR" dirty="0" smtClean="0"/>
              <a:t>در مطالعه ای با دوز 0/25-1 </a:t>
            </a:r>
            <a:r>
              <a:rPr lang="en-US" dirty="0" err="1" smtClean="0"/>
              <a:t>ug</a:t>
            </a:r>
            <a:r>
              <a:rPr lang="en-US" dirty="0" smtClean="0"/>
              <a:t>/ml</a:t>
            </a:r>
            <a:r>
              <a:rPr lang="fa-IR" dirty="0" smtClean="0"/>
              <a:t> باعث کاهش اثر شیمیوتاکسیک نوتروفیل ها در سگ شد </a:t>
            </a:r>
            <a:endParaRPr lang="fa-I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می </a:t>
            </a:r>
            <a:r>
              <a:rPr lang="fa-IR" dirty="0" smtClean="0"/>
              <a:t>تواند در مدت 5 روز منجر به کاهش میزان ایمونوگلوبولین های </a:t>
            </a:r>
            <a:r>
              <a:rPr lang="en-US" dirty="0" smtClean="0"/>
              <a:t>A,G,M</a:t>
            </a:r>
            <a:r>
              <a:rPr lang="fa-IR" dirty="0" smtClean="0"/>
              <a:t> شود </a:t>
            </a:r>
          </a:p>
          <a:p>
            <a:pPr algn="r" rtl="1"/>
            <a:r>
              <a:rPr lang="fa-IR" dirty="0" smtClean="0"/>
              <a:t>می تواند منجر به مهار تولید اینترفرون گاما و اینترلوکین 4 شود  </a:t>
            </a:r>
          </a:p>
          <a:p>
            <a:pPr algn="r" rtl="1"/>
            <a:r>
              <a:rPr lang="fa-IR" dirty="0" smtClean="0"/>
              <a:t>ممکن است پاسخ های آلرژیک را افزایش دهد </a:t>
            </a:r>
            <a:endParaRPr lang="fa-I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algn="r" rtl="1"/>
            <a:r>
              <a:rPr lang="fa-IR" dirty="0" smtClean="0"/>
              <a:t>کنترل و کاهش دریافت سم؛ </a:t>
            </a:r>
          </a:p>
          <a:p>
            <a:pPr algn="r" rtl="1"/>
            <a:r>
              <a:rPr lang="fa-IR" dirty="0" smtClean="0"/>
              <a:t>شستشوی سیب با آب با فشار زیاد به صورت پاششی منجر به کاهش سم به میزان 54% می شود </a:t>
            </a:r>
          </a:p>
          <a:p>
            <a:pPr algn="r" rtl="1"/>
            <a:r>
              <a:rPr lang="fa-IR" dirty="0" smtClean="0"/>
              <a:t>در فرایند تولید آب میوه، عملیات شفاف سازی بوسیله آنزیم و فیلتراسیون باعث کاهش مقدار سم می شود </a:t>
            </a:r>
          </a:p>
          <a:p>
            <a:pPr algn="r" rtl="1"/>
            <a:r>
              <a:rPr lang="fa-IR" dirty="0" smtClean="0"/>
              <a:t>فرایند تخمیر الکلی در آب میوه ها باعث نابودی سم می شود بنابراین سرکه سیب و گلابی فاقد این سم می باشند </a:t>
            </a:r>
          </a:p>
          <a:p>
            <a:pPr algn="r" rtl="1"/>
            <a:r>
              <a:rPr lang="fa-IR" dirty="0" smtClean="0"/>
              <a:t>اسید آسکوربیک می تواند باعث حذف پاتولین از آب میوه شود </a:t>
            </a:r>
            <a:endParaRPr lang="fa-I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rmAutofit/>
          </a:bodyPr>
          <a:lstStyle/>
          <a:p>
            <a:r>
              <a:rPr lang="fa-IR" sz="6000" b="1" dirty="0" smtClean="0"/>
              <a:t>سیترینین</a:t>
            </a:r>
            <a:endParaRPr lang="fa-IR" sz="60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algn="r" rtl="1"/>
            <a:r>
              <a:rPr lang="fa-IR" dirty="0" smtClean="0"/>
              <a:t>تولید توسط پنی سیلیوم سیترنیوم و ویریدیکاتوم  </a:t>
            </a:r>
          </a:p>
          <a:p>
            <a:pPr algn="r" rtl="1"/>
            <a:r>
              <a:rPr lang="fa-IR" dirty="0" smtClean="0"/>
              <a:t>معمولا در دمای 20-30 درجه سم تولید می شود و در دمای 10 درجه تولید نمی شود </a:t>
            </a:r>
          </a:p>
          <a:p>
            <a:pPr algn="r" rtl="1"/>
            <a:r>
              <a:rPr lang="fa-IR" dirty="0" smtClean="0"/>
              <a:t>از گندم، جو، برنج و چاودار جدا شده است </a:t>
            </a:r>
          </a:p>
          <a:p>
            <a:pPr algn="r" rtl="1"/>
            <a:r>
              <a:rPr lang="fa-IR" dirty="0" smtClean="0"/>
              <a:t>در نور </a:t>
            </a:r>
            <a:r>
              <a:rPr lang="en-US" dirty="0" smtClean="0"/>
              <a:t>UV</a:t>
            </a:r>
            <a:r>
              <a:rPr lang="fa-IR" dirty="0" smtClean="0"/>
              <a:t> به صورت زرد لیمویی دیده می شود </a:t>
            </a:r>
          </a:p>
          <a:p>
            <a:pPr algn="r" rtl="1"/>
            <a:r>
              <a:rPr lang="fa-IR" dirty="0" smtClean="0"/>
              <a:t>در ابتدا به عنوان آنتی بیوتیک شناسایی شد ولی به علت ویژگی های نفروتوکسیک، کاربرد آن ممنوع شد ، سمیت آن از اکراتوکسین کمتر است </a:t>
            </a:r>
          </a:p>
          <a:p>
            <a:pPr algn="r" rtl="1">
              <a:buNone/>
            </a:pPr>
            <a:endParaRPr lang="fa-IR" dirty="0" smtClean="0"/>
          </a:p>
          <a:p>
            <a:pPr algn="r" rtl="1"/>
            <a:endParaRPr lang="fa-I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46237"/>
            <a:ext cx="8229600" cy="3992563"/>
          </a:xfrm>
        </p:spPr>
        <p:txBody>
          <a:bodyPr/>
          <a:lstStyle/>
          <a:p>
            <a:pPr algn="r" rtl="1"/>
            <a:r>
              <a:rPr lang="fa-IR" dirty="0" smtClean="0"/>
              <a:t>در </a:t>
            </a:r>
            <a:r>
              <a:rPr lang="fa-IR" dirty="0" smtClean="0"/>
              <a:t>آب </a:t>
            </a:r>
            <a:r>
              <a:rPr lang="fa-IR" dirty="0" smtClean="0"/>
              <a:t>میوه سیب ناپایدار است و سریعا تجزیه می شود </a:t>
            </a:r>
          </a:p>
          <a:p>
            <a:pPr algn="r" rtl="1"/>
            <a:r>
              <a:rPr lang="fa-IR" dirty="0" smtClean="0"/>
              <a:t>این سم با پروتئین سرم انسانی ترکیب می شود ولی توانایی ترکیب با </a:t>
            </a:r>
            <a:r>
              <a:rPr lang="en-US" dirty="0" smtClean="0"/>
              <a:t>DNA</a:t>
            </a:r>
            <a:r>
              <a:rPr lang="fa-IR" dirty="0" smtClean="0"/>
              <a:t> را ندارد </a:t>
            </a:r>
          </a:p>
          <a:p>
            <a:pPr algn="r" rtl="1"/>
            <a:r>
              <a:rPr lang="fa-IR" dirty="0" smtClean="0"/>
              <a:t>توانایی اختلال در سیستم ایمنی را دارد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>
            <a:normAutofit/>
          </a:bodyPr>
          <a:lstStyle/>
          <a:p>
            <a:r>
              <a:rPr lang="fa-IR" sz="6000" b="1" dirty="0" smtClean="0"/>
              <a:t>زیرالنون</a:t>
            </a:r>
            <a:endParaRPr lang="fa-IR" sz="60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r" rtl="1"/>
            <a:r>
              <a:rPr lang="fa-IR" dirty="0" smtClean="0"/>
              <a:t>حداقل 5 نوع زیرالنون توسط گونه های کپک فوزاریوم تولید می شود  </a:t>
            </a:r>
          </a:p>
          <a:p>
            <a:pPr algn="r" rtl="1"/>
            <a:r>
              <a:rPr lang="fa-IR" dirty="0" smtClean="0"/>
              <a:t>این ارگانیسم قادر به آلوده کردن ذرت، گندم، جو وکنجد می باشد </a:t>
            </a:r>
          </a:p>
          <a:p>
            <a:pPr algn="r" rtl="1"/>
            <a:r>
              <a:rPr lang="fa-IR" dirty="0" smtClean="0"/>
              <a:t>این توکسین خواص استروژنیک دارد </a:t>
            </a:r>
          </a:p>
          <a:p>
            <a:pPr algn="r" rtl="1"/>
            <a:r>
              <a:rPr lang="fa-IR" dirty="0" smtClean="0"/>
              <a:t>به دلیل اثرات آنابولیک، در برخی کشورها به عنوان عامل تقویت کننده رشد استفاده می شود </a:t>
            </a:r>
          </a:p>
          <a:p>
            <a:pPr algn="r" rtl="1"/>
            <a:r>
              <a:rPr lang="fa-IR" dirty="0" smtClean="0"/>
              <a:t>سرطان زایی آن در موش ها ثابت شده است اما در مورد انسان نیاز به مطالعات بیشتری می باشد </a:t>
            </a:r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7 نوع اکراتوکسین شناسایی شده است که سمی ترین آن ها نوع </a:t>
            </a:r>
            <a:r>
              <a:rPr lang="en-US" dirty="0" smtClean="0"/>
              <a:t>A</a:t>
            </a:r>
            <a:r>
              <a:rPr lang="fa-IR" dirty="0" smtClean="0"/>
              <a:t> می باشد </a:t>
            </a:r>
          </a:p>
          <a:p>
            <a:pPr algn="r" rtl="1"/>
            <a:r>
              <a:rPr lang="fa-IR" dirty="0" smtClean="0"/>
              <a:t>سم اکراتوکسین </a:t>
            </a:r>
            <a:r>
              <a:rPr lang="en-US" dirty="0" smtClean="0"/>
              <a:t>A</a:t>
            </a:r>
            <a:r>
              <a:rPr lang="fa-IR" dirty="0" smtClean="0"/>
              <a:t> پایداری بالایی دارد و به حرارت فوق العاده مقاوم است به طوریکه در دمای 200 درجه نابود نمی شود  </a:t>
            </a:r>
          </a:p>
          <a:p>
            <a:pPr algn="r" rtl="1"/>
            <a:r>
              <a:rPr lang="fa-IR" dirty="0" smtClean="0"/>
              <a:t>فرایند حرارتی در حضور هیدروکسیدسدیم منجر به خنثی شدن سم می شود  </a:t>
            </a:r>
          </a:p>
          <a:p>
            <a:pPr algn="r" rtl="1"/>
            <a:r>
              <a:rPr lang="fa-IR" dirty="0" smtClean="0"/>
              <a:t>برخلاف آفلاتوکسین </a:t>
            </a:r>
            <a:r>
              <a:rPr lang="en-US" dirty="0" smtClean="0"/>
              <a:t>B1</a:t>
            </a:r>
            <a:r>
              <a:rPr lang="fa-IR" dirty="0" smtClean="0"/>
              <a:t>، در محیط مرطوب پایداری بیشتری دارد 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زیرالنون قابلیت انتقال به شیر را دارد  </a:t>
            </a:r>
          </a:p>
          <a:p>
            <a:pPr algn="r" rtl="1"/>
            <a:r>
              <a:rPr lang="fa-IR" dirty="0" smtClean="0"/>
              <a:t>استفاده از فرمالدئید و منوهیدروکسی متیل آمین کلسیم و یا کلسیم هیدروکسید باعث کاهش توکسین می شود </a:t>
            </a:r>
          </a:p>
          <a:p>
            <a:pPr algn="r" rtl="1"/>
            <a:r>
              <a:rPr lang="fa-IR" dirty="0" smtClean="0"/>
              <a:t>شستشوی ساده غلات نیز می تواند تا حد زیادی منجر به خارج شدن سم شود  </a:t>
            </a:r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916363"/>
          </a:xfrm>
        </p:spPr>
        <p:txBody>
          <a:bodyPr/>
          <a:lstStyle/>
          <a:p>
            <a:pPr algn="r" rtl="1"/>
            <a:r>
              <a:rPr lang="fa-IR" dirty="0" smtClean="0"/>
              <a:t>در </a:t>
            </a:r>
            <a:r>
              <a:rPr lang="en-US" dirty="0" smtClean="0"/>
              <a:t>PH</a:t>
            </a:r>
            <a:r>
              <a:rPr lang="fa-IR" dirty="0" smtClean="0"/>
              <a:t> 4/5 مواد زیر به ترتیب از بیشترین به کمترین اثر بازدارندگی را در تولید اکراتوکسین دارند؛ </a:t>
            </a:r>
          </a:p>
          <a:p>
            <a:pPr algn="r" rtl="1"/>
            <a:r>
              <a:rPr lang="fa-IR" dirty="0" smtClean="0"/>
              <a:t>سوربات پتاسیم، پروپیونات سدیم، متیل پارابن، بی سولفیت سدیم   </a:t>
            </a:r>
          </a:p>
          <a:p>
            <a:pPr algn="r" rtl="1"/>
            <a:r>
              <a:rPr lang="fa-IR" dirty="0" smtClean="0"/>
              <a:t>در </a:t>
            </a:r>
            <a:r>
              <a:rPr lang="en-US" dirty="0" smtClean="0"/>
              <a:t>PH</a:t>
            </a:r>
            <a:r>
              <a:rPr lang="fa-IR" dirty="0" smtClean="0"/>
              <a:t> 5/5 متیل پارابن و سوربات پتاسیم مهارکننده رشد کپک و تولید توکسین هستند </a:t>
            </a:r>
          </a:p>
          <a:p>
            <a:pPr algn="r" rtl="1"/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r" rtl="1"/>
            <a:r>
              <a:rPr lang="fa-IR" sz="4000" b="1" dirty="0" smtClean="0"/>
              <a:t>محصولات غذایی درگیر </a:t>
            </a:r>
          </a:p>
          <a:p>
            <a:pPr algn="r" rtl="1"/>
            <a:r>
              <a:rPr lang="fa-IR" dirty="0" smtClean="0"/>
              <a:t>غلات کشت شده در مناطق با آب و هوای سرد و معتدل به ویژه در شمال اروپا و کانادا </a:t>
            </a:r>
          </a:p>
          <a:p>
            <a:pPr algn="r" rtl="1"/>
            <a:r>
              <a:rPr lang="fa-IR" dirty="0" smtClean="0"/>
              <a:t>در فراورده های لبنی و گوشت هایی که از غلات آلوده برای تغذیه دام استفاده شده است </a:t>
            </a:r>
          </a:p>
          <a:p>
            <a:pPr algn="r" rtl="1"/>
            <a:r>
              <a:rPr lang="fa-IR" dirty="0" smtClean="0"/>
              <a:t>در غذاهای خشک و انباری مانند ماهی دودی و نمک زده، لوبیای سویا، لوبیا چیتی، آجیل، فلفل، دانه قهوه و میوه های خشک  </a:t>
            </a:r>
          </a:p>
          <a:p>
            <a:pPr algn="r" rtl="1"/>
            <a:r>
              <a:rPr lang="fa-IR" dirty="0" smtClean="0"/>
              <a:t>انگور، کشمش و شراب </a:t>
            </a:r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r" rtl="1"/>
            <a:r>
              <a:rPr lang="fa-IR" sz="4000" b="1" dirty="0" smtClean="0"/>
              <a:t>جذب و متابولیسم سم؛ </a:t>
            </a:r>
          </a:p>
          <a:p>
            <a:pPr algn="r" rtl="1"/>
            <a:r>
              <a:rPr lang="fa-IR" dirty="0" smtClean="0"/>
              <a:t>به طور قابل محسوسی از طریق دستگاه گوارش جذب می شود </a:t>
            </a:r>
          </a:p>
          <a:p>
            <a:pPr algn="r" rtl="1"/>
            <a:r>
              <a:rPr lang="fa-IR" dirty="0" smtClean="0"/>
              <a:t>میزان جذب سم در گونه های مختلف متفاوت است </a:t>
            </a:r>
          </a:p>
          <a:p>
            <a:pPr algn="r" rtl="1"/>
            <a:r>
              <a:rPr lang="fa-IR" dirty="0" smtClean="0"/>
              <a:t>در اغلب گونه ها محل اصلی جذب سم معده است ( اختلاف نظر بین محققان؛ برخی محل اصلی جذب سم را روده کوچک می دانند) </a:t>
            </a:r>
            <a:endParaRPr lang="fa-I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r" rtl="1"/>
            <a:r>
              <a:rPr lang="fa-IR" dirty="0" smtClean="0"/>
              <a:t>توسط اتصال با آلبومین به بافت های بدن منتقل می شود </a:t>
            </a:r>
          </a:p>
          <a:p>
            <a:pPr algn="r" rtl="1"/>
            <a:r>
              <a:rPr lang="fa-IR" dirty="0" smtClean="0"/>
              <a:t>بیشترین غلظت سم در کلیه و سپس در کبد و بعد در عضلات و بافت چربی وجود دارد  </a:t>
            </a:r>
          </a:p>
          <a:p>
            <a:pPr algn="r" rtl="1"/>
            <a:r>
              <a:rPr lang="fa-IR" dirty="0" smtClean="0"/>
              <a:t>انتقال سم به شیر در انسان، رت و خرگوش ثابت شده است اما این انتقال در حیوانات نشخوارکننده بسیار کم است </a:t>
            </a:r>
            <a:endParaRPr lang="fa-I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4000" b="1" dirty="0" smtClean="0"/>
              <a:t>اثرات بیوشیمیایی ؛</a:t>
            </a:r>
          </a:p>
          <a:p>
            <a:pPr algn="r" rtl="1"/>
            <a:r>
              <a:rPr lang="fa-IR" dirty="0" smtClean="0"/>
              <a:t>اکراتوکسین </a:t>
            </a:r>
            <a:r>
              <a:rPr lang="en-US" dirty="0" smtClean="0"/>
              <a:t>A</a:t>
            </a:r>
            <a:r>
              <a:rPr lang="fa-IR" dirty="0" smtClean="0"/>
              <a:t> از نظر شیمیایی به اسیدآمینه فنیل آلانین شباهت دارد </a:t>
            </a:r>
          </a:p>
          <a:p>
            <a:pPr algn="r" rtl="1"/>
            <a:r>
              <a:rPr lang="fa-IR" dirty="0" smtClean="0"/>
              <a:t>تاثیر اصلی این سم مهار سنتز پروتئین، </a:t>
            </a:r>
            <a:r>
              <a:rPr lang="en-US" dirty="0" smtClean="0"/>
              <a:t>DNA</a:t>
            </a:r>
            <a:r>
              <a:rPr lang="fa-IR" dirty="0" smtClean="0"/>
              <a:t> و </a:t>
            </a:r>
            <a:r>
              <a:rPr lang="en-US" dirty="0" smtClean="0"/>
              <a:t>RNA</a:t>
            </a:r>
            <a:r>
              <a:rPr lang="fa-IR" dirty="0" smtClean="0"/>
              <a:t> است </a:t>
            </a:r>
          </a:p>
          <a:p>
            <a:pPr algn="r" rtl="1"/>
            <a:r>
              <a:rPr lang="fa-IR" dirty="0" smtClean="0"/>
              <a:t>این سم در عملکرد آنزیم هایی که از اسید آمینه فنیل آلانین به عنوان سوبسترا استفاده می کنند مزاحمت ایجاد می کند  </a:t>
            </a:r>
          </a:p>
          <a:p>
            <a:pPr algn="r" rtl="1"/>
            <a:r>
              <a:rPr lang="fa-IR" dirty="0" smtClean="0"/>
              <a:t>به طور رقابتی آنزیم فنیل آلانین هیدروکسیلاز را مهار می کند </a:t>
            </a:r>
          </a:p>
          <a:p>
            <a:pPr algn="r" rtl="1"/>
            <a:r>
              <a:rPr lang="fa-IR" dirty="0" smtClean="0"/>
              <a:t>پراکسیداسیون چربی هارا افزایش می دهد </a:t>
            </a:r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r" rtl="1"/>
            <a:r>
              <a:rPr lang="fa-IR" b="1" dirty="0" smtClean="0"/>
              <a:t>اثر نفروتوکسیک؛</a:t>
            </a:r>
            <a:endParaRPr lang="fa-IR" dirty="0" smtClean="0"/>
          </a:p>
          <a:p>
            <a:pPr algn="r" rtl="1"/>
            <a:r>
              <a:rPr lang="fa-IR" dirty="0" smtClean="0"/>
              <a:t>محل اصلی اثر سم اکراتوکسین کلیه است (قسمت میانی و انتهایی لوله های مرکزی جمع کننده) </a:t>
            </a:r>
          </a:p>
          <a:p>
            <a:pPr algn="r" rtl="1"/>
            <a:r>
              <a:rPr lang="fa-IR" dirty="0" smtClean="0"/>
              <a:t>حساسیت حیوانات به سم متفاوت است (به ترتیب از بیشترین حساسیت به کمترین حساسیت؛ موش، جوجه، رت، خوکچه، سگ)  </a:t>
            </a:r>
          </a:p>
          <a:p>
            <a:pPr algn="r" rtl="1"/>
            <a:r>
              <a:rPr lang="fa-IR" dirty="0" smtClean="0"/>
              <a:t>دوز لازم برای ایجاد آسیب به کلیه حیوانات جوان 5 برابر حیوانات پیر است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1488</Words>
  <Application>Microsoft Office PowerPoint</Application>
  <PresentationFormat>On-screen Show (4:3)</PresentationFormat>
  <Paragraphs>115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اکراتوکسین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سم پاتولین 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سیترینین</vt:lpstr>
      <vt:lpstr>Slide 26</vt:lpstr>
      <vt:lpstr>Slide 27</vt:lpstr>
      <vt:lpstr>زیرالنون</vt:lpstr>
      <vt:lpstr>Slide 29</vt:lpstr>
      <vt:lpstr>Slide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سموم قارچی </dc:title>
  <dc:creator>Peyman System</dc:creator>
  <cp:lastModifiedBy>Peyman System</cp:lastModifiedBy>
  <cp:revision>21</cp:revision>
  <dcterms:created xsi:type="dcterms:W3CDTF">2006-08-16T00:00:00Z</dcterms:created>
  <dcterms:modified xsi:type="dcterms:W3CDTF">2016-05-31T13:37:19Z</dcterms:modified>
</cp:coreProperties>
</file>