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92" r:id="rId3"/>
    <p:sldMasterId id="2147483804" r:id="rId4"/>
    <p:sldMasterId id="2147483816" r:id="rId5"/>
    <p:sldMasterId id="2147483828" r:id="rId6"/>
    <p:sldMasterId id="2147483840" r:id="rId7"/>
    <p:sldMasterId id="2147483852" r:id="rId8"/>
    <p:sldMasterId id="2147483864" r:id="rId9"/>
    <p:sldMasterId id="2147483876" r:id="rId10"/>
    <p:sldMasterId id="2147483888" r:id="rId11"/>
    <p:sldMasterId id="2147483900" r:id="rId12"/>
    <p:sldMasterId id="2147483912" r:id="rId13"/>
    <p:sldMasterId id="2147483924" r:id="rId14"/>
    <p:sldMasterId id="2147483936" r:id="rId15"/>
    <p:sldMasterId id="2147483948" r:id="rId16"/>
    <p:sldMasterId id="2147483960" r:id="rId17"/>
    <p:sldMasterId id="2147483972" r:id="rId18"/>
    <p:sldMasterId id="2147483984" r:id="rId19"/>
    <p:sldMasterId id="2147483996" r:id="rId20"/>
    <p:sldMasterId id="2147484008" r:id="rId21"/>
    <p:sldMasterId id="2147484020" r:id="rId22"/>
    <p:sldMasterId id="2147484032" r:id="rId23"/>
    <p:sldMasterId id="2147484044" r:id="rId24"/>
  </p:sldMasterIdLst>
  <p:notesMasterIdLst>
    <p:notesMasterId r:id="rId219"/>
  </p:notesMasterIdLst>
  <p:sldIdLst>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285" r:id="rId49"/>
    <p:sldId id="256" r:id="rId50"/>
    <p:sldId id="257" r:id="rId51"/>
    <p:sldId id="258" r:id="rId52"/>
    <p:sldId id="259" r:id="rId53"/>
    <p:sldId id="260" r:id="rId54"/>
    <p:sldId id="261" r:id="rId55"/>
    <p:sldId id="262" r:id="rId56"/>
    <p:sldId id="263" r:id="rId57"/>
    <p:sldId id="265" r:id="rId58"/>
    <p:sldId id="266" r:id="rId59"/>
    <p:sldId id="267" r:id="rId60"/>
    <p:sldId id="268" r:id="rId61"/>
    <p:sldId id="269" r:id="rId62"/>
    <p:sldId id="270" r:id="rId63"/>
    <p:sldId id="271" r:id="rId64"/>
    <p:sldId id="272" r:id="rId65"/>
    <p:sldId id="273" r:id="rId66"/>
    <p:sldId id="274" r:id="rId67"/>
    <p:sldId id="275" r:id="rId68"/>
    <p:sldId id="276" r:id="rId69"/>
    <p:sldId id="277" r:id="rId70"/>
    <p:sldId id="278" r:id="rId71"/>
    <p:sldId id="279" r:id="rId72"/>
    <p:sldId id="280" r:id="rId73"/>
    <p:sldId id="281" r:id="rId74"/>
    <p:sldId id="282" r:id="rId75"/>
    <p:sldId id="283" r:id="rId76"/>
    <p:sldId id="284" r:id="rId77"/>
    <p:sldId id="312" r:id="rId78"/>
    <p:sldId id="313" r:id="rId79"/>
    <p:sldId id="314" r:id="rId80"/>
    <p:sldId id="315" r:id="rId81"/>
    <p:sldId id="316" r:id="rId82"/>
    <p:sldId id="317" r:id="rId83"/>
    <p:sldId id="318" r:id="rId84"/>
    <p:sldId id="319" r:id="rId85"/>
    <p:sldId id="320" r:id="rId86"/>
    <p:sldId id="321" r:id="rId87"/>
    <p:sldId id="322" r:id="rId88"/>
    <p:sldId id="323" r:id="rId89"/>
    <p:sldId id="324" r:id="rId90"/>
    <p:sldId id="325" r:id="rId91"/>
    <p:sldId id="326" r:id="rId92"/>
    <p:sldId id="327" r:id="rId93"/>
    <p:sldId id="328" r:id="rId94"/>
    <p:sldId id="329" r:id="rId95"/>
    <p:sldId id="330" r:id="rId96"/>
    <p:sldId id="331" r:id="rId97"/>
    <p:sldId id="332" r:id="rId98"/>
    <p:sldId id="334" r:id="rId99"/>
    <p:sldId id="335" r:id="rId100"/>
    <p:sldId id="336" r:id="rId101"/>
    <p:sldId id="337" r:id="rId102"/>
    <p:sldId id="338" r:id="rId103"/>
    <p:sldId id="339" r:id="rId104"/>
    <p:sldId id="340" r:id="rId105"/>
    <p:sldId id="341" r:id="rId106"/>
    <p:sldId id="342" r:id="rId107"/>
    <p:sldId id="343" r:id="rId108"/>
    <p:sldId id="344" r:id="rId109"/>
    <p:sldId id="345" r:id="rId110"/>
    <p:sldId id="346" r:id="rId111"/>
    <p:sldId id="347" r:id="rId112"/>
    <p:sldId id="348" r:id="rId113"/>
    <p:sldId id="349" r:id="rId114"/>
    <p:sldId id="350" r:id="rId115"/>
    <p:sldId id="351" r:id="rId116"/>
    <p:sldId id="352" r:id="rId117"/>
    <p:sldId id="353" r:id="rId118"/>
    <p:sldId id="354" r:id="rId119"/>
    <p:sldId id="355" r:id="rId120"/>
    <p:sldId id="356" r:id="rId121"/>
    <p:sldId id="357" r:id="rId122"/>
    <p:sldId id="358" r:id="rId123"/>
    <p:sldId id="359" r:id="rId124"/>
    <p:sldId id="360" r:id="rId125"/>
    <p:sldId id="361" r:id="rId126"/>
    <p:sldId id="362" r:id="rId127"/>
    <p:sldId id="363" r:id="rId128"/>
    <p:sldId id="364" r:id="rId129"/>
    <p:sldId id="365" r:id="rId130"/>
    <p:sldId id="366" r:id="rId131"/>
    <p:sldId id="367" r:id="rId132"/>
    <p:sldId id="368" r:id="rId133"/>
    <p:sldId id="369" r:id="rId134"/>
    <p:sldId id="370" r:id="rId135"/>
    <p:sldId id="371" r:id="rId136"/>
    <p:sldId id="372" r:id="rId137"/>
    <p:sldId id="373" r:id="rId138"/>
    <p:sldId id="374" r:id="rId139"/>
    <p:sldId id="375" r:id="rId140"/>
    <p:sldId id="376" r:id="rId141"/>
    <p:sldId id="377" r:id="rId142"/>
    <p:sldId id="378" r:id="rId143"/>
    <p:sldId id="379" r:id="rId144"/>
    <p:sldId id="380" r:id="rId145"/>
    <p:sldId id="381" r:id="rId146"/>
    <p:sldId id="382" r:id="rId147"/>
    <p:sldId id="383" r:id="rId148"/>
    <p:sldId id="384" r:id="rId149"/>
    <p:sldId id="385" r:id="rId150"/>
    <p:sldId id="386" r:id="rId151"/>
    <p:sldId id="387" r:id="rId152"/>
    <p:sldId id="388" r:id="rId153"/>
    <p:sldId id="389" r:id="rId154"/>
    <p:sldId id="390" r:id="rId155"/>
    <p:sldId id="391" r:id="rId156"/>
    <p:sldId id="392" r:id="rId157"/>
    <p:sldId id="393" r:id="rId158"/>
    <p:sldId id="394" r:id="rId159"/>
    <p:sldId id="395" r:id="rId160"/>
    <p:sldId id="396" r:id="rId161"/>
    <p:sldId id="397" r:id="rId162"/>
    <p:sldId id="398" r:id="rId163"/>
    <p:sldId id="399" r:id="rId164"/>
    <p:sldId id="400" r:id="rId165"/>
    <p:sldId id="401" r:id="rId166"/>
    <p:sldId id="402" r:id="rId167"/>
    <p:sldId id="403" r:id="rId168"/>
    <p:sldId id="404" r:id="rId169"/>
    <p:sldId id="405" r:id="rId170"/>
    <p:sldId id="406" r:id="rId171"/>
    <p:sldId id="407" r:id="rId172"/>
    <p:sldId id="408" r:id="rId173"/>
    <p:sldId id="409" r:id="rId174"/>
    <p:sldId id="410" r:id="rId175"/>
    <p:sldId id="411" r:id="rId176"/>
    <p:sldId id="412" r:id="rId177"/>
    <p:sldId id="413" r:id="rId178"/>
    <p:sldId id="414" r:id="rId179"/>
    <p:sldId id="415" r:id="rId180"/>
    <p:sldId id="416" r:id="rId181"/>
    <p:sldId id="417" r:id="rId182"/>
    <p:sldId id="418" r:id="rId183"/>
    <p:sldId id="419" r:id="rId184"/>
    <p:sldId id="420" r:id="rId185"/>
    <p:sldId id="421" r:id="rId186"/>
    <p:sldId id="422" r:id="rId187"/>
    <p:sldId id="423" r:id="rId188"/>
    <p:sldId id="424" r:id="rId189"/>
    <p:sldId id="425" r:id="rId190"/>
    <p:sldId id="426" r:id="rId191"/>
    <p:sldId id="427" r:id="rId192"/>
    <p:sldId id="428" r:id="rId193"/>
    <p:sldId id="429" r:id="rId194"/>
    <p:sldId id="430" r:id="rId195"/>
    <p:sldId id="431" r:id="rId196"/>
    <p:sldId id="432" r:id="rId197"/>
    <p:sldId id="433" r:id="rId198"/>
    <p:sldId id="434" r:id="rId199"/>
    <p:sldId id="435" r:id="rId200"/>
    <p:sldId id="436" r:id="rId201"/>
    <p:sldId id="437" r:id="rId202"/>
    <p:sldId id="438" r:id="rId203"/>
    <p:sldId id="439" r:id="rId204"/>
    <p:sldId id="440" r:id="rId205"/>
    <p:sldId id="441" r:id="rId206"/>
    <p:sldId id="442" r:id="rId207"/>
    <p:sldId id="443" r:id="rId208"/>
    <p:sldId id="444" r:id="rId209"/>
    <p:sldId id="445" r:id="rId210"/>
    <p:sldId id="446" r:id="rId211"/>
    <p:sldId id="447" r:id="rId212"/>
    <p:sldId id="448" r:id="rId213"/>
    <p:sldId id="449" r:id="rId214"/>
    <p:sldId id="450" r:id="rId215"/>
    <p:sldId id="451" r:id="rId216"/>
    <p:sldId id="452" r:id="rId217"/>
    <p:sldId id="453" r:id="rId2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93.xml"/><Relationship Id="rId21" Type="http://schemas.openxmlformats.org/officeDocument/2006/relationships/slideMaster" Target="slideMasters/slideMaster21.xml"/><Relationship Id="rId42" Type="http://schemas.openxmlformats.org/officeDocument/2006/relationships/slide" Target="slides/slide18.xml"/><Relationship Id="rId63" Type="http://schemas.openxmlformats.org/officeDocument/2006/relationships/slide" Target="slides/slide39.xml"/><Relationship Id="rId84" Type="http://schemas.openxmlformats.org/officeDocument/2006/relationships/slide" Target="slides/slide60.xml"/><Relationship Id="rId138" Type="http://schemas.openxmlformats.org/officeDocument/2006/relationships/slide" Target="slides/slide114.xml"/><Relationship Id="rId159" Type="http://schemas.openxmlformats.org/officeDocument/2006/relationships/slide" Target="slides/slide135.xml"/><Relationship Id="rId170" Type="http://schemas.openxmlformats.org/officeDocument/2006/relationships/slide" Target="slides/slide146.xml"/><Relationship Id="rId191" Type="http://schemas.openxmlformats.org/officeDocument/2006/relationships/slide" Target="slides/slide167.xml"/><Relationship Id="rId205" Type="http://schemas.openxmlformats.org/officeDocument/2006/relationships/slide" Target="slides/slide181.xml"/><Relationship Id="rId107" Type="http://schemas.openxmlformats.org/officeDocument/2006/relationships/slide" Target="slides/slide83.xml"/><Relationship Id="rId11" Type="http://schemas.openxmlformats.org/officeDocument/2006/relationships/slideMaster" Target="slideMasters/slideMaster11.xml"/><Relationship Id="rId32" Type="http://schemas.openxmlformats.org/officeDocument/2006/relationships/slide" Target="slides/slide8.xml"/><Relationship Id="rId53" Type="http://schemas.openxmlformats.org/officeDocument/2006/relationships/slide" Target="slides/slide29.xml"/><Relationship Id="rId74" Type="http://schemas.openxmlformats.org/officeDocument/2006/relationships/slide" Target="slides/slide50.xml"/><Relationship Id="rId128" Type="http://schemas.openxmlformats.org/officeDocument/2006/relationships/slide" Target="slides/slide104.xml"/><Relationship Id="rId149" Type="http://schemas.openxmlformats.org/officeDocument/2006/relationships/slide" Target="slides/slide125.xml"/><Relationship Id="rId5" Type="http://schemas.openxmlformats.org/officeDocument/2006/relationships/slideMaster" Target="slideMasters/slideMaster5.xml"/><Relationship Id="rId95" Type="http://schemas.openxmlformats.org/officeDocument/2006/relationships/slide" Target="slides/slide71.xml"/><Relationship Id="rId160" Type="http://schemas.openxmlformats.org/officeDocument/2006/relationships/slide" Target="slides/slide136.xml"/><Relationship Id="rId181" Type="http://schemas.openxmlformats.org/officeDocument/2006/relationships/slide" Target="slides/slide157.xml"/><Relationship Id="rId216" Type="http://schemas.openxmlformats.org/officeDocument/2006/relationships/slide" Target="slides/slide192.xml"/><Relationship Id="rId211" Type="http://schemas.openxmlformats.org/officeDocument/2006/relationships/slide" Target="slides/slide187.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113" Type="http://schemas.openxmlformats.org/officeDocument/2006/relationships/slide" Target="slides/slide89.xml"/><Relationship Id="rId118" Type="http://schemas.openxmlformats.org/officeDocument/2006/relationships/slide" Target="slides/slide94.xml"/><Relationship Id="rId134" Type="http://schemas.openxmlformats.org/officeDocument/2006/relationships/slide" Target="slides/slide110.xml"/><Relationship Id="rId139" Type="http://schemas.openxmlformats.org/officeDocument/2006/relationships/slide" Target="slides/slide115.xml"/><Relationship Id="rId80" Type="http://schemas.openxmlformats.org/officeDocument/2006/relationships/slide" Target="slides/slide56.xml"/><Relationship Id="rId85" Type="http://schemas.openxmlformats.org/officeDocument/2006/relationships/slide" Target="slides/slide61.xml"/><Relationship Id="rId150" Type="http://schemas.openxmlformats.org/officeDocument/2006/relationships/slide" Target="slides/slide126.xml"/><Relationship Id="rId155" Type="http://schemas.openxmlformats.org/officeDocument/2006/relationships/slide" Target="slides/slide131.xml"/><Relationship Id="rId171" Type="http://schemas.openxmlformats.org/officeDocument/2006/relationships/slide" Target="slides/slide147.xml"/><Relationship Id="rId176" Type="http://schemas.openxmlformats.org/officeDocument/2006/relationships/slide" Target="slides/slide152.xml"/><Relationship Id="rId192" Type="http://schemas.openxmlformats.org/officeDocument/2006/relationships/slide" Target="slides/slide168.xml"/><Relationship Id="rId197" Type="http://schemas.openxmlformats.org/officeDocument/2006/relationships/slide" Target="slides/slide173.xml"/><Relationship Id="rId206" Type="http://schemas.openxmlformats.org/officeDocument/2006/relationships/slide" Target="slides/slide182.xml"/><Relationship Id="rId201" Type="http://schemas.openxmlformats.org/officeDocument/2006/relationships/slide" Target="slides/slide177.xml"/><Relationship Id="rId222" Type="http://schemas.openxmlformats.org/officeDocument/2006/relationships/theme" Target="theme/theme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9.xml"/><Relationship Id="rId38" Type="http://schemas.openxmlformats.org/officeDocument/2006/relationships/slide" Target="slides/slide14.xml"/><Relationship Id="rId59" Type="http://schemas.openxmlformats.org/officeDocument/2006/relationships/slide" Target="slides/slide35.xml"/><Relationship Id="rId103" Type="http://schemas.openxmlformats.org/officeDocument/2006/relationships/slide" Target="slides/slide79.xml"/><Relationship Id="rId108" Type="http://schemas.openxmlformats.org/officeDocument/2006/relationships/slide" Target="slides/slide84.xml"/><Relationship Id="rId124" Type="http://schemas.openxmlformats.org/officeDocument/2006/relationships/slide" Target="slides/slide100.xml"/><Relationship Id="rId129" Type="http://schemas.openxmlformats.org/officeDocument/2006/relationships/slide" Target="slides/slide105.xml"/><Relationship Id="rId54" Type="http://schemas.openxmlformats.org/officeDocument/2006/relationships/slide" Target="slides/slide30.xml"/><Relationship Id="rId70" Type="http://schemas.openxmlformats.org/officeDocument/2006/relationships/slide" Target="slides/slide46.xml"/><Relationship Id="rId75" Type="http://schemas.openxmlformats.org/officeDocument/2006/relationships/slide" Target="slides/slide51.xml"/><Relationship Id="rId91" Type="http://schemas.openxmlformats.org/officeDocument/2006/relationships/slide" Target="slides/slide67.xml"/><Relationship Id="rId96" Type="http://schemas.openxmlformats.org/officeDocument/2006/relationships/slide" Target="slides/slide72.xml"/><Relationship Id="rId140" Type="http://schemas.openxmlformats.org/officeDocument/2006/relationships/slide" Target="slides/slide116.xml"/><Relationship Id="rId145" Type="http://schemas.openxmlformats.org/officeDocument/2006/relationships/slide" Target="slides/slide121.xml"/><Relationship Id="rId161" Type="http://schemas.openxmlformats.org/officeDocument/2006/relationships/slide" Target="slides/slide137.xml"/><Relationship Id="rId166" Type="http://schemas.openxmlformats.org/officeDocument/2006/relationships/slide" Target="slides/slide142.xml"/><Relationship Id="rId182" Type="http://schemas.openxmlformats.org/officeDocument/2006/relationships/slide" Target="slides/slide158.xml"/><Relationship Id="rId187" Type="http://schemas.openxmlformats.org/officeDocument/2006/relationships/slide" Target="slides/slide163.xml"/><Relationship Id="rId217" Type="http://schemas.openxmlformats.org/officeDocument/2006/relationships/slide" Target="slides/slide193.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88.xml"/><Relationship Id="rId23" Type="http://schemas.openxmlformats.org/officeDocument/2006/relationships/slideMaster" Target="slideMasters/slideMaster23.xml"/><Relationship Id="rId28" Type="http://schemas.openxmlformats.org/officeDocument/2006/relationships/slide" Target="slides/slide4.xml"/><Relationship Id="rId49" Type="http://schemas.openxmlformats.org/officeDocument/2006/relationships/slide" Target="slides/slide25.xml"/><Relationship Id="rId114" Type="http://schemas.openxmlformats.org/officeDocument/2006/relationships/slide" Target="slides/slide90.xml"/><Relationship Id="rId119" Type="http://schemas.openxmlformats.org/officeDocument/2006/relationships/slide" Target="slides/slide95.xml"/><Relationship Id="rId44" Type="http://schemas.openxmlformats.org/officeDocument/2006/relationships/slide" Target="slides/slide20.xml"/><Relationship Id="rId60" Type="http://schemas.openxmlformats.org/officeDocument/2006/relationships/slide" Target="slides/slide36.xml"/><Relationship Id="rId65" Type="http://schemas.openxmlformats.org/officeDocument/2006/relationships/slide" Target="slides/slide41.xml"/><Relationship Id="rId81" Type="http://schemas.openxmlformats.org/officeDocument/2006/relationships/slide" Target="slides/slide57.xml"/><Relationship Id="rId86" Type="http://schemas.openxmlformats.org/officeDocument/2006/relationships/slide" Target="slides/slide62.xml"/><Relationship Id="rId130" Type="http://schemas.openxmlformats.org/officeDocument/2006/relationships/slide" Target="slides/slide106.xml"/><Relationship Id="rId135" Type="http://schemas.openxmlformats.org/officeDocument/2006/relationships/slide" Target="slides/slide111.xml"/><Relationship Id="rId151" Type="http://schemas.openxmlformats.org/officeDocument/2006/relationships/slide" Target="slides/slide127.xml"/><Relationship Id="rId156" Type="http://schemas.openxmlformats.org/officeDocument/2006/relationships/slide" Target="slides/slide132.xml"/><Relationship Id="rId177" Type="http://schemas.openxmlformats.org/officeDocument/2006/relationships/slide" Target="slides/slide153.xml"/><Relationship Id="rId198" Type="http://schemas.openxmlformats.org/officeDocument/2006/relationships/slide" Target="slides/slide174.xml"/><Relationship Id="rId172" Type="http://schemas.openxmlformats.org/officeDocument/2006/relationships/slide" Target="slides/slide148.xml"/><Relationship Id="rId193" Type="http://schemas.openxmlformats.org/officeDocument/2006/relationships/slide" Target="slides/slide169.xml"/><Relationship Id="rId202" Type="http://schemas.openxmlformats.org/officeDocument/2006/relationships/slide" Target="slides/slide178.xml"/><Relationship Id="rId207" Type="http://schemas.openxmlformats.org/officeDocument/2006/relationships/slide" Target="slides/slide183.xml"/><Relationship Id="rId223"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109" Type="http://schemas.openxmlformats.org/officeDocument/2006/relationships/slide" Target="slides/slide8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slide" Target="slides/slide80.xml"/><Relationship Id="rId120" Type="http://schemas.openxmlformats.org/officeDocument/2006/relationships/slide" Target="slides/slide96.xml"/><Relationship Id="rId125" Type="http://schemas.openxmlformats.org/officeDocument/2006/relationships/slide" Target="slides/slide101.xml"/><Relationship Id="rId141" Type="http://schemas.openxmlformats.org/officeDocument/2006/relationships/slide" Target="slides/slide117.xml"/><Relationship Id="rId146" Type="http://schemas.openxmlformats.org/officeDocument/2006/relationships/slide" Target="slides/slide122.xml"/><Relationship Id="rId167" Type="http://schemas.openxmlformats.org/officeDocument/2006/relationships/slide" Target="slides/slide143.xml"/><Relationship Id="rId188" Type="http://schemas.openxmlformats.org/officeDocument/2006/relationships/slide" Target="slides/slide164.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162" Type="http://schemas.openxmlformats.org/officeDocument/2006/relationships/slide" Target="slides/slide138.xml"/><Relationship Id="rId183" Type="http://schemas.openxmlformats.org/officeDocument/2006/relationships/slide" Target="slides/slide159.xml"/><Relationship Id="rId213" Type="http://schemas.openxmlformats.org/officeDocument/2006/relationships/slide" Target="slides/slide189.xml"/><Relationship Id="rId218" Type="http://schemas.openxmlformats.org/officeDocument/2006/relationships/slide" Target="slides/slide194.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110" Type="http://schemas.openxmlformats.org/officeDocument/2006/relationships/slide" Target="slides/slide86.xml"/><Relationship Id="rId115" Type="http://schemas.openxmlformats.org/officeDocument/2006/relationships/slide" Target="slides/slide91.xml"/><Relationship Id="rId131" Type="http://schemas.openxmlformats.org/officeDocument/2006/relationships/slide" Target="slides/slide107.xml"/><Relationship Id="rId136" Type="http://schemas.openxmlformats.org/officeDocument/2006/relationships/slide" Target="slides/slide112.xml"/><Relationship Id="rId157" Type="http://schemas.openxmlformats.org/officeDocument/2006/relationships/slide" Target="slides/slide133.xml"/><Relationship Id="rId178" Type="http://schemas.openxmlformats.org/officeDocument/2006/relationships/slide" Target="slides/slide154.xml"/><Relationship Id="rId61" Type="http://schemas.openxmlformats.org/officeDocument/2006/relationships/slide" Target="slides/slide37.xml"/><Relationship Id="rId82" Type="http://schemas.openxmlformats.org/officeDocument/2006/relationships/slide" Target="slides/slide58.xml"/><Relationship Id="rId152" Type="http://schemas.openxmlformats.org/officeDocument/2006/relationships/slide" Target="slides/slide128.xml"/><Relationship Id="rId173" Type="http://schemas.openxmlformats.org/officeDocument/2006/relationships/slide" Target="slides/slide149.xml"/><Relationship Id="rId194" Type="http://schemas.openxmlformats.org/officeDocument/2006/relationships/slide" Target="slides/slide170.xml"/><Relationship Id="rId199" Type="http://schemas.openxmlformats.org/officeDocument/2006/relationships/slide" Target="slides/slide175.xml"/><Relationship Id="rId203" Type="http://schemas.openxmlformats.org/officeDocument/2006/relationships/slide" Target="slides/slide179.xml"/><Relationship Id="rId208" Type="http://schemas.openxmlformats.org/officeDocument/2006/relationships/slide" Target="slides/slide18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slide" Target="slides/slide81.xml"/><Relationship Id="rId126" Type="http://schemas.openxmlformats.org/officeDocument/2006/relationships/slide" Target="slides/slide102.xml"/><Relationship Id="rId147" Type="http://schemas.openxmlformats.org/officeDocument/2006/relationships/slide" Target="slides/slide123.xml"/><Relationship Id="rId168" Type="http://schemas.openxmlformats.org/officeDocument/2006/relationships/slide" Target="slides/slide144.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slide" Target="slides/slide74.xml"/><Relationship Id="rId121" Type="http://schemas.openxmlformats.org/officeDocument/2006/relationships/slide" Target="slides/slide97.xml"/><Relationship Id="rId142" Type="http://schemas.openxmlformats.org/officeDocument/2006/relationships/slide" Target="slides/slide118.xml"/><Relationship Id="rId163" Type="http://schemas.openxmlformats.org/officeDocument/2006/relationships/slide" Target="slides/slide139.xml"/><Relationship Id="rId184" Type="http://schemas.openxmlformats.org/officeDocument/2006/relationships/slide" Target="slides/slide160.xml"/><Relationship Id="rId189" Type="http://schemas.openxmlformats.org/officeDocument/2006/relationships/slide" Target="slides/slide165.xml"/><Relationship Id="rId219" Type="http://schemas.openxmlformats.org/officeDocument/2006/relationships/notesMaster" Target="notesMasters/notesMaster1.xml"/><Relationship Id="rId3" Type="http://schemas.openxmlformats.org/officeDocument/2006/relationships/slideMaster" Target="slideMasters/slideMaster3.xml"/><Relationship Id="rId214" Type="http://schemas.openxmlformats.org/officeDocument/2006/relationships/slide" Target="slides/slide190.xml"/><Relationship Id="rId25" Type="http://schemas.openxmlformats.org/officeDocument/2006/relationships/slide" Target="slides/slide1.xml"/><Relationship Id="rId46" Type="http://schemas.openxmlformats.org/officeDocument/2006/relationships/slide" Target="slides/slide22.xml"/><Relationship Id="rId67" Type="http://schemas.openxmlformats.org/officeDocument/2006/relationships/slide" Target="slides/slide43.xml"/><Relationship Id="rId116" Type="http://schemas.openxmlformats.org/officeDocument/2006/relationships/slide" Target="slides/slide92.xml"/><Relationship Id="rId137" Type="http://schemas.openxmlformats.org/officeDocument/2006/relationships/slide" Target="slides/slide113.xml"/><Relationship Id="rId158" Type="http://schemas.openxmlformats.org/officeDocument/2006/relationships/slide" Target="slides/slide134.xml"/><Relationship Id="rId20" Type="http://schemas.openxmlformats.org/officeDocument/2006/relationships/slideMaster" Target="slideMasters/slideMaster20.xml"/><Relationship Id="rId41" Type="http://schemas.openxmlformats.org/officeDocument/2006/relationships/slide" Target="slides/slide17.xml"/><Relationship Id="rId62" Type="http://schemas.openxmlformats.org/officeDocument/2006/relationships/slide" Target="slides/slide38.xml"/><Relationship Id="rId83" Type="http://schemas.openxmlformats.org/officeDocument/2006/relationships/slide" Target="slides/slide59.xml"/><Relationship Id="rId88" Type="http://schemas.openxmlformats.org/officeDocument/2006/relationships/slide" Target="slides/slide64.xml"/><Relationship Id="rId111" Type="http://schemas.openxmlformats.org/officeDocument/2006/relationships/slide" Target="slides/slide87.xml"/><Relationship Id="rId132" Type="http://schemas.openxmlformats.org/officeDocument/2006/relationships/slide" Target="slides/slide108.xml"/><Relationship Id="rId153" Type="http://schemas.openxmlformats.org/officeDocument/2006/relationships/slide" Target="slides/slide129.xml"/><Relationship Id="rId174" Type="http://schemas.openxmlformats.org/officeDocument/2006/relationships/slide" Target="slides/slide150.xml"/><Relationship Id="rId179" Type="http://schemas.openxmlformats.org/officeDocument/2006/relationships/slide" Target="slides/slide155.xml"/><Relationship Id="rId195" Type="http://schemas.openxmlformats.org/officeDocument/2006/relationships/slide" Target="slides/slide171.xml"/><Relationship Id="rId209" Type="http://schemas.openxmlformats.org/officeDocument/2006/relationships/slide" Target="slides/slide185.xml"/><Relationship Id="rId190" Type="http://schemas.openxmlformats.org/officeDocument/2006/relationships/slide" Target="slides/slide166.xml"/><Relationship Id="rId204" Type="http://schemas.openxmlformats.org/officeDocument/2006/relationships/slide" Target="slides/slide180.xml"/><Relationship Id="rId220" Type="http://schemas.openxmlformats.org/officeDocument/2006/relationships/presProps" Target="presProps.xml"/><Relationship Id="rId15" Type="http://schemas.openxmlformats.org/officeDocument/2006/relationships/slideMaster" Target="slideMasters/slideMaster15.xml"/><Relationship Id="rId36" Type="http://schemas.openxmlformats.org/officeDocument/2006/relationships/slide" Target="slides/slide12.xml"/><Relationship Id="rId57" Type="http://schemas.openxmlformats.org/officeDocument/2006/relationships/slide" Target="slides/slide33.xml"/><Relationship Id="rId106" Type="http://schemas.openxmlformats.org/officeDocument/2006/relationships/slide" Target="slides/slide82.xml"/><Relationship Id="rId127" Type="http://schemas.openxmlformats.org/officeDocument/2006/relationships/slide" Target="slides/slide103.xml"/><Relationship Id="rId10" Type="http://schemas.openxmlformats.org/officeDocument/2006/relationships/slideMaster" Target="slideMasters/slideMaster10.xml"/><Relationship Id="rId31" Type="http://schemas.openxmlformats.org/officeDocument/2006/relationships/slide" Target="slides/slide7.xml"/><Relationship Id="rId52" Type="http://schemas.openxmlformats.org/officeDocument/2006/relationships/slide" Target="slides/slide28.xml"/><Relationship Id="rId73" Type="http://schemas.openxmlformats.org/officeDocument/2006/relationships/slide" Target="slides/slide49.xml"/><Relationship Id="rId78" Type="http://schemas.openxmlformats.org/officeDocument/2006/relationships/slide" Target="slides/slide54.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slide" Target="slides/slide77.xml"/><Relationship Id="rId122" Type="http://schemas.openxmlformats.org/officeDocument/2006/relationships/slide" Target="slides/slide98.xml"/><Relationship Id="rId143" Type="http://schemas.openxmlformats.org/officeDocument/2006/relationships/slide" Target="slides/slide119.xml"/><Relationship Id="rId148" Type="http://schemas.openxmlformats.org/officeDocument/2006/relationships/slide" Target="slides/slide124.xml"/><Relationship Id="rId164" Type="http://schemas.openxmlformats.org/officeDocument/2006/relationships/slide" Target="slides/slide140.xml"/><Relationship Id="rId169" Type="http://schemas.openxmlformats.org/officeDocument/2006/relationships/slide" Target="slides/slide145.xml"/><Relationship Id="rId185" Type="http://schemas.openxmlformats.org/officeDocument/2006/relationships/slide" Target="slides/slide16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56.xml"/><Relationship Id="rId210" Type="http://schemas.openxmlformats.org/officeDocument/2006/relationships/slide" Target="slides/slide186.xml"/><Relationship Id="rId215" Type="http://schemas.openxmlformats.org/officeDocument/2006/relationships/slide" Target="slides/slide191.xml"/><Relationship Id="rId26" Type="http://schemas.openxmlformats.org/officeDocument/2006/relationships/slide" Target="slides/slide2.xml"/><Relationship Id="rId47" Type="http://schemas.openxmlformats.org/officeDocument/2006/relationships/slide" Target="slides/slide23.xml"/><Relationship Id="rId68" Type="http://schemas.openxmlformats.org/officeDocument/2006/relationships/slide" Target="slides/slide44.xml"/><Relationship Id="rId89" Type="http://schemas.openxmlformats.org/officeDocument/2006/relationships/slide" Target="slides/slide65.xml"/><Relationship Id="rId112" Type="http://schemas.openxmlformats.org/officeDocument/2006/relationships/slide" Target="slides/slide88.xml"/><Relationship Id="rId133" Type="http://schemas.openxmlformats.org/officeDocument/2006/relationships/slide" Target="slides/slide109.xml"/><Relationship Id="rId154" Type="http://schemas.openxmlformats.org/officeDocument/2006/relationships/slide" Target="slides/slide130.xml"/><Relationship Id="rId175" Type="http://schemas.openxmlformats.org/officeDocument/2006/relationships/slide" Target="slides/slide151.xml"/><Relationship Id="rId196" Type="http://schemas.openxmlformats.org/officeDocument/2006/relationships/slide" Target="slides/slide172.xml"/><Relationship Id="rId200" Type="http://schemas.openxmlformats.org/officeDocument/2006/relationships/slide" Target="slides/slide176.xml"/><Relationship Id="rId16" Type="http://schemas.openxmlformats.org/officeDocument/2006/relationships/slideMaster" Target="slideMasters/slideMaster16.xml"/><Relationship Id="rId221" Type="http://schemas.openxmlformats.org/officeDocument/2006/relationships/viewProps" Target="viewProps.xml"/><Relationship Id="rId37" Type="http://schemas.openxmlformats.org/officeDocument/2006/relationships/slide" Target="slides/slide13.xml"/><Relationship Id="rId58" Type="http://schemas.openxmlformats.org/officeDocument/2006/relationships/slide" Target="slides/slide34.xml"/><Relationship Id="rId79" Type="http://schemas.openxmlformats.org/officeDocument/2006/relationships/slide" Target="slides/slide55.xml"/><Relationship Id="rId102" Type="http://schemas.openxmlformats.org/officeDocument/2006/relationships/slide" Target="slides/slide78.xml"/><Relationship Id="rId123" Type="http://schemas.openxmlformats.org/officeDocument/2006/relationships/slide" Target="slides/slide99.xml"/><Relationship Id="rId144" Type="http://schemas.openxmlformats.org/officeDocument/2006/relationships/slide" Target="slides/slide120.xml"/><Relationship Id="rId90" Type="http://schemas.openxmlformats.org/officeDocument/2006/relationships/slide" Target="slides/slide66.xml"/><Relationship Id="rId165" Type="http://schemas.openxmlformats.org/officeDocument/2006/relationships/slide" Target="slides/slide141.xml"/><Relationship Id="rId186" Type="http://schemas.openxmlformats.org/officeDocument/2006/relationships/slide" Target="slides/slide162.xml"/></Relationships>
</file>

<file path=ppt/diagrams/_rels/data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2.jpeg"/><Relationship Id="rId1" Type="http://schemas.openxmlformats.org/officeDocument/2006/relationships/image" Target="../media/image51.jpeg"/></Relationships>
</file>

<file path=ppt/diagrams/_rels/data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image" Target="../media/image45.jpeg"/></Relationships>
</file>

<file path=ppt/diagrams/_rels/data9.xml.rels><?xml version="1.0" encoding="UTF-8" standalone="yes"?>
<Relationships xmlns="http://schemas.openxmlformats.org/package/2006/relationships"><Relationship Id="rId1" Type="http://schemas.openxmlformats.org/officeDocument/2006/relationships/image" Target="../media/image48.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45.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45.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9BD2DD-EF6E-4B4E-926C-A3FBA19B7D8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fa-IR"/>
        </a:p>
      </dgm:t>
    </dgm:pt>
    <dgm:pt modelId="{C31B82CB-6FA1-47F4-B9F9-40A001ADB53A}">
      <dgm:prSet phldrT="[Text]" custT="1"/>
      <dgm:spPr/>
      <dgm:t>
        <a:bodyPr/>
        <a:lstStyle/>
        <a:p>
          <a:pPr rtl="1"/>
          <a:r>
            <a:rPr lang="fa-IR" sz="2200" b="1" dirty="0" smtClean="0">
              <a:cs typeface="B Nazanin" pitchFamily="2" charset="-78"/>
            </a:rPr>
            <a:t>الگوی بدیع نگاری</a:t>
          </a:r>
          <a:endParaRPr lang="fa-IR" sz="2200" b="1" dirty="0">
            <a:cs typeface="B Nazanin" pitchFamily="2" charset="-78"/>
          </a:endParaRPr>
        </a:p>
      </dgm:t>
    </dgm:pt>
    <dgm:pt modelId="{C2AC69A0-1A54-487C-8483-C99C78B992BE}" type="parTrans" cxnId="{4A1CEFA6-7A10-469C-859D-58AC73FC9F3D}">
      <dgm:prSet/>
      <dgm:spPr/>
      <dgm:t>
        <a:bodyPr/>
        <a:lstStyle/>
        <a:p>
          <a:pPr rtl="1"/>
          <a:endParaRPr lang="fa-IR">
            <a:cs typeface="B Nazanin" pitchFamily="2" charset="-78"/>
          </a:endParaRPr>
        </a:p>
      </dgm:t>
    </dgm:pt>
    <dgm:pt modelId="{47B1FAF5-CCBC-4FCF-BBEF-1551D98CCBF9}" type="sibTrans" cxnId="{4A1CEFA6-7A10-469C-859D-58AC73FC9F3D}">
      <dgm:prSet/>
      <dgm:spPr/>
      <dgm:t>
        <a:bodyPr/>
        <a:lstStyle/>
        <a:p>
          <a:pPr rtl="1"/>
          <a:endParaRPr lang="fa-IR">
            <a:cs typeface="B Nazanin" pitchFamily="2" charset="-78"/>
          </a:endParaRPr>
        </a:p>
      </dgm:t>
    </dgm:pt>
    <dgm:pt modelId="{27FF6573-F50E-4A36-82EB-CFE50108E0C6}">
      <dgm:prSet phldrT="[Text]"/>
      <dgm:spPr/>
      <dgm:t>
        <a:bodyPr/>
        <a:lstStyle/>
        <a:p>
          <a:pPr rtl="1"/>
          <a:r>
            <a:rPr lang="fa-IR" dirty="0" smtClean="0">
              <a:cs typeface="B Nazanin" pitchFamily="2" charset="-78"/>
            </a:rPr>
            <a:t>آثار غیر مستقیم</a:t>
          </a:r>
          <a:endParaRPr lang="fa-IR" dirty="0">
            <a:cs typeface="B Nazanin" pitchFamily="2" charset="-78"/>
          </a:endParaRPr>
        </a:p>
      </dgm:t>
    </dgm:pt>
    <dgm:pt modelId="{2EB4EE92-A293-4679-BDCB-A79C23ABFFE3}" type="parTrans" cxnId="{845825EF-E2CA-4698-8896-474CF5A67D72}">
      <dgm:prSet/>
      <dgm:spPr/>
      <dgm:t>
        <a:bodyPr/>
        <a:lstStyle/>
        <a:p>
          <a:pPr rtl="1"/>
          <a:endParaRPr lang="fa-IR">
            <a:cs typeface="B Nazanin" pitchFamily="2" charset="-78"/>
          </a:endParaRPr>
        </a:p>
      </dgm:t>
    </dgm:pt>
    <dgm:pt modelId="{E50DA434-A96B-425D-89AA-EF2A94CB84AF}" type="sibTrans" cxnId="{845825EF-E2CA-4698-8896-474CF5A67D72}">
      <dgm:prSet/>
      <dgm:spPr/>
      <dgm:t>
        <a:bodyPr/>
        <a:lstStyle/>
        <a:p>
          <a:pPr rtl="1"/>
          <a:endParaRPr lang="fa-IR">
            <a:cs typeface="B Nazanin" pitchFamily="2" charset="-78"/>
          </a:endParaRPr>
        </a:p>
      </dgm:t>
    </dgm:pt>
    <dgm:pt modelId="{D636F4F9-A5A4-4C55-BC4A-275C9649FB68}">
      <dgm:prSet phldrT="[Text]" custT="1"/>
      <dgm:spPr/>
      <dgm:t>
        <a:bodyPr/>
        <a:lstStyle/>
        <a:p>
          <a:pPr algn="justLow" rtl="1"/>
          <a:r>
            <a:rPr lang="fa-IR" sz="2200" dirty="0" smtClean="0">
              <a:cs typeface="B Nazanin" pitchFamily="2" charset="-78"/>
            </a:rPr>
            <a:t>توفیق در یادگیری محتوای برنامه درسی</a:t>
          </a:r>
        </a:p>
        <a:p>
          <a:pPr algn="justLow" rtl="1"/>
          <a:r>
            <a:rPr lang="fa-IR" sz="2200" dirty="0" smtClean="0">
              <a:cs typeface="B Nazanin" pitchFamily="2" charset="-78"/>
            </a:rPr>
            <a:t>ماجراجویی</a:t>
          </a:r>
        </a:p>
        <a:p>
          <a:pPr algn="justLow" rtl="1"/>
          <a:r>
            <a:rPr lang="fa-IR" sz="2200" dirty="0" smtClean="0">
              <a:cs typeface="B Nazanin" pitchFamily="2" charset="-78"/>
            </a:rPr>
            <a:t>عزت نفس</a:t>
          </a:r>
        </a:p>
        <a:p>
          <a:pPr algn="ctr" rtl="1"/>
          <a:endParaRPr lang="fa-IR" sz="2100" dirty="0">
            <a:cs typeface="B Nazanin" pitchFamily="2" charset="-78"/>
          </a:endParaRPr>
        </a:p>
      </dgm:t>
    </dgm:pt>
    <dgm:pt modelId="{A4BA0FD6-A4BC-42E5-9A9D-A6C363969FEC}" type="parTrans" cxnId="{8327BAE9-54E2-42C1-BF46-3DC776C13D88}">
      <dgm:prSet/>
      <dgm:spPr/>
      <dgm:t>
        <a:bodyPr/>
        <a:lstStyle/>
        <a:p>
          <a:pPr rtl="1"/>
          <a:endParaRPr lang="fa-IR">
            <a:cs typeface="B Nazanin" pitchFamily="2" charset="-78"/>
          </a:endParaRPr>
        </a:p>
      </dgm:t>
    </dgm:pt>
    <dgm:pt modelId="{3A2B67C4-2264-491B-B17D-0BC1F786C05F}" type="sibTrans" cxnId="{8327BAE9-54E2-42C1-BF46-3DC776C13D88}">
      <dgm:prSet/>
      <dgm:spPr/>
      <dgm:t>
        <a:bodyPr/>
        <a:lstStyle/>
        <a:p>
          <a:pPr rtl="1"/>
          <a:endParaRPr lang="fa-IR">
            <a:cs typeface="B Nazanin" pitchFamily="2" charset="-78"/>
          </a:endParaRPr>
        </a:p>
      </dgm:t>
    </dgm:pt>
    <dgm:pt modelId="{EB8BA904-BAE3-45CF-BBDF-DE0EE5FFEC46}">
      <dgm:prSet phldrT="[Text]"/>
      <dgm:spPr/>
      <dgm:t>
        <a:bodyPr/>
        <a:lstStyle/>
        <a:p>
          <a:pPr rtl="1"/>
          <a:r>
            <a:rPr lang="fa-IR" dirty="0" smtClean="0">
              <a:cs typeface="B Nazanin" pitchFamily="2" charset="-78"/>
            </a:rPr>
            <a:t>آثار مستقیم</a:t>
          </a:r>
          <a:endParaRPr lang="fa-IR" dirty="0">
            <a:cs typeface="B Nazanin" pitchFamily="2" charset="-78"/>
          </a:endParaRPr>
        </a:p>
      </dgm:t>
    </dgm:pt>
    <dgm:pt modelId="{B9600C1A-C153-4FBF-825E-CEF8600F3BF2}" type="parTrans" cxnId="{5B3928F0-B10A-492B-AF6B-24D7A0FDE556}">
      <dgm:prSet/>
      <dgm:spPr/>
      <dgm:t>
        <a:bodyPr/>
        <a:lstStyle/>
        <a:p>
          <a:pPr rtl="1"/>
          <a:endParaRPr lang="fa-IR">
            <a:cs typeface="B Nazanin" pitchFamily="2" charset="-78"/>
          </a:endParaRPr>
        </a:p>
      </dgm:t>
    </dgm:pt>
    <dgm:pt modelId="{6BA31D9D-A1DE-4F31-8A6C-45BD89F70583}" type="sibTrans" cxnId="{5B3928F0-B10A-492B-AF6B-24D7A0FDE556}">
      <dgm:prSet/>
      <dgm:spPr/>
      <dgm:t>
        <a:bodyPr/>
        <a:lstStyle/>
        <a:p>
          <a:pPr rtl="1"/>
          <a:endParaRPr lang="fa-IR">
            <a:cs typeface="B Nazanin" pitchFamily="2" charset="-78"/>
          </a:endParaRPr>
        </a:p>
      </dgm:t>
    </dgm:pt>
    <dgm:pt modelId="{7A960335-13BA-4A34-86FE-99BAE2D87CD3}">
      <dgm:prSet phldrT="[Text]" custT="1"/>
      <dgm:spPr/>
      <dgm:t>
        <a:bodyPr/>
        <a:lstStyle/>
        <a:p>
          <a:pPr algn="justLow" rtl="1"/>
          <a:endParaRPr lang="fa-IR" sz="2200" dirty="0" smtClean="0">
            <a:cs typeface="B Nazanin" pitchFamily="2" charset="-78"/>
          </a:endParaRPr>
        </a:p>
        <a:p>
          <a:pPr algn="justLow" rtl="1"/>
          <a:r>
            <a:rPr lang="fa-IR" sz="2200" dirty="0" smtClean="0">
              <a:cs typeface="B Nazanin" pitchFamily="2" charset="-78"/>
            </a:rPr>
            <a:t>توانایی مشکل گشایی</a:t>
          </a:r>
        </a:p>
        <a:p>
          <a:pPr algn="justLow" rtl="1"/>
          <a:r>
            <a:rPr lang="fa-IR" sz="2200" dirty="0" smtClean="0">
              <a:cs typeface="B Nazanin" pitchFamily="2" charset="-78"/>
            </a:rPr>
            <a:t>ابزاری برای تفکر استعاره ای</a:t>
          </a:r>
        </a:p>
        <a:p>
          <a:pPr algn="justLow" rtl="1"/>
          <a:r>
            <a:rPr lang="fa-IR" sz="2200" dirty="0" smtClean="0">
              <a:cs typeface="B Nazanin" pitchFamily="2" charset="-78"/>
            </a:rPr>
            <a:t>انسجام و بهره وری گروهی</a:t>
          </a:r>
        </a:p>
        <a:p>
          <a:pPr algn="ctr" rtl="1"/>
          <a:endParaRPr lang="fa-IR" sz="2300" dirty="0">
            <a:cs typeface="B Nazanin" pitchFamily="2" charset="-78"/>
          </a:endParaRPr>
        </a:p>
      </dgm:t>
    </dgm:pt>
    <dgm:pt modelId="{6CC56AD7-023D-4D54-B697-D651C2308F71}" type="parTrans" cxnId="{87D007E6-A96F-42C7-8221-422F75721E8F}">
      <dgm:prSet/>
      <dgm:spPr/>
      <dgm:t>
        <a:bodyPr/>
        <a:lstStyle/>
        <a:p>
          <a:pPr rtl="1"/>
          <a:endParaRPr lang="fa-IR">
            <a:cs typeface="B Nazanin" pitchFamily="2" charset="-78"/>
          </a:endParaRPr>
        </a:p>
      </dgm:t>
    </dgm:pt>
    <dgm:pt modelId="{309C72E0-7306-474B-B940-255578431777}" type="sibTrans" cxnId="{87D007E6-A96F-42C7-8221-422F75721E8F}">
      <dgm:prSet/>
      <dgm:spPr/>
      <dgm:t>
        <a:bodyPr/>
        <a:lstStyle/>
        <a:p>
          <a:pPr rtl="1"/>
          <a:endParaRPr lang="fa-IR">
            <a:cs typeface="B Nazanin" pitchFamily="2" charset="-78"/>
          </a:endParaRPr>
        </a:p>
      </dgm:t>
    </dgm:pt>
    <dgm:pt modelId="{879D795E-680B-4B6B-A7F6-5ECED60672C6}" type="pres">
      <dgm:prSet presAssocID="{F29BD2DD-EF6E-4B4E-926C-A3FBA19B7D8C}" presName="hierChild1" presStyleCnt="0">
        <dgm:presLayoutVars>
          <dgm:chPref val="1"/>
          <dgm:dir/>
          <dgm:animOne val="branch"/>
          <dgm:animLvl val="lvl"/>
          <dgm:resizeHandles/>
        </dgm:presLayoutVars>
      </dgm:prSet>
      <dgm:spPr/>
      <dgm:t>
        <a:bodyPr/>
        <a:lstStyle/>
        <a:p>
          <a:pPr rtl="1"/>
          <a:endParaRPr lang="fa-IR"/>
        </a:p>
      </dgm:t>
    </dgm:pt>
    <dgm:pt modelId="{3976EB4F-F018-4B3D-8EBB-A118159AFB0A}" type="pres">
      <dgm:prSet presAssocID="{C31B82CB-6FA1-47F4-B9F9-40A001ADB53A}" presName="hierRoot1" presStyleCnt="0"/>
      <dgm:spPr/>
    </dgm:pt>
    <dgm:pt modelId="{AB1EEC6D-C7B6-47E6-AEDA-8BCBEA8464B2}" type="pres">
      <dgm:prSet presAssocID="{C31B82CB-6FA1-47F4-B9F9-40A001ADB53A}" presName="composite" presStyleCnt="0"/>
      <dgm:spPr/>
    </dgm:pt>
    <dgm:pt modelId="{90D84120-AC64-4E17-A242-8819E864D87B}" type="pres">
      <dgm:prSet presAssocID="{C31B82CB-6FA1-47F4-B9F9-40A001ADB53A}" presName="background" presStyleLbl="node0" presStyleIdx="0" presStyleCnt="1"/>
      <dgm:spPr/>
    </dgm:pt>
    <dgm:pt modelId="{9D6BBBE7-1A45-4433-B9B6-E8CE9EBF4A8D}" type="pres">
      <dgm:prSet presAssocID="{C31B82CB-6FA1-47F4-B9F9-40A001ADB53A}" presName="text" presStyleLbl="fgAcc0" presStyleIdx="0" presStyleCnt="1" custScaleX="219604" custScaleY="76165">
        <dgm:presLayoutVars>
          <dgm:chPref val="3"/>
        </dgm:presLayoutVars>
      </dgm:prSet>
      <dgm:spPr/>
      <dgm:t>
        <a:bodyPr/>
        <a:lstStyle/>
        <a:p>
          <a:pPr rtl="1"/>
          <a:endParaRPr lang="fa-IR"/>
        </a:p>
      </dgm:t>
    </dgm:pt>
    <dgm:pt modelId="{C25A7A6E-99E2-4C82-8FFD-9871FD5DE6CA}" type="pres">
      <dgm:prSet presAssocID="{C31B82CB-6FA1-47F4-B9F9-40A001ADB53A}" presName="hierChild2" presStyleCnt="0"/>
      <dgm:spPr/>
    </dgm:pt>
    <dgm:pt modelId="{C9968BFC-A164-491B-99C3-B90A7CEA3D44}" type="pres">
      <dgm:prSet presAssocID="{2EB4EE92-A293-4679-BDCB-A79C23ABFFE3}" presName="Name10" presStyleLbl="parChTrans1D2" presStyleIdx="0" presStyleCnt="2"/>
      <dgm:spPr/>
      <dgm:t>
        <a:bodyPr/>
        <a:lstStyle/>
        <a:p>
          <a:pPr rtl="1"/>
          <a:endParaRPr lang="fa-IR"/>
        </a:p>
      </dgm:t>
    </dgm:pt>
    <dgm:pt modelId="{122BC1C8-F1DB-47B0-A33B-A9270FF738ED}" type="pres">
      <dgm:prSet presAssocID="{27FF6573-F50E-4A36-82EB-CFE50108E0C6}" presName="hierRoot2" presStyleCnt="0"/>
      <dgm:spPr/>
    </dgm:pt>
    <dgm:pt modelId="{D65779A1-18B3-4647-B795-C20C4F111CBA}" type="pres">
      <dgm:prSet presAssocID="{27FF6573-F50E-4A36-82EB-CFE50108E0C6}" presName="composite2" presStyleCnt="0"/>
      <dgm:spPr/>
    </dgm:pt>
    <dgm:pt modelId="{96F8EDE3-A7FE-4811-B646-F17C507687E9}" type="pres">
      <dgm:prSet presAssocID="{27FF6573-F50E-4A36-82EB-CFE50108E0C6}" presName="background2" presStyleLbl="node2" presStyleIdx="0" presStyleCnt="2"/>
      <dgm:spPr/>
    </dgm:pt>
    <dgm:pt modelId="{F59F6618-BFAE-41BF-875E-91156C013275}" type="pres">
      <dgm:prSet presAssocID="{27FF6573-F50E-4A36-82EB-CFE50108E0C6}" presName="text2" presStyleLbl="fgAcc2" presStyleIdx="0" presStyleCnt="2" custScaleX="171708" custScaleY="92573" custLinFactNeighborX="0" custLinFactNeighborY="8027">
        <dgm:presLayoutVars>
          <dgm:chPref val="3"/>
        </dgm:presLayoutVars>
      </dgm:prSet>
      <dgm:spPr/>
      <dgm:t>
        <a:bodyPr/>
        <a:lstStyle/>
        <a:p>
          <a:pPr rtl="1"/>
          <a:endParaRPr lang="fa-IR"/>
        </a:p>
      </dgm:t>
    </dgm:pt>
    <dgm:pt modelId="{73B04821-30FD-4BA7-813A-CDAAB0E5B91D}" type="pres">
      <dgm:prSet presAssocID="{27FF6573-F50E-4A36-82EB-CFE50108E0C6}" presName="hierChild3" presStyleCnt="0"/>
      <dgm:spPr/>
    </dgm:pt>
    <dgm:pt modelId="{238C1840-11A4-4605-A144-FD850B6A7E8B}" type="pres">
      <dgm:prSet presAssocID="{A4BA0FD6-A4BC-42E5-9A9D-A6C363969FEC}" presName="Name17" presStyleLbl="parChTrans1D3" presStyleIdx="0" presStyleCnt="2"/>
      <dgm:spPr/>
      <dgm:t>
        <a:bodyPr/>
        <a:lstStyle/>
        <a:p>
          <a:pPr rtl="1"/>
          <a:endParaRPr lang="fa-IR"/>
        </a:p>
      </dgm:t>
    </dgm:pt>
    <dgm:pt modelId="{F1BE1ED5-C37F-470F-BB44-41B3EB9FB242}" type="pres">
      <dgm:prSet presAssocID="{D636F4F9-A5A4-4C55-BC4A-275C9649FB68}" presName="hierRoot3" presStyleCnt="0"/>
      <dgm:spPr/>
    </dgm:pt>
    <dgm:pt modelId="{A787EF00-F066-43C1-86C6-9C5F1195AE7C}" type="pres">
      <dgm:prSet presAssocID="{D636F4F9-A5A4-4C55-BC4A-275C9649FB68}" presName="composite3" presStyleCnt="0"/>
      <dgm:spPr/>
    </dgm:pt>
    <dgm:pt modelId="{7AEDA84F-9679-457C-81E3-191FB846884B}" type="pres">
      <dgm:prSet presAssocID="{D636F4F9-A5A4-4C55-BC4A-275C9649FB68}" presName="background3" presStyleLbl="node3" presStyleIdx="0" presStyleCnt="2"/>
      <dgm:spPr/>
    </dgm:pt>
    <dgm:pt modelId="{5D0FE2DE-D0F0-4A70-9CA6-C7C34661AD24}" type="pres">
      <dgm:prSet presAssocID="{D636F4F9-A5A4-4C55-BC4A-275C9649FB68}" presName="text3" presStyleLbl="fgAcc3" presStyleIdx="0" presStyleCnt="2" custScaleX="249738" custScaleY="385670" custLinFactNeighborX="-14002" custLinFactNeighborY="-5701">
        <dgm:presLayoutVars>
          <dgm:chPref val="3"/>
        </dgm:presLayoutVars>
      </dgm:prSet>
      <dgm:spPr/>
      <dgm:t>
        <a:bodyPr/>
        <a:lstStyle/>
        <a:p>
          <a:pPr rtl="1"/>
          <a:endParaRPr lang="fa-IR"/>
        </a:p>
      </dgm:t>
    </dgm:pt>
    <dgm:pt modelId="{870D21E3-24F9-4813-B194-09EC6F3B0B72}" type="pres">
      <dgm:prSet presAssocID="{D636F4F9-A5A4-4C55-BC4A-275C9649FB68}" presName="hierChild4" presStyleCnt="0"/>
      <dgm:spPr/>
    </dgm:pt>
    <dgm:pt modelId="{CFD6EB1B-F1A7-41E2-80C5-CF242CB631A8}" type="pres">
      <dgm:prSet presAssocID="{B9600C1A-C153-4FBF-825E-CEF8600F3BF2}" presName="Name10" presStyleLbl="parChTrans1D2" presStyleIdx="1" presStyleCnt="2"/>
      <dgm:spPr/>
      <dgm:t>
        <a:bodyPr/>
        <a:lstStyle/>
        <a:p>
          <a:pPr rtl="1"/>
          <a:endParaRPr lang="fa-IR"/>
        </a:p>
      </dgm:t>
    </dgm:pt>
    <dgm:pt modelId="{13FE262D-DF2D-4EDD-864B-864DE2F78867}" type="pres">
      <dgm:prSet presAssocID="{EB8BA904-BAE3-45CF-BBDF-DE0EE5FFEC46}" presName="hierRoot2" presStyleCnt="0"/>
      <dgm:spPr/>
    </dgm:pt>
    <dgm:pt modelId="{A16B91DF-7408-44CA-B256-342162196B50}" type="pres">
      <dgm:prSet presAssocID="{EB8BA904-BAE3-45CF-BBDF-DE0EE5FFEC46}" presName="composite2" presStyleCnt="0"/>
      <dgm:spPr/>
    </dgm:pt>
    <dgm:pt modelId="{C4C7543B-45FE-4018-8C3A-DFFC22A867DB}" type="pres">
      <dgm:prSet presAssocID="{EB8BA904-BAE3-45CF-BBDF-DE0EE5FFEC46}" presName="background2" presStyleLbl="node2" presStyleIdx="1" presStyleCnt="2"/>
      <dgm:spPr/>
    </dgm:pt>
    <dgm:pt modelId="{7D0A4DEB-8D2F-40CF-87F3-360CF1AE7806}" type="pres">
      <dgm:prSet presAssocID="{EB8BA904-BAE3-45CF-BBDF-DE0EE5FFEC46}" presName="text2" presStyleLbl="fgAcc2" presStyleIdx="1" presStyleCnt="2" custScaleX="171209" custScaleY="96875">
        <dgm:presLayoutVars>
          <dgm:chPref val="3"/>
        </dgm:presLayoutVars>
      </dgm:prSet>
      <dgm:spPr/>
      <dgm:t>
        <a:bodyPr/>
        <a:lstStyle/>
        <a:p>
          <a:pPr rtl="1"/>
          <a:endParaRPr lang="fa-IR"/>
        </a:p>
      </dgm:t>
    </dgm:pt>
    <dgm:pt modelId="{F0E63EA6-483D-4FAA-82C4-B701EEC7E665}" type="pres">
      <dgm:prSet presAssocID="{EB8BA904-BAE3-45CF-BBDF-DE0EE5FFEC46}" presName="hierChild3" presStyleCnt="0"/>
      <dgm:spPr/>
    </dgm:pt>
    <dgm:pt modelId="{D98786C7-26A9-41C9-88D3-6E43AD827E55}" type="pres">
      <dgm:prSet presAssocID="{6CC56AD7-023D-4D54-B697-D651C2308F71}" presName="Name17" presStyleLbl="parChTrans1D3" presStyleIdx="1" presStyleCnt="2"/>
      <dgm:spPr/>
      <dgm:t>
        <a:bodyPr/>
        <a:lstStyle/>
        <a:p>
          <a:pPr rtl="1"/>
          <a:endParaRPr lang="fa-IR"/>
        </a:p>
      </dgm:t>
    </dgm:pt>
    <dgm:pt modelId="{16C1825B-536F-4540-BFCD-CA6E45EE56D9}" type="pres">
      <dgm:prSet presAssocID="{7A960335-13BA-4A34-86FE-99BAE2D87CD3}" presName="hierRoot3" presStyleCnt="0"/>
      <dgm:spPr/>
    </dgm:pt>
    <dgm:pt modelId="{48645729-2379-4155-9539-4628719E46BB}" type="pres">
      <dgm:prSet presAssocID="{7A960335-13BA-4A34-86FE-99BAE2D87CD3}" presName="composite3" presStyleCnt="0"/>
      <dgm:spPr/>
    </dgm:pt>
    <dgm:pt modelId="{9DF32E0E-A9F4-41D9-B539-6E54D6BAB397}" type="pres">
      <dgm:prSet presAssocID="{7A960335-13BA-4A34-86FE-99BAE2D87CD3}" presName="background3" presStyleLbl="node3" presStyleIdx="1" presStyleCnt="2"/>
      <dgm:spPr/>
    </dgm:pt>
    <dgm:pt modelId="{850D9A7C-3BEF-4D9C-996D-91885F8E5DD7}" type="pres">
      <dgm:prSet presAssocID="{7A960335-13BA-4A34-86FE-99BAE2D87CD3}" presName="text3" presStyleLbl="fgAcc3" presStyleIdx="1" presStyleCnt="2" custScaleX="248546" custScaleY="390051" custLinFactNeighborX="2891" custLinFactNeighborY="-12617">
        <dgm:presLayoutVars>
          <dgm:chPref val="3"/>
        </dgm:presLayoutVars>
      </dgm:prSet>
      <dgm:spPr/>
      <dgm:t>
        <a:bodyPr/>
        <a:lstStyle/>
        <a:p>
          <a:pPr rtl="1"/>
          <a:endParaRPr lang="fa-IR"/>
        </a:p>
      </dgm:t>
    </dgm:pt>
    <dgm:pt modelId="{A2B73A8C-A81C-4BEB-A5C0-4064023F7BC4}" type="pres">
      <dgm:prSet presAssocID="{7A960335-13BA-4A34-86FE-99BAE2D87CD3}" presName="hierChild4" presStyleCnt="0"/>
      <dgm:spPr/>
    </dgm:pt>
  </dgm:ptLst>
  <dgm:cxnLst>
    <dgm:cxn modelId="{04D3FAFC-0C17-476A-996B-9262E984E394}" type="presOf" srcId="{F29BD2DD-EF6E-4B4E-926C-A3FBA19B7D8C}" destId="{879D795E-680B-4B6B-A7F6-5ECED60672C6}" srcOrd="0" destOrd="0" presId="urn:microsoft.com/office/officeart/2005/8/layout/hierarchy1"/>
    <dgm:cxn modelId="{50F06332-C2B1-4AF7-892A-C4F0F3E3888F}" type="presOf" srcId="{B9600C1A-C153-4FBF-825E-CEF8600F3BF2}" destId="{CFD6EB1B-F1A7-41E2-80C5-CF242CB631A8}" srcOrd="0" destOrd="0" presId="urn:microsoft.com/office/officeart/2005/8/layout/hierarchy1"/>
    <dgm:cxn modelId="{C9C4649A-96E7-4F5C-8E6A-97028E596709}" type="presOf" srcId="{6CC56AD7-023D-4D54-B697-D651C2308F71}" destId="{D98786C7-26A9-41C9-88D3-6E43AD827E55}" srcOrd="0" destOrd="0" presId="urn:microsoft.com/office/officeart/2005/8/layout/hierarchy1"/>
    <dgm:cxn modelId="{6D28CD1A-A69D-4B22-956A-90E6C5B1A208}" type="presOf" srcId="{A4BA0FD6-A4BC-42E5-9A9D-A6C363969FEC}" destId="{238C1840-11A4-4605-A144-FD850B6A7E8B}" srcOrd="0" destOrd="0" presId="urn:microsoft.com/office/officeart/2005/8/layout/hierarchy1"/>
    <dgm:cxn modelId="{845825EF-E2CA-4698-8896-474CF5A67D72}" srcId="{C31B82CB-6FA1-47F4-B9F9-40A001ADB53A}" destId="{27FF6573-F50E-4A36-82EB-CFE50108E0C6}" srcOrd="0" destOrd="0" parTransId="{2EB4EE92-A293-4679-BDCB-A79C23ABFFE3}" sibTransId="{E50DA434-A96B-425D-89AA-EF2A94CB84AF}"/>
    <dgm:cxn modelId="{5B3928F0-B10A-492B-AF6B-24D7A0FDE556}" srcId="{C31B82CB-6FA1-47F4-B9F9-40A001ADB53A}" destId="{EB8BA904-BAE3-45CF-BBDF-DE0EE5FFEC46}" srcOrd="1" destOrd="0" parTransId="{B9600C1A-C153-4FBF-825E-CEF8600F3BF2}" sibTransId="{6BA31D9D-A1DE-4F31-8A6C-45BD89F70583}"/>
    <dgm:cxn modelId="{68224011-0492-4C2C-9B27-F0BE5B1B80F4}" type="presOf" srcId="{EB8BA904-BAE3-45CF-BBDF-DE0EE5FFEC46}" destId="{7D0A4DEB-8D2F-40CF-87F3-360CF1AE7806}" srcOrd="0" destOrd="0" presId="urn:microsoft.com/office/officeart/2005/8/layout/hierarchy1"/>
    <dgm:cxn modelId="{87D007E6-A96F-42C7-8221-422F75721E8F}" srcId="{EB8BA904-BAE3-45CF-BBDF-DE0EE5FFEC46}" destId="{7A960335-13BA-4A34-86FE-99BAE2D87CD3}" srcOrd="0" destOrd="0" parTransId="{6CC56AD7-023D-4D54-B697-D651C2308F71}" sibTransId="{309C72E0-7306-474B-B940-255578431777}"/>
    <dgm:cxn modelId="{8327BAE9-54E2-42C1-BF46-3DC776C13D88}" srcId="{27FF6573-F50E-4A36-82EB-CFE50108E0C6}" destId="{D636F4F9-A5A4-4C55-BC4A-275C9649FB68}" srcOrd="0" destOrd="0" parTransId="{A4BA0FD6-A4BC-42E5-9A9D-A6C363969FEC}" sibTransId="{3A2B67C4-2264-491B-B17D-0BC1F786C05F}"/>
    <dgm:cxn modelId="{880431BC-2B8E-4699-9269-90B8DD5442C3}" type="presOf" srcId="{D636F4F9-A5A4-4C55-BC4A-275C9649FB68}" destId="{5D0FE2DE-D0F0-4A70-9CA6-C7C34661AD24}" srcOrd="0" destOrd="0" presId="urn:microsoft.com/office/officeart/2005/8/layout/hierarchy1"/>
    <dgm:cxn modelId="{017E1B96-AC24-40EA-8DC2-D59241FFA732}" type="presOf" srcId="{7A960335-13BA-4A34-86FE-99BAE2D87CD3}" destId="{850D9A7C-3BEF-4D9C-996D-91885F8E5DD7}" srcOrd="0" destOrd="0" presId="urn:microsoft.com/office/officeart/2005/8/layout/hierarchy1"/>
    <dgm:cxn modelId="{4A1CEFA6-7A10-469C-859D-58AC73FC9F3D}" srcId="{F29BD2DD-EF6E-4B4E-926C-A3FBA19B7D8C}" destId="{C31B82CB-6FA1-47F4-B9F9-40A001ADB53A}" srcOrd="0" destOrd="0" parTransId="{C2AC69A0-1A54-487C-8483-C99C78B992BE}" sibTransId="{47B1FAF5-CCBC-4FCF-BBEF-1551D98CCBF9}"/>
    <dgm:cxn modelId="{FE4DE82C-515A-45DB-A687-C380C5716394}" type="presOf" srcId="{27FF6573-F50E-4A36-82EB-CFE50108E0C6}" destId="{F59F6618-BFAE-41BF-875E-91156C013275}" srcOrd="0" destOrd="0" presId="urn:microsoft.com/office/officeart/2005/8/layout/hierarchy1"/>
    <dgm:cxn modelId="{1728E2B9-1B8E-48CE-ADB6-587BCB475049}" type="presOf" srcId="{C31B82CB-6FA1-47F4-B9F9-40A001ADB53A}" destId="{9D6BBBE7-1A45-4433-B9B6-E8CE9EBF4A8D}" srcOrd="0" destOrd="0" presId="urn:microsoft.com/office/officeart/2005/8/layout/hierarchy1"/>
    <dgm:cxn modelId="{5A74C981-159E-43A3-B050-DD7371325114}" type="presOf" srcId="{2EB4EE92-A293-4679-BDCB-A79C23ABFFE3}" destId="{C9968BFC-A164-491B-99C3-B90A7CEA3D44}" srcOrd="0" destOrd="0" presId="urn:microsoft.com/office/officeart/2005/8/layout/hierarchy1"/>
    <dgm:cxn modelId="{D371F6DA-CCA5-42A2-9772-85DFB0D5EDAF}" type="presParOf" srcId="{879D795E-680B-4B6B-A7F6-5ECED60672C6}" destId="{3976EB4F-F018-4B3D-8EBB-A118159AFB0A}" srcOrd="0" destOrd="0" presId="urn:microsoft.com/office/officeart/2005/8/layout/hierarchy1"/>
    <dgm:cxn modelId="{AB868940-3659-4ADD-B0A4-B584DEB46263}" type="presParOf" srcId="{3976EB4F-F018-4B3D-8EBB-A118159AFB0A}" destId="{AB1EEC6D-C7B6-47E6-AEDA-8BCBEA8464B2}" srcOrd="0" destOrd="0" presId="urn:microsoft.com/office/officeart/2005/8/layout/hierarchy1"/>
    <dgm:cxn modelId="{DC50849D-90A6-4C37-9EC4-9FAA2682C365}" type="presParOf" srcId="{AB1EEC6D-C7B6-47E6-AEDA-8BCBEA8464B2}" destId="{90D84120-AC64-4E17-A242-8819E864D87B}" srcOrd="0" destOrd="0" presId="urn:microsoft.com/office/officeart/2005/8/layout/hierarchy1"/>
    <dgm:cxn modelId="{DD1A9A4E-D9A3-4CA4-9789-AA081791E40D}" type="presParOf" srcId="{AB1EEC6D-C7B6-47E6-AEDA-8BCBEA8464B2}" destId="{9D6BBBE7-1A45-4433-B9B6-E8CE9EBF4A8D}" srcOrd="1" destOrd="0" presId="urn:microsoft.com/office/officeart/2005/8/layout/hierarchy1"/>
    <dgm:cxn modelId="{310E6AD4-B8E0-499A-87D8-741524ED5D3D}" type="presParOf" srcId="{3976EB4F-F018-4B3D-8EBB-A118159AFB0A}" destId="{C25A7A6E-99E2-4C82-8FFD-9871FD5DE6CA}" srcOrd="1" destOrd="0" presId="urn:microsoft.com/office/officeart/2005/8/layout/hierarchy1"/>
    <dgm:cxn modelId="{584552BC-15A8-44AD-9CB0-2A5A8551468D}" type="presParOf" srcId="{C25A7A6E-99E2-4C82-8FFD-9871FD5DE6CA}" destId="{C9968BFC-A164-491B-99C3-B90A7CEA3D44}" srcOrd="0" destOrd="0" presId="urn:microsoft.com/office/officeart/2005/8/layout/hierarchy1"/>
    <dgm:cxn modelId="{D0822EAF-E1D3-4CFF-9681-65C6B0AE9522}" type="presParOf" srcId="{C25A7A6E-99E2-4C82-8FFD-9871FD5DE6CA}" destId="{122BC1C8-F1DB-47B0-A33B-A9270FF738ED}" srcOrd="1" destOrd="0" presId="urn:microsoft.com/office/officeart/2005/8/layout/hierarchy1"/>
    <dgm:cxn modelId="{438BC636-4601-4A9B-AFD7-FDDE99FC3A08}" type="presParOf" srcId="{122BC1C8-F1DB-47B0-A33B-A9270FF738ED}" destId="{D65779A1-18B3-4647-B795-C20C4F111CBA}" srcOrd="0" destOrd="0" presId="urn:microsoft.com/office/officeart/2005/8/layout/hierarchy1"/>
    <dgm:cxn modelId="{4629E58D-AC61-427A-BB40-6F27672DF242}" type="presParOf" srcId="{D65779A1-18B3-4647-B795-C20C4F111CBA}" destId="{96F8EDE3-A7FE-4811-B646-F17C507687E9}" srcOrd="0" destOrd="0" presId="urn:microsoft.com/office/officeart/2005/8/layout/hierarchy1"/>
    <dgm:cxn modelId="{A2358160-29F7-438B-8FF5-353E0DEEE8B1}" type="presParOf" srcId="{D65779A1-18B3-4647-B795-C20C4F111CBA}" destId="{F59F6618-BFAE-41BF-875E-91156C013275}" srcOrd="1" destOrd="0" presId="urn:microsoft.com/office/officeart/2005/8/layout/hierarchy1"/>
    <dgm:cxn modelId="{934A87C2-BF84-49F2-8466-2EC281CCC854}" type="presParOf" srcId="{122BC1C8-F1DB-47B0-A33B-A9270FF738ED}" destId="{73B04821-30FD-4BA7-813A-CDAAB0E5B91D}" srcOrd="1" destOrd="0" presId="urn:microsoft.com/office/officeart/2005/8/layout/hierarchy1"/>
    <dgm:cxn modelId="{9F357E99-CAE7-432E-8E85-911922632394}" type="presParOf" srcId="{73B04821-30FD-4BA7-813A-CDAAB0E5B91D}" destId="{238C1840-11A4-4605-A144-FD850B6A7E8B}" srcOrd="0" destOrd="0" presId="urn:microsoft.com/office/officeart/2005/8/layout/hierarchy1"/>
    <dgm:cxn modelId="{97B106C3-4773-49D4-9D60-DD4E76309112}" type="presParOf" srcId="{73B04821-30FD-4BA7-813A-CDAAB0E5B91D}" destId="{F1BE1ED5-C37F-470F-BB44-41B3EB9FB242}" srcOrd="1" destOrd="0" presId="urn:microsoft.com/office/officeart/2005/8/layout/hierarchy1"/>
    <dgm:cxn modelId="{B4675407-5E43-4909-9A97-1C2BF2305F29}" type="presParOf" srcId="{F1BE1ED5-C37F-470F-BB44-41B3EB9FB242}" destId="{A787EF00-F066-43C1-86C6-9C5F1195AE7C}" srcOrd="0" destOrd="0" presId="urn:microsoft.com/office/officeart/2005/8/layout/hierarchy1"/>
    <dgm:cxn modelId="{4B159D91-D486-4E73-AB42-A817BC469E37}" type="presParOf" srcId="{A787EF00-F066-43C1-86C6-9C5F1195AE7C}" destId="{7AEDA84F-9679-457C-81E3-191FB846884B}" srcOrd="0" destOrd="0" presId="urn:microsoft.com/office/officeart/2005/8/layout/hierarchy1"/>
    <dgm:cxn modelId="{580CBC49-36B8-463B-88A2-17C191F402E5}" type="presParOf" srcId="{A787EF00-F066-43C1-86C6-9C5F1195AE7C}" destId="{5D0FE2DE-D0F0-4A70-9CA6-C7C34661AD24}" srcOrd="1" destOrd="0" presId="urn:microsoft.com/office/officeart/2005/8/layout/hierarchy1"/>
    <dgm:cxn modelId="{32D3BE24-1F80-4373-928C-F732C1DD8BAB}" type="presParOf" srcId="{F1BE1ED5-C37F-470F-BB44-41B3EB9FB242}" destId="{870D21E3-24F9-4813-B194-09EC6F3B0B72}" srcOrd="1" destOrd="0" presId="urn:microsoft.com/office/officeart/2005/8/layout/hierarchy1"/>
    <dgm:cxn modelId="{C80060B6-621B-43E9-8FBA-4FACF947363A}" type="presParOf" srcId="{C25A7A6E-99E2-4C82-8FFD-9871FD5DE6CA}" destId="{CFD6EB1B-F1A7-41E2-80C5-CF242CB631A8}" srcOrd="2" destOrd="0" presId="urn:microsoft.com/office/officeart/2005/8/layout/hierarchy1"/>
    <dgm:cxn modelId="{0B11CA75-63E3-43E3-849F-FD2E45C12321}" type="presParOf" srcId="{C25A7A6E-99E2-4C82-8FFD-9871FD5DE6CA}" destId="{13FE262D-DF2D-4EDD-864B-864DE2F78867}" srcOrd="3" destOrd="0" presId="urn:microsoft.com/office/officeart/2005/8/layout/hierarchy1"/>
    <dgm:cxn modelId="{613DF30D-5800-4E17-BF5D-D153C4D9F6D7}" type="presParOf" srcId="{13FE262D-DF2D-4EDD-864B-864DE2F78867}" destId="{A16B91DF-7408-44CA-B256-342162196B50}" srcOrd="0" destOrd="0" presId="urn:microsoft.com/office/officeart/2005/8/layout/hierarchy1"/>
    <dgm:cxn modelId="{7DA4889C-66CA-4CD2-801C-B35396D4E74A}" type="presParOf" srcId="{A16B91DF-7408-44CA-B256-342162196B50}" destId="{C4C7543B-45FE-4018-8C3A-DFFC22A867DB}" srcOrd="0" destOrd="0" presId="urn:microsoft.com/office/officeart/2005/8/layout/hierarchy1"/>
    <dgm:cxn modelId="{D0A78E86-9269-4E4F-8C41-658F00F9427A}" type="presParOf" srcId="{A16B91DF-7408-44CA-B256-342162196B50}" destId="{7D0A4DEB-8D2F-40CF-87F3-360CF1AE7806}" srcOrd="1" destOrd="0" presId="urn:microsoft.com/office/officeart/2005/8/layout/hierarchy1"/>
    <dgm:cxn modelId="{D1665F9E-9FB3-4598-B7E0-60E6962C4205}" type="presParOf" srcId="{13FE262D-DF2D-4EDD-864B-864DE2F78867}" destId="{F0E63EA6-483D-4FAA-82C4-B701EEC7E665}" srcOrd="1" destOrd="0" presId="urn:microsoft.com/office/officeart/2005/8/layout/hierarchy1"/>
    <dgm:cxn modelId="{0D36D011-405F-4522-AC01-E52EDD0A50A9}" type="presParOf" srcId="{F0E63EA6-483D-4FAA-82C4-B701EEC7E665}" destId="{D98786C7-26A9-41C9-88D3-6E43AD827E55}" srcOrd="0" destOrd="0" presId="urn:microsoft.com/office/officeart/2005/8/layout/hierarchy1"/>
    <dgm:cxn modelId="{C2737B41-E519-47C0-84C0-A610CB5B51E5}" type="presParOf" srcId="{F0E63EA6-483D-4FAA-82C4-B701EEC7E665}" destId="{16C1825B-536F-4540-BFCD-CA6E45EE56D9}" srcOrd="1" destOrd="0" presId="urn:microsoft.com/office/officeart/2005/8/layout/hierarchy1"/>
    <dgm:cxn modelId="{283A5CC9-F7EE-4033-AF00-E72A2382F633}" type="presParOf" srcId="{16C1825B-536F-4540-BFCD-CA6E45EE56D9}" destId="{48645729-2379-4155-9539-4628719E46BB}" srcOrd="0" destOrd="0" presId="urn:microsoft.com/office/officeart/2005/8/layout/hierarchy1"/>
    <dgm:cxn modelId="{77F5FBD8-4D64-49ED-A13A-99093D2848BE}" type="presParOf" srcId="{48645729-2379-4155-9539-4628719E46BB}" destId="{9DF32E0E-A9F4-41D9-B539-6E54D6BAB397}" srcOrd="0" destOrd="0" presId="urn:microsoft.com/office/officeart/2005/8/layout/hierarchy1"/>
    <dgm:cxn modelId="{8D5E7B0C-CBC5-4079-8F40-52BA34E96EF3}" type="presParOf" srcId="{48645729-2379-4155-9539-4628719E46BB}" destId="{850D9A7C-3BEF-4D9C-996D-91885F8E5DD7}" srcOrd="1" destOrd="0" presId="urn:microsoft.com/office/officeart/2005/8/layout/hierarchy1"/>
    <dgm:cxn modelId="{22CFADB0-E618-4AE3-B74A-1482FC910F65}" type="presParOf" srcId="{16C1825B-536F-4540-BFCD-CA6E45EE56D9}" destId="{A2B73A8C-A81C-4BEB-A5C0-4064023F7BC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49C367-4E67-4991-B1CA-7F2D2556A703}"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5928BC1E-B3BA-4078-BC32-76BA53D70BF5}">
      <dgm:prSet phldrT="[Text]" phldr="1"/>
      <dgm:spPr>
        <a:gradFill rotWithShape="0">
          <a:gsLst>
            <a:gs pos="0">
              <a:srgbClr val="D6B19C"/>
            </a:gs>
            <a:gs pos="30000">
              <a:srgbClr val="D49E6C"/>
            </a:gs>
            <a:gs pos="70000">
              <a:srgbClr val="A65528"/>
            </a:gs>
            <a:gs pos="100000">
              <a:srgbClr val="663012"/>
            </a:gs>
          </a:gsLst>
          <a:lin ang="16200000" scaled="0"/>
        </a:gradFill>
      </dgm:spPr>
      <dgm:t>
        <a:bodyPr/>
        <a:lstStyle/>
        <a:p>
          <a:endParaRPr lang="en-US" dirty="0"/>
        </a:p>
      </dgm:t>
    </dgm:pt>
    <dgm:pt modelId="{6367AD22-D0A0-4073-BEE6-BA8A3D3F0AA3}" type="parTrans" cxnId="{CD8CF0B6-515C-49A6-A693-87B2EC458A05}">
      <dgm:prSet/>
      <dgm:spPr/>
      <dgm:t>
        <a:bodyPr/>
        <a:lstStyle/>
        <a:p>
          <a:endParaRPr lang="en-US"/>
        </a:p>
      </dgm:t>
    </dgm:pt>
    <dgm:pt modelId="{9D099F1F-B29E-4A4C-A137-22B79B9C9384}" type="sibTrans" cxnId="{CD8CF0B6-515C-49A6-A693-87B2EC458A05}">
      <dgm:prSet/>
      <dgm:spPr/>
      <dgm:t>
        <a:bodyPr/>
        <a:lstStyle/>
        <a:p>
          <a:endParaRPr lang="en-US"/>
        </a:p>
      </dgm:t>
    </dgm:pt>
    <dgm:pt modelId="{A65855C2-667C-47CB-A215-B337EBD1AA5E}">
      <dgm:prSet phldrT="[Text]" custT="1"/>
      <dgm:spPr/>
      <dgm:t>
        <a:bodyPr/>
        <a:lstStyle/>
        <a:p>
          <a:pPr rtl="1"/>
          <a:r>
            <a:rPr lang="fa-IR" sz="2000" dirty="0" smtClean="0">
              <a:cs typeface="B Nazanin" pitchFamily="2" charset="-78"/>
            </a:rPr>
            <a:t>معلم چند شکل از یک دسته را به دانش آموزان نشان داده و از آنها می خواهد دو دلیل برای قرار گرفتن آنها در یک دسته را بیان کنند.</a:t>
          </a:r>
          <a:endParaRPr lang="en-US" sz="2000" dirty="0"/>
        </a:p>
      </dgm:t>
    </dgm:pt>
    <dgm:pt modelId="{D7936369-6B42-4BAF-9814-6D5714018123}" type="parTrans" cxnId="{C00F1C8D-2DCB-44F8-A1E9-42F712E23BEE}">
      <dgm:prSet/>
      <dgm:spPr/>
      <dgm:t>
        <a:bodyPr/>
        <a:lstStyle/>
        <a:p>
          <a:endParaRPr lang="en-US"/>
        </a:p>
      </dgm:t>
    </dgm:pt>
    <dgm:pt modelId="{700754B0-4D39-4D72-B907-AEC7659B26A6}" type="sibTrans" cxnId="{C00F1C8D-2DCB-44F8-A1E9-42F712E23BEE}">
      <dgm:prSet/>
      <dgm:spPr/>
      <dgm:t>
        <a:bodyPr/>
        <a:lstStyle/>
        <a:p>
          <a:endParaRPr lang="en-US"/>
        </a:p>
      </dgm:t>
    </dgm:pt>
    <dgm:pt modelId="{C89A87B6-0371-4498-8C25-080371836FEB}">
      <dgm:prSet phldrT="[Text]" phldr="1" custT="1"/>
      <dgm:spPr/>
      <dgm:t>
        <a:bodyPr/>
        <a:lstStyle/>
        <a:p>
          <a:endParaRPr lang="en-US" sz="2000" dirty="0"/>
        </a:p>
      </dgm:t>
    </dgm:pt>
    <dgm:pt modelId="{C20D067D-24C8-45ED-9676-A38D02FD1ED9}" type="parTrans" cxnId="{E199F97C-EF64-4297-ABA5-982F37BFD0D6}">
      <dgm:prSet/>
      <dgm:spPr/>
      <dgm:t>
        <a:bodyPr/>
        <a:lstStyle/>
        <a:p>
          <a:endParaRPr lang="en-US"/>
        </a:p>
      </dgm:t>
    </dgm:pt>
    <dgm:pt modelId="{76211159-2CE9-496B-9BE9-788CBB006379}" type="sibTrans" cxnId="{E199F97C-EF64-4297-ABA5-982F37BFD0D6}">
      <dgm:prSet/>
      <dgm:spPr/>
      <dgm:t>
        <a:bodyPr/>
        <a:lstStyle/>
        <a:p>
          <a:endParaRPr lang="en-US"/>
        </a:p>
      </dgm:t>
    </dgm:pt>
    <dgm:pt modelId="{C006840C-DF87-4840-A802-4A4F459301ED}">
      <dgm:prSet phldrT="[Text]" phldr="1"/>
      <dgm:spPr>
        <a:blipFill rotWithShape="0">
          <a:blip xmlns:r="http://schemas.openxmlformats.org/officeDocument/2006/relationships" r:embed="rId1"/>
          <a:tile tx="0" ty="0" sx="100000" sy="100000" flip="none" algn="tl"/>
        </a:blipFill>
      </dgm:spPr>
      <dgm:t>
        <a:bodyPr/>
        <a:lstStyle/>
        <a:p>
          <a:endParaRPr lang="en-US"/>
        </a:p>
      </dgm:t>
    </dgm:pt>
    <dgm:pt modelId="{9762EB22-8AAF-45A4-84FC-640E87A57F16}" type="parTrans" cxnId="{2B4EE65F-F1CA-4FF4-B017-2C2DEEC14768}">
      <dgm:prSet/>
      <dgm:spPr/>
      <dgm:t>
        <a:bodyPr/>
        <a:lstStyle/>
        <a:p>
          <a:endParaRPr lang="en-US"/>
        </a:p>
      </dgm:t>
    </dgm:pt>
    <dgm:pt modelId="{CDDB1E27-2D47-477E-91AB-B45CC8C0AB99}" type="sibTrans" cxnId="{2B4EE65F-F1CA-4FF4-B017-2C2DEEC14768}">
      <dgm:prSet/>
      <dgm:spPr/>
      <dgm:t>
        <a:bodyPr/>
        <a:lstStyle/>
        <a:p>
          <a:endParaRPr lang="en-US"/>
        </a:p>
      </dgm:t>
    </dgm:pt>
    <dgm:pt modelId="{FC519FF8-BA6D-4842-8C0C-C554C65F3752}">
      <dgm:prSet phldrT="[Text]" custT="1"/>
      <dgm:spPr>
        <a:gradFill rotWithShape="0">
          <a:gsLst>
            <a:gs pos="0">
              <a:srgbClr val="DDEBCF"/>
            </a:gs>
            <a:gs pos="50000">
              <a:srgbClr val="9CB86E"/>
            </a:gs>
            <a:gs pos="100000">
              <a:srgbClr val="156B13"/>
            </a:gs>
          </a:gsLst>
          <a:lin ang="5400000" scaled="0"/>
        </a:gradFill>
      </dgm:spPr>
      <dgm:t>
        <a:bodyPr/>
        <a:lstStyle/>
        <a:p>
          <a:pPr rtl="1"/>
          <a:r>
            <a:rPr lang="fa-IR" sz="2000" dirty="0" smtClean="0">
              <a:cs typeface="B Nazanin" pitchFamily="2" charset="-78"/>
            </a:rPr>
            <a:t>معلم بعد از اعلام نظر توسط هر یک از دانش آموزان از سایرین می خواهد دلیل گفته شده را تائید و یا رد کنند</a:t>
          </a:r>
          <a:endParaRPr lang="en-US" sz="2000" dirty="0"/>
        </a:p>
      </dgm:t>
    </dgm:pt>
    <dgm:pt modelId="{64A45BD8-3466-4C21-B5CC-B6F2E495A3AD}" type="parTrans" cxnId="{0E3CA972-0FD7-434A-A3AB-359BAFCEFA5E}">
      <dgm:prSet/>
      <dgm:spPr/>
      <dgm:t>
        <a:bodyPr/>
        <a:lstStyle/>
        <a:p>
          <a:endParaRPr lang="en-US"/>
        </a:p>
      </dgm:t>
    </dgm:pt>
    <dgm:pt modelId="{C02CDB01-43B4-4021-BF73-47C13EBB0498}" type="sibTrans" cxnId="{0E3CA972-0FD7-434A-A3AB-359BAFCEFA5E}">
      <dgm:prSet/>
      <dgm:spPr/>
      <dgm:t>
        <a:bodyPr/>
        <a:lstStyle/>
        <a:p>
          <a:endParaRPr lang="en-US"/>
        </a:p>
      </dgm:t>
    </dgm:pt>
    <dgm:pt modelId="{188EF5B3-A559-4086-BF17-632353DB79A1}">
      <dgm:prSet phldrT="[Text]" phldr="1" custT="1"/>
      <dgm:spPr>
        <a:gradFill rotWithShape="0">
          <a:gsLst>
            <a:gs pos="0">
              <a:srgbClr val="DDEBCF"/>
            </a:gs>
            <a:gs pos="50000">
              <a:srgbClr val="9CB86E"/>
            </a:gs>
            <a:gs pos="100000">
              <a:srgbClr val="156B13"/>
            </a:gs>
          </a:gsLst>
          <a:lin ang="5400000" scaled="0"/>
        </a:gradFill>
      </dgm:spPr>
      <dgm:t>
        <a:bodyPr/>
        <a:lstStyle/>
        <a:p>
          <a:endParaRPr lang="en-US" sz="2000" dirty="0"/>
        </a:p>
      </dgm:t>
    </dgm:pt>
    <dgm:pt modelId="{32CA8FBA-5F79-4DE2-A6B1-29E0D11E1D29}" type="parTrans" cxnId="{423EE96D-97C7-4DAD-B1EA-D5B2DA8A176E}">
      <dgm:prSet/>
      <dgm:spPr/>
      <dgm:t>
        <a:bodyPr/>
        <a:lstStyle/>
        <a:p>
          <a:endParaRPr lang="en-US"/>
        </a:p>
      </dgm:t>
    </dgm:pt>
    <dgm:pt modelId="{FB4A024C-5877-4AF4-8F96-473019D63B33}" type="sibTrans" cxnId="{423EE96D-97C7-4DAD-B1EA-D5B2DA8A176E}">
      <dgm:prSet/>
      <dgm:spPr/>
      <dgm:t>
        <a:bodyPr/>
        <a:lstStyle/>
        <a:p>
          <a:endParaRPr lang="en-US"/>
        </a:p>
      </dgm:t>
    </dgm:pt>
    <dgm:pt modelId="{80FE8857-13CD-4813-B4FB-36450E33B53B}">
      <dgm:prSet phldrT="[Text]" phldr="1"/>
      <dgm:spPr>
        <a:blipFill rotWithShape="0">
          <a:blip xmlns:r="http://schemas.openxmlformats.org/officeDocument/2006/relationships" r:embed="rId2"/>
          <a:tile tx="0" ty="0" sx="100000" sy="100000" flip="none" algn="tl"/>
        </a:blipFill>
      </dgm:spPr>
      <dgm:t>
        <a:bodyPr/>
        <a:lstStyle/>
        <a:p>
          <a:endParaRPr lang="en-US"/>
        </a:p>
      </dgm:t>
    </dgm:pt>
    <dgm:pt modelId="{EB0F6506-E742-4333-92A5-5520757E5F95}" type="parTrans" cxnId="{FC6FA98C-4F55-42EC-837D-3B59932774C7}">
      <dgm:prSet/>
      <dgm:spPr/>
      <dgm:t>
        <a:bodyPr/>
        <a:lstStyle/>
        <a:p>
          <a:endParaRPr lang="en-US"/>
        </a:p>
      </dgm:t>
    </dgm:pt>
    <dgm:pt modelId="{94E1A185-F373-469C-A42B-758F34FABD49}" type="sibTrans" cxnId="{FC6FA98C-4F55-42EC-837D-3B59932774C7}">
      <dgm:prSet/>
      <dgm:spPr/>
      <dgm:t>
        <a:bodyPr/>
        <a:lstStyle/>
        <a:p>
          <a:endParaRPr lang="en-US"/>
        </a:p>
      </dgm:t>
    </dgm:pt>
    <dgm:pt modelId="{5CD9E94F-83A2-45F4-92C4-55D4F6C04700}">
      <dgm:prSet phldrT="[Text]" phldr="1" custT="1"/>
      <dgm:spPr>
        <a:gradFill rotWithShape="0">
          <a:gsLst>
            <a:gs pos="0">
              <a:srgbClr val="8488C4"/>
            </a:gs>
            <a:gs pos="53000">
              <a:srgbClr val="D4DEFF"/>
            </a:gs>
            <a:gs pos="83000">
              <a:srgbClr val="D4DEFF"/>
            </a:gs>
            <a:gs pos="100000">
              <a:srgbClr val="96AB94"/>
            </a:gs>
          </a:gsLst>
          <a:lin ang="5400000" scaled="0"/>
        </a:gradFill>
      </dgm:spPr>
      <dgm:t>
        <a:bodyPr/>
        <a:lstStyle/>
        <a:p>
          <a:endParaRPr lang="en-US" sz="1800" dirty="0"/>
        </a:p>
      </dgm:t>
    </dgm:pt>
    <dgm:pt modelId="{31C9334C-147A-4B98-9B39-A05FA8CD41CD}" type="parTrans" cxnId="{BBD136A6-486F-4B54-9804-C81648A7493F}">
      <dgm:prSet/>
      <dgm:spPr/>
      <dgm:t>
        <a:bodyPr/>
        <a:lstStyle/>
        <a:p>
          <a:endParaRPr lang="en-US"/>
        </a:p>
      </dgm:t>
    </dgm:pt>
    <dgm:pt modelId="{3C4993E6-15F4-4104-AA4F-E36FD9F671B2}" type="sibTrans" cxnId="{BBD136A6-486F-4B54-9804-C81648A7493F}">
      <dgm:prSet/>
      <dgm:spPr/>
      <dgm:t>
        <a:bodyPr/>
        <a:lstStyle/>
        <a:p>
          <a:endParaRPr lang="en-US"/>
        </a:p>
      </dgm:t>
    </dgm:pt>
    <dgm:pt modelId="{0085E914-9010-42A9-8AAE-D92CC2A932A4}">
      <dgm:prSet phldrT="[Text]" phldr="1" custT="1"/>
      <dgm:spPr>
        <a:gradFill rotWithShape="0">
          <a:gsLst>
            <a:gs pos="0">
              <a:srgbClr val="8488C4"/>
            </a:gs>
            <a:gs pos="53000">
              <a:srgbClr val="D4DEFF"/>
            </a:gs>
            <a:gs pos="83000">
              <a:srgbClr val="D4DEFF"/>
            </a:gs>
            <a:gs pos="100000">
              <a:srgbClr val="96AB94"/>
            </a:gs>
          </a:gsLst>
          <a:lin ang="5400000" scaled="0"/>
        </a:gradFill>
      </dgm:spPr>
      <dgm:t>
        <a:bodyPr/>
        <a:lstStyle/>
        <a:p>
          <a:endParaRPr lang="en-US" sz="1800" dirty="0"/>
        </a:p>
      </dgm:t>
    </dgm:pt>
    <dgm:pt modelId="{246F711D-95A0-41A0-AD2D-C8D4AC767F38}" type="parTrans" cxnId="{B0D42EE3-6F14-49A6-B38A-33455F6CD033}">
      <dgm:prSet/>
      <dgm:spPr/>
      <dgm:t>
        <a:bodyPr/>
        <a:lstStyle/>
        <a:p>
          <a:endParaRPr lang="en-US"/>
        </a:p>
      </dgm:t>
    </dgm:pt>
    <dgm:pt modelId="{CF7B5687-D992-4183-9939-37A612EFC026}" type="sibTrans" cxnId="{B0D42EE3-6F14-49A6-B38A-33455F6CD033}">
      <dgm:prSet/>
      <dgm:spPr/>
      <dgm:t>
        <a:bodyPr/>
        <a:lstStyle/>
        <a:p>
          <a:endParaRPr lang="en-US"/>
        </a:p>
      </dgm:t>
    </dgm:pt>
    <dgm:pt modelId="{C0220F3E-06A3-4B4C-86F2-315FF6954DD5}">
      <dgm:prSet custT="1"/>
      <dgm:spPr>
        <a:gradFill rotWithShape="0">
          <a:gsLst>
            <a:gs pos="0">
              <a:srgbClr val="8488C4"/>
            </a:gs>
            <a:gs pos="53000">
              <a:srgbClr val="D4DEFF"/>
            </a:gs>
            <a:gs pos="83000">
              <a:srgbClr val="D4DEFF"/>
            </a:gs>
            <a:gs pos="100000">
              <a:srgbClr val="96AB94"/>
            </a:gs>
          </a:gsLst>
          <a:lin ang="5400000" scaled="0"/>
        </a:gradFill>
      </dgm:spPr>
      <dgm:t>
        <a:bodyPr/>
        <a:lstStyle/>
        <a:p>
          <a:pPr rtl="1"/>
          <a:r>
            <a:rPr lang="fa-IR" sz="1800" dirty="0" smtClean="0">
              <a:cs typeface="B Nazanin" pitchFamily="2" charset="-78"/>
            </a:rPr>
            <a:t>برای تمرین بیشتر معلم تعدادی از کارت واژه ها را که قبلاً کودکان آنها را تمرین کرده اند مجدداً به آنها داده و از آنها می خواهد ضمن دسته بندی آنها ، دلایل خود را نیز بیان کنند</a:t>
          </a:r>
        </a:p>
      </dgm:t>
    </dgm:pt>
    <dgm:pt modelId="{99AFA28F-9B3B-47DB-AEE7-3C59293CEC0E}" type="parTrans" cxnId="{7E4B4C45-B549-47A3-9A93-C10EA87F9EEF}">
      <dgm:prSet/>
      <dgm:spPr/>
      <dgm:t>
        <a:bodyPr/>
        <a:lstStyle/>
        <a:p>
          <a:endParaRPr lang="en-US"/>
        </a:p>
      </dgm:t>
    </dgm:pt>
    <dgm:pt modelId="{D5BE59C4-5C24-4C8A-8B04-72FD35E8E43C}" type="sibTrans" cxnId="{7E4B4C45-B549-47A3-9A93-C10EA87F9EEF}">
      <dgm:prSet/>
      <dgm:spPr/>
      <dgm:t>
        <a:bodyPr/>
        <a:lstStyle/>
        <a:p>
          <a:endParaRPr lang="en-US"/>
        </a:p>
      </dgm:t>
    </dgm:pt>
    <dgm:pt modelId="{AD26ED21-F26D-418F-93C8-74BA5365EB0E}">
      <dgm:prSet phldrT="[Text]" custT="1"/>
      <dgm:spPr>
        <a:blipFill rotWithShape="0">
          <a:blip xmlns:r="http://schemas.openxmlformats.org/officeDocument/2006/relationships" r:embed="rId3"/>
          <a:tile tx="0" ty="0" sx="100000" sy="100000" flip="none" algn="tl"/>
        </a:blipFill>
      </dgm:spPr>
      <dgm:t>
        <a:bodyPr/>
        <a:lstStyle/>
        <a:p>
          <a:pPr rtl="1"/>
          <a:endParaRPr lang="en-US" sz="2000" dirty="0"/>
        </a:p>
      </dgm:t>
    </dgm:pt>
    <dgm:pt modelId="{54118137-8217-45C1-A82D-45F2F3292C9C}" type="parTrans" cxnId="{E7AFFFD4-448E-48DB-9F6D-32EBD9294B6E}">
      <dgm:prSet/>
      <dgm:spPr/>
    </dgm:pt>
    <dgm:pt modelId="{F330D981-8212-41D9-A1FE-54827A5C0D76}" type="sibTrans" cxnId="{E7AFFFD4-448E-48DB-9F6D-32EBD9294B6E}">
      <dgm:prSet/>
      <dgm:spPr/>
    </dgm:pt>
    <dgm:pt modelId="{6E5C86C9-FDF2-45B8-8965-AB27D575FD33}">
      <dgm:prSet phldrT="[Text]" custT="1"/>
      <dgm:spPr>
        <a:gradFill rotWithShape="0">
          <a:gsLst>
            <a:gs pos="0">
              <a:srgbClr val="DDEBCF"/>
            </a:gs>
            <a:gs pos="50000">
              <a:srgbClr val="9CB86E"/>
            </a:gs>
            <a:gs pos="100000">
              <a:srgbClr val="156B13"/>
            </a:gs>
          </a:gsLst>
          <a:lin ang="5400000" scaled="0"/>
        </a:gradFill>
      </dgm:spPr>
      <dgm:t>
        <a:bodyPr/>
        <a:lstStyle/>
        <a:p>
          <a:pPr rtl="1"/>
          <a:endParaRPr lang="en-US" sz="2000" dirty="0"/>
        </a:p>
      </dgm:t>
    </dgm:pt>
    <dgm:pt modelId="{958859B8-A96B-4661-AB0E-93E937DE8BA2}" type="parTrans" cxnId="{8C647784-BF81-4921-B797-4C2582E6F3F1}">
      <dgm:prSet/>
      <dgm:spPr/>
    </dgm:pt>
    <dgm:pt modelId="{05E641BF-5B2A-47CB-93BB-6E407BDC55D3}" type="sibTrans" cxnId="{8C647784-BF81-4921-B797-4C2582E6F3F1}">
      <dgm:prSet/>
      <dgm:spPr/>
    </dgm:pt>
    <dgm:pt modelId="{AD67B0BC-26B7-45D3-919F-163EAD18A7D4}" type="pres">
      <dgm:prSet presAssocID="{E949C367-4E67-4991-B1CA-7F2D2556A703}" presName="linearFlow" presStyleCnt="0">
        <dgm:presLayoutVars>
          <dgm:dir/>
          <dgm:animLvl val="lvl"/>
          <dgm:resizeHandles val="exact"/>
        </dgm:presLayoutVars>
      </dgm:prSet>
      <dgm:spPr/>
      <dgm:t>
        <a:bodyPr/>
        <a:lstStyle/>
        <a:p>
          <a:endParaRPr lang="en-US"/>
        </a:p>
      </dgm:t>
    </dgm:pt>
    <dgm:pt modelId="{DEABC75E-3C5A-4B63-AA73-0AD292E507FF}" type="pres">
      <dgm:prSet presAssocID="{5928BC1E-B3BA-4078-BC32-76BA53D70BF5}" presName="composite" presStyleCnt="0"/>
      <dgm:spPr/>
    </dgm:pt>
    <dgm:pt modelId="{A03C6936-FFC6-4FE3-B6D0-ABD8620585DC}" type="pres">
      <dgm:prSet presAssocID="{5928BC1E-B3BA-4078-BC32-76BA53D70BF5}" presName="parentText" presStyleLbl="alignNode1" presStyleIdx="0" presStyleCnt="3">
        <dgm:presLayoutVars>
          <dgm:chMax val="1"/>
          <dgm:bulletEnabled val="1"/>
        </dgm:presLayoutVars>
      </dgm:prSet>
      <dgm:spPr/>
      <dgm:t>
        <a:bodyPr/>
        <a:lstStyle/>
        <a:p>
          <a:endParaRPr lang="en-US"/>
        </a:p>
      </dgm:t>
    </dgm:pt>
    <dgm:pt modelId="{FAC8E57D-1D90-43FA-80BD-30F79A2BAEB2}" type="pres">
      <dgm:prSet presAssocID="{5928BC1E-B3BA-4078-BC32-76BA53D70BF5}" presName="descendantText" presStyleLbl="alignAcc1" presStyleIdx="0" presStyleCnt="3">
        <dgm:presLayoutVars>
          <dgm:bulletEnabled val="1"/>
        </dgm:presLayoutVars>
      </dgm:prSet>
      <dgm:spPr/>
      <dgm:t>
        <a:bodyPr/>
        <a:lstStyle/>
        <a:p>
          <a:endParaRPr lang="en-US"/>
        </a:p>
      </dgm:t>
    </dgm:pt>
    <dgm:pt modelId="{9A7AC8EC-007B-4379-B105-5C51E6808869}" type="pres">
      <dgm:prSet presAssocID="{9D099F1F-B29E-4A4C-A137-22B79B9C9384}" presName="sp" presStyleCnt="0"/>
      <dgm:spPr/>
    </dgm:pt>
    <dgm:pt modelId="{C7271D6E-19B2-47D2-9125-BC50DB148D69}" type="pres">
      <dgm:prSet presAssocID="{C006840C-DF87-4840-A802-4A4F459301ED}" presName="composite" presStyleCnt="0"/>
      <dgm:spPr/>
    </dgm:pt>
    <dgm:pt modelId="{E0568F72-8960-44CB-9018-E052B63A1FC5}" type="pres">
      <dgm:prSet presAssocID="{C006840C-DF87-4840-A802-4A4F459301ED}" presName="parentText" presStyleLbl="alignNode1" presStyleIdx="1" presStyleCnt="3">
        <dgm:presLayoutVars>
          <dgm:chMax val="1"/>
          <dgm:bulletEnabled val="1"/>
        </dgm:presLayoutVars>
      </dgm:prSet>
      <dgm:spPr/>
      <dgm:t>
        <a:bodyPr/>
        <a:lstStyle/>
        <a:p>
          <a:endParaRPr lang="en-US"/>
        </a:p>
      </dgm:t>
    </dgm:pt>
    <dgm:pt modelId="{C81F6CAB-5C7D-46E2-BF2F-B540D2F2195D}" type="pres">
      <dgm:prSet presAssocID="{C006840C-DF87-4840-A802-4A4F459301ED}" presName="descendantText" presStyleLbl="alignAcc1" presStyleIdx="1" presStyleCnt="3">
        <dgm:presLayoutVars>
          <dgm:bulletEnabled val="1"/>
        </dgm:presLayoutVars>
      </dgm:prSet>
      <dgm:spPr/>
      <dgm:t>
        <a:bodyPr/>
        <a:lstStyle/>
        <a:p>
          <a:endParaRPr lang="en-US"/>
        </a:p>
      </dgm:t>
    </dgm:pt>
    <dgm:pt modelId="{DA88FB02-EB15-4FC2-B4B9-921A81A5A196}" type="pres">
      <dgm:prSet presAssocID="{CDDB1E27-2D47-477E-91AB-B45CC8C0AB99}" presName="sp" presStyleCnt="0"/>
      <dgm:spPr/>
    </dgm:pt>
    <dgm:pt modelId="{BDF6E2B7-414F-4CCD-A3C5-BFA97C7CB06B}" type="pres">
      <dgm:prSet presAssocID="{80FE8857-13CD-4813-B4FB-36450E33B53B}" presName="composite" presStyleCnt="0"/>
      <dgm:spPr/>
    </dgm:pt>
    <dgm:pt modelId="{67211DDB-56BC-4A6D-833C-651C70BFB7E8}" type="pres">
      <dgm:prSet presAssocID="{80FE8857-13CD-4813-B4FB-36450E33B53B}" presName="parentText" presStyleLbl="alignNode1" presStyleIdx="2" presStyleCnt="3">
        <dgm:presLayoutVars>
          <dgm:chMax val="1"/>
          <dgm:bulletEnabled val="1"/>
        </dgm:presLayoutVars>
      </dgm:prSet>
      <dgm:spPr/>
      <dgm:t>
        <a:bodyPr/>
        <a:lstStyle/>
        <a:p>
          <a:endParaRPr lang="en-US"/>
        </a:p>
      </dgm:t>
    </dgm:pt>
    <dgm:pt modelId="{041DFA17-573B-43A0-8546-A855B6806C45}" type="pres">
      <dgm:prSet presAssocID="{80FE8857-13CD-4813-B4FB-36450E33B53B}" presName="descendantText" presStyleLbl="alignAcc1" presStyleIdx="2" presStyleCnt="3">
        <dgm:presLayoutVars>
          <dgm:bulletEnabled val="1"/>
        </dgm:presLayoutVars>
      </dgm:prSet>
      <dgm:spPr/>
      <dgm:t>
        <a:bodyPr/>
        <a:lstStyle/>
        <a:p>
          <a:endParaRPr lang="en-US"/>
        </a:p>
      </dgm:t>
    </dgm:pt>
  </dgm:ptLst>
  <dgm:cxnLst>
    <dgm:cxn modelId="{BBD136A6-486F-4B54-9804-C81648A7493F}" srcId="{80FE8857-13CD-4813-B4FB-36450E33B53B}" destId="{5CD9E94F-83A2-45F4-92C4-55D4F6C04700}" srcOrd="0" destOrd="0" parTransId="{31C9334C-147A-4B98-9B39-A05FA8CD41CD}" sibTransId="{3C4993E6-15F4-4104-AA4F-E36FD9F671B2}"/>
    <dgm:cxn modelId="{D91649A1-35DB-4814-97F3-3CC7984B9B37}" type="presOf" srcId="{C0220F3E-06A3-4B4C-86F2-315FF6954DD5}" destId="{041DFA17-573B-43A0-8546-A855B6806C45}" srcOrd="0" destOrd="1" presId="urn:microsoft.com/office/officeart/2005/8/layout/chevron2"/>
    <dgm:cxn modelId="{7796EEE6-7294-41F0-AA9B-A745947DF702}" type="presOf" srcId="{5CD9E94F-83A2-45F4-92C4-55D4F6C04700}" destId="{041DFA17-573B-43A0-8546-A855B6806C45}" srcOrd="0" destOrd="0" presId="urn:microsoft.com/office/officeart/2005/8/layout/chevron2"/>
    <dgm:cxn modelId="{B0D42EE3-6F14-49A6-B38A-33455F6CD033}" srcId="{80FE8857-13CD-4813-B4FB-36450E33B53B}" destId="{0085E914-9010-42A9-8AAE-D92CC2A932A4}" srcOrd="2" destOrd="0" parTransId="{246F711D-95A0-41A0-AD2D-C8D4AC767F38}" sibTransId="{CF7B5687-D992-4183-9939-37A612EFC026}"/>
    <dgm:cxn modelId="{423EE96D-97C7-4DAD-B1EA-D5B2DA8A176E}" srcId="{C006840C-DF87-4840-A802-4A4F459301ED}" destId="{188EF5B3-A559-4086-BF17-632353DB79A1}" srcOrd="2" destOrd="0" parTransId="{32CA8FBA-5F79-4DE2-A6B1-29E0D11E1D29}" sibTransId="{FB4A024C-5877-4AF4-8F96-473019D63B33}"/>
    <dgm:cxn modelId="{F8073E99-0A8A-4615-839A-A57C8C9892C5}" type="presOf" srcId="{6E5C86C9-FDF2-45B8-8965-AB27D575FD33}" destId="{C81F6CAB-5C7D-46E2-BF2F-B540D2F2195D}" srcOrd="0" destOrd="0" presId="urn:microsoft.com/office/officeart/2005/8/layout/chevron2"/>
    <dgm:cxn modelId="{26D907C2-E09D-4337-BDF4-3804EA6DB358}" type="presOf" srcId="{188EF5B3-A559-4086-BF17-632353DB79A1}" destId="{C81F6CAB-5C7D-46E2-BF2F-B540D2F2195D}" srcOrd="0" destOrd="2" presId="urn:microsoft.com/office/officeart/2005/8/layout/chevron2"/>
    <dgm:cxn modelId="{E7AFFFD4-448E-48DB-9F6D-32EBD9294B6E}" srcId="{5928BC1E-B3BA-4078-BC32-76BA53D70BF5}" destId="{AD26ED21-F26D-418F-93C8-74BA5365EB0E}" srcOrd="0" destOrd="0" parTransId="{54118137-8217-45C1-A82D-45F2F3292C9C}" sibTransId="{F330D981-8212-41D9-A1FE-54827A5C0D76}"/>
    <dgm:cxn modelId="{6A873E68-27DE-473F-882E-DB967EEF56E7}" type="presOf" srcId="{80FE8857-13CD-4813-B4FB-36450E33B53B}" destId="{67211DDB-56BC-4A6D-833C-651C70BFB7E8}" srcOrd="0" destOrd="0" presId="urn:microsoft.com/office/officeart/2005/8/layout/chevron2"/>
    <dgm:cxn modelId="{A20DBA55-01A5-4F72-8174-493325BC421B}" type="presOf" srcId="{A65855C2-667C-47CB-A215-B337EBD1AA5E}" destId="{FAC8E57D-1D90-43FA-80BD-30F79A2BAEB2}" srcOrd="0" destOrd="1" presId="urn:microsoft.com/office/officeart/2005/8/layout/chevron2"/>
    <dgm:cxn modelId="{FA22A0E1-27A1-44F4-8E8C-6C0185957A64}" type="presOf" srcId="{0085E914-9010-42A9-8AAE-D92CC2A932A4}" destId="{041DFA17-573B-43A0-8546-A855B6806C45}" srcOrd="0" destOrd="2" presId="urn:microsoft.com/office/officeart/2005/8/layout/chevron2"/>
    <dgm:cxn modelId="{ECAFF4EA-CE6A-4051-9510-4B6AA3A9BD8F}" type="presOf" srcId="{C006840C-DF87-4840-A802-4A4F459301ED}" destId="{E0568F72-8960-44CB-9018-E052B63A1FC5}" srcOrd="0" destOrd="0" presId="urn:microsoft.com/office/officeart/2005/8/layout/chevron2"/>
    <dgm:cxn modelId="{291D01EC-25C6-49EF-84CC-55B5B80640C7}" type="presOf" srcId="{AD26ED21-F26D-418F-93C8-74BA5365EB0E}" destId="{FAC8E57D-1D90-43FA-80BD-30F79A2BAEB2}" srcOrd="0" destOrd="0" presId="urn:microsoft.com/office/officeart/2005/8/layout/chevron2"/>
    <dgm:cxn modelId="{7E4B4C45-B549-47A3-9A93-C10EA87F9EEF}" srcId="{80FE8857-13CD-4813-B4FB-36450E33B53B}" destId="{C0220F3E-06A3-4B4C-86F2-315FF6954DD5}" srcOrd="1" destOrd="0" parTransId="{99AFA28F-9B3B-47DB-AEE7-3C59293CEC0E}" sibTransId="{D5BE59C4-5C24-4C8A-8B04-72FD35E8E43C}"/>
    <dgm:cxn modelId="{C00F1C8D-2DCB-44F8-A1E9-42F712E23BEE}" srcId="{5928BC1E-B3BA-4078-BC32-76BA53D70BF5}" destId="{A65855C2-667C-47CB-A215-B337EBD1AA5E}" srcOrd="1" destOrd="0" parTransId="{D7936369-6B42-4BAF-9814-6D5714018123}" sibTransId="{700754B0-4D39-4D72-B907-AEC7659B26A6}"/>
    <dgm:cxn modelId="{D276C0C9-179F-4444-905F-7491ECA2625F}" type="presOf" srcId="{FC519FF8-BA6D-4842-8C0C-C554C65F3752}" destId="{C81F6CAB-5C7D-46E2-BF2F-B540D2F2195D}" srcOrd="0" destOrd="1" presId="urn:microsoft.com/office/officeart/2005/8/layout/chevron2"/>
    <dgm:cxn modelId="{E199F97C-EF64-4297-ABA5-982F37BFD0D6}" srcId="{5928BC1E-B3BA-4078-BC32-76BA53D70BF5}" destId="{C89A87B6-0371-4498-8C25-080371836FEB}" srcOrd="2" destOrd="0" parTransId="{C20D067D-24C8-45ED-9676-A38D02FD1ED9}" sibTransId="{76211159-2CE9-496B-9BE9-788CBB006379}"/>
    <dgm:cxn modelId="{16015344-FB8B-40EB-A6FF-C25E265902B1}" type="presOf" srcId="{C89A87B6-0371-4498-8C25-080371836FEB}" destId="{FAC8E57D-1D90-43FA-80BD-30F79A2BAEB2}" srcOrd="0" destOrd="2" presId="urn:microsoft.com/office/officeart/2005/8/layout/chevron2"/>
    <dgm:cxn modelId="{0E3CA972-0FD7-434A-A3AB-359BAFCEFA5E}" srcId="{C006840C-DF87-4840-A802-4A4F459301ED}" destId="{FC519FF8-BA6D-4842-8C0C-C554C65F3752}" srcOrd="1" destOrd="0" parTransId="{64A45BD8-3466-4C21-B5CC-B6F2E495A3AD}" sibTransId="{C02CDB01-43B4-4021-BF73-47C13EBB0498}"/>
    <dgm:cxn modelId="{2B4EE65F-F1CA-4FF4-B017-2C2DEEC14768}" srcId="{E949C367-4E67-4991-B1CA-7F2D2556A703}" destId="{C006840C-DF87-4840-A802-4A4F459301ED}" srcOrd="1" destOrd="0" parTransId="{9762EB22-8AAF-45A4-84FC-640E87A57F16}" sibTransId="{CDDB1E27-2D47-477E-91AB-B45CC8C0AB99}"/>
    <dgm:cxn modelId="{8C647784-BF81-4921-B797-4C2582E6F3F1}" srcId="{C006840C-DF87-4840-A802-4A4F459301ED}" destId="{6E5C86C9-FDF2-45B8-8965-AB27D575FD33}" srcOrd="0" destOrd="0" parTransId="{958859B8-A96B-4661-AB0E-93E937DE8BA2}" sibTransId="{05E641BF-5B2A-47CB-93BB-6E407BDC55D3}"/>
    <dgm:cxn modelId="{80708A46-5ABF-4FB2-B37D-DD3C7BC86A58}" type="presOf" srcId="{E949C367-4E67-4991-B1CA-7F2D2556A703}" destId="{AD67B0BC-26B7-45D3-919F-163EAD18A7D4}" srcOrd="0" destOrd="0" presId="urn:microsoft.com/office/officeart/2005/8/layout/chevron2"/>
    <dgm:cxn modelId="{FC6FA98C-4F55-42EC-837D-3B59932774C7}" srcId="{E949C367-4E67-4991-B1CA-7F2D2556A703}" destId="{80FE8857-13CD-4813-B4FB-36450E33B53B}" srcOrd="2" destOrd="0" parTransId="{EB0F6506-E742-4333-92A5-5520757E5F95}" sibTransId="{94E1A185-F373-469C-A42B-758F34FABD49}"/>
    <dgm:cxn modelId="{B365DAAC-1636-4471-8421-B4D22ED01EC9}" type="presOf" srcId="{5928BC1E-B3BA-4078-BC32-76BA53D70BF5}" destId="{A03C6936-FFC6-4FE3-B6D0-ABD8620585DC}" srcOrd="0" destOrd="0" presId="urn:microsoft.com/office/officeart/2005/8/layout/chevron2"/>
    <dgm:cxn modelId="{CD8CF0B6-515C-49A6-A693-87B2EC458A05}" srcId="{E949C367-4E67-4991-B1CA-7F2D2556A703}" destId="{5928BC1E-B3BA-4078-BC32-76BA53D70BF5}" srcOrd="0" destOrd="0" parTransId="{6367AD22-D0A0-4073-BEE6-BA8A3D3F0AA3}" sibTransId="{9D099F1F-B29E-4A4C-A137-22B79B9C9384}"/>
    <dgm:cxn modelId="{FAB5BF77-FDB6-4E39-B69A-4DEAF33CA509}" type="presParOf" srcId="{AD67B0BC-26B7-45D3-919F-163EAD18A7D4}" destId="{DEABC75E-3C5A-4B63-AA73-0AD292E507FF}" srcOrd="0" destOrd="0" presId="urn:microsoft.com/office/officeart/2005/8/layout/chevron2"/>
    <dgm:cxn modelId="{417D52BC-DA56-4543-BCB2-6171FFF8B0A5}" type="presParOf" srcId="{DEABC75E-3C5A-4B63-AA73-0AD292E507FF}" destId="{A03C6936-FFC6-4FE3-B6D0-ABD8620585DC}" srcOrd="0" destOrd="0" presId="urn:microsoft.com/office/officeart/2005/8/layout/chevron2"/>
    <dgm:cxn modelId="{CA72CFAD-B88E-4FC0-8EA8-E6AEAA537F07}" type="presParOf" srcId="{DEABC75E-3C5A-4B63-AA73-0AD292E507FF}" destId="{FAC8E57D-1D90-43FA-80BD-30F79A2BAEB2}" srcOrd="1" destOrd="0" presId="urn:microsoft.com/office/officeart/2005/8/layout/chevron2"/>
    <dgm:cxn modelId="{F748E87B-23F6-4D2E-8CD7-F570C26F5778}" type="presParOf" srcId="{AD67B0BC-26B7-45D3-919F-163EAD18A7D4}" destId="{9A7AC8EC-007B-4379-B105-5C51E6808869}" srcOrd="1" destOrd="0" presId="urn:microsoft.com/office/officeart/2005/8/layout/chevron2"/>
    <dgm:cxn modelId="{6975995D-445D-4485-A378-37DD92810FD4}" type="presParOf" srcId="{AD67B0BC-26B7-45D3-919F-163EAD18A7D4}" destId="{C7271D6E-19B2-47D2-9125-BC50DB148D69}" srcOrd="2" destOrd="0" presId="urn:microsoft.com/office/officeart/2005/8/layout/chevron2"/>
    <dgm:cxn modelId="{85643D78-2F79-4449-A2AA-4E59D6DE2F04}" type="presParOf" srcId="{C7271D6E-19B2-47D2-9125-BC50DB148D69}" destId="{E0568F72-8960-44CB-9018-E052B63A1FC5}" srcOrd="0" destOrd="0" presId="urn:microsoft.com/office/officeart/2005/8/layout/chevron2"/>
    <dgm:cxn modelId="{96F6B19F-DC2C-42F6-9BEF-6DD55AAC6162}" type="presParOf" srcId="{C7271D6E-19B2-47D2-9125-BC50DB148D69}" destId="{C81F6CAB-5C7D-46E2-BF2F-B540D2F2195D}" srcOrd="1" destOrd="0" presId="urn:microsoft.com/office/officeart/2005/8/layout/chevron2"/>
    <dgm:cxn modelId="{08644942-1407-4B03-854B-3517B853FAD3}" type="presParOf" srcId="{AD67B0BC-26B7-45D3-919F-163EAD18A7D4}" destId="{DA88FB02-EB15-4FC2-B4B9-921A81A5A196}" srcOrd="3" destOrd="0" presId="urn:microsoft.com/office/officeart/2005/8/layout/chevron2"/>
    <dgm:cxn modelId="{FE34AD7D-E38E-4E54-A232-E84DF4704C1F}" type="presParOf" srcId="{AD67B0BC-26B7-45D3-919F-163EAD18A7D4}" destId="{BDF6E2B7-414F-4CCD-A3C5-BFA97C7CB06B}" srcOrd="4" destOrd="0" presId="urn:microsoft.com/office/officeart/2005/8/layout/chevron2"/>
    <dgm:cxn modelId="{0C03258A-5F46-4315-AFEC-F59898133E01}" type="presParOf" srcId="{BDF6E2B7-414F-4CCD-A3C5-BFA97C7CB06B}" destId="{67211DDB-56BC-4A6D-833C-651C70BFB7E8}" srcOrd="0" destOrd="0" presId="urn:microsoft.com/office/officeart/2005/8/layout/chevron2"/>
    <dgm:cxn modelId="{FF74E8EF-D00B-4ED6-B691-1A014373AAC9}" type="presParOf" srcId="{BDF6E2B7-414F-4CCD-A3C5-BFA97C7CB06B}" destId="{041DFA17-573B-43A0-8546-A855B6806C4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9BD2DD-EF6E-4B4E-926C-A3FBA19B7D8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fa-IR"/>
        </a:p>
      </dgm:t>
    </dgm:pt>
    <dgm:pt modelId="{C31B82CB-6FA1-47F4-B9F9-40A001ADB53A}">
      <dgm:prSet phldrT="[Text]" custT="1"/>
      <dgm:spPr/>
      <dgm:t>
        <a:bodyPr/>
        <a:lstStyle/>
        <a:p>
          <a:pPr rtl="1"/>
          <a:r>
            <a:rPr lang="fa-IR" sz="2400" b="1" dirty="0" smtClean="0">
              <a:cs typeface="B Nazanin" pitchFamily="2" charset="-78"/>
            </a:rPr>
            <a:t>الگوی یادیارها</a:t>
          </a:r>
          <a:endParaRPr lang="fa-IR" sz="2400" b="1" dirty="0">
            <a:cs typeface="B Nazanin" pitchFamily="2" charset="-78"/>
          </a:endParaRPr>
        </a:p>
      </dgm:t>
    </dgm:pt>
    <dgm:pt modelId="{C2AC69A0-1A54-487C-8483-C99C78B992BE}" type="parTrans" cxnId="{4A1CEFA6-7A10-469C-859D-58AC73FC9F3D}">
      <dgm:prSet/>
      <dgm:spPr/>
      <dgm:t>
        <a:bodyPr/>
        <a:lstStyle/>
        <a:p>
          <a:pPr rtl="1"/>
          <a:endParaRPr lang="fa-IR">
            <a:cs typeface="B Nazanin" pitchFamily="2" charset="-78"/>
          </a:endParaRPr>
        </a:p>
      </dgm:t>
    </dgm:pt>
    <dgm:pt modelId="{47B1FAF5-CCBC-4FCF-BBEF-1551D98CCBF9}" type="sibTrans" cxnId="{4A1CEFA6-7A10-469C-859D-58AC73FC9F3D}">
      <dgm:prSet/>
      <dgm:spPr/>
      <dgm:t>
        <a:bodyPr/>
        <a:lstStyle/>
        <a:p>
          <a:pPr rtl="1"/>
          <a:endParaRPr lang="fa-IR">
            <a:cs typeface="B Nazanin" pitchFamily="2" charset="-78"/>
          </a:endParaRPr>
        </a:p>
      </dgm:t>
    </dgm:pt>
    <dgm:pt modelId="{27FF6573-F50E-4A36-82EB-CFE50108E0C6}">
      <dgm:prSet phldrT="[Text]"/>
      <dgm:spPr/>
      <dgm:t>
        <a:bodyPr/>
        <a:lstStyle/>
        <a:p>
          <a:pPr rtl="1"/>
          <a:r>
            <a:rPr lang="fa-IR" dirty="0" smtClean="0">
              <a:cs typeface="B Nazanin" pitchFamily="2" charset="-78"/>
            </a:rPr>
            <a:t>آثار غیر مستقیم</a:t>
          </a:r>
          <a:endParaRPr lang="fa-IR" dirty="0">
            <a:cs typeface="B Nazanin" pitchFamily="2" charset="-78"/>
          </a:endParaRPr>
        </a:p>
      </dgm:t>
    </dgm:pt>
    <dgm:pt modelId="{2EB4EE92-A293-4679-BDCB-A79C23ABFFE3}" type="parTrans" cxnId="{845825EF-E2CA-4698-8896-474CF5A67D72}">
      <dgm:prSet/>
      <dgm:spPr/>
      <dgm:t>
        <a:bodyPr/>
        <a:lstStyle/>
        <a:p>
          <a:pPr rtl="1"/>
          <a:endParaRPr lang="fa-IR">
            <a:cs typeface="B Nazanin" pitchFamily="2" charset="-78"/>
          </a:endParaRPr>
        </a:p>
      </dgm:t>
    </dgm:pt>
    <dgm:pt modelId="{E50DA434-A96B-425D-89AA-EF2A94CB84AF}" type="sibTrans" cxnId="{845825EF-E2CA-4698-8896-474CF5A67D72}">
      <dgm:prSet/>
      <dgm:spPr/>
      <dgm:t>
        <a:bodyPr/>
        <a:lstStyle/>
        <a:p>
          <a:pPr rtl="1"/>
          <a:endParaRPr lang="fa-IR">
            <a:cs typeface="B Nazanin" pitchFamily="2" charset="-78"/>
          </a:endParaRPr>
        </a:p>
      </dgm:t>
    </dgm:pt>
    <dgm:pt modelId="{D636F4F9-A5A4-4C55-BC4A-275C9649FB68}">
      <dgm:prSet phldrT="[Text]" custT="1"/>
      <dgm:spPr/>
      <dgm:t>
        <a:bodyPr/>
        <a:lstStyle/>
        <a:p>
          <a:pPr algn="justLow" rtl="1"/>
          <a:r>
            <a:rPr lang="fa-IR" sz="2200" dirty="0" smtClean="0">
              <a:cs typeface="B Nazanin" pitchFamily="2" charset="-78"/>
            </a:rPr>
            <a:t>خود اتکایی و استقلال</a:t>
          </a:r>
        </a:p>
        <a:p>
          <a:pPr algn="justLow" rtl="1"/>
          <a:r>
            <a:rPr lang="fa-IR" sz="2200" dirty="0" smtClean="0">
              <a:cs typeface="B Nazanin" pitchFamily="2" charset="-78"/>
            </a:rPr>
            <a:t>خویشتن شناسی</a:t>
          </a:r>
        </a:p>
        <a:p>
          <a:pPr algn="justLow" rtl="1"/>
          <a:r>
            <a:rPr lang="fa-IR" sz="2200" dirty="0" smtClean="0">
              <a:cs typeface="B Nazanin" pitchFamily="2" charset="-78"/>
            </a:rPr>
            <a:t>عزت نفس</a:t>
          </a:r>
          <a:endParaRPr lang="fa-IR" sz="2200" dirty="0">
            <a:cs typeface="B Nazanin" pitchFamily="2" charset="-78"/>
          </a:endParaRPr>
        </a:p>
      </dgm:t>
    </dgm:pt>
    <dgm:pt modelId="{A4BA0FD6-A4BC-42E5-9A9D-A6C363969FEC}" type="parTrans" cxnId="{8327BAE9-54E2-42C1-BF46-3DC776C13D88}">
      <dgm:prSet/>
      <dgm:spPr/>
      <dgm:t>
        <a:bodyPr/>
        <a:lstStyle/>
        <a:p>
          <a:pPr rtl="1"/>
          <a:endParaRPr lang="fa-IR">
            <a:cs typeface="B Nazanin" pitchFamily="2" charset="-78"/>
          </a:endParaRPr>
        </a:p>
      </dgm:t>
    </dgm:pt>
    <dgm:pt modelId="{3A2B67C4-2264-491B-B17D-0BC1F786C05F}" type="sibTrans" cxnId="{8327BAE9-54E2-42C1-BF46-3DC776C13D88}">
      <dgm:prSet/>
      <dgm:spPr/>
      <dgm:t>
        <a:bodyPr/>
        <a:lstStyle/>
        <a:p>
          <a:pPr rtl="1"/>
          <a:endParaRPr lang="fa-IR">
            <a:cs typeface="B Nazanin" pitchFamily="2" charset="-78"/>
          </a:endParaRPr>
        </a:p>
      </dgm:t>
    </dgm:pt>
    <dgm:pt modelId="{EB8BA904-BAE3-45CF-BBDF-DE0EE5FFEC46}">
      <dgm:prSet phldrT="[Text]"/>
      <dgm:spPr/>
      <dgm:t>
        <a:bodyPr/>
        <a:lstStyle/>
        <a:p>
          <a:pPr rtl="1"/>
          <a:r>
            <a:rPr lang="fa-IR" dirty="0" smtClean="0">
              <a:cs typeface="B Nazanin" pitchFamily="2" charset="-78"/>
            </a:rPr>
            <a:t>آثار مستقیم</a:t>
          </a:r>
          <a:endParaRPr lang="fa-IR" dirty="0">
            <a:cs typeface="B Nazanin" pitchFamily="2" charset="-78"/>
          </a:endParaRPr>
        </a:p>
      </dgm:t>
    </dgm:pt>
    <dgm:pt modelId="{B9600C1A-C153-4FBF-825E-CEF8600F3BF2}" type="parTrans" cxnId="{5B3928F0-B10A-492B-AF6B-24D7A0FDE556}">
      <dgm:prSet/>
      <dgm:spPr/>
      <dgm:t>
        <a:bodyPr/>
        <a:lstStyle/>
        <a:p>
          <a:pPr rtl="1"/>
          <a:endParaRPr lang="fa-IR">
            <a:cs typeface="B Nazanin" pitchFamily="2" charset="-78"/>
          </a:endParaRPr>
        </a:p>
      </dgm:t>
    </dgm:pt>
    <dgm:pt modelId="{6BA31D9D-A1DE-4F31-8A6C-45BD89F70583}" type="sibTrans" cxnId="{5B3928F0-B10A-492B-AF6B-24D7A0FDE556}">
      <dgm:prSet/>
      <dgm:spPr/>
      <dgm:t>
        <a:bodyPr/>
        <a:lstStyle/>
        <a:p>
          <a:pPr rtl="1"/>
          <a:endParaRPr lang="fa-IR">
            <a:cs typeface="B Nazanin" pitchFamily="2" charset="-78"/>
          </a:endParaRPr>
        </a:p>
      </dgm:t>
    </dgm:pt>
    <dgm:pt modelId="{7A960335-13BA-4A34-86FE-99BAE2D87CD3}">
      <dgm:prSet phldrT="[Text]" custT="1"/>
      <dgm:spPr/>
      <dgm:t>
        <a:bodyPr/>
        <a:lstStyle/>
        <a:p>
          <a:pPr algn="justLow" rtl="1"/>
          <a:r>
            <a:rPr lang="fa-IR" sz="2200" dirty="0" smtClean="0">
              <a:cs typeface="B Nazanin" pitchFamily="2" charset="-78"/>
            </a:rPr>
            <a:t>احساس توانایی ذهنی</a:t>
          </a:r>
        </a:p>
        <a:p>
          <a:pPr algn="justLow" rtl="1"/>
          <a:r>
            <a:rPr lang="fa-IR" sz="2200" dirty="0" smtClean="0">
              <a:cs typeface="B Nazanin" pitchFamily="2" charset="-78"/>
            </a:rPr>
            <a:t>ابزاری برای تسلط بر اطلاعات و مفاهیم</a:t>
          </a:r>
        </a:p>
        <a:p>
          <a:pPr algn="justLow" rtl="1"/>
          <a:r>
            <a:rPr lang="fa-IR" sz="2200" dirty="0" smtClean="0">
              <a:cs typeface="B Nazanin" pitchFamily="2" charset="-78"/>
            </a:rPr>
            <a:t>تسلط بر حقایق و ایده ها</a:t>
          </a:r>
        </a:p>
      </dgm:t>
    </dgm:pt>
    <dgm:pt modelId="{6CC56AD7-023D-4D54-B697-D651C2308F71}" type="parTrans" cxnId="{87D007E6-A96F-42C7-8221-422F75721E8F}">
      <dgm:prSet/>
      <dgm:spPr/>
      <dgm:t>
        <a:bodyPr/>
        <a:lstStyle/>
        <a:p>
          <a:pPr rtl="1"/>
          <a:endParaRPr lang="fa-IR">
            <a:cs typeface="B Nazanin" pitchFamily="2" charset="-78"/>
          </a:endParaRPr>
        </a:p>
      </dgm:t>
    </dgm:pt>
    <dgm:pt modelId="{309C72E0-7306-474B-B940-255578431777}" type="sibTrans" cxnId="{87D007E6-A96F-42C7-8221-422F75721E8F}">
      <dgm:prSet/>
      <dgm:spPr/>
      <dgm:t>
        <a:bodyPr/>
        <a:lstStyle/>
        <a:p>
          <a:pPr rtl="1"/>
          <a:endParaRPr lang="fa-IR">
            <a:cs typeface="B Nazanin" pitchFamily="2" charset="-78"/>
          </a:endParaRPr>
        </a:p>
      </dgm:t>
    </dgm:pt>
    <dgm:pt modelId="{879D795E-680B-4B6B-A7F6-5ECED60672C6}" type="pres">
      <dgm:prSet presAssocID="{F29BD2DD-EF6E-4B4E-926C-A3FBA19B7D8C}" presName="hierChild1" presStyleCnt="0">
        <dgm:presLayoutVars>
          <dgm:chPref val="1"/>
          <dgm:dir/>
          <dgm:animOne val="branch"/>
          <dgm:animLvl val="lvl"/>
          <dgm:resizeHandles/>
        </dgm:presLayoutVars>
      </dgm:prSet>
      <dgm:spPr/>
      <dgm:t>
        <a:bodyPr/>
        <a:lstStyle/>
        <a:p>
          <a:pPr rtl="1"/>
          <a:endParaRPr lang="fa-IR"/>
        </a:p>
      </dgm:t>
    </dgm:pt>
    <dgm:pt modelId="{3976EB4F-F018-4B3D-8EBB-A118159AFB0A}" type="pres">
      <dgm:prSet presAssocID="{C31B82CB-6FA1-47F4-B9F9-40A001ADB53A}" presName="hierRoot1" presStyleCnt="0"/>
      <dgm:spPr/>
    </dgm:pt>
    <dgm:pt modelId="{AB1EEC6D-C7B6-47E6-AEDA-8BCBEA8464B2}" type="pres">
      <dgm:prSet presAssocID="{C31B82CB-6FA1-47F4-B9F9-40A001ADB53A}" presName="composite" presStyleCnt="0"/>
      <dgm:spPr/>
    </dgm:pt>
    <dgm:pt modelId="{90D84120-AC64-4E17-A242-8819E864D87B}" type="pres">
      <dgm:prSet presAssocID="{C31B82CB-6FA1-47F4-B9F9-40A001ADB53A}" presName="background" presStyleLbl="node0" presStyleIdx="0" presStyleCnt="1"/>
      <dgm:spPr/>
    </dgm:pt>
    <dgm:pt modelId="{9D6BBBE7-1A45-4433-B9B6-E8CE9EBF4A8D}" type="pres">
      <dgm:prSet presAssocID="{C31B82CB-6FA1-47F4-B9F9-40A001ADB53A}" presName="text" presStyleLbl="fgAcc0" presStyleIdx="0" presStyleCnt="1" custScaleX="219604" custScaleY="76165">
        <dgm:presLayoutVars>
          <dgm:chPref val="3"/>
        </dgm:presLayoutVars>
      </dgm:prSet>
      <dgm:spPr/>
      <dgm:t>
        <a:bodyPr/>
        <a:lstStyle/>
        <a:p>
          <a:pPr rtl="1"/>
          <a:endParaRPr lang="fa-IR"/>
        </a:p>
      </dgm:t>
    </dgm:pt>
    <dgm:pt modelId="{C25A7A6E-99E2-4C82-8FFD-9871FD5DE6CA}" type="pres">
      <dgm:prSet presAssocID="{C31B82CB-6FA1-47F4-B9F9-40A001ADB53A}" presName="hierChild2" presStyleCnt="0"/>
      <dgm:spPr/>
    </dgm:pt>
    <dgm:pt modelId="{C9968BFC-A164-491B-99C3-B90A7CEA3D44}" type="pres">
      <dgm:prSet presAssocID="{2EB4EE92-A293-4679-BDCB-A79C23ABFFE3}" presName="Name10" presStyleLbl="parChTrans1D2" presStyleIdx="0" presStyleCnt="2"/>
      <dgm:spPr/>
      <dgm:t>
        <a:bodyPr/>
        <a:lstStyle/>
        <a:p>
          <a:pPr rtl="1"/>
          <a:endParaRPr lang="fa-IR"/>
        </a:p>
      </dgm:t>
    </dgm:pt>
    <dgm:pt modelId="{122BC1C8-F1DB-47B0-A33B-A9270FF738ED}" type="pres">
      <dgm:prSet presAssocID="{27FF6573-F50E-4A36-82EB-CFE50108E0C6}" presName="hierRoot2" presStyleCnt="0"/>
      <dgm:spPr/>
    </dgm:pt>
    <dgm:pt modelId="{D65779A1-18B3-4647-B795-C20C4F111CBA}" type="pres">
      <dgm:prSet presAssocID="{27FF6573-F50E-4A36-82EB-CFE50108E0C6}" presName="composite2" presStyleCnt="0"/>
      <dgm:spPr/>
    </dgm:pt>
    <dgm:pt modelId="{96F8EDE3-A7FE-4811-B646-F17C507687E9}" type="pres">
      <dgm:prSet presAssocID="{27FF6573-F50E-4A36-82EB-CFE50108E0C6}" presName="background2" presStyleLbl="node2" presStyleIdx="0" presStyleCnt="2"/>
      <dgm:spPr/>
    </dgm:pt>
    <dgm:pt modelId="{F59F6618-BFAE-41BF-875E-91156C013275}" type="pres">
      <dgm:prSet presAssocID="{27FF6573-F50E-4A36-82EB-CFE50108E0C6}" presName="text2" presStyleLbl="fgAcc2" presStyleIdx="0" presStyleCnt="2" custScaleX="171708" custScaleY="92573" custLinFactNeighborX="0" custLinFactNeighborY="8027">
        <dgm:presLayoutVars>
          <dgm:chPref val="3"/>
        </dgm:presLayoutVars>
      </dgm:prSet>
      <dgm:spPr/>
      <dgm:t>
        <a:bodyPr/>
        <a:lstStyle/>
        <a:p>
          <a:pPr rtl="1"/>
          <a:endParaRPr lang="fa-IR"/>
        </a:p>
      </dgm:t>
    </dgm:pt>
    <dgm:pt modelId="{73B04821-30FD-4BA7-813A-CDAAB0E5B91D}" type="pres">
      <dgm:prSet presAssocID="{27FF6573-F50E-4A36-82EB-CFE50108E0C6}" presName="hierChild3" presStyleCnt="0"/>
      <dgm:spPr/>
    </dgm:pt>
    <dgm:pt modelId="{238C1840-11A4-4605-A144-FD850B6A7E8B}" type="pres">
      <dgm:prSet presAssocID="{A4BA0FD6-A4BC-42E5-9A9D-A6C363969FEC}" presName="Name17" presStyleLbl="parChTrans1D3" presStyleIdx="0" presStyleCnt="2"/>
      <dgm:spPr/>
      <dgm:t>
        <a:bodyPr/>
        <a:lstStyle/>
        <a:p>
          <a:pPr rtl="1"/>
          <a:endParaRPr lang="fa-IR"/>
        </a:p>
      </dgm:t>
    </dgm:pt>
    <dgm:pt modelId="{F1BE1ED5-C37F-470F-BB44-41B3EB9FB242}" type="pres">
      <dgm:prSet presAssocID="{D636F4F9-A5A4-4C55-BC4A-275C9649FB68}" presName="hierRoot3" presStyleCnt="0"/>
      <dgm:spPr/>
    </dgm:pt>
    <dgm:pt modelId="{A787EF00-F066-43C1-86C6-9C5F1195AE7C}" type="pres">
      <dgm:prSet presAssocID="{D636F4F9-A5A4-4C55-BC4A-275C9649FB68}" presName="composite3" presStyleCnt="0"/>
      <dgm:spPr/>
    </dgm:pt>
    <dgm:pt modelId="{7AEDA84F-9679-457C-81E3-191FB846884B}" type="pres">
      <dgm:prSet presAssocID="{D636F4F9-A5A4-4C55-BC4A-275C9649FB68}" presName="background3" presStyleLbl="node3" presStyleIdx="0" presStyleCnt="2"/>
      <dgm:spPr/>
    </dgm:pt>
    <dgm:pt modelId="{5D0FE2DE-D0F0-4A70-9CA6-C7C34661AD24}" type="pres">
      <dgm:prSet presAssocID="{D636F4F9-A5A4-4C55-BC4A-275C9649FB68}" presName="text3" presStyleLbl="fgAcc3" presStyleIdx="0" presStyleCnt="2" custScaleX="227956" custScaleY="385670" custLinFactNeighborX="-14002" custLinFactNeighborY="-5701">
        <dgm:presLayoutVars>
          <dgm:chPref val="3"/>
        </dgm:presLayoutVars>
      </dgm:prSet>
      <dgm:spPr/>
      <dgm:t>
        <a:bodyPr/>
        <a:lstStyle/>
        <a:p>
          <a:pPr rtl="1"/>
          <a:endParaRPr lang="fa-IR"/>
        </a:p>
      </dgm:t>
    </dgm:pt>
    <dgm:pt modelId="{870D21E3-24F9-4813-B194-09EC6F3B0B72}" type="pres">
      <dgm:prSet presAssocID="{D636F4F9-A5A4-4C55-BC4A-275C9649FB68}" presName="hierChild4" presStyleCnt="0"/>
      <dgm:spPr/>
    </dgm:pt>
    <dgm:pt modelId="{CFD6EB1B-F1A7-41E2-80C5-CF242CB631A8}" type="pres">
      <dgm:prSet presAssocID="{B9600C1A-C153-4FBF-825E-CEF8600F3BF2}" presName="Name10" presStyleLbl="parChTrans1D2" presStyleIdx="1" presStyleCnt="2"/>
      <dgm:spPr/>
      <dgm:t>
        <a:bodyPr/>
        <a:lstStyle/>
        <a:p>
          <a:pPr rtl="1"/>
          <a:endParaRPr lang="fa-IR"/>
        </a:p>
      </dgm:t>
    </dgm:pt>
    <dgm:pt modelId="{13FE262D-DF2D-4EDD-864B-864DE2F78867}" type="pres">
      <dgm:prSet presAssocID="{EB8BA904-BAE3-45CF-BBDF-DE0EE5FFEC46}" presName="hierRoot2" presStyleCnt="0"/>
      <dgm:spPr/>
    </dgm:pt>
    <dgm:pt modelId="{A16B91DF-7408-44CA-B256-342162196B50}" type="pres">
      <dgm:prSet presAssocID="{EB8BA904-BAE3-45CF-BBDF-DE0EE5FFEC46}" presName="composite2" presStyleCnt="0"/>
      <dgm:spPr/>
    </dgm:pt>
    <dgm:pt modelId="{C4C7543B-45FE-4018-8C3A-DFFC22A867DB}" type="pres">
      <dgm:prSet presAssocID="{EB8BA904-BAE3-45CF-BBDF-DE0EE5FFEC46}" presName="background2" presStyleLbl="node2" presStyleIdx="1" presStyleCnt="2"/>
      <dgm:spPr/>
    </dgm:pt>
    <dgm:pt modelId="{7D0A4DEB-8D2F-40CF-87F3-360CF1AE7806}" type="pres">
      <dgm:prSet presAssocID="{EB8BA904-BAE3-45CF-BBDF-DE0EE5FFEC46}" presName="text2" presStyleLbl="fgAcc2" presStyleIdx="1" presStyleCnt="2" custScaleX="171209" custScaleY="96875">
        <dgm:presLayoutVars>
          <dgm:chPref val="3"/>
        </dgm:presLayoutVars>
      </dgm:prSet>
      <dgm:spPr/>
      <dgm:t>
        <a:bodyPr/>
        <a:lstStyle/>
        <a:p>
          <a:pPr rtl="1"/>
          <a:endParaRPr lang="fa-IR"/>
        </a:p>
      </dgm:t>
    </dgm:pt>
    <dgm:pt modelId="{F0E63EA6-483D-4FAA-82C4-B701EEC7E665}" type="pres">
      <dgm:prSet presAssocID="{EB8BA904-BAE3-45CF-BBDF-DE0EE5FFEC46}" presName="hierChild3" presStyleCnt="0"/>
      <dgm:spPr/>
    </dgm:pt>
    <dgm:pt modelId="{D98786C7-26A9-41C9-88D3-6E43AD827E55}" type="pres">
      <dgm:prSet presAssocID="{6CC56AD7-023D-4D54-B697-D651C2308F71}" presName="Name17" presStyleLbl="parChTrans1D3" presStyleIdx="1" presStyleCnt="2"/>
      <dgm:spPr/>
      <dgm:t>
        <a:bodyPr/>
        <a:lstStyle/>
        <a:p>
          <a:pPr rtl="1"/>
          <a:endParaRPr lang="fa-IR"/>
        </a:p>
      </dgm:t>
    </dgm:pt>
    <dgm:pt modelId="{16C1825B-536F-4540-BFCD-CA6E45EE56D9}" type="pres">
      <dgm:prSet presAssocID="{7A960335-13BA-4A34-86FE-99BAE2D87CD3}" presName="hierRoot3" presStyleCnt="0"/>
      <dgm:spPr/>
    </dgm:pt>
    <dgm:pt modelId="{48645729-2379-4155-9539-4628719E46BB}" type="pres">
      <dgm:prSet presAssocID="{7A960335-13BA-4A34-86FE-99BAE2D87CD3}" presName="composite3" presStyleCnt="0"/>
      <dgm:spPr/>
    </dgm:pt>
    <dgm:pt modelId="{9DF32E0E-A9F4-41D9-B539-6E54D6BAB397}" type="pres">
      <dgm:prSet presAssocID="{7A960335-13BA-4A34-86FE-99BAE2D87CD3}" presName="background3" presStyleLbl="node3" presStyleIdx="1" presStyleCnt="2"/>
      <dgm:spPr/>
    </dgm:pt>
    <dgm:pt modelId="{850D9A7C-3BEF-4D9C-996D-91885F8E5DD7}" type="pres">
      <dgm:prSet presAssocID="{7A960335-13BA-4A34-86FE-99BAE2D87CD3}" presName="text3" presStyleLbl="fgAcc3" presStyleIdx="1" presStyleCnt="2" custScaleX="228974" custScaleY="381786" custLinFactNeighborX="2891" custLinFactNeighborY="-1353">
        <dgm:presLayoutVars>
          <dgm:chPref val="3"/>
        </dgm:presLayoutVars>
      </dgm:prSet>
      <dgm:spPr/>
      <dgm:t>
        <a:bodyPr/>
        <a:lstStyle/>
        <a:p>
          <a:pPr rtl="1"/>
          <a:endParaRPr lang="fa-IR"/>
        </a:p>
      </dgm:t>
    </dgm:pt>
    <dgm:pt modelId="{A2B73A8C-A81C-4BEB-A5C0-4064023F7BC4}" type="pres">
      <dgm:prSet presAssocID="{7A960335-13BA-4A34-86FE-99BAE2D87CD3}" presName="hierChild4" presStyleCnt="0"/>
      <dgm:spPr/>
    </dgm:pt>
  </dgm:ptLst>
  <dgm:cxnLst>
    <dgm:cxn modelId="{6028C99B-8F8E-4893-94C7-1BCA3C6D606F}" type="presOf" srcId="{2EB4EE92-A293-4679-BDCB-A79C23ABFFE3}" destId="{C9968BFC-A164-491B-99C3-B90A7CEA3D44}" srcOrd="0" destOrd="0" presId="urn:microsoft.com/office/officeart/2005/8/layout/hierarchy1"/>
    <dgm:cxn modelId="{0705F76E-9338-4506-9796-4AA66FBA87AF}" type="presOf" srcId="{A4BA0FD6-A4BC-42E5-9A9D-A6C363969FEC}" destId="{238C1840-11A4-4605-A144-FD850B6A7E8B}" srcOrd="0" destOrd="0" presId="urn:microsoft.com/office/officeart/2005/8/layout/hierarchy1"/>
    <dgm:cxn modelId="{459A9DE6-7227-45B9-B7E0-2D9C75982D6A}" type="presOf" srcId="{F29BD2DD-EF6E-4B4E-926C-A3FBA19B7D8C}" destId="{879D795E-680B-4B6B-A7F6-5ECED60672C6}" srcOrd="0" destOrd="0" presId="urn:microsoft.com/office/officeart/2005/8/layout/hierarchy1"/>
    <dgm:cxn modelId="{845825EF-E2CA-4698-8896-474CF5A67D72}" srcId="{C31B82CB-6FA1-47F4-B9F9-40A001ADB53A}" destId="{27FF6573-F50E-4A36-82EB-CFE50108E0C6}" srcOrd="0" destOrd="0" parTransId="{2EB4EE92-A293-4679-BDCB-A79C23ABFFE3}" sibTransId="{E50DA434-A96B-425D-89AA-EF2A94CB84AF}"/>
    <dgm:cxn modelId="{5B3928F0-B10A-492B-AF6B-24D7A0FDE556}" srcId="{C31B82CB-6FA1-47F4-B9F9-40A001ADB53A}" destId="{EB8BA904-BAE3-45CF-BBDF-DE0EE5FFEC46}" srcOrd="1" destOrd="0" parTransId="{B9600C1A-C153-4FBF-825E-CEF8600F3BF2}" sibTransId="{6BA31D9D-A1DE-4F31-8A6C-45BD89F70583}"/>
    <dgm:cxn modelId="{F50BCE04-8783-41F6-B2E4-036539A8E87A}" type="presOf" srcId="{EB8BA904-BAE3-45CF-BBDF-DE0EE5FFEC46}" destId="{7D0A4DEB-8D2F-40CF-87F3-360CF1AE7806}" srcOrd="0" destOrd="0" presId="urn:microsoft.com/office/officeart/2005/8/layout/hierarchy1"/>
    <dgm:cxn modelId="{FFFE6DF2-1F16-4F9B-9172-A188321911A8}" type="presOf" srcId="{27FF6573-F50E-4A36-82EB-CFE50108E0C6}" destId="{F59F6618-BFAE-41BF-875E-91156C013275}" srcOrd="0" destOrd="0" presId="urn:microsoft.com/office/officeart/2005/8/layout/hierarchy1"/>
    <dgm:cxn modelId="{87D007E6-A96F-42C7-8221-422F75721E8F}" srcId="{EB8BA904-BAE3-45CF-BBDF-DE0EE5FFEC46}" destId="{7A960335-13BA-4A34-86FE-99BAE2D87CD3}" srcOrd="0" destOrd="0" parTransId="{6CC56AD7-023D-4D54-B697-D651C2308F71}" sibTransId="{309C72E0-7306-474B-B940-255578431777}"/>
    <dgm:cxn modelId="{8327BAE9-54E2-42C1-BF46-3DC776C13D88}" srcId="{27FF6573-F50E-4A36-82EB-CFE50108E0C6}" destId="{D636F4F9-A5A4-4C55-BC4A-275C9649FB68}" srcOrd="0" destOrd="0" parTransId="{A4BA0FD6-A4BC-42E5-9A9D-A6C363969FEC}" sibTransId="{3A2B67C4-2264-491B-B17D-0BC1F786C05F}"/>
    <dgm:cxn modelId="{21AFD792-9993-4DCD-95EC-0B0F9B36FCAB}" type="presOf" srcId="{C31B82CB-6FA1-47F4-B9F9-40A001ADB53A}" destId="{9D6BBBE7-1A45-4433-B9B6-E8CE9EBF4A8D}" srcOrd="0" destOrd="0" presId="urn:microsoft.com/office/officeart/2005/8/layout/hierarchy1"/>
    <dgm:cxn modelId="{4A1CEFA6-7A10-469C-859D-58AC73FC9F3D}" srcId="{F29BD2DD-EF6E-4B4E-926C-A3FBA19B7D8C}" destId="{C31B82CB-6FA1-47F4-B9F9-40A001ADB53A}" srcOrd="0" destOrd="0" parTransId="{C2AC69A0-1A54-487C-8483-C99C78B992BE}" sibTransId="{47B1FAF5-CCBC-4FCF-BBEF-1551D98CCBF9}"/>
    <dgm:cxn modelId="{BCD4904A-5618-4E22-B832-73B6CD940DAA}" type="presOf" srcId="{D636F4F9-A5A4-4C55-BC4A-275C9649FB68}" destId="{5D0FE2DE-D0F0-4A70-9CA6-C7C34661AD24}" srcOrd="0" destOrd="0" presId="urn:microsoft.com/office/officeart/2005/8/layout/hierarchy1"/>
    <dgm:cxn modelId="{2C5C5A6F-20B7-4BCD-9A51-BE07ABF6093D}" type="presOf" srcId="{7A960335-13BA-4A34-86FE-99BAE2D87CD3}" destId="{850D9A7C-3BEF-4D9C-996D-91885F8E5DD7}" srcOrd="0" destOrd="0" presId="urn:microsoft.com/office/officeart/2005/8/layout/hierarchy1"/>
    <dgm:cxn modelId="{4D68CA5B-48B0-4C94-9FDF-D729D4240C0D}" type="presOf" srcId="{B9600C1A-C153-4FBF-825E-CEF8600F3BF2}" destId="{CFD6EB1B-F1A7-41E2-80C5-CF242CB631A8}" srcOrd="0" destOrd="0" presId="urn:microsoft.com/office/officeart/2005/8/layout/hierarchy1"/>
    <dgm:cxn modelId="{F53A4838-F98F-4C14-AAF7-F324B3F08EA4}" type="presOf" srcId="{6CC56AD7-023D-4D54-B697-D651C2308F71}" destId="{D98786C7-26A9-41C9-88D3-6E43AD827E55}" srcOrd="0" destOrd="0" presId="urn:microsoft.com/office/officeart/2005/8/layout/hierarchy1"/>
    <dgm:cxn modelId="{9A47F0EC-E46D-44D6-BF7D-A0E999291DC2}" type="presParOf" srcId="{879D795E-680B-4B6B-A7F6-5ECED60672C6}" destId="{3976EB4F-F018-4B3D-8EBB-A118159AFB0A}" srcOrd="0" destOrd="0" presId="urn:microsoft.com/office/officeart/2005/8/layout/hierarchy1"/>
    <dgm:cxn modelId="{6E672E0B-47D5-4806-BD9C-679FCC1FCFDA}" type="presParOf" srcId="{3976EB4F-F018-4B3D-8EBB-A118159AFB0A}" destId="{AB1EEC6D-C7B6-47E6-AEDA-8BCBEA8464B2}" srcOrd="0" destOrd="0" presId="urn:microsoft.com/office/officeart/2005/8/layout/hierarchy1"/>
    <dgm:cxn modelId="{BFBF74EC-FBED-4848-80D6-DEE44B7F2D79}" type="presParOf" srcId="{AB1EEC6D-C7B6-47E6-AEDA-8BCBEA8464B2}" destId="{90D84120-AC64-4E17-A242-8819E864D87B}" srcOrd="0" destOrd="0" presId="urn:microsoft.com/office/officeart/2005/8/layout/hierarchy1"/>
    <dgm:cxn modelId="{A07FC855-F1DC-4BCB-BE80-0855565480F9}" type="presParOf" srcId="{AB1EEC6D-C7B6-47E6-AEDA-8BCBEA8464B2}" destId="{9D6BBBE7-1A45-4433-B9B6-E8CE9EBF4A8D}" srcOrd="1" destOrd="0" presId="urn:microsoft.com/office/officeart/2005/8/layout/hierarchy1"/>
    <dgm:cxn modelId="{F9D8D072-0596-40BB-8725-819BFADA09E0}" type="presParOf" srcId="{3976EB4F-F018-4B3D-8EBB-A118159AFB0A}" destId="{C25A7A6E-99E2-4C82-8FFD-9871FD5DE6CA}" srcOrd="1" destOrd="0" presId="urn:microsoft.com/office/officeart/2005/8/layout/hierarchy1"/>
    <dgm:cxn modelId="{0DE861AA-366D-4579-B7BE-17B806968DD6}" type="presParOf" srcId="{C25A7A6E-99E2-4C82-8FFD-9871FD5DE6CA}" destId="{C9968BFC-A164-491B-99C3-B90A7CEA3D44}" srcOrd="0" destOrd="0" presId="urn:microsoft.com/office/officeart/2005/8/layout/hierarchy1"/>
    <dgm:cxn modelId="{01C8E8C3-4657-4E09-9881-D553EF43D952}" type="presParOf" srcId="{C25A7A6E-99E2-4C82-8FFD-9871FD5DE6CA}" destId="{122BC1C8-F1DB-47B0-A33B-A9270FF738ED}" srcOrd="1" destOrd="0" presId="urn:microsoft.com/office/officeart/2005/8/layout/hierarchy1"/>
    <dgm:cxn modelId="{273CC800-D141-434B-A8B5-92CA6969E20D}" type="presParOf" srcId="{122BC1C8-F1DB-47B0-A33B-A9270FF738ED}" destId="{D65779A1-18B3-4647-B795-C20C4F111CBA}" srcOrd="0" destOrd="0" presId="urn:microsoft.com/office/officeart/2005/8/layout/hierarchy1"/>
    <dgm:cxn modelId="{CDA6AF51-FC3F-40EF-B2CD-4153BED9BC56}" type="presParOf" srcId="{D65779A1-18B3-4647-B795-C20C4F111CBA}" destId="{96F8EDE3-A7FE-4811-B646-F17C507687E9}" srcOrd="0" destOrd="0" presId="urn:microsoft.com/office/officeart/2005/8/layout/hierarchy1"/>
    <dgm:cxn modelId="{C8041115-EF48-4B02-917C-EEB8F8D293FD}" type="presParOf" srcId="{D65779A1-18B3-4647-B795-C20C4F111CBA}" destId="{F59F6618-BFAE-41BF-875E-91156C013275}" srcOrd="1" destOrd="0" presId="urn:microsoft.com/office/officeart/2005/8/layout/hierarchy1"/>
    <dgm:cxn modelId="{E3EF19F7-DDD8-4E97-9789-DF67BD094EED}" type="presParOf" srcId="{122BC1C8-F1DB-47B0-A33B-A9270FF738ED}" destId="{73B04821-30FD-4BA7-813A-CDAAB0E5B91D}" srcOrd="1" destOrd="0" presId="urn:microsoft.com/office/officeart/2005/8/layout/hierarchy1"/>
    <dgm:cxn modelId="{1766FBD8-70E9-4E68-975C-971D2E2AB19D}" type="presParOf" srcId="{73B04821-30FD-4BA7-813A-CDAAB0E5B91D}" destId="{238C1840-11A4-4605-A144-FD850B6A7E8B}" srcOrd="0" destOrd="0" presId="urn:microsoft.com/office/officeart/2005/8/layout/hierarchy1"/>
    <dgm:cxn modelId="{AA08F58D-322D-4E40-9B70-9E02D6257609}" type="presParOf" srcId="{73B04821-30FD-4BA7-813A-CDAAB0E5B91D}" destId="{F1BE1ED5-C37F-470F-BB44-41B3EB9FB242}" srcOrd="1" destOrd="0" presId="urn:microsoft.com/office/officeart/2005/8/layout/hierarchy1"/>
    <dgm:cxn modelId="{04A7751B-5C52-404B-AEA4-C62465B88B2A}" type="presParOf" srcId="{F1BE1ED5-C37F-470F-BB44-41B3EB9FB242}" destId="{A787EF00-F066-43C1-86C6-9C5F1195AE7C}" srcOrd="0" destOrd="0" presId="urn:microsoft.com/office/officeart/2005/8/layout/hierarchy1"/>
    <dgm:cxn modelId="{DD1B8976-7B8D-4BFD-8710-838BE8D6CAE1}" type="presParOf" srcId="{A787EF00-F066-43C1-86C6-9C5F1195AE7C}" destId="{7AEDA84F-9679-457C-81E3-191FB846884B}" srcOrd="0" destOrd="0" presId="urn:microsoft.com/office/officeart/2005/8/layout/hierarchy1"/>
    <dgm:cxn modelId="{9BCB75FA-5D21-4913-A4BA-7775E5BEBEC5}" type="presParOf" srcId="{A787EF00-F066-43C1-86C6-9C5F1195AE7C}" destId="{5D0FE2DE-D0F0-4A70-9CA6-C7C34661AD24}" srcOrd="1" destOrd="0" presId="urn:microsoft.com/office/officeart/2005/8/layout/hierarchy1"/>
    <dgm:cxn modelId="{89D3A6F1-4AE1-479D-B046-3B8BC6C8E40A}" type="presParOf" srcId="{F1BE1ED5-C37F-470F-BB44-41B3EB9FB242}" destId="{870D21E3-24F9-4813-B194-09EC6F3B0B72}" srcOrd="1" destOrd="0" presId="urn:microsoft.com/office/officeart/2005/8/layout/hierarchy1"/>
    <dgm:cxn modelId="{BF44435D-3DF6-4383-8195-BBCF7EF0F801}" type="presParOf" srcId="{C25A7A6E-99E2-4C82-8FFD-9871FD5DE6CA}" destId="{CFD6EB1B-F1A7-41E2-80C5-CF242CB631A8}" srcOrd="2" destOrd="0" presId="urn:microsoft.com/office/officeart/2005/8/layout/hierarchy1"/>
    <dgm:cxn modelId="{F11B1F06-D03C-4E0F-9BF4-FC50DC767150}" type="presParOf" srcId="{C25A7A6E-99E2-4C82-8FFD-9871FD5DE6CA}" destId="{13FE262D-DF2D-4EDD-864B-864DE2F78867}" srcOrd="3" destOrd="0" presId="urn:microsoft.com/office/officeart/2005/8/layout/hierarchy1"/>
    <dgm:cxn modelId="{2CFB576A-0B4D-4532-91E0-69DA0017E6D2}" type="presParOf" srcId="{13FE262D-DF2D-4EDD-864B-864DE2F78867}" destId="{A16B91DF-7408-44CA-B256-342162196B50}" srcOrd="0" destOrd="0" presId="urn:microsoft.com/office/officeart/2005/8/layout/hierarchy1"/>
    <dgm:cxn modelId="{9AC3D52A-9F53-4A2C-827F-E2816055BDD1}" type="presParOf" srcId="{A16B91DF-7408-44CA-B256-342162196B50}" destId="{C4C7543B-45FE-4018-8C3A-DFFC22A867DB}" srcOrd="0" destOrd="0" presId="urn:microsoft.com/office/officeart/2005/8/layout/hierarchy1"/>
    <dgm:cxn modelId="{BFF62A5C-9FAB-4073-9A3C-36C10F12771E}" type="presParOf" srcId="{A16B91DF-7408-44CA-B256-342162196B50}" destId="{7D0A4DEB-8D2F-40CF-87F3-360CF1AE7806}" srcOrd="1" destOrd="0" presId="urn:microsoft.com/office/officeart/2005/8/layout/hierarchy1"/>
    <dgm:cxn modelId="{D5A7D1C1-D003-4D8D-9262-60D3061B8B5F}" type="presParOf" srcId="{13FE262D-DF2D-4EDD-864B-864DE2F78867}" destId="{F0E63EA6-483D-4FAA-82C4-B701EEC7E665}" srcOrd="1" destOrd="0" presId="urn:microsoft.com/office/officeart/2005/8/layout/hierarchy1"/>
    <dgm:cxn modelId="{79F0028D-A8A8-4763-A332-D549F5D102DB}" type="presParOf" srcId="{F0E63EA6-483D-4FAA-82C4-B701EEC7E665}" destId="{D98786C7-26A9-41C9-88D3-6E43AD827E55}" srcOrd="0" destOrd="0" presId="urn:microsoft.com/office/officeart/2005/8/layout/hierarchy1"/>
    <dgm:cxn modelId="{2E2BE848-87C8-486A-A226-E2A7FDDB764D}" type="presParOf" srcId="{F0E63EA6-483D-4FAA-82C4-B701EEC7E665}" destId="{16C1825B-536F-4540-BFCD-CA6E45EE56D9}" srcOrd="1" destOrd="0" presId="urn:microsoft.com/office/officeart/2005/8/layout/hierarchy1"/>
    <dgm:cxn modelId="{6506CE94-A027-492B-A608-5C2EFB33D903}" type="presParOf" srcId="{16C1825B-536F-4540-BFCD-CA6E45EE56D9}" destId="{48645729-2379-4155-9539-4628719E46BB}" srcOrd="0" destOrd="0" presId="urn:microsoft.com/office/officeart/2005/8/layout/hierarchy1"/>
    <dgm:cxn modelId="{91E0D566-68DC-43BC-9864-419CCBD62853}" type="presParOf" srcId="{48645729-2379-4155-9539-4628719E46BB}" destId="{9DF32E0E-A9F4-41D9-B539-6E54D6BAB397}" srcOrd="0" destOrd="0" presId="urn:microsoft.com/office/officeart/2005/8/layout/hierarchy1"/>
    <dgm:cxn modelId="{401546D6-5CB9-4FF1-8BD2-CA40A416C1EE}" type="presParOf" srcId="{48645729-2379-4155-9539-4628719E46BB}" destId="{850D9A7C-3BEF-4D9C-996D-91885F8E5DD7}" srcOrd="1" destOrd="0" presId="urn:microsoft.com/office/officeart/2005/8/layout/hierarchy1"/>
    <dgm:cxn modelId="{266715E9-DC55-437C-A7B4-EB875910CC0D}" type="presParOf" srcId="{16C1825B-536F-4540-BFCD-CA6E45EE56D9}" destId="{A2B73A8C-A81C-4BEB-A5C0-4064023F7BC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A82991-3A50-47FD-BC81-FA162A53DA9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18B891BF-2CAA-47D9-B5EB-F1363FB6D1F7}">
      <dgm:prSet phldrT="[Text]" custT="1"/>
      <dgm:spPr/>
      <dgm:t>
        <a:bodyPr/>
        <a:lstStyle/>
        <a:p>
          <a:r>
            <a:rPr lang="fa-IR" sz="2400" b="1" dirty="0" smtClean="0"/>
            <a:t>پیامدهای مستقیم</a:t>
          </a:r>
          <a:endParaRPr lang="en-US" sz="2400" b="1" dirty="0"/>
        </a:p>
      </dgm:t>
    </dgm:pt>
    <dgm:pt modelId="{853438B4-EA1C-4C38-AD05-4C8BF98100A5}" type="parTrans" cxnId="{ECEB4C23-7615-426D-A8BB-01518CADCF85}">
      <dgm:prSet/>
      <dgm:spPr/>
      <dgm:t>
        <a:bodyPr/>
        <a:lstStyle/>
        <a:p>
          <a:endParaRPr lang="en-US"/>
        </a:p>
      </dgm:t>
    </dgm:pt>
    <dgm:pt modelId="{307FDAE5-2783-4B57-A6F3-71EA68489D4A}" type="sibTrans" cxnId="{ECEB4C23-7615-426D-A8BB-01518CADCF85}">
      <dgm:prSet/>
      <dgm:spPr/>
      <dgm:t>
        <a:bodyPr/>
        <a:lstStyle/>
        <a:p>
          <a:endParaRPr lang="en-US"/>
        </a:p>
      </dgm:t>
    </dgm:pt>
    <dgm:pt modelId="{5CFEE173-7C82-443C-AE38-92452F4C2D9F}">
      <dgm:prSet phldrT="[Text]" custT="1"/>
      <dgm:spPr/>
      <dgm:t>
        <a:bodyPr/>
        <a:lstStyle/>
        <a:p>
          <a:r>
            <a:rPr lang="fa-IR" sz="1400" dirty="0" smtClean="0"/>
            <a:t>فرایند و مدیریت گروهی موثر</a:t>
          </a:r>
          <a:endParaRPr lang="en-US" sz="1400" dirty="0"/>
        </a:p>
      </dgm:t>
    </dgm:pt>
    <dgm:pt modelId="{04057302-0B94-4BAD-B868-9CAA2B530AD5}" type="parTrans" cxnId="{74C24497-9D2F-474F-9E17-161F264741DD}">
      <dgm:prSet/>
      <dgm:spPr/>
      <dgm:t>
        <a:bodyPr/>
        <a:lstStyle/>
        <a:p>
          <a:endParaRPr lang="en-US"/>
        </a:p>
      </dgm:t>
    </dgm:pt>
    <dgm:pt modelId="{C92D36D9-BA41-459B-9106-C387C409F91C}" type="sibTrans" cxnId="{74C24497-9D2F-474F-9E17-161F264741DD}">
      <dgm:prSet/>
      <dgm:spPr/>
      <dgm:t>
        <a:bodyPr/>
        <a:lstStyle/>
        <a:p>
          <a:endParaRPr lang="en-US"/>
        </a:p>
      </dgm:t>
    </dgm:pt>
    <dgm:pt modelId="{1189F8E4-4A20-4826-8622-8D3FB5162CC2}">
      <dgm:prSet phldrT="[Text]" custT="1"/>
      <dgm:spPr/>
      <dgm:t>
        <a:bodyPr/>
        <a:lstStyle/>
        <a:p>
          <a:r>
            <a:rPr lang="fa-IR" sz="1600" dirty="0" smtClean="0"/>
            <a:t>نظم پژوهشی مبتنی برهمیاری</a:t>
          </a:r>
          <a:endParaRPr lang="en-US" sz="1600" dirty="0"/>
        </a:p>
      </dgm:t>
    </dgm:pt>
    <dgm:pt modelId="{2ED92AC1-BFF2-4A04-A8BF-98214DF045E4}" type="parTrans" cxnId="{4460DE11-2801-4CFF-A27F-E422F0D58D67}">
      <dgm:prSet/>
      <dgm:spPr/>
      <dgm:t>
        <a:bodyPr/>
        <a:lstStyle/>
        <a:p>
          <a:endParaRPr lang="en-US"/>
        </a:p>
      </dgm:t>
    </dgm:pt>
    <dgm:pt modelId="{9046B016-A3C9-4921-ABBF-9D6FCD1B1E1D}" type="sibTrans" cxnId="{4460DE11-2801-4CFF-A27F-E422F0D58D67}">
      <dgm:prSet/>
      <dgm:spPr/>
      <dgm:t>
        <a:bodyPr/>
        <a:lstStyle/>
        <a:p>
          <a:endParaRPr lang="en-US"/>
        </a:p>
      </dgm:t>
    </dgm:pt>
    <dgm:pt modelId="{1B4A76A8-3B24-44E6-951D-67FEECC884C8}">
      <dgm:prSet phldrT="[Text]" custT="1"/>
      <dgm:spPr/>
      <dgm:t>
        <a:bodyPr/>
        <a:lstStyle/>
        <a:p>
          <a:r>
            <a:rPr lang="fa-IR" sz="1600" dirty="0" smtClean="0"/>
            <a:t>دیدگاه ساخت وسازگارانه دانش</a:t>
          </a:r>
          <a:endParaRPr lang="en-US" sz="1600" dirty="0"/>
        </a:p>
      </dgm:t>
    </dgm:pt>
    <dgm:pt modelId="{5DC47EA1-1F70-4E91-B87D-73E8AC9FEB31}" type="parTrans" cxnId="{49AE2EEB-E4B0-44A6-9A7C-77371EBC1E9B}">
      <dgm:prSet/>
      <dgm:spPr/>
      <dgm:t>
        <a:bodyPr/>
        <a:lstStyle/>
        <a:p>
          <a:endParaRPr lang="en-US"/>
        </a:p>
      </dgm:t>
    </dgm:pt>
    <dgm:pt modelId="{07E4B0B6-9B75-499C-8541-597F6BEC856B}" type="sibTrans" cxnId="{49AE2EEB-E4B0-44A6-9A7C-77371EBC1E9B}">
      <dgm:prSet/>
      <dgm:spPr/>
      <dgm:t>
        <a:bodyPr/>
        <a:lstStyle/>
        <a:p>
          <a:endParaRPr lang="en-US"/>
        </a:p>
      </dgm:t>
    </dgm:pt>
    <dgm:pt modelId="{5677CAD3-3D80-400B-829C-3B43D002A577}" type="pres">
      <dgm:prSet presAssocID="{13A82991-3A50-47FD-BC81-FA162A53DA99}" presName="Name0" presStyleCnt="0">
        <dgm:presLayoutVars>
          <dgm:chMax val="1"/>
          <dgm:dir/>
          <dgm:animLvl val="ctr"/>
          <dgm:resizeHandles val="exact"/>
        </dgm:presLayoutVars>
      </dgm:prSet>
      <dgm:spPr/>
      <dgm:t>
        <a:bodyPr/>
        <a:lstStyle/>
        <a:p>
          <a:endParaRPr lang="en-US"/>
        </a:p>
      </dgm:t>
    </dgm:pt>
    <dgm:pt modelId="{2254C2D1-232E-44A7-9B92-6622A1883946}" type="pres">
      <dgm:prSet presAssocID="{18B891BF-2CAA-47D9-B5EB-F1363FB6D1F7}" presName="centerShape" presStyleLbl="node0" presStyleIdx="0" presStyleCnt="1" custLinFactNeighborX="609" custLinFactNeighborY="-8386"/>
      <dgm:spPr/>
      <dgm:t>
        <a:bodyPr/>
        <a:lstStyle/>
        <a:p>
          <a:endParaRPr lang="en-US"/>
        </a:p>
      </dgm:t>
    </dgm:pt>
    <dgm:pt modelId="{3619676E-4DE1-4CD5-B6C0-C3ACFF0957C2}" type="pres">
      <dgm:prSet presAssocID="{04057302-0B94-4BAD-B868-9CAA2B530AD5}" presName="parTrans" presStyleLbl="sibTrans2D1" presStyleIdx="0" presStyleCnt="3"/>
      <dgm:spPr/>
      <dgm:t>
        <a:bodyPr/>
        <a:lstStyle/>
        <a:p>
          <a:endParaRPr lang="en-US"/>
        </a:p>
      </dgm:t>
    </dgm:pt>
    <dgm:pt modelId="{D9C73697-7DDE-4F0A-BBEE-AEA6675E26F3}" type="pres">
      <dgm:prSet presAssocID="{04057302-0B94-4BAD-B868-9CAA2B530AD5}" presName="connectorText" presStyleLbl="sibTrans2D1" presStyleIdx="0" presStyleCnt="3"/>
      <dgm:spPr/>
      <dgm:t>
        <a:bodyPr/>
        <a:lstStyle/>
        <a:p>
          <a:endParaRPr lang="en-US"/>
        </a:p>
      </dgm:t>
    </dgm:pt>
    <dgm:pt modelId="{F19EC009-6C7A-4D58-86EF-5FCB61C7CCD0}" type="pres">
      <dgm:prSet presAssocID="{5CFEE173-7C82-443C-AE38-92452F4C2D9F}" presName="node" presStyleLbl="node1" presStyleIdx="0" presStyleCnt="3" custScaleX="263909">
        <dgm:presLayoutVars>
          <dgm:bulletEnabled val="1"/>
        </dgm:presLayoutVars>
      </dgm:prSet>
      <dgm:spPr/>
      <dgm:t>
        <a:bodyPr/>
        <a:lstStyle/>
        <a:p>
          <a:endParaRPr lang="en-US"/>
        </a:p>
      </dgm:t>
    </dgm:pt>
    <dgm:pt modelId="{15A4C9E4-8736-4B09-A191-4DBE30E2DB14}" type="pres">
      <dgm:prSet presAssocID="{2ED92AC1-BFF2-4A04-A8BF-98214DF045E4}" presName="parTrans" presStyleLbl="sibTrans2D1" presStyleIdx="1" presStyleCnt="3"/>
      <dgm:spPr/>
      <dgm:t>
        <a:bodyPr/>
        <a:lstStyle/>
        <a:p>
          <a:endParaRPr lang="en-US"/>
        </a:p>
      </dgm:t>
    </dgm:pt>
    <dgm:pt modelId="{9DE4EC72-6B0C-407F-BF4C-5F66A565819F}" type="pres">
      <dgm:prSet presAssocID="{2ED92AC1-BFF2-4A04-A8BF-98214DF045E4}" presName="connectorText" presStyleLbl="sibTrans2D1" presStyleIdx="1" presStyleCnt="3"/>
      <dgm:spPr/>
      <dgm:t>
        <a:bodyPr/>
        <a:lstStyle/>
        <a:p>
          <a:endParaRPr lang="en-US"/>
        </a:p>
      </dgm:t>
    </dgm:pt>
    <dgm:pt modelId="{159E2C62-EC1C-4C82-9D89-1E9D71E60652}" type="pres">
      <dgm:prSet presAssocID="{1189F8E4-4A20-4826-8622-8D3FB5162CC2}" presName="node" presStyleLbl="node1" presStyleIdx="1" presStyleCnt="3" custScaleX="199834">
        <dgm:presLayoutVars>
          <dgm:bulletEnabled val="1"/>
        </dgm:presLayoutVars>
      </dgm:prSet>
      <dgm:spPr/>
      <dgm:t>
        <a:bodyPr/>
        <a:lstStyle/>
        <a:p>
          <a:endParaRPr lang="en-US"/>
        </a:p>
      </dgm:t>
    </dgm:pt>
    <dgm:pt modelId="{7B5AE645-9898-42D9-BCF3-FDB1364A9EFB}" type="pres">
      <dgm:prSet presAssocID="{5DC47EA1-1F70-4E91-B87D-73E8AC9FEB31}" presName="parTrans" presStyleLbl="sibTrans2D1" presStyleIdx="2" presStyleCnt="3"/>
      <dgm:spPr/>
      <dgm:t>
        <a:bodyPr/>
        <a:lstStyle/>
        <a:p>
          <a:endParaRPr lang="en-US"/>
        </a:p>
      </dgm:t>
    </dgm:pt>
    <dgm:pt modelId="{BCEF3D3C-8FFB-46C8-A8B8-6639A4797BE5}" type="pres">
      <dgm:prSet presAssocID="{5DC47EA1-1F70-4E91-B87D-73E8AC9FEB31}" presName="connectorText" presStyleLbl="sibTrans2D1" presStyleIdx="2" presStyleCnt="3"/>
      <dgm:spPr/>
      <dgm:t>
        <a:bodyPr/>
        <a:lstStyle/>
        <a:p>
          <a:endParaRPr lang="en-US"/>
        </a:p>
      </dgm:t>
    </dgm:pt>
    <dgm:pt modelId="{DF45A56B-055B-4AA6-B640-056A750B0E62}" type="pres">
      <dgm:prSet presAssocID="{1B4A76A8-3B24-44E6-951D-67FEECC884C8}" presName="node" presStyleLbl="node1" presStyleIdx="2" presStyleCnt="3" custScaleX="192715">
        <dgm:presLayoutVars>
          <dgm:bulletEnabled val="1"/>
        </dgm:presLayoutVars>
      </dgm:prSet>
      <dgm:spPr/>
      <dgm:t>
        <a:bodyPr/>
        <a:lstStyle/>
        <a:p>
          <a:endParaRPr lang="en-US"/>
        </a:p>
      </dgm:t>
    </dgm:pt>
  </dgm:ptLst>
  <dgm:cxnLst>
    <dgm:cxn modelId="{5435AAA3-03CB-4DDE-8068-C9DB16827926}" type="presOf" srcId="{04057302-0B94-4BAD-B868-9CAA2B530AD5}" destId="{3619676E-4DE1-4CD5-B6C0-C3ACFF0957C2}" srcOrd="0" destOrd="0" presId="urn:microsoft.com/office/officeart/2005/8/layout/radial5"/>
    <dgm:cxn modelId="{0F22610E-87D4-481F-9F92-19B969A4CA55}" type="presOf" srcId="{5DC47EA1-1F70-4E91-B87D-73E8AC9FEB31}" destId="{7B5AE645-9898-42D9-BCF3-FDB1364A9EFB}" srcOrd="0" destOrd="0" presId="urn:microsoft.com/office/officeart/2005/8/layout/radial5"/>
    <dgm:cxn modelId="{250A78A0-DAFB-4BE7-97FA-DA2ECA3E40CF}" type="presOf" srcId="{2ED92AC1-BFF2-4A04-A8BF-98214DF045E4}" destId="{15A4C9E4-8736-4B09-A191-4DBE30E2DB14}" srcOrd="0" destOrd="0" presId="urn:microsoft.com/office/officeart/2005/8/layout/radial5"/>
    <dgm:cxn modelId="{02DE1D0C-2896-4E43-8B9D-8713C6335C82}" type="presOf" srcId="{1189F8E4-4A20-4826-8622-8D3FB5162CC2}" destId="{159E2C62-EC1C-4C82-9D89-1E9D71E60652}" srcOrd="0" destOrd="0" presId="urn:microsoft.com/office/officeart/2005/8/layout/radial5"/>
    <dgm:cxn modelId="{ECEB4C23-7615-426D-A8BB-01518CADCF85}" srcId="{13A82991-3A50-47FD-BC81-FA162A53DA99}" destId="{18B891BF-2CAA-47D9-B5EB-F1363FB6D1F7}" srcOrd="0" destOrd="0" parTransId="{853438B4-EA1C-4C38-AD05-4C8BF98100A5}" sibTransId="{307FDAE5-2783-4B57-A6F3-71EA68489D4A}"/>
    <dgm:cxn modelId="{4460DE11-2801-4CFF-A27F-E422F0D58D67}" srcId="{18B891BF-2CAA-47D9-B5EB-F1363FB6D1F7}" destId="{1189F8E4-4A20-4826-8622-8D3FB5162CC2}" srcOrd="1" destOrd="0" parTransId="{2ED92AC1-BFF2-4A04-A8BF-98214DF045E4}" sibTransId="{9046B016-A3C9-4921-ABBF-9D6FCD1B1E1D}"/>
    <dgm:cxn modelId="{B2ECBE3D-DA36-4851-A07F-C78B6500B775}" type="presOf" srcId="{04057302-0B94-4BAD-B868-9CAA2B530AD5}" destId="{D9C73697-7DDE-4F0A-BBEE-AEA6675E26F3}" srcOrd="1" destOrd="0" presId="urn:microsoft.com/office/officeart/2005/8/layout/radial5"/>
    <dgm:cxn modelId="{EB7872E5-A8AA-4BC2-B7B8-61100EB2FE08}" type="presOf" srcId="{18B891BF-2CAA-47D9-B5EB-F1363FB6D1F7}" destId="{2254C2D1-232E-44A7-9B92-6622A1883946}" srcOrd="0" destOrd="0" presId="urn:microsoft.com/office/officeart/2005/8/layout/radial5"/>
    <dgm:cxn modelId="{1A3A12D3-A008-4608-94BB-138FA71FC5A9}" type="presOf" srcId="{2ED92AC1-BFF2-4A04-A8BF-98214DF045E4}" destId="{9DE4EC72-6B0C-407F-BF4C-5F66A565819F}" srcOrd="1" destOrd="0" presId="urn:microsoft.com/office/officeart/2005/8/layout/radial5"/>
    <dgm:cxn modelId="{DA5CF3FF-A4EC-4153-A640-4245DFBA5618}" type="presOf" srcId="{1B4A76A8-3B24-44E6-951D-67FEECC884C8}" destId="{DF45A56B-055B-4AA6-B640-056A750B0E62}" srcOrd="0" destOrd="0" presId="urn:microsoft.com/office/officeart/2005/8/layout/radial5"/>
    <dgm:cxn modelId="{7D294EFB-0A92-41A6-B87A-12F8F9E084EB}" type="presOf" srcId="{5DC47EA1-1F70-4E91-B87D-73E8AC9FEB31}" destId="{BCEF3D3C-8FFB-46C8-A8B8-6639A4797BE5}" srcOrd="1" destOrd="0" presId="urn:microsoft.com/office/officeart/2005/8/layout/radial5"/>
    <dgm:cxn modelId="{74C24497-9D2F-474F-9E17-161F264741DD}" srcId="{18B891BF-2CAA-47D9-B5EB-F1363FB6D1F7}" destId="{5CFEE173-7C82-443C-AE38-92452F4C2D9F}" srcOrd="0" destOrd="0" parTransId="{04057302-0B94-4BAD-B868-9CAA2B530AD5}" sibTransId="{C92D36D9-BA41-459B-9106-C387C409F91C}"/>
    <dgm:cxn modelId="{02AA15E7-1B7D-4BA1-AF7B-26944EFC18DA}" type="presOf" srcId="{5CFEE173-7C82-443C-AE38-92452F4C2D9F}" destId="{F19EC009-6C7A-4D58-86EF-5FCB61C7CCD0}" srcOrd="0" destOrd="0" presId="urn:microsoft.com/office/officeart/2005/8/layout/radial5"/>
    <dgm:cxn modelId="{49AE2EEB-E4B0-44A6-9A7C-77371EBC1E9B}" srcId="{18B891BF-2CAA-47D9-B5EB-F1363FB6D1F7}" destId="{1B4A76A8-3B24-44E6-951D-67FEECC884C8}" srcOrd="2" destOrd="0" parTransId="{5DC47EA1-1F70-4E91-B87D-73E8AC9FEB31}" sibTransId="{07E4B0B6-9B75-499C-8541-597F6BEC856B}"/>
    <dgm:cxn modelId="{414F67C2-CBB7-4855-8650-0724F8D634E6}" type="presOf" srcId="{13A82991-3A50-47FD-BC81-FA162A53DA99}" destId="{5677CAD3-3D80-400B-829C-3B43D002A577}" srcOrd="0" destOrd="0" presId="urn:microsoft.com/office/officeart/2005/8/layout/radial5"/>
    <dgm:cxn modelId="{2F7C2F72-0C60-4D85-B235-115EC944CA7D}" type="presParOf" srcId="{5677CAD3-3D80-400B-829C-3B43D002A577}" destId="{2254C2D1-232E-44A7-9B92-6622A1883946}" srcOrd="0" destOrd="0" presId="urn:microsoft.com/office/officeart/2005/8/layout/radial5"/>
    <dgm:cxn modelId="{192B6DC1-2AF0-4C00-B6FE-28290FE8414E}" type="presParOf" srcId="{5677CAD3-3D80-400B-829C-3B43D002A577}" destId="{3619676E-4DE1-4CD5-B6C0-C3ACFF0957C2}" srcOrd="1" destOrd="0" presId="urn:microsoft.com/office/officeart/2005/8/layout/radial5"/>
    <dgm:cxn modelId="{B0B2FBCE-E59A-4FCD-BFB4-7727F53AE653}" type="presParOf" srcId="{3619676E-4DE1-4CD5-B6C0-C3ACFF0957C2}" destId="{D9C73697-7DDE-4F0A-BBEE-AEA6675E26F3}" srcOrd="0" destOrd="0" presId="urn:microsoft.com/office/officeart/2005/8/layout/radial5"/>
    <dgm:cxn modelId="{ED230204-EF07-4585-925F-67F3CB34F8B1}" type="presParOf" srcId="{5677CAD3-3D80-400B-829C-3B43D002A577}" destId="{F19EC009-6C7A-4D58-86EF-5FCB61C7CCD0}" srcOrd="2" destOrd="0" presId="urn:microsoft.com/office/officeart/2005/8/layout/radial5"/>
    <dgm:cxn modelId="{CEEFD021-DE69-4DA8-9B23-7ABBE9197A47}" type="presParOf" srcId="{5677CAD3-3D80-400B-829C-3B43D002A577}" destId="{15A4C9E4-8736-4B09-A191-4DBE30E2DB14}" srcOrd="3" destOrd="0" presId="urn:microsoft.com/office/officeart/2005/8/layout/radial5"/>
    <dgm:cxn modelId="{0FE8F246-A3F1-4BB9-8013-8A2E99F786C2}" type="presParOf" srcId="{15A4C9E4-8736-4B09-A191-4DBE30E2DB14}" destId="{9DE4EC72-6B0C-407F-BF4C-5F66A565819F}" srcOrd="0" destOrd="0" presId="urn:microsoft.com/office/officeart/2005/8/layout/radial5"/>
    <dgm:cxn modelId="{0E6A040D-6F2F-4DA1-85C7-D0C3072A3C8D}" type="presParOf" srcId="{5677CAD3-3D80-400B-829C-3B43D002A577}" destId="{159E2C62-EC1C-4C82-9D89-1E9D71E60652}" srcOrd="4" destOrd="0" presId="urn:microsoft.com/office/officeart/2005/8/layout/radial5"/>
    <dgm:cxn modelId="{C8F21E84-4722-474E-A06A-BF6DB6D83053}" type="presParOf" srcId="{5677CAD3-3D80-400B-829C-3B43D002A577}" destId="{7B5AE645-9898-42D9-BCF3-FDB1364A9EFB}" srcOrd="5" destOrd="0" presId="urn:microsoft.com/office/officeart/2005/8/layout/radial5"/>
    <dgm:cxn modelId="{49B0B806-3CDC-4C06-A315-E6AD15090230}" type="presParOf" srcId="{7B5AE645-9898-42D9-BCF3-FDB1364A9EFB}" destId="{BCEF3D3C-8FFB-46C8-A8B8-6639A4797BE5}" srcOrd="0" destOrd="0" presId="urn:microsoft.com/office/officeart/2005/8/layout/radial5"/>
    <dgm:cxn modelId="{12011D5A-1349-4161-A5FC-8F58D720DEC2}" type="presParOf" srcId="{5677CAD3-3D80-400B-829C-3B43D002A577}" destId="{DF45A56B-055B-4AA6-B640-056A750B0E62}"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4D8535-BB41-4B4B-9B79-A55C41C9BCF5}"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31854A63-1563-429F-B894-7F2907F16386}">
      <dgm:prSet phldrT="[Text]" custT="1"/>
      <dgm:spPr/>
      <dgm:t>
        <a:bodyPr/>
        <a:lstStyle/>
        <a:p>
          <a:r>
            <a:rPr lang="fa-IR" sz="1600" dirty="0" smtClean="0"/>
            <a:t>پژوهش اجتماعی به عنوان یک شیوه یادگیری</a:t>
          </a:r>
          <a:endParaRPr lang="en-US" sz="1600" dirty="0"/>
        </a:p>
      </dgm:t>
    </dgm:pt>
    <dgm:pt modelId="{C4305BCD-C19D-4807-9C87-2E52C05F1732}" type="parTrans" cxnId="{E68E274E-9479-496B-955D-36F4FDDD0A4C}">
      <dgm:prSet/>
      <dgm:spPr/>
      <dgm:t>
        <a:bodyPr/>
        <a:lstStyle/>
        <a:p>
          <a:endParaRPr lang="en-US"/>
        </a:p>
      </dgm:t>
    </dgm:pt>
    <dgm:pt modelId="{461686DC-9B65-409C-AF1F-FA52CD27E160}" type="sibTrans" cxnId="{E68E274E-9479-496B-955D-36F4FDDD0A4C}">
      <dgm:prSet/>
      <dgm:spPr/>
      <dgm:t>
        <a:bodyPr/>
        <a:lstStyle/>
        <a:p>
          <a:endParaRPr lang="en-US"/>
        </a:p>
      </dgm:t>
    </dgm:pt>
    <dgm:pt modelId="{C50A6D57-BABA-4C21-82F1-24C6747CBE21}">
      <dgm:prSet phldrT="[Text]" custT="1"/>
      <dgm:spPr/>
      <dgm:t>
        <a:bodyPr/>
        <a:lstStyle/>
        <a:p>
          <a:r>
            <a:rPr lang="fa-IR" sz="1600" dirty="0" smtClean="0"/>
            <a:t>صمیمیت و همبستگی درروابط بین فردی</a:t>
          </a:r>
          <a:endParaRPr lang="en-US" sz="1600" dirty="0"/>
        </a:p>
      </dgm:t>
    </dgm:pt>
    <dgm:pt modelId="{0F439E59-CB51-4A02-930D-2781C7BBA86D}" type="parTrans" cxnId="{1EE28455-086A-496F-8760-6AB7DDDAE325}">
      <dgm:prSet/>
      <dgm:spPr/>
      <dgm:t>
        <a:bodyPr/>
        <a:lstStyle/>
        <a:p>
          <a:endParaRPr lang="en-US"/>
        </a:p>
      </dgm:t>
    </dgm:pt>
    <dgm:pt modelId="{A2346F9B-7E8A-43E6-BD11-23338BE08F23}" type="sibTrans" cxnId="{1EE28455-086A-496F-8760-6AB7DDDAE325}">
      <dgm:prSet/>
      <dgm:spPr/>
      <dgm:t>
        <a:bodyPr/>
        <a:lstStyle/>
        <a:p>
          <a:endParaRPr lang="en-US"/>
        </a:p>
      </dgm:t>
    </dgm:pt>
    <dgm:pt modelId="{5C1699B7-6D9E-4053-8C0F-DAF5E8AF9B3C}">
      <dgm:prSet phldrT="[Text]" custT="1"/>
      <dgm:spPr/>
      <dgm:t>
        <a:bodyPr/>
        <a:lstStyle/>
        <a:p>
          <a:r>
            <a:rPr lang="fa-IR" sz="1400" dirty="0" smtClean="0"/>
            <a:t>احترام نسبت به شان دیگران</a:t>
          </a:r>
          <a:endParaRPr lang="en-US" sz="1400" dirty="0"/>
        </a:p>
      </dgm:t>
    </dgm:pt>
    <dgm:pt modelId="{57D81F88-652C-4A0C-8713-C03FFF1F769B}" type="sibTrans" cxnId="{C779EC1A-45AE-4FF9-8AAA-786FF7B3965A}">
      <dgm:prSet/>
      <dgm:spPr/>
      <dgm:t>
        <a:bodyPr/>
        <a:lstStyle/>
        <a:p>
          <a:endParaRPr lang="en-US"/>
        </a:p>
      </dgm:t>
    </dgm:pt>
    <dgm:pt modelId="{F5DFC9BB-6980-4FAF-9923-84F828C5CFA7}" type="parTrans" cxnId="{C779EC1A-45AE-4FF9-8AAA-786FF7B3965A}">
      <dgm:prSet/>
      <dgm:spPr/>
      <dgm:t>
        <a:bodyPr/>
        <a:lstStyle/>
        <a:p>
          <a:endParaRPr lang="en-US"/>
        </a:p>
      </dgm:t>
    </dgm:pt>
    <dgm:pt modelId="{36EA44CC-0153-4DE8-9A58-9BD78F0B02A8}" type="pres">
      <dgm:prSet presAssocID="{F04D8535-BB41-4B4B-9B79-A55C41C9BCF5}" presName="Name0" presStyleCnt="0">
        <dgm:presLayoutVars>
          <dgm:chMax/>
          <dgm:chPref/>
          <dgm:dir/>
        </dgm:presLayoutVars>
      </dgm:prSet>
      <dgm:spPr/>
      <dgm:t>
        <a:bodyPr/>
        <a:lstStyle/>
        <a:p>
          <a:endParaRPr lang="en-US"/>
        </a:p>
      </dgm:t>
    </dgm:pt>
    <dgm:pt modelId="{E0AAA1BF-CF18-4A35-BC8A-FD191945FD4E}" type="pres">
      <dgm:prSet presAssocID="{5C1699B7-6D9E-4053-8C0F-DAF5E8AF9B3C}" presName="parenttextcomposite" presStyleCnt="0"/>
      <dgm:spPr/>
    </dgm:pt>
    <dgm:pt modelId="{63E189AF-F3C0-4711-B728-56014BAC23C7}" type="pres">
      <dgm:prSet presAssocID="{5C1699B7-6D9E-4053-8C0F-DAF5E8AF9B3C}" presName="parenttext" presStyleLbl="revTx" presStyleIdx="0" presStyleCnt="3">
        <dgm:presLayoutVars>
          <dgm:chMax/>
          <dgm:chPref val="2"/>
          <dgm:bulletEnabled val="1"/>
        </dgm:presLayoutVars>
      </dgm:prSet>
      <dgm:spPr/>
      <dgm:t>
        <a:bodyPr/>
        <a:lstStyle/>
        <a:p>
          <a:endParaRPr lang="en-US"/>
        </a:p>
      </dgm:t>
    </dgm:pt>
    <dgm:pt modelId="{D9E3D0A1-F45F-4E68-8C45-5C1A95870DA0}" type="pres">
      <dgm:prSet presAssocID="{5C1699B7-6D9E-4053-8C0F-DAF5E8AF9B3C}" presName="parallelogramComposite" presStyleCnt="0"/>
      <dgm:spPr/>
    </dgm:pt>
    <dgm:pt modelId="{B1515036-6D7D-4578-9004-28FA1244640D}" type="pres">
      <dgm:prSet presAssocID="{5C1699B7-6D9E-4053-8C0F-DAF5E8AF9B3C}" presName="parallelogram1" presStyleLbl="alignNode1" presStyleIdx="0" presStyleCnt="21"/>
      <dgm:spPr/>
    </dgm:pt>
    <dgm:pt modelId="{AE4DCD67-1903-485A-BDDD-D5ABA6A2A6D9}" type="pres">
      <dgm:prSet presAssocID="{5C1699B7-6D9E-4053-8C0F-DAF5E8AF9B3C}" presName="parallelogram2" presStyleLbl="alignNode1" presStyleIdx="1" presStyleCnt="21"/>
      <dgm:spPr/>
    </dgm:pt>
    <dgm:pt modelId="{865B6766-74AD-4506-BF53-CDB693BE9EC4}" type="pres">
      <dgm:prSet presAssocID="{5C1699B7-6D9E-4053-8C0F-DAF5E8AF9B3C}" presName="parallelogram3" presStyleLbl="alignNode1" presStyleIdx="2" presStyleCnt="21"/>
      <dgm:spPr/>
    </dgm:pt>
    <dgm:pt modelId="{AB547C3C-D449-47A5-BC43-A95C7CB8A6AE}" type="pres">
      <dgm:prSet presAssocID="{5C1699B7-6D9E-4053-8C0F-DAF5E8AF9B3C}" presName="parallelogram4" presStyleLbl="alignNode1" presStyleIdx="3" presStyleCnt="21"/>
      <dgm:spPr/>
    </dgm:pt>
    <dgm:pt modelId="{A6FF7001-0443-4851-B467-733125A2E937}" type="pres">
      <dgm:prSet presAssocID="{5C1699B7-6D9E-4053-8C0F-DAF5E8AF9B3C}" presName="parallelogram5" presStyleLbl="alignNode1" presStyleIdx="4" presStyleCnt="21"/>
      <dgm:spPr/>
    </dgm:pt>
    <dgm:pt modelId="{8F711F34-7AAE-4B30-AA47-DF18BDBDE59A}" type="pres">
      <dgm:prSet presAssocID="{5C1699B7-6D9E-4053-8C0F-DAF5E8AF9B3C}" presName="parallelogram6" presStyleLbl="alignNode1" presStyleIdx="5" presStyleCnt="21"/>
      <dgm:spPr/>
    </dgm:pt>
    <dgm:pt modelId="{F591C084-6072-4356-A158-6E9745EE83D3}" type="pres">
      <dgm:prSet presAssocID="{5C1699B7-6D9E-4053-8C0F-DAF5E8AF9B3C}" presName="parallelogram7" presStyleLbl="alignNode1" presStyleIdx="6" presStyleCnt="21"/>
      <dgm:spPr/>
    </dgm:pt>
    <dgm:pt modelId="{CCF93DBA-ABF2-4023-8E0D-DE7A7AA5131D}" type="pres">
      <dgm:prSet presAssocID="{57D81F88-652C-4A0C-8713-C03FFF1F769B}" presName="sibTrans" presStyleCnt="0"/>
      <dgm:spPr/>
    </dgm:pt>
    <dgm:pt modelId="{44EDBBAA-0D3B-47AD-9988-BDD5E5E979D7}" type="pres">
      <dgm:prSet presAssocID="{31854A63-1563-429F-B894-7F2907F16386}" presName="parenttextcomposite" presStyleCnt="0"/>
      <dgm:spPr/>
    </dgm:pt>
    <dgm:pt modelId="{556BDEF6-84C2-4224-BE9C-F3C50A617FDF}" type="pres">
      <dgm:prSet presAssocID="{31854A63-1563-429F-B894-7F2907F16386}" presName="parenttext" presStyleLbl="revTx" presStyleIdx="1" presStyleCnt="3">
        <dgm:presLayoutVars>
          <dgm:chMax/>
          <dgm:chPref val="2"/>
          <dgm:bulletEnabled val="1"/>
        </dgm:presLayoutVars>
      </dgm:prSet>
      <dgm:spPr/>
      <dgm:t>
        <a:bodyPr/>
        <a:lstStyle/>
        <a:p>
          <a:endParaRPr lang="en-US"/>
        </a:p>
      </dgm:t>
    </dgm:pt>
    <dgm:pt modelId="{B9E64AFD-990F-486F-B77B-37A4A58806E0}" type="pres">
      <dgm:prSet presAssocID="{31854A63-1563-429F-B894-7F2907F16386}" presName="parallelogramComposite" presStyleCnt="0"/>
      <dgm:spPr/>
    </dgm:pt>
    <dgm:pt modelId="{919C5C1B-98F8-4EC3-A125-0450A32B74DB}" type="pres">
      <dgm:prSet presAssocID="{31854A63-1563-429F-B894-7F2907F16386}" presName="parallelogram1" presStyleLbl="alignNode1" presStyleIdx="7" presStyleCnt="21"/>
      <dgm:spPr/>
    </dgm:pt>
    <dgm:pt modelId="{4BDA3448-98EB-4B9A-99D7-7E4A8B9A32CF}" type="pres">
      <dgm:prSet presAssocID="{31854A63-1563-429F-B894-7F2907F16386}" presName="parallelogram2" presStyleLbl="alignNode1" presStyleIdx="8" presStyleCnt="21"/>
      <dgm:spPr/>
    </dgm:pt>
    <dgm:pt modelId="{E5521768-3073-4AD4-A8CA-C66E5F0A6B1D}" type="pres">
      <dgm:prSet presAssocID="{31854A63-1563-429F-B894-7F2907F16386}" presName="parallelogram3" presStyleLbl="alignNode1" presStyleIdx="9" presStyleCnt="21"/>
      <dgm:spPr/>
    </dgm:pt>
    <dgm:pt modelId="{8FD4F894-A118-4EC9-8C31-46B326C28893}" type="pres">
      <dgm:prSet presAssocID="{31854A63-1563-429F-B894-7F2907F16386}" presName="parallelogram4" presStyleLbl="alignNode1" presStyleIdx="10" presStyleCnt="21"/>
      <dgm:spPr/>
    </dgm:pt>
    <dgm:pt modelId="{BCEF5AAD-C09B-4C84-B01D-704D22D5EB1A}" type="pres">
      <dgm:prSet presAssocID="{31854A63-1563-429F-B894-7F2907F16386}" presName="parallelogram5" presStyleLbl="alignNode1" presStyleIdx="11" presStyleCnt="21"/>
      <dgm:spPr/>
    </dgm:pt>
    <dgm:pt modelId="{33F69C51-42A3-4BE7-8FC0-54C960EC4609}" type="pres">
      <dgm:prSet presAssocID="{31854A63-1563-429F-B894-7F2907F16386}" presName="parallelogram6" presStyleLbl="alignNode1" presStyleIdx="12" presStyleCnt="21"/>
      <dgm:spPr/>
    </dgm:pt>
    <dgm:pt modelId="{5352353B-7BC3-463D-A2C6-5FA7DF8D44C4}" type="pres">
      <dgm:prSet presAssocID="{31854A63-1563-429F-B894-7F2907F16386}" presName="parallelogram7" presStyleLbl="alignNode1" presStyleIdx="13" presStyleCnt="21"/>
      <dgm:spPr/>
    </dgm:pt>
    <dgm:pt modelId="{C54BD22E-644C-441F-B892-2B8ED5AD1972}" type="pres">
      <dgm:prSet presAssocID="{461686DC-9B65-409C-AF1F-FA52CD27E160}" presName="sibTrans" presStyleCnt="0"/>
      <dgm:spPr/>
    </dgm:pt>
    <dgm:pt modelId="{8D2A4247-BC81-42A6-BDF7-FDCE7A3526F4}" type="pres">
      <dgm:prSet presAssocID="{C50A6D57-BABA-4C21-82F1-24C6747CBE21}" presName="parenttextcomposite" presStyleCnt="0"/>
      <dgm:spPr/>
    </dgm:pt>
    <dgm:pt modelId="{32EF8611-4B8B-40CB-A839-53D9F627DE20}" type="pres">
      <dgm:prSet presAssocID="{C50A6D57-BABA-4C21-82F1-24C6747CBE21}" presName="parenttext" presStyleLbl="revTx" presStyleIdx="2" presStyleCnt="3">
        <dgm:presLayoutVars>
          <dgm:chMax/>
          <dgm:chPref val="2"/>
          <dgm:bulletEnabled val="1"/>
        </dgm:presLayoutVars>
      </dgm:prSet>
      <dgm:spPr/>
      <dgm:t>
        <a:bodyPr/>
        <a:lstStyle/>
        <a:p>
          <a:endParaRPr lang="en-US"/>
        </a:p>
      </dgm:t>
    </dgm:pt>
    <dgm:pt modelId="{4EFF461E-9BBA-46E9-8A2F-17B37E700A38}" type="pres">
      <dgm:prSet presAssocID="{C50A6D57-BABA-4C21-82F1-24C6747CBE21}" presName="parallelogramComposite" presStyleCnt="0"/>
      <dgm:spPr/>
    </dgm:pt>
    <dgm:pt modelId="{73CD16A9-9411-4E77-93D4-EF3D952F7AF5}" type="pres">
      <dgm:prSet presAssocID="{C50A6D57-BABA-4C21-82F1-24C6747CBE21}" presName="parallelogram1" presStyleLbl="alignNode1" presStyleIdx="14" presStyleCnt="21"/>
      <dgm:spPr/>
    </dgm:pt>
    <dgm:pt modelId="{97A1F0A2-0E49-40DA-AC5B-D6791070FEA6}" type="pres">
      <dgm:prSet presAssocID="{C50A6D57-BABA-4C21-82F1-24C6747CBE21}" presName="parallelogram2" presStyleLbl="alignNode1" presStyleIdx="15" presStyleCnt="21"/>
      <dgm:spPr/>
    </dgm:pt>
    <dgm:pt modelId="{EFEF00E0-792A-458D-8597-DEB722CB2DBD}" type="pres">
      <dgm:prSet presAssocID="{C50A6D57-BABA-4C21-82F1-24C6747CBE21}" presName="parallelogram3" presStyleLbl="alignNode1" presStyleIdx="16" presStyleCnt="21"/>
      <dgm:spPr/>
    </dgm:pt>
    <dgm:pt modelId="{E461FF34-D017-4039-8871-0331A1456EC6}" type="pres">
      <dgm:prSet presAssocID="{C50A6D57-BABA-4C21-82F1-24C6747CBE21}" presName="parallelogram4" presStyleLbl="alignNode1" presStyleIdx="17" presStyleCnt="21"/>
      <dgm:spPr/>
    </dgm:pt>
    <dgm:pt modelId="{FDE23D10-C2B4-484A-B619-C73D25E8D621}" type="pres">
      <dgm:prSet presAssocID="{C50A6D57-BABA-4C21-82F1-24C6747CBE21}" presName="parallelogram5" presStyleLbl="alignNode1" presStyleIdx="18" presStyleCnt="21"/>
      <dgm:spPr/>
    </dgm:pt>
    <dgm:pt modelId="{23E5BC7F-461D-4A26-981B-351DC6F7EC3F}" type="pres">
      <dgm:prSet presAssocID="{C50A6D57-BABA-4C21-82F1-24C6747CBE21}" presName="parallelogram6" presStyleLbl="alignNode1" presStyleIdx="19" presStyleCnt="21"/>
      <dgm:spPr/>
    </dgm:pt>
    <dgm:pt modelId="{35FAA107-A3DA-4D91-B50C-F7607C826960}" type="pres">
      <dgm:prSet presAssocID="{C50A6D57-BABA-4C21-82F1-24C6747CBE21}" presName="parallelogram7" presStyleLbl="alignNode1" presStyleIdx="20" presStyleCnt="21"/>
      <dgm:spPr/>
    </dgm:pt>
  </dgm:ptLst>
  <dgm:cxnLst>
    <dgm:cxn modelId="{0FD0EFF8-AEB2-4E99-9CE5-E5DBB2DD37AB}" type="presOf" srcId="{5C1699B7-6D9E-4053-8C0F-DAF5E8AF9B3C}" destId="{63E189AF-F3C0-4711-B728-56014BAC23C7}" srcOrd="0" destOrd="0" presId="urn:microsoft.com/office/officeart/2008/layout/VerticalAccentList"/>
    <dgm:cxn modelId="{1EE28455-086A-496F-8760-6AB7DDDAE325}" srcId="{F04D8535-BB41-4B4B-9B79-A55C41C9BCF5}" destId="{C50A6D57-BABA-4C21-82F1-24C6747CBE21}" srcOrd="2" destOrd="0" parTransId="{0F439E59-CB51-4A02-930D-2781C7BBA86D}" sibTransId="{A2346F9B-7E8A-43E6-BD11-23338BE08F23}"/>
    <dgm:cxn modelId="{E5BABE41-272C-4DA7-8962-DA7DE99302A0}" type="presOf" srcId="{31854A63-1563-429F-B894-7F2907F16386}" destId="{556BDEF6-84C2-4224-BE9C-F3C50A617FDF}" srcOrd="0" destOrd="0" presId="urn:microsoft.com/office/officeart/2008/layout/VerticalAccentList"/>
    <dgm:cxn modelId="{E68E274E-9479-496B-955D-36F4FDDD0A4C}" srcId="{F04D8535-BB41-4B4B-9B79-A55C41C9BCF5}" destId="{31854A63-1563-429F-B894-7F2907F16386}" srcOrd="1" destOrd="0" parTransId="{C4305BCD-C19D-4807-9C87-2E52C05F1732}" sibTransId="{461686DC-9B65-409C-AF1F-FA52CD27E160}"/>
    <dgm:cxn modelId="{C779EC1A-45AE-4FF9-8AAA-786FF7B3965A}" srcId="{F04D8535-BB41-4B4B-9B79-A55C41C9BCF5}" destId="{5C1699B7-6D9E-4053-8C0F-DAF5E8AF9B3C}" srcOrd="0" destOrd="0" parTransId="{F5DFC9BB-6980-4FAF-9923-84F828C5CFA7}" sibTransId="{57D81F88-652C-4A0C-8713-C03FFF1F769B}"/>
    <dgm:cxn modelId="{32B8883B-F5F2-4217-B983-820294AAAA22}" type="presOf" srcId="{F04D8535-BB41-4B4B-9B79-A55C41C9BCF5}" destId="{36EA44CC-0153-4DE8-9A58-9BD78F0B02A8}" srcOrd="0" destOrd="0" presId="urn:microsoft.com/office/officeart/2008/layout/VerticalAccentList"/>
    <dgm:cxn modelId="{BBA571F4-CBAA-4169-8542-829F33CB2B88}" type="presOf" srcId="{C50A6D57-BABA-4C21-82F1-24C6747CBE21}" destId="{32EF8611-4B8B-40CB-A839-53D9F627DE20}" srcOrd="0" destOrd="0" presId="urn:microsoft.com/office/officeart/2008/layout/VerticalAccentList"/>
    <dgm:cxn modelId="{3B6E68DD-6756-4B2B-B66D-4E442E84C1CC}" type="presParOf" srcId="{36EA44CC-0153-4DE8-9A58-9BD78F0B02A8}" destId="{E0AAA1BF-CF18-4A35-BC8A-FD191945FD4E}" srcOrd="0" destOrd="0" presId="urn:microsoft.com/office/officeart/2008/layout/VerticalAccentList"/>
    <dgm:cxn modelId="{CA7104E2-9809-43A3-A9C1-5FFBFB653D7B}" type="presParOf" srcId="{E0AAA1BF-CF18-4A35-BC8A-FD191945FD4E}" destId="{63E189AF-F3C0-4711-B728-56014BAC23C7}" srcOrd="0" destOrd="0" presId="urn:microsoft.com/office/officeart/2008/layout/VerticalAccentList"/>
    <dgm:cxn modelId="{99D21470-63BE-43CB-B7FD-2DBE91D50207}" type="presParOf" srcId="{36EA44CC-0153-4DE8-9A58-9BD78F0B02A8}" destId="{D9E3D0A1-F45F-4E68-8C45-5C1A95870DA0}" srcOrd="1" destOrd="0" presId="urn:microsoft.com/office/officeart/2008/layout/VerticalAccentList"/>
    <dgm:cxn modelId="{1BE60C2E-F9F1-4D4C-ACE3-139B66BF028A}" type="presParOf" srcId="{D9E3D0A1-F45F-4E68-8C45-5C1A95870DA0}" destId="{B1515036-6D7D-4578-9004-28FA1244640D}" srcOrd="0" destOrd="0" presId="urn:microsoft.com/office/officeart/2008/layout/VerticalAccentList"/>
    <dgm:cxn modelId="{C4F73CA5-A4B4-49FD-B45E-6F0B763676FE}" type="presParOf" srcId="{D9E3D0A1-F45F-4E68-8C45-5C1A95870DA0}" destId="{AE4DCD67-1903-485A-BDDD-D5ABA6A2A6D9}" srcOrd="1" destOrd="0" presId="urn:microsoft.com/office/officeart/2008/layout/VerticalAccentList"/>
    <dgm:cxn modelId="{F4707758-4609-4D06-9CC0-C6A66762B329}" type="presParOf" srcId="{D9E3D0A1-F45F-4E68-8C45-5C1A95870DA0}" destId="{865B6766-74AD-4506-BF53-CDB693BE9EC4}" srcOrd="2" destOrd="0" presId="urn:microsoft.com/office/officeart/2008/layout/VerticalAccentList"/>
    <dgm:cxn modelId="{1DFA1328-8E44-4A88-BCFD-3C63FDF5EC41}" type="presParOf" srcId="{D9E3D0A1-F45F-4E68-8C45-5C1A95870DA0}" destId="{AB547C3C-D449-47A5-BC43-A95C7CB8A6AE}" srcOrd="3" destOrd="0" presId="urn:microsoft.com/office/officeart/2008/layout/VerticalAccentList"/>
    <dgm:cxn modelId="{322A6DBF-9487-42D1-8D54-B42CA753C5E6}" type="presParOf" srcId="{D9E3D0A1-F45F-4E68-8C45-5C1A95870DA0}" destId="{A6FF7001-0443-4851-B467-733125A2E937}" srcOrd="4" destOrd="0" presId="urn:microsoft.com/office/officeart/2008/layout/VerticalAccentList"/>
    <dgm:cxn modelId="{1EF0EF2A-2F69-4DB6-B96C-B01EF1222768}" type="presParOf" srcId="{D9E3D0A1-F45F-4E68-8C45-5C1A95870DA0}" destId="{8F711F34-7AAE-4B30-AA47-DF18BDBDE59A}" srcOrd="5" destOrd="0" presId="urn:microsoft.com/office/officeart/2008/layout/VerticalAccentList"/>
    <dgm:cxn modelId="{F9B4098E-0FF4-4A84-9961-00EEAADB65F7}" type="presParOf" srcId="{D9E3D0A1-F45F-4E68-8C45-5C1A95870DA0}" destId="{F591C084-6072-4356-A158-6E9745EE83D3}" srcOrd="6" destOrd="0" presId="urn:microsoft.com/office/officeart/2008/layout/VerticalAccentList"/>
    <dgm:cxn modelId="{87F519A5-16CD-44CF-95D8-3CB63A27304D}" type="presParOf" srcId="{36EA44CC-0153-4DE8-9A58-9BD78F0B02A8}" destId="{CCF93DBA-ABF2-4023-8E0D-DE7A7AA5131D}" srcOrd="2" destOrd="0" presId="urn:microsoft.com/office/officeart/2008/layout/VerticalAccentList"/>
    <dgm:cxn modelId="{85160B30-325D-460E-B08A-6A5B165B4091}" type="presParOf" srcId="{36EA44CC-0153-4DE8-9A58-9BD78F0B02A8}" destId="{44EDBBAA-0D3B-47AD-9988-BDD5E5E979D7}" srcOrd="3" destOrd="0" presId="urn:microsoft.com/office/officeart/2008/layout/VerticalAccentList"/>
    <dgm:cxn modelId="{1295CB1F-EA3A-4C8B-AA85-FF224EC3ADCE}" type="presParOf" srcId="{44EDBBAA-0D3B-47AD-9988-BDD5E5E979D7}" destId="{556BDEF6-84C2-4224-BE9C-F3C50A617FDF}" srcOrd="0" destOrd="0" presId="urn:microsoft.com/office/officeart/2008/layout/VerticalAccentList"/>
    <dgm:cxn modelId="{08170FE5-F27D-4E7E-9533-65B98E534D0D}" type="presParOf" srcId="{36EA44CC-0153-4DE8-9A58-9BD78F0B02A8}" destId="{B9E64AFD-990F-486F-B77B-37A4A58806E0}" srcOrd="4" destOrd="0" presId="urn:microsoft.com/office/officeart/2008/layout/VerticalAccentList"/>
    <dgm:cxn modelId="{7EFC4493-8304-4B00-AC68-ADE4B569A566}" type="presParOf" srcId="{B9E64AFD-990F-486F-B77B-37A4A58806E0}" destId="{919C5C1B-98F8-4EC3-A125-0450A32B74DB}" srcOrd="0" destOrd="0" presId="urn:microsoft.com/office/officeart/2008/layout/VerticalAccentList"/>
    <dgm:cxn modelId="{0E26F3B6-F694-43E9-8FBB-C4DAB1AE8CC8}" type="presParOf" srcId="{B9E64AFD-990F-486F-B77B-37A4A58806E0}" destId="{4BDA3448-98EB-4B9A-99D7-7E4A8B9A32CF}" srcOrd="1" destOrd="0" presId="urn:microsoft.com/office/officeart/2008/layout/VerticalAccentList"/>
    <dgm:cxn modelId="{6165DE14-671A-4C91-9394-9AD6DB42119E}" type="presParOf" srcId="{B9E64AFD-990F-486F-B77B-37A4A58806E0}" destId="{E5521768-3073-4AD4-A8CA-C66E5F0A6B1D}" srcOrd="2" destOrd="0" presId="urn:microsoft.com/office/officeart/2008/layout/VerticalAccentList"/>
    <dgm:cxn modelId="{63156545-536A-48EE-95BA-E0DE1AC67B9B}" type="presParOf" srcId="{B9E64AFD-990F-486F-B77B-37A4A58806E0}" destId="{8FD4F894-A118-4EC9-8C31-46B326C28893}" srcOrd="3" destOrd="0" presId="urn:microsoft.com/office/officeart/2008/layout/VerticalAccentList"/>
    <dgm:cxn modelId="{29A65FDB-CF03-410A-8423-DBE4655462E5}" type="presParOf" srcId="{B9E64AFD-990F-486F-B77B-37A4A58806E0}" destId="{BCEF5AAD-C09B-4C84-B01D-704D22D5EB1A}" srcOrd="4" destOrd="0" presId="urn:microsoft.com/office/officeart/2008/layout/VerticalAccentList"/>
    <dgm:cxn modelId="{6861EB26-2555-4F5E-B869-66DB7093A313}" type="presParOf" srcId="{B9E64AFD-990F-486F-B77B-37A4A58806E0}" destId="{33F69C51-42A3-4BE7-8FC0-54C960EC4609}" srcOrd="5" destOrd="0" presId="urn:microsoft.com/office/officeart/2008/layout/VerticalAccentList"/>
    <dgm:cxn modelId="{AB456A23-7CFD-4BBD-B4E0-C06A4929ED68}" type="presParOf" srcId="{B9E64AFD-990F-486F-B77B-37A4A58806E0}" destId="{5352353B-7BC3-463D-A2C6-5FA7DF8D44C4}" srcOrd="6" destOrd="0" presId="urn:microsoft.com/office/officeart/2008/layout/VerticalAccentList"/>
    <dgm:cxn modelId="{E8D7C57F-86A4-4686-A1C3-AC608D59082F}" type="presParOf" srcId="{36EA44CC-0153-4DE8-9A58-9BD78F0B02A8}" destId="{C54BD22E-644C-441F-B892-2B8ED5AD1972}" srcOrd="5" destOrd="0" presId="urn:microsoft.com/office/officeart/2008/layout/VerticalAccentList"/>
    <dgm:cxn modelId="{A7B484E6-E7FC-4C20-805E-E7A7981A8E58}" type="presParOf" srcId="{36EA44CC-0153-4DE8-9A58-9BD78F0B02A8}" destId="{8D2A4247-BC81-42A6-BDF7-FDCE7A3526F4}" srcOrd="6" destOrd="0" presId="urn:microsoft.com/office/officeart/2008/layout/VerticalAccentList"/>
    <dgm:cxn modelId="{7A407E9C-CAA3-4F5B-A5C5-3E74D54E493E}" type="presParOf" srcId="{8D2A4247-BC81-42A6-BDF7-FDCE7A3526F4}" destId="{32EF8611-4B8B-40CB-A839-53D9F627DE20}" srcOrd="0" destOrd="0" presId="urn:microsoft.com/office/officeart/2008/layout/VerticalAccentList"/>
    <dgm:cxn modelId="{75979CB2-E57B-424D-AB00-694DF8156B06}" type="presParOf" srcId="{36EA44CC-0153-4DE8-9A58-9BD78F0B02A8}" destId="{4EFF461E-9BBA-46E9-8A2F-17B37E700A38}" srcOrd="7" destOrd="0" presId="urn:microsoft.com/office/officeart/2008/layout/VerticalAccentList"/>
    <dgm:cxn modelId="{4F6A5B1C-8058-4729-A776-EF9D8EAFA2D6}" type="presParOf" srcId="{4EFF461E-9BBA-46E9-8A2F-17B37E700A38}" destId="{73CD16A9-9411-4E77-93D4-EF3D952F7AF5}" srcOrd="0" destOrd="0" presId="urn:microsoft.com/office/officeart/2008/layout/VerticalAccentList"/>
    <dgm:cxn modelId="{F19A09D3-37FE-4DB6-A125-AA225C311F19}" type="presParOf" srcId="{4EFF461E-9BBA-46E9-8A2F-17B37E700A38}" destId="{97A1F0A2-0E49-40DA-AC5B-D6791070FEA6}" srcOrd="1" destOrd="0" presId="urn:microsoft.com/office/officeart/2008/layout/VerticalAccentList"/>
    <dgm:cxn modelId="{6B6949F5-3131-49F6-9849-705FE3C5A45F}" type="presParOf" srcId="{4EFF461E-9BBA-46E9-8A2F-17B37E700A38}" destId="{EFEF00E0-792A-458D-8597-DEB722CB2DBD}" srcOrd="2" destOrd="0" presId="urn:microsoft.com/office/officeart/2008/layout/VerticalAccentList"/>
    <dgm:cxn modelId="{06E34F62-1EA3-424C-9963-E2C0CF338E4B}" type="presParOf" srcId="{4EFF461E-9BBA-46E9-8A2F-17B37E700A38}" destId="{E461FF34-D017-4039-8871-0331A1456EC6}" srcOrd="3" destOrd="0" presId="urn:microsoft.com/office/officeart/2008/layout/VerticalAccentList"/>
    <dgm:cxn modelId="{6E0B5E29-D588-4E91-A64E-8B84EC6A9159}" type="presParOf" srcId="{4EFF461E-9BBA-46E9-8A2F-17B37E700A38}" destId="{FDE23D10-C2B4-484A-B619-C73D25E8D621}" srcOrd="4" destOrd="0" presId="urn:microsoft.com/office/officeart/2008/layout/VerticalAccentList"/>
    <dgm:cxn modelId="{78E3114C-44AA-49AA-AD25-CE113E8D161B}" type="presParOf" srcId="{4EFF461E-9BBA-46E9-8A2F-17B37E700A38}" destId="{23E5BC7F-461D-4A26-981B-351DC6F7EC3F}" srcOrd="5" destOrd="0" presId="urn:microsoft.com/office/officeart/2008/layout/VerticalAccentList"/>
    <dgm:cxn modelId="{65C50B87-261A-4E34-9734-0773AECEA7DC}" type="presParOf" srcId="{4EFF461E-9BBA-46E9-8A2F-17B37E700A38}" destId="{35FAA107-A3DA-4D91-B50C-F7607C826960}"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5DEC89-AE94-43DA-A1A4-F67F32DF7CC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pPr rtl="1"/>
          <a:endParaRPr lang="fa-IR"/>
        </a:p>
      </dgm:t>
    </dgm:pt>
    <dgm:pt modelId="{97451818-C158-4532-A44B-E81AD84308A1}">
      <dgm:prSet phldrT="[Text]" custT="1"/>
      <dgm:spPr>
        <a:xfrm>
          <a:off x="2841082" y="3022875"/>
          <a:ext cx="1856118" cy="1856118"/>
        </a:xfr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pPr rtl="1"/>
          <a:r>
            <a:rPr lang="fa-IR" sz="2000" dirty="0" smtClean="0">
              <a:solidFill>
                <a:srgbClr val="09055B"/>
              </a:solidFill>
              <a:latin typeface="Calibri"/>
              <a:ea typeface="+mn-ea"/>
              <a:cs typeface="Arial"/>
            </a:rPr>
            <a:t>انواع </a:t>
          </a:r>
        </a:p>
        <a:p>
          <a:pPr rtl="1"/>
          <a:r>
            <a:rPr lang="fa-IR" sz="2000" dirty="0" smtClean="0">
              <a:solidFill>
                <a:srgbClr val="09055B"/>
              </a:solidFill>
              <a:latin typeface="Calibri"/>
              <a:ea typeface="+mn-ea"/>
              <a:cs typeface="Arial"/>
            </a:rPr>
            <a:t>شبیه سازی ها</a:t>
          </a:r>
          <a:endParaRPr lang="fa-IR" sz="2000" dirty="0">
            <a:solidFill>
              <a:srgbClr val="09055B"/>
            </a:solidFill>
            <a:latin typeface="Calibri"/>
            <a:ea typeface="+mn-ea"/>
            <a:cs typeface="Arial"/>
          </a:endParaRPr>
        </a:p>
      </dgm:t>
    </dgm:pt>
    <dgm:pt modelId="{CDF25981-E019-4997-9C96-446DEE76632D}" type="parTrans" cxnId="{07016002-4208-4402-B8B3-20DC7FC4F68B}">
      <dgm:prSet/>
      <dgm:spPr/>
      <dgm:t>
        <a:bodyPr/>
        <a:lstStyle/>
        <a:p>
          <a:pPr rtl="1"/>
          <a:endParaRPr lang="fa-IR"/>
        </a:p>
      </dgm:t>
    </dgm:pt>
    <dgm:pt modelId="{64E54B8E-DC6A-4307-8D89-65C5AEEE278D}" type="sibTrans" cxnId="{07016002-4208-4402-B8B3-20DC7FC4F68B}">
      <dgm:prSet/>
      <dgm:spPr/>
      <dgm:t>
        <a:bodyPr/>
        <a:lstStyle/>
        <a:p>
          <a:pPr rtl="1"/>
          <a:endParaRPr lang="fa-IR"/>
        </a:p>
      </dgm:t>
    </dgm:pt>
    <dgm:pt modelId="{6FA94289-7AEA-46D6-8E3E-DA5DF0E9CAEF}">
      <dgm:prSet phldrT="[Text]"/>
      <dgm:spPr>
        <a:xfrm>
          <a:off x="26765" y="3431221"/>
          <a:ext cx="1299283" cy="1039426"/>
        </a:xfrm>
        <a:solidFill>
          <a:srgbClr val="00B0F0"/>
        </a:solidFill>
        <a:ln w="38100" cap="flat" cmpd="sng" algn="ctr">
          <a:solidFill>
            <a:srgbClr val="FF0000"/>
          </a:solidFill>
          <a:prstDash val="solid"/>
        </a:ln>
        <a:effectLst/>
      </dgm:spPr>
      <dgm:t>
        <a:bodyPr/>
        <a:lstStyle/>
        <a:p>
          <a:pPr rtl="1"/>
          <a:r>
            <a:rPr lang="fa-IR" smtClean="0">
              <a:solidFill>
                <a:sysClr val="window" lastClr="FFFFFF"/>
              </a:solidFill>
              <a:latin typeface="Calibri"/>
              <a:ea typeface="+mn-ea"/>
              <a:cs typeface="2  Nazanin" pitchFamily="2" charset="-78"/>
            </a:rPr>
            <a:t>علم رایانهََ</a:t>
          </a:r>
          <a:endParaRPr lang="fa-IR" dirty="0">
            <a:solidFill>
              <a:sysClr val="window" lastClr="FFFFFF"/>
            </a:solidFill>
            <a:latin typeface="Calibri"/>
            <a:ea typeface="+mn-ea"/>
            <a:cs typeface="2  Nazanin" pitchFamily="2" charset="-78"/>
          </a:endParaRPr>
        </a:p>
      </dgm:t>
    </dgm:pt>
    <dgm:pt modelId="{80A36B83-C711-43A2-8A2A-DCF3463C48C7}" type="parTrans" cxnId="{AC91979D-78B1-4FAD-95C4-9AA2384E8D15}">
      <dgm:prSet/>
      <dgm:spPr>
        <a:xfrm rot="10800000">
          <a:off x="676406" y="3686437"/>
          <a:ext cx="2045618" cy="528993"/>
        </a:xfrm>
        <a:solidFill>
          <a:srgbClr val="19F333"/>
        </a:solidFill>
        <a:ln w="57150">
          <a:solidFill>
            <a:srgbClr val="FFFF00"/>
          </a:solidFill>
        </a:ln>
        <a:effectLst/>
      </dgm:spPr>
      <dgm:t>
        <a:bodyPr/>
        <a:lstStyle/>
        <a:p>
          <a:pPr rtl="1"/>
          <a:endParaRPr lang="fa-IR"/>
        </a:p>
      </dgm:t>
    </dgm:pt>
    <dgm:pt modelId="{77ABDA36-4D21-45FB-A573-947E6E47C853}" type="sibTrans" cxnId="{AC91979D-78B1-4FAD-95C4-9AA2384E8D15}">
      <dgm:prSet/>
      <dgm:spPr/>
      <dgm:t>
        <a:bodyPr/>
        <a:lstStyle/>
        <a:p>
          <a:pPr rtl="1"/>
          <a:endParaRPr lang="fa-IR"/>
        </a:p>
      </dgm:t>
    </dgm:pt>
    <dgm:pt modelId="{EAC63BC6-DCC4-48DB-8489-30B18C44C3BC}">
      <dgm:prSet phldrT="[Text]"/>
      <dgm:spPr>
        <a:xfrm>
          <a:off x="393378" y="1904731"/>
          <a:ext cx="1200381" cy="921046"/>
        </a:xfrm>
        <a:solidFill>
          <a:srgbClr val="00B0F0"/>
        </a:solidFill>
        <a:ln w="38100" cap="flat" cmpd="sng" algn="ctr">
          <a:solidFill>
            <a:srgbClr val="FF0000"/>
          </a:solidFill>
          <a:prstDash val="solid"/>
        </a:ln>
        <a:effectLst/>
      </dgm:spPr>
      <dgm:t>
        <a:bodyPr/>
        <a:lstStyle/>
        <a:p>
          <a:pPr rtl="1"/>
          <a:r>
            <a:rPr lang="fa-IR" dirty="0" smtClean="0">
              <a:solidFill>
                <a:sysClr val="window" lastClr="FFFFFF"/>
              </a:solidFill>
              <a:latin typeface="Calibri"/>
              <a:ea typeface="+mn-ea"/>
              <a:cs typeface="2  Nazanin" pitchFamily="2" charset="-78"/>
            </a:rPr>
            <a:t>مهندسی</a:t>
          </a:r>
          <a:endParaRPr lang="fa-IR" dirty="0">
            <a:solidFill>
              <a:sysClr val="window" lastClr="FFFFFF"/>
            </a:solidFill>
            <a:latin typeface="Calibri"/>
            <a:ea typeface="+mn-ea"/>
            <a:cs typeface="2  Nazanin" pitchFamily="2" charset="-78"/>
          </a:endParaRPr>
        </a:p>
      </dgm:t>
    </dgm:pt>
    <dgm:pt modelId="{82F3DB7C-D63F-4491-B956-DB77BF40440E}" type="parTrans" cxnId="{476682BF-FA2F-4D7D-BEFF-9437C60E7BD9}">
      <dgm:prSet/>
      <dgm:spPr>
        <a:xfrm rot="12584355">
          <a:off x="852394" y="2632467"/>
          <a:ext cx="2143760" cy="528993"/>
        </a:xfrm>
        <a:solidFill>
          <a:srgbClr val="19F333"/>
        </a:solidFill>
        <a:ln w="57150">
          <a:solidFill>
            <a:srgbClr val="FFFF00"/>
          </a:solidFill>
        </a:ln>
        <a:effectLst/>
      </dgm:spPr>
      <dgm:t>
        <a:bodyPr/>
        <a:lstStyle/>
        <a:p>
          <a:pPr rtl="1"/>
          <a:endParaRPr lang="fa-IR"/>
        </a:p>
      </dgm:t>
    </dgm:pt>
    <dgm:pt modelId="{7CA31ACF-64A3-42A2-A67E-BC0E19441720}" type="sibTrans" cxnId="{476682BF-FA2F-4D7D-BEFF-9437C60E7BD9}">
      <dgm:prSet/>
      <dgm:spPr/>
      <dgm:t>
        <a:bodyPr/>
        <a:lstStyle/>
        <a:p>
          <a:pPr rtl="1"/>
          <a:endParaRPr lang="fa-IR"/>
        </a:p>
      </dgm:t>
    </dgm:pt>
    <dgm:pt modelId="{0B8A02DD-3249-4073-938A-8E70923F656A}">
      <dgm:prSet phldrT="[Text]"/>
      <dgm:spPr>
        <a:xfrm>
          <a:off x="6280940" y="3443591"/>
          <a:ext cx="1200381" cy="921046"/>
        </a:xfrm>
        <a:solidFill>
          <a:srgbClr val="00B0F0"/>
        </a:solidFill>
        <a:ln w="38100" cap="flat" cmpd="sng" algn="ctr">
          <a:solidFill>
            <a:srgbClr val="FF0000"/>
          </a:solidFill>
          <a:prstDash val="solid"/>
        </a:ln>
        <a:effectLst/>
      </dgm:spPr>
      <dgm:t>
        <a:bodyPr/>
        <a:lstStyle/>
        <a:p>
          <a:pPr rtl="1"/>
          <a:r>
            <a:rPr lang="fa-IR" dirty="0" smtClean="0">
              <a:solidFill>
                <a:sysClr val="window" lastClr="FFFFFF"/>
              </a:solidFill>
              <a:latin typeface="Calibri"/>
              <a:ea typeface="+mn-ea"/>
              <a:cs typeface="2  Nazanin" pitchFamily="2" charset="-78"/>
            </a:rPr>
            <a:t>فیزیکی</a:t>
          </a:r>
          <a:endParaRPr lang="fa-IR" dirty="0">
            <a:solidFill>
              <a:sysClr val="window" lastClr="FFFFFF"/>
            </a:solidFill>
            <a:latin typeface="Calibri"/>
            <a:ea typeface="+mn-ea"/>
            <a:cs typeface="2  Nazanin" pitchFamily="2" charset="-78"/>
          </a:endParaRPr>
        </a:p>
      </dgm:t>
    </dgm:pt>
    <dgm:pt modelId="{51A03899-7C2B-40B6-B72E-2CDECB123581}" type="parTrans" cxnId="{12604A6D-4E6D-448D-B755-00DA44454842}">
      <dgm:prSet/>
      <dgm:spPr>
        <a:xfrm rot="21548283">
          <a:off x="4817100" y="3655143"/>
          <a:ext cx="2064147" cy="528993"/>
        </a:xfrm>
        <a:solidFill>
          <a:srgbClr val="19F333"/>
        </a:solidFill>
        <a:ln w="57150">
          <a:solidFill>
            <a:srgbClr val="FFFF00"/>
          </a:solidFill>
        </a:ln>
        <a:effectLst/>
      </dgm:spPr>
      <dgm:t>
        <a:bodyPr/>
        <a:lstStyle/>
        <a:p>
          <a:pPr rtl="1"/>
          <a:endParaRPr lang="fa-IR"/>
        </a:p>
      </dgm:t>
    </dgm:pt>
    <dgm:pt modelId="{6F6F9BA1-EE2F-4115-BD83-FD0BF51B2EAA}" type="sibTrans" cxnId="{12604A6D-4E6D-448D-B755-00DA44454842}">
      <dgm:prSet/>
      <dgm:spPr/>
      <dgm:t>
        <a:bodyPr/>
        <a:lstStyle/>
        <a:p>
          <a:pPr rtl="1"/>
          <a:endParaRPr lang="fa-IR"/>
        </a:p>
      </dgm:t>
    </dgm:pt>
    <dgm:pt modelId="{1C536F32-5FC3-4FC9-96FF-90D384912F07}">
      <dgm:prSet phldrT="[Text]" custScaleX="92388" custScaleY="88611" custRadScaleRad="100005" custRadScaleInc="1702"/>
      <dgm:spPr/>
      <dgm:t>
        <a:bodyPr/>
        <a:lstStyle/>
        <a:p>
          <a:pPr rtl="1"/>
          <a:endParaRPr lang="fa-IR"/>
        </a:p>
      </dgm:t>
    </dgm:pt>
    <dgm:pt modelId="{342D8FEC-CC63-4A4B-9C4F-31A480625E0F}" type="parTrans" cxnId="{29E65FDF-236A-423B-891C-5F07D845E5A6}">
      <dgm:prSet/>
      <dgm:spPr/>
      <dgm:t>
        <a:bodyPr/>
        <a:lstStyle/>
        <a:p>
          <a:pPr rtl="1"/>
          <a:endParaRPr lang="fa-IR"/>
        </a:p>
      </dgm:t>
    </dgm:pt>
    <dgm:pt modelId="{53C83251-6ACF-4E2E-91D3-6548EAA26398}" type="sibTrans" cxnId="{29E65FDF-236A-423B-891C-5F07D845E5A6}">
      <dgm:prSet/>
      <dgm:spPr/>
      <dgm:t>
        <a:bodyPr/>
        <a:lstStyle/>
        <a:p>
          <a:pPr rtl="1"/>
          <a:endParaRPr lang="fa-IR"/>
        </a:p>
      </dgm:t>
    </dgm:pt>
    <dgm:pt modelId="{3E3DFAE3-DA3B-4562-896B-0BD1B997A07A}">
      <dgm:prSet phldrT="[Text]"/>
      <dgm:spPr>
        <a:xfrm>
          <a:off x="1627328" y="832433"/>
          <a:ext cx="1200381" cy="921046"/>
        </a:xfrm>
        <a:solidFill>
          <a:srgbClr val="00B0F0"/>
        </a:solidFill>
        <a:ln w="38100" cap="flat" cmpd="sng" algn="ctr">
          <a:solidFill>
            <a:srgbClr val="FF0000"/>
          </a:solidFill>
          <a:prstDash val="solid"/>
        </a:ln>
        <a:effectLst/>
      </dgm:spPr>
      <dgm:t>
        <a:bodyPr/>
        <a:lstStyle/>
        <a:p>
          <a:pPr rtl="1"/>
          <a:r>
            <a:rPr lang="fa-IR" dirty="0" smtClean="0">
              <a:solidFill>
                <a:sysClr val="window" lastClr="FFFFFF"/>
              </a:solidFill>
              <a:latin typeface="Calibri"/>
              <a:ea typeface="+mn-ea"/>
              <a:cs typeface="2  Nazanin" pitchFamily="2" charset="-78"/>
            </a:rPr>
            <a:t>پرواز</a:t>
          </a:r>
          <a:endParaRPr lang="fa-IR" dirty="0">
            <a:solidFill>
              <a:sysClr val="window" lastClr="FFFFFF"/>
            </a:solidFill>
            <a:latin typeface="Calibri"/>
            <a:ea typeface="+mn-ea"/>
            <a:cs typeface="2  Nazanin" pitchFamily="2" charset="-78"/>
          </a:endParaRPr>
        </a:p>
      </dgm:t>
    </dgm:pt>
    <dgm:pt modelId="{391DA5B7-6A12-4DAC-8C94-74CC43ED8E02}" type="parTrans" cxnId="{5E7A825D-CEE0-47DC-8CEE-C6EFBBDD23A4}">
      <dgm:prSet/>
      <dgm:spPr>
        <a:xfrm rot="14393181">
          <a:off x="1722588" y="1905030"/>
          <a:ext cx="2026679" cy="528993"/>
        </a:xfrm>
        <a:solidFill>
          <a:srgbClr val="19F333"/>
        </a:solidFill>
        <a:ln w="57150">
          <a:solidFill>
            <a:srgbClr val="FFFF00"/>
          </a:solidFill>
        </a:ln>
        <a:effectLst/>
      </dgm:spPr>
      <dgm:t>
        <a:bodyPr/>
        <a:lstStyle/>
        <a:p>
          <a:pPr rtl="1"/>
          <a:endParaRPr lang="fa-IR"/>
        </a:p>
      </dgm:t>
    </dgm:pt>
    <dgm:pt modelId="{6993AF16-28A9-4CE7-8036-792918B25C28}" type="sibTrans" cxnId="{5E7A825D-CEE0-47DC-8CEE-C6EFBBDD23A4}">
      <dgm:prSet/>
      <dgm:spPr/>
      <dgm:t>
        <a:bodyPr/>
        <a:lstStyle/>
        <a:p>
          <a:pPr rtl="1"/>
          <a:endParaRPr lang="fa-IR"/>
        </a:p>
      </dgm:t>
    </dgm:pt>
    <dgm:pt modelId="{7D0AD462-AEEE-4971-8FA6-D96D98C6BE0D}">
      <dgm:prSet phldrT="[Text]"/>
      <dgm:spPr>
        <a:xfrm>
          <a:off x="3252076" y="425079"/>
          <a:ext cx="1183659" cy="1015987"/>
        </a:xfrm>
        <a:solidFill>
          <a:srgbClr val="00B0F0"/>
        </a:solidFill>
        <a:ln w="38100" cap="flat" cmpd="sng" algn="ctr">
          <a:solidFill>
            <a:srgbClr val="FF0000"/>
          </a:solidFill>
          <a:prstDash val="solid"/>
        </a:ln>
        <a:effectLst/>
      </dgm:spPr>
      <dgm:t>
        <a:bodyPr/>
        <a:lstStyle/>
        <a:p>
          <a:pPr rtl="1"/>
          <a:r>
            <a:rPr lang="fa-IR" dirty="0" smtClean="0">
              <a:solidFill>
                <a:sysClr val="window" lastClr="FFFFFF"/>
              </a:solidFill>
              <a:latin typeface="Calibri"/>
              <a:ea typeface="+mn-ea"/>
              <a:cs typeface="2  Nazanin" pitchFamily="2" charset="-78"/>
            </a:rPr>
            <a:t>بازی گونه </a:t>
          </a:r>
          <a:endParaRPr lang="fa-IR" dirty="0">
            <a:solidFill>
              <a:sysClr val="window" lastClr="FFFFFF"/>
            </a:solidFill>
            <a:latin typeface="Calibri"/>
            <a:ea typeface="+mn-ea"/>
            <a:cs typeface="2  Nazanin" pitchFamily="2" charset="-78"/>
          </a:endParaRPr>
        </a:p>
      </dgm:t>
    </dgm:pt>
    <dgm:pt modelId="{417F0ADE-DB03-4F4F-B3A3-519F262E4C0E}" type="parTrans" cxnId="{A0A3E094-D37B-4359-8C49-C3B8FB2D45D2}">
      <dgm:prSet/>
      <dgm:spPr>
        <a:xfrm rot="16285150">
          <a:off x="2831571" y="1656142"/>
          <a:ext cx="1975737" cy="528993"/>
        </a:xfrm>
        <a:solidFill>
          <a:srgbClr val="19F333"/>
        </a:solidFill>
        <a:ln w="57150">
          <a:solidFill>
            <a:srgbClr val="FFFF00"/>
          </a:solidFill>
        </a:ln>
        <a:effectLst/>
      </dgm:spPr>
      <dgm:t>
        <a:bodyPr/>
        <a:lstStyle/>
        <a:p>
          <a:pPr rtl="1"/>
          <a:endParaRPr lang="fa-IR"/>
        </a:p>
      </dgm:t>
    </dgm:pt>
    <dgm:pt modelId="{490EDA04-E342-4322-9A75-66C26D463AB7}" type="sibTrans" cxnId="{A0A3E094-D37B-4359-8C49-C3B8FB2D45D2}">
      <dgm:prSet/>
      <dgm:spPr/>
      <dgm:t>
        <a:bodyPr/>
        <a:lstStyle/>
        <a:p>
          <a:pPr rtl="1"/>
          <a:endParaRPr lang="fa-IR"/>
        </a:p>
      </dgm:t>
    </dgm:pt>
    <dgm:pt modelId="{C09ED732-BE04-485C-9B35-BC8EBF828C89}">
      <dgm:prSet phldrT="[Text]" custScaleX="92388" custScaleY="88611" custRadScaleRad="101160" custRadScaleInc="-185"/>
      <dgm:spPr/>
      <dgm:t>
        <a:bodyPr/>
        <a:lstStyle/>
        <a:p>
          <a:pPr rtl="1"/>
          <a:endParaRPr lang="fa-IR"/>
        </a:p>
      </dgm:t>
    </dgm:pt>
    <dgm:pt modelId="{90597E8F-E0A0-4B1B-9DA1-86B0D0E36409}" type="parTrans" cxnId="{9D6659D7-2A42-444E-9CC5-8EC47BC0FCD1}">
      <dgm:prSet/>
      <dgm:spPr/>
      <dgm:t>
        <a:bodyPr/>
        <a:lstStyle/>
        <a:p>
          <a:pPr rtl="1"/>
          <a:endParaRPr lang="fa-IR"/>
        </a:p>
      </dgm:t>
    </dgm:pt>
    <dgm:pt modelId="{F92E8275-4FD4-4FAD-ADCF-67C6FA6ECB9B}" type="sibTrans" cxnId="{9D6659D7-2A42-444E-9CC5-8EC47BC0FCD1}">
      <dgm:prSet/>
      <dgm:spPr/>
      <dgm:t>
        <a:bodyPr/>
        <a:lstStyle/>
        <a:p>
          <a:pPr rtl="1"/>
          <a:endParaRPr lang="fa-IR"/>
        </a:p>
      </dgm:t>
    </dgm:pt>
    <dgm:pt modelId="{62361642-1DA2-407A-91FE-9CCB510A5DB6}">
      <dgm:prSet phldrT="[Text]" custScaleX="92388" custScaleY="88611" custRadScaleRad="99960" custRadScaleInc="389"/>
      <dgm:spPr/>
      <dgm:t>
        <a:bodyPr/>
        <a:lstStyle/>
        <a:p>
          <a:pPr rtl="1"/>
          <a:endParaRPr lang="fa-IR"/>
        </a:p>
      </dgm:t>
    </dgm:pt>
    <dgm:pt modelId="{139E22C8-1211-4A83-B909-3543E877240D}" type="parTrans" cxnId="{0424628E-A991-4DD8-84DD-710E619B2216}">
      <dgm:prSet/>
      <dgm:spPr/>
      <dgm:t>
        <a:bodyPr/>
        <a:lstStyle/>
        <a:p>
          <a:pPr rtl="1"/>
          <a:endParaRPr lang="fa-IR"/>
        </a:p>
      </dgm:t>
    </dgm:pt>
    <dgm:pt modelId="{F44D0C99-B6D4-4D14-9157-1424A11A2BE1}" type="sibTrans" cxnId="{0424628E-A991-4DD8-84DD-710E619B2216}">
      <dgm:prSet/>
      <dgm:spPr/>
      <dgm:t>
        <a:bodyPr/>
        <a:lstStyle/>
        <a:p>
          <a:pPr rtl="1"/>
          <a:endParaRPr lang="fa-IR"/>
        </a:p>
      </dgm:t>
    </dgm:pt>
    <dgm:pt modelId="{E0DAD217-2ED9-4CD3-BFA8-650DDA1042E8}">
      <dgm:prSet phldrT="[Text]"/>
      <dgm:spPr>
        <a:xfrm>
          <a:off x="5813954" y="1984123"/>
          <a:ext cx="1200381" cy="921046"/>
        </a:xfrm>
        <a:solidFill>
          <a:srgbClr val="00B0F0"/>
        </a:solidFill>
        <a:ln w="38100" cap="flat" cmpd="sng" algn="ctr">
          <a:solidFill>
            <a:srgbClr val="FF0000"/>
          </a:solidFill>
          <a:prstDash val="solid"/>
        </a:ln>
        <a:effectLst/>
      </dgm:spPr>
      <dgm:t>
        <a:bodyPr/>
        <a:lstStyle/>
        <a:p>
          <a:pPr rtl="1"/>
          <a:r>
            <a:rPr lang="fa-IR" dirty="0" smtClean="0">
              <a:solidFill>
                <a:sysClr val="window" lastClr="FFFFFF"/>
              </a:solidFill>
              <a:latin typeface="Calibri"/>
              <a:ea typeface="+mn-ea"/>
              <a:cs typeface="2  Nazanin" pitchFamily="2" charset="-78"/>
            </a:rPr>
            <a:t>آموزشی</a:t>
          </a:r>
          <a:endParaRPr lang="fa-IR" dirty="0">
            <a:solidFill>
              <a:sysClr val="window" lastClr="FFFFFF"/>
            </a:solidFill>
            <a:latin typeface="Calibri"/>
            <a:ea typeface="+mn-ea"/>
            <a:cs typeface="2  Nazanin" pitchFamily="2" charset="-78"/>
          </a:endParaRPr>
        </a:p>
      </dgm:t>
    </dgm:pt>
    <dgm:pt modelId="{1712C210-36E7-4B0D-BA83-C2BABEF21D7C}" type="parTrans" cxnId="{149C6EF2-A4FB-4E87-809E-4DA7AE8B8458}">
      <dgm:prSet/>
      <dgm:spPr>
        <a:xfrm rot="19820350">
          <a:off x="4545725" y="2674868"/>
          <a:ext cx="1999411" cy="528993"/>
        </a:xfrm>
        <a:solidFill>
          <a:srgbClr val="19F333"/>
        </a:solidFill>
        <a:ln w="57150">
          <a:solidFill>
            <a:srgbClr val="FFFF00"/>
          </a:solidFill>
        </a:ln>
        <a:effectLst/>
      </dgm:spPr>
      <dgm:t>
        <a:bodyPr/>
        <a:lstStyle/>
        <a:p>
          <a:pPr rtl="1"/>
          <a:endParaRPr lang="fa-IR"/>
        </a:p>
      </dgm:t>
    </dgm:pt>
    <dgm:pt modelId="{817C4232-32C9-44D9-873C-3A2D86C15FD5}" type="sibTrans" cxnId="{149C6EF2-A4FB-4E87-809E-4DA7AE8B8458}">
      <dgm:prSet/>
      <dgm:spPr/>
      <dgm:t>
        <a:bodyPr/>
        <a:lstStyle/>
        <a:p>
          <a:pPr rtl="1"/>
          <a:endParaRPr lang="fa-IR"/>
        </a:p>
      </dgm:t>
    </dgm:pt>
    <dgm:pt modelId="{F778E775-294C-44A0-AC67-9122C4874126}">
      <dgm:prSet phldrT="[Text]"/>
      <dgm:spPr>
        <a:xfrm>
          <a:off x="4750990" y="866778"/>
          <a:ext cx="1183659" cy="1015987"/>
        </a:xfrm>
        <a:solidFill>
          <a:srgbClr val="00B0F0"/>
        </a:solidFill>
        <a:ln w="38100" cap="flat" cmpd="sng" algn="ctr">
          <a:solidFill>
            <a:srgbClr val="FF0000"/>
          </a:solidFill>
          <a:prstDash val="solid"/>
        </a:ln>
        <a:effectLst/>
      </dgm:spPr>
      <dgm:t>
        <a:bodyPr/>
        <a:lstStyle/>
        <a:p>
          <a:pPr rtl="1"/>
          <a:r>
            <a:rPr lang="fa-IR" dirty="0" smtClean="0">
              <a:solidFill>
                <a:sysClr val="window" lastClr="FFFFFF"/>
              </a:solidFill>
              <a:latin typeface="Calibri"/>
              <a:ea typeface="+mn-ea"/>
              <a:cs typeface="2  Nazanin" pitchFamily="2" charset="-78"/>
            </a:rPr>
            <a:t>پزشکی</a:t>
          </a:r>
          <a:endParaRPr lang="fa-IR" dirty="0">
            <a:solidFill>
              <a:sysClr val="window" lastClr="FFFFFF"/>
            </a:solidFill>
            <a:latin typeface="Calibri"/>
            <a:ea typeface="+mn-ea"/>
            <a:cs typeface="2  Nazanin" pitchFamily="2" charset="-78"/>
          </a:endParaRPr>
        </a:p>
      </dgm:t>
    </dgm:pt>
    <dgm:pt modelId="{8E2B7AD5-F443-4E2B-B834-B414716DFBAF}" type="parTrans" cxnId="{83C63F1A-97A9-4FCC-92E4-7A3013C6E946}">
      <dgm:prSet/>
      <dgm:spPr>
        <a:xfrm rot="18085150">
          <a:off x="3839980" y="1953299"/>
          <a:ext cx="1975737" cy="528993"/>
        </a:xfrm>
        <a:solidFill>
          <a:srgbClr val="19F333"/>
        </a:solidFill>
        <a:ln w="57150">
          <a:solidFill>
            <a:srgbClr val="FFFF00"/>
          </a:solidFill>
        </a:ln>
        <a:effectLst/>
      </dgm:spPr>
      <dgm:t>
        <a:bodyPr/>
        <a:lstStyle/>
        <a:p>
          <a:pPr rtl="1"/>
          <a:endParaRPr lang="fa-IR"/>
        </a:p>
      </dgm:t>
    </dgm:pt>
    <dgm:pt modelId="{91F1F2EA-D741-4EFB-84CB-6672A76F692F}" type="sibTrans" cxnId="{83C63F1A-97A9-4FCC-92E4-7A3013C6E946}">
      <dgm:prSet/>
      <dgm:spPr/>
      <dgm:t>
        <a:bodyPr/>
        <a:lstStyle/>
        <a:p>
          <a:pPr rtl="1"/>
          <a:endParaRPr lang="fa-IR"/>
        </a:p>
      </dgm:t>
    </dgm:pt>
    <dgm:pt modelId="{4078333E-664A-4B37-A630-5E6495E7BD9A}" type="pres">
      <dgm:prSet presAssocID="{7D5DEC89-AE94-43DA-A1A4-F67F32DF7CCA}" presName="cycle" presStyleCnt="0">
        <dgm:presLayoutVars>
          <dgm:chMax val="1"/>
          <dgm:dir/>
          <dgm:animLvl val="ctr"/>
          <dgm:resizeHandles val="exact"/>
        </dgm:presLayoutVars>
      </dgm:prSet>
      <dgm:spPr/>
      <dgm:t>
        <a:bodyPr/>
        <a:lstStyle/>
        <a:p>
          <a:pPr rtl="1"/>
          <a:endParaRPr lang="fa-IR"/>
        </a:p>
      </dgm:t>
    </dgm:pt>
    <dgm:pt modelId="{697A9C3D-5850-4F9F-88FD-2AEF94DE0682}" type="pres">
      <dgm:prSet presAssocID="{97451818-C158-4532-A44B-E81AD84308A1}" presName="centerShape" presStyleLbl="node0" presStyleIdx="0" presStyleCnt="1"/>
      <dgm:spPr>
        <a:prstGeom prst="ellipse">
          <a:avLst/>
        </a:prstGeom>
      </dgm:spPr>
      <dgm:t>
        <a:bodyPr/>
        <a:lstStyle/>
        <a:p>
          <a:pPr rtl="1"/>
          <a:endParaRPr lang="fa-IR"/>
        </a:p>
      </dgm:t>
    </dgm:pt>
    <dgm:pt modelId="{FB56D313-C9E9-49A2-95C6-197D4A26C166}" type="pres">
      <dgm:prSet presAssocID="{80A36B83-C711-43A2-8A2A-DCF3463C48C7}" presName="parTrans" presStyleLbl="bgSibTrans2D1" presStyleIdx="0" presStyleCnt="7"/>
      <dgm:spPr>
        <a:prstGeom prst="leftArrow">
          <a:avLst>
            <a:gd name="adj1" fmla="val 60000"/>
            <a:gd name="adj2" fmla="val 50000"/>
          </a:avLst>
        </a:prstGeom>
      </dgm:spPr>
      <dgm:t>
        <a:bodyPr/>
        <a:lstStyle/>
        <a:p>
          <a:pPr rtl="1"/>
          <a:endParaRPr lang="fa-IR"/>
        </a:p>
      </dgm:t>
    </dgm:pt>
    <dgm:pt modelId="{D82E8081-55A6-44B9-A2EC-02B318081373}" type="pres">
      <dgm:prSet presAssocID="{6FA94289-7AEA-46D6-8E3E-DA5DF0E9CAEF}" presName="node" presStyleLbl="node1" presStyleIdx="0" presStyleCnt="7">
        <dgm:presLayoutVars>
          <dgm:bulletEnabled val="1"/>
        </dgm:presLayoutVars>
      </dgm:prSet>
      <dgm:spPr>
        <a:prstGeom prst="roundRect">
          <a:avLst>
            <a:gd name="adj" fmla="val 10000"/>
          </a:avLst>
        </a:prstGeom>
      </dgm:spPr>
      <dgm:t>
        <a:bodyPr/>
        <a:lstStyle/>
        <a:p>
          <a:pPr rtl="1"/>
          <a:endParaRPr lang="fa-IR"/>
        </a:p>
      </dgm:t>
    </dgm:pt>
    <dgm:pt modelId="{E682BD68-4228-4FC9-8C70-CB5BBC044F79}" type="pres">
      <dgm:prSet presAssocID="{82F3DB7C-D63F-4491-B956-DB77BF40440E}" presName="parTrans" presStyleLbl="bgSibTrans2D1" presStyleIdx="1" presStyleCnt="7"/>
      <dgm:spPr>
        <a:prstGeom prst="leftArrow">
          <a:avLst>
            <a:gd name="adj1" fmla="val 60000"/>
            <a:gd name="adj2" fmla="val 50000"/>
          </a:avLst>
        </a:prstGeom>
      </dgm:spPr>
      <dgm:t>
        <a:bodyPr/>
        <a:lstStyle/>
        <a:p>
          <a:pPr rtl="1"/>
          <a:endParaRPr lang="fa-IR"/>
        </a:p>
      </dgm:t>
    </dgm:pt>
    <dgm:pt modelId="{8D95A747-F096-416D-B9E2-2EB81CD4976C}" type="pres">
      <dgm:prSet presAssocID="{EAC63BC6-DCC4-48DB-8489-30B18C44C3BC}" presName="node" presStyleLbl="node1" presStyleIdx="1" presStyleCnt="7" custScaleX="92388" custScaleY="88611" custRadScaleRad="103358" custRadScaleInc="-1014">
        <dgm:presLayoutVars>
          <dgm:bulletEnabled val="1"/>
        </dgm:presLayoutVars>
      </dgm:prSet>
      <dgm:spPr>
        <a:prstGeom prst="roundRect">
          <a:avLst>
            <a:gd name="adj" fmla="val 10000"/>
          </a:avLst>
        </a:prstGeom>
      </dgm:spPr>
      <dgm:t>
        <a:bodyPr/>
        <a:lstStyle/>
        <a:p>
          <a:pPr rtl="1"/>
          <a:endParaRPr lang="fa-IR"/>
        </a:p>
      </dgm:t>
    </dgm:pt>
    <dgm:pt modelId="{E2D6A4E0-1304-46D9-B714-4997FB99D758}" type="pres">
      <dgm:prSet presAssocID="{391DA5B7-6A12-4DAC-8C94-74CC43ED8E02}" presName="parTrans" presStyleLbl="bgSibTrans2D1" presStyleIdx="2" presStyleCnt="7"/>
      <dgm:spPr>
        <a:prstGeom prst="leftArrow">
          <a:avLst>
            <a:gd name="adj1" fmla="val 60000"/>
            <a:gd name="adj2" fmla="val 50000"/>
          </a:avLst>
        </a:prstGeom>
      </dgm:spPr>
      <dgm:t>
        <a:bodyPr/>
        <a:lstStyle/>
        <a:p>
          <a:pPr rtl="1"/>
          <a:endParaRPr lang="fa-IR"/>
        </a:p>
      </dgm:t>
    </dgm:pt>
    <dgm:pt modelId="{6B50C57F-3440-4711-A27A-4E40B08B1FB3}" type="pres">
      <dgm:prSet presAssocID="{3E3DFAE3-DA3B-4562-896B-0BD1B997A07A}" presName="node" presStyleLbl="node1" presStyleIdx="2" presStyleCnt="7" custScaleX="92388" custScaleY="88611" custRadScaleRad="99352" custRadScaleInc="-442">
        <dgm:presLayoutVars>
          <dgm:bulletEnabled val="1"/>
        </dgm:presLayoutVars>
      </dgm:prSet>
      <dgm:spPr>
        <a:prstGeom prst="roundRect">
          <a:avLst>
            <a:gd name="adj" fmla="val 10000"/>
          </a:avLst>
        </a:prstGeom>
      </dgm:spPr>
      <dgm:t>
        <a:bodyPr/>
        <a:lstStyle/>
        <a:p>
          <a:pPr rtl="1"/>
          <a:endParaRPr lang="fa-IR"/>
        </a:p>
      </dgm:t>
    </dgm:pt>
    <dgm:pt modelId="{4994E377-EC16-4C8D-B42E-7F42CB19CC36}" type="pres">
      <dgm:prSet presAssocID="{417F0ADE-DB03-4F4F-B3A3-519F262E4C0E}" presName="parTrans" presStyleLbl="bgSibTrans2D1" presStyleIdx="3" presStyleCnt="7"/>
      <dgm:spPr>
        <a:prstGeom prst="leftArrow">
          <a:avLst>
            <a:gd name="adj1" fmla="val 60000"/>
            <a:gd name="adj2" fmla="val 50000"/>
          </a:avLst>
        </a:prstGeom>
      </dgm:spPr>
      <dgm:t>
        <a:bodyPr/>
        <a:lstStyle/>
        <a:p>
          <a:pPr rtl="1"/>
          <a:endParaRPr lang="fa-IR"/>
        </a:p>
      </dgm:t>
    </dgm:pt>
    <dgm:pt modelId="{DEFF50EC-765B-4306-9D1D-E11445AFF471}" type="pres">
      <dgm:prSet presAssocID="{7D0AD462-AEEE-4971-8FA6-D96D98C6BE0D}" presName="node" presStyleLbl="node1" presStyleIdx="3" presStyleCnt="7" custScaleX="91101" custScaleY="97745" custRadScaleRad="97609" custRadScaleInc="5519">
        <dgm:presLayoutVars>
          <dgm:bulletEnabled val="1"/>
        </dgm:presLayoutVars>
      </dgm:prSet>
      <dgm:spPr>
        <a:prstGeom prst="roundRect">
          <a:avLst>
            <a:gd name="adj" fmla="val 10000"/>
          </a:avLst>
        </a:prstGeom>
      </dgm:spPr>
      <dgm:t>
        <a:bodyPr/>
        <a:lstStyle/>
        <a:p>
          <a:pPr rtl="1"/>
          <a:endParaRPr lang="fa-IR"/>
        </a:p>
      </dgm:t>
    </dgm:pt>
    <dgm:pt modelId="{4089794D-BB51-4E2D-A602-8A9AD0126CD1}" type="pres">
      <dgm:prSet presAssocID="{8E2B7AD5-F443-4E2B-B834-B414716DFBAF}" presName="parTrans" presStyleLbl="bgSibTrans2D1" presStyleIdx="4" presStyleCnt="7"/>
      <dgm:spPr>
        <a:prstGeom prst="leftArrow">
          <a:avLst>
            <a:gd name="adj1" fmla="val 60000"/>
            <a:gd name="adj2" fmla="val 50000"/>
          </a:avLst>
        </a:prstGeom>
      </dgm:spPr>
      <dgm:t>
        <a:bodyPr/>
        <a:lstStyle/>
        <a:p>
          <a:pPr rtl="1"/>
          <a:endParaRPr lang="fa-IR"/>
        </a:p>
      </dgm:t>
    </dgm:pt>
    <dgm:pt modelId="{928DB13E-F998-46A0-AB1D-BD684E029769}" type="pres">
      <dgm:prSet presAssocID="{F778E775-294C-44A0-AC67-9122C4874126}" presName="node" presStyleLbl="node1" presStyleIdx="4" presStyleCnt="7" custScaleX="91101" custScaleY="97745" custRadScaleRad="97609" custRadScaleInc="5519">
        <dgm:presLayoutVars>
          <dgm:bulletEnabled val="1"/>
        </dgm:presLayoutVars>
      </dgm:prSet>
      <dgm:spPr>
        <a:prstGeom prst="roundRect">
          <a:avLst>
            <a:gd name="adj" fmla="val 10000"/>
          </a:avLst>
        </a:prstGeom>
      </dgm:spPr>
      <dgm:t>
        <a:bodyPr/>
        <a:lstStyle/>
        <a:p>
          <a:pPr rtl="1"/>
          <a:endParaRPr lang="fa-IR"/>
        </a:p>
      </dgm:t>
    </dgm:pt>
    <dgm:pt modelId="{F6D6D8A1-FB81-486B-AE0D-A3672FB13011}" type="pres">
      <dgm:prSet presAssocID="{1712C210-36E7-4B0D-BA83-C2BABEF21D7C}" presName="parTrans" presStyleLbl="bgSibTrans2D1" presStyleIdx="5" presStyleCnt="7"/>
      <dgm:spPr>
        <a:prstGeom prst="leftArrow">
          <a:avLst>
            <a:gd name="adj1" fmla="val 60000"/>
            <a:gd name="adj2" fmla="val 50000"/>
          </a:avLst>
        </a:prstGeom>
      </dgm:spPr>
      <dgm:t>
        <a:bodyPr/>
        <a:lstStyle/>
        <a:p>
          <a:pPr rtl="1"/>
          <a:endParaRPr lang="fa-IR"/>
        </a:p>
      </dgm:t>
    </dgm:pt>
    <dgm:pt modelId="{36A74821-A021-4B9A-A6C1-AD08D94B35FA}" type="pres">
      <dgm:prSet presAssocID="{E0DAD217-2ED9-4CD3-BFA8-650DDA1042E8}" presName="node" presStyleLbl="node1" presStyleIdx="5" presStyleCnt="7" custScaleX="92388" custScaleY="88611" custRadScaleRad="98419" custRadScaleInc="1319">
        <dgm:presLayoutVars>
          <dgm:bulletEnabled val="1"/>
        </dgm:presLayoutVars>
      </dgm:prSet>
      <dgm:spPr>
        <a:prstGeom prst="roundRect">
          <a:avLst>
            <a:gd name="adj" fmla="val 10000"/>
          </a:avLst>
        </a:prstGeom>
      </dgm:spPr>
      <dgm:t>
        <a:bodyPr/>
        <a:lstStyle/>
        <a:p>
          <a:pPr rtl="1"/>
          <a:endParaRPr lang="fa-IR"/>
        </a:p>
      </dgm:t>
    </dgm:pt>
    <dgm:pt modelId="{1D102BF5-378B-4C97-B9E5-9BC31AA820FE}" type="pres">
      <dgm:prSet presAssocID="{51A03899-7C2B-40B6-B72E-2CDECB123581}" presName="parTrans" presStyleLbl="bgSibTrans2D1" presStyleIdx="6" presStyleCnt="7"/>
      <dgm:spPr>
        <a:prstGeom prst="leftArrow">
          <a:avLst>
            <a:gd name="adj1" fmla="val 60000"/>
            <a:gd name="adj2" fmla="val 50000"/>
          </a:avLst>
        </a:prstGeom>
      </dgm:spPr>
      <dgm:t>
        <a:bodyPr/>
        <a:lstStyle/>
        <a:p>
          <a:pPr rtl="1"/>
          <a:endParaRPr lang="fa-IR"/>
        </a:p>
      </dgm:t>
    </dgm:pt>
    <dgm:pt modelId="{9DF3300D-B099-48CD-8CC5-53468D58C183}" type="pres">
      <dgm:prSet presAssocID="{0B8A02DD-3249-4073-938A-8E70923F656A}" presName="node" presStyleLbl="node1" presStyleIdx="6" presStyleCnt="7" custScaleX="92388" custScaleY="88611" custRadScaleRad="100634" custRadScaleInc="-3352">
        <dgm:presLayoutVars>
          <dgm:bulletEnabled val="1"/>
        </dgm:presLayoutVars>
      </dgm:prSet>
      <dgm:spPr>
        <a:prstGeom prst="roundRect">
          <a:avLst>
            <a:gd name="adj" fmla="val 10000"/>
          </a:avLst>
        </a:prstGeom>
      </dgm:spPr>
      <dgm:t>
        <a:bodyPr/>
        <a:lstStyle/>
        <a:p>
          <a:pPr rtl="1"/>
          <a:endParaRPr lang="fa-IR"/>
        </a:p>
      </dgm:t>
    </dgm:pt>
  </dgm:ptLst>
  <dgm:cxnLst>
    <dgm:cxn modelId="{D40ECE4C-F4CA-43BF-8F73-9451CA9AA302}" type="presOf" srcId="{97451818-C158-4532-A44B-E81AD84308A1}" destId="{697A9C3D-5850-4F9F-88FD-2AEF94DE0682}" srcOrd="0" destOrd="0" presId="urn:microsoft.com/office/officeart/2005/8/layout/radial4"/>
    <dgm:cxn modelId="{07E5E7FB-1260-4CAC-8376-092565D2F9F0}" type="presOf" srcId="{7D0AD462-AEEE-4971-8FA6-D96D98C6BE0D}" destId="{DEFF50EC-765B-4306-9D1D-E11445AFF471}" srcOrd="0" destOrd="0" presId="urn:microsoft.com/office/officeart/2005/8/layout/radial4"/>
    <dgm:cxn modelId="{D0CC0BE5-9A8E-44C9-AD91-F5DC423BA199}" type="presOf" srcId="{3E3DFAE3-DA3B-4562-896B-0BD1B997A07A}" destId="{6B50C57F-3440-4711-A27A-4E40B08B1FB3}" srcOrd="0" destOrd="0" presId="urn:microsoft.com/office/officeart/2005/8/layout/radial4"/>
    <dgm:cxn modelId="{AC91979D-78B1-4FAD-95C4-9AA2384E8D15}" srcId="{97451818-C158-4532-A44B-E81AD84308A1}" destId="{6FA94289-7AEA-46D6-8E3E-DA5DF0E9CAEF}" srcOrd="0" destOrd="0" parTransId="{80A36B83-C711-43A2-8A2A-DCF3463C48C7}" sibTransId="{77ABDA36-4D21-45FB-A573-947E6E47C853}"/>
    <dgm:cxn modelId="{9D6659D7-2A42-444E-9CC5-8EC47BC0FCD1}" srcId="{7D5DEC89-AE94-43DA-A1A4-F67F32DF7CCA}" destId="{C09ED732-BE04-485C-9B35-BC8EBF828C89}" srcOrd="2" destOrd="0" parTransId="{90597E8F-E0A0-4B1B-9DA1-86B0D0E36409}" sibTransId="{F92E8275-4FD4-4FAD-ADCF-67C6FA6ECB9B}"/>
    <dgm:cxn modelId="{7041F48E-F339-4D4E-85AD-FB4313FEA8A2}" type="presOf" srcId="{82F3DB7C-D63F-4491-B956-DB77BF40440E}" destId="{E682BD68-4228-4FC9-8C70-CB5BBC044F79}" srcOrd="0" destOrd="0" presId="urn:microsoft.com/office/officeart/2005/8/layout/radial4"/>
    <dgm:cxn modelId="{3FBD6F3F-D3D0-4DE0-B728-0C660C39DB67}" type="presOf" srcId="{F778E775-294C-44A0-AC67-9122C4874126}" destId="{928DB13E-F998-46A0-AB1D-BD684E029769}" srcOrd="0" destOrd="0" presId="urn:microsoft.com/office/officeart/2005/8/layout/radial4"/>
    <dgm:cxn modelId="{73F1BF84-828D-4A11-8C1A-D0090C70378A}" type="presOf" srcId="{E0DAD217-2ED9-4CD3-BFA8-650DDA1042E8}" destId="{36A74821-A021-4B9A-A6C1-AD08D94B35FA}" srcOrd="0" destOrd="0" presId="urn:microsoft.com/office/officeart/2005/8/layout/radial4"/>
    <dgm:cxn modelId="{B7B65916-46A1-4D58-9113-19599658BF7C}" type="presOf" srcId="{80A36B83-C711-43A2-8A2A-DCF3463C48C7}" destId="{FB56D313-C9E9-49A2-95C6-197D4A26C166}" srcOrd="0" destOrd="0" presId="urn:microsoft.com/office/officeart/2005/8/layout/radial4"/>
    <dgm:cxn modelId="{149C6EF2-A4FB-4E87-809E-4DA7AE8B8458}" srcId="{97451818-C158-4532-A44B-E81AD84308A1}" destId="{E0DAD217-2ED9-4CD3-BFA8-650DDA1042E8}" srcOrd="5" destOrd="0" parTransId="{1712C210-36E7-4B0D-BA83-C2BABEF21D7C}" sibTransId="{817C4232-32C9-44D9-873C-3A2D86C15FD5}"/>
    <dgm:cxn modelId="{C849B12A-A1A9-475E-A844-3BF74738996B}" type="presOf" srcId="{0B8A02DD-3249-4073-938A-8E70923F656A}" destId="{9DF3300D-B099-48CD-8CC5-53468D58C183}" srcOrd="0" destOrd="0" presId="urn:microsoft.com/office/officeart/2005/8/layout/radial4"/>
    <dgm:cxn modelId="{0424628E-A991-4DD8-84DD-710E619B2216}" srcId="{7D5DEC89-AE94-43DA-A1A4-F67F32DF7CCA}" destId="{62361642-1DA2-407A-91FE-9CCB510A5DB6}" srcOrd="3" destOrd="0" parTransId="{139E22C8-1211-4A83-B909-3543E877240D}" sibTransId="{F44D0C99-B6D4-4D14-9157-1424A11A2BE1}"/>
    <dgm:cxn modelId="{07016002-4208-4402-B8B3-20DC7FC4F68B}" srcId="{7D5DEC89-AE94-43DA-A1A4-F67F32DF7CCA}" destId="{97451818-C158-4532-A44B-E81AD84308A1}" srcOrd="0" destOrd="0" parTransId="{CDF25981-E019-4997-9C96-446DEE76632D}" sibTransId="{64E54B8E-DC6A-4307-8D89-65C5AEEE278D}"/>
    <dgm:cxn modelId="{A0A3E094-D37B-4359-8C49-C3B8FB2D45D2}" srcId="{97451818-C158-4532-A44B-E81AD84308A1}" destId="{7D0AD462-AEEE-4971-8FA6-D96D98C6BE0D}" srcOrd="3" destOrd="0" parTransId="{417F0ADE-DB03-4F4F-B3A3-519F262E4C0E}" sibTransId="{490EDA04-E342-4322-9A75-66C26D463AB7}"/>
    <dgm:cxn modelId="{29E65FDF-236A-423B-891C-5F07D845E5A6}" srcId="{7D5DEC89-AE94-43DA-A1A4-F67F32DF7CCA}" destId="{1C536F32-5FC3-4FC9-96FF-90D384912F07}" srcOrd="1" destOrd="0" parTransId="{342D8FEC-CC63-4A4B-9C4F-31A480625E0F}" sibTransId="{53C83251-6ACF-4E2E-91D3-6548EAA26398}"/>
    <dgm:cxn modelId="{8B82ED10-4B46-4AB9-9AC1-D28E40664138}" type="presOf" srcId="{7D5DEC89-AE94-43DA-A1A4-F67F32DF7CCA}" destId="{4078333E-664A-4B37-A630-5E6495E7BD9A}" srcOrd="0" destOrd="0" presId="urn:microsoft.com/office/officeart/2005/8/layout/radial4"/>
    <dgm:cxn modelId="{476682BF-FA2F-4D7D-BEFF-9437C60E7BD9}" srcId="{97451818-C158-4532-A44B-E81AD84308A1}" destId="{EAC63BC6-DCC4-48DB-8489-30B18C44C3BC}" srcOrd="1" destOrd="0" parTransId="{82F3DB7C-D63F-4491-B956-DB77BF40440E}" sibTransId="{7CA31ACF-64A3-42A2-A67E-BC0E19441720}"/>
    <dgm:cxn modelId="{2AC06B45-F2FE-4AD0-9912-95035015089A}" type="presOf" srcId="{51A03899-7C2B-40B6-B72E-2CDECB123581}" destId="{1D102BF5-378B-4C97-B9E5-9BC31AA820FE}" srcOrd="0" destOrd="0" presId="urn:microsoft.com/office/officeart/2005/8/layout/radial4"/>
    <dgm:cxn modelId="{43FC722B-742F-4BC3-81AD-DC20EEF855E4}" type="presOf" srcId="{EAC63BC6-DCC4-48DB-8489-30B18C44C3BC}" destId="{8D95A747-F096-416D-B9E2-2EB81CD4976C}" srcOrd="0" destOrd="0" presId="urn:microsoft.com/office/officeart/2005/8/layout/radial4"/>
    <dgm:cxn modelId="{12604A6D-4E6D-448D-B755-00DA44454842}" srcId="{97451818-C158-4532-A44B-E81AD84308A1}" destId="{0B8A02DD-3249-4073-938A-8E70923F656A}" srcOrd="6" destOrd="0" parTransId="{51A03899-7C2B-40B6-B72E-2CDECB123581}" sibTransId="{6F6F9BA1-EE2F-4115-BD83-FD0BF51B2EAA}"/>
    <dgm:cxn modelId="{83C63F1A-97A9-4FCC-92E4-7A3013C6E946}" srcId="{97451818-C158-4532-A44B-E81AD84308A1}" destId="{F778E775-294C-44A0-AC67-9122C4874126}" srcOrd="4" destOrd="0" parTransId="{8E2B7AD5-F443-4E2B-B834-B414716DFBAF}" sibTransId="{91F1F2EA-D741-4EFB-84CB-6672A76F692F}"/>
    <dgm:cxn modelId="{D746FE2E-C3AA-43D6-BE76-6699EE043AF4}" type="presOf" srcId="{1712C210-36E7-4B0D-BA83-C2BABEF21D7C}" destId="{F6D6D8A1-FB81-486B-AE0D-A3672FB13011}" srcOrd="0" destOrd="0" presId="urn:microsoft.com/office/officeart/2005/8/layout/radial4"/>
    <dgm:cxn modelId="{EE41DFE8-88F7-4264-935F-09AAB06F527A}" type="presOf" srcId="{8E2B7AD5-F443-4E2B-B834-B414716DFBAF}" destId="{4089794D-BB51-4E2D-A602-8A9AD0126CD1}" srcOrd="0" destOrd="0" presId="urn:microsoft.com/office/officeart/2005/8/layout/radial4"/>
    <dgm:cxn modelId="{579FC007-3251-44E3-AAF0-1F357A9A6A11}" type="presOf" srcId="{6FA94289-7AEA-46D6-8E3E-DA5DF0E9CAEF}" destId="{D82E8081-55A6-44B9-A2EC-02B318081373}" srcOrd="0" destOrd="0" presId="urn:microsoft.com/office/officeart/2005/8/layout/radial4"/>
    <dgm:cxn modelId="{34B58B08-C829-4175-8FC2-FEF6EEEC5F24}" type="presOf" srcId="{391DA5B7-6A12-4DAC-8C94-74CC43ED8E02}" destId="{E2D6A4E0-1304-46D9-B714-4997FB99D758}" srcOrd="0" destOrd="0" presId="urn:microsoft.com/office/officeart/2005/8/layout/radial4"/>
    <dgm:cxn modelId="{9EA9DD51-669D-4E1E-8120-BD9ADB744704}" type="presOf" srcId="{417F0ADE-DB03-4F4F-B3A3-519F262E4C0E}" destId="{4994E377-EC16-4C8D-B42E-7F42CB19CC36}" srcOrd="0" destOrd="0" presId="urn:microsoft.com/office/officeart/2005/8/layout/radial4"/>
    <dgm:cxn modelId="{5E7A825D-CEE0-47DC-8CEE-C6EFBBDD23A4}" srcId="{97451818-C158-4532-A44B-E81AD84308A1}" destId="{3E3DFAE3-DA3B-4562-896B-0BD1B997A07A}" srcOrd="2" destOrd="0" parTransId="{391DA5B7-6A12-4DAC-8C94-74CC43ED8E02}" sibTransId="{6993AF16-28A9-4CE7-8036-792918B25C28}"/>
    <dgm:cxn modelId="{6068B51C-FE05-401D-B743-83B80E313F3E}" type="presParOf" srcId="{4078333E-664A-4B37-A630-5E6495E7BD9A}" destId="{697A9C3D-5850-4F9F-88FD-2AEF94DE0682}" srcOrd="0" destOrd="0" presId="urn:microsoft.com/office/officeart/2005/8/layout/radial4"/>
    <dgm:cxn modelId="{A2233971-40C6-4F77-ADCA-06322E009AF5}" type="presParOf" srcId="{4078333E-664A-4B37-A630-5E6495E7BD9A}" destId="{FB56D313-C9E9-49A2-95C6-197D4A26C166}" srcOrd="1" destOrd="0" presId="urn:microsoft.com/office/officeart/2005/8/layout/radial4"/>
    <dgm:cxn modelId="{D80FC93B-D404-4FBF-B17E-8EE6BBA96066}" type="presParOf" srcId="{4078333E-664A-4B37-A630-5E6495E7BD9A}" destId="{D82E8081-55A6-44B9-A2EC-02B318081373}" srcOrd="2" destOrd="0" presId="urn:microsoft.com/office/officeart/2005/8/layout/radial4"/>
    <dgm:cxn modelId="{714D63F0-EB51-43D9-9838-90363D093E3C}" type="presParOf" srcId="{4078333E-664A-4B37-A630-5E6495E7BD9A}" destId="{E682BD68-4228-4FC9-8C70-CB5BBC044F79}" srcOrd="3" destOrd="0" presId="urn:microsoft.com/office/officeart/2005/8/layout/radial4"/>
    <dgm:cxn modelId="{CF3D76FB-383D-4272-B13E-516CB31E8462}" type="presParOf" srcId="{4078333E-664A-4B37-A630-5E6495E7BD9A}" destId="{8D95A747-F096-416D-B9E2-2EB81CD4976C}" srcOrd="4" destOrd="0" presId="urn:microsoft.com/office/officeart/2005/8/layout/radial4"/>
    <dgm:cxn modelId="{7E53DD40-00D1-4E71-B454-81DC9DCFEE24}" type="presParOf" srcId="{4078333E-664A-4B37-A630-5E6495E7BD9A}" destId="{E2D6A4E0-1304-46D9-B714-4997FB99D758}" srcOrd="5" destOrd="0" presId="urn:microsoft.com/office/officeart/2005/8/layout/radial4"/>
    <dgm:cxn modelId="{96C1DFAF-BA65-4D22-AD26-DA01D48231C2}" type="presParOf" srcId="{4078333E-664A-4B37-A630-5E6495E7BD9A}" destId="{6B50C57F-3440-4711-A27A-4E40B08B1FB3}" srcOrd="6" destOrd="0" presId="urn:microsoft.com/office/officeart/2005/8/layout/radial4"/>
    <dgm:cxn modelId="{71B503E6-3BB5-4096-9582-8D77E1C67011}" type="presParOf" srcId="{4078333E-664A-4B37-A630-5E6495E7BD9A}" destId="{4994E377-EC16-4C8D-B42E-7F42CB19CC36}" srcOrd="7" destOrd="0" presId="urn:microsoft.com/office/officeart/2005/8/layout/radial4"/>
    <dgm:cxn modelId="{EAF7130E-0BD0-4597-986B-0870CFEDC3A5}" type="presParOf" srcId="{4078333E-664A-4B37-A630-5E6495E7BD9A}" destId="{DEFF50EC-765B-4306-9D1D-E11445AFF471}" srcOrd="8" destOrd="0" presId="urn:microsoft.com/office/officeart/2005/8/layout/radial4"/>
    <dgm:cxn modelId="{DD5E99C1-07F3-48CF-BC70-6B9AF0990407}" type="presParOf" srcId="{4078333E-664A-4B37-A630-5E6495E7BD9A}" destId="{4089794D-BB51-4E2D-A602-8A9AD0126CD1}" srcOrd="9" destOrd="0" presId="urn:microsoft.com/office/officeart/2005/8/layout/radial4"/>
    <dgm:cxn modelId="{1B5DBA02-BA62-4185-B424-599CCE549238}" type="presParOf" srcId="{4078333E-664A-4B37-A630-5E6495E7BD9A}" destId="{928DB13E-F998-46A0-AB1D-BD684E029769}" srcOrd="10" destOrd="0" presId="urn:microsoft.com/office/officeart/2005/8/layout/radial4"/>
    <dgm:cxn modelId="{B8F9B618-6E0D-41C2-A4DC-E9D3D62D3AFB}" type="presParOf" srcId="{4078333E-664A-4B37-A630-5E6495E7BD9A}" destId="{F6D6D8A1-FB81-486B-AE0D-A3672FB13011}" srcOrd="11" destOrd="0" presId="urn:microsoft.com/office/officeart/2005/8/layout/radial4"/>
    <dgm:cxn modelId="{3C8F78FE-0475-4D88-8850-78BE4309FDD9}" type="presParOf" srcId="{4078333E-664A-4B37-A630-5E6495E7BD9A}" destId="{36A74821-A021-4B9A-A6C1-AD08D94B35FA}" srcOrd="12" destOrd="0" presId="urn:microsoft.com/office/officeart/2005/8/layout/radial4"/>
    <dgm:cxn modelId="{080FB34A-1AE5-4F90-B8A1-15CEC6626DE2}" type="presParOf" srcId="{4078333E-664A-4B37-A630-5E6495E7BD9A}" destId="{1D102BF5-378B-4C97-B9E5-9BC31AA820FE}" srcOrd="13" destOrd="0" presId="urn:microsoft.com/office/officeart/2005/8/layout/radial4"/>
    <dgm:cxn modelId="{77AA7875-AD39-4FFB-BA16-5858FB149B38}" type="presParOf" srcId="{4078333E-664A-4B37-A630-5E6495E7BD9A}" destId="{9DF3300D-B099-48CD-8CC5-53468D58C183}"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2D004C-2CBC-43D1-954F-C2FDC18B390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fa-IR"/>
        </a:p>
      </dgm:t>
    </dgm:pt>
    <dgm:pt modelId="{8A3764F1-4119-433B-ACD1-02D8DA758639}">
      <dgm:prSet phldrT="[Text]"/>
      <dgm:spPr>
        <a:xfrm>
          <a:off x="3538165" y="1618083"/>
          <a:ext cx="1153269" cy="1153269"/>
        </a:xfr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pPr rtl="1"/>
          <a:r>
            <a:rPr lang="fa-IR" dirty="0" smtClean="0">
              <a:solidFill>
                <a:srgbClr val="02045E"/>
              </a:solidFill>
              <a:latin typeface="Calibri"/>
              <a:ea typeface="+mn-ea"/>
              <a:cs typeface="Arial"/>
            </a:rPr>
            <a:t>نقش معلم در شبیه سازی ها</a:t>
          </a:r>
          <a:endParaRPr lang="fa-IR" dirty="0">
            <a:solidFill>
              <a:srgbClr val="02045E"/>
            </a:solidFill>
            <a:latin typeface="Calibri"/>
            <a:ea typeface="+mn-ea"/>
            <a:cs typeface="Arial"/>
          </a:endParaRPr>
        </a:p>
      </dgm:t>
    </dgm:pt>
    <dgm:pt modelId="{5E32F17B-5F76-418D-8353-8C95CD8E15B1}" type="parTrans" cxnId="{4A20DE75-DB27-4912-B46A-020BBD2EC04F}">
      <dgm:prSet/>
      <dgm:spPr/>
      <dgm:t>
        <a:bodyPr/>
        <a:lstStyle/>
        <a:p>
          <a:pPr rtl="1"/>
          <a:endParaRPr lang="fa-IR"/>
        </a:p>
      </dgm:t>
    </dgm:pt>
    <dgm:pt modelId="{B508EBAE-8D4A-4D41-860D-5EF748F5B558}" type="sibTrans" cxnId="{4A20DE75-DB27-4912-B46A-020BBD2EC04F}">
      <dgm:prSet/>
      <dgm:spPr/>
      <dgm:t>
        <a:bodyPr/>
        <a:lstStyle/>
        <a:p>
          <a:pPr rtl="1"/>
          <a:endParaRPr lang="fa-IR"/>
        </a:p>
      </dgm:t>
    </dgm:pt>
    <dgm:pt modelId="{8DF607E6-F957-427F-ADCD-29583810E5E6}">
      <dgm:prSet phldrT="[Text]"/>
      <dgm:spPr>
        <a:xfrm>
          <a:off x="3538165" y="2542"/>
          <a:ext cx="1153269" cy="1153269"/>
        </a:xfrm>
        <a:solidFill>
          <a:srgbClr val="19F333"/>
        </a:solidFill>
        <a:ln w="38100" cap="flat" cmpd="sng" algn="ctr">
          <a:solidFill>
            <a:sysClr val="windowText" lastClr="000000"/>
          </a:solidFill>
          <a:prstDash val="solid"/>
        </a:ln>
        <a:effectLst/>
      </dgm:spPr>
      <dgm:t>
        <a:bodyPr/>
        <a:lstStyle/>
        <a:p>
          <a:pPr algn="ctr" rtl="1"/>
          <a:r>
            <a:rPr lang="fa-IR" dirty="0" smtClean="0">
              <a:solidFill>
                <a:schemeClr val="tx1"/>
              </a:solidFill>
              <a:latin typeface="Calibri"/>
              <a:ea typeface="+mn-ea"/>
              <a:cs typeface="2  Nazanin" pitchFamily="2" charset="-78"/>
            </a:rPr>
            <a:t>1.توضیح دادن</a:t>
          </a:r>
          <a:endParaRPr lang="fa-IR" dirty="0">
            <a:solidFill>
              <a:schemeClr val="tx1"/>
            </a:solidFill>
            <a:latin typeface="Calibri"/>
            <a:ea typeface="+mn-ea"/>
            <a:cs typeface="2  Nazanin" pitchFamily="2" charset="-78"/>
          </a:endParaRPr>
        </a:p>
      </dgm:t>
    </dgm:pt>
    <dgm:pt modelId="{5AF928C1-286D-418B-89F4-40B0A7119276}" type="parTrans" cxnId="{52A233A7-F30D-424F-853E-9BA9A0FBF283}">
      <dgm:prSet/>
      <dgm:spPr>
        <a:xfrm rot="16200000">
          <a:off x="3950719" y="1197826"/>
          <a:ext cx="328161" cy="392111"/>
        </a:xfrm>
        <a:solidFill>
          <a:srgbClr val="FF0000"/>
        </a:solidFill>
        <a:ln>
          <a:noFill/>
        </a:ln>
        <a:effectLst/>
      </dgm:spPr>
      <dgm:t>
        <a:bodyPr/>
        <a:lstStyle/>
        <a:p>
          <a:pPr rtl="1"/>
          <a:endParaRPr lang="fa-IR">
            <a:solidFill>
              <a:sysClr val="window" lastClr="FFFFFF"/>
            </a:solidFill>
            <a:latin typeface="Calibri"/>
            <a:ea typeface="+mn-ea"/>
            <a:cs typeface="Arial"/>
          </a:endParaRPr>
        </a:p>
      </dgm:t>
    </dgm:pt>
    <dgm:pt modelId="{6F106956-F259-4B11-9E8C-1273D0FA8436}" type="sibTrans" cxnId="{52A233A7-F30D-424F-853E-9BA9A0FBF283}">
      <dgm:prSet/>
      <dgm:spPr/>
      <dgm:t>
        <a:bodyPr/>
        <a:lstStyle/>
        <a:p>
          <a:pPr rtl="1"/>
          <a:endParaRPr lang="fa-IR"/>
        </a:p>
      </dgm:t>
    </dgm:pt>
    <dgm:pt modelId="{C2A4F9B3-8AAB-48E8-AF3F-F55526952AD1}">
      <dgm:prSet phldrT="[Text]" custT="1"/>
      <dgm:spPr>
        <a:xfrm>
          <a:off x="5191316" y="1618083"/>
          <a:ext cx="1153269" cy="1153269"/>
        </a:xfrm>
        <a:solidFill>
          <a:srgbClr val="19F333"/>
        </a:solidFill>
        <a:ln w="38100" cap="flat" cmpd="sng" algn="ctr">
          <a:solidFill>
            <a:scrgbClr r="0" g="0" b="0"/>
          </a:solidFill>
          <a:prstDash val="solid"/>
        </a:ln>
        <a:effectLst/>
      </dgm:spPr>
      <dgm:t>
        <a:bodyPr/>
        <a:lstStyle/>
        <a:p>
          <a:pPr algn="ctr" rtl="1"/>
          <a:r>
            <a:rPr lang="fa-IR" sz="2000" dirty="0" smtClean="0">
              <a:solidFill>
                <a:schemeClr val="tx1"/>
              </a:solidFill>
              <a:latin typeface="Calibri"/>
              <a:ea typeface="+mn-ea"/>
              <a:cs typeface="2  Nazanin" pitchFamily="2" charset="-78"/>
            </a:rPr>
            <a:t>2.رجوع    دادن</a:t>
          </a:r>
          <a:endParaRPr lang="fa-IR" sz="2000" dirty="0">
            <a:solidFill>
              <a:schemeClr val="tx1"/>
            </a:solidFill>
            <a:latin typeface="Calibri"/>
            <a:ea typeface="+mn-ea"/>
            <a:cs typeface="2  Nazanin" pitchFamily="2" charset="-78"/>
          </a:endParaRPr>
        </a:p>
      </dgm:t>
    </dgm:pt>
    <dgm:pt modelId="{D62F6815-5DE4-4DF9-AE0C-44FE4D30F719}" type="parTrans" cxnId="{1ACCEEE8-BAB8-4D03-A1E2-262A0871ECEB}">
      <dgm:prSet/>
      <dgm:spPr>
        <a:xfrm>
          <a:off x="4787047" y="1998662"/>
          <a:ext cx="380908" cy="392111"/>
        </a:xfrm>
        <a:solidFill>
          <a:srgbClr val="FF0000"/>
        </a:solidFill>
        <a:ln>
          <a:noFill/>
        </a:ln>
        <a:effectLst/>
      </dgm:spPr>
      <dgm:t>
        <a:bodyPr/>
        <a:lstStyle/>
        <a:p>
          <a:pPr rtl="1"/>
          <a:endParaRPr lang="fa-IR">
            <a:solidFill>
              <a:sysClr val="window" lastClr="FFFFFF"/>
            </a:solidFill>
            <a:latin typeface="Calibri"/>
            <a:ea typeface="+mn-ea"/>
            <a:cs typeface="Arial"/>
          </a:endParaRPr>
        </a:p>
      </dgm:t>
    </dgm:pt>
    <dgm:pt modelId="{A53AD13B-8F92-41BD-A1EB-152EACDC0A54}" type="sibTrans" cxnId="{1ACCEEE8-BAB8-4D03-A1E2-262A0871ECEB}">
      <dgm:prSet/>
      <dgm:spPr/>
      <dgm:t>
        <a:bodyPr/>
        <a:lstStyle/>
        <a:p>
          <a:pPr rtl="1"/>
          <a:endParaRPr lang="fa-IR"/>
        </a:p>
      </dgm:t>
    </dgm:pt>
    <dgm:pt modelId="{907D36C0-E282-4BBF-9D74-5EFBEA67A607}">
      <dgm:prSet phldrT="[Text]" custT="1"/>
      <dgm:spPr>
        <a:xfrm>
          <a:off x="3633502" y="3233625"/>
          <a:ext cx="1153269" cy="1153269"/>
        </a:xfrm>
        <a:solidFill>
          <a:srgbClr val="19F333"/>
        </a:solidFill>
        <a:ln w="38100" cap="flat" cmpd="sng" algn="ctr">
          <a:solidFill>
            <a:scrgbClr r="0" g="0" b="0"/>
          </a:solidFill>
          <a:prstDash val="solid"/>
        </a:ln>
        <a:effectLst/>
      </dgm:spPr>
      <dgm:t>
        <a:bodyPr/>
        <a:lstStyle/>
        <a:p>
          <a:pPr rtl="1"/>
          <a:r>
            <a:rPr lang="fa-IR" sz="1900" dirty="0" smtClean="0">
              <a:solidFill>
                <a:schemeClr val="tx1"/>
              </a:solidFill>
              <a:latin typeface="Calibri"/>
              <a:ea typeface="+mn-ea"/>
              <a:cs typeface="2  Nazanin" pitchFamily="2" charset="-78"/>
            </a:rPr>
            <a:t>3</a:t>
          </a:r>
          <a:r>
            <a:rPr lang="fa-IR" sz="2000" dirty="0" smtClean="0">
              <a:solidFill>
                <a:schemeClr val="tx1"/>
              </a:solidFill>
              <a:latin typeface="Calibri"/>
              <a:ea typeface="+mn-ea"/>
              <a:cs typeface="2  Nazanin" pitchFamily="2" charset="-78"/>
            </a:rPr>
            <a:t>.نظارت و راهنمایی</a:t>
          </a:r>
          <a:endParaRPr lang="fa-IR" sz="2000" dirty="0">
            <a:solidFill>
              <a:schemeClr val="tx1"/>
            </a:solidFill>
            <a:latin typeface="Calibri"/>
            <a:ea typeface="+mn-ea"/>
            <a:cs typeface="2  Nazanin" pitchFamily="2" charset="-78"/>
          </a:endParaRPr>
        </a:p>
      </dgm:t>
    </dgm:pt>
    <dgm:pt modelId="{AF66CF75-FA6A-4225-8552-8671A49E8758}" type="parTrans" cxnId="{8A43E4D2-C4D6-4493-A0FB-48D7A82D1010}">
      <dgm:prSet/>
      <dgm:spPr>
        <a:xfrm rot="5197365">
          <a:off x="3996979" y="2799469"/>
          <a:ext cx="330156" cy="392111"/>
        </a:xfrm>
        <a:solidFill>
          <a:srgbClr val="FF0000"/>
        </a:solidFill>
        <a:ln>
          <a:noFill/>
        </a:ln>
        <a:effectLst/>
      </dgm:spPr>
      <dgm:t>
        <a:bodyPr/>
        <a:lstStyle/>
        <a:p>
          <a:pPr rtl="1"/>
          <a:endParaRPr lang="fa-IR">
            <a:solidFill>
              <a:sysClr val="window" lastClr="FFFFFF"/>
            </a:solidFill>
            <a:latin typeface="Calibri"/>
            <a:ea typeface="+mn-ea"/>
            <a:cs typeface="Arial"/>
          </a:endParaRPr>
        </a:p>
      </dgm:t>
    </dgm:pt>
    <dgm:pt modelId="{3348677E-403F-409A-A0FB-BF6ECF156ADD}" type="sibTrans" cxnId="{8A43E4D2-C4D6-4493-A0FB-48D7A82D1010}">
      <dgm:prSet/>
      <dgm:spPr/>
      <dgm:t>
        <a:bodyPr/>
        <a:lstStyle/>
        <a:p>
          <a:pPr rtl="1"/>
          <a:endParaRPr lang="fa-IR"/>
        </a:p>
      </dgm:t>
    </dgm:pt>
    <dgm:pt modelId="{E47ACB5C-0507-45A6-B57F-FB42490E54F5}">
      <dgm:prSet phldrT="[Text]" custT="1"/>
      <dgm:spPr>
        <a:xfrm>
          <a:off x="1814205" y="1618083"/>
          <a:ext cx="1153269" cy="1153269"/>
        </a:xfrm>
        <a:solidFill>
          <a:srgbClr val="19F333"/>
        </a:solidFill>
        <a:ln w="38100" cap="flat" cmpd="sng" algn="ctr">
          <a:solidFill>
            <a:scrgbClr r="0" g="0" b="0"/>
          </a:solidFill>
          <a:prstDash val="solid"/>
        </a:ln>
        <a:effectLst/>
      </dgm:spPr>
      <dgm:t>
        <a:bodyPr/>
        <a:lstStyle/>
        <a:p>
          <a:pPr rtl="1"/>
          <a:r>
            <a:rPr lang="fa-IR" sz="1900" dirty="0" smtClean="0">
              <a:solidFill>
                <a:schemeClr val="tx1"/>
              </a:solidFill>
              <a:latin typeface="Calibri"/>
              <a:ea typeface="+mn-ea"/>
              <a:cs typeface="Arial"/>
            </a:rPr>
            <a:t>4</a:t>
          </a:r>
          <a:r>
            <a:rPr lang="fa-IR" sz="2000" dirty="0" smtClean="0">
              <a:solidFill>
                <a:schemeClr val="tx1"/>
              </a:solidFill>
              <a:latin typeface="Calibri"/>
              <a:ea typeface="+mn-ea"/>
              <a:cs typeface="2  Nazanin" pitchFamily="2" charset="-78"/>
            </a:rPr>
            <a:t>. بحث</a:t>
          </a:r>
          <a:endParaRPr lang="fa-IR" sz="2000" dirty="0">
            <a:solidFill>
              <a:schemeClr val="tx1"/>
            </a:solidFill>
            <a:latin typeface="Calibri"/>
            <a:ea typeface="+mn-ea"/>
            <a:cs typeface="2  Nazanin" pitchFamily="2" charset="-78"/>
          </a:endParaRPr>
        </a:p>
      </dgm:t>
    </dgm:pt>
    <dgm:pt modelId="{55B79CF9-598C-4B9A-8871-00E3F286B55F}" type="parTrans" cxnId="{1CF461DD-1C4A-4D66-A568-0E0C1B93AF38}">
      <dgm:prSet/>
      <dgm:spPr>
        <a:xfrm rot="10800000">
          <a:off x="3016665" y="1998662"/>
          <a:ext cx="347464" cy="392111"/>
        </a:xfrm>
        <a:solidFill>
          <a:srgbClr val="FF0000"/>
        </a:solidFill>
        <a:ln>
          <a:noFill/>
        </a:ln>
        <a:effectLst/>
      </dgm:spPr>
      <dgm:t>
        <a:bodyPr/>
        <a:lstStyle/>
        <a:p>
          <a:pPr rtl="1"/>
          <a:endParaRPr lang="fa-IR">
            <a:solidFill>
              <a:sysClr val="window" lastClr="FFFFFF"/>
            </a:solidFill>
            <a:latin typeface="Calibri"/>
            <a:ea typeface="+mn-ea"/>
            <a:cs typeface="Arial"/>
          </a:endParaRPr>
        </a:p>
      </dgm:t>
    </dgm:pt>
    <dgm:pt modelId="{BF92B5F2-B687-4FA7-9A32-E750E43EF4D6}" type="sibTrans" cxnId="{1CF461DD-1C4A-4D66-A568-0E0C1B93AF38}">
      <dgm:prSet/>
      <dgm:spPr/>
      <dgm:t>
        <a:bodyPr/>
        <a:lstStyle/>
        <a:p>
          <a:pPr rtl="1"/>
          <a:endParaRPr lang="fa-IR"/>
        </a:p>
      </dgm:t>
    </dgm:pt>
    <dgm:pt modelId="{3A93BE92-D0EE-4B49-A4C8-D8918403E579}" type="pres">
      <dgm:prSet presAssocID="{332D004C-2CBC-43D1-954F-C2FDC18B3908}" presName="Name0" presStyleCnt="0">
        <dgm:presLayoutVars>
          <dgm:chMax val="1"/>
          <dgm:dir/>
          <dgm:animLvl val="ctr"/>
          <dgm:resizeHandles val="exact"/>
        </dgm:presLayoutVars>
      </dgm:prSet>
      <dgm:spPr/>
      <dgm:t>
        <a:bodyPr/>
        <a:lstStyle/>
        <a:p>
          <a:pPr rtl="1"/>
          <a:endParaRPr lang="fa-IR"/>
        </a:p>
      </dgm:t>
    </dgm:pt>
    <dgm:pt modelId="{E93C6CB2-6B74-4A85-B58F-C058C78FA7E9}" type="pres">
      <dgm:prSet presAssocID="{8A3764F1-4119-433B-ACD1-02D8DA758639}" presName="centerShape" presStyleLbl="node0" presStyleIdx="0" presStyleCnt="1"/>
      <dgm:spPr>
        <a:prstGeom prst="ellipse">
          <a:avLst/>
        </a:prstGeom>
      </dgm:spPr>
      <dgm:t>
        <a:bodyPr/>
        <a:lstStyle/>
        <a:p>
          <a:pPr rtl="1"/>
          <a:endParaRPr lang="fa-IR"/>
        </a:p>
      </dgm:t>
    </dgm:pt>
    <dgm:pt modelId="{B8DAE661-FEE0-4727-84B8-E7068E1CE928}" type="pres">
      <dgm:prSet presAssocID="{5AF928C1-286D-418B-89F4-40B0A7119276}" presName="parTrans" presStyleLbl="sibTrans2D1" presStyleIdx="0" presStyleCnt="4" custScaleX="133941"/>
      <dgm:spPr>
        <a:prstGeom prst="rightArrow">
          <a:avLst>
            <a:gd name="adj1" fmla="val 60000"/>
            <a:gd name="adj2" fmla="val 50000"/>
          </a:avLst>
        </a:prstGeom>
      </dgm:spPr>
      <dgm:t>
        <a:bodyPr/>
        <a:lstStyle/>
        <a:p>
          <a:pPr rtl="1"/>
          <a:endParaRPr lang="fa-IR"/>
        </a:p>
      </dgm:t>
    </dgm:pt>
    <dgm:pt modelId="{F0410C51-4A06-47BC-B883-0DF1A7A23BD9}" type="pres">
      <dgm:prSet presAssocID="{5AF928C1-286D-418B-89F4-40B0A7119276}" presName="connectorText" presStyleLbl="sibTrans2D1" presStyleIdx="0" presStyleCnt="4"/>
      <dgm:spPr/>
      <dgm:t>
        <a:bodyPr/>
        <a:lstStyle/>
        <a:p>
          <a:pPr rtl="1"/>
          <a:endParaRPr lang="fa-IR"/>
        </a:p>
      </dgm:t>
    </dgm:pt>
    <dgm:pt modelId="{D464FFCE-1FFC-4F8D-9FDD-757253246EAF}" type="pres">
      <dgm:prSet presAssocID="{8DF607E6-F957-427F-ADCD-29583810E5E6}" presName="node" presStyleLbl="node1" presStyleIdx="0" presStyleCnt="4" custRadScaleRad="98777" custRadScaleInc="-292">
        <dgm:presLayoutVars>
          <dgm:bulletEnabled val="1"/>
        </dgm:presLayoutVars>
      </dgm:prSet>
      <dgm:spPr>
        <a:prstGeom prst="ellipse">
          <a:avLst/>
        </a:prstGeom>
      </dgm:spPr>
      <dgm:t>
        <a:bodyPr/>
        <a:lstStyle/>
        <a:p>
          <a:pPr rtl="1"/>
          <a:endParaRPr lang="fa-IR"/>
        </a:p>
      </dgm:t>
    </dgm:pt>
    <dgm:pt modelId="{1E901D72-6DC8-4C4A-A26F-59B40B571DE7}" type="pres">
      <dgm:prSet presAssocID="{D62F6815-5DE4-4DF9-AE0C-44FE4D30F719}" presName="parTrans" presStyleLbl="sibTrans2D1" presStyleIdx="1" presStyleCnt="4" custScaleX="143773" custLinFactNeighborX="16466"/>
      <dgm:spPr>
        <a:prstGeom prst="rightArrow">
          <a:avLst>
            <a:gd name="adj1" fmla="val 60000"/>
            <a:gd name="adj2" fmla="val 50000"/>
          </a:avLst>
        </a:prstGeom>
      </dgm:spPr>
      <dgm:t>
        <a:bodyPr/>
        <a:lstStyle/>
        <a:p>
          <a:pPr rtl="1"/>
          <a:endParaRPr lang="fa-IR"/>
        </a:p>
      </dgm:t>
    </dgm:pt>
    <dgm:pt modelId="{AEC3E512-9A1A-41BD-954F-B0325DDBB67B}" type="pres">
      <dgm:prSet presAssocID="{D62F6815-5DE4-4DF9-AE0C-44FE4D30F719}" presName="connectorText" presStyleLbl="sibTrans2D1" presStyleIdx="1" presStyleCnt="4"/>
      <dgm:spPr/>
      <dgm:t>
        <a:bodyPr/>
        <a:lstStyle/>
        <a:p>
          <a:pPr rtl="1"/>
          <a:endParaRPr lang="fa-IR"/>
        </a:p>
      </dgm:t>
    </dgm:pt>
    <dgm:pt modelId="{4A36F473-E80E-4BA0-8649-E3155788DA08}" type="pres">
      <dgm:prSet presAssocID="{C2A4F9B3-8AAB-48E8-AF3F-F55526952AD1}" presName="node" presStyleLbl="node1" presStyleIdx="1" presStyleCnt="4" custRadScaleRad="102328">
        <dgm:presLayoutVars>
          <dgm:bulletEnabled val="1"/>
        </dgm:presLayoutVars>
      </dgm:prSet>
      <dgm:spPr>
        <a:prstGeom prst="ellipse">
          <a:avLst/>
        </a:prstGeom>
      </dgm:spPr>
      <dgm:t>
        <a:bodyPr/>
        <a:lstStyle/>
        <a:p>
          <a:pPr rtl="1"/>
          <a:endParaRPr lang="fa-IR"/>
        </a:p>
      </dgm:t>
    </dgm:pt>
    <dgm:pt modelId="{C944CCC4-17DD-4C64-989E-203136A4F596}" type="pres">
      <dgm:prSet presAssocID="{AF66CF75-FA6A-4225-8552-8671A49E8758}" presName="parTrans" presStyleLbl="sibTrans2D1" presStyleIdx="2" presStyleCnt="4" custScaleX="133941"/>
      <dgm:spPr>
        <a:prstGeom prst="rightArrow">
          <a:avLst>
            <a:gd name="adj1" fmla="val 60000"/>
            <a:gd name="adj2" fmla="val 50000"/>
          </a:avLst>
        </a:prstGeom>
      </dgm:spPr>
      <dgm:t>
        <a:bodyPr/>
        <a:lstStyle/>
        <a:p>
          <a:pPr rtl="1"/>
          <a:endParaRPr lang="fa-IR"/>
        </a:p>
      </dgm:t>
    </dgm:pt>
    <dgm:pt modelId="{4DE28D7A-D3F8-4F51-947E-50AFB19857F0}" type="pres">
      <dgm:prSet presAssocID="{AF66CF75-FA6A-4225-8552-8671A49E8758}" presName="connectorText" presStyleLbl="sibTrans2D1" presStyleIdx="2" presStyleCnt="4"/>
      <dgm:spPr/>
      <dgm:t>
        <a:bodyPr/>
        <a:lstStyle/>
        <a:p>
          <a:pPr rtl="1"/>
          <a:endParaRPr lang="fa-IR"/>
        </a:p>
      </dgm:t>
    </dgm:pt>
    <dgm:pt modelId="{412EBD42-6ACC-4AED-B3D9-25A38DBAD006}" type="pres">
      <dgm:prSet presAssocID="{907D36C0-E282-4BBF-9D74-5EFBEA67A607}" presName="node" presStyleLbl="node1" presStyleIdx="2" presStyleCnt="4" custRadScaleRad="100174" custRadScaleInc="-7505">
        <dgm:presLayoutVars>
          <dgm:bulletEnabled val="1"/>
        </dgm:presLayoutVars>
      </dgm:prSet>
      <dgm:spPr>
        <a:prstGeom prst="ellipse">
          <a:avLst/>
        </a:prstGeom>
      </dgm:spPr>
      <dgm:t>
        <a:bodyPr/>
        <a:lstStyle/>
        <a:p>
          <a:pPr rtl="1"/>
          <a:endParaRPr lang="fa-IR"/>
        </a:p>
      </dgm:t>
    </dgm:pt>
    <dgm:pt modelId="{9B4D78BF-5C22-4591-9B68-5F3D91828F96}" type="pres">
      <dgm:prSet presAssocID="{55B79CF9-598C-4B9A-8871-00E3F286B55F}" presName="parTrans" presStyleLbl="sibTrans2D1" presStyleIdx="3" presStyleCnt="4" custScaleX="114877" custLinFactNeighborX="-23468"/>
      <dgm:spPr>
        <a:prstGeom prst="rightArrow">
          <a:avLst>
            <a:gd name="adj1" fmla="val 60000"/>
            <a:gd name="adj2" fmla="val 50000"/>
          </a:avLst>
        </a:prstGeom>
      </dgm:spPr>
      <dgm:t>
        <a:bodyPr/>
        <a:lstStyle/>
        <a:p>
          <a:pPr rtl="1"/>
          <a:endParaRPr lang="fa-IR"/>
        </a:p>
      </dgm:t>
    </dgm:pt>
    <dgm:pt modelId="{1AF7C095-6338-48F3-952B-6F0B7E2D445C}" type="pres">
      <dgm:prSet presAssocID="{55B79CF9-598C-4B9A-8871-00E3F286B55F}" presName="connectorText" presStyleLbl="sibTrans2D1" presStyleIdx="3" presStyleCnt="4"/>
      <dgm:spPr/>
      <dgm:t>
        <a:bodyPr/>
        <a:lstStyle/>
        <a:p>
          <a:pPr rtl="1"/>
          <a:endParaRPr lang="fa-IR"/>
        </a:p>
      </dgm:t>
    </dgm:pt>
    <dgm:pt modelId="{8242A6B4-AE95-452B-B8DE-89D944EF745B}" type="pres">
      <dgm:prSet presAssocID="{E47ACB5C-0507-45A6-B57F-FB42490E54F5}" presName="node" presStyleLbl="node1" presStyleIdx="3" presStyleCnt="4" custRadScaleRad="106945" custRadScaleInc="-1457">
        <dgm:presLayoutVars>
          <dgm:bulletEnabled val="1"/>
        </dgm:presLayoutVars>
      </dgm:prSet>
      <dgm:spPr>
        <a:prstGeom prst="ellipse">
          <a:avLst/>
        </a:prstGeom>
      </dgm:spPr>
      <dgm:t>
        <a:bodyPr/>
        <a:lstStyle/>
        <a:p>
          <a:pPr rtl="1"/>
          <a:endParaRPr lang="fa-IR"/>
        </a:p>
      </dgm:t>
    </dgm:pt>
  </dgm:ptLst>
  <dgm:cxnLst>
    <dgm:cxn modelId="{E6DEB067-AEB1-4AB1-9550-AAF96D53356F}" type="presOf" srcId="{E47ACB5C-0507-45A6-B57F-FB42490E54F5}" destId="{8242A6B4-AE95-452B-B8DE-89D944EF745B}" srcOrd="0" destOrd="0" presId="urn:microsoft.com/office/officeart/2005/8/layout/radial5"/>
    <dgm:cxn modelId="{1CF461DD-1C4A-4D66-A568-0E0C1B93AF38}" srcId="{8A3764F1-4119-433B-ACD1-02D8DA758639}" destId="{E47ACB5C-0507-45A6-B57F-FB42490E54F5}" srcOrd="3" destOrd="0" parTransId="{55B79CF9-598C-4B9A-8871-00E3F286B55F}" sibTransId="{BF92B5F2-B687-4FA7-9A32-E750E43EF4D6}"/>
    <dgm:cxn modelId="{B99F941F-8D91-4D31-81F8-6B4901710A68}" type="presOf" srcId="{D62F6815-5DE4-4DF9-AE0C-44FE4D30F719}" destId="{AEC3E512-9A1A-41BD-954F-B0325DDBB67B}" srcOrd="1" destOrd="0" presId="urn:microsoft.com/office/officeart/2005/8/layout/radial5"/>
    <dgm:cxn modelId="{077012A9-05EF-42C7-B709-9EB75396D119}" type="presOf" srcId="{332D004C-2CBC-43D1-954F-C2FDC18B3908}" destId="{3A93BE92-D0EE-4B49-A4C8-D8918403E579}" srcOrd="0" destOrd="0" presId="urn:microsoft.com/office/officeart/2005/8/layout/radial5"/>
    <dgm:cxn modelId="{B6A9280A-DCA1-4A2C-82A9-335BE4CEC52E}" type="presOf" srcId="{907D36C0-E282-4BBF-9D74-5EFBEA67A607}" destId="{412EBD42-6ACC-4AED-B3D9-25A38DBAD006}" srcOrd="0" destOrd="0" presId="urn:microsoft.com/office/officeart/2005/8/layout/radial5"/>
    <dgm:cxn modelId="{52F94599-7F25-4777-82D0-82784606ED3A}" type="presOf" srcId="{5AF928C1-286D-418B-89F4-40B0A7119276}" destId="{B8DAE661-FEE0-4727-84B8-E7068E1CE928}" srcOrd="0" destOrd="0" presId="urn:microsoft.com/office/officeart/2005/8/layout/radial5"/>
    <dgm:cxn modelId="{52A233A7-F30D-424F-853E-9BA9A0FBF283}" srcId="{8A3764F1-4119-433B-ACD1-02D8DA758639}" destId="{8DF607E6-F957-427F-ADCD-29583810E5E6}" srcOrd="0" destOrd="0" parTransId="{5AF928C1-286D-418B-89F4-40B0A7119276}" sibTransId="{6F106956-F259-4B11-9E8C-1273D0FA8436}"/>
    <dgm:cxn modelId="{10A2069C-34F3-4EF2-8D09-733D93D7BE09}" type="presOf" srcId="{D62F6815-5DE4-4DF9-AE0C-44FE4D30F719}" destId="{1E901D72-6DC8-4C4A-A26F-59B40B571DE7}" srcOrd="0" destOrd="0" presId="urn:microsoft.com/office/officeart/2005/8/layout/radial5"/>
    <dgm:cxn modelId="{1ACCEEE8-BAB8-4D03-A1E2-262A0871ECEB}" srcId="{8A3764F1-4119-433B-ACD1-02D8DA758639}" destId="{C2A4F9B3-8AAB-48E8-AF3F-F55526952AD1}" srcOrd="1" destOrd="0" parTransId="{D62F6815-5DE4-4DF9-AE0C-44FE4D30F719}" sibTransId="{A53AD13B-8F92-41BD-A1EB-152EACDC0A54}"/>
    <dgm:cxn modelId="{9DFD0CF8-77CB-4636-9EC5-CB072CB93C40}" type="presOf" srcId="{55B79CF9-598C-4B9A-8871-00E3F286B55F}" destId="{1AF7C095-6338-48F3-952B-6F0B7E2D445C}" srcOrd="1" destOrd="0" presId="urn:microsoft.com/office/officeart/2005/8/layout/radial5"/>
    <dgm:cxn modelId="{B77AA782-8468-4EF1-9B7F-1CD7820566A5}" type="presOf" srcId="{8A3764F1-4119-433B-ACD1-02D8DA758639}" destId="{E93C6CB2-6B74-4A85-B58F-C058C78FA7E9}" srcOrd="0" destOrd="0" presId="urn:microsoft.com/office/officeart/2005/8/layout/radial5"/>
    <dgm:cxn modelId="{4A20DE75-DB27-4912-B46A-020BBD2EC04F}" srcId="{332D004C-2CBC-43D1-954F-C2FDC18B3908}" destId="{8A3764F1-4119-433B-ACD1-02D8DA758639}" srcOrd="0" destOrd="0" parTransId="{5E32F17B-5F76-418D-8353-8C95CD8E15B1}" sibTransId="{B508EBAE-8D4A-4D41-860D-5EF748F5B558}"/>
    <dgm:cxn modelId="{25DC1458-EB17-4450-997E-9E13A01E2D29}" type="presOf" srcId="{AF66CF75-FA6A-4225-8552-8671A49E8758}" destId="{C944CCC4-17DD-4C64-989E-203136A4F596}" srcOrd="0" destOrd="0" presId="urn:microsoft.com/office/officeart/2005/8/layout/radial5"/>
    <dgm:cxn modelId="{7107E4A1-835E-4B2D-A7E0-FD541F5A5AC2}" type="presOf" srcId="{5AF928C1-286D-418B-89F4-40B0A7119276}" destId="{F0410C51-4A06-47BC-B883-0DF1A7A23BD9}" srcOrd="1" destOrd="0" presId="urn:microsoft.com/office/officeart/2005/8/layout/radial5"/>
    <dgm:cxn modelId="{73E28A9B-F9FA-4218-B011-F818D7DE803B}" type="presOf" srcId="{8DF607E6-F957-427F-ADCD-29583810E5E6}" destId="{D464FFCE-1FFC-4F8D-9FDD-757253246EAF}" srcOrd="0" destOrd="0" presId="urn:microsoft.com/office/officeart/2005/8/layout/radial5"/>
    <dgm:cxn modelId="{CC21A4BA-CBC1-4991-AC9A-8BF8C3282C36}" type="presOf" srcId="{55B79CF9-598C-4B9A-8871-00E3F286B55F}" destId="{9B4D78BF-5C22-4591-9B68-5F3D91828F96}" srcOrd="0" destOrd="0" presId="urn:microsoft.com/office/officeart/2005/8/layout/radial5"/>
    <dgm:cxn modelId="{8A43E4D2-C4D6-4493-A0FB-48D7A82D1010}" srcId="{8A3764F1-4119-433B-ACD1-02D8DA758639}" destId="{907D36C0-E282-4BBF-9D74-5EFBEA67A607}" srcOrd="2" destOrd="0" parTransId="{AF66CF75-FA6A-4225-8552-8671A49E8758}" sibTransId="{3348677E-403F-409A-A0FB-BF6ECF156ADD}"/>
    <dgm:cxn modelId="{4E92C126-A1FD-4831-820C-778C6A83ED06}" type="presOf" srcId="{AF66CF75-FA6A-4225-8552-8671A49E8758}" destId="{4DE28D7A-D3F8-4F51-947E-50AFB19857F0}" srcOrd="1" destOrd="0" presId="urn:microsoft.com/office/officeart/2005/8/layout/radial5"/>
    <dgm:cxn modelId="{385BC0A6-599B-4F73-9CB0-DBDCDB19BEF2}" type="presOf" srcId="{C2A4F9B3-8AAB-48E8-AF3F-F55526952AD1}" destId="{4A36F473-E80E-4BA0-8649-E3155788DA08}" srcOrd="0" destOrd="0" presId="urn:microsoft.com/office/officeart/2005/8/layout/radial5"/>
    <dgm:cxn modelId="{DD41A665-F707-47EF-BDBF-56979A54B2A4}" type="presParOf" srcId="{3A93BE92-D0EE-4B49-A4C8-D8918403E579}" destId="{E93C6CB2-6B74-4A85-B58F-C058C78FA7E9}" srcOrd="0" destOrd="0" presId="urn:microsoft.com/office/officeart/2005/8/layout/radial5"/>
    <dgm:cxn modelId="{859DBB37-48A6-410F-85F8-862BE219B3FB}" type="presParOf" srcId="{3A93BE92-D0EE-4B49-A4C8-D8918403E579}" destId="{B8DAE661-FEE0-4727-84B8-E7068E1CE928}" srcOrd="1" destOrd="0" presId="urn:microsoft.com/office/officeart/2005/8/layout/radial5"/>
    <dgm:cxn modelId="{5C8BD6DC-8922-4EA3-91DA-3E2839AB4F6B}" type="presParOf" srcId="{B8DAE661-FEE0-4727-84B8-E7068E1CE928}" destId="{F0410C51-4A06-47BC-B883-0DF1A7A23BD9}" srcOrd="0" destOrd="0" presId="urn:microsoft.com/office/officeart/2005/8/layout/radial5"/>
    <dgm:cxn modelId="{48553BF8-3AEB-4A90-82C3-6AFBEC135BFF}" type="presParOf" srcId="{3A93BE92-D0EE-4B49-A4C8-D8918403E579}" destId="{D464FFCE-1FFC-4F8D-9FDD-757253246EAF}" srcOrd="2" destOrd="0" presId="urn:microsoft.com/office/officeart/2005/8/layout/radial5"/>
    <dgm:cxn modelId="{7CDDA78F-B561-45CD-B730-5BD76F39DF12}" type="presParOf" srcId="{3A93BE92-D0EE-4B49-A4C8-D8918403E579}" destId="{1E901D72-6DC8-4C4A-A26F-59B40B571DE7}" srcOrd="3" destOrd="0" presId="urn:microsoft.com/office/officeart/2005/8/layout/radial5"/>
    <dgm:cxn modelId="{49C2B673-617F-4B26-9E97-EFCA4B8FC0D7}" type="presParOf" srcId="{1E901D72-6DC8-4C4A-A26F-59B40B571DE7}" destId="{AEC3E512-9A1A-41BD-954F-B0325DDBB67B}" srcOrd="0" destOrd="0" presId="urn:microsoft.com/office/officeart/2005/8/layout/radial5"/>
    <dgm:cxn modelId="{40058CB4-B8CF-4DDC-A2D5-531D76A2A6A5}" type="presParOf" srcId="{3A93BE92-D0EE-4B49-A4C8-D8918403E579}" destId="{4A36F473-E80E-4BA0-8649-E3155788DA08}" srcOrd="4" destOrd="0" presId="urn:microsoft.com/office/officeart/2005/8/layout/radial5"/>
    <dgm:cxn modelId="{EDBD98FE-23A4-4EF4-AA07-AC7108D1553A}" type="presParOf" srcId="{3A93BE92-D0EE-4B49-A4C8-D8918403E579}" destId="{C944CCC4-17DD-4C64-989E-203136A4F596}" srcOrd="5" destOrd="0" presId="urn:microsoft.com/office/officeart/2005/8/layout/radial5"/>
    <dgm:cxn modelId="{2BBD69A3-3038-4547-8D92-DACF52D12EF6}" type="presParOf" srcId="{C944CCC4-17DD-4C64-989E-203136A4F596}" destId="{4DE28D7A-D3F8-4F51-947E-50AFB19857F0}" srcOrd="0" destOrd="0" presId="urn:microsoft.com/office/officeart/2005/8/layout/radial5"/>
    <dgm:cxn modelId="{59ACE343-054E-458B-BC7E-2893F8589D1C}" type="presParOf" srcId="{3A93BE92-D0EE-4B49-A4C8-D8918403E579}" destId="{412EBD42-6ACC-4AED-B3D9-25A38DBAD006}" srcOrd="6" destOrd="0" presId="urn:microsoft.com/office/officeart/2005/8/layout/radial5"/>
    <dgm:cxn modelId="{29C8B08E-DB47-4C43-9E63-60334F08A968}" type="presParOf" srcId="{3A93BE92-D0EE-4B49-A4C8-D8918403E579}" destId="{9B4D78BF-5C22-4591-9B68-5F3D91828F96}" srcOrd="7" destOrd="0" presId="urn:microsoft.com/office/officeart/2005/8/layout/radial5"/>
    <dgm:cxn modelId="{853A8A27-BA8B-4DC1-A304-0AA12B31BFA6}" type="presParOf" srcId="{9B4D78BF-5C22-4591-9B68-5F3D91828F96}" destId="{1AF7C095-6338-48F3-952B-6F0B7E2D445C}" srcOrd="0" destOrd="0" presId="urn:microsoft.com/office/officeart/2005/8/layout/radial5"/>
    <dgm:cxn modelId="{D2792AFF-6742-46D8-BB8A-A9B19F878060}" type="presParOf" srcId="{3A93BE92-D0EE-4B49-A4C8-D8918403E579}" destId="{8242A6B4-AE95-452B-B8DE-89D944EF745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1365A8-CCF4-4021-AB97-747C2B48BB0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564E1BFB-D1F1-4362-8161-55B7C339B346}">
      <dgm:prSet phldrT="[Text]"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pPr algn="ctr"/>
          <a:endParaRPr lang="fa-IR" sz="2000" dirty="0" smtClean="0">
            <a:solidFill>
              <a:schemeClr val="tx1"/>
            </a:solidFill>
            <a:cs typeface="B Zar" pitchFamily="2" charset="-78"/>
          </a:endParaRPr>
        </a:p>
        <a:p>
          <a:pPr algn="justLow"/>
          <a:r>
            <a:rPr lang="fa-IR" sz="2000" dirty="0" smtClean="0">
              <a:solidFill>
                <a:schemeClr val="tx1"/>
              </a:solidFill>
              <a:cs typeface="B Zar" pitchFamily="2" charset="-78"/>
            </a:rPr>
            <a:t>2.دانش آموز به کارتها نگاه می کند که آیا واژه را درست تشخیص داده یا نه، و اگر درست تشخیص نداده باشد، به لوحه باز می گردد تا خطای خود را دریابد</a:t>
          </a:r>
          <a:endParaRPr lang="en-US" sz="2000" dirty="0">
            <a:solidFill>
              <a:schemeClr val="tx1"/>
            </a:solidFill>
            <a:cs typeface="B Zar" pitchFamily="2" charset="-78"/>
          </a:endParaRPr>
        </a:p>
      </dgm:t>
    </dgm:pt>
    <dgm:pt modelId="{65F3D834-EC9F-4C59-A8ED-50A508477D28}" type="parTrans" cxnId="{F21052F6-393F-42A1-B402-D79518AFDFF0}">
      <dgm:prSet/>
      <dgm:spPr/>
      <dgm:t>
        <a:bodyPr/>
        <a:lstStyle/>
        <a:p>
          <a:endParaRPr lang="en-US"/>
        </a:p>
      </dgm:t>
    </dgm:pt>
    <dgm:pt modelId="{540E5BC1-7838-4733-BAD0-F9F8BD3C3302}" type="sibTrans" cxnId="{F21052F6-393F-42A1-B402-D79518AFDFF0}">
      <dgm:prSet/>
      <dgm:spPr/>
      <dgm:t>
        <a:bodyPr/>
        <a:lstStyle/>
        <a:p>
          <a:endParaRPr lang="en-US"/>
        </a:p>
      </dgm:t>
    </dgm:pt>
    <dgm:pt modelId="{8BDDB7AB-1E16-4282-A5E4-2C1B2AC8954D}">
      <dgm:prSet custT="1"/>
      <dgm:spPr>
        <a:gradFill rotWithShape="0">
          <a:gsLst>
            <a:gs pos="0">
              <a:srgbClr val="E6DCAC"/>
            </a:gs>
            <a:gs pos="12000">
              <a:srgbClr val="E6D78A"/>
            </a:gs>
            <a:gs pos="30000">
              <a:srgbClr val="C7AC4C"/>
            </a:gs>
            <a:gs pos="45000">
              <a:srgbClr val="E6D78A"/>
            </a:gs>
            <a:gs pos="77000">
              <a:srgbClr val="C7AC4C"/>
            </a:gs>
            <a:gs pos="100000">
              <a:srgbClr val="E6DCAC"/>
            </a:gs>
          </a:gsLst>
          <a:lin ang="5400000" scaled="0"/>
        </a:gradFill>
      </dgm:spPr>
      <dgm:t>
        <a:bodyPr/>
        <a:lstStyle/>
        <a:p>
          <a:pPr algn="justLow" rtl="1">
            <a:lnSpc>
              <a:spcPct val="70000"/>
            </a:lnSpc>
          </a:pPr>
          <a:r>
            <a:rPr lang="fa-IR" sz="2000" dirty="0" smtClean="0">
              <a:solidFill>
                <a:schemeClr val="tx1"/>
              </a:solidFill>
              <a:cs typeface="B Zar" pitchFamily="2" charset="-78"/>
            </a:rPr>
            <a:t>         3. دانش آموزان واژه ها را طبقه بندی کرده و کارتها را به نحوی دسته بندی کرده که مشتمل بر ویژگیهای مشترک باشند. (بر اساس یکسانی حروف انتهایی، جمع و مفرد بودن و ...) سپس دسته ها را یر روی کارتها نوشته و در مورد وجه اشتراک آنها بحث می کنند</a:t>
          </a:r>
          <a:endParaRPr lang="en-US" sz="2000" dirty="0">
            <a:solidFill>
              <a:schemeClr val="tx1"/>
            </a:solidFill>
            <a:cs typeface="B Zar" pitchFamily="2" charset="-78"/>
          </a:endParaRPr>
        </a:p>
      </dgm:t>
    </dgm:pt>
    <dgm:pt modelId="{4567A21B-E957-49C5-A85E-A56F62EAD6C8}" type="parTrans" cxnId="{7FB76BDB-A2BB-4660-A805-A585CBB39490}">
      <dgm:prSet/>
      <dgm:spPr/>
      <dgm:t>
        <a:bodyPr/>
        <a:lstStyle/>
        <a:p>
          <a:endParaRPr lang="en-US"/>
        </a:p>
      </dgm:t>
    </dgm:pt>
    <dgm:pt modelId="{5B8BB0A2-A42E-4807-B410-7EE666E5EE7E}" type="sibTrans" cxnId="{7FB76BDB-A2BB-4660-A805-A585CBB39490}">
      <dgm:prSet/>
      <dgm:spPr/>
      <dgm:t>
        <a:bodyPr/>
        <a:lstStyle/>
        <a:p>
          <a:endParaRPr lang="en-US"/>
        </a:p>
      </dgm:t>
    </dgm:pt>
    <dgm:pt modelId="{8A13E343-064F-4489-ACD6-6820D01CDA39}">
      <dgm:prSet custT="1"/>
      <dgm:spPr>
        <a:blipFill rotWithShape="0">
          <a:blip xmlns:r="http://schemas.openxmlformats.org/officeDocument/2006/relationships" r:embed="rId1"/>
          <a:tile tx="0" ty="0" sx="100000" sy="100000" flip="none" algn="tl"/>
        </a:blipFill>
      </dgm:spPr>
      <dgm:t>
        <a:bodyPr/>
        <a:lstStyle/>
        <a:p>
          <a:pPr algn="justLow" rtl="1"/>
          <a:r>
            <a:rPr lang="fa-IR" sz="2000" dirty="0" smtClean="0">
              <a:solidFill>
                <a:schemeClr val="tx1"/>
              </a:solidFill>
              <a:cs typeface="B Zar" pitchFamily="2" charset="-78"/>
            </a:rPr>
            <a:t>      1 . مرور واژه ها از سوی افراد کلاس، نگاه به لوحه، انتخاب یک واژه، تعقیب آن تا رسیدن به عنصری از تصویر که دلالت بر آن دارد، هجی کردن واژه، سپس رفتن به </a:t>
          </a:r>
          <a:r>
            <a:rPr lang="fa-IR" sz="2100" dirty="0" smtClean="0">
              <a:solidFill>
                <a:schemeClr val="tx1"/>
              </a:solidFill>
            </a:rPr>
            <a:t>سوی واژه </a:t>
          </a:r>
          <a:r>
            <a:rPr lang="fa-IR" sz="2000" dirty="0" smtClean="0">
              <a:solidFill>
                <a:schemeClr val="tx1"/>
              </a:solidFill>
              <a:cs typeface="B Zar" pitchFamily="2" charset="-78"/>
            </a:rPr>
            <a:t>ای دیگر</a:t>
          </a:r>
          <a:endParaRPr lang="en-US" sz="2000" dirty="0">
            <a:solidFill>
              <a:schemeClr val="tx1"/>
            </a:solidFill>
            <a:cs typeface="B Zar" pitchFamily="2" charset="-78"/>
          </a:endParaRPr>
        </a:p>
      </dgm:t>
    </dgm:pt>
    <dgm:pt modelId="{387D1875-D0A2-42A9-A636-4F9869B850B1}" type="parTrans" cxnId="{B3918BEE-DF85-45C6-8DFB-9D344EAEF341}">
      <dgm:prSet/>
      <dgm:spPr/>
      <dgm:t>
        <a:bodyPr/>
        <a:lstStyle/>
        <a:p>
          <a:endParaRPr lang="en-US"/>
        </a:p>
      </dgm:t>
    </dgm:pt>
    <dgm:pt modelId="{8CCCD561-1A4A-498A-BB8C-DCC5D35B2480}" type="sibTrans" cxnId="{B3918BEE-DF85-45C6-8DFB-9D344EAEF341}">
      <dgm:prSet/>
      <dgm:spPr/>
      <dgm:t>
        <a:bodyPr/>
        <a:lstStyle/>
        <a:p>
          <a:endParaRPr lang="en-US"/>
        </a:p>
      </dgm:t>
    </dgm:pt>
    <dgm:pt modelId="{A1CBE6F5-A59B-45BF-BFFD-E6F6002E26DF}" type="pres">
      <dgm:prSet presAssocID="{A01365A8-CCF4-4021-AB97-747C2B48BB08}" presName="Name0" presStyleCnt="0">
        <dgm:presLayoutVars>
          <dgm:dir/>
          <dgm:resizeHandles val="exact"/>
        </dgm:presLayoutVars>
      </dgm:prSet>
      <dgm:spPr/>
      <dgm:t>
        <a:bodyPr/>
        <a:lstStyle/>
        <a:p>
          <a:endParaRPr lang="en-US"/>
        </a:p>
      </dgm:t>
    </dgm:pt>
    <dgm:pt modelId="{F3A6577A-D5C3-40EB-9F53-E148B500C34C}" type="pres">
      <dgm:prSet presAssocID="{8BDDB7AB-1E16-4282-A5E4-2C1B2AC8954D}" presName="node" presStyleLbl="node1" presStyleIdx="0" presStyleCnt="3">
        <dgm:presLayoutVars>
          <dgm:bulletEnabled val="1"/>
        </dgm:presLayoutVars>
      </dgm:prSet>
      <dgm:spPr/>
      <dgm:t>
        <a:bodyPr/>
        <a:lstStyle/>
        <a:p>
          <a:endParaRPr lang="en-US"/>
        </a:p>
      </dgm:t>
    </dgm:pt>
    <dgm:pt modelId="{8FFE91C5-E2F1-41A4-8417-6920F14C21EF}" type="pres">
      <dgm:prSet presAssocID="{5B8BB0A2-A42E-4807-B410-7EE666E5EE7E}" presName="sibTrans" presStyleCnt="0"/>
      <dgm:spPr/>
    </dgm:pt>
    <dgm:pt modelId="{A0001926-903A-4AFC-9A24-2A69292AF6D8}" type="pres">
      <dgm:prSet presAssocID="{564E1BFB-D1F1-4362-8161-55B7C339B346}" presName="node" presStyleLbl="node1" presStyleIdx="1" presStyleCnt="3" custAng="0">
        <dgm:presLayoutVars>
          <dgm:bulletEnabled val="1"/>
        </dgm:presLayoutVars>
      </dgm:prSet>
      <dgm:spPr/>
      <dgm:t>
        <a:bodyPr/>
        <a:lstStyle/>
        <a:p>
          <a:endParaRPr lang="en-US"/>
        </a:p>
      </dgm:t>
    </dgm:pt>
    <dgm:pt modelId="{D913E7BF-6E5C-46FD-BE93-810A9A70BD36}" type="pres">
      <dgm:prSet presAssocID="{540E5BC1-7838-4733-BAD0-F9F8BD3C3302}" presName="sibTrans" presStyleCnt="0"/>
      <dgm:spPr/>
    </dgm:pt>
    <dgm:pt modelId="{5E7EEE8E-F942-4486-BAF4-B87B988577E1}" type="pres">
      <dgm:prSet presAssocID="{8A13E343-064F-4489-ACD6-6820D01CDA39}" presName="node" presStyleLbl="node1" presStyleIdx="2" presStyleCnt="3">
        <dgm:presLayoutVars>
          <dgm:bulletEnabled val="1"/>
        </dgm:presLayoutVars>
      </dgm:prSet>
      <dgm:spPr/>
      <dgm:t>
        <a:bodyPr/>
        <a:lstStyle/>
        <a:p>
          <a:endParaRPr lang="en-US"/>
        </a:p>
      </dgm:t>
    </dgm:pt>
  </dgm:ptLst>
  <dgm:cxnLst>
    <dgm:cxn modelId="{F21052F6-393F-42A1-B402-D79518AFDFF0}" srcId="{A01365A8-CCF4-4021-AB97-747C2B48BB08}" destId="{564E1BFB-D1F1-4362-8161-55B7C339B346}" srcOrd="1" destOrd="0" parTransId="{65F3D834-EC9F-4C59-A8ED-50A508477D28}" sibTransId="{540E5BC1-7838-4733-BAD0-F9F8BD3C3302}"/>
    <dgm:cxn modelId="{4E5DB715-2DBB-482C-9921-7A26ED46BEB6}" type="presOf" srcId="{564E1BFB-D1F1-4362-8161-55B7C339B346}" destId="{A0001926-903A-4AFC-9A24-2A69292AF6D8}" srcOrd="0" destOrd="0" presId="urn:microsoft.com/office/officeart/2005/8/layout/hList6"/>
    <dgm:cxn modelId="{61DBC73A-13D3-43BA-939A-08603AE978E6}" type="presOf" srcId="{8A13E343-064F-4489-ACD6-6820D01CDA39}" destId="{5E7EEE8E-F942-4486-BAF4-B87B988577E1}" srcOrd="0" destOrd="0" presId="urn:microsoft.com/office/officeart/2005/8/layout/hList6"/>
    <dgm:cxn modelId="{7FB76BDB-A2BB-4660-A805-A585CBB39490}" srcId="{A01365A8-CCF4-4021-AB97-747C2B48BB08}" destId="{8BDDB7AB-1E16-4282-A5E4-2C1B2AC8954D}" srcOrd="0" destOrd="0" parTransId="{4567A21B-E957-49C5-A85E-A56F62EAD6C8}" sibTransId="{5B8BB0A2-A42E-4807-B410-7EE666E5EE7E}"/>
    <dgm:cxn modelId="{DD5512E8-BF7C-4DEA-8F57-EAA6466F44F3}" type="presOf" srcId="{A01365A8-CCF4-4021-AB97-747C2B48BB08}" destId="{A1CBE6F5-A59B-45BF-BFFD-E6F6002E26DF}" srcOrd="0" destOrd="0" presId="urn:microsoft.com/office/officeart/2005/8/layout/hList6"/>
    <dgm:cxn modelId="{B3918BEE-DF85-45C6-8DFB-9D344EAEF341}" srcId="{A01365A8-CCF4-4021-AB97-747C2B48BB08}" destId="{8A13E343-064F-4489-ACD6-6820D01CDA39}" srcOrd="2" destOrd="0" parTransId="{387D1875-D0A2-42A9-A636-4F9869B850B1}" sibTransId="{8CCCD561-1A4A-498A-BB8C-DCC5D35B2480}"/>
    <dgm:cxn modelId="{DE363C87-1BCA-4CD4-BB69-F7F4799F9FA7}" type="presOf" srcId="{8BDDB7AB-1E16-4282-A5E4-2C1B2AC8954D}" destId="{F3A6577A-D5C3-40EB-9F53-E148B500C34C}" srcOrd="0" destOrd="0" presId="urn:microsoft.com/office/officeart/2005/8/layout/hList6"/>
    <dgm:cxn modelId="{E1BC87DC-256C-40F3-A08C-D1166676ECD2}" type="presParOf" srcId="{A1CBE6F5-A59B-45BF-BFFD-E6F6002E26DF}" destId="{F3A6577A-D5C3-40EB-9F53-E148B500C34C}" srcOrd="0" destOrd="0" presId="urn:microsoft.com/office/officeart/2005/8/layout/hList6"/>
    <dgm:cxn modelId="{83562647-4AF8-4558-83B9-54A291000E4A}" type="presParOf" srcId="{A1CBE6F5-A59B-45BF-BFFD-E6F6002E26DF}" destId="{8FFE91C5-E2F1-41A4-8417-6920F14C21EF}" srcOrd="1" destOrd="0" presId="urn:microsoft.com/office/officeart/2005/8/layout/hList6"/>
    <dgm:cxn modelId="{80592772-8AC8-4104-A18C-921CB7E4412D}" type="presParOf" srcId="{A1CBE6F5-A59B-45BF-BFFD-E6F6002E26DF}" destId="{A0001926-903A-4AFC-9A24-2A69292AF6D8}" srcOrd="2" destOrd="0" presId="urn:microsoft.com/office/officeart/2005/8/layout/hList6"/>
    <dgm:cxn modelId="{1A0ABB92-9D67-404F-A342-AB3920077F07}" type="presParOf" srcId="{A1CBE6F5-A59B-45BF-BFFD-E6F6002E26DF}" destId="{D913E7BF-6E5C-46FD-BE93-810A9A70BD36}" srcOrd="3" destOrd="0" presId="urn:microsoft.com/office/officeart/2005/8/layout/hList6"/>
    <dgm:cxn modelId="{92D55653-627F-427C-9666-A9284D296A3F}" type="presParOf" srcId="{A1CBE6F5-A59B-45BF-BFFD-E6F6002E26DF}" destId="{5E7EEE8E-F942-4486-BAF4-B87B988577E1}" srcOrd="4" destOrd="0" presId="urn:microsoft.com/office/officeart/2005/8/layout/hList6"/>
  </dgm:cxnLst>
  <dgm:bg>
    <a:blipFill>
      <a:blip xmlns:r="http://schemas.openxmlformats.org/officeDocument/2006/relationships" r:embed="rId2"/>
      <a:tile tx="0" ty="0" sx="100000" sy="100000" flip="none" algn="tl"/>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30D6D2-3396-4E7F-A181-42D2E08451A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DA2E822-85B0-4873-862C-621FCA88E807}">
      <dgm:prSet/>
      <dgm:spPr>
        <a:gradFill rotWithShape="0">
          <a:gsLst>
            <a:gs pos="0">
              <a:srgbClr val="DDEBCF"/>
            </a:gs>
            <a:gs pos="50000">
              <a:srgbClr val="9CB86E"/>
            </a:gs>
            <a:gs pos="100000">
              <a:srgbClr val="156B13"/>
            </a:gs>
          </a:gsLst>
          <a:lin ang="5400000" scaled="0"/>
        </a:gradFill>
      </dgm:spPr>
      <dgm:t>
        <a:bodyPr/>
        <a:lstStyle/>
        <a:p>
          <a:pPr algn="justLow" rtl="1"/>
          <a:r>
            <a:rPr lang="fa-IR" dirty="0" smtClean="0">
              <a:solidFill>
                <a:schemeClr val="tx1"/>
              </a:solidFill>
              <a:cs typeface="B Nazanin" pitchFamily="2" charset="-78"/>
            </a:rPr>
            <a:t>تفکر استقرایی در مغز بچه ها تعبیه شده است کودکان از بدو تولد ، امور را طبقه بندی کرده و پدیده های جهان را دسته بندی می کنند آنان مفهوم سازانی فطری اند.</a:t>
          </a:r>
        </a:p>
      </dgm:t>
    </dgm:pt>
    <dgm:pt modelId="{C2F116C8-ACB7-44E8-969F-150317F76BB8}" type="parTrans" cxnId="{85A69E6E-C080-416E-9C2C-C494B428CB16}">
      <dgm:prSet/>
      <dgm:spPr/>
      <dgm:t>
        <a:bodyPr/>
        <a:lstStyle/>
        <a:p>
          <a:endParaRPr lang="en-US"/>
        </a:p>
      </dgm:t>
    </dgm:pt>
    <dgm:pt modelId="{8CBACE0A-E307-4E28-A12D-F7F9234FF963}" type="sibTrans" cxnId="{85A69E6E-C080-416E-9C2C-C494B428CB16}">
      <dgm:prSet/>
      <dgm:spPr/>
      <dgm:t>
        <a:bodyPr/>
        <a:lstStyle/>
        <a:p>
          <a:endParaRPr lang="en-US"/>
        </a:p>
      </dgm:t>
    </dgm:pt>
    <dgm:pt modelId="{39C49053-CE6E-473D-8E0E-4D3932D1AC7A}">
      <dgm:prSet/>
      <dgm:spPr>
        <a:gradFill rotWithShape="0">
          <a:gsLst>
            <a:gs pos="0">
              <a:srgbClr val="FFEFD1"/>
            </a:gs>
            <a:gs pos="64999">
              <a:srgbClr val="F0EBD5"/>
            </a:gs>
            <a:gs pos="100000">
              <a:srgbClr val="D1C39F"/>
            </a:gs>
          </a:gsLst>
          <a:lin ang="5400000" scaled="0"/>
        </a:gradFill>
      </dgm:spPr>
      <dgm:t>
        <a:bodyPr/>
        <a:lstStyle/>
        <a:p>
          <a:pPr algn="justLow" rtl="1"/>
          <a:r>
            <a:rPr lang="fa-IR" dirty="0" smtClean="0">
              <a:solidFill>
                <a:schemeClr val="tx1"/>
              </a:solidFill>
              <a:cs typeface="B Nazanin" pitchFamily="2" charset="-78"/>
            </a:rPr>
            <a:t>کودکان در جستجوی معنایند آنان می خواهند جهان را با سازماندهی ادراکات خویش بشناسند و زبان را منبعی از معنا تلقی می کنند</a:t>
          </a:r>
        </a:p>
      </dgm:t>
    </dgm:pt>
    <dgm:pt modelId="{C4218944-8455-499A-92BF-4C53D89FB1A7}" type="parTrans" cxnId="{A054F9C3-6898-4F49-BC63-90879683BDE2}">
      <dgm:prSet/>
      <dgm:spPr/>
      <dgm:t>
        <a:bodyPr/>
        <a:lstStyle/>
        <a:p>
          <a:endParaRPr lang="en-US"/>
        </a:p>
      </dgm:t>
    </dgm:pt>
    <dgm:pt modelId="{9C291C0E-243F-452E-812D-9442EA9F1E8E}" type="sibTrans" cxnId="{A054F9C3-6898-4F49-BC63-90879683BDE2}">
      <dgm:prSet/>
      <dgm:spPr/>
      <dgm:t>
        <a:bodyPr/>
        <a:lstStyle/>
        <a:p>
          <a:endParaRPr lang="en-US"/>
        </a:p>
      </dgm:t>
    </dgm:pt>
    <dgm:pt modelId="{C082799E-4C57-4A12-B55A-36EE6EA28383}">
      <dgm:prSet/>
      <dgm:spPr>
        <a:gradFill rotWithShape="0">
          <a:gsLst>
            <a:gs pos="0">
              <a:srgbClr val="8488C4"/>
            </a:gs>
            <a:gs pos="53000">
              <a:srgbClr val="D4DEFF"/>
            </a:gs>
            <a:gs pos="83000">
              <a:srgbClr val="D4DEFF"/>
            </a:gs>
            <a:gs pos="100000">
              <a:srgbClr val="96AB94"/>
            </a:gs>
          </a:gsLst>
          <a:lin ang="5400000" scaled="0"/>
        </a:gradFill>
      </dgm:spPr>
      <dgm:t>
        <a:bodyPr/>
        <a:lstStyle/>
        <a:p>
          <a:pPr algn="r" rtl="1"/>
          <a:r>
            <a:rPr lang="fa-IR" dirty="0" smtClean="0">
              <a:solidFill>
                <a:schemeClr val="tx1"/>
              </a:solidFill>
              <a:cs typeface="B Nazanin" pitchFamily="2" charset="-78"/>
            </a:rPr>
            <a:t>مجرای طبیعی جامعه پذیری تعامل با بزرگسالان و همسالان است هنگامی که یک خواننده کم سن و سال با اطلاعات و دیدگاهها روبرو می شود تعامل از طریق خواندن بخش مهمی از اجتماعی شدن وی را تشکیل می دهد.</a:t>
          </a:r>
        </a:p>
      </dgm:t>
    </dgm:pt>
    <dgm:pt modelId="{FE1EBD38-CFA7-480F-929A-764E097E73A1}" type="parTrans" cxnId="{0C8F90C7-DCB5-4C89-8902-8FC4E49FC407}">
      <dgm:prSet/>
      <dgm:spPr/>
      <dgm:t>
        <a:bodyPr/>
        <a:lstStyle/>
        <a:p>
          <a:endParaRPr lang="en-US"/>
        </a:p>
      </dgm:t>
    </dgm:pt>
    <dgm:pt modelId="{2F54574B-D6EC-469B-824A-80B867AF2D4D}" type="sibTrans" cxnId="{0C8F90C7-DCB5-4C89-8902-8FC4E49FC407}">
      <dgm:prSet/>
      <dgm:spPr/>
      <dgm:t>
        <a:bodyPr/>
        <a:lstStyle/>
        <a:p>
          <a:endParaRPr lang="en-US"/>
        </a:p>
      </dgm:t>
    </dgm:pt>
    <dgm:pt modelId="{A6F37331-B96D-4838-96E8-A6EB0370E9F4}">
      <dgm:prSet/>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pPr rtl="1"/>
          <a:r>
            <a:rPr lang="fa-IR" smtClean="0">
              <a:solidFill>
                <a:schemeClr val="tx1"/>
              </a:solidFill>
              <a:cs typeface="B Zar" pitchFamily="2" charset="-78"/>
            </a:rPr>
            <a:t>کودکان گوش فرادادن و صحبت کردن به زبانی که با آنها صحبت می شود را به سبکی کاملاً طبیعی فرا  می گیرند. </a:t>
          </a:r>
          <a:endParaRPr lang="fa-IR" dirty="0" smtClean="0">
            <a:solidFill>
              <a:schemeClr val="tx1"/>
            </a:solidFill>
            <a:cs typeface="B Zar" pitchFamily="2" charset="-78"/>
          </a:endParaRPr>
        </a:p>
      </dgm:t>
    </dgm:pt>
    <dgm:pt modelId="{D2D87B7A-FBCA-4E9C-A55E-B25FAB03D0B6}" type="parTrans" cxnId="{6E94EFF0-74D4-4185-8321-389517F6B021}">
      <dgm:prSet/>
      <dgm:spPr/>
      <dgm:t>
        <a:bodyPr/>
        <a:lstStyle/>
        <a:p>
          <a:endParaRPr lang="en-US"/>
        </a:p>
      </dgm:t>
    </dgm:pt>
    <dgm:pt modelId="{7152D1F4-B057-4316-92CA-4F37FB0AF062}" type="sibTrans" cxnId="{6E94EFF0-74D4-4185-8321-389517F6B021}">
      <dgm:prSet/>
      <dgm:spPr/>
      <dgm:t>
        <a:bodyPr/>
        <a:lstStyle/>
        <a:p>
          <a:endParaRPr lang="en-US"/>
        </a:p>
      </dgm:t>
    </dgm:pt>
    <dgm:pt modelId="{E59DFA34-0C1B-46DF-82FD-782D999A01D8}" type="pres">
      <dgm:prSet presAssocID="{4630D6D2-3396-4E7F-A181-42D2E08451A4}" presName="Name0" presStyleCnt="0">
        <dgm:presLayoutVars>
          <dgm:chMax val="7"/>
          <dgm:chPref val="7"/>
          <dgm:dir/>
        </dgm:presLayoutVars>
      </dgm:prSet>
      <dgm:spPr/>
      <dgm:t>
        <a:bodyPr/>
        <a:lstStyle/>
        <a:p>
          <a:endParaRPr lang="en-US"/>
        </a:p>
      </dgm:t>
    </dgm:pt>
    <dgm:pt modelId="{AC25346B-5172-4BF9-AE9C-157498F8785C}" type="pres">
      <dgm:prSet presAssocID="{4630D6D2-3396-4E7F-A181-42D2E08451A4}" presName="Name1" presStyleCnt="0"/>
      <dgm:spPr/>
    </dgm:pt>
    <dgm:pt modelId="{FFBCA797-5D01-4374-846B-C3A6EDD95337}" type="pres">
      <dgm:prSet presAssocID="{4630D6D2-3396-4E7F-A181-42D2E08451A4}" presName="cycle" presStyleCnt="0"/>
      <dgm:spPr/>
    </dgm:pt>
    <dgm:pt modelId="{29D23DC7-264C-4DE0-9FCA-EBC9DF667F5D}" type="pres">
      <dgm:prSet presAssocID="{4630D6D2-3396-4E7F-A181-42D2E08451A4}" presName="srcNode" presStyleLbl="node1" presStyleIdx="0" presStyleCnt="4"/>
      <dgm:spPr/>
    </dgm:pt>
    <dgm:pt modelId="{10B9B481-43B1-4197-B59F-7B9FD8B52915}" type="pres">
      <dgm:prSet presAssocID="{4630D6D2-3396-4E7F-A181-42D2E08451A4}" presName="conn" presStyleLbl="parChTrans1D2" presStyleIdx="0" presStyleCnt="1"/>
      <dgm:spPr/>
      <dgm:t>
        <a:bodyPr/>
        <a:lstStyle/>
        <a:p>
          <a:endParaRPr lang="en-US"/>
        </a:p>
      </dgm:t>
    </dgm:pt>
    <dgm:pt modelId="{231FCBA4-CF7E-4AED-8CDE-B6E31ACCF841}" type="pres">
      <dgm:prSet presAssocID="{4630D6D2-3396-4E7F-A181-42D2E08451A4}" presName="extraNode" presStyleLbl="node1" presStyleIdx="0" presStyleCnt="4"/>
      <dgm:spPr/>
    </dgm:pt>
    <dgm:pt modelId="{3F8AFAF2-9BF6-4BF3-AF1C-F7A04D9AA570}" type="pres">
      <dgm:prSet presAssocID="{4630D6D2-3396-4E7F-A181-42D2E08451A4}" presName="dstNode" presStyleLbl="node1" presStyleIdx="0" presStyleCnt="4"/>
      <dgm:spPr/>
    </dgm:pt>
    <dgm:pt modelId="{F0437B28-9DE8-4330-ACF4-1475037A47CE}" type="pres">
      <dgm:prSet presAssocID="{A6F37331-B96D-4838-96E8-A6EB0370E9F4}" presName="text_1" presStyleLbl="node1" presStyleIdx="0" presStyleCnt="4">
        <dgm:presLayoutVars>
          <dgm:bulletEnabled val="1"/>
        </dgm:presLayoutVars>
      </dgm:prSet>
      <dgm:spPr/>
      <dgm:t>
        <a:bodyPr/>
        <a:lstStyle/>
        <a:p>
          <a:endParaRPr lang="en-US"/>
        </a:p>
      </dgm:t>
    </dgm:pt>
    <dgm:pt modelId="{AD6D4169-E56D-4A53-9951-9D2BE6B45A8F}" type="pres">
      <dgm:prSet presAssocID="{A6F37331-B96D-4838-96E8-A6EB0370E9F4}" presName="accent_1" presStyleCnt="0"/>
      <dgm:spPr/>
    </dgm:pt>
    <dgm:pt modelId="{1DF2FD22-27ED-4E14-9228-925050C38131}" type="pres">
      <dgm:prSet presAssocID="{A6F37331-B96D-4838-96E8-A6EB0370E9F4}" presName="accentRepeatNode" presStyleLbl="solidFgAcc1" presStyleIdx="0" presStyleCnt="4"/>
      <dgm:spPr>
        <a:ln>
          <a:solidFill>
            <a:schemeClr val="accent2">
              <a:lumMod val="75000"/>
            </a:schemeClr>
          </a:solidFill>
        </a:ln>
      </dgm:spPr>
      <dgm:t>
        <a:bodyPr/>
        <a:lstStyle/>
        <a:p>
          <a:endParaRPr lang="en-US"/>
        </a:p>
      </dgm:t>
    </dgm:pt>
    <dgm:pt modelId="{81F0770F-CB62-4016-BE23-BF37A0EEF501}" type="pres">
      <dgm:prSet presAssocID="{CDA2E822-85B0-4873-862C-621FCA88E807}" presName="text_2" presStyleLbl="node1" presStyleIdx="1" presStyleCnt="4">
        <dgm:presLayoutVars>
          <dgm:bulletEnabled val="1"/>
        </dgm:presLayoutVars>
      </dgm:prSet>
      <dgm:spPr/>
      <dgm:t>
        <a:bodyPr/>
        <a:lstStyle/>
        <a:p>
          <a:endParaRPr lang="en-US"/>
        </a:p>
      </dgm:t>
    </dgm:pt>
    <dgm:pt modelId="{CF58B15F-C9FA-43A7-9FCB-6E1232850247}" type="pres">
      <dgm:prSet presAssocID="{CDA2E822-85B0-4873-862C-621FCA88E807}" presName="accent_2" presStyleCnt="0"/>
      <dgm:spPr/>
    </dgm:pt>
    <dgm:pt modelId="{DAF8CF10-C44A-47A1-9445-D25B2104450C}" type="pres">
      <dgm:prSet presAssocID="{CDA2E822-85B0-4873-862C-621FCA88E807}" presName="accentRepeatNode" presStyleLbl="solidFgAcc1" presStyleIdx="1" presStyleCnt="4"/>
      <dgm:spPr>
        <a:ln>
          <a:solidFill>
            <a:schemeClr val="accent3">
              <a:lumMod val="50000"/>
            </a:schemeClr>
          </a:solidFill>
        </a:ln>
      </dgm:spPr>
      <dgm:t>
        <a:bodyPr/>
        <a:lstStyle/>
        <a:p>
          <a:endParaRPr lang="en-US"/>
        </a:p>
      </dgm:t>
    </dgm:pt>
    <dgm:pt modelId="{4B4152FE-6567-4156-AAC0-732E0BC7758A}" type="pres">
      <dgm:prSet presAssocID="{39C49053-CE6E-473D-8E0E-4D3932D1AC7A}" presName="text_3" presStyleLbl="node1" presStyleIdx="2" presStyleCnt="4">
        <dgm:presLayoutVars>
          <dgm:bulletEnabled val="1"/>
        </dgm:presLayoutVars>
      </dgm:prSet>
      <dgm:spPr/>
      <dgm:t>
        <a:bodyPr/>
        <a:lstStyle/>
        <a:p>
          <a:endParaRPr lang="en-US"/>
        </a:p>
      </dgm:t>
    </dgm:pt>
    <dgm:pt modelId="{8D8E42A5-119D-41FF-A082-8B1FB7C243A1}" type="pres">
      <dgm:prSet presAssocID="{39C49053-CE6E-473D-8E0E-4D3932D1AC7A}" presName="accent_3" presStyleCnt="0"/>
      <dgm:spPr/>
    </dgm:pt>
    <dgm:pt modelId="{72461198-D38B-4192-ABD6-1127BB65A9C7}" type="pres">
      <dgm:prSet presAssocID="{39C49053-CE6E-473D-8E0E-4D3932D1AC7A}" presName="accentRepeatNode" presStyleLbl="solidFgAcc1" presStyleIdx="2" presStyleCnt="4"/>
      <dgm:spPr>
        <a:ln>
          <a:solidFill>
            <a:schemeClr val="accent6">
              <a:lumMod val="60000"/>
              <a:lumOff val="40000"/>
            </a:schemeClr>
          </a:solidFill>
        </a:ln>
      </dgm:spPr>
      <dgm:t>
        <a:bodyPr/>
        <a:lstStyle/>
        <a:p>
          <a:endParaRPr lang="en-US"/>
        </a:p>
      </dgm:t>
    </dgm:pt>
    <dgm:pt modelId="{13BCC3C0-D378-4B1F-8B9A-B5AF79DF53CA}" type="pres">
      <dgm:prSet presAssocID="{C082799E-4C57-4A12-B55A-36EE6EA28383}" presName="text_4" presStyleLbl="node1" presStyleIdx="3" presStyleCnt="4">
        <dgm:presLayoutVars>
          <dgm:bulletEnabled val="1"/>
        </dgm:presLayoutVars>
      </dgm:prSet>
      <dgm:spPr/>
      <dgm:t>
        <a:bodyPr/>
        <a:lstStyle/>
        <a:p>
          <a:endParaRPr lang="en-US"/>
        </a:p>
      </dgm:t>
    </dgm:pt>
    <dgm:pt modelId="{5A96C22E-4B90-4253-A461-7A36EA68312C}" type="pres">
      <dgm:prSet presAssocID="{C082799E-4C57-4A12-B55A-36EE6EA28383}" presName="accent_4" presStyleCnt="0"/>
      <dgm:spPr/>
    </dgm:pt>
    <dgm:pt modelId="{63CCE715-57E1-40DE-80D2-37B2D900878C}" type="pres">
      <dgm:prSet presAssocID="{C082799E-4C57-4A12-B55A-36EE6EA28383}" presName="accentRepeatNode" presStyleLbl="solidFgAcc1" presStyleIdx="3" presStyleCnt="4"/>
      <dgm:spPr/>
    </dgm:pt>
  </dgm:ptLst>
  <dgm:cxnLst>
    <dgm:cxn modelId="{A054F9C3-6898-4F49-BC63-90879683BDE2}" srcId="{4630D6D2-3396-4E7F-A181-42D2E08451A4}" destId="{39C49053-CE6E-473D-8E0E-4D3932D1AC7A}" srcOrd="2" destOrd="0" parTransId="{C4218944-8455-499A-92BF-4C53D89FB1A7}" sibTransId="{9C291C0E-243F-452E-812D-9442EA9F1E8E}"/>
    <dgm:cxn modelId="{0C8F90C7-DCB5-4C89-8902-8FC4E49FC407}" srcId="{4630D6D2-3396-4E7F-A181-42D2E08451A4}" destId="{C082799E-4C57-4A12-B55A-36EE6EA28383}" srcOrd="3" destOrd="0" parTransId="{FE1EBD38-CFA7-480F-929A-764E097E73A1}" sibTransId="{2F54574B-D6EC-469B-824A-80B867AF2D4D}"/>
    <dgm:cxn modelId="{2ECDB6D7-72DD-4360-B7C9-62D923484DBE}" type="presOf" srcId="{39C49053-CE6E-473D-8E0E-4D3932D1AC7A}" destId="{4B4152FE-6567-4156-AAC0-732E0BC7758A}" srcOrd="0" destOrd="0" presId="urn:microsoft.com/office/officeart/2008/layout/VerticalCurvedList"/>
    <dgm:cxn modelId="{E172B5F9-A7E5-4E16-861F-19F05A452F00}" type="presOf" srcId="{C082799E-4C57-4A12-B55A-36EE6EA28383}" destId="{13BCC3C0-D378-4B1F-8B9A-B5AF79DF53CA}" srcOrd="0" destOrd="0" presId="urn:microsoft.com/office/officeart/2008/layout/VerticalCurvedList"/>
    <dgm:cxn modelId="{4F45AC6B-71C4-4942-909B-9E9D9C5ACE5D}" type="presOf" srcId="{7152D1F4-B057-4316-92CA-4F37FB0AF062}" destId="{10B9B481-43B1-4197-B59F-7B9FD8B52915}" srcOrd="0" destOrd="0" presId="urn:microsoft.com/office/officeart/2008/layout/VerticalCurvedList"/>
    <dgm:cxn modelId="{705A8C68-E9E3-47D6-9449-56C6678A6369}" type="presOf" srcId="{A6F37331-B96D-4838-96E8-A6EB0370E9F4}" destId="{F0437B28-9DE8-4330-ACF4-1475037A47CE}" srcOrd="0" destOrd="0" presId="urn:microsoft.com/office/officeart/2008/layout/VerticalCurvedList"/>
    <dgm:cxn modelId="{73B9F0FE-E528-43A8-813A-282D560501BB}" type="presOf" srcId="{CDA2E822-85B0-4873-862C-621FCA88E807}" destId="{81F0770F-CB62-4016-BE23-BF37A0EEF501}" srcOrd="0" destOrd="0" presId="urn:microsoft.com/office/officeart/2008/layout/VerticalCurvedList"/>
    <dgm:cxn modelId="{6E94EFF0-74D4-4185-8321-389517F6B021}" srcId="{4630D6D2-3396-4E7F-A181-42D2E08451A4}" destId="{A6F37331-B96D-4838-96E8-A6EB0370E9F4}" srcOrd="0" destOrd="0" parTransId="{D2D87B7A-FBCA-4E9C-A55E-B25FAB03D0B6}" sibTransId="{7152D1F4-B057-4316-92CA-4F37FB0AF062}"/>
    <dgm:cxn modelId="{68968944-E3F9-4DD5-A4A4-253ED0ACD628}" type="presOf" srcId="{4630D6D2-3396-4E7F-A181-42D2E08451A4}" destId="{E59DFA34-0C1B-46DF-82FD-782D999A01D8}" srcOrd="0" destOrd="0" presId="urn:microsoft.com/office/officeart/2008/layout/VerticalCurvedList"/>
    <dgm:cxn modelId="{85A69E6E-C080-416E-9C2C-C494B428CB16}" srcId="{4630D6D2-3396-4E7F-A181-42D2E08451A4}" destId="{CDA2E822-85B0-4873-862C-621FCA88E807}" srcOrd="1" destOrd="0" parTransId="{C2F116C8-ACB7-44E8-969F-150317F76BB8}" sibTransId="{8CBACE0A-E307-4E28-A12D-F7F9234FF963}"/>
    <dgm:cxn modelId="{2B1DCF35-0960-427D-9B52-79561F17B47B}" type="presParOf" srcId="{E59DFA34-0C1B-46DF-82FD-782D999A01D8}" destId="{AC25346B-5172-4BF9-AE9C-157498F8785C}" srcOrd="0" destOrd="0" presId="urn:microsoft.com/office/officeart/2008/layout/VerticalCurvedList"/>
    <dgm:cxn modelId="{698B70FA-E361-4E8F-80BD-2808536C19F3}" type="presParOf" srcId="{AC25346B-5172-4BF9-AE9C-157498F8785C}" destId="{FFBCA797-5D01-4374-846B-C3A6EDD95337}" srcOrd="0" destOrd="0" presId="urn:microsoft.com/office/officeart/2008/layout/VerticalCurvedList"/>
    <dgm:cxn modelId="{C1AA6BB1-54F7-4BC4-97E3-E2EB40F052A4}" type="presParOf" srcId="{FFBCA797-5D01-4374-846B-C3A6EDD95337}" destId="{29D23DC7-264C-4DE0-9FCA-EBC9DF667F5D}" srcOrd="0" destOrd="0" presId="urn:microsoft.com/office/officeart/2008/layout/VerticalCurvedList"/>
    <dgm:cxn modelId="{DB90A33C-50C8-4047-BA9A-AE64D8666ECD}" type="presParOf" srcId="{FFBCA797-5D01-4374-846B-C3A6EDD95337}" destId="{10B9B481-43B1-4197-B59F-7B9FD8B52915}" srcOrd="1" destOrd="0" presId="urn:microsoft.com/office/officeart/2008/layout/VerticalCurvedList"/>
    <dgm:cxn modelId="{92748B1E-716E-4617-BA72-056AF34A68EF}" type="presParOf" srcId="{FFBCA797-5D01-4374-846B-C3A6EDD95337}" destId="{231FCBA4-CF7E-4AED-8CDE-B6E31ACCF841}" srcOrd="2" destOrd="0" presId="urn:microsoft.com/office/officeart/2008/layout/VerticalCurvedList"/>
    <dgm:cxn modelId="{1A9B78A4-363D-4233-AE62-A0F7EC8DC18A}" type="presParOf" srcId="{FFBCA797-5D01-4374-846B-C3A6EDD95337}" destId="{3F8AFAF2-9BF6-4BF3-AF1C-F7A04D9AA570}" srcOrd="3" destOrd="0" presId="urn:microsoft.com/office/officeart/2008/layout/VerticalCurvedList"/>
    <dgm:cxn modelId="{93263249-1BAB-47E3-87DE-3C7835915C7B}" type="presParOf" srcId="{AC25346B-5172-4BF9-AE9C-157498F8785C}" destId="{F0437B28-9DE8-4330-ACF4-1475037A47CE}" srcOrd="1" destOrd="0" presId="urn:microsoft.com/office/officeart/2008/layout/VerticalCurvedList"/>
    <dgm:cxn modelId="{69B5DE5F-C01C-490D-9A59-A5EBC2C2F517}" type="presParOf" srcId="{AC25346B-5172-4BF9-AE9C-157498F8785C}" destId="{AD6D4169-E56D-4A53-9951-9D2BE6B45A8F}" srcOrd="2" destOrd="0" presId="urn:microsoft.com/office/officeart/2008/layout/VerticalCurvedList"/>
    <dgm:cxn modelId="{3BAB78F7-DD26-4777-8618-0BB6B9E262DB}" type="presParOf" srcId="{AD6D4169-E56D-4A53-9951-9D2BE6B45A8F}" destId="{1DF2FD22-27ED-4E14-9228-925050C38131}" srcOrd="0" destOrd="0" presId="urn:microsoft.com/office/officeart/2008/layout/VerticalCurvedList"/>
    <dgm:cxn modelId="{CD4B859B-BDA8-4B2F-9381-304E0708BD64}" type="presParOf" srcId="{AC25346B-5172-4BF9-AE9C-157498F8785C}" destId="{81F0770F-CB62-4016-BE23-BF37A0EEF501}" srcOrd="3" destOrd="0" presId="urn:microsoft.com/office/officeart/2008/layout/VerticalCurvedList"/>
    <dgm:cxn modelId="{29B1934D-08DE-4A53-BD4C-D19602F3063D}" type="presParOf" srcId="{AC25346B-5172-4BF9-AE9C-157498F8785C}" destId="{CF58B15F-C9FA-43A7-9FCB-6E1232850247}" srcOrd="4" destOrd="0" presId="urn:microsoft.com/office/officeart/2008/layout/VerticalCurvedList"/>
    <dgm:cxn modelId="{1844E4EA-038E-4E31-8A45-C8DED31F6120}" type="presParOf" srcId="{CF58B15F-C9FA-43A7-9FCB-6E1232850247}" destId="{DAF8CF10-C44A-47A1-9445-D25B2104450C}" srcOrd="0" destOrd="0" presId="urn:microsoft.com/office/officeart/2008/layout/VerticalCurvedList"/>
    <dgm:cxn modelId="{DF76E41B-55AA-4C6E-9388-1249298E2DF2}" type="presParOf" srcId="{AC25346B-5172-4BF9-AE9C-157498F8785C}" destId="{4B4152FE-6567-4156-AAC0-732E0BC7758A}" srcOrd="5" destOrd="0" presId="urn:microsoft.com/office/officeart/2008/layout/VerticalCurvedList"/>
    <dgm:cxn modelId="{874A75EF-31ED-4928-8C10-5DFF8E24E9B5}" type="presParOf" srcId="{AC25346B-5172-4BF9-AE9C-157498F8785C}" destId="{8D8E42A5-119D-41FF-A082-8B1FB7C243A1}" srcOrd="6" destOrd="0" presId="urn:microsoft.com/office/officeart/2008/layout/VerticalCurvedList"/>
    <dgm:cxn modelId="{093FD15F-071E-495F-88B9-3FFF7D2E36D6}" type="presParOf" srcId="{8D8E42A5-119D-41FF-A082-8B1FB7C243A1}" destId="{72461198-D38B-4192-ABD6-1127BB65A9C7}" srcOrd="0" destOrd="0" presId="urn:microsoft.com/office/officeart/2008/layout/VerticalCurvedList"/>
    <dgm:cxn modelId="{C6AE6D88-56E0-4C21-9261-6B5ED05F553A}" type="presParOf" srcId="{AC25346B-5172-4BF9-AE9C-157498F8785C}" destId="{13BCC3C0-D378-4B1F-8B9A-B5AF79DF53CA}" srcOrd="7" destOrd="0" presId="urn:microsoft.com/office/officeart/2008/layout/VerticalCurvedList"/>
    <dgm:cxn modelId="{84798684-12D1-48B6-BCE1-63ACB8E63119}" type="presParOf" srcId="{AC25346B-5172-4BF9-AE9C-157498F8785C}" destId="{5A96C22E-4B90-4253-A461-7A36EA68312C}" srcOrd="8" destOrd="0" presId="urn:microsoft.com/office/officeart/2008/layout/VerticalCurvedList"/>
    <dgm:cxn modelId="{AB4CDD38-34FF-4602-B381-DC15345B1BFD}" type="presParOf" srcId="{5A96C22E-4B90-4253-A461-7A36EA68312C}" destId="{63CCE715-57E1-40DE-80D2-37B2D900878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28C39C-F59C-49B2-AC07-C70CA94F12CA}"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n-US"/>
        </a:p>
      </dgm:t>
    </dgm:pt>
    <dgm:pt modelId="{566FA619-2C78-499F-9562-BF6DF569BF5F}">
      <dgm:prSet phldrT="[Text]"/>
      <dgm:spPr/>
      <dgm:t>
        <a:bodyPr/>
        <a:lstStyle/>
        <a:p>
          <a:r>
            <a:rPr lang="fa-IR" dirty="0" smtClean="0">
              <a:solidFill>
                <a:srgbClr val="FF0000"/>
              </a:solidFill>
              <a:cs typeface="B Titr" pitchFamily="2" charset="-78"/>
            </a:rPr>
            <a:t>اصول الگوی اسقرایی      تصویر – واژه</a:t>
          </a:r>
          <a:br>
            <a:rPr lang="fa-IR" dirty="0" smtClean="0">
              <a:solidFill>
                <a:srgbClr val="FF0000"/>
              </a:solidFill>
              <a:cs typeface="B Titr" pitchFamily="2" charset="-78"/>
            </a:rPr>
          </a:br>
          <a:endParaRPr lang="en-US" dirty="0"/>
        </a:p>
      </dgm:t>
    </dgm:pt>
    <dgm:pt modelId="{2124622C-1D65-4FD9-821B-601A5B3B8C7A}" type="parTrans" cxnId="{73DFB0D8-A832-49A6-9AB4-2AE331B58EF8}">
      <dgm:prSet/>
      <dgm:spPr/>
      <dgm:t>
        <a:bodyPr/>
        <a:lstStyle/>
        <a:p>
          <a:endParaRPr lang="en-US"/>
        </a:p>
      </dgm:t>
    </dgm:pt>
    <dgm:pt modelId="{11DDD5DF-06A2-4C8E-8683-B2CDF56F486F}" type="sibTrans" cxnId="{73DFB0D8-A832-49A6-9AB4-2AE331B58EF8}">
      <dgm:prSet/>
      <dgm:spPr/>
      <dgm:t>
        <a:bodyPr/>
        <a:lstStyle/>
        <a:p>
          <a:endParaRPr lang="en-US"/>
        </a:p>
      </dgm:t>
    </dgm:pt>
    <dgm:pt modelId="{F64E9850-30E9-4AC8-9056-A82C236ECCCF}">
      <dgm:prSet phldrT="[Text]"/>
      <dgm:spPr>
        <a:blipFill rotWithShape="0">
          <a:blip xmlns:r="http://schemas.openxmlformats.org/officeDocument/2006/relationships" r:embed="rId1"/>
          <a:tile tx="0" ty="0" sx="100000" sy="100000" flip="none" algn="tl"/>
        </a:blipFill>
      </dgm:spPr>
      <dgm:t>
        <a:bodyPr/>
        <a:lstStyle/>
        <a:p>
          <a:pPr algn="justLow" rtl="1"/>
          <a:r>
            <a:rPr lang="fa-IR" dirty="0" smtClean="0">
              <a:solidFill>
                <a:schemeClr val="tx1"/>
              </a:solidFill>
              <a:cs typeface="B Nazanin" pitchFamily="2" charset="-78"/>
            </a:rPr>
            <a:t>اصل فرعی الگو این است که رویکرد مذکور به رشد زبان کودک توجه دارد لغات مورد استفاده از سوی آنها و توانایی شان در برقراری اتصالات امری بسیار مهم است </a:t>
          </a:r>
          <a:endParaRPr lang="en-US" dirty="0">
            <a:solidFill>
              <a:schemeClr val="tx1"/>
            </a:solidFill>
          </a:endParaRPr>
        </a:p>
      </dgm:t>
    </dgm:pt>
    <dgm:pt modelId="{AF14593F-A069-48F0-850C-4C7CEAC93498}" type="parTrans" cxnId="{1B04BA0A-8D7D-4849-8E8E-131748CCDCD1}">
      <dgm:prSet/>
      <dgm:spPr/>
      <dgm:t>
        <a:bodyPr/>
        <a:lstStyle/>
        <a:p>
          <a:endParaRPr lang="en-US"/>
        </a:p>
      </dgm:t>
    </dgm:pt>
    <dgm:pt modelId="{5583208D-D3CA-4BBD-AD70-E232D11FB06E}" type="sibTrans" cxnId="{1B04BA0A-8D7D-4849-8E8E-131748CCDCD1}">
      <dgm:prSet/>
      <dgm:spPr/>
      <dgm:t>
        <a:bodyPr/>
        <a:lstStyle/>
        <a:p>
          <a:endParaRPr lang="en-US"/>
        </a:p>
      </dgm:t>
    </dgm:pt>
    <dgm:pt modelId="{1DF1A906-D7D8-4784-BE0D-A8CFF27BAE3F}" type="pres">
      <dgm:prSet presAssocID="{E828C39C-F59C-49B2-AC07-C70CA94F12CA}" presName="Name0" presStyleCnt="0">
        <dgm:presLayoutVars>
          <dgm:dir/>
          <dgm:animLvl val="lvl"/>
          <dgm:resizeHandles val="exact"/>
        </dgm:presLayoutVars>
      </dgm:prSet>
      <dgm:spPr/>
      <dgm:t>
        <a:bodyPr/>
        <a:lstStyle/>
        <a:p>
          <a:endParaRPr lang="en-US"/>
        </a:p>
      </dgm:t>
    </dgm:pt>
    <dgm:pt modelId="{058156CD-0DAF-4A48-927E-BB1C481E44EA}" type="pres">
      <dgm:prSet presAssocID="{566FA619-2C78-499F-9562-BF6DF569BF5F}" presName="linNode" presStyleCnt="0"/>
      <dgm:spPr/>
    </dgm:pt>
    <dgm:pt modelId="{78EF15B4-8FD1-4866-80AF-3CB0EB2D736C}" type="pres">
      <dgm:prSet presAssocID="{566FA619-2C78-499F-9562-BF6DF569BF5F}" presName="parTx" presStyleLbl="revTx" presStyleIdx="0" presStyleCnt="1" custScaleX="106391" custLinFactNeighborX="-84255" custLinFactNeighborY="-2125">
        <dgm:presLayoutVars>
          <dgm:chMax val="1"/>
          <dgm:bulletEnabled val="1"/>
        </dgm:presLayoutVars>
      </dgm:prSet>
      <dgm:spPr/>
      <dgm:t>
        <a:bodyPr/>
        <a:lstStyle/>
        <a:p>
          <a:endParaRPr lang="en-US"/>
        </a:p>
      </dgm:t>
    </dgm:pt>
    <dgm:pt modelId="{FF0581CE-0675-4F02-84FC-66D06D4AEB73}" type="pres">
      <dgm:prSet presAssocID="{566FA619-2C78-499F-9562-BF6DF569BF5F}" presName="bracket" presStyleLbl="parChTrans1D1" presStyleIdx="0" presStyleCnt="1" custScaleY="362020" custLinFactX="-38056" custLinFactNeighborX="-100000" custLinFactNeighborY="2018"/>
      <dgm:spPr/>
    </dgm:pt>
    <dgm:pt modelId="{E431D2A5-2866-47E0-9388-9AC33A399EDE}" type="pres">
      <dgm:prSet presAssocID="{566FA619-2C78-499F-9562-BF6DF569BF5F}" presName="spH" presStyleCnt="0"/>
      <dgm:spPr/>
    </dgm:pt>
    <dgm:pt modelId="{57BAB3C8-4CC7-438D-8149-86877AD16A41}" type="pres">
      <dgm:prSet presAssocID="{566FA619-2C78-499F-9562-BF6DF569BF5F}" presName="desTx" presStyleLbl="node1" presStyleIdx="0" presStyleCnt="1">
        <dgm:presLayoutVars>
          <dgm:bulletEnabled val="1"/>
        </dgm:presLayoutVars>
      </dgm:prSet>
      <dgm:spPr/>
      <dgm:t>
        <a:bodyPr/>
        <a:lstStyle/>
        <a:p>
          <a:endParaRPr lang="en-US"/>
        </a:p>
      </dgm:t>
    </dgm:pt>
  </dgm:ptLst>
  <dgm:cxnLst>
    <dgm:cxn modelId="{D974B47A-395D-48BD-B848-D0A7D4AD75F3}" type="presOf" srcId="{E828C39C-F59C-49B2-AC07-C70CA94F12CA}" destId="{1DF1A906-D7D8-4784-BE0D-A8CFF27BAE3F}" srcOrd="0" destOrd="0" presId="urn:diagrams.loki3.com/BracketList+Icon"/>
    <dgm:cxn modelId="{73DFB0D8-A832-49A6-9AB4-2AE331B58EF8}" srcId="{E828C39C-F59C-49B2-AC07-C70CA94F12CA}" destId="{566FA619-2C78-499F-9562-BF6DF569BF5F}" srcOrd="0" destOrd="0" parTransId="{2124622C-1D65-4FD9-821B-601A5B3B8C7A}" sibTransId="{11DDD5DF-06A2-4C8E-8683-B2CDF56F486F}"/>
    <dgm:cxn modelId="{51E90B24-9EB9-4006-A083-9C202086C337}" type="presOf" srcId="{F64E9850-30E9-4AC8-9056-A82C236ECCCF}" destId="{57BAB3C8-4CC7-438D-8149-86877AD16A41}" srcOrd="0" destOrd="0" presId="urn:diagrams.loki3.com/BracketList+Icon"/>
    <dgm:cxn modelId="{3EAED819-2A2C-473C-94E0-C320F5EC6216}" type="presOf" srcId="{566FA619-2C78-499F-9562-BF6DF569BF5F}" destId="{78EF15B4-8FD1-4866-80AF-3CB0EB2D736C}" srcOrd="0" destOrd="0" presId="urn:diagrams.loki3.com/BracketList+Icon"/>
    <dgm:cxn modelId="{1B04BA0A-8D7D-4849-8E8E-131748CCDCD1}" srcId="{566FA619-2C78-499F-9562-BF6DF569BF5F}" destId="{F64E9850-30E9-4AC8-9056-A82C236ECCCF}" srcOrd="0" destOrd="0" parTransId="{AF14593F-A069-48F0-850C-4C7CEAC93498}" sibTransId="{5583208D-D3CA-4BBD-AD70-E232D11FB06E}"/>
    <dgm:cxn modelId="{6050C03C-1435-4F65-8BF7-6B8E8D380421}" type="presParOf" srcId="{1DF1A906-D7D8-4784-BE0D-A8CFF27BAE3F}" destId="{058156CD-0DAF-4A48-927E-BB1C481E44EA}" srcOrd="0" destOrd="0" presId="urn:diagrams.loki3.com/BracketList+Icon"/>
    <dgm:cxn modelId="{C5110E46-40EE-4F8B-8FCB-A591F3FE5AC6}" type="presParOf" srcId="{058156CD-0DAF-4A48-927E-BB1C481E44EA}" destId="{78EF15B4-8FD1-4866-80AF-3CB0EB2D736C}" srcOrd="0" destOrd="0" presId="urn:diagrams.loki3.com/BracketList+Icon"/>
    <dgm:cxn modelId="{DAAC9FDE-5610-45C3-9A75-DA582BD90FA3}" type="presParOf" srcId="{058156CD-0DAF-4A48-927E-BB1C481E44EA}" destId="{FF0581CE-0675-4F02-84FC-66D06D4AEB73}" srcOrd="1" destOrd="0" presId="urn:diagrams.loki3.com/BracketList+Icon"/>
    <dgm:cxn modelId="{F6EFA0D6-55B6-4E7E-9D75-8FEDF7BFA208}" type="presParOf" srcId="{058156CD-0DAF-4A48-927E-BB1C481E44EA}" destId="{E431D2A5-2866-47E0-9388-9AC33A399EDE}" srcOrd="2" destOrd="0" presId="urn:diagrams.loki3.com/BracketList+Icon"/>
    <dgm:cxn modelId="{23CBDE8C-6F5D-4EA7-92E2-BD2A65183C21}" type="presParOf" srcId="{058156CD-0DAF-4A48-927E-BB1C481E44EA}" destId="{57BAB3C8-4CC7-438D-8149-86877AD16A41}"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786C7-26A9-41C9-88D3-6E43AD827E55}">
      <dsp:nvSpPr>
        <dsp:cNvPr id="0" name=""/>
        <dsp:cNvSpPr/>
      </dsp:nvSpPr>
      <dsp:spPr>
        <a:xfrm>
          <a:off x="5453470" y="1475611"/>
          <a:ext cx="91440" cy="223663"/>
        </a:xfrm>
        <a:custGeom>
          <a:avLst/>
          <a:gdLst/>
          <a:ahLst/>
          <a:cxnLst/>
          <a:rect l="0" t="0" r="0" b="0"/>
          <a:pathLst>
            <a:path>
              <a:moveTo>
                <a:pt x="45720" y="0"/>
              </a:moveTo>
              <a:lnTo>
                <a:pt x="45720" y="125332"/>
              </a:lnTo>
              <a:lnTo>
                <a:pt x="76406" y="125332"/>
              </a:lnTo>
              <a:lnTo>
                <a:pt x="76406" y="2236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D6EB1B-F1A7-41E2-80C5-CF242CB631A8}">
      <dsp:nvSpPr>
        <dsp:cNvPr id="0" name=""/>
        <dsp:cNvSpPr/>
      </dsp:nvSpPr>
      <dsp:spPr>
        <a:xfrm>
          <a:off x="4057669" y="513948"/>
          <a:ext cx="1441521" cy="308704"/>
        </a:xfrm>
        <a:custGeom>
          <a:avLst/>
          <a:gdLst/>
          <a:ahLst/>
          <a:cxnLst/>
          <a:rect l="0" t="0" r="0" b="0"/>
          <a:pathLst>
            <a:path>
              <a:moveTo>
                <a:pt x="0" y="0"/>
              </a:moveTo>
              <a:lnTo>
                <a:pt x="0" y="210373"/>
              </a:lnTo>
              <a:lnTo>
                <a:pt x="1441521" y="210373"/>
              </a:lnTo>
              <a:lnTo>
                <a:pt x="1441521" y="3087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8C1840-11A4-4605-A144-FD850B6A7E8B}">
      <dsp:nvSpPr>
        <dsp:cNvPr id="0" name=""/>
        <dsp:cNvSpPr/>
      </dsp:nvSpPr>
      <dsp:spPr>
        <a:xfrm>
          <a:off x="2470172" y="1500718"/>
          <a:ext cx="148624" cy="216175"/>
        </a:xfrm>
        <a:custGeom>
          <a:avLst/>
          <a:gdLst/>
          <a:ahLst/>
          <a:cxnLst/>
          <a:rect l="0" t="0" r="0" b="0"/>
          <a:pathLst>
            <a:path>
              <a:moveTo>
                <a:pt x="148624" y="0"/>
              </a:moveTo>
              <a:lnTo>
                <a:pt x="148624" y="117843"/>
              </a:lnTo>
              <a:lnTo>
                <a:pt x="0" y="117843"/>
              </a:lnTo>
              <a:lnTo>
                <a:pt x="0" y="2161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68BFC-A164-491B-99C3-B90A7CEA3D44}">
      <dsp:nvSpPr>
        <dsp:cNvPr id="0" name=""/>
        <dsp:cNvSpPr/>
      </dsp:nvSpPr>
      <dsp:spPr>
        <a:xfrm>
          <a:off x="2618796" y="513948"/>
          <a:ext cx="1438873" cy="362808"/>
        </a:xfrm>
        <a:custGeom>
          <a:avLst/>
          <a:gdLst/>
          <a:ahLst/>
          <a:cxnLst/>
          <a:rect l="0" t="0" r="0" b="0"/>
          <a:pathLst>
            <a:path>
              <a:moveTo>
                <a:pt x="1438873" y="0"/>
              </a:moveTo>
              <a:lnTo>
                <a:pt x="1438873" y="264477"/>
              </a:lnTo>
              <a:lnTo>
                <a:pt x="0" y="264477"/>
              </a:lnTo>
              <a:lnTo>
                <a:pt x="0" y="3628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84120-AC64-4E17-A242-8819E864D87B}">
      <dsp:nvSpPr>
        <dsp:cNvPr id="0" name=""/>
        <dsp:cNvSpPr/>
      </dsp:nvSpPr>
      <dsp:spPr>
        <a:xfrm>
          <a:off x="2892176" y="581"/>
          <a:ext cx="2330985" cy="51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6BBBE7-1A45-4433-B9B6-E8CE9EBF4A8D}">
      <dsp:nvSpPr>
        <dsp:cNvPr id="0" name=""/>
        <dsp:cNvSpPr/>
      </dsp:nvSpPr>
      <dsp:spPr>
        <a:xfrm>
          <a:off x="3010115" y="112623"/>
          <a:ext cx="2330985" cy="5133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dirty="0" smtClean="0">
              <a:cs typeface="B Nazanin" pitchFamily="2" charset="-78"/>
            </a:rPr>
            <a:t>الگوی بدیع نگاری</a:t>
          </a:r>
          <a:endParaRPr lang="fa-IR" sz="2200" b="1" kern="1200" dirty="0">
            <a:cs typeface="B Nazanin" pitchFamily="2" charset="-78"/>
          </a:endParaRPr>
        </a:p>
      </dsp:txBody>
      <dsp:txXfrm>
        <a:off x="3025151" y="127659"/>
        <a:ext cx="2300913" cy="483295"/>
      </dsp:txXfrm>
    </dsp:sp>
    <dsp:sp modelId="{96F8EDE3-A7FE-4811-B646-F17C507687E9}">
      <dsp:nvSpPr>
        <dsp:cNvPr id="0" name=""/>
        <dsp:cNvSpPr/>
      </dsp:nvSpPr>
      <dsp:spPr>
        <a:xfrm>
          <a:off x="1707499" y="876757"/>
          <a:ext cx="1822593" cy="6239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F6618-BFAE-41BF-875E-91156C013275}">
      <dsp:nvSpPr>
        <dsp:cNvPr id="0" name=""/>
        <dsp:cNvSpPr/>
      </dsp:nvSpPr>
      <dsp:spPr>
        <a:xfrm>
          <a:off x="1825438" y="988799"/>
          <a:ext cx="1822593" cy="6239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fa-IR" sz="2300" kern="1200" dirty="0" smtClean="0">
              <a:cs typeface="B Nazanin" pitchFamily="2" charset="-78"/>
            </a:rPr>
            <a:t>آثار غیر مستقیم</a:t>
          </a:r>
          <a:endParaRPr lang="fa-IR" sz="2300" kern="1200" dirty="0">
            <a:cs typeface="B Nazanin" pitchFamily="2" charset="-78"/>
          </a:endParaRPr>
        </a:p>
      </dsp:txBody>
      <dsp:txXfrm>
        <a:off x="1843713" y="1007074"/>
        <a:ext cx="1786043" cy="587411"/>
      </dsp:txXfrm>
    </dsp:sp>
    <dsp:sp modelId="{7AEDA84F-9679-457C-81E3-191FB846884B}">
      <dsp:nvSpPr>
        <dsp:cNvPr id="0" name=""/>
        <dsp:cNvSpPr/>
      </dsp:nvSpPr>
      <dsp:spPr>
        <a:xfrm>
          <a:off x="1144750" y="1716893"/>
          <a:ext cx="2650843" cy="2599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0FE2DE-D0F0-4A70-9CA6-C7C34661AD24}">
      <dsp:nvSpPr>
        <dsp:cNvPr id="0" name=""/>
        <dsp:cNvSpPr/>
      </dsp:nvSpPr>
      <dsp:spPr>
        <a:xfrm>
          <a:off x="1262689" y="1828935"/>
          <a:ext cx="2650843" cy="25994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Low" defTabSz="977900" rtl="1">
            <a:lnSpc>
              <a:spcPct val="90000"/>
            </a:lnSpc>
            <a:spcBef>
              <a:spcPct val="0"/>
            </a:spcBef>
            <a:spcAft>
              <a:spcPct val="35000"/>
            </a:spcAft>
          </a:pPr>
          <a:r>
            <a:rPr lang="fa-IR" sz="2200" kern="1200" dirty="0" smtClean="0">
              <a:cs typeface="B Nazanin" pitchFamily="2" charset="-78"/>
            </a:rPr>
            <a:t>توفیق در یادگیری محتوای برنامه درسی</a:t>
          </a:r>
        </a:p>
        <a:p>
          <a:pPr lvl="0" algn="justLow" defTabSz="977900" rtl="1">
            <a:lnSpc>
              <a:spcPct val="90000"/>
            </a:lnSpc>
            <a:spcBef>
              <a:spcPct val="0"/>
            </a:spcBef>
            <a:spcAft>
              <a:spcPct val="35000"/>
            </a:spcAft>
          </a:pPr>
          <a:r>
            <a:rPr lang="fa-IR" sz="2200" kern="1200" dirty="0" smtClean="0">
              <a:cs typeface="B Nazanin" pitchFamily="2" charset="-78"/>
            </a:rPr>
            <a:t>ماجراجویی</a:t>
          </a:r>
        </a:p>
        <a:p>
          <a:pPr lvl="0" algn="justLow" defTabSz="977900" rtl="1">
            <a:lnSpc>
              <a:spcPct val="90000"/>
            </a:lnSpc>
            <a:spcBef>
              <a:spcPct val="0"/>
            </a:spcBef>
            <a:spcAft>
              <a:spcPct val="35000"/>
            </a:spcAft>
          </a:pPr>
          <a:r>
            <a:rPr lang="fa-IR" sz="2200" kern="1200" dirty="0" smtClean="0">
              <a:cs typeface="B Nazanin" pitchFamily="2" charset="-78"/>
            </a:rPr>
            <a:t>عزت نفس</a:t>
          </a:r>
        </a:p>
        <a:p>
          <a:pPr lvl="0" algn="ctr" defTabSz="977900" rtl="1">
            <a:lnSpc>
              <a:spcPct val="90000"/>
            </a:lnSpc>
            <a:spcBef>
              <a:spcPct val="0"/>
            </a:spcBef>
            <a:spcAft>
              <a:spcPct val="35000"/>
            </a:spcAft>
          </a:pPr>
          <a:endParaRPr lang="fa-IR" sz="2100" kern="1200" dirty="0">
            <a:cs typeface="B Nazanin" pitchFamily="2" charset="-78"/>
          </a:endParaRPr>
        </a:p>
      </dsp:txBody>
      <dsp:txXfrm>
        <a:off x="1338826" y="1905072"/>
        <a:ext cx="2498569" cy="2447220"/>
      </dsp:txXfrm>
    </dsp:sp>
    <dsp:sp modelId="{C4C7543B-45FE-4018-8C3A-DFFC22A867DB}">
      <dsp:nvSpPr>
        <dsp:cNvPr id="0" name=""/>
        <dsp:cNvSpPr/>
      </dsp:nvSpPr>
      <dsp:spPr>
        <a:xfrm>
          <a:off x="4590542" y="822653"/>
          <a:ext cx="1817297" cy="6529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0A4DEB-8D2F-40CF-87F3-360CF1AE7806}">
      <dsp:nvSpPr>
        <dsp:cNvPr id="0" name=""/>
        <dsp:cNvSpPr/>
      </dsp:nvSpPr>
      <dsp:spPr>
        <a:xfrm>
          <a:off x="4708481" y="934695"/>
          <a:ext cx="1817297" cy="6529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fa-IR" sz="2300" kern="1200" dirty="0" smtClean="0">
              <a:cs typeface="B Nazanin" pitchFamily="2" charset="-78"/>
            </a:rPr>
            <a:t>آثار مستقیم</a:t>
          </a:r>
          <a:endParaRPr lang="fa-IR" sz="2300" kern="1200" dirty="0">
            <a:cs typeface="B Nazanin" pitchFamily="2" charset="-78"/>
          </a:endParaRPr>
        </a:p>
      </dsp:txBody>
      <dsp:txXfrm>
        <a:off x="4727605" y="953819"/>
        <a:ext cx="1779049" cy="614709"/>
      </dsp:txXfrm>
    </dsp:sp>
    <dsp:sp modelId="{9DF32E0E-A9F4-41D9-B539-6E54D6BAB397}">
      <dsp:nvSpPr>
        <dsp:cNvPr id="0" name=""/>
        <dsp:cNvSpPr/>
      </dsp:nvSpPr>
      <dsp:spPr>
        <a:xfrm>
          <a:off x="4210782" y="1699274"/>
          <a:ext cx="2638190" cy="26290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D9A7C-3BEF-4D9C-996D-91885F8E5DD7}">
      <dsp:nvSpPr>
        <dsp:cNvPr id="0" name=""/>
        <dsp:cNvSpPr/>
      </dsp:nvSpPr>
      <dsp:spPr>
        <a:xfrm>
          <a:off x="4328721" y="1811316"/>
          <a:ext cx="2638190" cy="26290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Low" defTabSz="977900" rtl="1">
            <a:lnSpc>
              <a:spcPct val="90000"/>
            </a:lnSpc>
            <a:spcBef>
              <a:spcPct val="0"/>
            </a:spcBef>
            <a:spcAft>
              <a:spcPct val="35000"/>
            </a:spcAft>
          </a:pPr>
          <a:endParaRPr lang="fa-IR" sz="2200" kern="1200" dirty="0" smtClean="0">
            <a:cs typeface="B Nazanin" pitchFamily="2" charset="-78"/>
          </a:endParaRPr>
        </a:p>
        <a:p>
          <a:pPr lvl="0" algn="justLow" defTabSz="977900" rtl="1">
            <a:lnSpc>
              <a:spcPct val="90000"/>
            </a:lnSpc>
            <a:spcBef>
              <a:spcPct val="0"/>
            </a:spcBef>
            <a:spcAft>
              <a:spcPct val="35000"/>
            </a:spcAft>
          </a:pPr>
          <a:r>
            <a:rPr lang="fa-IR" sz="2200" kern="1200" dirty="0" smtClean="0">
              <a:cs typeface="B Nazanin" pitchFamily="2" charset="-78"/>
            </a:rPr>
            <a:t>توانایی مشکل گشایی</a:t>
          </a:r>
        </a:p>
        <a:p>
          <a:pPr lvl="0" algn="justLow" defTabSz="977900" rtl="1">
            <a:lnSpc>
              <a:spcPct val="90000"/>
            </a:lnSpc>
            <a:spcBef>
              <a:spcPct val="0"/>
            </a:spcBef>
            <a:spcAft>
              <a:spcPct val="35000"/>
            </a:spcAft>
          </a:pPr>
          <a:r>
            <a:rPr lang="fa-IR" sz="2200" kern="1200" dirty="0" smtClean="0">
              <a:cs typeface="B Nazanin" pitchFamily="2" charset="-78"/>
            </a:rPr>
            <a:t>ابزاری برای تفکر استعاره ای</a:t>
          </a:r>
        </a:p>
        <a:p>
          <a:pPr lvl="0" algn="justLow" defTabSz="977900" rtl="1">
            <a:lnSpc>
              <a:spcPct val="90000"/>
            </a:lnSpc>
            <a:spcBef>
              <a:spcPct val="0"/>
            </a:spcBef>
            <a:spcAft>
              <a:spcPct val="35000"/>
            </a:spcAft>
          </a:pPr>
          <a:r>
            <a:rPr lang="fa-IR" sz="2200" kern="1200" dirty="0" smtClean="0">
              <a:cs typeface="B Nazanin" pitchFamily="2" charset="-78"/>
            </a:rPr>
            <a:t>انسجام و بهره وری گروهی</a:t>
          </a:r>
        </a:p>
        <a:p>
          <a:pPr lvl="0" algn="ctr" defTabSz="977900" rtl="1">
            <a:lnSpc>
              <a:spcPct val="90000"/>
            </a:lnSpc>
            <a:spcBef>
              <a:spcPct val="0"/>
            </a:spcBef>
            <a:spcAft>
              <a:spcPct val="35000"/>
            </a:spcAft>
          </a:pPr>
          <a:endParaRPr lang="fa-IR" sz="2300" kern="1200" dirty="0">
            <a:cs typeface="B Nazanin" pitchFamily="2" charset="-78"/>
          </a:endParaRPr>
        </a:p>
      </dsp:txBody>
      <dsp:txXfrm>
        <a:off x="4405722" y="1888317"/>
        <a:ext cx="2484188" cy="24750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C6936-FFC6-4FE3-B6D0-ABD8620585DC}">
      <dsp:nvSpPr>
        <dsp:cNvPr id="0" name=""/>
        <dsp:cNvSpPr/>
      </dsp:nvSpPr>
      <dsp:spPr>
        <a:xfrm rot="5400000">
          <a:off x="-210275" y="212497"/>
          <a:ext cx="1401836" cy="981285"/>
        </a:xfrm>
        <a:prstGeom prst="chevron">
          <a:avLst/>
        </a:prstGeom>
        <a:gradFill rotWithShape="0">
          <a:gsLst>
            <a:gs pos="0">
              <a:srgbClr val="D6B19C"/>
            </a:gs>
            <a:gs pos="30000">
              <a:srgbClr val="D49E6C"/>
            </a:gs>
            <a:gs pos="70000">
              <a:srgbClr val="A65528"/>
            </a:gs>
            <a:gs pos="100000">
              <a:srgbClr val="663012"/>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dirty="0"/>
        </a:p>
      </dsp:txBody>
      <dsp:txXfrm rot="-5400000">
        <a:off x="1" y="492865"/>
        <a:ext cx="981285" cy="420551"/>
      </dsp:txXfrm>
    </dsp:sp>
    <dsp:sp modelId="{FAC8E57D-1D90-43FA-80BD-30F79A2BAEB2}">
      <dsp:nvSpPr>
        <dsp:cNvPr id="0" name=""/>
        <dsp:cNvSpPr/>
      </dsp:nvSpPr>
      <dsp:spPr>
        <a:xfrm rot="5400000">
          <a:off x="4067493" y="-3083986"/>
          <a:ext cx="911193" cy="7083610"/>
        </a:xfrm>
        <a:prstGeom prst="round2SameRect">
          <a:avLst/>
        </a:prstGeom>
        <a:blipFill rotWithShape="0">
          <a:blip xmlns:r="http://schemas.openxmlformats.org/officeDocument/2006/relationships" r:embed="rId1"/>
          <a:tile tx="0" ty="0" sx="100000" sy="100000" flip="none" algn="tl"/>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endParaRPr lang="en-US" sz="2000" kern="1200" dirty="0"/>
        </a:p>
        <a:p>
          <a:pPr marL="228600" lvl="1" indent="-228600" algn="r" defTabSz="889000" rtl="1">
            <a:lnSpc>
              <a:spcPct val="90000"/>
            </a:lnSpc>
            <a:spcBef>
              <a:spcPct val="0"/>
            </a:spcBef>
            <a:spcAft>
              <a:spcPct val="15000"/>
            </a:spcAft>
            <a:buChar char="••"/>
          </a:pPr>
          <a:r>
            <a:rPr lang="fa-IR" sz="2000" kern="1200" dirty="0" smtClean="0">
              <a:cs typeface="B Nazanin" pitchFamily="2" charset="-78"/>
            </a:rPr>
            <a:t>معلم چند شکل از یک دسته را به دانش آموزان نشان داده و از آنها می خواهد دو دلیل برای قرار گرفتن آنها در یک دسته را بیان کنند.</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981285" y="46703"/>
        <a:ext cx="7039129" cy="822231"/>
      </dsp:txXfrm>
    </dsp:sp>
    <dsp:sp modelId="{E0568F72-8960-44CB-9018-E052B63A1FC5}">
      <dsp:nvSpPr>
        <dsp:cNvPr id="0" name=""/>
        <dsp:cNvSpPr/>
      </dsp:nvSpPr>
      <dsp:spPr>
        <a:xfrm rot="5400000">
          <a:off x="-210275" y="1417569"/>
          <a:ext cx="1401836" cy="981285"/>
        </a:xfrm>
        <a:prstGeom prst="chevron">
          <a:avLst/>
        </a:prstGeom>
        <a:blipFill rotWithShape="0">
          <a:blip xmlns:r="http://schemas.openxmlformats.org/officeDocument/2006/relationships" r:embed="rId2"/>
          <a:tile tx="0" ty="0" sx="100000" sy="100000" flip="none" algn="tl"/>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a:p>
      </dsp:txBody>
      <dsp:txXfrm rot="-5400000">
        <a:off x="1" y="1697937"/>
        <a:ext cx="981285" cy="420551"/>
      </dsp:txXfrm>
    </dsp:sp>
    <dsp:sp modelId="{C81F6CAB-5C7D-46E2-BF2F-B540D2F2195D}">
      <dsp:nvSpPr>
        <dsp:cNvPr id="0" name=""/>
        <dsp:cNvSpPr/>
      </dsp:nvSpPr>
      <dsp:spPr>
        <a:xfrm rot="5400000">
          <a:off x="4067493" y="-1878914"/>
          <a:ext cx="911193" cy="7083610"/>
        </a:xfrm>
        <a:prstGeom prst="round2SameRect">
          <a:avLst/>
        </a:prstGeom>
        <a:gradFill rotWithShape="0">
          <a:gsLst>
            <a:gs pos="0">
              <a:srgbClr val="DDEBCF"/>
            </a:gs>
            <a:gs pos="50000">
              <a:srgbClr val="9CB86E"/>
            </a:gs>
            <a:gs pos="100000">
              <a:srgbClr val="156B13"/>
            </a:gs>
          </a:gsLst>
          <a:lin ang="54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endParaRPr lang="en-US" sz="2000" kern="1200" dirty="0"/>
        </a:p>
        <a:p>
          <a:pPr marL="228600" lvl="1" indent="-228600" algn="r" defTabSz="889000" rtl="1">
            <a:lnSpc>
              <a:spcPct val="90000"/>
            </a:lnSpc>
            <a:spcBef>
              <a:spcPct val="0"/>
            </a:spcBef>
            <a:spcAft>
              <a:spcPct val="15000"/>
            </a:spcAft>
            <a:buChar char="••"/>
          </a:pPr>
          <a:r>
            <a:rPr lang="fa-IR" sz="2000" kern="1200" dirty="0" smtClean="0">
              <a:cs typeface="B Nazanin" pitchFamily="2" charset="-78"/>
            </a:rPr>
            <a:t>معلم بعد از اعلام نظر توسط هر یک از دانش آموزان از سایرین می خواهد دلیل گفته شده را تائید و یا رد کنند</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981285" y="1251775"/>
        <a:ext cx="7039129" cy="822231"/>
      </dsp:txXfrm>
    </dsp:sp>
    <dsp:sp modelId="{67211DDB-56BC-4A6D-833C-651C70BFB7E8}">
      <dsp:nvSpPr>
        <dsp:cNvPr id="0" name=""/>
        <dsp:cNvSpPr/>
      </dsp:nvSpPr>
      <dsp:spPr>
        <a:xfrm rot="5400000">
          <a:off x="-210275" y="2622641"/>
          <a:ext cx="1401836" cy="981285"/>
        </a:xfrm>
        <a:prstGeom prst="chevron">
          <a:avLst/>
        </a:prstGeom>
        <a:blipFill rotWithShape="0">
          <a:blip xmlns:r="http://schemas.openxmlformats.org/officeDocument/2006/relationships" r:embed="rId3"/>
          <a:tile tx="0" ty="0" sx="100000" sy="100000" flip="none" algn="tl"/>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a:p>
      </dsp:txBody>
      <dsp:txXfrm rot="-5400000">
        <a:off x="1" y="2903009"/>
        <a:ext cx="981285" cy="420551"/>
      </dsp:txXfrm>
    </dsp:sp>
    <dsp:sp modelId="{041DFA17-573B-43A0-8546-A855B6806C45}">
      <dsp:nvSpPr>
        <dsp:cNvPr id="0" name=""/>
        <dsp:cNvSpPr/>
      </dsp:nvSpPr>
      <dsp:spPr>
        <a:xfrm rot="5400000">
          <a:off x="4067493" y="-673842"/>
          <a:ext cx="911193" cy="7083610"/>
        </a:xfrm>
        <a:prstGeom prst="round2SameRect">
          <a:avLst/>
        </a:prstGeom>
        <a:gradFill rotWithShape="0">
          <a:gsLst>
            <a:gs pos="0">
              <a:srgbClr val="8488C4"/>
            </a:gs>
            <a:gs pos="53000">
              <a:srgbClr val="D4DEFF"/>
            </a:gs>
            <a:gs pos="83000">
              <a:srgbClr val="D4DEFF"/>
            </a:gs>
            <a:gs pos="100000">
              <a:srgbClr val="96AB94"/>
            </a:gs>
          </a:gsLst>
          <a:lin ang="54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r" defTabSz="800100" rtl="1">
            <a:lnSpc>
              <a:spcPct val="90000"/>
            </a:lnSpc>
            <a:spcBef>
              <a:spcPct val="0"/>
            </a:spcBef>
            <a:spcAft>
              <a:spcPct val="15000"/>
            </a:spcAft>
            <a:buChar char="••"/>
          </a:pPr>
          <a:r>
            <a:rPr lang="fa-IR" sz="1800" kern="1200" dirty="0" smtClean="0">
              <a:cs typeface="B Nazanin" pitchFamily="2" charset="-78"/>
            </a:rPr>
            <a:t>برای تمرین بیشتر معلم تعدادی از کارت واژه ها را که قبلاً کودکان آنها را تمرین کرده اند مجدداً به آنها داده و از آنها می خواهد ضمن دسته بندی آنها ، دلایل خود را نیز بیان کنند</a:t>
          </a:r>
        </a:p>
        <a:p>
          <a:pPr marL="171450" lvl="1" indent="-171450" algn="l" defTabSz="800100">
            <a:lnSpc>
              <a:spcPct val="90000"/>
            </a:lnSpc>
            <a:spcBef>
              <a:spcPct val="0"/>
            </a:spcBef>
            <a:spcAft>
              <a:spcPct val="15000"/>
            </a:spcAft>
            <a:buChar char="••"/>
          </a:pPr>
          <a:endParaRPr lang="en-US" sz="1800" kern="1200" dirty="0"/>
        </a:p>
      </dsp:txBody>
      <dsp:txXfrm rot="-5400000">
        <a:off x="981285" y="2456847"/>
        <a:ext cx="7039129" cy="822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786C7-26A9-41C9-88D3-6E43AD827E55}">
      <dsp:nvSpPr>
        <dsp:cNvPr id="0" name=""/>
        <dsp:cNvSpPr/>
      </dsp:nvSpPr>
      <dsp:spPr>
        <a:xfrm>
          <a:off x="5352998" y="1494407"/>
          <a:ext cx="91440" cy="303158"/>
        </a:xfrm>
        <a:custGeom>
          <a:avLst/>
          <a:gdLst/>
          <a:ahLst/>
          <a:cxnLst/>
          <a:rect l="0" t="0" r="0" b="0"/>
          <a:pathLst>
            <a:path>
              <a:moveTo>
                <a:pt x="45720" y="0"/>
              </a:moveTo>
              <a:lnTo>
                <a:pt x="45720" y="203653"/>
              </a:lnTo>
              <a:lnTo>
                <a:pt x="76772" y="203653"/>
              </a:lnTo>
              <a:lnTo>
                <a:pt x="76772" y="3031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D6EB1B-F1A7-41E2-80C5-CF242CB631A8}">
      <dsp:nvSpPr>
        <dsp:cNvPr id="0" name=""/>
        <dsp:cNvSpPr/>
      </dsp:nvSpPr>
      <dsp:spPr>
        <a:xfrm>
          <a:off x="4051053" y="521277"/>
          <a:ext cx="1347665" cy="312386"/>
        </a:xfrm>
        <a:custGeom>
          <a:avLst/>
          <a:gdLst/>
          <a:ahLst/>
          <a:cxnLst/>
          <a:rect l="0" t="0" r="0" b="0"/>
          <a:pathLst>
            <a:path>
              <a:moveTo>
                <a:pt x="0" y="0"/>
              </a:moveTo>
              <a:lnTo>
                <a:pt x="0" y="212882"/>
              </a:lnTo>
              <a:lnTo>
                <a:pt x="1347665" y="212882"/>
              </a:lnTo>
              <a:lnTo>
                <a:pt x="1347665" y="3123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8C1840-11A4-4605-A144-FD850B6A7E8B}">
      <dsp:nvSpPr>
        <dsp:cNvPr id="0" name=""/>
        <dsp:cNvSpPr/>
      </dsp:nvSpPr>
      <dsp:spPr>
        <a:xfrm>
          <a:off x="2555672" y="1519814"/>
          <a:ext cx="150396" cy="218753"/>
        </a:xfrm>
        <a:custGeom>
          <a:avLst/>
          <a:gdLst/>
          <a:ahLst/>
          <a:cxnLst/>
          <a:rect l="0" t="0" r="0" b="0"/>
          <a:pathLst>
            <a:path>
              <a:moveTo>
                <a:pt x="150396" y="0"/>
              </a:moveTo>
              <a:lnTo>
                <a:pt x="150396" y="119249"/>
              </a:lnTo>
              <a:lnTo>
                <a:pt x="0" y="119249"/>
              </a:lnTo>
              <a:lnTo>
                <a:pt x="0" y="2187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68BFC-A164-491B-99C3-B90A7CEA3D44}">
      <dsp:nvSpPr>
        <dsp:cNvPr id="0" name=""/>
        <dsp:cNvSpPr/>
      </dsp:nvSpPr>
      <dsp:spPr>
        <a:xfrm>
          <a:off x="2706068" y="521277"/>
          <a:ext cx="1344985" cy="367135"/>
        </a:xfrm>
        <a:custGeom>
          <a:avLst/>
          <a:gdLst/>
          <a:ahLst/>
          <a:cxnLst/>
          <a:rect l="0" t="0" r="0" b="0"/>
          <a:pathLst>
            <a:path>
              <a:moveTo>
                <a:pt x="1344985" y="0"/>
              </a:moveTo>
              <a:lnTo>
                <a:pt x="1344985" y="267630"/>
              </a:lnTo>
              <a:lnTo>
                <a:pt x="0" y="267630"/>
              </a:lnTo>
              <a:lnTo>
                <a:pt x="0" y="3671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84120-AC64-4E17-A242-8819E864D87B}">
      <dsp:nvSpPr>
        <dsp:cNvPr id="0" name=""/>
        <dsp:cNvSpPr/>
      </dsp:nvSpPr>
      <dsp:spPr>
        <a:xfrm>
          <a:off x="2871662" y="1788"/>
          <a:ext cx="2358782" cy="5194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6BBBE7-1A45-4433-B9B6-E8CE9EBF4A8D}">
      <dsp:nvSpPr>
        <dsp:cNvPr id="0" name=""/>
        <dsp:cNvSpPr/>
      </dsp:nvSpPr>
      <dsp:spPr>
        <a:xfrm>
          <a:off x="2991007" y="115166"/>
          <a:ext cx="2358782" cy="5194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الگوی یادیارها</a:t>
          </a:r>
          <a:endParaRPr lang="fa-IR" sz="2400" b="1" kern="1200" dirty="0">
            <a:cs typeface="B Nazanin" pitchFamily="2" charset="-78"/>
          </a:endParaRPr>
        </a:p>
      </dsp:txBody>
      <dsp:txXfrm>
        <a:off x="3006222" y="130381"/>
        <a:ext cx="2328352" cy="489059"/>
      </dsp:txXfrm>
    </dsp:sp>
    <dsp:sp modelId="{96F8EDE3-A7FE-4811-B646-F17C507687E9}">
      <dsp:nvSpPr>
        <dsp:cNvPr id="0" name=""/>
        <dsp:cNvSpPr/>
      </dsp:nvSpPr>
      <dsp:spPr>
        <a:xfrm>
          <a:off x="1783904" y="888412"/>
          <a:ext cx="1844328" cy="6314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F6618-BFAE-41BF-875E-91156C013275}">
      <dsp:nvSpPr>
        <dsp:cNvPr id="0" name=""/>
        <dsp:cNvSpPr/>
      </dsp:nvSpPr>
      <dsp:spPr>
        <a:xfrm>
          <a:off x="1903249" y="1001790"/>
          <a:ext cx="1844328" cy="6314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fa-IR" sz="2300" kern="1200" dirty="0" smtClean="0">
              <a:cs typeface="B Nazanin" pitchFamily="2" charset="-78"/>
            </a:rPr>
            <a:t>آثار غیر مستقیم</a:t>
          </a:r>
          <a:endParaRPr lang="fa-IR" sz="2300" kern="1200" dirty="0">
            <a:cs typeface="B Nazanin" pitchFamily="2" charset="-78"/>
          </a:endParaRPr>
        </a:p>
      </dsp:txBody>
      <dsp:txXfrm>
        <a:off x="1921742" y="1020283"/>
        <a:ext cx="1807342" cy="594415"/>
      </dsp:txXfrm>
    </dsp:sp>
    <dsp:sp modelId="{7AEDA84F-9679-457C-81E3-191FB846884B}">
      <dsp:nvSpPr>
        <dsp:cNvPr id="0" name=""/>
        <dsp:cNvSpPr/>
      </dsp:nvSpPr>
      <dsp:spPr>
        <a:xfrm>
          <a:off x="1331425" y="1738567"/>
          <a:ext cx="2448492" cy="2630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0FE2DE-D0F0-4A70-9CA6-C7C34661AD24}">
      <dsp:nvSpPr>
        <dsp:cNvPr id="0" name=""/>
        <dsp:cNvSpPr/>
      </dsp:nvSpPr>
      <dsp:spPr>
        <a:xfrm>
          <a:off x="1450771" y="1851945"/>
          <a:ext cx="2448492" cy="26304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Low" defTabSz="977900" rtl="1">
            <a:lnSpc>
              <a:spcPct val="90000"/>
            </a:lnSpc>
            <a:spcBef>
              <a:spcPct val="0"/>
            </a:spcBef>
            <a:spcAft>
              <a:spcPct val="35000"/>
            </a:spcAft>
          </a:pPr>
          <a:r>
            <a:rPr lang="fa-IR" sz="2200" kern="1200" dirty="0" smtClean="0">
              <a:cs typeface="B Nazanin" pitchFamily="2" charset="-78"/>
            </a:rPr>
            <a:t>خود اتکایی و استقلال</a:t>
          </a:r>
        </a:p>
        <a:p>
          <a:pPr lvl="0" algn="justLow" defTabSz="977900" rtl="1">
            <a:lnSpc>
              <a:spcPct val="90000"/>
            </a:lnSpc>
            <a:spcBef>
              <a:spcPct val="0"/>
            </a:spcBef>
            <a:spcAft>
              <a:spcPct val="35000"/>
            </a:spcAft>
          </a:pPr>
          <a:r>
            <a:rPr lang="fa-IR" sz="2200" kern="1200" dirty="0" smtClean="0">
              <a:cs typeface="B Nazanin" pitchFamily="2" charset="-78"/>
            </a:rPr>
            <a:t>خویشتن شناسی</a:t>
          </a:r>
        </a:p>
        <a:p>
          <a:pPr lvl="0" algn="justLow" defTabSz="977900" rtl="1">
            <a:lnSpc>
              <a:spcPct val="90000"/>
            </a:lnSpc>
            <a:spcBef>
              <a:spcPct val="0"/>
            </a:spcBef>
            <a:spcAft>
              <a:spcPct val="35000"/>
            </a:spcAft>
          </a:pPr>
          <a:r>
            <a:rPr lang="fa-IR" sz="2200" kern="1200" dirty="0" smtClean="0">
              <a:cs typeface="B Nazanin" pitchFamily="2" charset="-78"/>
            </a:rPr>
            <a:t>عزت نفس</a:t>
          </a:r>
          <a:endParaRPr lang="fa-IR" sz="2200" kern="1200" dirty="0">
            <a:cs typeface="B Nazanin" pitchFamily="2" charset="-78"/>
          </a:endParaRPr>
        </a:p>
      </dsp:txBody>
      <dsp:txXfrm>
        <a:off x="1522485" y="1923659"/>
        <a:ext cx="2305064" cy="2487066"/>
      </dsp:txXfrm>
    </dsp:sp>
    <dsp:sp modelId="{C4C7543B-45FE-4018-8C3A-DFFC22A867DB}">
      <dsp:nvSpPr>
        <dsp:cNvPr id="0" name=""/>
        <dsp:cNvSpPr/>
      </dsp:nvSpPr>
      <dsp:spPr>
        <a:xfrm>
          <a:off x="4479234" y="833663"/>
          <a:ext cx="1838968" cy="6607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0A4DEB-8D2F-40CF-87F3-360CF1AE7806}">
      <dsp:nvSpPr>
        <dsp:cNvPr id="0" name=""/>
        <dsp:cNvSpPr/>
      </dsp:nvSpPr>
      <dsp:spPr>
        <a:xfrm>
          <a:off x="4598579" y="947041"/>
          <a:ext cx="1838968" cy="6607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fa-IR" sz="2300" kern="1200" dirty="0" smtClean="0">
              <a:cs typeface="B Nazanin" pitchFamily="2" charset="-78"/>
            </a:rPr>
            <a:t>آثار مستقیم</a:t>
          </a:r>
          <a:endParaRPr lang="fa-IR" sz="2300" kern="1200" dirty="0">
            <a:cs typeface="B Nazanin" pitchFamily="2" charset="-78"/>
          </a:endParaRPr>
        </a:p>
      </dsp:txBody>
      <dsp:txXfrm>
        <a:off x="4617932" y="966394"/>
        <a:ext cx="1800262" cy="622037"/>
      </dsp:txXfrm>
    </dsp:sp>
    <dsp:sp modelId="{9DF32E0E-A9F4-41D9-B539-6E54D6BAB397}">
      <dsp:nvSpPr>
        <dsp:cNvPr id="0" name=""/>
        <dsp:cNvSpPr/>
      </dsp:nvSpPr>
      <dsp:spPr>
        <a:xfrm>
          <a:off x="4200057" y="1797565"/>
          <a:ext cx="2459426" cy="2604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D9A7C-3BEF-4D9C-996D-91885F8E5DD7}">
      <dsp:nvSpPr>
        <dsp:cNvPr id="0" name=""/>
        <dsp:cNvSpPr/>
      </dsp:nvSpPr>
      <dsp:spPr>
        <a:xfrm>
          <a:off x="4319403" y="1910943"/>
          <a:ext cx="2459426" cy="26040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Low" defTabSz="977900" rtl="1">
            <a:lnSpc>
              <a:spcPct val="90000"/>
            </a:lnSpc>
            <a:spcBef>
              <a:spcPct val="0"/>
            </a:spcBef>
            <a:spcAft>
              <a:spcPct val="35000"/>
            </a:spcAft>
          </a:pPr>
          <a:r>
            <a:rPr lang="fa-IR" sz="2200" kern="1200" dirty="0" smtClean="0">
              <a:cs typeface="B Nazanin" pitchFamily="2" charset="-78"/>
            </a:rPr>
            <a:t>احساس توانایی ذهنی</a:t>
          </a:r>
        </a:p>
        <a:p>
          <a:pPr lvl="0" algn="justLow" defTabSz="977900" rtl="1">
            <a:lnSpc>
              <a:spcPct val="90000"/>
            </a:lnSpc>
            <a:spcBef>
              <a:spcPct val="0"/>
            </a:spcBef>
            <a:spcAft>
              <a:spcPct val="35000"/>
            </a:spcAft>
          </a:pPr>
          <a:r>
            <a:rPr lang="fa-IR" sz="2200" kern="1200" dirty="0" smtClean="0">
              <a:cs typeface="B Nazanin" pitchFamily="2" charset="-78"/>
            </a:rPr>
            <a:t>ابزاری برای تسلط بر اطلاعات و مفاهیم</a:t>
          </a:r>
        </a:p>
        <a:p>
          <a:pPr lvl="0" algn="justLow" defTabSz="977900" rtl="1">
            <a:lnSpc>
              <a:spcPct val="90000"/>
            </a:lnSpc>
            <a:spcBef>
              <a:spcPct val="0"/>
            </a:spcBef>
            <a:spcAft>
              <a:spcPct val="35000"/>
            </a:spcAft>
          </a:pPr>
          <a:r>
            <a:rPr lang="fa-IR" sz="2200" kern="1200" dirty="0" smtClean="0">
              <a:cs typeface="B Nazanin" pitchFamily="2" charset="-78"/>
            </a:rPr>
            <a:t>تسلط بر حقایق و ایده ها</a:t>
          </a:r>
        </a:p>
      </dsp:txBody>
      <dsp:txXfrm>
        <a:off x="4391437" y="1982977"/>
        <a:ext cx="2315358" cy="2459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4C2D1-232E-44A7-9B92-6622A1883946}">
      <dsp:nvSpPr>
        <dsp:cNvPr id="0" name=""/>
        <dsp:cNvSpPr/>
      </dsp:nvSpPr>
      <dsp:spPr>
        <a:xfrm>
          <a:off x="2392170" y="1527959"/>
          <a:ext cx="1309687" cy="13096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dirty="0" smtClean="0"/>
            <a:t>پیامدهای مستقیم</a:t>
          </a:r>
          <a:endParaRPr lang="en-US" sz="2400" b="1" kern="1200" dirty="0"/>
        </a:p>
      </dsp:txBody>
      <dsp:txXfrm>
        <a:off x="2583969" y="1719758"/>
        <a:ext cx="926089" cy="926089"/>
      </dsp:txXfrm>
    </dsp:sp>
    <dsp:sp modelId="{3619676E-4DE1-4CD5-B6C0-C3ACFF0957C2}">
      <dsp:nvSpPr>
        <dsp:cNvPr id="0" name=""/>
        <dsp:cNvSpPr/>
      </dsp:nvSpPr>
      <dsp:spPr>
        <a:xfrm rot="16149694">
          <a:off x="2978706" y="1200718"/>
          <a:ext cx="114388" cy="4452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996115" y="1306933"/>
        <a:ext cx="80072" cy="267175"/>
      </dsp:txXfrm>
    </dsp:sp>
    <dsp:sp modelId="{F19EC009-6C7A-4D58-86EF-5FCB61C7CCD0}">
      <dsp:nvSpPr>
        <dsp:cNvPr id="0" name=""/>
        <dsp:cNvSpPr/>
      </dsp:nvSpPr>
      <dsp:spPr>
        <a:xfrm>
          <a:off x="1296499" y="2548"/>
          <a:ext cx="3456383" cy="13096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kern="1200" dirty="0" smtClean="0"/>
            <a:t>فرایند و مدیریت گروهی موثر</a:t>
          </a:r>
          <a:endParaRPr lang="en-US" sz="1400" kern="1200" dirty="0"/>
        </a:p>
      </dsp:txBody>
      <dsp:txXfrm>
        <a:off x="1802675" y="194347"/>
        <a:ext cx="2444031" cy="926089"/>
      </dsp:txXfrm>
    </dsp:sp>
    <dsp:sp modelId="{15A4C9E4-8736-4B09-A191-4DBE30E2DB14}">
      <dsp:nvSpPr>
        <dsp:cNvPr id="0" name=""/>
        <dsp:cNvSpPr/>
      </dsp:nvSpPr>
      <dsp:spPr>
        <a:xfrm rot="2281557">
          <a:off x="3613935" y="2493934"/>
          <a:ext cx="231290" cy="4452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3621299" y="2561621"/>
        <a:ext cx="161903" cy="267175"/>
      </dsp:txXfrm>
    </dsp:sp>
    <dsp:sp modelId="{159E2C62-EC1C-4C82-9D89-1E9D71E60652}">
      <dsp:nvSpPr>
        <dsp:cNvPr id="0" name=""/>
        <dsp:cNvSpPr/>
      </dsp:nvSpPr>
      <dsp:spPr>
        <a:xfrm>
          <a:off x="3303350" y="2751763"/>
          <a:ext cx="2617200" cy="13096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kern="1200" dirty="0" smtClean="0"/>
            <a:t>نظم پژوهشی مبتنی برهمیاری</a:t>
          </a:r>
          <a:endParaRPr lang="en-US" sz="1600" kern="1200" dirty="0"/>
        </a:p>
      </dsp:txBody>
      <dsp:txXfrm>
        <a:off x="3686630" y="2943562"/>
        <a:ext cx="1850640" cy="926089"/>
      </dsp:txXfrm>
    </dsp:sp>
    <dsp:sp modelId="{7B5AE645-9898-42D9-BCF3-FDB1364A9EFB}">
      <dsp:nvSpPr>
        <dsp:cNvPr id="0" name=""/>
        <dsp:cNvSpPr/>
      </dsp:nvSpPr>
      <dsp:spPr>
        <a:xfrm rot="8565206">
          <a:off x="2217455" y="2495488"/>
          <a:ext cx="250949" cy="4452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285062" y="2561764"/>
        <a:ext cx="175664" cy="267175"/>
      </dsp:txXfrm>
    </dsp:sp>
    <dsp:sp modelId="{DF45A56B-055B-4AA6-B640-056A750B0E62}">
      <dsp:nvSpPr>
        <dsp:cNvPr id="0" name=""/>
        <dsp:cNvSpPr/>
      </dsp:nvSpPr>
      <dsp:spPr>
        <a:xfrm>
          <a:off x="175448" y="2751763"/>
          <a:ext cx="2523964" cy="13096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kern="1200" dirty="0" smtClean="0"/>
            <a:t>دیدگاه ساخت وسازگارانه دانش</a:t>
          </a:r>
          <a:endParaRPr lang="en-US" sz="1600" kern="1200" dirty="0"/>
        </a:p>
      </dsp:txBody>
      <dsp:txXfrm>
        <a:off x="545074" y="2943562"/>
        <a:ext cx="1784712" cy="926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189AF-F3C0-4711-B728-56014BAC23C7}">
      <dsp:nvSpPr>
        <dsp:cNvPr id="0" name=""/>
        <dsp:cNvSpPr/>
      </dsp:nvSpPr>
      <dsp:spPr>
        <a:xfrm>
          <a:off x="304800" y="1019694"/>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fa-IR" sz="1400" kern="1200" dirty="0" smtClean="0"/>
            <a:t>احترام نسبت به شان دیگران</a:t>
          </a:r>
          <a:endParaRPr lang="en-US" sz="1400" kern="1200" dirty="0"/>
        </a:p>
      </dsp:txBody>
      <dsp:txXfrm>
        <a:off x="304800" y="1019694"/>
        <a:ext cx="5486400" cy="498763"/>
      </dsp:txXfrm>
    </dsp:sp>
    <dsp:sp modelId="{B1515036-6D7D-4578-9004-28FA1244640D}">
      <dsp:nvSpPr>
        <dsp:cNvPr id="0" name=""/>
        <dsp:cNvSpPr/>
      </dsp:nvSpPr>
      <dsp:spPr>
        <a:xfrm>
          <a:off x="304800" y="151845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4DCD67-1903-485A-BDDD-D5ABA6A2A6D9}">
      <dsp:nvSpPr>
        <dsp:cNvPr id="0" name=""/>
        <dsp:cNvSpPr/>
      </dsp:nvSpPr>
      <dsp:spPr>
        <a:xfrm>
          <a:off x="1078992" y="151845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B6766-74AD-4506-BF53-CDB693BE9EC4}">
      <dsp:nvSpPr>
        <dsp:cNvPr id="0" name=""/>
        <dsp:cNvSpPr/>
      </dsp:nvSpPr>
      <dsp:spPr>
        <a:xfrm>
          <a:off x="1853184" y="151845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547C3C-D449-47A5-BC43-A95C7CB8A6AE}">
      <dsp:nvSpPr>
        <dsp:cNvPr id="0" name=""/>
        <dsp:cNvSpPr/>
      </dsp:nvSpPr>
      <dsp:spPr>
        <a:xfrm>
          <a:off x="2627376" y="151845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F7001-0443-4851-B467-733125A2E937}">
      <dsp:nvSpPr>
        <dsp:cNvPr id="0" name=""/>
        <dsp:cNvSpPr/>
      </dsp:nvSpPr>
      <dsp:spPr>
        <a:xfrm>
          <a:off x="3401568" y="151845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711F34-7AAE-4B30-AA47-DF18BDBDE59A}">
      <dsp:nvSpPr>
        <dsp:cNvPr id="0" name=""/>
        <dsp:cNvSpPr/>
      </dsp:nvSpPr>
      <dsp:spPr>
        <a:xfrm>
          <a:off x="4175760" y="151845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1C084-6072-4356-A158-6E9745EE83D3}">
      <dsp:nvSpPr>
        <dsp:cNvPr id="0" name=""/>
        <dsp:cNvSpPr/>
      </dsp:nvSpPr>
      <dsp:spPr>
        <a:xfrm>
          <a:off x="4949952" y="151845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6BDEF6-84C2-4224-BE9C-F3C50A617FDF}">
      <dsp:nvSpPr>
        <dsp:cNvPr id="0" name=""/>
        <dsp:cNvSpPr/>
      </dsp:nvSpPr>
      <dsp:spPr>
        <a:xfrm>
          <a:off x="304800" y="1721658"/>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fa-IR" sz="1600" kern="1200" dirty="0" smtClean="0"/>
            <a:t>پژوهش اجتماعی به عنوان یک شیوه یادگیری</a:t>
          </a:r>
          <a:endParaRPr lang="en-US" sz="1600" kern="1200" dirty="0"/>
        </a:p>
      </dsp:txBody>
      <dsp:txXfrm>
        <a:off x="304800" y="1721658"/>
        <a:ext cx="5486400" cy="498763"/>
      </dsp:txXfrm>
    </dsp:sp>
    <dsp:sp modelId="{919C5C1B-98F8-4EC3-A125-0450A32B74DB}">
      <dsp:nvSpPr>
        <dsp:cNvPr id="0" name=""/>
        <dsp:cNvSpPr/>
      </dsp:nvSpPr>
      <dsp:spPr>
        <a:xfrm>
          <a:off x="304800" y="2220421"/>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DA3448-98EB-4B9A-99D7-7E4A8B9A32CF}">
      <dsp:nvSpPr>
        <dsp:cNvPr id="0" name=""/>
        <dsp:cNvSpPr/>
      </dsp:nvSpPr>
      <dsp:spPr>
        <a:xfrm>
          <a:off x="1078992" y="2220421"/>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521768-3073-4AD4-A8CA-C66E5F0A6B1D}">
      <dsp:nvSpPr>
        <dsp:cNvPr id="0" name=""/>
        <dsp:cNvSpPr/>
      </dsp:nvSpPr>
      <dsp:spPr>
        <a:xfrm>
          <a:off x="1853184" y="2220421"/>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D4F894-A118-4EC9-8C31-46B326C28893}">
      <dsp:nvSpPr>
        <dsp:cNvPr id="0" name=""/>
        <dsp:cNvSpPr/>
      </dsp:nvSpPr>
      <dsp:spPr>
        <a:xfrm>
          <a:off x="2627376" y="2220421"/>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F5AAD-C09B-4C84-B01D-704D22D5EB1A}">
      <dsp:nvSpPr>
        <dsp:cNvPr id="0" name=""/>
        <dsp:cNvSpPr/>
      </dsp:nvSpPr>
      <dsp:spPr>
        <a:xfrm>
          <a:off x="3401568" y="2220421"/>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F69C51-42A3-4BE7-8FC0-54C960EC4609}">
      <dsp:nvSpPr>
        <dsp:cNvPr id="0" name=""/>
        <dsp:cNvSpPr/>
      </dsp:nvSpPr>
      <dsp:spPr>
        <a:xfrm>
          <a:off x="4175760" y="2220421"/>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52353B-7BC3-463D-A2C6-5FA7DF8D44C4}">
      <dsp:nvSpPr>
        <dsp:cNvPr id="0" name=""/>
        <dsp:cNvSpPr/>
      </dsp:nvSpPr>
      <dsp:spPr>
        <a:xfrm>
          <a:off x="4949952" y="2220421"/>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EF8611-4B8B-40CB-A839-53D9F627DE20}">
      <dsp:nvSpPr>
        <dsp:cNvPr id="0" name=""/>
        <dsp:cNvSpPr/>
      </dsp:nvSpPr>
      <dsp:spPr>
        <a:xfrm>
          <a:off x="304800" y="2423621"/>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fa-IR" sz="1600" kern="1200" dirty="0" smtClean="0"/>
            <a:t>صمیمیت و همبستگی درروابط بین فردی</a:t>
          </a:r>
          <a:endParaRPr lang="en-US" sz="1600" kern="1200" dirty="0"/>
        </a:p>
      </dsp:txBody>
      <dsp:txXfrm>
        <a:off x="304800" y="2423621"/>
        <a:ext cx="5486400" cy="498763"/>
      </dsp:txXfrm>
    </dsp:sp>
    <dsp:sp modelId="{73CD16A9-9411-4E77-93D4-EF3D952F7AF5}">
      <dsp:nvSpPr>
        <dsp:cNvPr id="0" name=""/>
        <dsp:cNvSpPr/>
      </dsp:nvSpPr>
      <dsp:spPr>
        <a:xfrm>
          <a:off x="304800" y="2922385"/>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1F0A2-0E49-40DA-AC5B-D6791070FEA6}">
      <dsp:nvSpPr>
        <dsp:cNvPr id="0" name=""/>
        <dsp:cNvSpPr/>
      </dsp:nvSpPr>
      <dsp:spPr>
        <a:xfrm>
          <a:off x="1078992" y="2922385"/>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EF00E0-792A-458D-8597-DEB722CB2DBD}">
      <dsp:nvSpPr>
        <dsp:cNvPr id="0" name=""/>
        <dsp:cNvSpPr/>
      </dsp:nvSpPr>
      <dsp:spPr>
        <a:xfrm>
          <a:off x="1853184" y="2922385"/>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1FF34-D017-4039-8871-0331A1456EC6}">
      <dsp:nvSpPr>
        <dsp:cNvPr id="0" name=""/>
        <dsp:cNvSpPr/>
      </dsp:nvSpPr>
      <dsp:spPr>
        <a:xfrm>
          <a:off x="2627376" y="2922385"/>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E23D10-C2B4-484A-B619-C73D25E8D621}">
      <dsp:nvSpPr>
        <dsp:cNvPr id="0" name=""/>
        <dsp:cNvSpPr/>
      </dsp:nvSpPr>
      <dsp:spPr>
        <a:xfrm>
          <a:off x="3401568" y="2922385"/>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E5BC7F-461D-4A26-981B-351DC6F7EC3F}">
      <dsp:nvSpPr>
        <dsp:cNvPr id="0" name=""/>
        <dsp:cNvSpPr/>
      </dsp:nvSpPr>
      <dsp:spPr>
        <a:xfrm>
          <a:off x="4175760" y="2922385"/>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FAA107-A3DA-4D91-B50C-F7607C826960}">
      <dsp:nvSpPr>
        <dsp:cNvPr id="0" name=""/>
        <dsp:cNvSpPr/>
      </dsp:nvSpPr>
      <dsp:spPr>
        <a:xfrm>
          <a:off x="4949952" y="2922385"/>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A9C3D-5850-4F9F-88FD-2AEF94DE0682}">
      <dsp:nvSpPr>
        <dsp:cNvPr id="0" name=""/>
        <dsp:cNvSpPr/>
      </dsp:nvSpPr>
      <dsp:spPr>
        <a:xfrm>
          <a:off x="2935889" y="2718478"/>
          <a:ext cx="1883250" cy="1883250"/>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rgbClr val="09055B"/>
              </a:solidFill>
              <a:latin typeface="Calibri"/>
              <a:ea typeface="+mn-ea"/>
              <a:cs typeface="Arial"/>
            </a:rPr>
            <a:t>انواع </a:t>
          </a:r>
        </a:p>
        <a:p>
          <a:pPr lvl="0" algn="ctr" defTabSz="889000" rtl="1">
            <a:lnSpc>
              <a:spcPct val="90000"/>
            </a:lnSpc>
            <a:spcBef>
              <a:spcPct val="0"/>
            </a:spcBef>
            <a:spcAft>
              <a:spcPct val="35000"/>
            </a:spcAft>
          </a:pPr>
          <a:r>
            <a:rPr lang="fa-IR" sz="2000" kern="1200" dirty="0" smtClean="0">
              <a:solidFill>
                <a:srgbClr val="09055B"/>
              </a:solidFill>
              <a:latin typeface="Calibri"/>
              <a:ea typeface="+mn-ea"/>
              <a:cs typeface="Arial"/>
            </a:rPr>
            <a:t>شبیه سازی ها</a:t>
          </a:r>
          <a:endParaRPr lang="fa-IR" sz="2000" kern="1200" dirty="0">
            <a:solidFill>
              <a:srgbClr val="09055B"/>
            </a:solidFill>
            <a:latin typeface="Calibri"/>
            <a:ea typeface="+mn-ea"/>
            <a:cs typeface="Arial"/>
          </a:endParaRPr>
        </a:p>
      </dsp:txBody>
      <dsp:txXfrm>
        <a:off x="3211685" y="2994274"/>
        <a:ext cx="1331658" cy="1331658"/>
      </dsp:txXfrm>
    </dsp:sp>
    <dsp:sp modelId="{FB56D313-C9E9-49A2-95C6-197D4A26C166}">
      <dsp:nvSpPr>
        <dsp:cNvPr id="0" name=""/>
        <dsp:cNvSpPr/>
      </dsp:nvSpPr>
      <dsp:spPr>
        <a:xfrm rot="10800000">
          <a:off x="739613" y="3391740"/>
          <a:ext cx="2075481" cy="536726"/>
        </a:xfrm>
        <a:prstGeom prst="leftArrow">
          <a:avLst>
            <a:gd name="adj1" fmla="val 60000"/>
            <a:gd name="adj2" fmla="val 50000"/>
          </a:avLst>
        </a:prstGeom>
        <a:solidFill>
          <a:srgbClr val="19F333"/>
        </a:solidFill>
        <a:ln w="57150">
          <a:solidFill>
            <a:srgbClr val="FFFF00"/>
          </a:solidFill>
        </a:ln>
        <a:effectLst/>
      </dsp:spPr>
      <dsp:style>
        <a:lnRef idx="0">
          <a:scrgbClr r="0" g="0" b="0"/>
        </a:lnRef>
        <a:fillRef idx="1">
          <a:scrgbClr r="0" g="0" b="0"/>
        </a:fillRef>
        <a:effectRef idx="0">
          <a:scrgbClr r="0" g="0" b="0"/>
        </a:effectRef>
        <a:fontRef idx="minor">
          <a:schemeClr val="lt1"/>
        </a:fontRef>
      </dsp:style>
    </dsp:sp>
    <dsp:sp modelId="{D82E8081-55A6-44B9-A2EC-02B318081373}">
      <dsp:nvSpPr>
        <dsp:cNvPr id="0" name=""/>
        <dsp:cNvSpPr/>
      </dsp:nvSpPr>
      <dsp:spPr>
        <a:xfrm>
          <a:off x="80475" y="3132793"/>
          <a:ext cx="1318275" cy="1054620"/>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smtClean="0">
              <a:solidFill>
                <a:sysClr val="window" lastClr="FFFFFF"/>
              </a:solidFill>
              <a:latin typeface="Calibri"/>
              <a:ea typeface="+mn-ea"/>
              <a:cs typeface="2  Nazanin" pitchFamily="2" charset="-78"/>
            </a:rPr>
            <a:t>علم رایانهََ</a:t>
          </a:r>
          <a:endParaRPr lang="fa-IR" sz="2800" kern="1200" dirty="0">
            <a:solidFill>
              <a:sysClr val="window" lastClr="FFFFFF"/>
            </a:solidFill>
            <a:latin typeface="Calibri"/>
            <a:ea typeface="+mn-ea"/>
            <a:cs typeface="2  Nazanin" pitchFamily="2" charset="-78"/>
          </a:endParaRPr>
        </a:p>
      </dsp:txBody>
      <dsp:txXfrm>
        <a:off x="111364" y="3163682"/>
        <a:ext cx="1256497" cy="992842"/>
      </dsp:txXfrm>
    </dsp:sp>
    <dsp:sp modelId="{E682BD68-4228-4FC9-8C70-CB5BBC044F79}">
      <dsp:nvSpPr>
        <dsp:cNvPr id="0" name=""/>
        <dsp:cNvSpPr/>
      </dsp:nvSpPr>
      <dsp:spPr>
        <a:xfrm rot="12584355">
          <a:off x="918171" y="2322375"/>
          <a:ext cx="2175056" cy="536726"/>
        </a:xfrm>
        <a:prstGeom prst="leftArrow">
          <a:avLst>
            <a:gd name="adj1" fmla="val 60000"/>
            <a:gd name="adj2" fmla="val 50000"/>
          </a:avLst>
        </a:prstGeom>
        <a:solidFill>
          <a:srgbClr val="19F333"/>
        </a:solidFill>
        <a:ln w="57150">
          <a:solidFill>
            <a:srgbClr val="FFFF00"/>
          </a:solidFill>
        </a:ln>
        <a:effectLst/>
      </dsp:spPr>
      <dsp:style>
        <a:lnRef idx="0">
          <a:scrgbClr r="0" g="0" b="0"/>
        </a:lnRef>
        <a:fillRef idx="1">
          <a:scrgbClr r="0" g="0" b="0"/>
        </a:fillRef>
        <a:effectRef idx="0">
          <a:scrgbClr r="0" g="0" b="0"/>
        </a:effectRef>
        <a:fontRef idx="minor">
          <a:schemeClr val="lt1"/>
        </a:fontRef>
      </dsp:style>
    </dsp:sp>
    <dsp:sp modelId="{8D95A747-F096-416D-B9E2-2EB81CD4976C}">
      <dsp:nvSpPr>
        <dsp:cNvPr id="0" name=""/>
        <dsp:cNvSpPr/>
      </dsp:nvSpPr>
      <dsp:spPr>
        <a:xfrm>
          <a:off x="452443" y="1584011"/>
          <a:ext cx="1217928" cy="934509"/>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solidFill>
                <a:sysClr val="window" lastClr="FFFFFF"/>
              </a:solidFill>
              <a:latin typeface="Calibri"/>
              <a:ea typeface="+mn-ea"/>
              <a:cs typeface="2  Nazanin" pitchFamily="2" charset="-78"/>
            </a:rPr>
            <a:t>مهندسی</a:t>
          </a:r>
          <a:endParaRPr lang="fa-IR" sz="2800" kern="1200" dirty="0">
            <a:solidFill>
              <a:sysClr val="window" lastClr="FFFFFF"/>
            </a:solidFill>
            <a:latin typeface="Calibri"/>
            <a:ea typeface="+mn-ea"/>
            <a:cs typeface="2  Nazanin" pitchFamily="2" charset="-78"/>
          </a:endParaRPr>
        </a:p>
      </dsp:txBody>
      <dsp:txXfrm>
        <a:off x="479814" y="1611382"/>
        <a:ext cx="1163186" cy="879767"/>
      </dsp:txXfrm>
    </dsp:sp>
    <dsp:sp modelId="{E2D6A4E0-1304-46D9-B714-4997FB99D758}">
      <dsp:nvSpPr>
        <dsp:cNvPr id="0" name=""/>
        <dsp:cNvSpPr/>
      </dsp:nvSpPr>
      <dsp:spPr>
        <a:xfrm rot="14393181">
          <a:off x="1801076" y="1584312"/>
          <a:ext cx="2056266" cy="536726"/>
        </a:xfrm>
        <a:prstGeom prst="leftArrow">
          <a:avLst>
            <a:gd name="adj1" fmla="val 60000"/>
            <a:gd name="adj2" fmla="val 50000"/>
          </a:avLst>
        </a:prstGeom>
        <a:solidFill>
          <a:srgbClr val="19F333"/>
        </a:solidFill>
        <a:ln w="57150">
          <a:solidFill>
            <a:srgbClr val="FFFF00"/>
          </a:solidFill>
        </a:ln>
        <a:effectLst/>
      </dsp:spPr>
      <dsp:style>
        <a:lnRef idx="0">
          <a:scrgbClr r="0" g="0" b="0"/>
        </a:lnRef>
        <a:fillRef idx="1">
          <a:scrgbClr r="0" g="0" b="0"/>
        </a:fillRef>
        <a:effectRef idx="0">
          <a:scrgbClr r="0" g="0" b="0"/>
        </a:effectRef>
        <a:fontRef idx="minor">
          <a:schemeClr val="lt1"/>
        </a:fontRef>
      </dsp:style>
    </dsp:sp>
    <dsp:sp modelId="{6B50C57F-3440-4711-A27A-4E40B08B1FB3}">
      <dsp:nvSpPr>
        <dsp:cNvPr id="0" name=""/>
        <dsp:cNvSpPr/>
      </dsp:nvSpPr>
      <dsp:spPr>
        <a:xfrm>
          <a:off x="1704413" y="496053"/>
          <a:ext cx="1217928" cy="934509"/>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solidFill>
                <a:sysClr val="window" lastClr="FFFFFF"/>
              </a:solidFill>
              <a:latin typeface="Calibri"/>
              <a:ea typeface="+mn-ea"/>
              <a:cs typeface="2  Nazanin" pitchFamily="2" charset="-78"/>
            </a:rPr>
            <a:t>پرواز</a:t>
          </a:r>
          <a:endParaRPr lang="fa-IR" sz="2800" kern="1200" dirty="0">
            <a:solidFill>
              <a:sysClr val="window" lastClr="FFFFFF"/>
            </a:solidFill>
            <a:latin typeface="Calibri"/>
            <a:ea typeface="+mn-ea"/>
            <a:cs typeface="2  Nazanin" pitchFamily="2" charset="-78"/>
          </a:endParaRPr>
        </a:p>
      </dsp:txBody>
      <dsp:txXfrm>
        <a:off x="1731784" y="523424"/>
        <a:ext cx="1163186" cy="879767"/>
      </dsp:txXfrm>
    </dsp:sp>
    <dsp:sp modelId="{4994E377-EC16-4C8D-B42E-7F42CB19CC36}">
      <dsp:nvSpPr>
        <dsp:cNvPr id="0" name=""/>
        <dsp:cNvSpPr/>
      </dsp:nvSpPr>
      <dsp:spPr>
        <a:xfrm rot="16285150">
          <a:off x="2926258" y="1331788"/>
          <a:ext cx="2004580" cy="536726"/>
        </a:xfrm>
        <a:prstGeom prst="leftArrow">
          <a:avLst>
            <a:gd name="adj1" fmla="val 60000"/>
            <a:gd name="adj2" fmla="val 50000"/>
          </a:avLst>
        </a:prstGeom>
        <a:solidFill>
          <a:srgbClr val="19F333"/>
        </a:solidFill>
        <a:ln w="57150">
          <a:solidFill>
            <a:srgbClr val="FFFF00"/>
          </a:solidFill>
        </a:ln>
        <a:effectLst/>
      </dsp:spPr>
      <dsp:style>
        <a:lnRef idx="0">
          <a:scrgbClr r="0" g="0" b="0"/>
        </a:lnRef>
        <a:fillRef idx="1">
          <a:scrgbClr r="0" g="0" b="0"/>
        </a:fillRef>
        <a:effectRef idx="0">
          <a:scrgbClr r="0" g="0" b="0"/>
        </a:effectRef>
        <a:fontRef idx="minor">
          <a:schemeClr val="lt1"/>
        </a:fontRef>
      </dsp:style>
    </dsp:sp>
    <dsp:sp modelId="{DEFF50EC-765B-4306-9D1D-E11445AFF471}">
      <dsp:nvSpPr>
        <dsp:cNvPr id="0" name=""/>
        <dsp:cNvSpPr/>
      </dsp:nvSpPr>
      <dsp:spPr>
        <a:xfrm>
          <a:off x="3352891" y="82749"/>
          <a:ext cx="1200961" cy="1030838"/>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solidFill>
                <a:sysClr val="window" lastClr="FFFFFF"/>
              </a:solidFill>
              <a:latin typeface="Calibri"/>
              <a:ea typeface="+mn-ea"/>
              <a:cs typeface="2  Nazanin" pitchFamily="2" charset="-78"/>
            </a:rPr>
            <a:t>بازی گونه </a:t>
          </a:r>
          <a:endParaRPr lang="fa-IR" sz="2800" kern="1200" dirty="0">
            <a:solidFill>
              <a:sysClr val="window" lastClr="FFFFFF"/>
            </a:solidFill>
            <a:latin typeface="Calibri"/>
            <a:ea typeface="+mn-ea"/>
            <a:cs typeface="2  Nazanin" pitchFamily="2" charset="-78"/>
          </a:endParaRPr>
        </a:p>
      </dsp:txBody>
      <dsp:txXfrm>
        <a:off x="3383083" y="112941"/>
        <a:ext cx="1140577" cy="970454"/>
      </dsp:txXfrm>
    </dsp:sp>
    <dsp:sp modelId="{4089794D-BB51-4E2D-A602-8A9AD0126CD1}">
      <dsp:nvSpPr>
        <dsp:cNvPr id="0" name=""/>
        <dsp:cNvSpPr/>
      </dsp:nvSpPr>
      <dsp:spPr>
        <a:xfrm rot="18085150">
          <a:off x="3949397" y="1633286"/>
          <a:ext cx="2004580" cy="536726"/>
        </a:xfrm>
        <a:prstGeom prst="leftArrow">
          <a:avLst>
            <a:gd name="adj1" fmla="val 60000"/>
            <a:gd name="adj2" fmla="val 50000"/>
          </a:avLst>
        </a:prstGeom>
        <a:solidFill>
          <a:srgbClr val="19F333"/>
        </a:solidFill>
        <a:ln w="57150">
          <a:solidFill>
            <a:srgbClr val="FFFF00"/>
          </a:solidFill>
        </a:ln>
        <a:effectLst/>
      </dsp:spPr>
      <dsp:style>
        <a:lnRef idx="0">
          <a:scrgbClr r="0" g="0" b="0"/>
        </a:lnRef>
        <a:fillRef idx="1">
          <a:scrgbClr r="0" g="0" b="0"/>
        </a:fillRef>
        <a:effectRef idx="0">
          <a:scrgbClr r="0" g="0" b="0"/>
        </a:effectRef>
        <a:fontRef idx="minor">
          <a:schemeClr val="lt1"/>
        </a:fontRef>
      </dsp:style>
    </dsp:sp>
    <dsp:sp modelId="{928DB13E-F998-46A0-AB1D-BD684E029769}">
      <dsp:nvSpPr>
        <dsp:cNvPr id="0" name=""/>
        <dsp:cNvSpPr/>
      </dsp:nvSpPr>
      <dsp:spPr>
        <a:xfrm>
          <a:off x="4873695" y="530899"/>
          <a:ext cx="1200961" cy="1030838"/>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solidFill>
                <a:sysClr val="window" lastClr="FFFFFF"/>
              </a:solidFill>
              <a:latin typeface="Calibri"/>
              <a:ea typeface="+mn-ea"/>
              <a:cs typeface="2  Nazanin" pitchFamily="2" charset="-78"/>
            </a:rPr>
            <a:t>پزشکی</a:t>
          </a:r>
          <a:endParaRPr lang="fa-IR" sz="2800" kern="1200" dirty="0">
            <a:solidFill>
              <a:sysClr val="window" lastClr="FFFFFF"/>
            </a:solidFill>
            <a:latin typeface="Calibri"/>
            <a:ea typeface="+mn-ea"/>
            <a:cs typeface="2  Nazanin" pitchFamily="2" charset="-78"/>
          </a:endParaRPr>
        </a:p>
      </dsp:txBody>
      <dsp:txXfrm>
        <a:off x="4903887" y="561091"/>
        <a:ext cx="1140577" cy="970454"/>
      </dsp:txXfrm>
    </dsp:sp>
    <dsp:sp modelId="{F6D6D8A1-FB81-486B-AE0D-A3672FB13011}">
      <dsp:nvSpPr>
        <dsp:cNvPr id="0" name=""/>
        <dsp:cNvSpPr/>
      </dsp:nvSpPr>
      <dsp:spPr>
        <a:xfrm rot="19820350">
          <a:off x="4665451" y="2365395"/>
          <a:ext cx="2028599" cy="536726"/>
        </a:xfrm>
        <a:prstGeom prst="leftArrow">
          <a:avLst>
            <a:gd name="adj1" fmla="val 60000"/>
            <a:gd name="adj2" fmla="val 50000"/>
          </a:avLst>
        </a:prstGeom>
        <a:solidFill>
          <a:srgbClr val="19F333"/>
        </a:solidFill>
        <a:ln w="57150">
          <a:solidFill>
            <a:srgbClr val="FFFF00"/>
          </a:solidFill>
        </a:ln>
        <a:effectLst/>
      </dsp:spPr>
      <dsp:style>
        <a:lnRef idx="0">
          <a:scrgbClr r="0" g="0" b="0"/>
        </a:lnRef>
        <a:fillRef idx="1">
          <a:scrgbClr r="0" g="0" b="0"/>
        </a:fillRef>
        <a:effectRef idx="0">
          <a:scrgbClr r="0" g="0" b="0"/>
        </a:effectRef>
        <a:fontRef idx="minor">
          <a:schemeClr val="lt1"/>
        </a:fontRef>
      </dsp:style>
    </dsp:sp>
    <dsp:sp modelId="{36A74821-A021-4B9A-A6C1-AD08D94B35FA}">
      <dsp:nvSpPr>
        <dsp:cNvPr id="0" name=""/>
        <dsp:cNvSpPr/>
      </dsp:nvSpPr>
      <dsp:spPr>
        <a:xfrm>
          <a:off x="5952183" y="1664562"/>
          <a:ext cx="1217928" cy="934509"/>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solidFill>
                <a:sysClr val="window" lastClr="FFFFFF"/>
              </a:solidFill>
              <a:latin typeface="Calibri"/>
              <a:ea typeface="+mn-ea"/>
              <a:cs typeface="2  Nazanin" pitchFamily="2" charset="-78"/>
            </a:rPr>
            <a:t>آموزشی</a:t>
          </a:r>
          <a:endParaRPr lang="fa-IR" sz="2800" kern="1200" dirty="0">
            <a:solidFill>
              <a:sysClr val="window" lastClr="FFFFFF"/>
            </a:solidFill>
            <a:latin typeface="Calibri"/>
            <a:ea typeface="+mn-ea"/>
            <a:cs typeface="2  Nazanin" pitchFamily="2" charset="-78"/>
          </a:endParaRPr>
        </a:p>
      </dsp:txBody>
      <dsp:txXfrm>
        <a:off x="5979554" y="1691933"/>
        <a:ext cx="1163186" cy="879767"/>
      </dsp:txXfrm>
    </dsp:sp>
    <dsp:sp modelId="{1D102BF5-378B-4C97-B9E5-9BC31AA820FE}">
      <dsp:nvSpPr>
        <dsp:cNvPr id="0" name=""/>
        <dsp:cNvSpPr/>
      </dsp:nvSpPr>
      <dsp:spPr>
        <a:xfrm rot="21548283">
          <a:off x="4940790" y="3359989"/>
          <a:ext cx="2094281" cy="536726"/>
        </a:xfrm>
        <a:prstGeom prst="leftArrow">
          <a:avLst>
            <a:gd name="adj1" fmla="val 60000"/>
            <a:gd name="adj2" fmla="val 50000"/>
          </a:avLst>
        </a:prstGeom>
        <a:solidFill>
          <a:srgbClr val="19F333"/>
        </a:solidFill>
        <a:ln w="57150">
          <a:solidFill>
            <a:srgbClr val="FFFF00"/>
          </a:solidFill>
        </a:ln>
        <a:effectLst/>
      </dsp:spPr>
      <dsp:style>
        <a:lnRef idx="0">
          <a:scrgbClr r="0" g="0" b="0"/>
        </a:lnRef>
        <a:fillRef idx="1">
          <a:scrgbClr r="0" g="0" b="0"/>
        </a:fillRef>
        <a:effectRef idx="0">
          <a:scrgbClr r="0" g="0" b="0"/>
        </a:effectRef>
        <a:fontRef idx="minor">
          <a:schemeClr val="lt1"/>
        </a:fontRef>
      </dsp:style>
    </dsp:sp>
    <dsp:sp modelId="{9DF3300D-B099-48CD-8CC5-53468D58C183}">
      <dsp:nvSpPr>
        <dsp:cNvPr id="0" name=""/>
        <dsp:cNvSpPr/>
      </dsp:nvSpPr>
      <dsp:spPr>
        <a:xfrm>
          <a:off x="6425989" y="3145345"/>
          <a:ext cx="1217928" cy="934509"/>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solidFill>
                <a:sysClr val="window" lastClr="FFFFFF"/>
              </a:solidFill>
              <a:latin typeface="Calibri"/>
              <a:ea typeface="+mn-ea"/>
              <a:cs typeface="2  Nazanin" pitchFamily="2" charset="-78"/>
            </a:rPr>
            <a:t>فیزیکی</a:t>
          </a:r>
          <a:endParaRPr lang="fa-IR" sz="2800" kern="1200" dirty="0">
            <a:solidFill>
              <a:sysClr val="window" lastClr="FFFFFF"/>
            </a:solidFill>
            <a:latin typeface="Calibri"/>
            <a:ea typeface="+mn-ea"/>
            <a:cs typeface="2  Nazanin" pitchFamily="2" charset="-78"/>
          </a:endParaRPr>
        </a:p>
      </dsp:txBody>
      <dsp:txXfrm>
        <a:off x="6453360" y="3172716"/>
        <a:ext cx="1163186" cy="8797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C6CB2-6B74-4A85-B58F-C058C78FA7E9}">
      <dsp:nvSpPr>
        <dsp:cNvPr id="0" name=""/>
        <dsp:cNvSpPr/>
      </dsp:nvSpPr>
      <dsp:spPr>
        <a:xfrm>
          <a:off x="3538165" y="1618083"/>
          <a:ext cx="1153269" cy="1153269"/>
        </a:xfrm>
        <a:prstGeom prst="ellipse">
          <a:avLst/>
        </a:prstGeom>
        <a:solidFill>
          <a:srgbClr val="F79646">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fa-IR" sz="1900" kern="1200" dirty="0" smtClean="0">
              <a:solidFill>
                <a:srgbClr val="02045E"/>
              </a:solidFill>
              <a:latin typeface="Calibri"/>
              <a:ea typeface="+mn-ea"/>
              <a:cs typeface="Arial"/>
            </a:rPr>
            <a:t>نقش معلم در شبیه سازی ها</a:t>
          </a:r>
          <a:endParaRPr lang="fa-IR" sz="1900" kern="1200" dirty="0">
            <a:solidFill>
              <a:srgbClr val="02045E"/>
            </a:solidFill>
            <a:latin typeface="Calibri"/>
            <a:ea typeface="+mn-ea"/>
            <a:cs typeface="Arial"/>
          </a:endParaRPr>
        </a:p>
      </dsp:txBody>
      <dsp:txXfrm>
        <a:off x="3707057" y="1786975"/>
        <a:ext cx="815485" cy="815485"/>
      </dsp:txXfrm>
    </dsp:sp>
    <dsp:sp modelId="{B8DAE661-FEE0-4727-84B8-E7068E1CE928}">
      <dsp:nvSpPr>
        <dsp:cNvPr id="0" name=""/>
        <dsp:cNvSpPr/>
      </dsp:nvSpPr>
      <dsp:spPr>
        <a:xfrm rot="16192116">
          <a:off x="3955917" y="1207410"/>
          <a:ext cx="314135" cy="39211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fa-IR" sz="1500" kern="1200">
            <a:solidFill>
              <a:sysClr val="window" lastClr="FFFFFF"/>
            </a:solidFill>
            <a:latin typeface="Calibri"/>
            <a:ea typeface="+mn-ea"/>
            <a:cs typeface="Arial"/>
          </a:endParaRPr>
        </a:p>
      </dsp:txBody>
      <dsp:txXfrm rot="10800000">
        <a:off x="4003145" y="1332952"/>
        <a:ext cx="219895" cy="235267"/>
      </dsp:txXfrm>
    </dsp:sp>
    <dsp:sp modelId="{D464FFCE-1FFC-4F8D-9FDD-757253246EAF}">
      <dsp:nvSpPr>
        <dsp:cNvPr id="0" name=""/>
        <dsp:cNvSpPr/>
      </dsp:nvSpPr>
      <dsp:spPr>
        <a:xfrm>
          <a:off x="3534505" y="22304"/>
          <a:ext cx="1153269" cy="1153269"/>
        </a:xfrm>
        <a:prstGeom prst="ellipse">
          <a:avLst/>
        </a:prstGeom>
        <a:solidFill>
          <a:srgbClr val="19F333"/>
        </a:solidFill>
        <a:ln w="381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latin typeface="Calibri"/>
              <a:ea typeface="+mn-ea"/>
              <a:cs typeface="2  Nazanin" pitchFamily="2" charset="-78"/>
            </a:rPr>
            <a:t>1.توضیح دادن</a:t>
          </a:r>
          <a:endParaRPr lang="fa-IR" sz="1900" kern="1200" dirty="0">
            <a:solidFill>
              <a:schemeClr val="tx1"/>
            </a:solidFill>
            <a:latin typeface="Calibri"/>
            <a:ea typeface="+mn-ea"/>
            <a:cs typeface="2  Nazanin" pitchFamily="2" charset="-78"/>
          </a:endParaRPr>
        </a:p>
      </dsp:txBody>
      <dsp:txXfrm>
        <a:off x="3703397" y="191196"/>
        <a:ext cx="815485" cy="815485"/>
      </dsp:txXfrm>
    </dsp:sp>
    <dsp:sp modelId="{1E901D72-6DC8-4C4A-A26F-59B40B571DE7}">
      <dsp:nvSpPr>
        <dsp:cNvPr id="0" name=""/>
        <dsp:cNvSpPr/>
      </dsp:nvSpPr>
      <dsp:spPr>
        <a:xfrm>
          <a:off x="4787047" y="1998662"/>
          <a:ext cx="380908" cy="39211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fa-IR" sz="1500" kern="1200">
            <a:solidFill>
              <a:sysClr val="window" lastClr="FFFFFF"/>
            </a:solidFill>
            <a:latin typeface="Calibri"/>
            <a:ea typeface="+mn-ea"/>
            <a:cs typeface="Arial"/>
          </a:endParaRPr>
        </a:p>
      </dsp:txBody>
      <dsp:txXfrm>
        <a:off x="4787047" y="2077084"/>
        <a:ext cx="266636" cy="235267"/>
      </dsp:txXfrm>
    </dsp:sp>
    <dsp:sp modelId="{4A36F473-E80E-4BA0-8649-E3155788DA08}">
      <dsp:nvSpPr>
        <dsp:cNvPr id="0" name=""/>
        <dsp:cNvSpPr/>
      </dsp:nvSpPr>
      <dsp:spPr>
        <a:xfrm>
          <a:off x="5191316" y="1618083"/>
          <a:ext cx="1153269" cy="1153269"/>
        </a:xfrm>
        <a:prstGeom prst="ellipse">
          <a:avLst/>
        </a:prstGeom>
        <a:solidFill>
          <a:srgbClr val="19F333"/>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latin typeface="Calibri"/>
              <a:ea typeface="+mn-ea"/>
              <a:cs typeface="2  Nazanin" pitchFamily="2" charset="-78"/>
            </a:rPr>
            <a:t>2.رجوع    دادن</a:t>
          </a:r>
          <a:endParaRPr lang="fa-IR" sz="2000" kern="1200" dirty="0">
            <a:solidFill>
              <a:schemeClr val="tx1"/>
            </a:solidFill>
            <a:latin typeface="Calibri"/>
            <a:ea typeface="+mn-ea"/>
            <a:cs typeface="2  Nazanin" pitchFamily="2" charset="-78"/>
          </a:endParaRPr>
        </a:p>
      </dsp:txBody>
      <dsp:txXfrm>
        <a:off x="5360208" y="1786975"/>
        <a:ext cx="815485" cy="815485"/>
      </dsp:txXfrm>
    </dsp:sp>
    <dsp:sp modelId="{C944CCC4-17DD-4C64-989E-203136A4F596}">
      <dsp:nvSpPr>
        <dsp:cNvPr id="0" name=""/>
        <dsp:cNvSpPr/>
      </dsp:nvSpPr>
      <dsp:spPr>
        <a:xfrm rot="5197365">
          <a:off x="3996979" y="2799469"/>
          <a:ext cx="330156" cy="39211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fa-IR" sz="1500" kern="1200">
            <a:solidFill>
              <a:sysClr val="window" lastClr="FFFFFF"/>
            </a:solidFill>
            <a:latin typeface="Calibri"/>
            <a:ea typeface="+mn-ea"/>
            <a:cs typeface="Arial"/>
          </a:endParaRPr>
        </a:p>
      </dsp:txBody>
      <dsp:txXfrm>
        <a:off x="4043585" y="2828454"/>
        <a:ext cx="231109" cy="235267"/>
      </dsp:txXfrm>
    </dsp:sp>
    <dsp:sp modelId="{412EBD42-6ACC-4AED-B3D9-25A38DBAD006}">
      <dsp:nvSpPr>
        <dsp:cNvPr id="0" name=""/>
        <dsp:cNvSpPr/>
      </dsp:nvSpPr>
      <dsp:spPr>
        <a:xfrm>
          <a:off x="3633502" y="3233625"/>
          <a:ext cx="1153269" cy="1153269"/>
        </a:xfrm>
        <a:prstGeom prst="ellipse">
          <a:avLst/>
        </a:prstGeom>
        <a:solidFill>
          <a:srgbClr val="19F333"/>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latin typeface="Calibri"/>
              <a:ea typeface="+mn-ea"/>
              <a:cs typeface="2  Nazanin" pitchFamily="2" charset="-78"/>
            </a:rPr>
            <a:t>3</a:t>
          </a:r>
          <a:r>
            <a:rPr lang="fa-IR" sz="2000" kern="1200" dirty="0" smtClean="0">
              <a:solidFill>
                <a:schemeClr val="tx1"/>
              </a:solidFill>
              <a:latin typeface="Calibri"/>
              <a:ea typeface="+mn-ea"/>
              <a:cs typeface="2  Nazanin" pitchFamily="2" charset="-78"/>
            </a:rPr>
            <a:t>.نظارت و راهنمایی</a:t>
          </a:r>
          <a:endParaRPr lang="fa-IR" sz="2000" kern="1200" dirty="0">
            <a:solidFill>
              <a:schemeClr val="tx1"/>
            </a:solidFill>
            <a:latin typeface="Calibri"/>
            <a:ea typeface="+mn-ea"/>
            <a:cs typeface="2  Nazanin" pitchFamily="2" charset="-78"/>
          </a:endParaRPr>
        </a:p>
      </dsp:txBody>
      <dsp:txXfrm>
        <a:off x="3802394" y="3402517"/>
        <a:ext cx="815485" cy="815485"/>
      </dsp:txXfrm>
    </dsp:sp>
    <dsp:sp modelId="{9B4D78BF-5C22-4591-9B68-5F3D91828F96}">
      <dsp:nvSpPr>
        <dsp:cNvPr id="0" name=""/>
        <dsp:cNvSpPr/>
      </dsp:nvSpPr>
      <dsp:spPr>
        <a:xfrm rot="10760661">
          <a:off x="3013266" y="2008449"/>
          <a:ext cx="349765" cy="39211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fa-IR" sz="1500" kern="1200">
            <a:solidFill>
              <a:sysClr val="window" lastClr="FFFFFF"/>
            </a:solidFill>
            <a:latin typeface="Calibri"/>
            <a:ea typeface="+mn-ea"/>
            <a:cs typeface="Arial"/>
          </a:endParaRPr>
        </a:p>
      </dsp:txBody>
      <dsp:txXfrm rot="10800000">
        <a:off x="3118192" y="2086271"/>
        <a:ext cx="244836" cy="235267"/>
      </dsp:txXfrm>
    </dsp:sp>
    <dsp:sp modelId="{8242A6B4-AE95-452B-B8DE-89D944EF745B}">
      <dsp:nvSpPr>
        <dsp:cNvPr id="0" name=""/>
        <dsp:cNvSpPr/>
      </dsp:nvSpPr>
      <dsp:spPr>
        <a:xfrm>
          <a:off x="1810537" y="1637854"/>
          <a:ext cx="1153269" cy="1153269"/>
        </a:xfrm>
        <a:prstGeom prst="ellipse">
          <a:avLst/>
        </a:prstGeom>
        <a:solidFill>
          <a:srgbClr val="19F333"/>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latin typeface="Calibri"/>
              <a:ea typeface="+mn-ea"/>
              <a:cs typeface="Arial"/>
            </a:rPr>
            <a:t>4</a:t>
          </a:r>
          <a:r>
            <a:rPr lang="fa-IR" sz="2000" kern="1200" dirty="0" smtClean="0">
              <a:solidFill>
                <a:schemeClr val="tx1"/>
              </a:solidFill>
              <a:latin typeface="Calibri"/>
              <a:ea typeface="+mn-ea"/>
              <a:cs typeface="2  Nazanin" pitchFamily="2" charset="-78"/>
            </a:rPr>
            <a:t>. بحث</a:t>
          </a:r>
          <a:endParaRPr lang="fa-IR" sz="2000" kern="1200" dirty="0">
            <a:solidFill>
              <a:schemeClr val="tx1"/>
            </a:solidFill>
            <a:latin typeface="Calibri"/>
            <a:ea typeface="+mn-ea"/>
            <a:cs typeface="2  Nazanin" pitchFamily="2" charset="-78"/>
          </a:endParaRPr>
        </a:p>
      </dsp:txBody>
      <dsp:txXfrm>
        <a:off x="1979429" y="1806746"/>
        <a:ext cx="815485" cy="8154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6577A-D5C3-40EB-9F53-E148B500C34C}">
      <dsp:nvSpPr>
        <dsp:cNvPr id="0" name=""/>
        <dsp:cNvSpPr/>
      </dsp:nvSpPr>
      <dsp:spPr>
        <a:xfrm rot="16200000">
          <a:off x="-1188633" y="1189573"/>
          <a:ext cx="4824536" cy="2445388"/>
        </a:xfrm>
        <a:prstGeom prst="flowChartManualOperation">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justLow" defTabSz="889000" rtl="1">
            <a:lnSpc>
              <a:spcPct val="70000"/>
            </a:lnSpc>
            <a:spcBef>
              <a:spcPct val="0"/>
            </a:spcBef>
            <a:spcAft>
              <a:spcPct val="35000"/>
            </a:spcAft>
          </a:pPr>
          <a:r>
            <a:rPr lang="fa-IR" sz="2000" kern="1200" dirty="0" smtClean="0">
              <a:solidFill>
                <a:schemeClr val="tx1"/>
              </a:solidFill>
              <a:cs typeface="B Zar" pitchFamily="2" charset="-78"/>
            </a:rPr>
            <a:t>         3. دانش آموزان واژه ها را طبقه بندی کرده و کارتها را به نحوی دسته بندی کرده که مشتمل بر ویژگیهای مشترک باشند. (بر اساس یکسانی حروف انتهایی، جمع و مفرد بودن و ...) سپس دسته ها را یر روی کارتها نوشته و در مورد وجه اشتراک آنها بحث می کنند</a:t>
          </a:r>
          <a:endParaRPr lang="en-US" sz="2000" kern="1200" dirty="0">
            <a:solidFill>
              <a:schemeClr val="tx1"/>
            </a:solidFill>
            <a:cs typeface="B Zar" pitchFamily="2" charset="-78"/>
          </a:endParaRPr>
        </a:p>
      </dsp:txBody>
      <dsp:txXfrm rot="5400000">
        <a:off x="941" y="964906"/>
        <a:ext cx="2445388" cy="2894722"/>
      </dsp:txXfrm>
    </dsp:sp>
    <dsp:sp modelId="{A0001926-903A-4AFC-9A24-2A69292AF6D8}">
      <dsp:nvSpPr>
        <dsp:cNvPr id="0" name=""/>
        <dsp:cNvSpPr/>
      </dsp:nvSpPr>
      <dsp:spPr>
        <a:xfrm rot="16200000">
          <a:off x="1440160" y="1189573"/>
          <a:ext cx="4824536" cy="2445388"/>
        </a:xfrm>
        <a:prstGeom prst="flowChartManualOperation">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endParaRPr lang="fa-IR" sz="2000" kern="1200" dirty="0" smtClean="0">
            <a:solidFill>
              <a:schemeClr val="tx1"/>
            </a:solidFill>
            <a:cs typeface="B Zar" pitchFamily="2" charset="-78"/>
          </a:endParaRPr>
        </a:p>
        <a:p>
          <a:pPr lvl="0" algn="justLow" defTabSz="889000">
            <a:lnSpc>
              <a:spcPct val="90000"/>
            </a:lnSpc>
            <a:spcBef>
              <a:spcPct val="0"/>
            </a:spcBef>
            <a:spcAft>
              <a:spcPct val="35000"/>
            </a:spcAft>
          </a:pPr>
          <a:r>
            <a:rPr lang="fa-IR" sz="2000" kern="1200" dirty="0" smtClean="0">
              <a:solidFill>
                <a:schemeClr val="tx1"/>
              </a:solidFill>
              <a:cs typeface="B Zar" pitchFamily="2" charset="-78"/>
            </a:rPr>
            <a:t>2.دانش آموز به کارتها نگاه می کند که آیا واژه را درست تشخیص داده یا نه، و اگر درست تشخیص نداده باشد، به لوحه باز می گردد تا خطای خود را دریابد</a:t>
          </a:r>
          <a:endParaRPr lang="en-US" sz="2000" kern="1200" dirty="0">
            <a:solidFill>
              <a:schemeClr val="tx1"/>
            </a:solidFill>
            <a:cs typeface="B Zar" pitchFamily="2" charset="-78"/>
          </a:endParaRPr>
        </a:p>
      </dsp:txBody>
      <dsp:txXfrm rot="5400000">
        <a:off x="2629734" y="964906"/>
        <a:ext cx="2445388" cy="2894722"/>
      </dsp:txXfrm>
    </dsp:sp>
    <dsp:sp modelId="{5E7EEE8E-F942-4486-BAF4-B87B988577E1}">
      <dsp:nvSpPr>
        <dsp:cNvPr id="0" name=""/>
        <dsp:cNvSpPr/>
      </dsp:nvSpPr>
      <dsp:spPr>
        <a:xfrm rot="16200000">
          <a:off x="4068953" y="1189573"/>
          <a:ext cx="4824536" cy="2445388"/>
        </a:xfrm>
        <a:prstGeom prst="flowChartManualOperation">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justLow" defTabSz="889000" rtl="1">
            <a:lnSpc>
              <a:spcPct val="90000"/>
            </a:lnSpc>
            <a:spcBef>
              <a:spcPct val="0"/>
            </a:spcBef>
            <a:spcAft>
              <a:spcPct val="35000"/>
            </a:spcAft>
          </a:pPr>
          <a:r>
            <a:rPr lang="fa-IR" sz="2000" kern="1200" dirty="0" smtClean="0">
              <a:solidFill>
                <a:schemeClr val="tx1"/>
              </a:solidFill>
              <a:cs typeface="B Zar" pitchFamily="2" charset="-78"/>
            </a:rPr>
            <a:t>      1 . مرور واژه ها از سوی افراد کلاس، نگاه به لوحه، انتخاب یک واژه، تعقیب آن تا رسیدن به عنصری از تصویر که دلالت بر آن دارد، هجی کردن واژه، سپس رفتن به </a:t>
          </a:r>
          <a:r>
            <a:rPr lang="fa-IR" sz="2100" kern="1200" dirty="0" smtClean="0">
              <a:solidFill>
                <a:schemeClr val="tx1"/>
              </a:solidFill>
            </a:rPr>
            <a:t>سوی واژه </a:t>
          </a:r>
          <a:r>
            <a:rPr lang="fa-IR" sz="2000" kern="1200" dirty="0" smtClean="0">
              <a:solidFill>
                <a:schemeClr val="tx1"/>
              </a:solidFill>
              <a:cs typeface="B Zar" pitchFamily="2" charset="-78"/>
            </a:rPr>
            <a:t>ای دیگر</a:t>
          </a:r>
          <a:endParaRPr lang="en-US" sz="2000" kern="1200" dirty="0">
            <a:solidFill>
              <a:schemeClr val="tx1"/>
            </a:solidFill>
            <a:cs typeface="B Zar" pitchFamily="2" charset="-78"/>
          </a:endParaRPr>
        </a:p>
      </dsp:txBody>
      <dsp:txXfrm rot="5400000">
        <a:off x="5258527" y="964906"/>
        <a:ext cx="2445388" cy="28947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9B481-43B1-4197-B59F-7B9FD8B52915}">
      <dsp:nvSpPr>
        <dsp:cNvPr id="0" name=""/>
        <dsp:cNvSpPr/>
      </dsp:nvSpPr>
      <dsp:spPr>
        <a:xfrm>
          <a:off x="-6025072" y="-921917"/>
          <a:ext cx="7172427" cy="7172427"/>
        </a:xfrm>
        <a:prstGeom prst="blockArc">
          <a:avLst>
            <a:gd name="adj1" fmla="val 18900000"/>
            <a:gd name="adj2" fmla="val 2700000"/>
            <a:gd name="adj3" fmla="val 30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437B28-9DE8-4330-ACF4-1475037A47CE}">
      <dsp:nvSpPr>
        <dsp:cNvPr id="0" name=""/>
        <dsp:cNvSpPr/>
      </dsp:nvSpPr>
      <dsp:spPr>
        <a:xfrm>
          <a:off x="600506" y="409662"/>
          <a:ext cx="7553934" cy="819750"/>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77" tIns="38100" rIns="38100" bIns="38100" numCol="1" spcCol="1270" anchor="ctr" anchorCtr="0">
          <a:noAutofit/>
        </a:bodyPr>
        <a:lstStyle/>
        <a:p>
          <a:pPr lvl="0" algn="l" defTabSz="666750" rtl="1">
            <a:lnSpc>
              <a:spcPct val="90000"/>
            </a:lnSpc>
            <a:spcBef>
              <a:spcPct val="0"/>
            </a:spcBef>
            <a:spcAft>
              <a:spcPct val="35000"/>
            </a:spcAft>
          </a:pPr>
          <a:r>
            <a:rPr lang="fa-IR" sz="1500" kern="1200" smtClean="0">
              <a:solidFill>
                <a:schemeClr val="tx1"/>
              </a:solidFill>
              <a:cs typeface="B Zar" pitchFamily="2" charset="-78"/>
            </a:rPr>
            <a:t>کودکان گوش فرادادن و صحبت کردن به زبانی که با آنها صحبت می شود را به سبکی کاملاً طبیعی فرا  می گیرند. </a:t>
          </a:r>
          <a:endParaRPr lang="fa-IR" sz="1500" kern="1200" dirty="0" smtClean="0">
            <a:solidFill>
              <a:schemeClr val="tx1"/>
            </a:solidFill>
            <a:cs typeface="B Zar" pitchFamily="2" charset="-78"/>
          </a:endParaRPr>
        </a:p>
      </dsp:txBody>
      <dsp:txXfrm>
        <a:off x="600506" y="409662"/>
        <a:ext cx="7553934" cy="819750"/>
      </dsp:txXfrm>
    </dsp:sp>
    <dsp:sp modelId="{1DF2FD22-27ED-4E14-9228-925050C38131}">
      <dsp:nvSpPr>
        <dsp:cNvPr id="0" name=""/>
        <dsp:cNvSpPr/>
      </dsp:nvSpPr>
      <dsp:spPr>
        <a:xfrm>
          <a:off x="88161" y="307193"/>
          <a:ext cx="1024688" cy="1024688"/>
        </a:xfrm>
        <a:prstGeom prst="ellipse">
          <a:avLst/>
        </a:prstGeom>
        <a:solidFill>
          <a:schemeClr val="lt1">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sp>
    <dsp:sp modelId="{81F0770F-CB62-4016-BE23-BF37A0EEF501}">
      <dsp:nvSpPr>
        <dsp:cNvPr id="0" name=""/>
        <dsp:cNvSpPr/>
      </dsp:nvSpPr>
      <dsp:spPr>
        <a:xfrm>
          <a:off x="1070487" y="1639501"/>
          <a:ext cx="7083952" cy="819750"/>
        </a:xfrm>
        <a:prstGeom prst="rect">
          <a:avLst/>
        </a:prstGeom>
        <a:gradFill rotWithShape="0">
          <a:gsLst>
            <a:gs pos="0">
              <a:srgbClr val="DDEBCF"/>
            </a:gs>
            <a:gs pos="50000">
              <a:srgbClr val="9CB86E"/>
            </a:gs>
            <a:gs pos="100000">
              <a:srgbClr val="156B13"/>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77" tIns="38100" rIns="38100" bIns="38100" numCol="1" spcCol="1270" anchor="ctr" anchorCtr="0">
          <a:noAutofit/>
        </a:bodyPr>
        <a:lstStyle/>
        <a:p>
          <a:pPr lvl="0" algn="justLow" defTabSz="666750" rtl="1">
            <a:lnSpc>
              <a:spcPct val="90000"/>
            </a:lnSpc>
            <a:spcBef>
              <a:spcPct val="0"/>
            </a:spcBef>
            <a:spcAft>
              <a:spcPct val="35000"/>
            </a:spcAft>
          </a:pPr>
          <a:r>
            <a:rPr lang="fa-IR" sz="1500" kern="1200" dirty="0" smtClean="0">
              <a:solidFill>
                <a:schemeClr val="tx1"/>
              </a:solidFill>
              <a:cs typeface="B Nazanin" pitchFamily="2" charset="-78"/>
            </a:rPr>
            <a:t>تفکر استقرایی در مغز بچه ها تعبیه شده است کودکان از بدو تولد ، امور را طبقه بندی کرده و پدیده های جهان را دسته بندی می کنند آنان مفهوم سازانی فطری اند.</a:t>
          </a:r>
        </a:p>
      </dsp:txBody>
      <dsp:txXfrm>
        <a:off x="1070487" y="1639501"/>
        <a:ext cx="7083952" cy="819750"/>
      </dsp:txXfrm>
    </dsp:sp>
    <dsp:sp modelId="{DAF8CF10-C44A-47A1-9445-D25B2104450C}">
      <dsp:nvSpPr>
        <dsp:cNvPr id="0" name=""/>
        <dsp:cNvSpPr/>
      </dsp:nvSpPr>
      <dsp:spPr>
        <a:xfrm>
          <a:off x="558143" y="1537032"/>
          <a:ext cx="1024688" cy="1024688"/>
        </a:xfrm>
        <a:prstGeom prst="ellipse">
          <a:avLst/>
        </a:prstGeom>
        <a:solidFill>
          <a:schemeClr val="lt1">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4B4152FE-6567-4156-AAC0-732E0BC7758A}">
      <dsp:nvSpPr>
        <dsp:cNvPr id="0" name=""/>
        <dsp:cNvSpPr/>
      </dsp:nvSpPr>
      <dsp:spPr>
        <a:xfrm>
          <a:off x="1070487" y="2869340"/>
          <a:ext cx="7083952" cy="819750"/>
        </a:xfrm>
        <a:prstGeom prst="rect">
          <a:avLst/>
        </a:prstGeom>
        <a:gradFill rotWithShape="0">
          <a:gsLst>
            <a:gs pos="0">
              <a:srgbClr val="FFEFD1"/>
            </a:gs>
            <a:gs pos="64999">
              <a:srgbClr val="F0EBD5"/>
            </a:gs>
            <a:gs pos="100000">
              <a:srgbClr val="D1C39F"/>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77" tIns="38100" rIns="38100" bIns="38100" numCol="1" spcCol="1270" anchor="ctr" anchorCtr="0">
          <a:noAutofit/>
        </a:bodyPr>
        <a:lstStyle/>
        <a:p>
          <a:pPr lvl="0" algn="justLow" defTabSz="666750" rtl="1">
            <a:lnSpc>
              <a:spcPct val="90000"/>
            </a:lnSpc>
            <a:spcBef>
              <a:spcPct val="0"/>
            </a:spcBef>
            <a:spcAft>
              <a:spcPct val="35000"/>
            </a:spcAft>
          </a:pPr>
          <a:r>
            <a:rPr lang="fa-IR" sz="1500" kern="1200" dirty="0" smtClean="0">
              <a:solidFill>
                <a:schemeClr val="tx1"/>
              </a:solidFill>
              <a:cs typeface="B Nazanin" pitchFamily="2" charset="-78"/>
            </a:rPr>
            <a:t>کودکان در جستجوی معنایند آنان می خواهند جهان را با سازماندهی ادراکات خویش بشناسند و زبان را منبعی از معنا تلقی می کنند</a:t>
          </a:r>
        </a:p>
      </dsp:txBody>
      <dsp:txXfrm>
        <a:off x="1070487" y="2869340"/>
        <a:ext cx="7083952" cy="819750"/>
      </dsp:txXfrm>
    </dsp:sp>
    <dsp:sp modelId="{72461198-D38B-4192-ABD6-1127BB65A9C7}">
      <dsp:nvSpPr>
        <dsp:cNvPr id="0" name=""/>
        <dsp:cNvSpPr/>
      </dsp:nvSpPr>
      <dsp:spPr>
        <a:xfrm>
          <a:off x="558143" y="2766871"/>
          <a:ext cx="1024688" cy="1024688"/>
        </a:xfrm>
        <a:prstGeom prst="ellipse">
          <a:avLst/>
        </a:prstGeom>
        <a:solidFill>
          <a:schemeClr val="lt1">
            <a:hueOff val="0"/>
            <a:satOff val="0"/>
            <a:lumOff val="0"/>
            <a:alphaOff val="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3BCC3C0-D378-4B1F-8B9A-B5AF79DF53CA}">
      <dsp:nvSpPr>
        <dsp:cNvPr id="0" name=""/>
        <dsp:cNvSpPr/>
      </dsp:nvSpPr>
      <dsp:spPr>
        <a:xfrm>
          <a:off x="600506" y="4099179"/>
          <a:ext cx="7553934" cy="819750"/>
        </a:xfrm>
        <a:prstGeom prst="rect">
          <a:avLst/>
        </a:prstGeom>
        <a:gradFill rotWithShape="0">
          <a:gsLst>
            <a:gs pos="0">
              <a:srgbClr val="8488C4"/>
            </a:gs>
            <a:gs pos="53000">
              <a:srgbClr val="D4DEFF"/>
            </a:gs>
            <a:gs pos="83000">
              <a:srgbClr val="D4DEFF"/>
            </a:gs>
            <a:gs pos="100000">
              <a:srgbClr val="96AB94"/>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77" tIns="38100" rIns="38100" bIns="38100" numCol="1" spcCol="1270" anchor="ctr" anchorCtr="0">
          <a:noAutofit/>
        </a:bodyPr>
        <a:lstStyle/>
        <a:p>
          <a:pPr lvl="0" algn="r" defTabSz="666750" rtl="1">
            <a:lnSpc>
              <a:spcPct val="90000"/>
            </a:lnSpc>
            <a:spcBef>
              <a:spcPct val="0"/>
            </a:spcBef>
            <a:spcAft>
              <a:spcPct val="35000"/>
            </a:spcAft>
          </a:pPr>
          <a:r>
            <a:rPr lang="fa-IR" sz="1500" kern="1200" dirty="0" smtClean="0">
              <a:solidFill>
                <a:schemeClr val="tx1"/>
              </a:solidFill>
              <a:cs typeface="B Nazanin" pitchFamily="2" charset="-78"/>
            </a:rPr>
            <a:t>مجرای طبیعی جامعه پذیری تعامل با بزرگسالان و همسالان است هنگامی که یک خواننده کم سن و سال با اطلاعات و دیدگاهها روبرو می شود تعامل از طریق خواندن بخش مهمی از اجتماعی شدن وی را تشکیل می دهد.</a:t>
          </a:r>
        </a:p>
      </dsp:txBody>
      <dsp:txXfrm>
        <a:off x="600506" y="4099179"/>
        <a:ext cx="7553934" cy="819750"/>
      </dsp:txXfrm>
    </dsp:sp>
    <dsp:sp modelId="{63CCE715-57E1-40DE-80D2-37B2D900878C}">
      <dsp:nvSpPr>
        <dsp:cNvPr id="0" name=""/>
        <dsp:cNvSpPr/>
      </dsp:nvSpPr>
      <dsp:spPr>
        <a:xfrm>
          <a:off x="88161" y="3996710"/>
          <a:ext cx="1024688" cy="102468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F15B4-8FD1-4866-80AF-3CB0EB2D736C}">
      <dsp:nvSpPr>
        <dsp:cNvPr id="0" name=""/>
        <dsp:cNvSpPr/>
      </dsp:nvSpPr>
      <dsp:spPr>
        <a:xfrm>
          <a:off x="0" y="1612774"/>
          <a:ext cx="2297814" cy="124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fa-IR" sz="2100" kern="1200" dirty="0" smtClean="0">
              <a:solidFill>
                <a:srgbClr val="FF0000"/>
              </a:solidFill>
              <a:cs typeface="B Titr" pitchFamily="2" charset="-78"/>
            </a:rPr>
            <a:t>اصول الگوی اسقرایی      تصویر – واژه</a:t>
          </a:r>
          <a:br>
            <a:rPr lang="fa-IR" sz="2100" kern="1200" dirty="0" smtClean="0">
              <a:solidFill>
                <a:srgbClr val="FF0000"/>
              </a:solidFill>
              <a:cs typeface="B Titr" pitchFamily="2" charset="-78"/>
            </a:rPr>
          </a:br>
          <a:endParaRPr lang="en-US" sz="2100" kern="1200" dirty="0"/>
        </a:p>
      </dsp:txBody>
      <dsp:txXfrm>
        <a:off x="0" y="1612774"/>
        <a:ext cx="2297814" cy="1247400"/>
      </dsp:txXfrm>
    </dsp:sp>
    <dsp:sp modelId="{FF0581CE-0675-4F02-84FC-66D06D4AEB73}">
      <dsp:nvSpPr>
        <dsp:cNvPr id="0" name=""/>
        <dsp:cNvSpPr/>
      </dsp:nvSpPr>
      <dsp:spPr>
        <a:xfrm>
          <a:off x="1964552" y="10125"/>
          <a:ext cx="431956" cy="451583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BAB3C8-4CC7-438D-8149-86877AD16A41}">
      <dsp:nvSpPr>
        <dsp:cNvPr id="0" name=""/>
        <dsp:cNvSpPr/>
      </dsp:nvSpPr>
      <dsp:spPr>
        <a:xfrm>
          <a:off x="2906460" y="1639281"/>
          <a:ext cx="5874609" cy="1247400"/>
        </a:xfrm>
        <a:prstGeom prst="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justLow" defTabSz="933450" rtl="1">
            <a:lnSpc>
              <a:spcPct val="90000"/>
            </a:lnSpc>
            <a:spcBef>
              <a:spcPct val="0"/>
            </a:spcBef>
            <a:spcAft>
              <a:spcPct val="15000"/>
            </a:spcAft>
            <a:buChar char="••"/>
          </a:pPr>
          <a:r>
            <a:rPr lang="fa-IR" sz="2100" kern="1200" dirty="0" smtClean="0">
              <a:solidFill>
                <a:schemeClr val="tx1"/>
              </a:solidFill>
              <a:cs typeface="B Nazanin" pitchFamily="2" charset="-78"/>
            </a:rPr>
            <a:t>اصل فرعی الگو این است که رویکرد مذکور به رشد زبان کودک توجه دارد لغات مورد استفاده از سوی آنها و توانایی شان در برقراری اتصالات امری بسیار مهم است </a:t>
          </a:r>
          <a:endParaRPr lang="en-US" sz="2100" kern="1200" dirty="0">
            <a:solidFill>
              <a:schemeClr val="tx1"/>
            </a:solidFill>
          </a:endParaRPr>
        </a:p>
      </dsp:txBody>
      <dsp:txXfrm>
        <a:off x="2906460" y="1639281"/>
        <a:ext cx="5874609" cy="12474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BD03B-F2F8-44DE-BAE9-C3E96A3BE24D}" type="datetimeFigureOut">
              <a:rPr lang="en-US" smtClean="0"/>
              <a:t>12/4/2015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8CDBAB-2F50-469E-B4FE-23F999DF2227}" type="slidenum">
              <a:rPr lang="en-US" smtClean="0"/>
              <a:t>‹#›</a:t>
            </a:fld>
            <a:endParaRPr lang="en-US"/>
          </a:p>
        </p:txBody>
      </p:sp>
    </p:spTree>
    <p:extLst>
      <p:ext uri="{BB962C8B-B14F-4D97-AF65-F5344CB8AC3E}">
        <p14:creationId xmlns:p14="http://schemas.microsoft.com/office/powerpoint/2010/main" val="46731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EA6A10A-A987-4D5E-A4AD-AABB4F1F1226}" type="slidenum">
              <a:rPr lang="fa-IR">
                <a:solidFill>
                  <a:prstClr val="black"/>
                </a:solidFill>
              </a:rPr>
              <a:pPr>
                <a:defRPr/>
              </a:pPr>
              <a:t>142</a:t>
            </a:fld>
            <a:endParaRPr lang="fa-I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EA6A10A-A987-4D5E-A4AD-AABB4F1F1226}" type="slidenum">
              <a:rPr lang="fa-IR">
                <a:solidFill>
                  <a:prstClr val="black"/>
                </a:solidFill>
              </a:rPr>
              <a:pPr>
                <a:defRPr/>
              </a:pPr>
              <a:t>144</a:t>
            </a:fld>
            <a:endParaRPr lang="fa-I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810000"/>
            <a:ext cx="9144000" cy="609600"/>
          </a:xfrm>
        </p:spPr>
        <p:txBody>
          <a:bodyPr/>
          <a:lstStyle>
            <a:lvl1pPr algn="ctr">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4419600"/>
            <a:ext cx="9144000" cy="304800"/>
          </a:xfrm>
        </p:spPr>
        <p:txBody>
          <a:bodyPr/>
          <a:lstStyle>
            <a:lvl1pPr marL="0" indent="0" algn="ctr">
              <a:buFontTx/>
              <a:buNone/>
              <a:defRPr sz="3600"/>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fld id="{2527B767-EEB2-47AC-B78D-0D7438CE545C}" type="datetimeFigureOut">
              <a:rPr lang="en-US" smtClean="0"/>
              <a:pPr/>
              <a:t>12/4/2015</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solidFill>
                  <a:schemeClr val="tx1"/>
                </a:solidFill>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410403606"/>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670716401"/>
      </p:ext>
    </p:extLst>
  </p:cSld>
  <p:clrMapOvr>
    <a:masterClrMapping/>
  </p:clrMapOvr>
  <p:transition>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04800"/>
            <a:ext cx="21717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4800" y="304800"/>
            <a:ext cx="6362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811203734"/>
      </p:ext>
    </p:extLst>
  </p:cSld>
  <p:clrMapOvr>
    <a:masterClrMapping/>
  </p:clrMapOvr>
  <p:transition>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810000"/>
            <a:ext cx="9144000" cy="609600"/>
          </a:xfrm>
        </p:spPr>
        <p:txBody>
          <a:bodyPr/>
          <a:lstStyle>
            <a:lvl1pPr algn="ctr">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4419600"/>
            <a:ext cx="9144000" cy="304800"/>
          </a:xfrm>
        </p:spPr>
        <p:txBody>
          <a:bodyPr/>
          <a:lstStyle>
            <a:lvl1pPr marL="0" indent="0" algn="ctr">
              <a:buFontTx/>
              <a:buNone/>
              <a:defRPr sz="3600"/>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solidFill>
                  <a:schemeClr val="tx1"/>
                </a:solidFill>
              </a:defRPr>
            </a:lvl1pPr>
          </a:lstStyle>
          <a:p>
            <a:fld id="{87E2B5DD-1A2C-41B8-A8F9-A3DE9A2C693C}" type="slidenum">
              <a:rPr lang="en-US"/>
              <a:pPr/>
              <a:t>‹#›</a:t>
            </a:fld>
            <a:endParaRPr lang="en-US"/>
          </a:p>
        </p:txBody>
      </p:sp>
    </p:spTree>
  </p:cSld>
  <p:clrMapOvr>
    <a:masterClrMapping/>
  </p:clrMapOvr>
  <p:transition>
    <p:fade thruBlk="1"/>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F91426-B064-46A0-93CF-ABF852A2DA43}" type="slidenum">
              <a:rPr lang="en-US"/>
              <a:pPr/>
              <a:t>‹#›</a:t>
            </a:fld>
            <a:endParaRPr lang="en-US"/>
          </a:p>
        </p:txBody>
      </p:sp>
    </p:spTree>
    <p:extLst>
      <p:ext uri="{BB962C8B-B14F-4D97-AF65-F5344CB8AC3E}">
        <p14:creationId xmlns:p14="http://schemas.microsoft.com/office/powerpoint/2010/main" val="2620422717"/>
      </p:ext>
    </p:extLst>
  </p:cSld>
  <p:clrMapOvr>
    <a:masterClrMapping/>
  </p:clrMapOvr>
  <p:transition>
    <p:fade thruBlk="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F7EBF0-4F1D-49D4-BFB6-F231FCA7739A}" type="slidenum">
              <a:rPr lang="en-US"/>
              <a:pPr/>
              <a:t>‹#›</a:t>
            </a:fld>
            <a:endParaRPr lang="en-US"/>
          </a:p>
        </p:txBody>
      </p:sp>
    </p:spTree>
    <p:extLst>
      <p:ext uri="{BB962C8B-B14F-4D97-AF65-F5344CB8AC3E}">
        <p14:creationId xmlns:p14="http://schemas.microsoft.com/office/powerpoint/2010/main" val="3895956858"/>
      </p:ext>
    </p:extLst>
  </p:cSld>
  <p:clrMapOvr>
    <a:masterClrMapping/>
  </p:clrMapOvr>
  <p:transition>
    <p:fade thruBlk="1"/>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4800" y="1371600"/>
            <a:ext cx="3581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038600" y="1371600"/>
            <a:ext cx="3581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2B6C73-AFAB-400F-8443-8728A3EE6768}" type="slidenum">
              <a:rPr lang="en-US"/>
              <a:pPr/>
              <a:t>‹#›</a:t>
            </a:fld>
            <a:endParaRPr lang="en-US"/>
          </a:p>
        </p:txBody>
      </p:sp>
    </p:spTree>
    <p:extLst>
      <p:ext uri="{BB962C8B-B14F-4D97-AF65-F5344CB8AC3E}">
        <p14:creationId xmlns:p14="http://schemas.microsoft.com/office/powerpoint/2010/main" val="936500232"/>
      </p:ext>
    </p:extLst>
  </p:cSld>
  <p:clrMapOvr>
    <a:masterClrMapping/>
  </p:clrMapOvr>
  <p:transition>
    <p:fade thruBlk="1"/>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E9A77CE-A969-4B9B-B3D5-E2C0301378B4}" type="slidenum">
              <a:rPr lang="en-US"/>
              <a:pPr/>
              <a:t>‹#›</a:t>
            </a:fld>
            <a:endParaRPr lang="en-US"/>
          </a:p>
        </p:txBody>
      </p:sp>
    </p:spTree>
    <p:extLst>
      <p:ext uri="{BB962C8B-B14F-4D97-AF65-F5344CB8AC3E}">
        <p14:creationId xmlns:p14="http://schemas.microsoft.com/office/powerpoint/2010/main" val="2820676237"/>
      </p:ext>
    </p:extLst>
  </p:cSld>
  <p:clrMapOvr>
    <a:masterClrMapping/>
  </p:clrMapOvr>
  <p:transition>
    <p:fade thruBlk="1"/>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651CBAC-8774-4555-AC12-E51CB2A54834}" type="slidenum">
              <a:rPr lang="en-US"/>
              <a:pPr/>
              <a:t>‹#›</a:t>
            </a:fld>
            <a:endParaRPr lang="en-US"/>
          </a:p>
        </p:txBody>
      </p:sp>
    </p:spTree>
    <p:extLst>
      <p:ext uri="{BB962C8B-B14F-4D97-AF65-F5344CB8AC3E}">
        <p14:creationId xmlns:p14="http://schemas.microsoft.com/office/powerpoint/2010/main" val="3490093113"/>
      </p:ext>
    </p:extLst>
  </p:cSld>
  <p:clrMapOvr>
    <a:masterClrMapping/>
  </p:clrMapOvr>
  <p:transition>
    <p:fade thruBlk="1"/>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E57E30-BF28-40C2-92A2-F889085C963B}" type="slidenum">
              <a:rPr lang="en-US"/>
              <a:pPr/>
              <a:t>‹#›</a:t>
            </a:fld>
            <a:endParaRPr lang="en-US"/>
          </a:p>
        </p:txBody>
      </p:sp>
    </p:spTree>
    <p:extLst>
      <p:ext uri="{BB962C8B-B14F-4D97-AF65-F5344CB8AC3E}">
        <p14:creationId xmlns:p14="http://schemas.microsoft.com/office/powerpoint/2010/main" val="3265451810"/>
      </p:ext>
    </p:extLst>
  </p:cSld>
  <p:clrMapOvr>
    <a:masterClrMapping/>
  </p:clrMapOvr>
  <p:transition>
    <p:fade thruBlk="1"/>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EDC270-126D-4D21-B746-6AB52282D092}" type="slidenum">
              <a:rPr lang="en-US"/>
              <a:pPr/>
              <a:t>‹#›</a:t>
            </a:fld>
            <a:endParaRPr lang="en-US"/>
          </a:p>
        </p:txBody>
      </p:sp>
    </p:spTree>
    <p:extLst>
      <p:ext uri="{BB962C8B-B14F-4D97-AF65-F5344CB8AC3E}">
        <p14:creationId xmlns:p14="http://schemas.microsoft.com/office/powerpoint/2010/main" val="2448637644"/>
      </p:ext>
    </p:extLst>
  </p:cSld>
  <p:clrMapOvr>
    <a:masterClrMapping/>
  </p:clrMapOvr>
  <p:transition>
    <p:fade thruBlk="1"/>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3617017711"/>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D66877-5370-4B27-AD3C-93FAD17F59D5}" type="slidenum">
              <a:rPr lang="en-US"/>
              <a:pPr/>
              <a:t>‹#›</a:t>
            </a:fld>
            <a:endParaRPr lang="en-US"/>
          </a:p>
        </p:txBody>
      </p:sp>
    </p:spTree>
    <p:extLst>
      <p:ext uri="{BB962C8B-B14F-4D97-AF65-F5344CB8AC3E}">
        <p14:creationId xmlns:p14="http://schemas.microsoft.com/office/powerpoint/2010/main" val="4249101344"/>
      </p:ext>
    </p:extLst>
  </p:cSld>
  <p:clrMapOvr>
    <a:masterClrMapping/>
  </p:clrMapOvr>
  <p:transition>
    <p:fade thruBlk="1"/>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6CF936-0C2E-46C5-88BD-0D32CA91942F}" type="slidenum">
              <a:rPr lang="en-US"/>
              <a:pPr/>
              <a:t>‹#›</a:t>
            </a:fld>
            <a:endParaRPr lang="en-US"/>
          </a:p>
        </p:txBody>
      </p:sp>
    </p:spTree>
    <p:extLst>
      <p:ext uri="{BB962C8B-B14F-4D97-AF65-F5344CB8AC3E}">
        <p14:creationId xmlns:p14="http://schemas.microsoft.com/office/powerpoint/2010/main" val="1523551762"/>
      </p:ext>
    </p:extLst>
  </p:cSld>
  <p:clrMapOvr>
    <a:masterClrMapping/>
  </p:clrMapOvr>
  <p:transition>
    <p:fade thruBlk="1"/>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04800"/>
            <a:ext cx="21717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4800" y="304800"/>
            <a:ext cx="6362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988AC1-866F-492D-B68B-BF66C07BBC16}" type="slidenum">
              <a:rPr lang="en-US"/>
              <a:pPr/>
              <a:t>‹#›</a:t>
            </a:fld>
            <a:endParaRPr lang="en-US"/>
          </a:p>
        </p:txBody>
      </p:sp>
    </p:spTree>
    <p:extLst>
      <p:ext uri="{BB962C8B-B14F-4D97-AF65-F5344CB8AC3E}">
        <p14:creationId xmlns:p14="http://schemas.microsoft.com/office/powerpoint/2010/main" val="3052730382"/>
      </p:ext>
    </p:extLst>
  </p:cSld>
  <p:clrMapOvr>
    <a:masterClrMapping/>
  </p:clrMapOvr>
  <p:transition>
    <p:fade thruBlk="1"/>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fld id="{2527B767-EEB2-47AC-B78D-0D7438CE545C}" type="datetimeFigureOut">
              <a:rPr lang="en-US" smtClean="0"/>
              <a:pPr/>
              <a:t>12/4/2015</a:t>
            </a:fld>
            <a:endParaRPr lang="en-US"/>
          </a:p>
        </p:txBody>
      </p:sp>
      <p:sp>
        <p:nvSpPr>
          <p:cNvPr id="2053" name="Rectangle 5"/>
          <p:cNvSpPr>
            <a:spLocks noGrp="1" noChangeArrowheads="1"/>
          </p:cNvSpPr>
          <p:nvPr>
            <p:ph type="ftr" sz="quarter" idx="3"/>
          </p:nvPr>
        </p:nvSpPr>
        <p:spPr/>
        <p:txBody>
          <a:bodyPr/>
          <a:lstStyle>
            <a:lvl1pPr>
              <a:defRPr/>
            </a:lvl1pPr>
          </a:lstStyle>
          <a:p>
            <a:endParaRPr lang="en-US"/>
          </a:p>
        </p:txBody>
      </p:sp>
      <p:sp>
        <p:nvSpPr>
          <p:cNvPr id="2054" name="Rectangle 6"/>
          <p:cNvSpPr>
            <a:spLocks noGrp="1" noChangeArrowheads="1"/>
          </p:cNvSpPr>
          <p:nvPr>
            <p:ph type="sldNum" sz="quarter" idx="4"/>
          </p:nvPr>
        </p:nvSpPr>
        <p:spPr/>
        <p:txBody>
          <a:bodyPr/>
          <a:lstStyle>
            <a:lvl1pPr>
              <a:defRPr/>
            </a:lvl1pPr>
          </a:lstStyle>
          <a:p>
            <a:fld id="{2CCA12D9-25BE-447E-9AA9-1D8AC77C7BD8}" type="slidenum">
              <a:rPr lang="en-US" smtClean="0"/>
              <a:pPr/>
              <a:t>‹#›</a:t>
            </a:fld>
            <a:endParaRPr lang="en-US"/>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transition>
    <p:fade thruBlk="1"/>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816203067"/>
      </p:ext>
    </p:extLst>
  </p:cSld>
  <p:clrMapOvr>
    <a:masterClrMapping/>
  </p:clrMapOvr>
  <p:transition>
    <p:fade thruBlk="1"/>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4031591030"/>
      </p:ext>
    </p:extLst>
  </p:cSld>
  <p:clrMapOvr>
    <a:masterClrMapping/>
  </p:clrMapOvr>
  <p:transition>
    <p:fade thruBlk="1"/>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1246104417"/>
      </p:ext>
    </p:extLst>
  </p:cSld>
  <p:clrMapOvr>
    <a:masterClrMapping/>
  </p:clrMapOvr>
  <p:transition>
    <p:fade thruBlk="1"/>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1901299934"/>
      </p:ext>
    </p:extLst>
  </p:cSld>
  <p:clrMapOvr>
    <a:masterClrMapping/>
  </p:clrMapOvr>
  <p:transition>
    <p:fade thruBlk="1"/>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3131094402"/>
      </p:ext>
    </p:extLst>
  </p:cSld>
  <p:clrMapOvr>
    <a:masterClrMapping/>
  </p:clrMapOvr>
  <p:transition>
    <p:fade thruBlk="1"/>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369041467"/>
      </p:ext>
    </p:extLst>
  </p:cSld>
  <p:clrMapOvr>
    <a:masterClrMapping/>
  </p:clrMapOvr>
  <p:transition>
    <p:fade thruBlk="1"/>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502897858"/>
      </p:ext>
    </p:extLst>
  </p:cSld>
  <p:clrMapOvr>
    <a:masterClrMapping/>
  </p:clrMapOvr>
  <p:transition>
    <p:fade thruBlk="1"/>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1427547407"/>
      </p:ext>
    </p:extLst>
  </p:cSld>
  <p:clrMapOvr>
    <a:masterClrMapping/>
  </p:clrMapOvr>
  <p:transition>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1905250904"/>
      </p:ext>
    </p:extLst>
  </p:cSld>
  <p:clrMapOvr>
    <a:masterClrMapping/>
  </p:clrMapOvr>
  <p:transition>
    <p:fade thruBlk="1"/>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816571046"/>
      </p:ext>
    </p:extLst>
  </p:cSld>
  <p:clrMapOvr>
    <a:masterClrMapping/>
  </p:clrMapOvr>
  <p:transition>
    <p:fade thruBlk="1"/>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061715324"/>
      </p:ext>
    </p:extLst>
  </p:cSld>
  <p:clrMapOvr>
    <a:masterClrMapping/>
  </p:clrMapOvr>
  <p:transition>
    <p:fade thruBlk="1"/>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895586417"/>
      </p:ext>
    </p:extLst>
  </p:cSld>
  <p:clrMapOvr>
    <a:masterClrMapping/>
  </p:clrMapOvr>
  <p:transition>
    <p:fade thruBlk="1"/>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A6FB931-5064-43F3-A1A3-39E22AF456B6}" type="slidenum">
              <a:rPr lang="es-ES"/>
              <a:pPr>
                <a:defRPr/>
              </a:pPr>
              <a:t>‹#›</a:t>
            </a:fld>
            <a:endParaRPr lang="es-ES"/>
          </a:p>
        </p:txBody>
      </p:sp>
    </p:spTree>
    <p:extLst>
      <p:ext uri="{BB962C8B-B14F-4D97-AF65-F5344CB8AC3E}">
        <p14:creationId xmlns:p14="http://schemas.microsoft.com/office/powerpoint/2010/main" val="299173024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42FE4D5-CA38-477A-BCEB-2046B48DE9CD}" type="slidenum">
              <a:rPr lang="es-ES"/>
              <a:pPr>
                <a:defRPr/>
              </a:pPr>
              <a:t>‹#›</a:t>
            </a:fld>
            <a:endParaRPr lang="es-ES"/>
          </a:p>
        </p:txBody>
      </p:sp>
    </p:spTree>
    <p:extLst>
      <p:ext uri="{BB962C8B-B14F-4D97-AF65-F5344CB8AC3E}">
        <p14:creationId xmlns:p14="http://schemas.microsoft.com/office/powerpoint/2010/main" val="4815982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C16C79A-8A2C-48E2-8FD4-99DF6143F0D2}" type="slidenum">
              <a:rPr lang="es-ES"/>
              <a:pPr>
                <a:defRPr/>
              </a:pPr>
              <a:t>‹#›</a:t>
            </a:fld>
            <a:endParaRPr lang="es-ES"/>
          </a:p>
        </p:txBody>
      </p:sp>
    </p:spTree>
    <p:extLst>
      <p:ext uri="{BB962C8B-B14F-4D97-AF65-F5344CB8AC3E}">
        <p14:creationId xmlns:p14="http://schemas.microsoft.com/office/powerpoint/2010/main" val="203372600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201A3CF-C1A9-46F9-B72D-0CC0B367B092}" type="slidenum">
              <a:rPr lang="es-ES"/>
              <a:pPr>
                <a:defRPr/>
              </a:pPr>
              <a:t>‹#›</a:t>
            </a:fld>
            <a:endParaRPr lang="es-ES"/>
          </a:p>
        </p:txBody>
      </p:sp>
    </p:spTree>
    <p:extLst>
      <p:ext uri="{BB962C8B-B14F-4D97-AF65-F5344CB8AC3E}">
        <p14:creationId xmlns:p14="http://schemas.microsoft.com/office/powerpoint/2010/main" val="11989268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7CBE96C8-7959-4B95-A7B1-3F58AEF49B27}" type="slidenum">
              <a:rPr lang="es-ES"/>
              <a:pPr>
                <a:defRPr/>
              </a:pPr>
              <a:t>‹#›</a:t>
            </a:fld>
            <a:endParaRPr lang="es-ES"/>
          </a:p>
        </p:txBody>
      </p:sp>
    </p:spTree>
    <p:extLst>
      <p:ext uri="{BB962C8B-B14F-4D97-AF65-F5344CB8AC3E}">
        <p14:creationId xmlns:p14="http://schemas.microsoft.com/office/powerpoint/2010/main" val="338980360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EE858B68-E13A-43EB-BF1E-1A993FB9A7F0}" type="slidenum">
              <a:rPr lang="es-ES"/>
              <a:pPr>
                <a:defRPr/>
              </a:pPr>
              <a:t>‹#›</a:t>
            </a:fld>
            <a:endParaRPr lang="es-ES"/>
          </a:p>
        </p:txBody>
      </p:sp>
    </p:spTree>
    <p:extLst>
      <p:ext uri="{BB962C8B-B14F-4D97-AF65-F5344CB8AC3E}">
        <p14:creationId xmlns:p14="http://schemas.microsoft.com/office/powerpoint/2010/main" val="260121585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4B9A0F09-6839-4C91-8905-E70304EBC975}" type="slidenum">
              <a:rPr lang="es-ES"/>
              <a:pPr>
                <a:defRPr/>
              </a:pPr>
              <a:t>‹#›</a:t>
            </a:fld>
            <a:endParaRPr lang="es-ES"/>
          </a:p>
        </p:txBody>
      </p:sp>
    </p:spTree>
    <p:extLst>
      <p:ext uri="{BB962C8B-B14F-4D97-AF65-F5344CB8AC3E}">
        <p14:creationId xmlns:p14="http://schemas.microsoft.com/office/powerpoint/2010/main" val="2817246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1540723888"/>
      </p:ext>
    </p:extLst>
  </p:cSld>
  <p:clrMapOvr>
    <a:masterClrMapping/>
  </p:clrMapOvr>
  <p:transition>
    <p:fade thruBlk="1"/>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73D0087B-740F-4E04-820E-3B521031BB5A}" type="slidenum">
              <a:rPr lang="es-ES"/>
              <a:pPr>
                <a:defRPr/>
              </a:pPr>
              <a:t>‹#›</a:t>
            </a:fld>
            <a:endParaRPr lang="es-ES"/>
          </a:p>
        </p:txBody>
      </p:sp>
    </p:spTree>
    <p:extLst>
      <p:ext uri="{BB962C8B-B14F-4D97-AF65-F5344CB8AC3E}">
        <p14:creationId xmlns:p14="http://schemas.microsoft.com/office/powerpoint/2010/main" val="106311449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2C1105F0-008D-4718-94B4-F1B18768B002}" type="slidenum">
              <a:rPr lang="es-ES"/>
              <a:pPr>
                <a:defRPr/>
              </a:pPr>
              <a:t>‹#›</a:t>
            </a:fld>
            <a:endParaRPr lang="es-ES"/>
          </a:p>
        </p:txBody>
      </p:sp>
    </p:spTree>
    <p:extLst>
      <p:ext uri="{BB962C8B-B14F-4D97-AF65-F5344CB8AC3E}">
        <p14:creationId xmlns:p14="http://schemas.microsoft.com/office/powerpoint/2010/main" val="193622011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9855C53-448D-4AA3-A1EB-AC50467657AC}" type="slidenum">
              <a:rPr lang="es-ES"/>
              <a:pPr>
                <a:defRPr/>
              </a:pPr>
              <a:t>‹#›</a:t>
            </a:fld>
            <a:endParaRPr lang="es-ES"/>
          </a:p>
        </p:txBody>
      </p:sp>
    </p:spTree>
    <p:extLst>
      <p:ext uri="{BB962C8B-B14F-4D97-AF65-F5344CB8AC3E}">
        <p14:creationId xmlns:p14="http://schemas.microsoft.com/office/powerpoint/2010/main" val="134947991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3360FC7-6D65-403E-A292-BA01780ABA9E}" type="slidenum">
              <a:rPr lang="es-ES"/>
              <a:pPr>
                <a:defRPr/>
              </a:pPr>
              <a:t>‹#›</a:t>
            </a:fld>
            <a:endParaRPr lang="es-ES"/>
          </a:p>
        </p:txBody>
      </p:sp>
    </p:spTree>
    <p:extLst>
      <p:ext uri="{BB962C8B-B14F-4D97-AF65-F5344CB8AC3E}">
        <p14:creationId xmlns:p14="http://schemas.microsoft.com/office/powerpoint/2010/main" val="368092686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s-E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A522BB85-CBBA-42F8-BC79-7E0E7633547B}" type="slidenum">
              <a:rPr lang="es-ES"/>
              <a:pPr>
                <a:defRPr/>
              </a:pPr>
              <a:t>‹#›</a:t>
            </a:fld>
            <a:endParaRPr lang="es-ES"/>
          </a:p>
        </p:txBody>
      </p:sp>
    </p:spTree>
    <p:extLst>
      <p:ext uri="{BB962C8B-B14F-4D97-AF65-F5344CB8AC3E}">
        <p14:creationId xmlns:p14="http://schemas.microsoft.com/office/powerpoint/2010/main" val="366616492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s-E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8FA88696-BE1E-4660-B201-025661BB4C52}" type="slidenum">
              <a:rPr lang="es-ES"/>
              <a:pPr>
                <a:defRPr/>
              </a:pPr>
              <a:t>‹#›</a:t>
            </a:fld>
            <a:endParaRPr lang="es-ES"/>
          </a:p>
        </p:txBody>
      </p:sp>
    </p:spTree>
    <p:extLst>
      <p:ext uri="{BB962C8B-B14F-4D97-AF65-F5344CB8AC3E}">
        <p14:creationId xmlns:p14="http://schemas.microsoft.com/office/powerpoint/2010/main" val="21784413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s-E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5348FEBD-4E23-418F-A0DA-E2E447069E94}" type="slidenum">
              <a:rPr lang="es-ES"/>
              <a:pPr>
                <a:defRPr/>
              </a:pPr>
              <a:t>‹#›</a:t>
            </a:fld>
            <a:endParaRPr lang="es-ES"/>
          </a:p>
        </p:txBody>
      </p:sp>
    </p:spTree>
    <p:extLst>
      <p:ext uri="{BB962C8B-B14F-4D97-AF65-F5344CB8AC3E}">
        <p14:creationId xmlns:p14="http://schemas.microsoft.com/office/powerpoint/2010/main" val="40326127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Calibri" pitchFamily="34" charset="0"/>
              </a:defRPr>
            </a:lvl1pPr>
          </a:lstStyle>
          <a:p>
            <a:pPr>
              <a:defRPr/>
            </a:pPr>
            <a:endParaRPr lang="es-ES"/>
          </a:p>
        </p:txBody>
      </p:sp>
      <p:sp>
        <p:nvSpPr>
          <p:cNvPr id="6" name="Footer Placeholder 5"/>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7" name="Slide Number Placeholder 6"/>
          <p:cNvSpPr>
            <a:spLocks noGrp="1"/>
          </p:cNvSpPr>
          <p:nvPr>
            <p:ph type="sldNum" sz="quarter" idx="12"/>
          </p:nvPr>
        </p:nvSpPr>
        <p:spPr/>
        <p:txBody>
          <a:bodyPr/>
          <a:lstStyle>
            <a:lvl1pPr>
              <a:defRPr>
                <a:latin typeface="Calibri" pitchFamily="34" charset="0"/>
              </a:defRPr>
            </a:lvl1pPr>
          </a:lstStyle>
          <a:p>
            <a:pPr>
              <a:defRPr/>
            </a:pPr>
            <a:fld id="{81031BE6-BAE6-40E1-A79F-FFEC1BB94BEC}" type="slidenum">
              <a:rPr lang="es-ES"/>
              <a:pPr>
                <a:defRPr/>
              </a:pPr>
              <a:t>‹#›</a:t>
            </a:fld>
            <a:endParaRPr lang="es-ES"/>
          </a:p>
        </p:txBody>
      </p:sp>
    </p:spTree>
    <p:extLst>
      <p:ext uri="{BB962C8B-B14F-4D97-AF65-F5344CB8AC3E}">
        <p14:creationId xmlns:p14="http://schemas.microsoft.com/office/powerpoint/2010/main" val="423687706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Calibri" pitchFamily="34" charset="0"/>
              </a:defRPr>
            </a:lvl1pPr>
          </a:lstStyle>
          <a:p>
            <a:pPr>
              <a:defRPr/>
            </a:pPr>
            <a:endParaRPr lang="es-ES"/>
          </a:p>
        </p:txBody>
      </p:sp>
      <p:sp>
        <p:nvSpPr>
          <p:cNvPr id="8" name="Footer Placeholder 7"/>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9" name="Slide Number Placeholder 8"/>
          <p:cNvSpPr>
            <a:spLocks noGrp="1"/>
          </p:cNvSpPr>
          <p:nvPr>
            <p:ph type="sldNum" sz="quarter" idx="12"/>
          </p:nvPr>
        </p:nvSpPr>
        <p:spPr/>
        <p:txBody>
          <a:bodyPr/>
          <a:lstStyle>
            <a:lvl1pPr>
              <a:defRPr>
                <a:latin typeface="Calibri" pitchFamily="34" charset="0"/>
              </a:defRPr>
            </a:lvl1pPr>
          </a:lstStyle>
          <a:p>
            <a:pPr>
              <a:defRPr/>
            </a:pPr>
            <a:fld id="{AD7E67A8-4FA6-4E3B-910E-281DE82F1729}" type="slidenum">
              <a:rPr lang="es-ES"/>
              <a:pPr>
                <a:defRPr/>
              </a:pPr>
              <a:t>‹#›</a:t>
            </a:fld>
            <a:endParaRPr lang="es-ES"/>
          </a:p>
        </p:txBody>
      </p:sp>
    </p:spTree>
    <p:extLst>
      <p:ext uri="{BB962C8B-B14F-4D97-AF65-F5344CB8AC3E}">
        <p14:creationId xmlns:p14="http://schemas.microsoft.com/office/powerpoint/2010/main" val="75024706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Calibri" pitchFamily="34" charset="0"/>
              </a:defRPr>
            </a:lvl1pPr>
          </a:lstStyle>
          <a:p>
            <a:pPr>
              <a:defRPr/>
            </a:pPr>
            <a:endParaRPr lang="es-ES"/>
          </a:p>
        </p:txBody>
      </p:sp>
      <p:sp>
        <p:nvSpPr>
          <p:cNvPr id="4" name="Footer Placeholder 3"/>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5" name="Slide Number Placeholder 4"/>
          <p:cNvSpPr>
            <a:spLocks noGrp="1"/>
          </p:cNvSpPr>
          <p:nvPr>
            <p:ph type="sldNum" sz="quarter" idx="12"/>
          </p:nvPr>
        </p:nvSpPr>
        <p:spPr/>
        <p:txBody>
          <a:bodyPr/>
          <a:lstStyle>
            <a:lvl1pPr>
              <a:defRPr>
                <a:latin typeface="Calibri" pitchFamily="34" charset="0"/>
              </a:defRPr>
            </a:lvl1pPr>
          </a:lstStyle>
          <a:p>
            <a:pPr>
              <a:defRPr/>
            </a:pPr>
            <a:fld id="{277F7FDA-CAF5-4D36-B759-D97D2D0B370B}" type="slidenum">
              <a:rPr lang="es-ES"/>
              <a:pPr>
                <a:defRPr/>
              </a:pPr>
              <a:t>‹#›</a:t>
            </a:fld>
            <a:endParaRPr lang="es-ES"/>
          </a:p>
        </p:txBody>
      </p:sp>
    </p:spTree>
    <p:extLst>
      <p:ext uri="{BB962C8B-B14F-4D97-AF65-F5344CB8AC3E}">
        <p14:creationId xmlns:p14="http://schemas.microsoft.com/office/powerpoint/2010/main" val="2958116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1792032357"/>
      </p:ext>
    </p:extLst>
  </p:cSld>
  <p:clrMapOvr>
    <a:masterClrMapping/>
  </p:clrMapOvr>
  <p:transition>
    <p:fade thruBlk="1"/>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itchFamily="34" charset="0"/>
              </a:defRPr>
            </a:lvl1pPr>
          </a:lstStyle>
          <a:p>
            <a:pPr>
              <a:defRPr/>
            </a:pPr>
            <a:endParaRPr lang="es-ES"/>
          </a:p>
        </p:txBody>
      </p:sp>
      <p:sp>
        <p:nvSpPr>
          <p:cNvPr id="3" name="Footer Placeholder 2"/>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4" name="Slide Number Placeholder 3"/>
          <p:cNvSpPr>
            <a:spLocks noGrp="1"/>
          </p:cNvSpPr>
          <p:nvPr>
            <p:ph type="sldNum" sz="quarter" idx="12"/>
          </p:nvPr>
        </p:nvSpPr>
        <p:spPr/>
        <p:txBody>
          <a:bodyPr/>
          <a:lstStyle>
            <a:lvl1pPr>
              <a:defRPr>
                <a:latin typeface="Calibri" pitchFamily="34" charset="0"/>
              </a:defRPr>
            </a:lvl1pPr>
          </a:lstStyle>
          <a:p>
            <a:pPr>
              <a:defRPr/>
            </a:pPr>
            <a:fld id="{CD797BD9-8EE8-4071-8B5E-2E34C45BC5BD}" type="slidenum">
              <a:rPr lang="es-ES"/>
              <a:pPr>
                <a:defRPr/>
              </a:pPr>
              <a:t>‹#›</a:t>
            </a:fld>
            <a:endParaRPr lang="es-ES"/>
          </a:p>
        </p:txBody>
      </p:sp>
    </p:spTree>
    <p:extLst>
      <p:ext uri="{BB962C8B-B14F-4D97-AF65-F5344CB8AC3E}">
        <p14:creationId xmlns:p14="http://schemas.microsoft.com/office/powerpoint/2010/main" val="408939978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alibri" pitchFamily="34" charset="0"/>
              </a:defRPr>
            </a:lvl1pPr>
          </a:lstStyle>
          <a:p>
            <a:pPr>
              <a:defRPr/>
            </a:pPr>
            <a:endParaRPr lang="es-ES"/>
          </a:p>
        </p:txBody>
      </p:sp>
      <p:sp>
        <p:nvSpPr>
          <p:cNvPr id="6" name="Footer Placeholder 5"/>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7" name="Slide Number Placeholder 6"/>
          <p:cNvSpPr>
            <a:spLocks noGrp="1"/>
          </p:cNvSpPr>
          <p:nvPr>
            <p:ph type="sldNum" sz="quarter" idx="12"/>
          </p:nvPr>
        </p:nvSpPr>
        <p:spPr/>
        <p:txBody>
          <a:bodyPr/>
          <a:lstStyle>
            <a:lvl1pPr>
              <a:defRPr>
                <a:latin typeface="Calibri" pitchFamily="34" charset="0"/>
              </a:defRPr>
            </a:lvl1pPr>
          </a:lstStyle>
          <a:p>
            <a:pPr>
              <a:defRPr/>
            </a:pPr>
            <a:fld id="{C382096F-2DAE-47D2-B3E6-9989AF802EAD}" type="slidenum">
              <a:rPr lang="es-ES"/>
              <a:pPr>
                <a:defRPr/>
              </a:pPr>
              <a:t>‹#›</a:t>
            </a:fld>
            <a:endParaRPr lang="es-ES"/>
          </a:p>
        </p:txBody>
      </p:sp>
    </p:spTree>
    <p:extLst>
      <p:ext uri="{BB962C8B-B14F-4D97-AF65-F5344CB8AC3E}">
        <p14:creationId xmlns:p14="http://schemas.microsoft.com/office/powerpoint/2010/main" val="388326345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alibri" pitchFamily="34" charset="0"/>
              </a:defRPr>
            </a:lvl1pPr>
          </a:lstStyle>
          <a:p>
            <a:pPr>
              <a:defRPr/>
            </a:pPr>
            <a:endParaRPr lang="es-ES"/>
          </a:p>
        </p:txBody>
      </p:sp>
      <p:sp>
        <p:nvSpPr>
          <p:cNvPr id="6" name="Footer Placeholder 5"/>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7" name="Slide Number Placeholder 6"/>
          <p:cNvSpPr>
            <a:spLocks noGrp="1"/>
          </p:cNvSpPr>
          <p:nvPr>
            <p:ph type="sldNum" sz="quarter" idx="12"/>
          </p:nvPr>
        </p:nvSpPr>
        <p:spPr/>
        <p:txBody>
          <a:bodyPr/>
          <a:lstStyle>
            <a:lvl1pPr>
              <a:defRPr>
                <a:latin typeface="Calibri" pitchFamily="34" charset="0"/>
              </a:defRPr>
            </a:lvl1pPr>
          </a:lstStyle>
          <a:p>
            <a:pPr>
              <a:defRPr/>
            </a:pPr>
            <a:fld id="{E3E7ABE3-240C-4375-A293-1BB783AAD934}" type="slidenum">
              <a:rPr lang="es-ES"/>
              <a:pPr>
                <a:defRPr/>
              </a:pPr>
              <a:t>‹#›</a:t>
            </a:fld>
            <a:endParaRPr lang="es-ES"/>
          </a:p>
        </p:txBody>
      </p:sp>
    </p:spTree>
    <p:extLst>
      <p:ext uri="{BB962C8B-B14F-4D97-AF65-F5344CB8AC3E}">
        <p14:creationId xmlns:p14="http://schemas.microsoft.com/office/powerpoint/2010/main" val="56528690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s-E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CDF61D56-3681-4604-B367-69427E81BB64}" type="slidenum">
              <a:rPr lang="es-ES"/>
              <a:pPr>
                <a:defRPr/>
              </a:pPr>
              <a:t>‹#›</a:t>
            </a:fld>
            <a:endParaRPr lang="es-ES"/>
          </a:p>
        </p:txBody>
      </p:sp>
    </p:spTree>
    <p:extLst>
      <p:ext uri="{BB962C8B-B14F-4D97-AF65-F5344CB8AC3E}">
        <p14:creationId xmlns:p14="http://schemas.microsoft.com/office/powerpoint/2010/main" val="166284039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s-E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5004CCC4-0778-4CB2-90B0-C82A8BBE95CC}" type="slidenum">
              <a:rPr lang="es-ES"/>
              <a:pPr>
                <a:defRPr/>
              </a:pPr>
              <a:t>‹#›</a:t>
            </a:fld>
            <a:endParaRPr lang="es-ES"/>
          </a:p>
        </p:txBody>
      </p:sp>
    </p:spTree>
    <p:extLst>
      <p:ext uri="{BB962C8B-B14F-4D97-AF65-F5344CB8AC3E}">
        <p14:creationId xmlns:p14="http://schemas.microsoft.com/office/powerpoint/2010/main" val="978624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142701172"/>
      </p:ext>
    </p:extLst>
  </p:cSld>
  <p:clrMapOvr>
    <a:masterClrMapping/>
  </p:clrMapOvr>
  <p:transition>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3346215857"/>
      </p:ext>
    </p:extLst>
  </p:cSld>
  <p:clrMapOvr>
    <a:masterClrMapping/>
  </p:clrMapOvr>
  <p:transition>
    <p:fade thruBlk="1"/>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66599156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908441629"/>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1499706546"/>
      </p:ext>
    </p:extLst>
  </p:cSld>
  <p:clrMapOvr>
    <a:masterClrMapping/>
  </p:clrMapOvr>
  <p:transition>
    <p:fade thruBlk="1"/>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524658401"/>
      </p:ext>
    </p:extLst>
  </p:cSld>
  <p:clrMapOvr>
    <a:masterClrMapping/>
  </p:clrMapOvr>
  <p:transition>
    <p:fade thruBlk="1"/>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3127586673"/>
      </p:ext>
    </p:extLst>
  </p:cSld>
  <p:clrMapOvr>
    <a:masterClrMapping/>
  </p:clrMapOvr>
  <p:transition>
    <p:fade thruBlk="1"/>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4146661593"/>
      </p:ext>
    </p:extLst>
  </p:cSld>
  <p:clrMapOvr>
    <a:masterClrMapping/>
  </p:clrMapOvr>
  <p:transition>
    <p:fade thruBlk="1"/>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4800" y="1371600"/>
            <a:ext cx="3581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038600" y="1371600"/>
            <a:ext cx="3581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733557024"/>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191425812"/>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991967963"/>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1202613494"/>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172405192"/>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527B767-EEB2-47AC-B78D-0D7438CE545C}" type="datetimeFigureOut">
              <a:rPr lang="en-US" smtClean="0"/>
              <a:pPr/>
              <a:t>12/4/2015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199788860"/>
      </p:ext>
    </p:extLst>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4.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6" Type="http://schemas.openxmlformats.org/officeDocument/2006/relationships/image" Target="../media/image7.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6.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5.gi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4.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6" Type="http://schemas.openxmlformats.org/officeDocument/2006/relationships/image" Target="../media/image7.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6.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5.gi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6" Type="http://schemas.openxmlformats.org/officeDocument/2006/relationships/image" Target="../media/image7.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6.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5.gi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6" Type="http://schemas.openxmlformats.org/officeDocument/2006/relationships/image" Target="../media/image7.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6.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5.gi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6" Type="http://schemas.openxmlformats.org/officeDocument/2006/relationships/image" Target="../media/image7.pn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6.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5.gi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4.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6" Type="http://schemas.openxmlformats.org/officeDocument/2006/relationships/image" Target="../media/image7.pn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6.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5.gif"/></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4.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6" Type="http://schemas.openxmlformats.org/officeDocument/2006/relationships/image" Target="../media/image7.png"/><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6.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5.gi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4.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6" Type="http://schemas.openxmlformats.org/officeDocument/2006/relationships/image" Target="../media/image7.png"/><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6.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5.gif"/></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4.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6" Type="http://schemas.openxmlformats.org/officeDocument/2006/relationships/image" Target="../media/image7.png"/><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6.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5.gif"/></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4.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6" Type="http://schemas.openxmlformats.org/officeDocument/2006/relationships/image" Target="../media/image7.png"/><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6.pn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5.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4.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6" Type="http://schemas.openxmlformats.org/officeDocument/2006/relationships/image" Target="../media/image7.png"/><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6.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5.gif"/></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4.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6" Type="http://schemas.openxmlformats.org/officeDocument/2006/relationships/image" Target="../media/image7.png"/><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6.png"/><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5.gif"/></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9.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0.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gi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7.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gi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image" Target="../media/image7.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6.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gi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7.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gi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image" Target="../media/image7.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6.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gi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4.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image" Target="../media/image7.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6.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04800" y="1371600"/>
            <a:ext cx="7315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 name="Rectangle 2"/>
          <p:cNvSpPr>
            <a:spLocks noGrp="1" noChangeArrowheads="1"/>
          </p:cNvSpPr>
          <p:nvPr>
            <p:ph type="title"/>
          </p:nvPr>
        </p:nvSpPr>
        <p:spPr bwMode="auto">
          <a:xfrm>
            <a:off x="990600" y="3048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defRPr>
            </a:lvl1pPr>
          </a:lstStyle>
          <a:p>
            <a:fld id="{2527B767-EEB2-47AC-B78D-0D7438CE545C}" type="datetimeFigureOut">
              <a:rPr lang="en-US" smtClean="0"/>
              <a:pPr/>
              <a:t>12/4/2015</a:t>
            </a:fld>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defRPr>
            </a:lvl1pPr>
          </a:lstStyle>
          <a:p>
            <a:fld id="{2CCA12D9-25BE-447E-9AA9-1D8AC77C7BD8}" type="slidenum">
              <a:rPr lang="en-US" smtClean="0"/>
              <a:pPr/>
              <a:t>‹#›</a:t>
            </a:fld>
            <a:endParaRPr lang="en-US"/>
          </a:p>
        </p:txBody>
      </p:sp>
      <p:pic>
        <p:nvPicPr>
          <p:cNvPr id="1053" name="Picture 29" descr="Z:\newtek\_backgrounds_1.02\Tim\powerpoint templates\81-100\lavender_shade\elements\lilly.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67400" y="4114800"/>
            <a:ext cx="2790825" cy="288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906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thruBlk="1"/>
  </p:transition>
  <p:txStyles>
    <p:titleStyle>
      <a:lvl1pPr algn="l" rtl="1" eaLnBrk="1" fontAlgn="base" hangingPunct="1">
        <a:spcBef>
          <a:spcPct val="0"/>
        </a:spcBef>
        <a:spcAft>
          <a:spcPct val="0"/>
        </a:spcAft>
        <a:defRPr sz="4400">
          <a:solidFill>
            <a:srgbClr val="7C5989"/>
          </a:solidFill>
          <a:latin typeface="+mj-lt"/>
          <a:ea typeface="+mj-ea"/>
          <a:cs typeface="+mj-cs"/>
        </a:defRPr>
      </a:lvl1pPr>
      <a:lvl2pPr algn="l" rtl="1" eaLnBrk="1" fontAlgn="base" hangingPunct="1">
        <a:spcBef>
          <a:spcPct val="0"/>
        </a:spcBef>
        <a:spcAft>
          <a:spcPct val="0"/>
        </a:spcAft>
        <a:defRPr sz="4400">
          <a:solidFill>
            <a:srgbClr val="7C5989"/>
          </a:solidFill>
          <a:latin typeface="Eras Demi ITC" pitchFamily="34" charset="0"/>
        </a:defRPr>
      </a:lvl2pPr>
      <a:lvl3pPr algn="l" rtl="1" eaLnBrk="1" fontAlgn="base" hangingPunct="1">
        <a:spcBef>
          <a:spcPct val="0"/>
        </a:spcBef>
        <a:spcAft>
          <a:spcPct val="0"/>
        </a:spcAft>
        <a:defRPr sz="4400">
          <a:solidFill>
            <a:srgbClr val="7C5989"/>
          </a:solidFill>
          <a:latin typeface="Eras Demi ITC" pitchFamily="34" charset="0"/>
        </a:defRPr>
      </a:lvl3pPr>
      <a:lvl4pPr algn="l" rtl="1" eaLnBrk="1" fontAlgn="base" hangingPunct="1">
        <a:spcBef>
          <a:spcPct val="0"/>
        </a:spcBef>
        <a:spcAft>
          <a:spcPct val="0"/>
        </a:spcAft>
        <a:defRPr sz="4400">
          <a:solidFill>
            <a:srgbClr val="7C5989"/>
          </a:solidFill>
          <a:latin typeface="Eras Demi ITC" pitchFamily="34" charset="0"/>
        </a:defRPr>
      </a:lvl4pPr>
      <a:lvl5pPr algn="l" rtl="1" eaLnBrk="1" fontAlgn="base" hangingPunct="1">
        <a:spcBef>
          <a:spcPct val="0"/>
        </a:spcBef>
        <a:spcAft>
          <a:spcPct val="0"/>
        </a:spcAft>
        <a:defRPr sz="4400">
          <a:solidFill>
            <a:srgbClr val="7C5989"/>
          </a:solidFill>
          <a:latin typeface="Eras Demi ITC" pitchFamily="34" charset="0"/>
        </a:defRPr>
      </a:lvl5pPr>
      <a:lvl6pPr marL="457200" algn="l" rtl="1" eaLnBrk="1" fontAlgn="base" hangingPunct="1">
        <a:spcBef>
          <a:spcPct val="0"/>
        </a:spcBef>
        <a:spcAft>
          <a:spcPct val="0"/>
        </a:spcAft>
        <a:defRPr sz="4400">
          <a:solidFill>
            <a:srgbClr val="7C5989"/>
          </a:solidFill>
          <a:latin typeface="Eras Demi ITC" pitchFamily="34" charset="0"/>
        </a:defRPr>
      </a:lvl6pPr>
      <a:lvl7pPr marL="914400" algn="l" rtl="1" eaLnBrk="1" fontAlgn="base" hangingPunct="1">
        <a:spcBef>
          <a:spcPct val="0"/>
        </a:spcBef>
        <a:spcAft>
          <a:spcPct val="0"/>
        </a:spcAft>
        <a:defRPr sz="4400">
          <a:solidFill>
            <a:srgbClr val="7C5989"/>
          </a:solidFill>
          <a:latin typeface="Eras Demi ITC" pitchFamily="34" charset="0"/>
        </a:defRPr>
      </a:lvl7pPr>
      <a:lvl8pPr marL="1371600" algn="l" rtl="1" eaLnBrk="1" fontAlgn="base" hangingPunct="1">
        <a:spcBef>
          <a:spcPct val="0"/>
        </a:spcBef>
        <a:spcAft>
          <a:spcPct val="0"/>
        </a:spcAft>
        <a:defRPr sz="4400">
          <a:solidFill>
            <a:srgbClr val="7C5989"/>
          </a:solidFill>
          <a:latin typeface="Eras Demi ITC" pitchFamily="34" charset="0"/>
        </a:defRPr>
      </a:lvl8pPr>
      <a:lvl9pPr marL="1828800" algn="l" rtl="1" eaLnBrk="1" fontAlgn="base" hangingPunct="1">
        <a:spcBef>
          <a:spcPct val="0"/>
        </a:spcBef>
        <a:spcAft>
          <a:spcPct val="0"/>
        </a:spcAft>
        <a:defRPr sz="4400">
          <a:solidFill>
            <a:srgbClr val="7C5989"/>
          </a:solidFill>
          <a:latin typeface="Eras Demi ITC" pitchFamily="34" charset="0"/>
        </a:defRPr>
      </a:lvl9pPr>
    </p:titleStyle>
    <p:bodyStyle>
      <a:lvl1pPr marL="342900" indent="-342900" algn="r" rtl="1" eaLnBrk="1" fontAlgn="base" hangingPunct="1">
        <a:spcBef>
          <a:spcPct val="20000"/>
        </a:spcBef>
        <a:spcAft>
          <a:spcPct val="0"/>
        </a:spcAft>
        <a:buChar char="•"/>
        <a:defRPr sz="28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400">
          <a:solidFill>
            <a:schemeClr val="tx1"/>
          </a:solidFill>
          <a:latin typeface="+mn-lt"/>
        </a:defRPr>
      </a:lvl2pPr>
      <a:lvl3pPr marL="1143000" indent="-228600" algn="r" rtl="1" eaLnBrk="1" fontAlgn="base" hangingPunct="1">
        <a:spcBef>
          <a:spcPct val="20000"/>
        </a:spcBef>
        <a:spcAft>
          <a:spcPct val="0"/>
        </a:spcAft>
        <a:buChar char="•"/>
        <a:defRPr sz="2000">
          <a:solidFill>
            <a:schemeClr val="tx1"/>
          </a:solidFill>
          <a:latin typeface="+mn-lt"/>
        </a:defRPr>
      </a:lvl3pPr>
      <a:lvl4pPr marL="1600200" indent="-228600" algn="r" rtl="1" eaLnBrk="1" fontAlgn="base" hangingPunct="1">
        <a:spcBef>
          <a:spcPct val="20000"/>
        </a:spcBef>
        <a:spcAft>
          <a:spcPct val="0"/>
        </a:spcAft>
        <a:buChar char="–"/>
        <a:defRPr>
          <a:solidFill>
            <a:schemeClr val="tx1"/>
          </a:solidFill>
          <a:latin typeface="+mn-lt"/>
        </a:defRPr>
      </a:lvl4pPr>
      <a:lvl5pPr marL="2057400" indent="-228600" algn="r" rtl="1" eaLnBrk="1" fontAlgn="base" hangingPunct="1">
        <a:spcBef>
          <a:spcPct val="20000"/>
        </a:spcBef>
        <a:spcAft>
          <a:spcPct val="0"/>
        </a:spcAft>
        <a:buChar char="»"/>
        <a:defRPr>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04800" y="1371600"/>
            <a:ext cx="7315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 name="Rectangle 2"/>
          <p:cNvSpPr>
            <a:spLocks noGrp="1" noChangeArrowheads="1"/>
          </p:cNvSpPr>
          <p:nvPr>
            <p:ph type="title"/>
          </p:nvPr>
        </p:nvSpPr>
        <p:spPr bwMode="auto">
          <a:xfrm>
            <a:off x="990600" y="3048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defRPr>
            </a:lvl1pPr>
          </a:lstStyle>
          <a:p>
            <a:fld id="{D5B9F9A1-D7F8-48AB-8D1C-62590F6A9D3F}" type="slidenum">
              <a:rPr lang="en-US"/>
              <a:pPr/>
              <a:t>‹#›</a:t>
            </a:fld>
            <a:endParaRPr lang="en-US"/>
          </a:p>
        </p:txBody>
      </p:sp>
      <p:pic>
        <p:nvPicPr>
          <p:cNvPr id="1053" name="Picture 29" descr="Z:\newtek\_backgrounds_1.02\Tim\powerpoint templates\81-100\lavender_shade\elements\lilly.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67400" y="4114800"/>
            <a:ext cx="2790825" cy="28844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fade thruBlk="1"/>
  </p:transition>
  <p:txStyles>
    <p:titleStyle>
      <a:lvl1pPr algn="l" rtl="1" eaLnBrk="1" fontAlgn="base" hangingPunct="1">
        <a:spcBef>
          <a:spcPct val="0"/>
        </a:spcBef>
        <a:spcAft>
          <a:spcPct val="0"/>
        </a:spcAft>
        <a:defRPr sz="4400">
          <a:solidFill>
            <a:srgbClr val="7C5989"/>
          </a:solidFill>
          <a:latin typeface="+mj-lt"/>
          <a:ea typeface="+mj-ea"/>
          <a:cs typeface="+mj-cs"/>
        </a:defRPr>
      </a:lvl1pPr>
      <a:lvl2pPr algn="l" rtl="1" eaLnBrk="1" fontAlgn="base" hangingPunct="1">
        <a:spcBef>
          <a:spcPct val="0"/>
        </a:spcBef>
        <a:spcAft>
          <a:spcPct val="0"/>
        </a:spcAft>
        <a:defRPr sz="4400">
          <a:solidFill>
            <a:srgbClr val="7C5989"/>
          </a:solidFill>
          <a:latin typeface="Eras Demi ITC" pitchFamily="34" charset="0"/>
        </a:defRPr>
      </a:lvl2pPr>
      <a:lvl3pPr algn="l" rtl="1" eaLnBrk="1" fontAlgn="base" hangingPunct="1">
        <a:spcBef>
          <a:spcPct val="0"/>
        </a:spcBef>
        <a:spcAft>
          <a:spcPct val="0"/>
        </a:spcAft>
        <a:defRPr sz="4400">
          <a:solidFill>
            <a:srgbClr val="7C5989"/>
          </a:solidFill>
          <a:latin typeface="Eras Demi ITC" pitchFamily="34" charset="0"/>
        </a:defRPr>
      </a:lvl3pPr>
      <a:lvl4pPr algn="l" rtl="1" eaLnBrk="1" fontAlgn="base" hangingPunct="1">
        <a:spcBef>
          <a:spcPct val="0"/>
        </a:spcBef>
        <a:spcAft>
          <a:spcPct val="0"/>
        </a:spcAft>
        <a:defRPr sz="4400">
          <a:solidFill>
            <a:srgbClr val="7C5989"/>
          </a:solidFill>
          <a:latin typeface="Eras Demi ITC" pitchFamily="34" charset="0"/>
        </a:defRPr>
      </a:lvl4pPr>
      <a:lvl5pPr algn="l" rtl="1" eaLnBrk="1" fontAlgn="base" hangingPunct="1">
        <a:spcBef>
          <a:spcPct val="0"/>
        </a:spcBef>
        <a:spcAft>
          <a:spcPct val="0"/>
        </a:spcAft>
        <a:defRPr sz="4400">
          <a:solidFill>
            <a:srgbClr val="7C5989"/>
          </a:solidFill>
          <a:latin typeface="Eras Demi ITC" pitchFamily="34" charset="0"/>
        </a:defRPr>
      </a:lvl5pPr>
      <a:lvl6pPr marL="457200" algn="l" rtl="1" eaLnBrk="1" fontAlgn="base" hangingPunct="1">
        <a:spcBef>
          <a:spcPct val="0"/>
        </a:spcBef>
        <a:spcAft>
          <a:spcPct val="0"/>
        </a:spcAft>
        <a:defRPr sz="4400">
          <a:solidFill>
            <a:srgbClr val="7C5989"/>
          </a:solidFill>
          <a:latin typeface="Eras Demi ITC" pitchFamily="34" charset="0"/>
        </a:defRPr>
      </a:lvl6pPr>
      <a:lvl7pPr marL="914400" algn="l" rtl="1" eaLnBrk="1" fontAlgn="base" hangingPunct="1">
        <a:spcBef>
          <a:spcPct val="0"/>
        </a:spcBef>
        <a:spcAft>
          <a:spcPct val="0"/>
        </a:spcAft>
        <a:defRPr sz="4400">
          <a:solidFill>
            <a:srgbClr val="7C5989"/>
          </a:solidFill>
          <a:latin typeface="Eras Demi ITC" pitchFamily="34" charset="0"/>
        </a:defRPr>
      </a:lvl7pPr>
      <a:lvl8pPr marL="1371600" algn="l" rtl="1" eaLnBrk="1" fontAlgn="base" hangingPunct="1">
        <a:spcBef>
          <a:spcPct val="0"/>
        </a:spcBef>
        <a:spcAft>
          <a:spcPct val="0"/>
        </a:spcAft>
        <a:defRPr sz="4400">
          <a:solidFill>
            <a:srgbClr val="7C5989"/>
          </a:solidFill>
          <a:latin typeface="Eras Demi ITC" pitchFamily="34" charset="0"/>
        </a:defRPr>
      </a:lvl8pPr>
      <a:lvl9pPr marL="1828800" algn="l" rtl="1" eaLnBrk="1" fontAlgn="base" hangingPunct="1">
        <a:spcBef>
          <a:spcPct val="0"/>
        </a:spcBef>
        <a:spcAft>
          <a:spcPct val="0"/>
        </a:spcAft>
        <a:defRPr sz="4400">
          <a:solidFill>
            <a:srgbClr val="7C5989"/>
          </a:solidFill>
          <a:latin typeface="Eras Demi ITC" pitchFamily="34" charset="0"/>
        </a:defRPr>
      </a:lvl9pPr>
    </p:titleStyle>
    <p:bodyStyle>
      <a:lvl1pPr marL="342900" indent="-342900" algn="r" rtl="1" eaLnBrk="1" fontAlgn="base" hangingPunct="1">
        <a:spcBef>
          <a:spcPct val="20000"/>
        </a:spcBef>
        <a:spcAft>
          <a:spcPct val="0"/>
        </a:spcAft>
        <a:buChar char="•"/>
        <a:defRPr sz="28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400">
          <a:solidFill>
            <a:schemeClr val="tx1"/>
          </a:solidFill>
          <a:latin typeface="+mn-lt"/>
        </a:defRPr>
      </a:lvl2pPr>
      <a:lvl3pPr marL="1143000" indent="-228600" algn="r" rtl="1" eaLnBrk="1" fontAlgn="base" hangingPunct="1">
        <a:spcBef>
          <a:spcPct val="20000"/>
        </a:spcBef>
        <a:spcAft>
          <a:spcPct val="0"/>
        </a:spcAft>
        <a:buChar char="•"/>
        <a:defRPr sz="2000">
          <a:solidFill>
            <a:schemeClr val="tx1"/>
          </a:solidFill>
          <a:latin typeface="+mn-lt"/>
        </a:defRPr>
      </a:lvl3pPr>
      <a:lvl4pPr marL="1600200" indent="-228600" algn="r" rtl="1" eaLnBrk="1" fontAlgn="base" hangingPunct="1">
        <a:spcBef>
          <a:spcPct val="20000"/>
        </a:spcBef>
        <a:spcAft>
          <a:spcPct val="0"/>
        </a:spcAft>
        <a:buChar char="–"/>
        <a:defRPr>
          <a:solidFill>
            <a:schemeClr val="tx1"/>
          </a:solidFill>
          <a:latin typeface="+mn-lt"/>
        </a:defRPr>
      </a:lvl4pPr>
      <a:lvl5pPr marL="2057400" indent="-228600" algn="r" rtl="1" eaLnBrk="1" fontAlgn="base" hangingPunct="1">
        <a:spcBef>
          <a:spcPct val="20000"/>
        </a:spcBef>
        <a:spcAft>
          <a:spcPct val="0"/>
        </a:spcAft>
        <a:buChar char="»"/>
        <a:defRPr>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2527B767-EEB2-47AC-B78D-0D7438CE545C}" type="datetimeFigureOut">
              <a:rPr lang="en-US" smtClean="0"/>
              <a:pPr/>
              <a:t>12/4/2015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2CCA12D9-25BE-447E-9AA9-1D8AC77C7B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p:fade thruBlk="1"/>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A938E3A2-3EAE-4659-B179-842FE50857C5}"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C241B90D-918B-4D55-AE95-E86EB7CC09E8}"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fld id="{2527B767-EEB2-47AC-B78D-0D7438CE545C}" type="datetimeFigureOut">
              <a:rPr lang="en-US" smtClean="0"/>
              <a:pPr/>
              <a:t>12/4/2015</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2CCA12D9-25BE-447E-9AA9-1D8AC77C7BD8}" type="slidenum">
              <a:rPr lang="en-US" smtClean="0"/>
              <a:pPr/>
              <a:t>‹#›</a:t>
            </a:fld>
            <a:endParaRPr lang="en-US"/>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fade thruBlk="1"/>
  </p:transition>
  <p:timing>
    <p:tnLst>
      <p:par>
        <p:cTn id="1" dur="indefinite" restart="never" nodeType="tmRoot"/>
      </p:par>
    </p:tnLst>
  </p:timing>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10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10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0.xml"/></Relationships>
</file>

<file path=ppt/slides/_rels/slide10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0.xml"/></Relationships>
</file>

<file path=ppt/slides/_rels/slide10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60.xml"/></Relationships>
</file>

<file path=ppt/slides/_rels/slide10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60.xml"/></Relationships>
</file>

<file path=ppt/slides/_rels/slide10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danesheroz.ir/wp-content/uploads/2014/01/668768-.jpg" TargetMode="External"/><Relationship Id="rId1" Type="http://schemas.openxmlformats.org/officeDocument/2006/relationships/slideLayout" Target="../slideLayouts/slideLayout25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5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5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55.xml"/><Relationship Id="rId4" Type="http://schemas.openxmlformats.org/officeDocument/2006/relationships/image" Target="../media/image38.jpeg"/></Relationships>
</file>

<file path=ppt/slides/_rels/slide1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55.xml"/></Relationships>
</file>

<file path=ppt/slides/_rels/slide1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55.xml"/></Relationships>
</file>

<file path=ppt/slides/_rels/slide1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55.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5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1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55.xml"/></Relationships>
</file>

<file path=ppt/slides/_rels/slide1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55.xml"/></Relationships>
</file>

<file path=ppt/slides/_rels/slide1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255.xml"/></Relationships>
</file>

<file path=ppt/slides/_rels/slide1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5.xml"/></Relationships>
</file>

<file path=ppt/slides/_rels/slide1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5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55.xml"/></Relationships>
</file>

<file path=ppt/slides/_rels/slide14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5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Layout" Target="../diagrams/layout9.xml"/><Relationship Id="rId7" Type="http://schemas.openxmlformats.org/officeDocument/2006/relationships/image" Target="../media/image45.jpeg"/><Relationship Id="rId2" Type="http://schemas.openxmlformats.org/officeDocument/2006/relationships/diagramData" Target="../diagrams/data9.xml"/><Relationship Id="rId1" Type="http://schemas.openxmlformats.org/officeDocument/2006/relationships/slideLayout" Target="../slideLayouts/slideLayout25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5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3.jpeg"/><Relationship Id="rId2" Type="http://schemas.openxmlformats.org/officeDocument/2006/relationships/diagramData" Target="../diagrams/data10.xml"/><Relationship Id="rId1" Type="http://schemas.openxmlformats.org/officeDocument/2006/relationships/slideLayout" Target="../slideLayouts/slideLayout25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5.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5.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5.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5.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6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6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9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0.xml"/></Relationships>
</file>

<file path=ppt/slides/_rels/slide9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6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9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0.xml"/></Relationships>
</file>

<file path=ppt/slides/_rels/slide9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5777" cy="6858000"/>
          </a:xfrm>
          <a:prstGeom prst="rect">
            <a:avLst/>
          </a:prstGeom>
        </p:spPr>
      </p:pic>
    </p:spTree>
    <p:extLst>
      <p:ext uri="{BB962C8B-B14F-4D97-AF65-F5344CB8AC3E}">
        <p14:creationId xmlns:p14="http://schemas.microsoft.com/office/powerpoint/2010/main" val="1921868392"/>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pPr algn="r"/>
            <a:r>
              <a:rPr lang="fa-IR" sz="2800" dirty="0" smtClean="0">
                <a:cs typeface="B Nazanin" panose="00000400000000000000" pitchFamily="2" charset="-78"/>
              </a:rPr>
              <a:t>تجارب یادگیری از ترکیب </a:t>
            </a:r>
            <a:r>
              <a:rPr lang="fa-IR" sz="2800" b="1" u="sng" dirty="0" smtClean="0">
                <a:cs typeface="B Nazanin" panose="00000400000000000000" pitchFamily="2" charset="-78"/>
              </a:rPr>
              <a:t>محتوا، فرآیند و جوّ اجتماعی </a:t>
            </a:r>
            <a:r>
              <a:rPr lang="fa-IR" sz="2800" dirty="0" smtClean="0">
                <a:cs typeface="B Nazanin" panose="00000400000000000000" pitchFamily="2" charset="-78"/>
              </a:rPr>
              <a:t>شکل می گیرند. </a:t>
            </a:r>
            <a:br>
              <a:rPr lang="fa-IR" sz="2800" dirty="0" smtClean="0">
                <a:cs typeface="B Nazanin" panose="00000400000000000000" pitchFamily="2" charset="-78"/>
              </a:rPr>
            </a:br>
            <a:r>
              <a:rPr lang="fa-IR" sz="2800" dirty="0" smtClean="0">
                <a:cs typeface="B Nazanin" panose="00000400000000000000" pitchFamily="2" charset="-78"/>
              </a:rPr>
              <a:t>محتوا: مفهوم کلی</a:t>
            </a:r>
            <a:br>
              <a:rPr lang="fa-IR" sz="2800" dirty="0" smtClean="0">
                <a:cs typeface="B Nazanin" panose="00000400000000000000" pitchFamily="2" charset="-78"/>
              </a:rPr>
            </a:br>
            <a:r>
              <a:rPr lang="fa-IR" sz="2800" dirty="0" smtClean="0">
                <a:cs typeface="B Nazanin" panose="00000400000000000000" pitchFamily="2" charset="-78"/>
              </a:rPr>
              <a:t>فرآیند: کاوش سازنده به جای پذیرش انفعالی</a:t>
            </a:r>
            <a:br>
              <a:rPr lang="fa-IR" sz="2800" dirty="0" smtClean="0">
                <a:cs typeface="B Nazanin" panose="00000400000000000000" pitchFamily="2" charset="-78"/>
              </a:rPr>
            </a:br>
            <a:r>
              <a:rPr lang="fa-IR" sz="2800" dirty="0" smtClean="0">
                <a:cs typeface="B Nazanin" panose="00000400000000000000" pitchFamily="2" charset="-78"/>
              </a:rPr>
              <a:t>جوّ اجتماعی: گسترش یابنده به جای محدود کنندگی</a:t>
            </a:r>
            <a:br>
              <a:rPr lang="fa-IR" sz="2800" dirty="0" smtClean="0">
                <a:cs typeface="B Nazanin" panose="00000400000000000000" pitchFamily="2" charset="-78"/>
              </a:rPr>
            </a:br>
            <a:r>
              <a:rPr lang="fa-IR" sz="2800" dirty="0" smtClean="0">
                <a:cs typeface="B Nazanin" panose="00000400000000000000" pitchFamily="2" charset="-78"/>
              </a:rPr>
              <a:t/>
            </a:r>
            <a:br>
              <a:rPr lang="fa-IR" sz="2800" dirty="0" smtClean="0">
                <a:cs typeface="B Nazanin" panose="00000400000000000000" pitchFamily="2" charset="-78"/>
              </a:rPr>
            </a:br>
            <a:r>
              <a:rPr lang="fa-IR" sz="2800" dirty="0" smtClean="0">
                <a:cs typeface="B Nazanin" panose="00000400000000000000" pitchFamily="2" charset="-78"/>
              </a:rPr>
              <a:t>انعطاف پذیری الگوهای تدریس بر اساس طیف وسیع برنامه های درسی و یادگیرندگان متفاوت</a:t>
            </a:r>
            <a:br>
              <a:rPr lang="fa-IR" sz="2800" dirty="0" smtClean="0">
                <a:cs typeface="B Nazanin" panose="00000400000000000000" pitchFamily="2" charset="-78"/>
              </a:rPr>
            </a:br>
            <a:r>
              <a:rPr lang="fa-IR" sz="2800" dirty="0" smtClean="0">
                <a:cs typeface="B Nazanin" panose="00000400000000000000" pitchFamily="2" charset="-78"/>
              </a:rPr>
              <a:t/>
            </a:r>
            <a:br>
              <a:rPr lang="fa-IR" sz="2800" dirty="0" smtClean="0">
                <a:cs typeface="B Nazanin" panose="00000400000000000000" pitchFamily="2" charset="-78"/>
              </a:rPr>
            </a:br>
            <a:r>
              <a:rPr lang="fa-IR" sz="2800" dirty="0" smtClean="0">
                <a:cs typeface="B Nazanin" panose="00000400000000000000" pitchFamily="2" charset="-78"/>
              </a:rPr>
              <a:t>تفاوت در ماهیت یادگیری (انفرادی) و یاددهی (گروهی)</a:t>
            </a:r>
            <a:br>
              <a:rPr lang="fa-IR" sz="2800" dirty="0" smtClean="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چند سناریو:</a:t>
            </a:r>
            <a:br>
              <a:rPr lang="fa-IR" sz="2800" dirty="0" smtClean="0">
                <a:cs typeface="B Nazanin" panose="00000400000000000000" pitchFamily="2" charset="-78"/>
              </a:rPr>
            </a:br>
            <a:r>
              <a:rPr lang="fa-IR" sz="2800" dirty="0" smtClean="0">
                <a:cs typeface="B Nazanin" panose="00000400000000000000" pitchFamily="2" charset="-78"/>
              </a:rPr>
              <a:t>1- آموزش پژوهش (دعوت به پژوهش)؛ موقعیت شگفتی آور (خاموش شدن شمع با قرار دادن ظرف </a:t>
            </a:r>
            <a:br>
              <a:rPr lang="fa-IR" sz="2800" dirty="0" smtClean="0">
                <a:cs typeface="B Nazanin" panose="00000400000000000000" pitchFamily="2" charset="-78"/>
              </a:rPr>
            </a:br>
            <a:r>
              <a:rPr lang="fa-IR" sz="2800" dirty="0" smtClean="0">
                <a:cs typeface="B Nazanin" panose="00000400000000000000" pitchFamily="2" charset="-78"/>
              </a:rPr>
              <a:t>شیشه ای)</a:t>
            </a:r>
            <a:br>
              <a:rPr lang="fa-IR" sz="2800" dirty="0" smtClean="0">
                <a:cs typeface="B Nazanin" panose="00000400000000000000" pitchFamily="2" charset="-78"/>
              </a:rPr>
            </a:br>
            <a:r>
              <a:rPr lang="fa-IR" sz="2800" dirty="0" smtClean="0">
                <a:cs typeface="B Nazanin" panose="00000400000000000000" pitchFamily="2" charset="-78"/>
              </a:rPr>
              <a:t>2- تفکر استقرایی؛ آهن ربا و اشیاء فلزی خاص. رسیدن از جزء به کل</a:t>
            </a:r>
            <a:br>
              <a:rPr lang="fa-IR" sz="2800" dirty="0" smtClean="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459791008"/>
      </p:ext>
    </p:extLst>
  </p:cSld>
  <p:clrMapOvr>
    <a:masterClrMapping/>
  </p:clrMapOvr>
  <p:transition>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1619250" y="-157163"/>
            <a:ext cx="5238750" cy="5224463"/>
          </a:xfrm>
          <a:prstGeom prst="rect">
            <a:avLst/>
          </a:prstGeom>
          <a:noFill/>
          <a:ln w="9525">
            <a:noFill/>
            <a:miter lim="800000"/>
            <a:headEnd/>
            <a:tailEnd/>
          </a:ln>
        </p:spPr>
        <p:txBody>
          <a:bodyPr>
            <a:spAutoFit/>
          </a:bodyPr>
          <a:lstStyle/>
          <a:p>
            <a:pPr algn="r" rtl="1">
              <a:lnSpc>
                <a:spcPct val="115000"/>
              </a:lnSpc>
              <a:spcAft>
                <a:spcPts val="1000"/>
              </a:spcAft>
            </a:pPr>
            <a:r>
              <a:rPr lang="ar-SA" b="1" dirty="0">
                <a:latin typeface="Calibri" pitchFamily="34" charset="0"/>
                <a:ea typeface="Calibri" pitchFamily="34" charset="0"/>
                <a:cs typeface="Arial" charset="0"/>
              </a:rPr>
              <a:t>ج) </a:t>
            </a:r>
            <a:r>
              <a:rPr lang="ar-SA" sz="1800" b="1" dirty="0">
                <a:latin typeface="Calibri" pitchFamily="34" charset="0"/>
                <a:ea typeface="Calibri" pitchFamily="34" charset="0"/>
                <a:cs typeface="Arial" charset="0"/>
              </a:rPr>
              <a:t>ایجاد انگیز</a:t>
            </a:r>
            <a:r>
              <a:rPr lang="fa-IR" sz="1800" b="1" dirty="0">
                <a:latin typeface="Calibri" pitchFamily="34" charset="0"/>
                <a:ea typeface="Calibri" pitchFamily="34" charset="0"/>
                <a:cs typeface="Arial" charset="0"/>
              </a:rPr>
              <a:t>ه</a:t>
            </a:r>
            <a:r>
              <a:rPr lang="ar-SA" sz="1800" b="1" dirty="0">
                <a:latin typeface="Calibri" pitchFamily="34" charset="0"/>
                <a:ea typeface="Calibri" pitchFamily="34" charset="0"/>
                <a:cs typeface="Arial" charset="0"/>
              </a:rPr>
              <a:t>(5 دقیقه)</a:t>
            </a:r>
            <a:r>
              <a:rPr lang="ar-SA" sz="1800" dirty="0">
                <a:latin typeface="Calibri" pitchFamily="34" charset="0"/>
                <a:ea typeface="Calibri" pitchFamily="34" charset="0"/>
                <a:cs typeface="Arial" charset="0"/>
              </a:rPr>
              <a:t>                                                                                     </a:t>
            </a:r>
            <a:br>
              <a:rPr lang="ar-SA" sz="1800" dirty="0">
                <a:latin typeface="Calibri" pitchFamily="34" charset="0"/>
                <a:ea typeface="Calibri" pitchFamily="34" charset="0"/>
                <a:cs typeface="Arial" charset="0"/>
              </a:rPr>
            </a:br>
            <a:r>
              <a:rPr lang="ar-SA" sz="1800" dirty="0">
                <a:latin typeface="Calibri" pitchFamily="34" charset="0"/>
                <a:ea typeface="Calibri" pitchFamily="34" charset="0"/>
                <a:cs typeface="Arial" charset="0"/>
              </a:rPr>
              <a:t>از دانش آموزان می خواهم  که تصور کنند کوچک وکوچکتر می شوند تا به اندازه ی یک قطره آب در می آیند واز آنها می خواهم همراه داستانی که برای آنها تعریف می کنم سفر خود را با قطره ی آب آغاز کنند وبرای داستان یک اسم مناسب انتخاب می کنیم مثلاً «ماجراهای یک قطره آب » و آن را روی تابلوی کلاس می نویسم وهمزمان شکل قطره آب باصدای آب بر روی پروجکشن نشان داده می شود شروع می کنیم من یک قطره آب هستم که در یک رودخانه زندگی می کنم شکل رودخانه همراه با صدای آن از سیستم نشان داده می شود  خودت را برای مسافرت با من آماده کن بعد بر روی چارت تصویری که خورشید بر روی رودخانه می تابد را به فراگیران نشان داده وتصویر را بر روی پروجکشن نمایش می دهیم وادامه می دهیم خورشید خانم هر روز نور خود را به به روی دریا ورودخانه می تاباند وآب رودخانه ها ودریاها کم کم گرم می شود . </a:t>
            </a:r>
            <a:endParaRPr lang="en-US" sz="1800" dirty="0">
              <a:latin typeface="Calibri" pitchFamily="34" charset="0"/>
              <a:ea typeface="Calibri" pitchFamily="34" charset="0"/>
              <a:cs typeface="Arial" charset="0"/>
            </a:endParaRPr>
          </a:p>
        </p:txBody>
      </p:sp>
    </p:spTree>
    <p:extLst>
      <p:ext uri="{BB962C8B-B14F-4D97-AF65-F5344CB8AC3E}">
        <p14:creationId xmlns:p14="http://schemas.microsoft.com/office/powerpoint/2010/main" val="271385697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http://s2.picofile.com/file/7206253331/Slide8.jpg"/>
          <p:cNvPicPr>
            <a:picLocks noChangeAspect="1" noChangeArrowheads="1"/>
          </p:cNvPicPr>
          <p:nvPr/>
        </p:nvPicPr>
        <p:blipFill>
          <a:blip r:embed="rId2" cstate="print"/>
          <a:srcRect/>
          <a:stretch>
            <a:fillRect/>
          </a:stretch>
        </p:blipFill>
        <p:spPr bwMode="auto">
          <a:xfrm>
            <a:off x="1187450" y="1008063"/>
            <a:ext cx="7056438" cy="5589587"/>
          </a:xfrm>
          <a:prstGeom prst="rect">
            <a:avLst/>
          </a:prstGeom>
          <a:noFill/>
          <a:ln w="9525">
            <a:noFill/>
            <a:miter lim="800000"/>
            <a:headEnd/>
            <a:tailEnd/>
          </a:ln>
        </p:spPr>
      </p:pic>
    </p:spTree>
    <p:extLst>
      <p:ext uri="{BB962C8B-B14F-4D97-AF65-F5344CB8AC3E}">
        <p14:creationId xmlns:p14="http://schemas.microsoft.com/office/powerpoint/2010/main" val="417918854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1476375" y="550863"/>
            <a:ext cx="6264275" cy="6464300"/>
          </a:xfrm>
          <a:prstGeom prst="rect">
            <a:avLst/>
          </a:prstGeom>
          <a:noFill/>
          <a:ln w="9525">
            <a:noFill/>
            <a:miter lim="800000"/>
            <a:headEnd/>
            <a:tailEnd/>
          </a:ln>
        </p:spPr>
        <p:txBody>
          <a:bodyPr>
            <a:spAutoFit/>
          </a:bodyPr>
          <a:lstStyle/>
          <a:p>
            <a:pPr algn="r" rtl="1">
              <a:lnSpc>
                <a:spcPct val="115000"/>
              </a:lnSpc>
              <a:spcAft>
                <a:spcPts val="1000"/>
              </a:spcAft>
            </a:pPr>
            <a:r>
              <a:rPr lang="ar-SA" sz="2400" b="1" dirty="0">
                <a:latin typeface="Calibri" pitchFamily="34" charset="0"/>
                <a:ea typeface="Calibri" pitchFamily="34" charset="0"/>
                <a:cs typeface="Arial" charset="0"/>
              </a:rPr>
              <a:t>بعد تصویر بعدی که بخار شدن آب را نشان می دهد به فرگیران نشان داده وادامه می دهیم که بعضی از قطرات آب بخار می شوند وبه هوا می روند وتصویر آن را از سیستم نشان می دهیم من هم که حالابه بخار تبدیل شده ام همراه با دوستانم بالا وبالاتر می رویم وقتی به آن بالاها رسیدیم در آن جا هوا سرد می شود بعد تصویر ابر را به دانش آموزان نشان داده وادامه می دهیم ما بخارها با هم جمع می شویم وباز به قطره هاتی ریز آب تبدیل می شویم ودر کنار هم قرار می گیریم وابررا تشکیل می دهیم وقتی ابرها سنگین شدند آن وقت باران می بارد وتصویر باریدن باران را که همراه بارعد وبرق است به دانش آموزان نشان داده وادامه می دهیم که دوباره به زمین بر می گردیم همان قطره های ریز آب که با تابش خورشید بخار شده بودند باز هم به خانه اولمان بر می گردیم وشکل دریا را با صدای آن برای فراگیران نمایش می دهیم.</a:t>
            </a:r>
            <a:endParaRPr lang="en-US" sz="2400" b="1" dirty="0">
              <a:latin typeface="Calibri" pitchFamily="34" charset="0"/>
              <a:ea typeface="Calibri" pitchFamily="34" charset="0"/>
              <a:cs typeface="Arial" charset="0"/>
            </a:endParaRPr>
          </a:p>
        </p:txBody>
      </p:sp>
    </p:spTree>
    <p:extLst>
      <p:ext uri="{BB962C8B-B14F-4D97-AF65-F5344CB8AC3E}">
        <p14:creationId xmlns:p14="http://schemas.microsoft.com/office/powerpoint/2010/main" val="280453293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http://s1.picofile.com/file/7206254622/Slide9.jpg"/>
          <p:cNvPicPr>
            <a:picLocks noChangeAspect="1" noChangeArrowheads="1"/>
          </p:cNvPicPr>
          <p:nvPr/>
        </p:nvPicPr>
        <p:blipFill>
          <a:blip r:embed="rId2" cstate="print"/>
          <a:srcRect/>
          <a:stretch>
            <a:fillRect/>
          </a:stretch>
        </p:blipFill>
        <p:spPr bwMode="auto">
          <a:xfrm>
            <a:off x="827088" y="908050"/>
            <a:ext cx="7705725" cy="5600700"/>
          </a:xfrm>
          <a:prstGeom prst="rect">
            <a:avLst/>
          </a:prstGeom>
          <a:noFill/>
          <a:ln w="9525">
            <a:noFill/>
            <a:miter lim="800000"/>
            <a:headEnd/>
            <a:tailEnd/>
          </a:ln>
        </p:spPr>
      </p:pic>
    </p:spTree>
    <p:extLst>
      <p:ext uri="{BB962C8B-B14F-4D97-AF65-F5344CB8AC3E}">
        <p14:creationId xmlns:p14="http://schemas.microsoft.com/office/powerpoint/2010/main" val="331747112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http://s2.picofile.com/file/7206255913/Slide10.jpg"/>
          <p:cNvPicPr>
            <a:picLocks noChangeAspect="1" noChangeArrowheads="1"/>
          </p:cNvPicPr>
          <p:nvPr/>
        </p:nvPicPr>
        <p:blipFill>
          <a:blip r:embed="rId2" cstate="print"/>
          <a:srcRect/>
          <a:stretch>
            <a:fillRect/>
          </a:stretch>
        </p:blipFill>
        <p:spPr bwMode="auto">
          <a:xfrm>
            <a:off x="1825625" y="896938"/>
            <a:ext cx="5492750" cy="5064125"/>
          </a:xfrm>
          <a:prstGeom prst="rect">
            <a:avLst/>
          </a:prstGeom>
          <a:noFill/>
          <a:ln w="9525">
            <a:noFill/>
            <a:miter lim="800000"/>
            <a:headEnd/>
            <a:tailEnd/>
          </a:ln>
        </p:spPr>
      </p:pic>
    </p:spTree>
    <p:extLst>
      <p:ext uri="{BB962C8B-B14F-4D97-AF65-F5344CB8AC3E}">
        <p14:creationId xmlns:p14="http://schemas.microsoft.com/office/powerpoint/2010/main" val="340090878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http://s1.picofile.com/file/7206257418/Slide12.jpg"/>
          <p:cNvPicPr>
            <a:picLocks noChangeAspect="1" noChangeArrowheads="1"/>
          </p:cNvPicPr>
          <p:nvPr/>
        </p:nvPicPr>
        <p:blipFill>
          <a:blip r:embed="rId2" cstate="print"/>
          <a:srcRect/>
          <a:stretch>
            <a:fillRect/>
          </a:stretch>
        </p:blipFill>
        <p:spPr bwMode="auto">
          <a:xfrm>
            <a:off x="323850" y="765175"/>
            <a:ext cx="7920038" cy="2663825"/>
          </a:xfrm>
          <a:prstGeom prst="rect">
            <a:avLst/>
          </a:prstGeom>
          <a:noFill/>
          <a:ln w="9525">
            <a:noFill/>
            <a:miter lim="800000"/>
            <a:headEnd/>
            <a:tailEnd/>
          </a:ln>
        </p:spPr>
      </p:pic>
      <p:sp>
        <p:nvSpPr>
          <p:cNvPr id="47107" name="Rectangle 2"/>
          <p:cNvSpPr>
            <a:spLocks noChangeArrowheads="1"/>
          </p:cNvSpPr>
          <p:nvPr/>
        </p:nvSpPr>
        <p:spPr bwMode="auto">
          <a:xfrm>
            <a:off x="971550" y="3860800"/>
            <a:ext cx="6659563" cy="2678113"/>
          </a:xfrm>
          <a:prstGeom prst="rect">
            <a:avLst/>
          </a:prstGeom>
          <a:noFill/>
          <a:ln w="9525">
            <a:noFill/>
            <a:miter lim="800000"/>
            <a:headEnd/>
            <a:tailEnd/>
          </a:ln>
        </p:spPr>
        <p:txBody>
          <a:bodyPr>
            <a:spAutoFit/>
          </a:bodyPr>
          <a:lstStyle/>
          <a:p>
            <a:pPr algn="r" rtl="1"/>
            <a:r>
              <a:rPr lang="ar-SA" sz="2400" b="1" dirty="0">
                <a:latin typeface="Calibri" pitchFamily="34" charset="0"/>
                <a:ea typeface="Calibri" pitchFamily="34" charset="0"/>
                <a:cs typeface="Arial" charset="0"/>
              </a:rPr>
              <a:t>کار فرگیران همراه با تدریس معلم: (25 دقیقه )</a:t>
            </a:r>
            <a:br>
              <a:rPr lang="ar-SA" sz="2400" b="1" dirty="0">
                <a:latin typeface="Calibri" pitchFamily="34" charset="0"/>
                <a:ea typeface="Calibri" pitchFamily="34" charset="0"/>
                <a:cs typeface="Arial" charset="0"/>
              </a:rPr>
            </a:br>
            <a:r>
              <a:rPr lang="ar-SA" sz="2400" b="1" dirty="0">
                <a:latin typeface="Calibri" pitchFamily="34" charset="0"/>
                <a:ea typeface="Calibri" pitchFamily="34" charset="0"/>
                <a:cs typeface="Arial" charset="0"/>
              </a:rPr>
              <a:t>بعد برای گروه خورشید تصویر  آب دریا وتاثیر تابش خورشید بر آن را نقاشی کرده وبا استفاده از کاغذ رنگی آبی به جای دریا وکاغذ رنگی زرد خورشید خانم را درست می کنند .</a:t>
            </a:r>
            <a:br>
              <a:rPr lang="ar-SA" sz="2400" b="1" dirty="0">
                <a:latin typeface="Calibri" pitchFamily="34" charset="0"/>
                <a:ea typeface="Calibri" pitchFamily="34" charset="0"/>
                <a:cs typeface="Arial" charset="0"/>
              </a:rPr>
            </a:br>
            <a:r>
              <a:rPr lang="ar-SA" sz="2400" b="1" dirty="0">
                <a:latin typeface="Calibri" pitchFamily="34" charset="0"/>
                <a:ea typeface="Calibri" pitchFamily="34" charset="0"/>
                <a:cs typeface="Arial" charset="0"/>
              </a:rPr>
              <a:t>گروه دوم ابر تشکیل ابر را نقاشی می کنند وبا استفاده از پنبه وچسب وکاغذ رنگی که پنبه به جای ابر وکاغذ آبی بریده شده به جای آب دریا دومین مرحله چرخه آب را انجام می دهند </a:t>
            </a:r>
            <a:endParaRPr lang="en-US" sz="2400" b="1" dirty="0">
              <a:ea typeface="Calibri" pitchFamily="34" charset="0"/>
              <a:cs typeface="Arial" charset="0"/>
            </a:endParaRPr>
          </a:p>
        </p:txBody>
      </p:sp>
    </p:spTree>
    <p:extLst>
      <p:ext uri="{BB962C8B-B14F-4D97-AF65-F5344CB8AC3E}">
        <p14:creationId xmlns:p14="http://schemas.microsoft.com/office/powerpoint/2010/main" val="152693879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http://s2.picofile.com/file/7206259458/Slide13.jpg"/>
          <p:cNvPicPr>
            <a:picLocks noChangeAspect="1" noChangeArrowheads="1"/>
          </p:cNvPicPr>
          <p:nvPr/>
        </p:nvPicPr>
        <p:blipFill>
          <a:blip r:embed="rId2" cstate="print"/>
          <a:srcRect/>
          <a:stretch>
            <a:fillRect/>
          </a:stretch>
        </p:blipFill>
        <p:spPr bwMode="auto">
          <a:xfrm>
            <a:off x="1290638" y="631825"/>
            <a:ext cx="6562725" cy="5594350"/>
          </a:xfrm>
          <a:prstGeom prst="rect">
            <a:avLst/>
          </a:prstGeom>
          <a:noFill/>
          <a:ln w="9525">
            <a:noFill/>
            <a:miter lim="800000"/>
            <a:headEnd/>
            <a:tailEnd/>
          </a:ln>
        </p:spPr>
      </p:pic>
    </p:spTree>
    <p:extLst>
      <p:ext uri="{BB962C8B-B14F-4D97-AF65-F5344CB8AC3E}">
        <p14:creationId xmlns:p14="http://schemas.microsoft.com/office/powerpoint/2010/main" val="175571766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http://s2.picofile.com/file/7206259779/Slide14.jpg"/>
          <p:cNvPicPr>
            <a:picLocks noChangeAspect="1" noChangeArrowheads="1"/>
          </p:cNvPicPr>
          <p:nvPr/>
        </p:nvPicPr>
        <p:blipFill>
          <a:blip r:embed="rId2" cstate="print"/>
          <a:srcRect/>
          <a:stretch>
            <a:fillRect/>
          </a:stretch>
        </p:blipFill>
        <p:spPr bwMode="auto">
          <a:xfrm>
            <a:off x="1766888" y="866775"/>
            <a:ext cx="5610225" cy="5124450"/>
          </a:xfrm>
          <a:prstGeom prst="rect">
            <a:avLst/>
          </a:prstGeom>
          <a:noFill/>
          <a:ln w="9525">
            <a:noFill/>
            <a:miter lim="800000"/>
            <a:headEnd/>
            <a:tailEnd/>
          </a:ln>
        </p:spPr>
      </p:pic>
    </p:spTree>
    <p:extLst>
      <p:ext uri="{BB962C8B-B14F-4D97-AF65-F5344CB8AC3E}">
        <p14:creationId xmlns:p14="http://schemas.microsoft.com/office/powerpoint/2010/main" val="266005835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1654175" y="1412776"/>
            <a:ext cx="7489825" cy="3786188"/>
          </a:xfrm>
          <a:prstGeom prst="rect">
            <a:avLst/>
          </a:prstGeom>
          <a:noFill/>
          <a:ln w="9525">
            <a:noFill/>
            <a:miter lim="800000"/>
            <a:headEnd/>
            <a:tailEnd/>
          </a:ln>
        </p:spPr>
        <p:txBody>
          <a:bodyPr>
            <a:spAutoFit/>
          </a:bodyPr>
          <a:lstStyle/>
          <a:p>
            <a:pPr algn="r" rtl="1"/>
            <a:r>
              <a:rPr lang="ar-SA" sz="2400" b="1" dirty="0">
                <a:latin typeface="Calibri" pitchFamily="34" charset="0"/>
                <a:ea typeface="Calibri" pitchFamily="34" charset="0"/>
                <a:cs typeface="Arial" charset="0"/>
              </a:rPr>
              <a:t/>
            </a:r>
            <a:br>
              <a:rPr lang="ar-SA" sz="2400" b="1" dirty="0">
                <a:latin typeface="Calibri" pitchFamily="34" charset="0"/>
                <a:ea typeface="Calibri" pitchFamily="34" charset="0"/>
                <a:cs typeface="Arial" charset="0"/>
              </a:rPr>
            </a:br>
            <a:r>
              <a:rPr lang="ar-SA" sz="2400" b="1" dirty="0">
                <a:latin typeface="Calibri" pitchFamily="34" charset="0"/>
                <a:ea typeface="Calibri" pitchFamily="34" charset="0"/>
                <a:cs typeface="Arial" charset="0"/>
              </a:rPr>
              <a:t>( همیاری لفظی وزبانی)</a:t>
            </a:r>
            <a:br>
              <a:rPr lang="ar-SA" sz="2400" b="1" dirty="0">
                <a:latin typeface="Calibri" pitchFamily="34" charset="0"/>
                <a:ea typeface="Calibri" pitchFamily="34" charset="0"/>
                <a:cs typeface="Arial" charset="0"/>
              </a:rPr>
            </a:br>
            <a:r>
              <a:rPr lang="ar-SA" sz="2400" b="1" dirty="0">
                <a:latin typeface="Calibri" pitchFamily="34" charset="0"/>
                <a:ea typeface="Calibri" pitchFamily="34" charset="0"/>
                <a:cs typeface="Arial" charset="0"/>
              </a:rPr>
              <a:t>در هنگام فعالیت بر کار گروهها نظارت کامل داشته . همکاری وهماهنگی اعضای گروه باعث افزایش توانایی سازش وکار با گروه وصرفه جویی در وقت می شود بعد از انجام کار توسط دانش آموزان ( نماینده ی هر گروه به ترتیب فعالیت آثار خود را به معرض نمایش می گذارند ودرباره ی آن برای دوستان خود صحبت می کنند ونحوه ی تشکیل چرخه ی آب را از روی کلاژ ونقاشی خود را ارایه می دهند . این کار برای تقویت قوه ی بیان بچه ها مفید وموثر است گروهها را تشویق کرده وبه هر یک امتیاز لازم را می دهیم </a:t>
            </a:r>
            <a:endParaRPr lang="en-US" sz="2400" b="1" dirty="0">
              <a:ea typeface="Calibri" pitchFamily="34" charset="0"/>
              <a:cs typeface="Arial" charset="0"/>
            </a:endParaRPr>
          </a:p>
        </p:txBody>
      </p:sp>
    </p:spTree>
    <p:extLst>
      <p:ext uri="{BB962C8B-B14F-4D97-AF65-F5344CB8AC3E}">
        <p14:creationId xmlns:p14="http://schemas.microsoft.com/office/powerpoint/2010/main" val="40020661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fa-IR" sz="2800" smtClean="0">
                <a:effectLst/>
              </a:rPr>
              <a:t>ایفای نقش</a:t>
            </a:r>
            <a:endParaRPr lang="en-US" sz="2800" smtClean="0">
              <a:effectLst/>
            </a:endParaRPr>
          </a:p>
        </p:txBody>
      </p:sp>
      <p:sp>
        <p:nvSpPr>
          <p:cNvPr id="3" name="Content Placeholder 2"/>
          <p:cNvSpPr>
            <a:spLocks noGrp="1"/>
          </p:cNvSpPr>
          <p:nvPr>
            <p:ph idx="1"/>
          </p:nvPr>
        </p:nvSpPr>
        <p:spPr/>
        <p:txBody>
          <a:bodyPr/>
          <a:lstStyle/>
          <a:p>
            <a:pPr marL="0" indent="0" algn="r" rtl="1">
              <a:buFont typeface="Wingdings" pitchFamily="2" charset="2"/>
              <a:buNone/>
              <a:defRPr/>
            </a:pPr>
            <a:r>
              <a:rPr lang="fa-IR" sz="2400" dirty="0" smtClean="0">
                <a:effectLst/>
              </a:rPr>
              <a:t>ایفای نقش ریشه در ابعاد فردی و اجتماعی تعلیم وتربیت دارد زیرا هم در صدد کمک به افراد برای یافتن خود در دنیای اجتماعی است  وهم در صدد حل معضلات فردی با کمک گروه اجتماعی است این الگو دربعد اجتماعی این امکان را برای افراد فراهم می کند که در تحلیل اوضاع اجتماعی ودر تدوین راه های شایسته و مردم سالار برای کنار آمدن با این شرایط با یکدیگر همکاری کنند.</a:t>
            </a:r>
          </a:p>
          <a:p>
            <a:pPr marL="0" indent="0" algn="r" rtl="1">
              <a:buFont typeface="Wingdings" pitchFamily="2" charset="2"/>
              <a:buNone/>
              <a:defRPr/>
            </a:pPr>
            <a:r>
              <a:rPr lang="fa-IR" sz="2400" dirty="0" smtClean="0">
                <a:effectLst/>
              </a:rPr>
              <a:t>ایفای نقش درساده ترین سطح خود به مشکلاتی می پردازد که در جریان عمل رخ می دهند :یک مسئله تشریح می شود ،به نمایش گذاشته می شود ،برخی دانش آموزان به ایفای نقش و برخی دیگر به مشاهده می پردازند .</a:t>
            </a:r>
          </a:p>
          <a:p>
            <a:pPr algn="r" rtl="1">
              <a:defRPr/>
            </a:pPr>
            <a:endParaRPr lang="fa-IR" sz="2400" dirty="0" smtClean="0">
              <a:effectLst/>
            </a:endParaRPr>
          </a:p>
          <a:p>
            <a:pPr marL="0" indent="0" algn="r" rtl="1">
              <a:buFont typeface="Wingdings" pitchFamily="2" charset="2"/>
              <a:buNone/>
              <a:defRPr/>
            </a:pPr>
            <a:r>
              <a:rPr lang="fa-IR" sz="2400" dirty="0" smtClean="0">
                <a:effectLst/>
              </a:rPr>
              <a:t>اساس الگوی ایفای نقش ،درگیر شدن شرکت کننگان و مشاهده گران در یک موقعیت واقعی ،میل به درک مسئله و حل آن است .</a:t>
            </a:r>
            <a:endParaRPr lang="en-US" sz="2400" dirty="0">
              <a:effectLst/>
            </a:endParaRPr>
          </a:p>
        </p:txBody>
      </p:sp>
    </p:spTree>
    <p:extLst>
      <p:ext uri="{BB962C8B-B14F-4D97-AF65-F5344CB8AC3E}">
        <p14:creationId xmlns:p14="http://schemas.microsoft.com/office/powerpoint/2010/main" val="71990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6858000"/>
          </a:xfrm>
        </p:spPr>
        <p:txBody>
          <a:bodyPr>
            <a:normAutofit/>
          </a:bodyPr>
          <a:lstStyle/>
          <a:p>
            <a:pPr algn="r"/>
            <a:r>
              <a:rPr lang="fa-IR" sz="3200" dirty="0" smtClean="0">
                <a:cs typeface="B Nazanin" panose="00000400000000000000" pitchFamily="2" charset="-78"/>
              </a:rPr>
              <a:t>3- روش آموزش به شیوه محاکم قضایی: پخش فیلمی از یک جلسه دادگاه؛ مباحث مناقشه آمیز، بحث در مورد مواضع ارزشی و سیاستهای مختلف  و گاه متضاد با مشاهده ی کامل فیلم و مطالعه مختصری از پرونده های مرتبط</a:t>
            </a:r>
            <a:br>
              <a:rPr lang="fa-IR" sz="3200" dirty="0" smtClean="0">
                <a:cs typeface="B Nazanin" panose="00000400000000000000" pitchFamily="2" charset="-78"/>
              </a:rPr>
            </a:br>
            <a:r>
              <a:rPr lang="fa-IR" sz="3200" dirty="0" smtClean="0">
                <a:cs typeface="B Nazanin" panose="00000400000000000000" pitchFamily="2" charset="-78"/>
              </a:rPr>
              <a:t>4- کاوش گروهی، یادگیری مشارکتی؛ دیدن فیلم و مطالعه رمان با هدفی خاص (مثل کاوش مسائل اجتماعی)</a:t>
            </a:r>
            <a:br>
              <a:rPr lang="fa-IR" sz="3200" dirty="0" smtClean="0">
                <a:cs typeface="B Nazanin" panose="00000400000000000000" pitchFamily="2" charset="-78"/>
              </a:rPr>
            </a:br>
            <a:r>
              <a:rPr lang="fa-IR" sz="3200" dirty="0">
                <a:cs typeface="B Nazanin" panose="00000400000000000000" pitchFamily="2" charset="-78"/>
              </a:rPr>
              <a:t/>
            </a:r>
            <a:br>
              <a:rPr lang="fa-IR" sz="3200" dirty="0">
                <a:cs typeface="B Nazanin" panose="00000400000000000000" pitchFamily="2" charset="-78"/>
              </a:rPr>
            </a:br>
            <a:r>
              <a:rPr lang="fa-IR" sz="3200" b="1" dirty="0" smtClean="0">
                <a:cs typeface="B Nazanin" panose="00000400000000000000" pitchFamily="2" charset="-78"/>
              </a:rPr>
              <a:t>نتایج پژوهشها</a:t>
            </a:r>
            <a:r>
              <a:rPr lang="fa-IR" sz="3200" dirty="0" smtClean="0">
                <a:cs typeface="B Nazanin" panose="00000400000000000000" pitchFamily="2" charset="-78"/>
              </a:rPr>
              <a:t/>
            </a:r>
            <a:br>
              <a:rPr lang="fa-IR" sz="3200" dirty="0" smtClean="0">
                <a:cs typeface="B Nazanin" panose="00000400000000000000" pitchFamily="2" charset="-78"/>
              </a:rPr>
            </a:br>
            <a:r>
              <a:rPr lang="fa-IR" sz="3200" dirty="0" smtClean="0">
                <a:cs typeface="B Nazanin" panose="00000400000000000000" pitchFamily="2" charset="-78"/>
              </a:rPr>
              <a:t>حکم 1- رویکردهای تدریس از تنوع و گوناگونی قابل توجهی برخوردارند.</a:t>
            </a:r>
            <a:br>
              <a:rPr lang="fa-IR" sz="3200" dirty="0" smtClean="0">
                <a:cs typeface="B Nazanin" panose="00000400000000000000" pitchFamily="2" charset="-78"/>
              </a:rPr>
            </a:br>
            <a:r>
              <a:rPr lang="fa-IR" sz="3200" dirty="0" smtClean="0">
                <a:cs typeface="B Nazanin" panose="00000400000000000000" pitchFamily="2" charset="-78"/>
              </a:rPr>
              <a:t>حکم 2- آنچه یاد گرفته می شود و نیز چگونگی یادگیری آن، تحت تأثیر روشهای به کار برده شده است.</a:t>
            </a:r>
            <a:br>
              <a:rPr lang="fa-IR" sz="3200" dirty="0" smtClean="0">
                <a:cs typeface="B Nazanin" panose="00000400000000000000" pitchFamily="2" charset="-78"/>
              </a:rPr>
            </a:br>
            <a:r>
              <a:rPr lang="fa-IR" sz="3200" dirty="0" smtClean="0">
                <a:cs typeface="B Nazanin" panose="00000400000000000000" pitchFamily="2" charset="-78"/>
              </a:rPr>
              <a:t>حکم 3- دانش آموزان بخشی قدرتمند از تجربه یادگیری در شرف خلق شدن هستند و نسبت به یک روش تدریس، واکنشهای متفاوت دارند.</a:t>
            </a:r>
            <a:endParaRPr lang="en-US" sz="3200" dirty="0">
              <a:cs typeface="B Nazanin" panose="00000400000000000000" pitchFamily="2" charset="-78"/>
            </a:endParaRPr>
          </a:p>
        </p:txBody>
      </p:sp>
    </p:spTree>
    <p:extLst>
      <p:ext uri="{BB962C8B-B14F-4D97-AF65-F5344CB8AC3E}">
        <p14:creationId xmlns:p14="http://schemas.microsoft.com/office/powerpoint/2010/main" val="3694798868"/>
      </p:ext>
    </p:extLst>
  </p:cSld>
  <p:clrMapOvr>
    <a:masterClrMapping/>
  </p:clrMapOvr>
  <p:transition>
    <p:fade thruBlk="1"/>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3600" dirty="0" smtClean="0"/>
              <a:t>مراحل اجرای روش ایفای نقش</a:t>
            </a:r>
            <a:endParaRPr lang="en-US" sz="3600" dirty="0"/>
          </a:p>
        </p:txBody>
      </p:sp>
      <p:sp>
        <p:nvSpPr>
          <p:cNvPr id="52227" name="Content Placeholder 2"/>
          <p:cNvSpPr>
            <a:spLocks noGrp="1"/>
          </p:cNvSpPr>
          <p:nvPr>
            <p:ph idx="1"/>
          </p:nvPr>
        </p:nvSpPr>
        <p:spPr/>
        <p:txBody>
          <a:bodyPr/>
          <a:lstStyle/>
          <a:p>
            <a:pPr marL="0" indent="0" algn="r" rtl="1">
              <a:buFont typeface="Wingdings" pitchFamily="2" charset="2"/>
              <a:buNone/>
            </a:pPr>
            <a:r>
              <a:rPr lang="fa-IR" sz="2800" b="1" dirty="0" smtClean="0">
                <a:effectLst/>
              </a:rPr>
              <a:t>1-تعیین موضوع وطرح مسئله و آماده کردن گروه</a:t>
            </a:r>
          </a:p>
          <a:p>
            <a:pPr marL="0" indent="0" algn="r" rtl="1">
              <a:buFont typeface="Wingdings" pitchFamily="2" charset="2"/>
              <a:buNone/>
            </a:pPr>
            <a:r>
              <a:rPr lang="fa-IR" sz="2800" b="1" dirty="0" smtClean="0">
                <a:effectLst/>
              </a:rPr>
              <a:t>2- ایفاگران نقش انتخاب و نقش های آنها تعیین می شود</a:t>
            </a:r>
          </a:p>
          <a:p>
            <a:pPr marL="0" indent="0" algn="r" rtl="1">
              <a:buFont typeface="Wingdings" pitchFamily="2" charset="2"/>
              <a:buNone/>
            </a:pPr>
            <a:r>
              <a:rPr lang="fa-IR" sz="2800" b="1" dirty="0" smtClean="0">
                <a:effectLst/>
              </a:rPr>
              <a:t>3-فراهم کردن امکانات وطراحی صحنه نمایش</a:t>
            </a:r>
          </a:p>
          <a:p>
            <a:pPr marL="0" indent="0" algn="r" rtl="1">
              <a:buFont typeface="Wingdings" pitchFamily="2" charset="2"/>
              <a:buNone/>
            </a:pPr>
            <a:r>
              <a:rPr lang="fa-IR" sz="2800" b="1" dirty="0" smtClean="0">
                <a:effectLst/>
              </a:rPr>
              <a:t>4-آماده کردن دانش آموزان برای مشاهده کردن نمایش</a:t>
            </a:r>
          </a:p>
          <a:p>
            <a:pPr marL="0" indent="0" algn="r" rtl="1">
              <a:buFont typeface="Wingdings" pitchFamily="2" charset="2"/>
              <a:buNone/>
            </a:pPr>
            <a:r>
              <a:rPr lang="fa-IR" sz="2800" b="1" dirty="0" smtClean="0">
                <a:effectLst/>
              </a:rPr>
              <a:t>5-اجرای نمایش</a:t>
            </a:r>
          </a:p>
          <a:p>
            <a:pPr marL="0" indent="0" algn="r" rtl="1">
              <a:buFont typeface="Wingdings" pitchFamily="2" charset="2"/>
              <a:buNone/>
            </a:pPr>
            <a:r>
              <a:rPr lang="fa-IR" sz="2800" b="1" dirty="0" smtClean="0">
                <a:effectLst/>
              </a:rPr>
              <a:t>6-بحث و ارزشیابی نمایش</a:t>
            </a:r>
          </a:p>
          <a:p>
            <a:pPr marL="0" indent="0" algn="r" rtl="1">
              <a:buFont typeface="Wingdings" pitchFamily="2" charset="2"/>
              <a:buNone/>
            </a:pPr>
            <a:r>
              <a:rPr lang="fa-IR" sz="2800" b="1" dirty="0" smtClean="0">
                <a:effectLst/>
              </a:rPr>
              <a:t>7-اجرای دوباره ی نقش</a:t>
            </a:r>
          </a:p>
          <a:p>
            <a:pPr marL="0" indent="0" algn="r" rtl="1">
              <a:buFont typeface="Wingdings" pitchFamily="2" charset="2"/>
              <a:buNone/>
            </a:pPr>
            <a:r>
              <a:rPr lang="fa-IR" sz="2800" b="1" dirty="0" smtClean="0">
                <a:effectLst/>
              </a:rPr>
              <a:t>8-ارزشیابی و بحث مجدد</a:t>
            </a:r>
            <a:endParaRPr lang="en-US" sz="2800" b="1" dirty="0" smtClean="0">
              <a:effectLst/>
            </a:endParaRPr>
          </a:p>
        </p:txBody>
      </p:sp>
    </p:spTree>
    <p:extLst>
      <p:ext uri="{BB962C8B-B14F-4D97-AF65-F5344CB8AC3E}">
        <p14:creationId xmlns:p14="http://schemas.microsoft.com/office/powerpoint/2010/main" val="9963092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2400" dirty="0" smtClean="0"/>
              <a:t>پیش فرض های یادگیری ایفای تقش</a:t>
            </a:r>
            <a:endParaRPr lang="en-US" sz="2400" dirty="0"/>
          </a:p>
        </p:txBody>
      </p:sp>
      <p:sp>
        <p:nvSpPr>
          <p:cNvPr id="53251" name="Content Placeholder 2"/>
          <p:cNvSpPr>
            <a:spLocks noGrp="1"/>
          </p:cNvSpPr>
          <p:nvPr>
            <p:ph idx="1"/>
          </p:nvPr>
        </p:nvSpPr>
        <p:spPr/>
        <p:txBody>
          <a:bodyPr/>
          <a:lstStyle/>
          <a:p>
            <a:pPr marL="0" indent="0" algn="r" rtl="1">
              <a:buFont typeface="Wingdings" pitchFamily="2" charset="2"/>
              <a:buNone/>
            </a:pPr>
            <a:r>
              <a:rPr lang="fa-IR" sz="2000" dirty="0" smtClean="0">
                <a:effectLst/>
              </a:rPr>
              <a:t>-این الگو چنین فرض می کند که خلق قیاس های معتبر از مسائل واقعی زندگی امکان پذیر است </a:t>
            </a:r>
          </a:p>
          <a:p>
            <a:pPr marL="0" indent="0" algn="r" rtl="1">
              <a:buFont typeface="Wingdings" pitchFamily="2" charset="2"/>
              <a:buNone/>
            </a:pPr>
            <a:r>
              <a:rPr lang="fa-IR" sz="2000" dirty="0" smtClean="0">
                <a:effectLst/>
              </a:rPr>
              <a:t>و دانش آموزان می توانند از طریق این بازسازی ها نمونه از زندگی را تجربه کنند.</a:t>
            </a:r>
          </a:p>
          <a:p>
            <a:pPr marL="0" indent="0" algn="r" rtl="1">
              <a:buFont typeface="Wingdings" pitchFamily="2" charset="2"/>
              <a:buNone/>
            </a:pPr>
            <a:r>
              <a:rPr lang="fa-IR" sz="2000" dirty="0" smtClean="0">
                <a:effectLst/>
              </a:rPr>
              <a:t>-ایفای نقش می تواند احساسات دانش آموزان را به زبانشان جاری کند و این امکان را می دهد که آنها را شناسایی کنند .</a:t>
            </a:r>
          </a:p>
          <a:p>
            <a:pPr marL="0" indent="0" algn="r" rtl="1">
              <a:buFont typeface="Wingdings" pitchFamily="2" charset="2"/>
              <a:buNone/>
            </a:pPr>
            <a:r>
              <a:rPr lang="fa-IR" sz="2000" dirty="0" smtClean="0">
                <a:effectLst/>
              </a:rPr>
              <a:t>-فرایندهای ناپیدای روانشناختی را نگرش ها،ارزش ها ونظام اعتقادی فرد را می توان از طریق ترکیب نمایش خود خوش به سطح خود آگاهی رساند.</a:t>
            </a:r>
          </a:p>
          <a:p>
            <a:pPr marL="0" indent="0" algn="r" rtl="1">
              <a:buFont typeface="Wingdings" pitchFamily="2" charset="2"/>
              <a:buNone/>
            </a:pPr>
            <a:endParaRPr lang="fa-IR" sz="2000" dirty="0" smtClean="0">
              <a:effectLst/>
            </a:endParaRPr>
          </a:p>
          <a:p>
            <a:pPr marL="0" indent="0" algn="r" rtl="1">
              <a:buFont typeface="Wingdings" pitchFamily="2" charset="2"/>
              <a:buNone/>
            </a:pPr>
            <a:endParaRPr lang="fa-IR" sz="1600" dirty="0" smtClean="0">
              <a:effectLst/>
            </a:endParaRPr>
          </a:p>
          <a:p>
            <a:pPr marL="0" indent="0" algn="r" rtl="1">
              <a:buFont typeface="Wingdings" pitchFamily="2" charset="2"/>
              <a:buNone/>
            </a:pPr>
            <a:r>
              <a:rPr lang="fa-IR" sz="2000" dirty="0" smtClean="0">
                <a:effectLst/>
              </a:rPr>
              <a:t>امتیازهای ایفای نقش به کیفیت اجرای نمایش به ویژه تحلیل متعاقب آن بستگی دارد و این امتیازها به ادارک دانش آموزان از شباهت نقش و موقعیت های مشابه زندگی نیز بستگی دارد.</a:t>
            </a:r>
            <a:endParaRPr lang="en-US" sz="2000" dirty="0" smtClean="0">
              <a:effectLst/>
            </a:endParaRPr>
          </a:p>
        </p:txBody>
      </p:sp>
    </p:spTree>
    <p:extLst>
      <p:ext uri="{BB962C8B-B14F-4D97-AF65-F5344CB8AC3E}">
        <p14:creationId xmlns:p14="http://schemas.microsoft.com/office/powerpoint/2010/main" val="356197894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sz="2800" dirty="0"/>
          </a:p>
        </p:txBody>
      </p:sp>
      <p:sp>
        <p:nvSpPr>
          <p:cNvPr id="3" name="Content Placeholder 2"/>
          <p:cNvSpPr>
            <a:spLocks noGrp="1"/>
          </p:cNvSpPr>
          <p:nvPr>
            <p:ph idx="1"/>
          </p:nvPr>
        </p:nvSpPr>
        <p:spPr>
          <a:xfrm>
            <a:off x="539750" y="1557338"/>
            <a:ext cx="8229600" cy="4525962"/>
          </a:xfrm>
        </p:spPr>
        <p:txBody>
          <a:bodyPr/>
          <a:lstStyle/>
          <a:p>
            <a:pPr algn="r" rtl="1">
              <a:defRPr/>
            </a:pPr>
            <a:r>
              <a:rPr lang="fa-IR" sz="2800" dirty="0" smtClean="0">
                <a:effectLst/>
              </a:rPr>
              <a:t>الگوی ایفای نقش برای ترویج موارد ذیل طراحی شده است :</a:t>
            </a:r>
          </a:p>
          <a:p>
            <a:pPr algn="r" rtl="1">
              <a:defRPr/>
            </a:pPr>
            <a:endParaRPr lang="fa-IR" sz="2800" dirty="0" smtClean="0">
              <a:effectLst/>
            </a:endParaRPr>
          </a:p>
          <a:p>
            <a:pPr marL="0" indent="0" algn="r" rtl="1">
              <a:buFont typeface="Wingdings" pitchFamily="2" charset="2"/>
              <a:buNone/>
              <a:defRPr/>
            </a:pPr>
            <a:r>
              <a:rPr lang="fa-IR" sz="2800" dirty="0" smtClean="0">
                <a:effectLst/>
              </a:rPr>
              <a:t>-تحلیل ارزش ها و رفتار فردی</a:t>
            </a:r>
          </a:p>
          <a:p>
            <a:pPr marL="0" indent="0" algn="r" rtl="1">
              <a:buFont typeface="Wingdings" pitchFamily="2" charset="2"/>
              <a:buNone/>
              <a:defRPr/>
            </a:pPr>
            <a:r>
              <a:rPr lang="fa-IR" sz="2800" dirty="0" smtClean="0">
                <a:effectLst/>
              </a:rPr>
              <a:t>-تدوین راهبرد ها  برای حل مسائل فردی (بین فردی)</a:t>
            </a:r>
          </a:p>
          <a:p>
            <a:pPr marL="0" indent="0" algn="r" rtl="1">
              <a:buFont typeface="Wingdings" pitchFamily="2" charset="2"/>
              <a:buNone/>
              <a:defRPr/>
            </a:pPr>
            <a:r>
              <a:rPr lang="fa-IR" sz="2800" dirty="0" smtClean="0">
                <a:effectLst/>
              </a:rPr>
              <a:t>-ایجاد حس همدلی نسبت به دیگران </a:t>
            </a:r>
          </a:p>
          <a:p>
            <a:pPr marL="0" indent="0" algn="r" rtl="1">
              <a:buFont typeface="Wingdings" pitchFamily="2" charset="2"/>
              <a:buNone/>
              <a:defRPr/>
            </a:pPr>
            <a:r>
              <a:rPr lang="fa-IR" sz="2800" dirty="0" smtClean="0">
                <a:effectLst/>
              </a:rPr>
              <a:t>و ابعاد پرورشی آن عبارت اند از :</a:t>
            </a:r>
          </a:p>
          <a:p>
            <a:pPr marL="0" indent="0" algn="r" rtl="1">
              <a:buFont typeface="Wingdings" pitchFamily="2" charset="2"/>
              <a:buNone/>
              <a:defRPr/>
            </a:pPr>
            <a:r>
              <a:rPr lang="fa-IR" sz="2800" dirty="0" smtClean="0">
                <a:effectLst/>
              </a:rPr>
              <a:t>کسب اطلاعات درباره ی مسائل و ارزش های اجتماعی ،آسودگی خاطر در ابراز عقاید خود و یک جو اجتماعی در هم پیچیده </a:t>
            </a:r>
            <a:endParaRPr lang="en-US" sz="2800" dirty="0">
              <a:effectLst/>
            </a:endParaRPr>
          </a:p>
        </p:txBody>
      </p:sp>
      <p:sp>
        <p:nvSpPr>
          <p:cNvPr id="5" name="Rectangle 4"/>
          <p:cNvSpPr/>
          <p:nvPr/>
        </p:nvSpPr>
        <p:spPr bwMode="auto">
          <a:xfrm>
            <a:off x="2987675" y="404813"/>
            <a:ext cx="3024188" cy="79216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fa-IR" sz="2800" b="1" kern="0" dirty="0">
                <a:solidFill>
                  <a:srgbClr val="003399"/>
                </a:solidFill>
                <a:effectLst>
                  <a:outerShdw blurRad="38100" dist="38100" dir="2700000" algn="tl">
                    <a:srgbClr val="000000"/>
                  </a:outerShdw>
                </a:effectLst>
                <a:latin typeface="Garamond"/>
                <a:ea typeface="+mj-ea"/>
                <a:cs typeface="Arial"/>
              </a:rPr>
              <a:t>تأملات </a:t>
            </a:r>
            <a:endParaRPr lang="en-US" dirty="0"/>
          </a:p>
        </p:txBody>
      </p:sp>
    </p:spTree>
    <p:extLst>
      <p:ext uri="{BB962C8B-B14F-4D97-AF65-F5344CB8AC3E}">
        <p14:creationId xmlns:p14="http://schemas.microsoft.com/office/powerpoint/2010/main" val="147576668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fontAlgn="auto">
              <a:spcAft>
                <a:spcPts val="0"/>
              </a:spcAft>
              <a:defRPr/>
            </a:pPr>
            <a:r>
              <a:rPr lang="fa-IR" dirty="0" smtClean="0"/>
              <a:t>فصل نهم: </a:t>
            </a:r>
            <a:r>
              <a:rPr lang="fa-IR" dirty="0" smtClean="0">
                <a:solidFill>
                  <a:schemeClr val="accent5">
                    <a:lumMod val="75000"/>
                  </a:schemeClr>
                </a:solidFill>
              </a:rPr>
              <a:t>یادگیری ازطریق مشاوره</a:t>
            </a:r>
            <a:endParaRPr lang="fa-IR" dirty="0">
              <a:solidFill>
                <a:schemeClr val="accent5">
                  <a:lumMod val="75000"/>
                </a:schemeClr>
              </a:solidFill>
            </a:endParaRPr>
          </a:p>
        </p:txBody>
      </p:sp>
      <p:sp>
        <p:nvSpPr>
          <p:cNvPr id="3" name="Content Placeholder 2"/>
          <p:cNvSpPr>
            <a:spLocks noGrp="1"/>
          </p:cNvSpPr>
          <p:nvPr>
            <p:ph idx="1"/>
          </p:nvPr>
        </p:nvSpPr>
        <p:spPr/>
        <p:txBody>
          <a:bodyPr>
            <a:normAutofit fontScale="92500" lnSpcReduction="10000"/>
          </a:bodyPr>
          <a:lstStyle/>
          <a:p>
            <a:pPr marL="0" indent="0" algn="justLow" rtl="1" fontAlgn="auto">
              <a:lnSpc>
                <a:spcPct val="150000"/>
              </a:lnSpc>
              <a:spcAft>
                <a:spcPts val="0"/>
              </a:spcAft>
              <a:buClr>
                <a:schemeClr val="accent3"/>
              </a:buClr>
              <a:buFont typeface="Wingdings 2"/>
              <a:buNone/>
              <a:defRPr/>
            </a:pPr>
            <a:r>
              <a:rPr lang="fa-IR" sz="2400" b="1" dirty="0" smtClean="0">
                <a:solidFill>
                  <a:srgbClr val="FF0000"/>
                </a:solidFill>
                <a:ea typeface="+mn-ea"/>
                <a:cs typeface="B Zar" pitchFamily="2" charset="-78"/>
              </a:rPr>
              <a:t>سناریو: </a:t>
            </a:r>
            <a:r>
              <a:rPr lang="fa-IR" sz="2400" b="1" dirty="0" smtClean="0">
                <a:ea typeface="+mn-ea"/>
                <a:cs typeface="B Zar" pitchFamily="2" charset="-78"/>
              </a:rPr>
              <a:t>یک دبیر 26ساله دبیرستان درشفیلد ، برای یکی ازدانش آموزان خود بسیارنگران است. این دانش آموزبسیاروسواسی است که تکالیف ادبیات رابسیار عالی انجام می دهد واستعداد قصه گویی بسیارخوبی دارد، ولی بااین حال ازبیان داستانهای واشعارخود برای دیگران </a:t>
            </a:r>
            <a:r>
              <a:rPr lang="fa-IR" sz="2400" b="1" dirty="0">
                <a:ea typeface="+mn-ea"/>
                <a:cs typeface="B Zar" pitchFamily="2" charset="-78"/>
              </a:rPr>
              <a:t>می ترسد وبه بیان </a:t>
            </a:r>
            <a:r>
              <a:rPr lang="fa-IR" sz="2400" b="1" dirty="0" smtClean="0">
                <a:ea typeface="+mn-ea"/>
                <a:cs typeface="B Zar" pitchFamily="2" charset="-78"/>
              </a:rPr>
              <a:t> خود خجالت می کشد. اوازبیان اشعارخود برای دیگران امتناع می ورزد واشعار خود رادردسترس هیچ کسی قرارنمی دهد. معلم بعد ازصحبت های اولیه بادانش آموز ازاو می خواهد دلایل خود رابرای پرهیزازارائه اشعارخود به دیگران بیان کند. ودانش آموزدلیل این کاررابدین صورت بیان می دارد که خجالت می کشد ازدیگر همکلاسی های ومی ترسد آنها به او بخندند. </a:t>
            </a:r>
            <a:endParaRPr lang="fa-IR" sz="2400" b="1" dirty="0">
              <a:solidFill>
                <a:srgbClr val="FF0000"/>
              </a:solidFill>
              <a:ea typeface="+mn-ea"/>
              <a:cs typeface="B Zar" pitchFamily="2" charset="-78"/>
            </a:endParaRPr>
          </a:p>
        </p:txBody>
      </p:sp>
      <p:pic>
        <p:nvPicPr>
          <p:cNvPr id="15364" name="Picture 3" descr="روش تدریس غیر مستقیم (مشاوره ای)">
            <a:hlinkClick r:id="rId2"/>
          </p:cNvPr>
          <p:cNvPicPr>
            <a:picLocks noChangeAspect="1" noChangeArrowheads="1"/>
          </p:cNvPicPr>
          <p:nvPr/>
        </p:nvPicPr>
        <p:blipFill>
          <a:blip r:embed="rId3" cstate="print"/>
          <a:srcRect/>
          <a:stretch>
            <a:fillRect/>
          </a:stretch>
        </p:blipFill>
        <p:spPr bwMode="auto">
          <a:xfrm>
            <a:off x="323850" y="115888"/>
            <a:ext cx="2232025" cy="1836737"/>
          </a:xfrm>
          <a:prstGeom prst="rect">
            <a:avLst/>
          </a:prstGeom>
          <a:noFill/>
          <a:ln w="9525">
            <a:noFill/>
            <a:miter lim="800000"/>
            <a:headEnd/>
            <a:tailEnd/>
          </a:ln>
        </p:spPr>
      </p:pic>
    </p:spTree>
    <p:extLst>
      <p:ext uri="{BB962C8B-B14F-4D97-AF65-F5344CB8AC3E}">
        <p14:creationId xmlns:p14="http://schemas.microsoft.com/office/powerpoint/2010/main" val="312246095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fontScale="92500" lnSpcReduction="10000"/>
          </a:bodyPr>
          <a:lstStyle/>
          <a:p>
            <a:pPr marL="0" indent="0" algn="r" rtl="1" fontAlgn="auto">
              <a:lnSpc>
                <a:spcPct val="150000"/>
              </a:lnSpc>
              <a:spcAft>
                <a:spcPts val="0"/>
              </a:spcAft>
              <a:buClr>
                <a:schemeClr val="accent3"/>
              </a:buClr>
              <a:buFont typeface="Wingdings 2"/>
              <a:buNone/>
              <a:defRPr/>
            </a:pPr>
            <a:r>
              <a:rPr lang="fa-IR" sz="2400" b="1" dirty="0" smtClean="0">
                <a:ea typeface="+mn-ea"/>
                <a:cs typeface="B Zar" pitchFamily="2" charset="-78"/>
              </a:rPr>
              <a:t>چون فکرمی کند آنها معنی آن را نمی فهمند . و...</a:t>
            </a:r>
          </a:p>
          <a:p>
            <a:pPr marL="0" indent="0" algn="just" rtl="1" fontAlgn="auto">
              <a:lnSpc>
                <a:spcPct val="150000"/>
              </a:lnSpc>
              <a:spcAft>
                <a:spcPts val="0"/>
              </a:spcAft>
              <a:buClr>
                <a:schemeClr val="accent3"/>
              </a:buClr>
              <a:buFont typeface="Wingdings 2"/>
              <a:buNone/>
              <a:defRPr/>
            </a:pPr>
            <a:r>
              <a:rPr lang="fa-IR" sz="2400" b="1" dirty="0" smtClean="0">
                <a:solidFill>
                  <a:srgbClr val="FF0000"/>
                </a:solidFill>
                <a:ea typeface="+mn-ea"/>
                <a:cs typeface="B Zar" pitchFamily="2" charset="-78"/>
              </a:rPr>
              <a:t>الگوی غیر دستوری یادگیری – یاددهی: </a:t>
            </a:r>
            <a:r>
              <a:rPr lang="fa-IR" sz="2400" b="1" dirty="0" smtClean="0">
                <a:ea typeface="+mn-ea"/>
                <a:cs typeface="B Zar" pitchFamily="2" charset="-78"/>
              </a:rPr>
              <a:t>الگوی یادگیری – یاددهی غیردستوری مبتنی برآثارکارل راجرز روانشناس معروف می باشد. به اعتقاد راجرز، روابط انسانی مثبت به افراد کمک می کند که رشد کنند، لذا آموزش به جای اینکه مبتنی برمفاهیم مواد درسی باشد، باید برمفاهیم روابط انسانی باشد. به نظر کارل راجرز نقش معلم باید نقش مشاوره ی باشد. الگوی غیر دستوری که ازنظر های مشاوره ای نشئت گرفته برهمیاری بین معلم وشاگرد تاکید می کند. معلمانی که ازاین الگواستفاده می کنند باید همواره درتلاش باشند برای رابطه بهتر بادانش آموزان وآنها رانسبت به پیشرفتشان مطلع کنند. </a:t>
            </a:r>
            <a:endParaRPr lang="fa-IR" sz="2400" b="1" dirty="0">
              <a:ea typeface="+mn-ea"/>
              <a:cs typeface="B Zar" pitchFamily="2" charset="-78"/>
            </a:endParaRPr>
          </a:p>
        </p:txBody>
      </p:sp>
    </p:spTree>
    <p:extLst>
      <p:ext uri="{BB962C8B-B14F-4D97-AF65-F5344CB8AC3E}">
        <p14:creationId xmlns:p14="http://schemas.microsoft.com/office/powerpoint/2010/main" val="386440485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fontScale="92500" lnSpcReduction="10000"/>
          </a:bodyPr>
          <a:lstStyle/>
          <a:p>
            <a:pPr marL="0" indent="0" algn="r" rtl="1" fontAlgn="auto">
              <a:lnSpc>
                <a:spcPct val="150000"/>
              </a:lnSpc>
              <a:spcAft>
                <a:spcPts val="0"/>
              </a:spcAft>
              <a:buClr>
                <a:schemeClr val="accent3"/>
              </a:buClr>
              <a:buFont typeface="Wingdings 2"/>
              <a:buNone/>
              <a:defRPr/>
            </a:pPr>
            <a:r>
              <a:rPr lang="fa-IR" sz="2400" b="1" dirty="0" smtClean="0">
                <a:ea typeface="+mn-ea"/>
                <a:cs typeface="B Zar" pitchFamily="2" charset="-78"/>
              </a:rPr>
              <a:t>این الگو مقاصد زیر رادنبال می کند:</a:t>
            </a:r>
          </a:p>
          <a:p>
            <a:pPr marL="0" indent="0" algn="just" rtl="1" fontAlgn="auto">
              <a:lnSpc>
                <a:spcPct val="150000"/>
              </a:lnSpc>
              <a:spcAft>
                <a:spcPts val="0"/>
              </a:spcAft>
              <a:buClr>
                <a:schemeClr val="accent3"/>
              </a:buClr>
              <a:buFont typeface="Wingdings 2"/>
              <a:buNone/>
              <a:defRPr/>
            </a:pPr>
            <a:r>
              <a:rPr lang="fa-IR" sz="2400" b="1" dirty="0" smtClean="0">
                <a:ea typeface="+mn-ea"/>
                <a:cs typeface="B Zar" pitchFamily="2" charset="-78"/>
              </a:rPr>
              <a:t>1- هدایت دانش آموزبه سوی سلامت ذهنی وعاطفی بیشتر ازطریق پرورش اعتماد به نفس، اتکای بردانش واقع گرا یانه ازخود، وایجاد واکنشهای حاکی ازهمدلی نسبت به دیگران.</a:t>
            </a:r>
          </a:p>
          <a:p>
            <a:pPr marL="0" indent="0" algn="just" rtl="1" fontAlgn="auto">
              <a:lnSpc>
                <a:spcPct val="150000"/>
              </a:lnSpc>
              <a:spcAft>
                <a:spcPts val="0"/>
              </a:spcAft>
              <a:buClr>
                <a:schemeClr val="accent3"/>
              </a:buClr>
              <a:buFont typeface="Wingdings 2"/>
              <a:buNone/>
              <a:defRPr/>
            </a:pPr>
            <a:r>
              <a:rPr lang="fa-IR" sz="2400" b="1" dirty="0" smtClean="0">
                <a:ea typeface="+mn-ea"/>
                <a:cs typeface="B Zar" pitchFamily="2" charset="-78"/>
              </a:rPr>
              <a:t>2- افزایش نسبت آن بخشی ارتعلیم وتربیت که مستقیماٌ ارنیازها وآرمانها دانش آموزان سرچشمه می گیرد. – پرورش گونه های خاصی ازتفکرکیفی مانند خلاقیت وخود اب</a:t>
            </a:r>
            <a:r>
              <a:rPr lang="fa-IR" sz="2400" b="1" dirty="0">
                <a:ea typeface="+mn-ea"/>
                <a:cs typeface="B Zar" pitchFamily="2" charset="-78"/>
              </a:rPr>
              <a:t>ر</a:t>
            </a:r>
            <a:r>
              <a:rPr lang="fa-IR" sz="2400" b="1" dirty="0" smtClean="0">
                <a:ea typeface="+mn-ea"/>
                <a:cs typeface="B Zar" pitchFamily="2" charset="-78"/>
              </a:rPr>
              <a:t>ازی. </a:t>
            </a:r>
          </a:p>
          <a:p>
            <a:pPr marL="0" indent="0" algn="just" rtl="1" fontAlgn="auto">
              <a:lnSpc>
                <a:spcPct val="150000"/>
              </a:lnSpc>
              <a:spcAft>
                <a:spcPts val="0"/>
              </a:spcAft>
              <a:buClr>
                <a:schemeClr val="accent3"/>
              </a:buClr>
              <a:buFont typeface="Wingdings 2"/>
              <a:buNone/>
              <a:defRPr/>
            </a:pPr>
            <a:r>
              <a:rPr lang="fa-IR" sz="2400" b="1" dirty="0">
                <a:ea typeface="+mn-ea"/>
                <a:cs typeface="B Zar" pitchFamily="2" charset="-78"/>
              </a:rPr>
              <a:t> </a:t>
            </a:r>
            <a:r>
              <a:rPr lang="fa-IR" sz="2400" b="1" dirty="0" smtClean="0">
                <a:ea typeface="+mn-ea"/>
                <a:cs typeface="B Zar" pitchFamily="2" charset="-78"/>
              </a:rPr>
              <a:t>این الگوی ازقبل پیش بینی وطراحی شده نیست ودرحین کاربادانش آموزبه وجود می آید.  </a:t>
            </a:r>
            <a:endParaRPr lang="fa-IR" sz="2400" b="1" dirty="0">
              <a:ea typeface="+mn-ea"/>
              <a:cs typeface="B Zar" pitchFamily="2" charset="-78"/>
            </a:endParaRPr>
          </a:p>
        </p:txBody>
      </p:sp>
    </p:spTree>
    <p:extLst>
      <p:ext uri="{BB962C8B-B14F-4D97-AF65-F5344CB8AC3E}">
        <p14:creationId xmlns:p14="http://schemas.microsoft.com/office/powerpoint/2010/main" val="106919910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fontScale="70000" lnSpcReduction="20000"/>
          </a:bodyPr>
          <a:lstStyle/>
          <a:p>
            <a:pPr marL="0" indent="0" algn="just" rtl="1" fontAlgn="auto">
              <a:lnSpc>
                <a:spcPct val="120000"/>
              </a:lnSpc>
              <a:spcAft>
                <a:spcPts val="0"/>
              </a:spcAft>
              <a:buClr>
                <a:schemeClr val="accent3"/>
              </a:buClr>
              <a:buFont typeface="Wingdings 2"/>
              <a:buNone/>
              <a:defRPr/>
            </a:pPr>
            <a:r>
              <a:rPr lang="fa-IR" sz="3100" b="1" dirty="0" smtClean="0">
                <a:ea typeface="+mn-ea"/>
                <a:cs typeface="B Zar" pitchFamily="2" charset="-78"/>
              </a:rPr>
              <a:t>درمورد رابطه بین تدربس ویادگیری دراین الگو باید موارد زیر رارعایت کرد: </a:t>
            </a:r>
          </a:p>
          <a:p>
            <a:pPr marL="0" indent="0" algn="just" rtl="1" fontAlgn="auto">
              <a:lnSpc>
                <a:spcPct val="120000"/>
              </a:lnSpc>
              <a:spcAft>
                <a:spcPts val="0"/>
              </a:spcAft>
              <a:buClr>
                <a:schemeClr val="accent3"/>
              </a:buClr>
              <a:buFont typeface="Wingdings 2"/>
              <a:buNone/>
              <a:defRPr/>
            </a:pPr>
            <a:r>
              <a:rPr lang="fa-IR" sz="3100" b="1" dirty="0" smtClean="0">
                <a:solidFill>
                  <a:srgbClr val="FF0000"/>
                </a:solidFill>
                <a:ea typeface="+mn-ea"/>
                <a:cs typeface="B Zar" pitchFamily="2" charset="-78"/>
              </a:rPr>
              <a:t>1</a:t>
            </a:r>
            <a:r>
              <a:rPr lang="fa-IR" sz="3100" b="1" dirty="0" smtClean="0">
                <a:ea typeface="+mn-ea"/>
                <a:cs typeface="B Zar" pitchFamily="2" charset="-78"/>
              </a:rPr>
              <a:t>- </a:t>
            </a:r>
            <a:r>
              <a:rPr lang="fa-IR" sz="3100" b="1" dirty="0" smtClean="0">
                <a:solidFill>
                  <a:srgbClr val="002060"/>
                </a:solidFill>
                <a:ea typeface="+mn-ea"/>
                <a:cs typeface="B Zar" pitchFamily="2" charset="-78"/>
              </a:rPr>
              <a:t>صمیمیت واعتماد به دانش آموزان منتقل شود. </a:t>
            </a:r>
          </a:p>
          <a:p>
            <a:pPr marL="0" indent="0" algn="just" rtl="1" fontAlgn="auto">
              <a:lnSpc>
                <a:spcPct val="120000"/>
              </a:lnSpc>
              <a:spcAft>
                <a:spcPts val="0"/>
              </a:spcAft>
              <a:buClr>
                <a:schemeClr val="accent3"/>
              </a:buClr>
              <a:buFont typeface="Wingdings 2"/>
              <a:buNone/>
              <a:defRPr/>
            </a:pPr>
            <a:r>
              <a:rPr lang="fa-IR" sz="3100" b="1" dirty="0" smtClean="0">
                <a:solidFill>
                  <a:srgbClr val="FF0000"/>
                </a:solidFill>
                <a:ea typeface="+mn-ea"/>
                <a:cs typeface="B Zar" pitchFamily="2" charset="-78"/>
              </a:rPr>
              <a:t>2</a:t>
            </a:r>
            <a:r>
              <a:rPr lang="fa-IR" sz="3100" b="1" dirty="0" smtClean="0">
                <a:solidFill>
                  <a:srgbClr val="002060"/>
                </a:solidFill>
                <a:ea typeface="+mn-ea"/>
                <a:cs typeface="B Zar" pitchFamily="2" charset="-78"/>
              </a:rPr>
              <a:t>- همدلی وتفاهم ایجاد شود.</a:t>
            </a:r>
          </a:p>
          <a:p>
            <a:pPr marL="0" indent="0" algn="just" rtl="1" fontAlgn="auto">
              <a:lnSpc>
                <a:spcPct val="120000"/>
              </a:lnSpc>
              <a:spcAft>
                <a:spcPts val="0"/>
              </a:spcAft>
              <a:buClr>
                <a:schemeClr val="accent3"/>
              </a:buClr>
              <a:buFont typeface="Wingdings 2"/>
              <a:buNone/>
              <a:defRPr/>
            </a:pPr>
            <a:r>
              <a:rPr lang="fa-IR" sz="3100" b="1" dirty="0" smtClean="0">
                <a:solidFill>
                  <a:srgbClr val="FF0000"/>
                </a:solidFill>
                <a:ea typeface="+mn-ea"/>
                <a:cs typeface="B Zar" pitchFamily="2" charset="-78"/>
              </a:rPr>
              <a:t>3</a:t>
            </a:r>
            <a:r>
              <a:rPr lang="fa-IR" sz="3100" b="1" dirty="0" smtClean="0">
                <a:solidFill>
                  <a:srgbClr val="002060"/>
                </a:solidFill>
                <a:ea typeface="+mn-ea"/>
                <a:cs typeface="B Zar" pitchFamily="2" charset="-78"/>
              </a:rPr>
              <a:t>- به دانش آموزان کمک کنیم تادریابند که چگونه موضع آنها نسبت به تکالیفشان ودیگران می تواند آنها رابه خود شکوفایی سوق دهد</a:t>
            </a:r>
            <a:r>
              <a:rPr lang="fa-IR" sz="3100" b="1" dirty="0" smtClean="0">
                <a:ea typeface="+mn-ea"/>
                <a:cs typeface="B Zar" pitchFamily="2" charset="-78"/>
              </a:rPr>
              <a:t>. </a:t>
            </a:r>
          </a:p>
          <a:p>
            <a:pPr marL="0" indent="0" algn="just" rtl="1" fontAlgn="auto">
              <a:lnSpc>
                <a:spcPct val="120000"/>
              </a:lnSpc>
              <a:spcAft>
                <a:spcPts val="0"/>
              </a:spcAft>
              <a:buClr>
                <a:schemeClr val="accent3"/>
              </a:buClr>
              <a:buFont typeface="Wingdings 2"/>
              <a:buNone/>
              <a:defRPr/>
            </a:pPr>
            <a:r>
              <a:rPr lang="fa-IR" sz="3100" b="1" dirty="0" smtClean="0">
                <a:solidFill>
                  <a:srgbClr val="FF0000"/>
                </a:solidFill>
                <a:ea typeface="+mn-ea"/>
                <a:cs typeface="B Zar" pitchFamily="2" charset="-78"/>
              </a:rPr>
              <a:t>مراحل این الگو: </a:t>
            </a:r>
          </a:p>
          <a:p>
            <a:pPr marL="0" indent="0" algn="just" rtl="1" fontAlgn="auto">
              <a:lnSpc>
                <a:spcPct val="120000"/>
              </a:lnSpc>
              <a:spcAft>
                <a:spcPts val="0"/>
              </a:spcAft>
              <a:buClr>
                <a:schemeClr val="accent3"/>
              </a:buClr>
              <a:buFont typeface="Wingdings 2"/>
              <a:buNone/>
              <a:defRPr/>
            </a:pPr>
            <a:r>
              <a:rPr lang="fa-IR" sz="3100" b="1" dirty="0" smtClean="0">
                <a:ea typeface="+mn-ea"/>
                <a:cs typeface="B Zar" pitchFamily="2" charset="-78"/>
              </a:rPr>
              <a:t>1- </a:t>
            </a:r>
            <a:r>
              <a:rPr lang="fa-IR" sz="3100" b="1" dirty="0" smtClean="0">
                <a:solidFill>
                  <a:srgbClr val="FF0000"/>
                </a:solidFill>
                <a:ea typeface="+mn-ea"/>
                <a:cs typeface="B Zar" pitchFamily="2" charset="-78"/>
              </a:rPr>
              <a:t>درمرحله اول</a:t>
            </a:r>
            <a:r>
              <a:rPr lang="fa-IR" sz="3100" b="1" dirty="0" smtClean="0">
                <a:ea typeface="+mn-ea"/>
                <a:cs typeface="B Zar" pitchFamily="2" charset="-78"/>
              </a:rPr>
              <a:t>، وضعیت کمکی تعریف شود. این مرحله شامل اظهارت سازمان یافته ای ازسوی مشاوراست که به تعیین حدود وثغورآزادی دانش آموزان دربازاراحساسات ،توافق برموضوعی کلی مصاحبه، بیان اولیه مسئله ، مطالبی درمرد روابط(به شرط  اینکه ادامه داشته باشد) وتعیین راههایی برای ملاقات می پردازد</a:t>
            </a:r>
            <a:r>
              <a:rPr lang="fa-IR" sz="2400" b="1" dirty="0" smtClean="0">
                <a:ea typeface="+mn-ea"/>
                <a:cs typeface="B Zar" pitchFamily="2" charset="-78"/>
              </a:rPr>
              <a:t>. </a:t>
            </a:r>
            <a:endParaRPr lang="fa-IR" sz="2400" b="1" dirty="0">
              <a:ea typeface="+mn-ea"/>
              <a:cs typeface="B Zar" pitchFamily="2" charset="-78"/>
            </a:endParaRPr>
          </a:p>
        </p:txBody>
      </p:sp>
    </p:spTree>
    <p:extLst>
      <p:ext uri="{BB962C8B-B14F-4D97-AF65-F5344CB8AC3E}">
        <p14:creationId xmlns:p14="http://schemas.microsoft.com/office/powerpoint/2010/main" val="231262500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fontScale="92500" lnSpcReduction="10000"/>
          </a:bodyPr>
          <a:lstStyle/>
          <a:p>
            <a:pPr marL="0" indent="0" algn="r" rtl="1" fontAlgn="auto">
              <a:lnSpc>
                <a:spcPct val="150000"/>
              </a:lnSpc>
              <a:spcAft>
                <a:spcPts val="0"/>
              </a:spcAft>
              <a:buClr>
                <a:schemeClr val="accent3"/>
              </a:buClr>
              <a:buFont typeface="Wingdings 2"/>
              <a:buNone/>
              <a:defRPr/>
            </a:pPr>
            <a:r>
              <a:rPr lang="fa-IR" sz="2400" b="1" dirty="0" smtClean="0">
                <a:ea typeface="+mn-ea"/>
                <a:cs typeface="B Zar" pitchFamily="2" charset="-78"/>
              </a:rPr>
              <a:t>2- </a:t>
            </a:r>
            <a:r>
              <a:rPr lang="fa-IR" sz="2400" b="1" dirty="0" smtClean="0">
                <a:solidFill>
                  <a:srgbClr val="FF0000"/>
                </a:solidFill>
                <a:ea typeface="+mn-ea"/>
                <a:cs typeface="B Zar" pitchFamily="2" charset="-78"/>
              </a:rPr>
              <a:t>درمرحله دوم </a:t>
            </a:r>
            <a:r>
              <a:rPr lang="fa-IR" sz="2400" b="1" dirty="0" smtClean="0">
                <a:ea typeface="+mn-ea"/>
                <a:cs typeface="B Zar" pitchFamily="2" charset="-78"/>
              </a:rPr>
              <a:t>،پذیرش وتوضیحات معلم، دانش آموزرابه ابرازاحساسات منفی ومثبت خود، وبیان مسئله وکا وش درباره آن مسئله ترغیب می کند. </a:t>
            </a:r>
          </a:p>
          <a:p>
            <a:pPr marL="0" indent="0" algn="r" rtl="1" fontAlgn="auto">
              <a:lnSpc>
                <a:spcPct val="150000"/>
              </a:lnSpc>
              <a:spcAft>
                <a:spcPts val="0"/>
              </a:spcAft>
              <a:buClr>
                <a:schemeClr val="accent3"/>
              </a:buClr>
              <a:buFont typeface="Wingdings 2"/>
              <a:buNone/>
              <a:defRPr/>
            </a:pPr>
            <a:r>
              <a:rPr lang="fa-IR" sz="2400" b="1" dirty="0" smtClean="0">
                <a:ea typeface="+mn-ea"/>
                <a:cs typeface="B Zar" pitchFamily="2" charset="-78"/>
              </a:rPr>
              <a:t>3- </a:t>
            </a:r>
            <a:r>
              <a:rPr lang="fa-IR" sz="2400" b="1" dirty="0" smtClean="0">
                <a:solidFill>
                  <a:srgbClr val="FF0000"/>
                </a:solidFill>
                <a:ea typeface="+mn-ea"/>
                <a:cs typeface="B Zar" pitchFamily="2" charset="-78"/>
              </a:rPr>
              <a:t>درمرحله سوم</a:t>
            </a:r>
            <a:r>
              <a:rPr lang="fa-IR" sz="2400" b="1" dirty="0" smtClean="0">
                <a:ea typeface="+mn-ea"/>
                <a:cs typeface="B Zar" pitchFamily="2" charset="-78"/>
              </a:rPr>
              <a:t>، دانش آموزبه تدریج بصیرت پیدا می کند؛ وبنا برتجربه خودمعانی رااستخراج می کند،روابط علت ومعلول جدیدی </a:t>
            </a:r>
            <a:r>
              <a:rPr lang="fa-IR" sz="2400" b="1" dirty="0" smtClean="0">
                <a:ea typeface="+mn-ea"/>
                <a:cs typeface="B Zar" pitchFamily="2" charset="-78"/>
              </a:rPr>
              <a:t>راملاحظه </a:t>
            </a:r>
            <a:r>
              <a:rPr lang="fa-IR" sz="2400" b="1" dirty="0" smtClean="0">
                <a:ea typeface="+mn-ea"/>
                <a:cs typeface="B Zar" pitchFamily="2" charset="-78"/>
              </a:rPr>
              <a:t>می کند، ومعنای رفتارهای قبلی خود رادرمی یابد. </a:t>
            </a:r>
          </a:p>
          <a:p>
            <a:pPr marL="0" indent="0" algn="r" rtl="1" fontAlgn="auto">
              <a:lnSpc>
                <a:spcPct val="150000"/>
              </a:lnSpc>
              <a:spcAft>
                <a:spcPts val="0"/>
              </a:spcAft>
              <a:buClr>
                <a:schemeClr val="accent3"/>
              </a:buClr>
              <a:buFont typeface="Wingdings 2"/>
              <a:buNone/>
              <a:defRPr/>
            </a:pPr>
            <a:r>
              <a:rPr lang="fa-IR" sz="2400" b="1" dirty="0" smtClean="0">
                <a:ea typeface="+mn-ea"/>
                <a:cs typeface="B Zar" pitchFamily="2" charset="-78"/>
              </a:rPr>
              <a:t>4- </a:t>
            </a:r>
            <a:r>
              <a:rPr lang="fa-IR" sz="2400" b="1" dirty="0" smtClean="0">
                <a:solidFill>
                  <a:srgbClr val="FF0000"/>
                </a:solidFill>
                <a:ea typeface="+mn-ea"/>
                <a:cs typeface="B Zar" pitchFamily="2" charset="-78"/>
              </a:rPr>
              <a:t>درمرحله چهارم </a:t>
            </a:r>
            <a:r>
              <a:rPr lang="fa-IR" sz="2400" b="1" dirty="0" smtClean="0">
                <a:ea typeface="+mn-ea"/>
                <a:cs typeface="B Zar" pitchFamily="2" charset="-78"/>
              </a:rPr>
              <a:t>، دانش آموزبرنامه ریزی مسئله وتصمیم گیری درمورد آن راشروع می کند، ومعلم موظف است راههای مختلف حل مسئله </a:t>
            </a:r>
            <a:r>
              <a:rPr lang="fa-IR" sz="2400" b="1" dirty="0" smtClean="0">
                <a:ea typeface="+mn-ea"/>
                <a:cs typeface="B Zar" pitchFamily="2" charset="-78"/>
              </a:rPr>
              <a:t>را متذکرشود</a:t>
            </a:r>
            <a:r>
              <a:rPr lang="fa-IR" sz="2400" b="1" dirty="0" smtClean="0">
                <a:ea typeface="+mn-ea"/>
                <a:cs typeface="B Zar" pitchFamily="2" charset="-78"/>
              </a:rPr>
              <a:t>.</a:t>
            </a:r>
          </a:p>
          <a:p>
            <a:pPr marL="0" indent="0" algn="r" rtl="1" fontAlgn="auto">
              <a:lnSpc>
                <a:spcPct val="150000"/>
              </a:lnSpc>
              <a:spcAft>
                <a:spcPts val="0"/>
              </a:spcAft>
              <a:buClr>
                <a:schemeClr val="accent3"/>
              </a:buClr>
              <a:buFont typeface="Wingdings 2"/>
              <a:buNone/>
              <a:defRPr/>
            </a:pPr>
            <a:r>
              <a:rPr lang="fa-IR" sz="2400" b="1" dirty="0" smtClean="0">
                <a:ea typeface="+mn-ea"/>
                <a:cs typeface="B Zar" pitchFamily="2" charset="-78"/>
              </a:rPr>
              <a:t>5- </a:t>
            </a:r>
            <a:r>
              <a:rPr lang="fa-IR" sz="2400" b="1" dirty="0" smtClean="0">
                <a:solidFill>
                  <a:srgbClr val="FF0000"/>
                </a:solidFill>
                <a:ea typeface="+mn-ea"/>
                <a:cs typeface="B Zar" pitchFamily="2" charset="-78"/>
              </a:rPr>
              <a:t>درمرحله پنجم</a:t>
            </a:r>
            <a:r>
              <a:rPr lang="fa-IR" sz="2400" b="1" dirty="0" smtClean="0">
                <a:ea typeface="+mn-ea"/>
                <a:cs typeface="B Zar" pitchFamily="2" charset="-78"/>
              </a:rPr>
              <a:t>، دانش آموراقدامات خود راگزارش می کند، بصیرت بیشتری کسب می کند وبرای اقدامات مثبت وپیچیده تربرنامه ریزی می کند. </a:t>
            </a:r>
            <a:endParaRPr lang="fa-IR" sz="2400" b="1" dirty="0">
              <a:ea typeface="+mn-ea"/>
              <a:cs typeface="B Zar" pitchFamily="2" charset="-78"/>
            </a:endParaRPr>
          </a:p>
        </p:txBody>
      </p:sp>
    </p:spTree>
    <p:extLst>
      <p:ext uri="{BB962C8B-B14F-4D97-AF65-F5344CB8AC3E}">
        <p14:creationId xmlns:p14="http://schemas.microsoft.com/office/powerpoint/2010/main" val="54756880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fa-IR" dirty="0" smtClean="0"/>
              <a:t>فصل دهم: یادگیری از طریق شبیه سازی</a:t>
            </a:r>
          </a:p>
        </p:txBody>
      </p:sp>
      <p:sp>
        <p:nvSpPr>
          <p:cNvPr id="3" name="Content Placeholder 2"/>
          <p:cNvSpPr>
            <a:spLocks noGrp="1"/>
          </p:cNvSpPr>
          <p:nvPr>
            <p:ph idx="1"/>
          </p:nvPr>
        </p:nvSpPr>
        <p:spPr/>
        <p:txBody>
          <a:bodyPr>
            <a:noAutofit/>
          </a:bodyPr>
          <a:lstStyle/>
          <a:p>
            <a:pPr marL="342900" indent="-342900" algn="justLow" rtl="1" fontAlgn="auto">
              <a:spcAft>
                <a:spcPts val="0"/>
              </a:spcAft>
              <a:buClrTx/>
              <a:buSzTx/>
              <a:buFont typeface="Wingdings 2"/>
              <a:buNone/>
              <a:defRPr/>
            </a:pPr>
            <a:r>
              <a:rPr lang="fa-IR" sz="2400" dirty="0">
                <a:solidFill>
                  <a:srgbClr val="FF0000"/>
                </a:solidFill>
                <a:latin typeface="Calibri"/>
                <a:ea typeface="+mn-ea"/>
                <a:cs typeface="B Zar" pitchFamily="2" charset="-78"/>
              </a:rPr>
              <a:t>تعریف شبیه سازی ها:</a:t>
            </a:r>
          </a:p>
          <a:p>
            <a:pPr marL="342900" indent="-342900" algn="justLow" rtl="1" fontAlgn="auto">
              <a:spcAft>
                <a:spcPts val="0"/>
              </a:spcAft>
              <a:buClrTx/>
              <a:buSzTx/>
              <a:buFont typeface="Wingdings" pitchFamily="2" charset="2"/>
              <a:buChar char="v"/>
              <a:defRPr/>
            </a:pPr>
            <a:r>
              <a:rPr lang="fa-IR" sz="2400" b="1" dirty="0">
                <a:solidFill>
                  <a:srgbClr val="09055B"/>
                </a:solidFill>
                <a:latin typeface="B Nazanin"/>
                <a:ea typeface="+mn-ea"/>
                <a:cs typeface="B Zar" pitchFamily="2" charset="-78"/>
              </a:rPr>
              <a:t>شبیه سازی </a:t>
            </a:r>
            <a:r>
              <a:rPr lang="fa-IR" sz="2400" b="1" dirty="0">
                <a:solidFill>
                  <a:prstClr val="black"/>
                </a:solidFill>
                <a:latin typeface="B Nazanin"/>
                <a:ea typeface="+mn-ea"/>
                <a:cs typeface="B Zar" pitchFamily="2" charset="-78"/>
              </a:rPr>
              <a:t>در لغت به معنای ارائه بدلی از یک چیز واقعی،یک فرآیند یا نمایشی ازاوضاع جاری است.</a:t>
            </a:r>
          </a:p>
          <a:p>
            <a:pPr marL="342900" indent="-342900" algn="justLow" rtl="1" fontAlgn="auto">
              <a:spcAft>
                <a:spcPts val="0"/>
              </a:spcAft>
              <a:buClrTx/>
              <a:buSzTx/>
              <a:buFont typeface="Wingdings" pitchFamily="2" charset="2"/>
              <a:buChar char="v"/>
              <a:defRPr/>
            </a:pPr>
            <a:r>
              <a:rPr lang="fa-IR" sz="2400" b="1" dirty="0">
                <a:solidFill>
                  <a:srgbClr val="FF0000"/>
                </a:solidFill>
                <a:latin typeface="B Nazanin"/>
                <a:ea typeface="+mn-ea"/>
                <a:cs typeface="B Zar" pitchFamily="2" charset="-78"/>
              </a:rPr>
              <a:t>گیرینبلت(1981) </a:t>
            </a:r>
            <a:r>
              <a:rPr lang="fa-IR" sz="2400" b="1" dirty="0">
                <a:solidFill>
                  <a:prstClr val="black"/>
                </a:solidFill>
                <a:latin typeface="B Nazanin"/>
                <a:ea typeface="+mn-ea"/>
                <a:cs typeface="B Zar" pitchFamily="2" charset="-78"/>
              </a:rPr>
              <a:t>: </a:t>
            </a:r>
            <a:r>
              <a:rPr lang="fa-IR" sz="2400" b="1" dirty="0">
                <a:solidFill>
                  <a:srgbClr val="09055B"/>
                </a:solidFill>
                <a:latin typeface="B Nazanin"/>
                <a:ea typeface="+mn-ea"/>
                <a:cs typeface="B Zar" pitchFamily="2" charset="-78"/>
              </a:rPr>
              <a:t>شبیه سازی ها </a:t>
            </a:r>
            <a:r>
              <a:rPr lang="fa-IR" sz="2400" b="1" dirty="0">
                <a:solidFill>
                  <a:prstClr val="black"/>
                </a:solidFill>
                <a:latin typeface="B Nazanin"/>
                <a:ea typeface="+mn-ea"/>
                <a:cs typeface="B Zar" pitchFamily="2" charset="-78"/>
              </a:rPr>
              <a:t>نمایشی از یک سیستم بزرگتر هستند و در بردارنده ی عناصر انتزاعی آن سیستم می باشند.در واقع شبیه سازی به ساده تر کردن عناصر اصلی و مهم و حذف کردن عناصر کم اهمیت تاکید دارد.</a:t>
            </a:r>
          </a:p>
          <a:p>
            <a:pPr marL="342900" indent="-342900" algn="justLow" rtl="1" fontAlgn="auto">
              <a:spcAft>
                <a:spcPts val="0"/>
              </a:spcAft>
              <a:buClrTx/>
              <a:buSzTx/>
              <a:buFont typeface="Wingdings" pitchFamily="2" charset="2"/>
              <a:buChar char="v"/>
              <a:defRPr/>
            </a:pPr>
            <a:r>
              <a:rPr lang="fa-IR" sz="2400" b="1" dirty="0">
                <a:solidFill>
                  <a:prstClr val="black"/>
                </a:solidFill>
                <a:latin typeface="B Nazanin"/>
                <a:ea typeface="+mn-ea"/>
                <a:cs typeface="B Zar" pitchFamily="2" charset="-78"/>
              </a:rPr>
              <a:t> </a:t>
            </a:r>
            <a:r>
              <a:rPr lang="fa-IR" sz="2400" b="1" dirty="0">
                <a:solidFill>
                  <a:srgbClr val="00B050"/>
                </a:solidFill>
                <a:latin typeface="B Nazanin"/>
                <a:ea typeface="+mn-ea"/>
                <a:cs typeface="B Zar" pitchFamily="2" charset="-78"/>
              </a:rPr>
              <a:t>گردلر(1992): </a:t>
            </a:r>
            <a:r>
              <a:rPr lang="fa-IR" sz="2400" b="1" dirty="0">
                <a:solidFill>
                  <a:srgbClr val="09055B"/>
                </a:solidFill>
                <a:latin typeface="B Nazanin"/>
                <a:ea typeface="+mn-ea"/>
                <a:cs typeface="B Zar" pitchFamily="2" charset="-78"/>
              </a:rPr>
              <a:t>شبیه سازی ها </a:t>
            </a:r>
            <a:r>
              <a:rPr lang="fa-IR" sz="2400" b="1" dirty="0">
                <a:solidFill>
                  <a:prstClr val="black"/>
                </a:solidFill>
                <a:latin typeface="B Nazanin"/>
                <a:ea typeface="+mn-ea"/>
                <a:cs typeface="B Zar" pitchFamily="2" charset="-78"/>
              </a:rPr>
              <a:t>فعالیت های تجربی هستند که یادگیرندگان را به دنیای دیگری شبیه، دنیای واقعی می برند.</a:t>
            </a:r>
          </a:p>
          <a:p>
            <a:pPr marL="342900" indent="-342900" algn="justLow" rtl="1" fontAlgn="auto">
              <a:spcAft>
                <a:spcPts val="0"/>
              </a:spcAft>
              <a:buClrTx/>
              <a:buSzTx/>
              <a:buFont typeface="Wingdings" pitchFamily="2" charset="2"/>
              <a:buChar char="v"/>
              <a:defRPr/>
            </a:pPr>
            <a:r>
              <a:rPr lang="fa-IR" sz="2400" b="1" dirty="0">
                <a:solidFill>
                  <a:prstClr val="black"/>
                </a:solidFill>
                <a:latin typeface="B Nazanin"/>
                <a:ea typeface="+mn-ea"/>
                <a:cs typeface="B Zar" pitchFamily="2" charset="-78"/>
              </a:rPr>
              <a:t> </a:t>
            </a:r>
            <a:r>
              <a:rPr lang="fa-IR" sz="2400" b="1" dirty="0">
                <a:solidFill>
                  <a:srgbClr val="09055B"/>
                </a:solidFill>
                <a:latin typeface="B Nazanin"/>
                <a:ea typeface="+mn-ea"/>
                <a:cs typeface="B Zar" pitchFamily="2" charset="-78"/>
              </a:rPr>
              <a:t>شبیه سازی ها </a:t>
            </a:r>
            <a:r>
              <a:rPr lang="fa-IR" sz="2400" b="1" dirty="0">
                <a:solidFill>
                  <a:prstClr val="black"/>
                </a:solidFill>
                <a:latin typeface="B Nazanin"/>
                <a:ea typeface="+mn-ea"/>
                <a:cs typeface="B Zar" pitchFamily="2" charset="-78"/>
              </a:rPr>
              <a:t>شامل عناصر آموزشی هستند که با ترسیم محیط واقعی، به یادگیرنده برای کشف،هدایت یا کسب اطلاعات بیشتر درباره یک سیستم یا محیط کمک می کنند. </a:t>
            </a:r>
          </a:p>
          <a:p>
            <a:pPr marL="274320" indent="-274320" algn="r" rtl="1" fontAlgn="auto">
              <a:spcAft>
                <a:spcPts val="0"/>
              </a:spcAft>
              <a:buClr>
                <a:schemeClr val="accent3"/>
              </a:buClr>
              <a:buFont typeface="Wingdings 2"/>
              <a:buChar char=""/>
              <a:defRPr/>
            </a:pPr>
            <a:endParaRPr lang="fa-IR" sz="2000" dirty="0">
              <a:ea typeface="+mn-ea"/>
              <a:cs typeface="B Zar" pitchFamily="2" charset="-78"/>
            </a:endParaRPr>
          </a:p>
        </p:txBody>
      </p:sp>
    </p:spTree>
    <p:extLst>
      <p:ext uri="{BB962C8B-B14F-4D97-AF65-F5344CB8AC3E}">
        <p14:creationId xmlns:p14="http://schemas.microsoft.com/office/powerpoint/2010/main" val="6072288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fa-IR" sz="2800" b="1" smtClean="0">
                <a:cs typeface="B Zar" pitchFamily="2" charset="-78"/>
              </a:rPr>
              <a:t>شبیه سازی به عنوان یک الگوی یادهی -یادگیری</a:t>
            </a:r>
          </a:p>
        </p:txBody>
      </p:sp>
      <p:sp>
        <p:nvSpPr>
          <p:cNvPr id="3" name="Content Placeholder 2"/>
          <p:cNvSpPr>
            <a:spLocks noGrp="1"/>
          </p:cNvSpPr>
          <p:nvPr>
            <p:ph idx="1"/>
          </p:nvPr>
        </p:nvSpPr>
        <p:spPr/>
        <p:txBody>
          <a:bodyPr>
            <a:normAutofit/>
          </a:bodyPr>
          <a:lstStyle/>
          <a:p>
            <a:pPr marL="342900" indent="-342900" algn="justLow" rtl="1" fontAlgn="auto">
              <a:lnSpc>
                <a:spcPct val="150000"/>
              </a:lnSpc>
              <a:spcAft>
                <a:spcPts val="0"/>
              </a:spcAft>
              <a:buClrTx/>
              <a:buSzTx/>
              <a:buFont typeface="Wingdings 2"/>
              <a:buNone/>
              <a:defRPr/>
            </a:pPr>
            <a:r>
              <a:rPr lang="fa-IR" sz="2300" b="1" dirty="0">
                <a:solidFill>
                  <a:srgbClr val="09055B"/>
                </a:solidFill>
                <a:latin typeface="Calibri"/>
                <a:ea typeface="+mn-ea"/>
                <a:cs typeface="B Zar" pitchFamily="2" charset="-78"/>
              </a:rPr>
              <a:t>شبیه سازی </a:t>
            </a:r>
            <a:r>
              <a:rPr lang="fa-IR" sz="2300" b="1" dirty="0">
                <a:solidFill>
                  <a:prstClr val="black"/>
                </a:solidFill>
                <a:latin typeface="Calibri"/>
                <a:ea typeface="+mn-ea"/>
                <a:cs typeface="B Zar" pitchFamily="2" charset="-78"/>
              </a:rPr>
              <a:t>به عنوان یک الگو توسط </a:t>
            </a:r>
            <a:r>
              <a:rPr lang="fa-IR" sz="2300" b="1" dirty="0">
                <a:solidFill>
                  <a:srgbClr val="FF0000"/>
                </a:solidFill>
                <a:latin typeface="Calibri"/>
                <a:ea typeface="+mn-ea"/>
                <a:cs typeface="B Zar" pitchFamily="2" charset="-78"/>
              </a:rPr>
              <a:t>کارل اسمیت و مری فولتز اسمیت </a:t>
            </a:r>
            <a:r>
              <a:rPr lang="fa-IR" sz="2300" b="1" dirty="0">
                <a:solidFill>
                  <a:prstClr val="black"/>
                </a:solidFill>
                <a:latin typeface="Calibri"/>
                <a:ea typeface="+mn-ea"/>
                <a:cs typeface="B Zar" pitchFamily="2" charset="-78"/>
              </a:rPr>
              <a:t>در دهه ی </a:t>
            </a:r>
            <a:r>
              <a:rPr lang="fa-IR" sz="2300" b="1" dirty="0">
                <a:solidFill>
                  <a:srgbClr val="00B050"/>
                </a:solidFill>
                <a:latin typeface="Calibri"/>
                <a:ea typeface="+mn-ea"/>
                <a:cs typeface="B Zar" pitchFamily="2" charset="-78"/>
              </a:rPr>
              <a:t>1960</a:t>
            </a:r>
            <a:r>
              <a:rPr lang="fa-IR" sz="2300" b="1" dirty="0">
                <a:solidFill>
                  <a:prstClr val="black"/>
                </a:solidFill>
                <a:latin typeface="Calibri"/>
                <a:ea typeface="+mn-ea"/>
                <a:cs typeface="B Zar" pitchFamily="2" charset="-78"/>
              </a:rPr>
              <a:t> تدوین گردید ،که هدف آن یادگیری مهارت ها و مفاهیم پیچیده در طیف گسترده ای از حوزه های مطالعاتی می باشد.</a:t>
            </a:r>
          </a:p>
          <a:p>
            <a:pPr marL="342900" indent="-342900" algn="justLow" rtl="1" fontAlgn="auto">
              <a:lnSpc>
                <a:spcPct val="150000"/>
              </a:lnSpc>
              <a:spcAft>
                <a:spcPts val="0"/>
              </a:spcAft>
              <a:buClrTx/>
              <a:buSzTx/>
              <a:buFont typeface="Wingdings 2"/>
              <a:buNone/>
              <a:defRPr/>
            </a:pPr>
            <a:r>
              <a:rPr lang="fa-IR" sz="2300" b="1" dirty="0">
                <a:solidFill>
                  <a:prstClr val="black"/>
                </a:solidFill>
                <a:latin typeface="Calibri"/>
                <a:ea typeface="+mn-ea"/>
                <a:cs typeface="B Zar" pitchFamily="2" charset="-78"/>
              </a:rPr>
              <a:t>     شبیه سازی بیشتر براساس توصیف موقعیت های زندگی واقعی ساخته </a:t>
            </a:r>
            <a:r>
              <a:rPr lang="fa-IR" sz="2300" b="1" dirty="0" smtClean="0">
                <a:solidFill>
                  <a:prstClr val="black"/>
                </a:solidFill>
                <a:latin typeface="Calibri"/>
                <a:ea typeface="+mn-ea"/>
                <a:cs typeface="B Zar" pitchFamily="2" charset="-78"/>
              </a:rPr>
              <a:t>می شوند</a:t>
            </a:r>
            <a:r>
              <a:rPr lang="fa-IR" sz="2300" b="1" dirty="0">
                <a:solidFill>
                  <a:prstClr val="black"/>
                </a:solidFill>
                <a:latin typeface="Calibri"/>
                <a:ea typeface="+mn-ea"/>
                <a:cs typeface="B Zar" pitchFamily="2" charset="-78"/>
              </a:rPr>
              <a:t>، هرچند برای مقاصد آموزشی تغییراتی در آنها اعمال شده است. به همین دلیل دانش آموزان برای پیشرفت از طریق انجام تکالیف شبیه سازی شده ، باید مفاهیم و مهارتهای ضروری برای ایفای نقش در زمینه های مورد نظر را در خود پرورش دهند</a:t>
            </a:r>
            <a:r>
              <a:rPr lang="fa-IR" sz="2000" dirty="0">
                <a:solidFill>
                  <a:prstClr val="black"/>
                </a:solidFill>
                <a:latin typeface="Calibri"/>
                <a:ea typeface="+mn-ea"/>
                <a:cs typeface="B Nazanin" pitchFamily="2" charset="-78"/>
              </a:rPr>
              <a:t>.</a:t>
            </a:r>
          </a:p>
          <a:p>
            <a:pPr marL="0" indent="0" algn="r" rtl="1" fontAlgn="auto">
              <a:spcAft>
                <a:spcPts val="0"/>
              </a:spcAft>
              <a:buClr>
                <a:schemeClr val="accent3"/>
              </a:buClr>
              <a:buFont typeface="Wingdings 2"/>
              <a:buNone/>
              <a:defRPr/>
            </a:pPr>
            <a:endParaRPr lang="fa-IR" sz="2400" b="1" dirty="0">
              <a:ea typeface="+mn-ea"/>
              <a:cs typeface="B Zar" pitchFamily="2" charset="-78"/>
            </a:endParaRPr>
          </a:p>
        </p:txBody>
      </p:sp>
    </p:spTree>
    <p:extLst>
      <p:ext uri="{BB962C8B-B14F-4D97-AF65-F5344CB8AC3E}">
        <p14:creationId xmlns:p14="http://schemas.microsoft.com/office/powerpoint/2010/main" val="3757171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7600" cy="1143000"/>
          </a:xfrm>
        </p:spPr>
        <p:txBody>
          <a:bodyPr>
            <a:normAutofit/>
          </a:bodyPr>
          <a:lstStyle/>
          <a:p>
            <a:pPr algn="r" rtl="1"/>
            <a:r>
              <a:rPr lang="fa-IR" sz="2800" b="1" dirty="0" smtClean="0">
                <a:cs typeface="B Nazanin" panose="00000400000000000000" pitchFamily="2" charset="-78"/>
              </a:rPr>
              <a:t>تکالیف معلمان</a:t>
            </a:r>
            <a:endParaRPr lang="en-US" sz="2800" b="1" dirty="0">
              <a:cs typeface="B Nazanin" panose="00000400000000000000" pitchFamily="2" charset="-78"/>
            </a:endParaRPr>
          </a:p>
        </p:txBody>
      </p:sp>
      <p:sp>
        <p:nvSpPr>
          <p:cNvPr id="3" name="Content Placeholder 2"/>
          <p:cNvSpPr>
            <a:spLocks noGrp="1"/>
          </p:cNvSpPr>
          <p:nvPr>
            <p:ph idx="1"/>
          </p:nvPr>
        </p:nvSpPr>
        <p:spPr>
          <a:xfrm>
            <a:off x="457200" y="1066800"/>
            <a:ext cx="8686800" cy="5715000"/>
          </a:xfrm>
        </p:spPr>
        <p:txBody>
          <a:bodyPr>
            <a:noAutofit/>
          </a:bodyPr>
          <a:lstStyle/>
          <a:p>
            <a:pPr algn="r" rtl="1"/>
            <a:r>
              <a:rPr lang="fa-IR" sz="2400" dirty="0" smtClean="0">
                <a:cs typeface="B Nazanin" panose="00000400000000000000" pitchFamily="2" charset="-78"/>
              </a:rPr>
              <a:t>آشنایی با انواع الگوهای تدریس</a:t>
            </a:r>
          </a:p>
          <a:p>
            <a:pPr algn="r" rtl="1"/>
            <a:r>
              <a:rPr lang="fa-IR" sz="2400" dirty="0" smtClean="0">
                <a:cs typeface="B Nazanin" panose="00000400000000000000" pitchFamily="2" charset="-78"/>
              </a:rPr>
              <a:t>توجه به ارتباط الگوهای تدریس و الگوهای یادگیری؛ یاد دادن شیوه یادگیری </a:t>
            </a:r>
          </a:p>
          <a:p>
            <a:pPr algn="r" rtl="1"/>
            <a:r>
              <a:rPr lang="fa-IR" sz="2400" dirty="0" smtClean="0">
                <a:cs typeface="B Nazanin" panose="00000400000000000000" pitchFamily="2" charset="-78"/>
              </a:rPr>
              <a:t>توجه به ارتباط یادگیری فردی و گروهی؛ توجه همزمان به شباهتها و تفاوتها در یادگیری</a:t>
            </a:r>
          </a:p>
          <a:p>
            <a:pPr algn="r" rtl="1"/>
            <a:r>
              <a:rPr lang="fa-IR" sz="2400" dirty="0" smtClean="0">
                <a:cs typeface="B Nazanin" panose="00000400000000000000" pitchFamily="2" charset="-78"/>
              </a:rPr>
              <a:t>ایجاد جوّ مناسب برای یادگیری</a:t>
            </a:r>
          </a:p>
          <a:p>
            <a:pPr algn="r" rtl="1"/>
            <a:r>
              <a:rPr lang="fa-IR" sz="2400" dirty="0" smtClean="0">
                <a:cs typeface="B Nazanin" panose="00000400000000000000" pitchFamily="2" charset="-78"/>
              </a:rPr>
              <a:t>کلاس درس به عنوان یک گروه یادگیرنده</a:t>
            </a:r>
          </a:p>
          <a:p>
            <a:pPr marL="36576" indent="0" algn="r" rtl="1">
              <a:buNone/>
            </a:pPr>
            <a:endParaRPr lang="fa-IR" sz="2000" dirty="0">
              <a:cs typeface="B Nazanin" panose="00000400000000000000" pitchFamily="2" charset="-78"/>
            </a:endParaRPr>
          </a:p>
          <a:p>
            <a:pPr marL="36576" indent="0" algn="r" rtl="1">
              <a:buNone/>
            </a:pPr>
            <a:r>
              <a:rPr lang="fa-IR" sz="2800" b="1" dirty="0" smtClean="0">
                <a:cs typeface="B Nazanin" panose="00000400000000000000" pitchFamily="2" charset="-78"/>
              </a:rPr>
              <a:t>          دو مدرسه نمونه</a:t>
            </a:r>
          </a:p>
          <a:p>
            <a:pPr marL="36576" indent="0" algn="r" rtl="1">
              <a:buNone/>
            </a:pPr>
            <a:endParaRPr lang="fa-IR" sz="2000" dirty="0">
              <a:cs typeface="B Nazanin" panose="00000400000000000000" pitchFamily="2" charset="-78"/>
            </a:endParaRPr>
          </a:p>
          <a:p>
            <a:pPr marL="36576" indent="0" algn="r" rtl="1">
              <a:buNone/>
            </a:pPr>
            <a:r>
              <a:rPr lang="fa-IR" sz="2400" dirty="0" smtClean="0">
                <a:cs typeface="B Nazanin" panose="00000400000000000000" pitchFamily="2" charset="-78"/>
              </a:rPr>
              <a:t>* مدرسه همپشیل هال: مشارکت همه جانبه مدرسه و خانه، کیف خواندن، کتاب اظهار نظر، برنامه درسی در هم تنیده، کار گروهی و در عین حال یادگیری و مسئولیت فردی (پرونده های انفرادی)</a:t>
            </a:r>
          </a:p>
          <a:p>
            <a:pPr marL="36576" indent="0" algn="r" rtl="1">
              <a:buNone/>
            </a:pPr>
            <a:r>
              <a:rPr lang="fa-IR" sz="2400" dirty="0" smtClean="0">
                <a:cs typeface="B Nazanin" panose="00000400000000000000" pitchFamily="2" charset="-78"/>
              </a:rPr>
              <a:t>* مدرسه سوان ویک هال: شیوه های تدریس متنوع</a:t>
            </a:r>
          </a:p>
          <a:p>
            <a:pPr algn="r" rtl="1"/>
            <a:endParaRPr lang="fa-IR" sz="2000" dirty="0" smtClean="0">
              <a:cs typeface="B Nazanin" panose="00000400000000000000" pitchFamily="2" charset="-78"/>
            </a:endParaRPr>
          </a:p>
        </p:txBody>
      </p:sp>
    </p:spTree>
    <p:extLst>
      <p:ext uri="{BB962C8B-B14F-4D97-AF65-F5344CB8AC3E}">
        <p14:creationId xmlns:p14="http://schemas.microsoft.com/office/powerpoint/2010/main" val="1167131487"/>
      </p:ext>
    </p:extLst>
  </p:cSld>
  <p:clrMapOvr>
    <a:masterClrMapping/>
  </p:clrMapOvr>
  <p:transition>
    <p:fade thruBlk="1"/>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fa-IR" sz="2800" b="1" smtClean="0">
                <a:solidFill>
                  <a:srgbClr val="00B050"/>
                </a:solidFill>
                <a:cs typeface="B Zar" pitchFamily="2" charset="-78"/>
              </a:rPr>
              <a:t>رایانه ها وشبیه سازها</a:t>
            </a:r>
          </a:p>
        </p:txBody>
      </p:sp>
      <p:sp>
        <p:nvSpPr>
          <p:cNvPr id="3" name="Content Placeholder 2"/>
          <p:cNvSpPr>
            <a:spLocks noGrp="1"/>
          </p:cNvSpPr>
          <p:nvPr>
            <p:ph idx="1"/>
          </p:nvPr>
        </p:nvSpPr>
        <p:spPr/>
        <p:txBody>
          <a:bodyPr>
            <a:normAutofit/>
          </a:bodyPr>
          <a:lstStyle/>
          <a:p>
            <a:pPr marL="342900" indent="-342900" algn="justLow" rtl="1" fontAlgn="auto">
              <a:lnSpc>
                <a:spcPct val="150000"/>
              </a:lnSpc>
              <a:spcAft>
                <a:spcPts val="0"/>
              </a:spcAft>
              <a:buClrTx/>
              <a:buSzTx/>
              <a:buFont typeface="Wingdings" pitchFamily="2" charset="2"/>
              <a:buChar char="Ø"/>
              <a:defRPr/>
            </a:pPr>
            <a:r>
              <a:rPr lang="fa-IR" sz="2400" b="1" dirty="0">
                <a:solidFill>
                  <a:prstClr val="black"/>
                </a:solidFill>
                <a:latin typeface="Calibri"/>
                <a:ea typeface="+mn-ea"/>
                <a:cs typeface="B Zar" pitchFamily="2" charset="-78"/>
              </a:rPr>
              <a:t>در آینده ای نه چندان دور، رایانه های شخصی و نرم افزارهای فراوان، احتمال به کارگیری شبیه سازها را در مدارس به شدت افزیش خواهند داد.</a:t>
            </a:r>
          </a:p>
          <a:p>
            <a:pPr marL="342900" indent="-342900" algn="justLow" rtl="1" fontAlgn="auto">
              <a:lnSpc>
                <a:spcPct val="150000"/>
              </a:lnSpc>
              <a:spcAft>
                <a:spcPts val="0"/>
              </a:spcAft>
              <a:buClrTx/>
              <a:buSzTx/>
              <a:buFont typeface="Wingdings 2"/>
              <a:buNone/>
              <a:defRPr/>
            </a:pPr>
            <a:r>
              <a:rPr lang="fa-IR" sz="2400" b="1" dirty="0">
                <a:solidFill>
                  <a:prstClr val="black"/>
                </a:solidFill>
                <a:latin typeface="Calibri"/>
                <a:ea typeface="+mn-ea"/>
                <a:cs typeface="B Zar" pitchFamily="2" charset="-78"/>
              </a:rPr>
              <a:t>     نرم افزارهای موجود را می توان به سه دسته تقسیم کرد</a:t>
            </a:r>
            <a:r>
              <a:rPr lang="fa-IR" sz="2400" b="1" dirty="0" smtClean="0">
                <a:solidFill>
                  <a:prstClr val="black"/>
                </a:solidFill>
                <a:latin typeface="Calibri"/>
                <a:ea typeface="+mn-ea"/>
                <a:cs typeface="B Zar" pitchFamily="2" charset="-78"/>
              </a:rPr>
              <a:t>:</a:t>
            </a:r>
          </a:p>
          <a:p>
            <a:pPr marL="342900" indent="-342900" algn="justLow" rtl="1" fontAlgn="auto">
              <a:lnSpc>
                <a:spcPct val="150000"/>
              </a:lnSpc>
              <a:spcAft>
                <a:spcPts val="0"/>
              </a:spcAft>
              <a:buClrTx/>
              <a:buSzTx/>
              <a:buFont typeface="Wingdings 2"/>
              <a:buNone/>
              <a:defRPr/>
            </a:pPr>
            <a:r>
              <a:rPr lang="fa-IR" sz="2400" b="1" dirty="0">
                <a:solidFill>
                  <a:prstClr val="black"/>
                </a:solidFill>
                <a:latin typeface="Calibri"/>
                <a:ea typeface="+mn-ea"/>
                <a:cs typeface="B Zar" pitchFamily="2" charset="-78"/>
              </a:rPr>
              <a:t> </a:t>
            </a:r>
            <a:r>
              <a:rPr lang="fa-IR" sz="2400" b="1" dirty="0" smtClean="0">
                <a:solidFill>
                  <a:prstClr val="black"/>
                </a:solidFill>
                <a:latin typeface="Calibri"/>
                <a:ea typeface="+mn-ea"/>
                <a:cs typeface="B Zar" pitchFamily="2" charset="-78"/>
              </a:rPr>
              <a:t>     </a:t>
            </a:r>
            <a:r>
              <a:rPr lang="fa-IR" sz="2400" b="1" dirty="0" smtClean="0">
                <a:solidFill>
                  <a:srgbClr val="FF0000"/>
                </a:solidFill>
                <a:latin typeface="Calibri"/>
                <a:ea typeface="+mn-ea"/>
                <a:cs typeface="B Zar" pitchFamily="2" charset="-78"/>
              </a:rPr>
              <a:t>1-</a:t>
            </a:r>
            <a:r>
              <a:rPr lang="fa-IR" sz="2400" b="1" dirty="0" smtClean="0">
                <a:solidFill>
                  <a:prstClr val="black"/>
                </a:solidFill>
                <a:latin typeface="Calibri"/>
                <a:ea typeface="+mn-ea"/>
                <a:cs typeface="B Zar" pitchFamily="2" charset="-78"/>
              </a:rPr>
              <a:t> نرم افزارهای الهام گرفته ازماجراهای خیالی </a:t>
            </a:r>
          </a:p>
          <a:p>
            <a:pPr marL="342900" indent="-342900" algn="justLow" rtl="1" fontAlgn="auto">
              <a:lnSpc>
                <a:spcPct val="150000"/>
              </a:lnSpc>
              <a:spcAft>
                <a:spcPts val="0"/>
              </a:spcAft>
              <a:buClrTx/>
              <a:buSzTx/>
              <a:buFont typeface="Wingdings 2"/>
              <a:buNone/>
              <a:defRPr/>
            </a:pPr>
            <a:r>
              <a:rPr lang="fa-IR" sz="2400" b="1" dirty="0">
                <a:solidFill>
                  <a:prstClr val="black"/>
                </a:solidFill>
                <a:latin typeface="Calibri"/>
                <a:ea typeface="+mn-ea"/>
                <a:cs typeface="B Zar" pitchFamily="2" charset="-78"/>
              </a:rPr>
              <a:t> </a:t>
            </a:r>
            <a:r>
              <a:rPr lang="fa-IR" sz="2400" b="1" dirty="0" smtClean="0">
                <a:solidFill>
                  <a:prstClr val="black"/>
                </a:solidFill>
                <a:latin typeface="Calibri"/>
                <a:ea typeface="+mn-ea"/>
                <a:cs typeface="B Zar" pitchFamily="2" charset="-78"/>
              </a:rPr>
              <a:t>     </a:t>
            </a:r>
            <a:r>
              <a:rPr lang="fa-IR" sz="2400" b="1" dirty="0" smtClean="0">
                <a:solidFill>
                  <a:srgbClr val="FF0000"/>
                </a:solidFill>
                <a:latin typeface="Calibri"/>
                <a:ea typeface="+mn-ea"/>
                <a:cs typeface="B Zar" pitchFamily="2" charset="-78"/>
              </a:rPr>
              <a:t>2-</a:t>
            </a:r>
            <a:r>
              <a:rPr lang="fa-IR" sz="2400" b="1" dirty="0" smtClean="0">
                <a:solidFill>
                  <a:prstClr val="black"/>
                </a:solidFill>
                <a:latin typeface="Calibri"/>
                <a:ea typeface="+mn-ea"/>
                <a:cs typeface="B Zar" pitchFamily="2" charset="-78"/>
              </a:rPr>
              <a:t> </a:t>
            </a:r>
            <a:r>
              <a:rPr lang="fa-IR" sz="2400" b="1" dirty="0">
                <a:ea typeface="+mn-ea"/>
                <a:cs typeface="B Zar" pitchFamily="2" charset="-78"/>
              </a:rPr>
              <a:t>شبیه سازی های بازی گونه </a:t>
            </a:r>
            <a:endParaRPr lang="fa-IR" sz="2400" b="1" dirty="0" smtClean="0">
              <a:ea typeface="+mn-ea"/>
              <a:cs typeface="B Zar" pitchFamily="2" charset="-78"/>
            </a:endParaRPr>
          </a:p>
          <a:p>
            <a:pPr marL="342900" indent="-342900" algn="justLow" rtl="1" fontAlgn="auto">
              <a:lnSpc>
                <a:spcPct val="150000"/>
              </a:lnSpc>
              <a:spcAft>
                <a:spcPts val="0"/>
              </a:spcAft>
              <a:buClrTx/>
              <a:buSzTx/>
              <a:buFont typeface="Wingdings 2"/>
              <a:buNone/>
              <a:defRPr/>
            </a:pPr>
            <a:r>
              <a:rPr lang="fa-IR" sz="2400" b="1" dirty="0">
                <a:ea typeface="+mn-ea"/>
                <a:cs typeface="B Zar" pitchFamily="2" charset="-78"/>
              </a:rPr>
              <a:t> </a:t>
            </a:r>
            <a:r>
              <a:rPr lang="fa-IR" sz="2400" b="1" dirty="0" smtClean="0">
                <a:ea typeface="+mn-ea"/>
                <a:cs typeface="B Zar" pitchFamily="2" charset="-78"/>
              </a:rPr>
              <a:t>     </a:t>
            </a:r>
            <a:r>
              <a:rPr lang="fa-IR" sz="2400" b="1" dirty="0" smtClean="0">
                <a:solidFill>
                  <a:srgbClr val="FF0000"/>
                </a:solidFill>
                <a:ea typeface="+mn-ea"/>
                <a:cs typeface="B Zar" pitchFamily="2" charset="-78"/>
              </a:rPr>
              <a:t>3-</a:t>
            </a:r>
            <a:r>
              <a:rPr lang="fa-IR" sz="2400" b="1" dirty="0" smtClean="0">
                <a:ea typeface="+mn-ea"/>
                <a:cs typeface="B Zar" pitchFamily="2" charset="-78"/>
              </a:rPr>
              <a:t> شبیه سازه هایس که برای مقاصد آموزشی تئوین شده است. </a:t>
            </a:r>
            <a:endParaRPr lang="fa-IR" sz="2400" b="1" dirty="0">
              <a:ea typeface="+mn-ea"/>
              <a:cs typeface="B Zar" pitchFamily="2" charset="-78"/>
            </a:endParaRPr>
          </a:p>
          <a:p>
            <a:pPr marL="342900" indent="-342900" algn="justLow" rtl="1" fontAlgn="auto">
              <a:lnSpc>
                <a:spcPct val="150000"/>
              </a:lnSpc>
              <a:spcAft>
                <a:spcPts val="0"/>
              </a:spcAft>
              <a:buClrTx/>
              <a:buSzTx/>
              <a:buFont typeface="Wingdings 2"/>
              <a:buNone/>
              <a:defRPr/>
            </a:pPr>
            <a:endParaRPr lang="fa-IR" sz="2300" b="1" dirty="0">
              <a:solidFill>
                <a:prstClr val="black"/>
              </a:solidFill>
              <a:latin typeface="Calibri"/>
              <a:ea typeface="+mn-ea"/>
              <a:cs typeface="B Zar" pitchFamily="2" charset="-78"/>
            </a:endParaRPr>
          </a:p>
          <a:p>
            <a:pPr marL="0" indent="0" algn="r" rtl="1" fontAlgn="auto">
              <a:spcAft>
                <a:spcPts val="0"/>
              </a:spcAft>
              <a:buClr>
                <a:schemeClr val="accent3"/>
              </a:buClr>
              <a:buFont typeface="Wingdings 2"/>
              <a:buNone/>
              <a:defRPr/>
            </a:pPr>
            <a:endParaRPr lang="fa-IR" sz="2400" b="1" dirty="0">
              <a:ea typeface="+mn-ea"/>
              <a:cs typeface="B Zar" pitchFamily="2" charset="-78"/>
            </a:endParaRPr>
          </a:p>
        </p:txBody>
      </p:sp>
    </p:spTree>
    <p:extLst>
      <p:ext uri="{BB962C8B-B14F-4D97-AF65-F5344CB8AC3E}">
        <p14:creationId xmlns:p14="http://schemas.microsoft.com/office/powerpoint/2010/main" val="278863782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fa-IR" smtClean="0"/>
          </a:p>
        </p:txBody>
      </p:sp>
      <p:sp>
        <p:nvSpPr>
          <p:cNvPr id="4" name="Content Placeholder 3"/>
          <p:cNvSpPr>
            <a:spLocks noGrp="1"/>
          </p:cNvSpPr>
          <p:nvPr>
            <p:ph idx="1"/>
          </p:nvPr>
        </p:nvSpPr>
        <p:spPr>
          <a:xfrm>
            <a:off x="539750" y="1052513"/>
            <a:ext cx="8229600" cy="612775"/>
          </a:xfrm>
          <a:prstGeom prst="ellipseRibbon">
            <a:avLst/>
          </a:prstGeom>
          <a:solidFill>
            <a:srgbClr val="FF0000"/>
          </a:solidFill>
          <a:ln w="25400" cap="flat" algn="ctr">
            <a:solidFill>
              <a:srgbClr val="002060"/>
            </a:solidFill>
          </a:ln>
        </p:spPr>
        <p:txBody>
          <a:bodyPr rtlCol="1" anchor="ctr">
            <a:normAutofit lnSpcReduction="10000"/>
          </a:bodyPr>
          <a:lstStyle/>
          <a:p>
            <a:pPr marL="0" indent="0" algn="ctr" fontAlgn="auto">
              <a:spcBef>
                <a:spcPts val="0"/>
              </a:spcBef>
              <a:spcAft>
                <a:spcPts val="0"/>
              </a:spcAft>
              <a:buClrTx/>
              <a:buSzTx/>
              <a:buFontTx/>
              <a:buNone/>
              <a:defRPr/>
            </a:pPr>
            <a:r>
              <a:rPr lang="fa-IR" sz="2400" kern="0" dirty="0" smtClean="0">
                <a:solidFill>
                  <a:sysClr val="window" lastClr="FFFFFF"/>
                </a:solidFill>
                <a:latin typeface="Calibri"/>
                <a:ea typeface="+mn-ea"/>
                <a:cs typeface="B Nazanin" pitchFamily="2" charset="-78"/>
              </a:rPr>
              <a:t> انواع شبیه سازی ها</a:t>
            </a:r>
            <a:endParaRPr lang="fa-IR" sz="2400" kern="0" dirty="0">
              <a:solidFill>
                <a:sysClr val="window" lastClr="FFFFFF"/>
              </a:solidFill>
              <a:latin typeface="Calibri"/>
              <a:ea typeface="+mn-ea"/>
              <a:cs typeface="B Nazanin" pitchFamily="2" charset="-78"/>
            </a:endParaRPr>
          </a:p>
        </p:txBody>
      </p:sp>
      <p:graphicFrame>
        <p:nvGraphicFramePr>
          <p:cNvPr id="5" name="Diagram 4"/>
          <p:cNvGraphicFramePr/>
          <p:nvPr/>
        </p:nvGraphicFramePr>
        <p:xfrm>
          <a:off x="755576" y="1844824"/>
          <a:ext cx="770485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32898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a:bodyPr>
          <a:lstStyle/>
          <a:p>
            <a:pPr marL="342900" indent="-342900" algn="justLow" rtl="1" fontAlgn="auto">
              <a:lnSpc>
                <a:spcPct val="150000"/>
              </a:lnSpc>
              <a:spcAft>
                <a:spcPts val="0"/>
              </a:spcAft>
              <a:buClrTx/>
              <a:buSzTx/>
              <a:buFont typeface="Wingdings 2"/>
              <a:buNone/>
              <a:defRPr/>
            </a:pPr>
            <a:r>
              <a:rPr lang="fa-IR" sz="2300" dirty="0">
                <a:solidFill>
                  <a:srgbClr val="02045E"/>
                </a:solidFill>
                <a:latin typeface="Calibri"/>
                <a:ea typeface="+mn-ea"/>
                <a:cs typeface="B Nazanin" pitchFamily="2" charset="-78"/>
              </a:rPr>
              <a:t>1</a:t>
            </a:r>
            <a:r>
              <a:rPr lang="fa-IR" sz="2300" b="1" dirty="0">
                <a:solidFill>
                  <a:srgbClr val="02045E"/>
                </a:solidFill>
                <a:latin typeface="Calibri"/>
                <a:ea typeface="+mn-ea"/>
                <a:cs typeface="B Zar" pitchFamily="2" charset="-78"/>
              </a:rPr>
              <a:t>.شبیه سازی های فیزیکی </a:t>
            </a:r>
            <a:r>
              <a:rPr lang="fa-IR" sz="2300" b="1" dirty="0" smtClean="0">
                <a:solidFill>
                  <a:srgbClr val="02045E"/>
                </a:solidFill>
                <a:latin typeface="Calibri"/>
                <a:ea typeface="+mn-ea"/>
                <a:cs typeface="B Zar" pitchFamily="2" charset="-78"/>
              </a:rPr>
              <a:t>:</a:t>
            </a:r>
            <a:r>
              <a:rPr lang="fa-IR" sz="2300" b="1" dirty="0" smtClean="0">
                <a:solidFill>
                  <a:prstClr val="black"/>
                </a:solidFill>
                <a:latin typeface="Calibri"/>
                <a:ea typeface="+mn-ea"/>
                <a:cs typeface="B Zar" pitchFamily="2" charset="-78"/>
              </a:rPr>
              <a:t>به </a:t>
            </a:r>
            <a:r>
              <a:rPr lang="fa-IR" sz="2300" b="1" dirty="0">
                <a:solidFill>
                  <a:prstClr val="black"/>
                </a:solidFill>
                <a:latin typeface="Calibri"/>
                <a:ea typeface="+mn-ea"/>
                <a:cs typeface="B Zar" pitchFamily="2" charset="-78"/>
              </a:rPr>
              <a:t>شبیه سازی هایی گفته می شود که در آن اشیاء فیزیکی به جای شئ واقعی جایگزین می شود. و این اشیاء  فیزیکی اغلب به این خاطر استفاده می شوند که کوچکتر و ارزانتر از شئ یا سیستم حقیقی هستند. مانند ربات ها و دستگاه های فضانوردی.</a:t>
            </a:r>
          </a:p>
          <a:p>
            <a:pPr marL="274320" indent="-274320" algn="r" rtl="1" fontAlgn="auto">
              <a:spcAft>
                <a:spcPts val="0"/>
              </a:spcAft>
              <a:buClr>
                <a:schemeClr val="accent3"/>
              </a:buClr>
              <a:buFont typeface="Wingdings 2"/>
              <a:buChar char=""/>
              <a:defRPr/>
            </a:pPr>
            <a:endParaRPr lang="fa-IR" dirty="0">
              <a:ea typeface="+mn-ea"/>
            </a:endParaRPr>
          </a:p>
        </p:txBody>
      </p:sp>
      <p:pic>
        <p:nvPicPr>
          <p:cNvPr id="24580" name="Picture 7" descr="http://vbasic1.netfirms.com/vr3.gif"/>
          <p:cNvPicPr>
            <a:picLocks noChangeAspect="1" noChangeArrowheads="1"/>
          </p:cNvPicPr>
          <p:nvPr/>
        </p:nvPicPr>
        <p:blipFill>
          <a:blip r:embed="rId2" cstate="print"/>
          <a:srcRect/>
          <a:stretch>
            <a:fillRect/>
          </a:stretch>
        </p:blipFill>
        <p:spPr bwMode="auto">
          <a:xfrm>
            <a:off x="5364163" y="4437063"/>
            <a:ext cx="2857500" cy="2147887"/>
          </a:xfrm>
          <a:prstGeom prst="rect">
            <a:avLst/>
          </a:prstGeom>
          <a:noFill/>
          <a:ln w="38100">
            <a:solidFill>
              <a:srgbClr val="FF0000"/>
            </a:solidFill>
            <a:miter lim="800000"/>
            <a:headEnd/>
            <a:tailEnd/>
          </a:ln>
        </p:spPr>
      </p:pic>
      <p:pic>
        <p:nvPicPr>
          <p:cNvPr id="24581" name="Picture 5" descr="http://www.cc.gatech.edu/~kjohara/images/aibo.jpg"/>
          <p:cNvPicPr>
            <a:picLocks noChangeAspect="1" noChangeArrowheads="1"/>
          </p:cNvPicPr>
          <p:nvPr/>
        </p:nvPicPr>
        <p:blipFill>
          <a:blip r:embed="rId3" cstate="print"/>
          <a:srcRect/>
          <a:stretch>
            <a:fillRect/>
          </a:stretch>
        </p:blipFill>
        <p:spPr bwMode="auto">
          <a:xfrm>
            <a:off x="539750" y="4437063"/>
            <a:ext cx="2906713" cy="2195512"/>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411675764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Autofit/>
          </a:bodyPr>
          <a:lstStyle/>
          <a:p>
            <a:pPr marL="342900" indent="-342900" algn="justLow" rtl="1" fontAlgn="auto">
              <a:spcAft>
                <a:spcPts val="0"/>
              </a:spcAft>
              <a:buClrTx/>
              <a:buSzTx/>
              <a:buFont typeface="Wingdings 2"/>
              <a:buNone/>
              <a:defRPr/>
            </a:pPr>
            <a:r>
              <a:rPr lang="fa-IR" sz="2000" b="1" dirty="0" smtClean="0">
                <a:solidFill>
                  <a:srgbClr val="002060"/>
                </a:solidFill>
                <a:latin typeface="Calibri"/>
                <a:ea typeface="+mn-ea"/>
                <a:cs typeface="B Zar" pitchFamily="2" charset="-78"/>
              </a:rPr>
              <a:t>2</a:t>
            </a:r>
            <a:r>
              <a:rPr lang="fa-IR" sz="2300" b="1" dirty="0" smtClean="0">
                <a:solidFill>
                  <a:srgbClr val="002060"/>
                </a:solidFill>
                <a:latin typeface="Calibri"/>
                <a:ea typeface="+mn-ea"/>
                <a:cs typeface="B Zar" pitchFamily="2" charset="-78"/>
              </a:rPr>
              <a:t>. </a:t>
            </a:r>
            <a:r>
              <a:rPr lang="fa-IR" sz="2300" b="1" dirty="0">
                <a:solidFill>
                  <a:srgbClr val="002060"/>
                </a:solidFill>
                <a:latin typeface="Calibri"/>
                <a:ea typeface="+mn-ea"/>
                <a:cs typeface="B Zar" pitchFamily="2" charset="-78"/>
              </a:rPr>
              <a:t>شبیه سازی در آموزش:</a:t>
            </a:r>
          </a:p>
          <a:p>
            <a:pPr marL="342900" indent="-342900" algn="justLow" rtl="1" fontAlgn="auto">
              <a:spcAft>
                <a:spcPts val="0"/>
              </a:spcAft>
              <a:buClrTx/>
              <a:buSzTx/>
              <a:buFont typeface="Wingdings 2"/>
              <a:buNone/>
              <a:defRPr/>
            </a:pPr>
            <a:r>
              <a:rPr lang="fa-IR" sz="2300" b="1" dirty="0">
                <a:solidFill>
                  <a:prstClr val="black"/>
                </a:solidFill>
                <a:latin typeface="Calibri"/>
                <a:ea typeface="+mn-ea"/>
                <a:cs typeface="B Zar" pitchFamily="2" charset="-78"/>
              </a:rPr>
              <a:t>    این نوع شبیه سازی اغلب در آموزش پرسنل شهری و نظامی استفاده می شود و معمولا هنگامی کاربرد دارند که استفاده از تجهیزات در دنیای واقعی از لحاظ هزینه کمر شکن و یا بسیار خطرناک است . </a:t>
            </a:r>
          </a:p>
          <a:p>
            <a:pPr marL="342900" indent="-342900" algn="justLow" rtl="1" fontAlgn="auto">
              <a:spcAft>
                <a:spcPts val="0"/>
              </a:spcAft>
              <a:buClrTx/>
              <a:buSzTx/>
              <a:buFont typeface="Wingdings" pitchFamily="2" charset="2"/>
              <a:buChar char="q"/>
              <a:defRPr/>
            </a:pPr>
            <a:r>
              <a:rPr lang="fa-IR" sz="2300" b="1" dirty="0">
                <a:solidFill>
                  <a:srgbClr val="C00000"/>
                </a:solidFill>
                <a:latin typeface="Calibri"/>
                <a:ea typeface="+mn-ea"/>
                <a:cs typeface="B Zar" pitchFamily="2" charset="-78"/>
              </a:rPr>
              <a:t>شبیه سازی های آموزشی به چهار دسته تقسیم میشوند:</a:t>
            </a:r>
          </a:p>
          <a:p>
            <a:pPr marL="457200" indent="-457200" algn="justLow" rtl="1" fontAlgn="auto">
              <a:spcAft>
                <a:spcPts val="0"/>
              </a:spcAft>
              <a:buClrTx/>
              <a:buSzTx/>
              <a:buFont typeface="Wingdings 2"/>
              <a:buNone/>
              <a:defRPr/>
            </a:pPr>
            <a:r>
              <a:rPr lang="fa-IR" sz="2300" b="1" dirty="0">
                <a:solidFill>
                  <a:prstClr val="black"/>
                </a:solidFill>
                <a:latin typeface="Calibri"/>
                <a:ea typeface="+mn-ea"/>
                <a:cs typeface="B Zar" pitchFamily="2" charset="-78"/>
              </a:rPr>
              <a:t>1. </a:t>
            </a:r>
            <a:r>
              <a:rPr lang="fa-IR" sz="2300" b="1" dirty="0">
                <a:solidFill>
                  <a:srgbClr val="09055B"/>
                </a:solidFill>
                <a:latin typeface="Calibri"/>
                <a:ea typeface="+mn-ea"/>
                <a:cs typeface="B Zar" pitchFamily="2" charset="-78"/>
              </a:rPr>
              <a:t>شبیه سازی زنده:</a:t>
            </a:r>
            <a:r>
              <a:rPr lang="fa-IR" sz="2300" b="1" dirty="0">
                <a:solidFill>
                  <a:prstClr val="black"/>
                </a:solidFill>
                <a:latin typeface="Calibri"/>
                <a:ea typeface="+mn-ea"/>
                <a:cs typeface="B Zar" pitchFamily="2" charset="-78"/>
              </a:rPr>
              <a:t>جایی که افراد واقعی از تجهیزات شبیه سازی شده در دنیای واقعی استفاده میکنند.</a:t>
            </a:r>
          </a:p>
          <a:p>
            <a:pPr marL="457200" indent="-457200" algn="justLow" rtl="1" fontAlgn="auto">
              <a:spcAft>
                <a:spcPts val="0"/>
              </a:spcAft>
              <a:buClrTx/>
              <a:buSzTx/>
              <a:buFont typeface="Wingdings 2"/>
              <a:buNone/>
              <a:defRPr/>
            </a:pPr>
            <a:r>
              <a:rPr lang="fa-IR" sz="2300" b="1" dirty="0">
                <a:solidFill>
                  <a:prstClr val="black"/>
                </a:solidFill>
                <a:latin typeface="Calibri"/>
                <a:ea typeface="+mn-ea"/>
                <a:cs typeface="B Zar" pitchFamily="2" charset="-78"/>
              </a:rPr>
              <a:t>2. </a:t>
            </a:r>
            <a:r>
              <a:rPr lang="fa-IR" sz="2300" b="1" dirty="0">
                <a:solidFill>
                  <a:srgbClr val="09055B"/>
                </a:solidFill>
                <a:latin typeface="Calibri"/>
                <a:ea typeface="+mn-ea"/>
                <a:cs typeface="B Zar" pitchFamily="2" charset="-78"/>
              </a:rPr>
              <a:t>شبیه سازی مجازی:</a:t>
            </a:r>
            <a:r>
              <a:rPr lang="fa-IR" sz="2300" b="1" dirty="0">
                <a:solidFill>
                  <a:prstClr val="black"/>
                </a:solidFill>
                <a:latin typeface="Calibri"/>
                <a:ea typeface="+mn-ea"/>
                <a:cs typeface="B Zar" pitchFamily="2" charset="-78"/>
              </a:rPr>
              <a:t>جایی که افراد واقعی در محیط شبیه سازی شده قرار میگیرند.</a:t>
            </a:r>
          </a:p>
          <a:p>
            <a:pPr marL="457200" indent="-457200" algn="justLow" rtl="1" fontAlgn="auto">
              <a:spcAft>
                <a:spcPts val="0"/>
              </a:spcAft>
              <a:buClrTx/>
              <a:buSzTx/>
              <a:buFont typeface="Wingdings 2"/>
              <a:buNone/>
              <a:defRPr/>
            </a:pPr>
            <a:r>
              <a:rPr lang="fa-IR" sz="2300" b="1" dirty="0">
                <a:solidFill>
                  <a:prstClr val="black"/>
                </a:solidFill>
                <a:latin typeface="Calibri"/>
                <a:ea typeface="+mn-ea"/>
                <a:cs typeface="B Zar" pitchFamily="2" charset="-78"/>
              </a:rPr>
              <a:t>3. </a:t>
            </a:r>
            <a:r>
              <a:rPr lang="fa-IR" sz="2300" b="1" dirty="0">
                <a:solidFill>
                  <a:srgbClr val="09055B"/>
                </a:solidFill>
                <a:latin typeface="Calibri"/>
                <a:ea typeface="+mn-ea"/>
                <a:cs typeface="B Zar" pitchFamily="2" charset="-78"/>
              </a:rPr>
              <a:t>شبیه سازی ساختاری: </a:t>
            </a:r>
            <a:r>
              <a:rPr lang="fa-IR" sz="2300" b="1" dirty="0">
                <a:solidFill>
                  <a:prstClr val="black"/>
                </a:solidFill>
                <a:latin typeface="Calibri"/>
                <a:ea typeface="+mn-ea"/>
                <a:cs typeface="B Zar" pitchFamily="2" charset="-78"/>
              </a:rPr>
              <a:t>این شبیه سازی ها اغلب به بازی های جنگی معروفند زیرا شباهتهایی با بازی های جنگی رومیزی دارند.</a:t>
            </a:r>
          </a:p>
          <a:p>
            <a:pPr marL="457200" indent="-457200" algn="justLow" rtl="1" fontAlgn="auto">
              <a:spcAft>
                <a:spcPts val="0"/>
              </a:spcAft>
              <a:buClrTx/>
              <a:buSzTx/>
              <a:buFont typeface="Wingdings 2"/>
              <a:buNone/>
              <a:defRPr/>
            </a:pPr>
            <a:r>
              <a:rPr lang="fa-IR" sz="2300" b="1" dirty="0">
                <a:solidFill>
                  <a:prstClr val="black"/>
                </a:solidFill>
                <a:latin typeface="Calibri"/>
                <a:ea typeface="+mn-ea"/>
                <a:cs typeface="B Zar" pitchFamily="2" charset="-78"/>
              </a:rPr>
              <a:t>4. </a:t>
            </a:r>
            <a:r>
              <a:rPr lang="fa-IR" sz="2300" b="1" dirty="0">
                <a:solidFill>
                  <a:srgbClr val="09055B"/>
                </a:solidFill>
                <a:latin typeface="Calibri"/>
                <a:ea typeface="+mn-ea"/>
                <a:cs typeface="B Zar" pitchFamily="2" charset="-78"/>
              </a:rPr>
              <a:t>شبیه سازی ایفای نقش: </a:t>
            </a:r>
            <a:r>
              <a:rPr lang="fa-IR" sz="2300" b="1" dirty="0">
                <a:solidFill>
                  <a:prstClr val="black"/>
                </a:solidFill>
                <a:latin typeface="Calibri"/>
                <a:ea typeface="+mn-ea"/>
                <a:cs typeface="B Zar" pitchFamily="2" charset="-78"/>
              </a:rPr>
              <a:t>جایی که افراد واقعی یک کار واقعی را بازی(صحنه سازی ) می کنند.</a:t>
            </a:r>
            <a:endParaRPr lang="fa-IR" sz="2300" b="1" dirty="0">
              <a:ea typeface="+mn-ea"/>
              <a:cs typeface="B Zar" pitchFamily="2" charset="-78"/>
            </a:endParaRPr>
          </a:p>
        </p:txBody>
      </p:sp>
    </p:spTree>
    <p:extLst>
      <p:ext uri="{BB962C8B-B14F-4D97-AF65-F5344CB8AC3E}">
        <p14:creationId xmlns:p14="http://schemas.microsoft.com/office/powerpoint/2010/main" val="395003121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Autofit/>
          </a:bodyPr>
          <a:lstStyle/>
          <a:p>
            <a:pPr marL="342900" indent="-342900" algn="justLow" rtl="1" fontAlgn="auto">
              <a:lnSpc>
                <a:spcPct val="150000"/>
              </a:lnSpc>
              <a:spcAft>
                <a:spcPts val="0"/>
              </a:spcAft>
              <a:buClrTx/>
              <a:buSzTx/>
              <a:buFont typeface="Wingdings 2"/>
              <a:buNone/>
              <a:defRPr/>
            </a:pPr>
            <a:r>
              <a:rPr lang="fa-IR" sz="2400" dirty="0">
                <a:solidFill>
                  <a:srgbClr val="02045E"/>
                </a:solidFill>
                <a:latin typeface="Calibri"/>
                <a:ea typeface="+mn-ea"/>
                <a:cs typeface="Arial"/>
              </a:rPr>
              <a:t>3</a:t>
            </a:r>
            <a:r>
              <a:rPr lang="fa-IR" sz="2400" b="1" dirty="0">
                <a:solidFill>
                  <a:srgbClr val="02045E"/>
                </a:solidFill>
                <a:latin typeface="Calibri"/>
                <a:ea typeface="+mn-ea"/>
                <a:cs typeface="B Zar" pitchFamily="2" charset="-78"/>
              </a:rPr>
              <a:t>. شبیه سازی های پزشکی: </a:t>
            </a:r>
          </a:p>
          <a:p>
            <a:pPr marL="342900" indent="-342900" algn="justLow" rtl="1" fontAlgn="auto">
              <a:lnSpc>
                <a:spcPct val="150000"/>
              </a:lnSpc>
              <a:spcAft>
                <a:spcPts val="0"/>
              </a:spcAft>
              <a:buClrTx/>
              <a:buSzTx/>
              <a:buFont typeface="Wingdings 2"/>
              <a:buNone/>
              <a:defRPr/>
            </a:pPr>
            <a:r>
              <a:rPr lang="fa-IR" sz="2400" b="1" dirty="0">
                <a:solidFill>
                  <a:prstClr val="black"/>
                </a:solidFill>
                <a:latin typeface="Calibri"/>
                <a:ea typeface="+mn-ea"/>
                <a:cs typeface="B Zar" pitchFamily="2" charset="-78"/>
              </a:rPr>
              <a:t>    این شبیه سازی ها برای آموزش روشهای درمانی وهمچنین آموزش اصول پزشکی وتشخیص بیماری ها و نحوه ی تصمیم گیری در رابطه با آموزش به پرسنل بهداشتی به کار میرود.</a:t>
            </a:r>
          </a:p>
          <a:p>
            <a:pPr marL="342900" indent="-342900" algn="justLow" rtl="1" fontAlgn="auto">
              <a:lnSpc>
                <a:spcPct val="150000"/>
              </a:lnSpc>
              <a:spcAft>
                <a:spcPts val="0"/>
              </a:spcAft>
              <a:buClrTx/>
              <a:buSzTx/>
              <a:buFont typeface="Wingdings 2"/>
              <a:buNone/>
              <a:defRPr/>
            </a:pPr>
            <a:r>
              <a:rPr lang="fa-IR" sz="2400" b="1" dirty="0">
                <a:solidFill>
                  <a:srgbClr val="02045E"/>
                </a:solidFill>
                <a:latin typeface="Calibri"/>
                <a:ea typeface="+mn-ea"/>
                <a:cs typeface="B Zar" pitchFamily="2" charset="-78"/>
              </a:rPr>
              <a:t>4.شبیه سازی های بازی گونه:</a:t>
            </a:r>
          </a:p>
          <a:p>
            <a:pPr marL="342900" indent="-342900" algn="justLow" rtl="1" fontAlgn="auto">
              <a:lnSpc>
                <a:spcPct val="150000"/>
              </a:lnSpc>
              <a:spcAft>
                <a:spcPts val="0"/>
              </a:spcAft>
              <a:buClrTx/>
              <a:buSzTx/>
              <a:buFont typeface="Wingdings 2"/>
              <a:buNone/>
              <a:defRPr/>
            </a:pPr>
            <a:r>
              <a:rPr lang="fa-IR" sz="2400" b="1" dirty="0">
                <a:solidFill>
                  <a:prstClr val="black"/>
                </a:solidFill>
                <a:latin typeface="Calibri"/>
                <a:ea typeface="+mn-ea"/>
                <a:cs typeface="B Zar" pitchFamily="2" charset="-78"/>
              </a:rPr>
              <a:t>     بسیاری از بازی های ویدئویی شبیه ساز هستند. این بازی ها جنبه های گوناگون واقعی را شبیه سازی می کنند تا از این طریق به کاربران آموزش دهند، مانند: بازی های رایانه ای .</a:t>
            </a:r>
          </a:p>
          <a:p>
            <a:pPr marL="274320" indent="-274320" algn="r" rtl="1" fontAlgn="auto">
              <a:spcAft>
                <a:spcPts val="0"/>
              </a:spcAft>
              <a:buClr>
                <a:schemeClr val="accent3"/>
              </a:buClr>
              <a:buFont typeface="Wingdings 2"/>
              <a:buChar char=""/>
              <a:defRPr/>
            </a:pPr>
            <a:endParaRPr lang="fa-IR" sz="2400" dirty="0">
              <a:ea typeface="+mn-ea"/>
            </a:endParaRPr>
          </a:p>
        </p:txBody>
      </p:sp>
    </p:spTree>
    <p:extLst>
      <p:ext uri="{BB962C8B-B14F-4D97-AF65-F5344CB8AC3E}">
        <p14:creationId xmlns:p14="http://schemas.microsoft.com/office/powerpoint/2010/main" val="398589751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rtl="1"/>
            <a:endParaRPr lang="fa-IR" smtClean="0"/>
          </a:p>
        </p:txBody>
      </p:sp>
      <p:sp>
        <p:nvSpPr>
          <p:cNvPr id="27651" name="Content Placeholder 2"/>
          <p:cNvSpPr>
            <a:spLocks noGrp="1"/>
          </p:cNvSpPr>
          <p:nvPr>
            <p:ph idx="1"/>
          </p:nvPr>
        </p:nvSpPr>
        <p:spPr/>
        <p:txBody>
          <a:bodyPr/>
          <a:lstStyle/>
          <a:p>
            <a:pPr algn="r" rtl="1"/>
            <a:r>
              <a:rPr lang="fa-IR" b="1" smtClean="0">
                <a:solidFill>
                  <a:srgbClr val="00B050"/>
                </a:solidFill>
                <a:cs typeface="B Zar" pitchFamily="2" charset="-78"/>
              </a:rPr>
              <a:t>تصاویر شبیه سازی پزشکی وبازی گونه</a:t>
            </a:r>
          </a:p>
        </p:txBody>
      </p:sp>
      <p:sp>
        <p:nvSpPr>
          <p:cNvPr id="27652" name="Content Placeholder 2"/>
          <p:cNvSpPr txBox="1">
            <a:spLocks/>
          </p:cNvSpPr>
          <p:nvPr/>
        </p:nvSpPr>
        <p:spPr bwMode="auto">
          <a:xfrm>
            <a:off x="642938" y="1125538"/>
            <a:ext cx="7981950" cy="5732462"/>
          </a:xfrm>
          <a:prstGeom prst="rect">
            <a:avLst/>
          </a:prstGeom>
          <a:noFill/>
          <a:ln w="9525">
            <a:noFill/>
            <a:miter lim="800000"/>
            <a:headEnd/>
            <a:tailEnd/>
          </a:ln>
        </p:spPr>
        <p:txBody>
          <a:bodyPr/>
          <a:lstStyle/>
          <a:p>
            <a:pPr marL="342900" indent="-342900" algn="justLow" rtl="1">
              <a:lnSpc>
                <a:spcPct val="150000"/>
              </a:lnSpc>
              <a:spcBef>
                <a:spcPct val="20000"/>
              </a:spcBef>
              <a:buFont typeface="Arial" pitchFamily="34" charset="0"/>
              <a:buNone/>
            </a:pPr>
            <a:endParaRPr lang="fa-IR" sz="2000">
              <a:solidFill>
                <a:srgbClr val="000000"/>
              </a:solidFill>
              <a:latin typeface="Calibri" pitchFamily="34" charset="0"/>
              <a:cs typeface="B Nazanin" pitchFamily="2" charset="-78"/>
            </a:endParaRPr>
          </a:p>
        </p:txBody>
      </p:sp>
      <p:pic>
        <p:nvPicPr>
          <p:cNvPr id="27653" name="Picture 6" descr="E:\untitled.bmp"/>
          <p:cNvPicPr>
            <a:picLocks noChangeAspect="1" noChangeArrowheads="1"/>
          </p:cNvPicPr>
          <p:nvPr/>
        </p:nvPicPr>
        <p:blipFill>
          <a:blip r:embed="rId2" cstate="print"/>
          <a:srcRect/>
          <a:stretch>
            <a:fillRect/>
          </a:stretch>
        </p:blipFill>
        <p:spPr bwMode="auto">
          <a:xfrm>
            <a:off x="768350" y="3387725"/>
            <a:ext cx="2489200" cy="2087563"/>
          </a:xfrm>
          <a:prstGeom prst="rect">
            <a:avLst/>
          </a:prstGeom>
          <a:noFill/>
          <a:ln w="38100">
            <a:solidFill>
              <a:srgbClr val="FF0000"/>
            </a:solidFill>
            <a:miter lim="800000"/>
            <a:headEnd/>
            <a:tailEnd/>
          </a:ln>
        </p:spPr>
      </p:pic>
      <p:pic>
        <p:nvPicPr>
          <p:cNvPr id="27654" name="Picture 4" descr="https://encrypted-tbn0.gstatic.com/images?q=tbn:ANd9GcRrE6oXnjR0BZeSxuAVpHvU53Zn-0tLHiZBD44C3r9KfCUqALGK"/>
          <p:cNvPicPr>
            <a:picLocks noChangeAspect="1" noChangeArrowheads="1"/>
          </p:cNvPicPr>
          <p:nvPr/>
        </p:nvPicPr>
        <p:blipFill>
          <a:blip r:embed="rId3" cstate="print"/>
          <a:srcRect/>
          <a:stretch>
            <a:fillRect/>
          </a:stretch>
        </p:blipFill>
        <p:spPr bwMode="auto">
          <a:xfrm>
            <a:off x="3635375" y="3382963"/>
            <a:ext cx="2160588" cy="2087562"/>
          </a:xfrm>
          <a:prstGeom prst="rect">
            <a:avLst/>
          </a:prstGeom>
          <a:solidFill>
            <a:srgbClr val="FF0000"/>
          </a:solidFill>
          <a:ln w="57150">
            <a:solidFill>
              <a:srgbClr val="FF0000"/>
            </a:solidFill>
            <a:miter lim="800000"/>
            <a:headEnd/>
            <a:tailEnd/>
          </a:ln>
        </p:spPr>
      </p:pic>
      <p:pic>
        <p:nvPicPr>
          <p:cNvPr id="27655" name="Picture 6" descr="https://encrypted-tbn0.gstatic.com/images?q=tbn:ANd9GcTCSFqf6sPbtTvs4bld5fd_HVvuetrj-fyNyRcPrrMGpvkn6zcG_Q"/>
          <p:cNvPicPr>
            <a:picLocks noChangeAspect="1" noChangeArrowheads="1"/>
          </p:cNvPicPr>
          <p:nvPr/>
        </p:nvPicPr>
        <p:blipFill>
          <a:blip r:embed="rId4" cstate="print"/>
          <a:srcRect/>
          <a:stretch>
            <a:fillRect/>
          </a:stretch>
        </p:blipFill>
        <p:spPr bwMode="auto">
          <a:xfrm>
            <a:off x="6000750" y="3375025"/>
            <a:ext cx="2425700" cy="2095500"/>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163287571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a:bodyPr>
          <a:lstStyle/>
          <a:p>
            <a:pPr marL="342900" indent="-342900" algn="r" rtl="1" fontAlgn="auto">
              <a:spcAft>
                <a:spcPts val="0"/>
              </a:spcAft>
              <a:buClrTx/>
              <a:buSzTx/>
              <a:buFont typeface="Wingdings 2"/>
              <a:buNone/>
              <a:defRPr/>
            </a:pPr>
            <a:r>
              <a:rPr lang="fa-IR" sz="2300" b="1" dirty="0" smtClean="0">
                <a:solidFill>
                  <a:srgbClr val="02045E"/>
                </a:solidFill>
                <a:latin typeface="Calibri"/>
                <a:ea typeface="+mn-ea"/>
                <a:cs typeface="B Zar" pitchFamily="2" charset="-78"/>
              </a:rPr>
              <a:t>5.شبیه </a:t>
            </a:r>
            <a:r>
              <a:rPr lang="fa-IR" sz="2300" b="1" dirty="0">
                <a:solidFill>
                  <a:srgbClr val="02045E"/>
                </a:solidFill>
                <a:latin typeface="Calibri"/>
                <a:ea typeface="+mn-ea"/>
                <a:cs typeface="B Zar" pitchFamily="2" charset="-78"/>
              </a:rPr>
              <a:t>سازی های پرواز:</a:t>
            </a:r>
          </a:p>
          <a:p>
            <a:pPr marL="342900" indent="-342900" algn="justLow" rtl="1" fontAlgn="auto">
              <a:lnSpc>
                <a:spcPct val="150000"/>
              </a:lnSpc>
              <a:spcAft>
                <a:spcPts val="0"/>
              </a:spcAft>
              <a:buClrTx/>
              <a:buSzTx/>
              <a:buFont typeface="Wingdings 2"/>
              <a:buNone/>
              <a:defRPr/>
            </a:pPr>
            <a:r>
              <a:rPr lang="fa-IR" sz="2300" b="1" dirty="0">
                <a:solidFill>
                  <a:prstClr val="black"/>
                </a:solidFill>
                <a:latin typeface="Calibri"/>
                <a:ea typeface="+mn-ea"/>
                <a:cs typeface="B Zar" pitchFamily="2" charset="-78"/>
              </a:rPr>
              <a:t>    این شبیه سازی ها بیشتر در آموزش خلبانی که به دلیل هزینه و خطر زیاد شخص نمی تواند در محیط واقعی انجام دهد استفاده می شود. به عنوان مثال این شبیه سازی ها اغلب برای آموزش خلبانان استفاده می شوند تا هواپیما در موقعیت بسیار خطرناک مثل زمین نشستن بدون داشتن موتور یا نقص کامل الکتریکی  هدایت کنند.</a:t>
            </a:r>
          </a:p>
          <a:p>
            <a:pPr marL="274320" indent="-274320" algn="r" rtl="1" fontAlgn="auto">
              <a:spcAft>
                <a:spcPts val="0"/>
              </a:spcAft>
              <a:buClr>
                <a:schemeClr val="accent3"/>
              </a:buClr>
              <a:buFont typeface="Wingdings 2"/>
              <a:buChar char=""/>
              <a:defRPr/>
            </a:pPr>
            <a:endParaRPr lang="fa-IR" dirty="0">
              <a:ea typeface="+mn-ea"/>
            </a:endParaRPr>
          </a:p>
        </p:txBody>
      </p:sp>
      <p:pic>
        <p:nvPicPr>
          <p:cNvPr id="28676" name="Picture 2" descr="https://encrypted-tbn3.gstatic.com/images?q=tbn:ANd9GcRgQijDM5HuB6U2arBKlKpbvda3p9dhMDFIdonoMPzVOICzO0foFw"/>
          <p:cNvPicPr>
            <a:picLocks noChangeAspect="1" noChangeArrowheads="1"/>
          </p:cNvPicPr>
          <p:nvPr/>
        </p:nvPicPr>
        <p:blipFill>
          <a:blip r:embed="rId2" cstate="print"/>
          <a:srcRect/>
          <a:stretch>
            <a:fillRect/>
          </a:stretch>
        </p:blipFill>
        <p:spPr bwMode="auto">
          <a:xfrm>
            <a:off x="714375" y="4652963"/>
            <a:ext cx="2046288" cy="1800225"/>
          </a:xfrm>
          <a:prstGeom prst="rect">
            <a:avLst/>
          </a:prstGeom>
          <a:solidFill>
            <a:srgbClr val="FF0000"/>
          </a:solidFill>
          <a:ln w="57150">
            <a:solidFill>
              <a:srgbClr val="FF0000"/>
            </a:solidFill>
            <a:miter lim="800000"/>
            <a:headEnd/>
            <a:tailEnd/>
          </a:ln>
        </p:spPr>
      </p:pic>
      <p:pic>
        <p:nvPicPr>
          <p:cNvPr id="28677" name="Picture 6" descr="https://encrypted-tbn1.gstatic.com/images?q=tbn:ANd9GcRx9ny9qryxuJ3t2NNV9Ty1-9HPjloJvL84DCUSLYTFWCMLbNVC"/>
          <p:cNvPicPr>
            <a:picLocks noChangeAspect="1" noChangeArrowheads="1"/>
          </p:cNvPicPr>
          <p:nvPr/>
        </p:nvPicPr>
        <p:blipFill>
          <a:blip r:embed="rId3" cstate="print"/>
          <a:srcRect/>
          <a:stretch>
            <a:fillRect/>
          </a:stretch>
        </p:blipFill>
        <p:spPr bwMode="auto">
          <a:xfrm>
            <a:off x="5715000" y="4724400"/>
            <a:ext cx="2105025" cy="1800225"/>
          </a:xfrm>
          <a:prstGeom prst="rect">
            <a:avLst/>
          </a:prstGeom>
          <a:noFill/>
          <a:ln w="57150">
            <a:solidFill>
              <a:srgbClr val="FF0000"/>
            </a:solidFill>
            <a:miter lim="800000"/>
            <a:headEnd/>
            <a:tailEnd/>
          </a:ln>
        </p:spPr>
      </p:pic>
    </p:spTree>
    <p:extLst>
      <p:ext uri="{BB962C8B-B14F-4D97-AF65-F5344CB8AC3E}">
        <p14:creationId xmlns:p14="http://schemas.microsoft.com/office/powerpoint/2010/main" val="210257896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a:bodyPr>
          <a:lstStyle/>
          <a:p>
            <a:pPr marL="342900" indent="-342900" algn="justLow" rtl="1" fontAlgn="auto">
              <a:lnSpc>
                <a:spcPct val="150000"/>
              </a:lnSpc>
              <a:spcAft>
                <a:spcPts val="0"/>
              </a:spcAft>
              <a:buClrTx/>
              <a:buSzTx/>
              <a:buFont typeface="Wingdings 2"/>
              <a:buNone/>
              <a:defRPr/>
            </a:pPr>
            <a:r>
              <a:rPr lang="fa-IR" sz="2250" b="1" dirty="0" smtClean="0">
                <a:solidFill>
                  <a:srgbClr val="02045E"/>
                </a:solidFill>
                <a:latin typeface="Calibri"/>
                <a:ea typeface="+mn-ea"/>
                <a:cs typeface="B Zar" pitchFamily="2" charset="-78"/>
              </a:rPr>
              <a:t>6. </a:t>
            </a:r>
            <a:r>
              <a:rPr lang="fa-IR" sz="2250" b="1" dirty="0">
                <a:solidFill>
                  <a:srgbClr val="02045E"/>
                </a:solidFill>
                <a:latin typeface="Calibri"/>
                <a:ea typeface="+mn-ea"/>
                <a:cs typeface="B Zar" pitchFamily="2" charset="-78"/>
              </a:rPr>
              <a:t>شبیه سازی های مهندسی:</a:t>
            </a:r>
          </a:p>
          <a:p>
            <a:pPr marL="342900" indent="-342900" algn="justLow" rtl="1" fontAlgn="auto">
              <a:lnSpc>
                <a:spcPct val="150000"/>
              </a:lnSpc>
              <a:spcAft>
                <a:spcPts val="0"/>
              </a:spcAft>
              <a:buClrTx/>
              <a:buSzTx/>
              <a:buFont typeface="Wingdings 2"/>
              <a:buNone/>
              <a:defRPr/>
            </a:pPr>
            <a:r>
              <a:rPr lang="fa-IR" sz="2250" b="1" dirty="0">
                <a:solidFill>
                  <a:prstClr val="black"/>
                </a:solidFill>
                <a:latin typeface="Calibri"/>
                <a:ea typeface="+mn-ea"/>
                <a:cs typeface="B Zar" pitchFamily="2" charset="-78"/>
              </a:rPr>
              <a:t>     شبیه سازی یک مشخصه ی مهم در سیستم های مهندسی است. و هر کدام در حیطه خاصی از علم مهندسی کاربرد دارند،به عنوان مثال در مهندسی برق از خطوط تاخیری شبیه سازی استفاده می شود تا تاخیر تشدید شده ناشی از خط انتقال واقعی را شبیه سازی کنند. در اینجا یک شبیه ساز ممکن است تنها چند تا از کارکردهای واحد را شبیه سازی کند .</a:t>
            </a:r>
          </a:p>
          <a:p>
            <a:pPr marL="274320" indent="-274320" algn="r" rtl="1" fontAlgn="auto">
              <a:spcAft>
                <a:spcPts val="0"/>
              </a:spcAft>
              <a:buClr>
                <a:schemeClr val="accent3"/>
              </a:buClr>
              <a:buFont typeface="Wingdings 2"/>
              <a:buChar char=""/>
              <a:defRPr/>
            </a:pPr>
            <a:endParaRPr lang="fa-IR" dirty="0">
              <a:ea typeface="+mn-ea"/>
            </a:endParaRPr>
          </a:p>
        </p:txBody>
      </p:sp>
      <p:pic>
        <p:nvPicPr>
          <p:cNvPr id="29700" name="Picture 10" descr="E:\untitled.bmp"/>
          <p:cNvPicPr>
            <a:picLocks noChangeAspect="1" noChangeArrowheads="1"/>
          </p:cNvPicPr>
          <p:nvPr/>
        </p:nvPicPr>
        <p:blipFill>
          <a:blip r:embed="rId2" cstate="print"/>
          <a:srcRect/>
          <a:stretch>
            <a:fillRect/>
          </a:stretch>
        </p:blipFill>
        <p:spPr bwMode="auto">
          <a:xfrm>
            <a:off x="747713" y="4689475"/>
            <a:ext cx="2495550" cy="1619250"/>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251584101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a:bodyPr>
          <a:lstStyle/>
          <a:p>
            <a:pPr marL="342900" indent="-342900" algn="justLow" rtl="1" fontAlgn="auto">
              <a:lnSpc>
                <a:spcPct val="150000"/>
              </a:lnSpc>
              <a:spcAft>
                <a:spcPts val="0"/>
              </a:spcAft>
              <a:buClrTx/>
              <a:buSzTx/>
              <a:buFont typeface="Wingdings 2"/>
              <a:buNone/>
              <a:defRPr/>
            </a:pPr>
            <a:r>
              <a:rPr lang="fa-IR" sz="2250" b="1" dirty="0">
                <a:solidFill>
                  <a:srgbClr val="02045E"/>
                </a:solidFill>
                <a:latin typeface="Calibri"/>
                <a:ea typeface="+mn-ea"/>
                <a:cs typeface="B Zar" pitchFamily="2" charset="-78"/>
              </a:rPr>
              <a:t>7.شبیه سازی علم رایانه:</a:t>
            </a:r>
          </a:p>
          <a:p>
            <a:pPr marL="342900" indent="-342900" algn="justLow" rtl="1" fontAlgn="auto">
              <a:lnSpc>
                <a:spcPct val="150000"/>
              </a:lnSpc>
              <a:spcAft>
                <a:spcPts val="0"/>
              </a:spcAft>
              <a:buClrTx/>
              <a:buSzTx/>
              <a:buFont typeface="Wingdings 2"/>
              <a:buNone/>
              <a:defRPr/>
            </a:pPr>
            <a:r>
              <a:rPr lang="fa-IR" sz="2250" b="1" dirty="0">
                <a:solidFill>
                  <a:prstClr val="black"/>
                </a:solidFill>
                <a:latin typeface="Calibri"/>
                <a:ea typeface="+mn-ea"/>
                <a:cs typeface="B Zar" pitchFamily="2" charset="-78"/>
              </a:rPr>
              <a:t>    در اینجا از شبیه سازی ها برای تفسیر کردن یا عیب یابی یا تست کردن طرح های مختلف قبل از ساخت استفاده می شود.پس شبیه سازی علم رایانه برای نشان دادن رابطه ها سودمند است.</a:t>
            </a:r>
          </a:p>
          <a:p>
            <a:pPr marL="342900" indent="-342900" algn="justLow" rtl="1" fontAlgn="auto">
              <a:lnSpc>
                <a:spcPct val="150000"/>
              </a:lnSpc>
              <a:spcAft>
                <a:spcPts val="0"/>
              </a:spcAft>
              <a:buClrTx/>
              <a:buSzTx/>
              <a:buFont typeface="Wingdings 2"/>
              <a:buNone/>
              <a:defRPr/>
            </a:pPr>
            <a:r>
              <a:rPr lang="fa-IR" sz="2250" b="1" dirty="0">
                <a:solidFill>
                  <a:prstClr val="black"/>
                </a:solidFill>
                <a:latin typeface="Calibri"/>
                <a:ea typeface="+mn-ea"/>
                <a:cs typeface="B Zar" pitchFamily="2" charset="-78"/>
              </a:rPr>
              <a:t>    مثلا قبل از ساخت یک ماشین با استفاده از این شبیه سازی آن را از جنبه های مختلف بررسی میکنند و رابطه ی قسمت های مختلف آن را نشان میدهند.  </a:t>
            </a:r>
          </a:p>
          <a:p>
            <a:pPr marL="274320" indent="-274320" algn="r" rtl="1" fontAlgn="auto">
              <a:spcAft>
                <a:spcPts val="0"/>
              </a:spcAft>
              <a:buClr>
                <a:schemeClr val="accent3"/>
              </a:buClr>
              <a:buFont typeface="Wingdings 2"/>
              <a:buChar char=""/>
              <a:defRPr/>
            </a:pPr>
            <a:endParaRPr lang="fa-IR" dirty="0">
              <a:ea typeface="+mn-ea"/>
            </a:endParaRPr>
          </a:p>
        </p:txBody>
      </p:sp>
      <p:pic>
        <p:nvPicPr>
          <p:cNvPr id="30724" name="Picture 3" descr="E:\untitled.bmp"/>
          <p:cNvPicPr>
            <a:picLocks noChangeAspect="1" noChangeArrowheads="1"/>
          </p:cNvPicPr>
          <p:nvPr/>
        </p:nvPicPr>
        <p:blipFill>
          <a:blip r:embed="rId2" cstate="print"/>
          <a:srcRect/>
          <a:stretch>
            <a:fillRect/>
          </a:stretch>
        </p:blipFill>
        <p:spPr bwMode="auto">
          <a:xfrm>
            <a:off x="539750" y="5157788"/>
            <a:ext cx="2114550" cy="1511300"/>
          </a:xfrm>
          <a:prstGeom prst="rect">
            <a:avLst/>
          </a:prstGeom>
          <a:noFill/>
          <a:ln w="38100">
            <a:solidFill>
              <a:srgbClr val="FF0000"/>
            </a:solidFill>
            <a:miter lim="800000"/>
            <a:headEnd/>
            <a:tailEnd/>
          </a:ln>
        </p:spPr>
      </p:pic>
      <p:pic>
        <p:nvPicPr>
          <p:cNvPr id="30725" name="Picture 7" descr="E:\New Folder (4)\عکس های پروژه فردی\عکس های حامد\car.jpg"/>
          <p:cNvPicPr>
            <a:picLocks noChangeAspect="1" noChangeArrowheads="1"/>
          </p:cNvPicPr>
          <p:nvPr/>
        </p:nvPicPr>
        <p:blipFill>
          <a:blip r:embed="rId3" cstate="print"/>
          <a:srcRect/>
          <a:stretch>
            <a:fillRect/>
          </a:stretch>
        </p:blipFill>
        <p:spPr bwMode="auto">
          <a:xfrm>
            <a:off x="611188" y="333375"/>
            <a:ext cx="1976437" cy="1511300"/>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223636118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fa-IR" sz="2800" b="1" smtClean="0">
                <a:solidFill>
                  <a:srgbClr val="00B050"/>
                </a:solidFill>
                <a:cs typeface="B Zar" pitchFamily="2" charset="-78"/>
              </a:rPr>
              <a:t>چهارنقش معلم درآموزش شبیه سازی</a:t>
            </a: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5357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algn="ctr"/>
            <a:r>
              <a:rPr lang="fa-IR" sz="4000" dirty="0" smtClean="0">
                <a:cs typeface="B Nazanin" panose="00000400000000000000" pitchFamily="2" charset="-78"/>
              </a:rPr>
              <a:t>فصل دوم</a:t>
            </a:r>
            <a:br>
              <a:rPr lang="fa-IR" sz="4000" dirty="0" smtClean="0">
                <a:cs typeface="B Nazanin" panose="00000400000000000000" pitchFamily="2" charset="-78"/>
              </a:rPr>
            </a:br>
            <a:r>
              <a:rPr lang="fa-IR" sz="4000" dirty="0" smtClean="0">
                <a:cs typeface="B Nazanin" panose="00000400000000000000" pitchFamily="2" charset="-78"/>
              </a:rPr>
              <a:t/>
            </a:r>
            <a:br>
              <a:rPr lang="fa-IR" sz="4000" dirty="0" smtClean="0">
                <a:cs typeface="B Nazanin" panose="00000400000000000000" pitchFamily="2" charset="-78"/>
              </a:rPr>
            </a:br>
            <a:r>
              <a:rPr lang="fa-IR" sz="4000" dirty="0">
                <a:cs typeface="B Nazanin" panose="00000400000000000000" pitchFamily="2" charset="-78"/>
              </a:rPr>
              <a:t/>
            </a:r>
            <a:br>
              <a:rPr lang="fa-IR" sz="4000" dirty="0">
                <a:cs typeface="B Nazanin" panose="00000400000000000000" pitchFamily="2" charset="-78"/>
              </a:rPr>
            </a:br>
            <a:r>
              <a:rPr lang="fa-IR" sz="4000" dirty="0" smtClean="0">
                <a:cs typeface="B Nazanin" panose="00000400000000000000" pitchFamily="2" charset="-78"/>
              </a:rPr>
              <a:t/>
            </a:r>
            <a:br>
              <a:rPr lang="fa-IR" sz="4000" dirty="0" smtClean="0">
                <a:cs typeface="B Nazanin" panose="00000400000000000000" pitchFamily="2" charset="-78"/>
              </a:rPr>
            </a:br>
            <a:r>
              <a:rPr lang="fa-IR" sz="4000" dirty="0">
                <a:cs typeface="B Nazanin" panose="00000400000000000000" pitchFamily="2" charset="-78"/>
              </a:rPr>
              <a:t/>
            </a:r>
            <a:br>
              <a:rPr lang="fa-IR" sz="4000" dirty="0">
                <a:cs typeface="B Nazanin" panose="00000400000000000000" pitchFamily="2" charset="-78"/>
              </a:rPr>
            </a:br>
            <a:r>
              <a:rPr lang="fa-IR" sz="4000" dirty="0" smtClean="0">
                <a:cs typeface="B Nazanin" panose="00000400000000000000" pitchFamily="2" charset="-78"/>
              </a:rPr>
              <a:t/>
            </a:r>
            <a:br>
              <a:rPr lang="fa-IR" sz="4000" dirty="0" smtClean="0">
                <a:cs typeface="B Nazanin" panose="00000400000000000000" pitchFamily="2" charset="-78"/>
              </a:rPr>
            </a:br>
            <a:r>
              <a:rPr lang="fa-IR" sz="4000" dirty="0" smtClean="0">
                <a:cs typeface="B Nazanin" panose="00000400000000000000" pitchFamily="2" charset="-78"/>
              </a:rPr>
              <a:t>خانواده های الگوهای تدریس</a:t>
            </a:r>
            <a:br>
              <a:rPr lang="fa-IR" sz="4000" dirty="0" smtClean="0">
                <a:cs typeface="B Nazanin" panose="00000400000000000000" pitchFamily="2" charset="-78"/>
              </a:rPr>
            </a:br>
            <a:endParaRPr lang="en-US" sz="4000" dirty="0">
              <a:cs typeface="B Nazanin" panose="00000400000000000000" pitchFamily="2" charset="-78"/>
            </a:endParaRPr>
          </a:p>
        </p:txBody>
      </p:sp>
    </p:spTree>
    <p:extLst>
      <p:ext uri="{BB962C8B-B14F-4D97-AF65-F5344CB8AC3E}">
        <p14:creationId xmlns:p14="http://schemas.microsoft.com/office/powerpoint/2010/main" val="2968828767"/>
      </p:ext>
    </p:extLst>
  </p:cSld>
  <p:clrMapOvr>
    <a:masterClrMapping/>
  </p:clrMapOvr>
  <p:transition>
    <p:fade thruBlk="1"/>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lnSpcReduction="10000"/>
          </a:bodyPr>
          <a:lstStyle/>
          <a:p>
            <a:pPr marL="457200" indent="-457200" algn="r" rtl="1" fontAlgn="auto">
              <a:lnSpc>
                <a:spcPct val="150000"/>
              </a:lnSpc>
              <a:spcBef>
                <a:spcPts val="0"/>
              </a:spcBef>
              <a:spcAft>
                <a:spcPts val="0"/>
              </a:spcAft>
              <a:buClrTx/>
              <a:buSzTx/>
              <a:buFont typeface="Wingdings 2"/>
              <a:buNone/>
              <a:defRPr/>
            </a:pPr>
            <a:r>
              <a:rPr lang="fa-IR" sz="2300" b="1" dirty="0" smtClean="0">
                <a:solidFill>
                  <a:srgbClr val="FF0000"/>
                </a:solidFill>
                <a:latin typeface="Calibri"/>
                <a:ea typeface="+mn-ea"/>
                <a:cs typeface="B Zar" pitchFamily="2" charset="-78"/>
              </a:rPr>
              <a:t>1.توضیح </a:t>
            </a:r>
            <a:r>
              <a:rPr lang="fa-IR" sz="2300" b="1" dirty="0">
                <a:solidFill>
                  <a:srgbClr val="FF0000"/>
                </a:solidFill>
                <a:latin typeface="Calibri"/>
                <a:ea typeface="+mn-ea"/>
                <a:cs typeface="B Zar" pitchFamily="2" charset="-78"/>
              </a:rPr>
              <a:t>دادن:</a:t>
            </a:r>
          </a:p>
          <a:p>
            <a:pPr marL="457200" indent="-457200" algn="r" rtl="1" fontAlgn="auto">
              <a:lnSpc>
                <a:spcPct val="150000"/>
              </a:lnSpc>
              <a:spcBef>
                <a:spcPts val="0"/>
              </a:spcBef>
              <a:spcAft>
                <a:spcPts val="0"/>
              </a:spcAft>
              <a:buClrTx/>
              <a:buSzTx/>
              <a:buFont typeface="Wingdings 2"/>
              <a:buNone/>
              <a:defRPr/>
            </a:pPr>
            <a:r>
              <a:rPr lang="fa-IR" sz="2300" b="1" dirty="0">
                <a:solidFill>
                  <a:prstClr val="black"/>
                </a:solidFill>
                <a:latin typeface="Calibri"/>
                <a:ea typeface="+mn-ea"/>
                <a:cs typeface="B Zar" pitchFamily="2" charset="-78"/>
              </a:rPr>
              <a:t>معلم در اولین مرتبه باید آگاهی لازم را در زمینه شبیه سازی ها به دانش آموزان بدهد تا ذهن آنها را برای ادامه ی کار آماده کند. در واقع نقش معلم در این مرحله توضیح و شرح قواعد شبیه سازی تا حد اجرای اکثر فعالیت ها است.</a:t>
            </a:r>
          </a:p>
          <a:p>
            <a:pPr marL="0" indent="0" algn="justLow" rtl="1" fontAlgn="auto">
              <a:spcBef>
                <a:spcPts val="0"/>
              </a:spcBef>
              <a:spcAft>
                <a:spcPts val="0"/>
              </a:spcAft>
              <a:buClrTx/>
              <a:buSzTx/>
              <a:buFont typeface="Wingdings 2"/>
              <a:buNone/>
              <a:defRPr/>
            </a:pPr>
            <a:r>
              <a:rPr lang="fa-IR" sz="2300" b="1" dirty="0">
                <a:solidFill>
                  <a:srgbClr val="FF0000"/>
                </a:solidFill>
                <a:latin typeface="Calibri"/>
                <a:ea typeface="+mn-ea"/>
                <a:cs typeface="B Zar" pitchFamily="2" charset="-78"/>
              </a:rPr>
              <a:t>2.رجوع دادن:</a:t>
            </a:r>
          </a:p>
          <a:p>
            <a:pPr marL="0" indent="0" algn="justLow" rtl="1" fontAlgn="auto">
              <a:lnSpc>
                <a:spcPct val="150000"/>
              </a:lnSpc>
              <a:spcBef>
                <a:spcPts val="0"/>
              </a:spcBef>
              <a:spcAft>
                <a:spcPts val="0"/>
              </a:spcAft>
              <a:buClrTx/>
              <a:buSzTx/>
              <a:buFont typeface="Wingdings 2"/>
              <a:buNone/>
              <a:defRPr/>
            </a:pPr>
            <a:r>
              <a:rPr lang="fa-IR" sz="2300" b="1" dirty="0">
                <a:solidFill>
                  <a:prstClr val="black"/>
                </a:solidFill>
                <a:latin typeface="Calibri"/>
                <a:ea typeface="+mn-ea"/>
                <a:cs typeface="B Zar" pitchFamily="2" charset="-78"/>
              </a:rPr>
              <a:t>شبیه سازی هایی که در کلاس درس به کار می روند با در نظر گرفتن مزایای آموزشی </a:t>
            </a:r>
            <a:r>
              <a:rPr lang="fa-IR" sz="2300" b="1" dirty="0" smtClean="0">
                <a:solidFill>
                  <a:prstClr val="black"/>
                </a:solidFill>
                <a:latin typeface="Calibri"/>
                <a:ea typeface="+mn-ea"/>
                <a:cs typeface="B Zar" pitchFamily="2" charset="-78"/>
              </a:rPr>
              <a:t>و</a:t>
            </a:r>
            <a:r>
              <a:rPr lang="en-US" sz="2300" b="1" dirty="0" smtClean="0">
                <a:solidFill>
                  <a:prstClr val="black"/>
                </a:solidFill>
                <a:latin typeface="Calibri"/>
                <a:ea typeface="+mn-ea"/>
                <a:cs typeface="B Zar" pitchFamily="2" charset="-78"/>
              </a:rPr>
              <a:t> </a:t>
            </a:r>
            <a:r>
              <a:rPr lang="fa-IR" sz="2300" b="1" dirty="0" smtClean="0">
                <a:solidFill>
                  <a:prstClr val="black"/>
                </a:solidFill>
                <a:latin typeface="Calibri"/>
                <a:ea typeface="+mn-ea"/>
                <a:cs typeface="B Zar" pitchFamily="2" charset="-78"/>
              </a:rPr>
              <a:t>پرورشی </a:t>
            </a:r>
            <a:r>
              <a:rPr lang="fa-IR" sz="2300" b="1" dirty="0">
                <a:solidFill>
                  <a:prstClr val="black"/>
                </a:solidFill>
                <a:latin typeface="Calibri"/>
                <a:ea typeface="+mn-ea"/>
                <a:cs typeface="B Zar" pitchFamily="2" charset="-78"/>
              </a:rPr>
              <a:t>طراحی شده اند.از این رو باید در این مرحله تکالیف افراد را مشخص کند و خود فقط از قواعد پیروی کند.</a:t>
            </a:r>
          </a:p>
          <a:p>
            <a:pPr marL="274320" indent="-274320" algn="r" rtl="1" fontAlgn="auto">
              <a:spcAft>
                <a:spcPts val="0"/>
              </a:spcAft>
              <a:buClr>
                <a:schemeClr val="accent3"/>
              </a:buClr>
              <a:buFont typeface="Wingdings 2"/>
              <a:buChar char=""/>
              <a:defRPr/>
            </a:pPr>
            <a:endParaRPr lang="fa-IR" dirty="0">
              <a:ea typeface="+mn-ea"/>
            </a:endParaRPr>
          </a:p>
        </p:txBody>
      </p:sp>
    </p:spTree>
    <p:extLst>
      <p:ext uri="{BB962C8B-B14F-4D97-AF65-F5344CB8AC3E}">
        <p14:creationId xmlns:p14="http://schemas.microsoft.com/office/powerpoint/2010/main" val="376893519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a:bodyPr>
          <a:lstStyle/>
          <a:p>
            <a:pPr marL="0" indent="0" algn="justLow" rtl="1" fontAlgn="auto">
              <a:lnSpc>
                <a:spcPct val="150000"/>
              </a:lnSpc>
              <a:spcBef>
                <a:spcPts val="0"/>
              </a:spcBef>
              <a:spcAft>
                <a:spcPts val="0"/>
              </a:spcAft>
              <a:buClrTx/>
              <a:buSzTx/>
              <a:buFont typeface="Wingdings 2"/>
              <a:buNone/>
              <a:defRPr/>
            </a:pPr>
            <a:r>
              <a:rPr lang="fa-IR" sz="2000" dirty="0" smtClean="0">
                <a:solidFill>
                  <a:srgbClr val="FF0000"/>
                </a:solidFill>
                <a:latin typeface="Calibri"/>
                <a:ea typeface="+mn-ea"/>
                <a:cs typeface="B Nazanin" pitchFamily="2" charset="-78"/>
              </a:rPr>
              <a:t>3</a:t>
            </a:r>
            <a:r>
              <a:rPr lang="fa-IR" sz="2300" b="1" dirty="0" smtClean="0">
                <a:solidFill>
                  <a:srgbClr val="FF0000"/>
                </a:solidFill>
                <a:latin typeface="Calibri"/>
                <a:ea typeface="+mn-ea"/>
                <a:cs typeface="B Zar" pitchFamily="2" charset="-78"/>
              </a:rPr>
              <a:t>.نظارت </a:t>
            </a:r>
            <a:r>
              <a:rPr lang="fa-IR" sz="2300" b="1" dirty="0">
                <a:solidFill>
                  <a:srgbClr val="FF0000"/>
                </a:solidFill>
                <a:latin typeface="Calibri"/>
                <a:ea typeface="+mn-ea"/>
                <a:cs typeface="B Zar" pitchFamily="2" charset="-78"/>
              </a:rPr>
              <a:t>و راهنمایی:</a:t>
            </a:r>
          </a:p>
          <a:p>
            <a:pPr marL="0" indent="0" algn="justLow" rtl="1" fontAlgn="auto">
              <a:lnSpc>
                <a:spcPct val="150000"/>
              </a:lnSpc>
              <a:spcBef>
                <a:spcPts val="0"/>
              </a:spcBef>
              <a:spcAft>
                <a:spcPts val="0"/>
              </a:spcAft>
              <a:buClrTx/>
              <a:buSzTx/>
              <a:buFont typeface="Wingdings 2"/>
              <a:buNone/>
              <a:defRPr/>
            </a:pPr>
            <a:r>
              <a:rPr lang="fa-IR" sz="2300" b="1" dirty="0">
                <a:solidFill>
                  <a:prstClr val="black"/>
                </a:solidFill>
                <a:latin typeface="Calibri"/>
                <a:ea typeface="+mn-ea"/>
                <a:cs typeface="B Zar" pitchFamily="2" charset="-78"/>
              </a:rPr>
              <a:t>    معلم باید در هنگام ضرورت به عنوان مربی تیم عمل کند و نصایحی که شاگردان را در ایفای بهتر نقش در گروه توانمند می سازد ارائه دهد. یعنی تا آنجا که ممکن است توجه را به نکات عمده در شبیه سازها جلب نماید.</a:t>
            </a:r>
          </a:p>
          <a:p>
            <a:pPr marL="0" indent="0" algn="justLow" rtl="1" fontAlgn="auto">
              <a:lnSpc>
                <a:spcPct val="150000"/>
              </a:lnSpc>
              <a:spcBef>
                <a:spcPts val="0"/>
              </a:spcBef>
              <a:spcAft>
                <a:spcPts val="0"/>
              </a:spcAft>
              <a:buClrTx/>
              <a:buSzTx/>
              <a:buFont typeface="Wingdings 2"/>
              <a:buNone/>
              <a:defRPr/>
            </a:pPr>
            <a:r>
              <a:rPr lang="fa-IR" sz="2300" b="1" dirty="0">
                <a:solidFill>
                  <a:srgbClr val="FF0000"/>
                </a:solidFill>
                <a:latin typeface="Calibri"/>
                <a:ea typeface="+mn-ea"/>
                <a:cs typeface="B Zar" pitchFamily="2" charset="-78"/>
              </a:rPr>
              <a:t>4. مباحثه:</a:t>
            </a:r>
          </a:p>
          <a:p>
            <a:pPr marL="0" indent="0" algn="justLow" rtl="1" fontAlgn="auto">
              <a:lnSpc>
                <a:spcPct val="150000"/>
              </a:lnSpc>
              <a:spcBef>
                <a:spcPts val="0"/>
              </a:spcBef>
              <a:spcAft>
                <a:spcPts val="0"/>
              </a:spcAft>
              <a:buClrTx/>
              <a:buSzTx/>
              <a:buFont typeface="Wingdings 2"/>
              <a:buNone/>
              <a:defRPr/>
            </a:pPr>
            <a:r>
              <a:rPr lang="fa-IR" sz="2300" b="1" dirty="0">
                <a:solidFill>
                  <a:prstClr val="black"/>
                </a:solidFill>
                <a:latin typeface="Calibri"/>
                <a:ea typeface="+mn-ea"/>
                <a:cs typeface="B Zar" pitchFamily="2" charset="-78"/>
              </a:rPr>
              <a:t>     در این قسمت به مباحثه درباره میزان نزدیکی کار شبیه سازها با جهان واقعی، مشکلات و بینش های شاگردان در پیش از آن، و روابطی که می تواند بین شبیه سازی و موضوع مورد نظر باشد نیاز است.</a:t>
            </a:r>
          </a:p>
          <a:p>
            <a:pPr marL="274320" indent="-274320" algn="r" rtl="1" fontAlgn="auto">
              <a:spcAft>
                <a:spcPts val="0"/>
              </a:spcAft>
              <a:buClr>
                <a:schemeClr val="accent3"/>
              </a:buClr>
              <a:buFont typeface="Wingdings 2"/>
              <a:buChar char=""/>
              <a:defRPr/>
            </a:pPr>
            <a:endParaRPr lang="fa-IR" sz="2300" b="1" dirty="0">
              <a:ea typeface="+mn-ea"/>
              <a:cs typeface="B Zar" pitchFamily="2" charset="-78"/>
            </a:endParaRPr>
          </a:p>
        </p:txBody>
      </p:sp>
    </p:spTree>
    <p:extLst>
      <p:ext uri="{BB962C8B-B14F-4D97-AF65-F5344CB8AC3E}">
        <p14:creationId xmlns:p14="http://schemas.microsoft.com/office/powerpoint/2010/main" val="146609236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fa-IR" sz="2800" b="1" smtClean="0">
                <a:solidFill>
                  <a:srgbClr val="00B050"/>
                </a:solidFill>
                <a:cs typeface="B Zar" pitchFamily="2" charset="-78"/>
              </a:rPr>
              <a:t>مراحل یادگیری –یاددهی شبیه سازی</a:t>
            </a:r>
          </a:p>
        </p:txBody>
      </p:sp>
      <p:sp>
        <p:nvSpPr>
          <p:cNvPr id="3" name="Content Placeholder 2"/>
          <p:cNvSpPr>
            <a:spLocks noGrp="1"/>
          </p:cNvSpPr>
          <p:nvPr>
            <p:ph idx="1"/>
          </p:nvPr>
        </p:nvSpPr>
        <p:spPr/>
        <p:txBody>
          <a:bodyPr>
            <a:normAutofit/>
          </a:bodyPr>
          <a:lstStyle/>
          <a:p>
            <a:pPr marL="0" indent="0" algn="r" rtl="1" fontAlgn="auto">
              <a:lnSpc>
                <a:spcPct val="150000"/>
              </a:lnSpc>
              <a:spcBef>
                <a:spcPts val="0"/>
              </a:spcBef>
              <a:spcAft>
                <a:spcPts val="0"/>
              </a:spcAft>
              <a:buClrTx/>
              <a:buSzTx/>
              <a:buFont typeface="Wingdings 2"/>
              <a:buNone/>
              <a:defRPr/>
            </a:pPr>
            <a:r>
              <a:rPr lang="fa-IR" sz="2400" b="1" kern="0" dirty="0">
                <a:solidFill>
                  <a:srgbClr val="FF0000"/>
                </a:solidFill>
                <a:ea typeface="+mn-ea"/>
                <a:cs typeface="B Zar" pitchFamily="2" charset="-78"/>
              </a:rPr>
              <a:t>مرحله اول</a:t>
            </a:r>
            <a:r>
              <a:rPr lang="fa-IR" sz="2400" b="1" kern="0" dirty="0">
                <a:solidFill>
                  <a:srgbClr val="09055B"/>
                </a:solidFill>
                <a:ea typeface="+mn-ea"/>
                <a:cs typeface="B Zar" pitchFamily="2" charset="-78"/>
              </a:rPr>
              <a:t>: توجیه(آماده سازی)</a:t>
            </a:r>
          </a:p>
          <a:p>
            <a:pPr marL="0" indent="0" algn="r" rtl="1" fontAlgn="auto">
              <a:lnSpc>
                <a:spcPct val="150000"/>
              </a:lnSpc>
              <a:spcBef>
                <a:spcPts val="0"/>
              </a:spcBef>
              <a:spcAft>
                <a:spcPts val="0"/>
              </a:spcAft>
              <a:buClrTx/>
              <a:buSzTx/>
              <a:buFont typeface="Wingdings 2"/>
              <a:buNone/>
              <a:defRPr/>
            </a:pPr>
            <a:r>
              <a:rPr lang="fa-IR" sz="2400" b="1" kern="0" dirty="0">
                <a:solidFill>
                  <a:srgbClr val="FF0000"/>
                </a:solidFill>
                <a:ea typeface="+mn-ea"/>
                <a:cs typeface="B Zar" pitchFamily="2" charset="-78"/>
              </a:rPr>
              <a:t>مرحله دوم</a:t>
            </a:r>
            <a:r>
              <a:rPr lang="fa-IR" sz="2400" b="1" kern="0" dirty="0">
                <a:solidFill>
                  <a:srgbClr val="09055B"/>
                </a:solidFill>
                <a:ea typeface="+mn-ea"/>
                <a:cs typeface="B Zar" pitchFamily="2" charset="-78"/>
              </a:rPr>
              <a:t>: مهارت آموزی شرکت کننده</a:t>
            </a:r>
          </a:p>
          <a:p>
            <a:pPr marL="0" indent="0" algn="r" rtl="1" fontAlgn="auto">
              <a:lnSpc>
                <a:spcPct val="150000"/>
              </a:lnSpc>
              <a:spcBef>
                <a:spcPts val="0"/>
              </a:spcBef>
              <a:spcAft>
                <a:spcPts val="0"/>
              </a:spcAft>
              <a:buClrTx/>
              <a:buSzTx/>
              <a:buFont typeface="Wingdings 2"/>
              <a:buNone/>
              <a:defRPr/>
            </a:pPr>
            <a:r>
              <a:rPr lang="fa-IR" sz="2400" b="1" kern="0" dirty="0">
                <a:solidFill>
                  <a:srgbClr val="FF0000"/>
                </a:solidFill>
                <a:ea typeface="+mn-ea"/>
                <a:cs typeface="B Zar" pitchFamily="2" charset="-78"/>
              </a:rPr>
              <a:t>مرحله سوم</a:t>
            </a:r>
            <a:r>
              <a:rPr lang="fa-IR" sz="2400" b="1" kern="0" dirty="0">
                <a:solidFill>
                  <a:prstClr val="black"/>
                </a:solidFill>
                <a:ea typeface="+mn-ea"/>
                <a:cs typeface="B Zar" pitchFamily="2" charset="-78"/>
              </a:rPr>
              <a:t>: </a:t>
            </a:r>
            <a:r>
              <a:rPr lang="fa-IR" sz="2400" b="1" kern="0" dirty="0">
                <a:solidFill>
                  <a:srgbClr val="09055B"/>
                </a:solidFill>
                <a:ea typeface="+mn-ea"/>
                <a:cs typeface="B Zar" pitchFamily="2" charset="-78"/>
              </a:rPr>
              <a:t>عملیات شبیه سازی</a:t>
            </a:r>
          </a:p>
          <a:p>
            <a:pPr marL="0" indent="0" algn="r" rtl="1" fontAlgn="auto">
              <a:lnSpc>
                <a:spcPct val="150000"/>
              </a:lnSpc>
              <a:spcBef>
                <a:spcPts val="0"/>
              </a:spcBef>
              <a:spcAft>
                <a:spcPts val="0"/>
              </a:spcAft>
              <a:buClrTx/>
              <a:buSzTx/>
              <a:buFont typeface="Wingdings 2"/>
              <a:buNone/>
              <a:defRPr/>
            </a:pPr>
            <a:r>
              <a:rPr lang="fa-IR" sz="2400" b="1" kern="0" dirty="0">
                <a:solidFill>
                  <a:srgbClr val="FF0000"/>
                </a:solidFill>
                <a:ea typeface="+mn-ea"/>
                <a:cs typeface="B Zar" pitchFamily="2" charset="-78"/>
              </a:rPr>
              <a:t>مرحله چهارم</a:t>
            </a:r>
            <a:r>
              <a:rPr lang="fa-IR" sz="2400" b="1" kern="0" dirty="0">
                <a:solidFill>
                  <a:srgbClr val="09055B"/>
                </a:solidFill>
                <a:ea typeface="+mn-ea"/>
                <a:cs typeface="B Zar" pitchFamily="2" charset="-78"/>
              </a:rPr>
              <a:t>: توضیح مختصرشرکت کننده</a:t>
            </a:r>
          </a:p>
          <a:p>
            <a:pPr marL="0" indent="0" algn="r" rtl="1" fontAlgn="auto">
              <a:spcAft>
                <a:spcPts val="0"/>
              </a:spcAft>
              <a:buClr>
                <a:schemeClr val="accent3"/>
              </a:buClr>
              <a:buFont typeface="Wingdings 2"/>
              <a:buNone/>
              <a:defRPr/>
            </a:pPr>
            <a:endParaRPr lang="fa-IR" dirty="0">
              <a:ea typeface="+mn-ea"/>
            </a:endParaRPr>
          </a:p>
        </p:txBody>
      </p:sp>
    </p:spTree>
    <p:extLst>
      <p:ext uri="{BB962C8B-B14F-4D97-AF65-F5344CB8AC3E}">
        <p14:creationId xmlns:p14="http://schemas.microsoft.com/office/powerpoint/2010/main" val="58117551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a:r>
              <a:rPr lang="fa-IR" sz="2800" b="1" smtClean="0">
                <a:solidFill>
                  <a:srgbClr val="7030A0"/>
                </a:solidFill>
                <a:cs typeface="B Zar" pitchFamily="2" charset="-78"/>
              </a:rPr>
              <a:t>مراحل یادگیری –یاددهی شبیه سازی</a:t>
            </a:r>
            <a:endParaRPr lang="fa-IR" smtClean="0">
              <a:solidFill>
                <a:srgbClr val="7030A0"/>
              </a:solidFill>
            </a:endParaRPr>
          </a:p>
        </p:txBody>
      </p:sp>
      <p:sp>
        <p:nvSpPr>
          <p:cNvPr id="35843" name="Content Placeholder 2"/>
          <p:cNvSpPr>
            <a:spLocks noGrp="1"/>
          </p:cNvSpPr>
          <p:nvPr>
            <p:ph idx="1"/>
          </p:nvPr>
        </p:nvSpPr>
        <p:spPr/>
        <p:txBody>
          <a:bodyPr/>
          <a:lstStyle/>
          <a:p>
            <a:endParaRPr lang="fa-IR" smtClean="0"/>
          </a:p>
        </p:txBody>
      </p:sp>
      <p:sp>
        <p:nvSpPr>
          <p:cNvPr id="4" name="Rectangle 3"/>
          <p:cNvSpPr/>
          <p:nvPr/>
        </p:nvSpPr>
        <p:spPr>
          <a:xfrm>
            <a:off x="4395788" y="1843088"/>
            <a:ext cx="3097212" cy="649287"/>
          </a:xfrm>
          <a:prstGeom prst="rect">
            <a:avLst/>
          </a:prstGeom>
          <a:solidFill>
            <a:srgbClr val="00B050"/>
          </a:solidFill>
          <a:ln w="38100" cap="flat" cmpd="sng" algn="ctr">
            <a:solidFill>
              <a:srgbClr val="09055B"/>
            </a:solidFill>
            <a:prstDash val="solid"/>
          </a:ln>
          <a:effectLst/>
        </p:spPr>
        <p:txBody>
          <a:bodyPr rtlCol="1" anchor="ctr"/>
          <a:lstStyle/>
          <a:p>
            <a:pPr algn="r" rtl="1" fontAlgn="auto">
              <a:spcBef>
                <a:spcPts val="0"/>
              </a:spcBef>
              <a:spcAft>
                <a:spcPts val="0"/>
              </a:spcAft>
              <a:defRPr/>
            </a:pPr>
            <a:r>
              <a:rPr lang="fa-IR" kern="0" dirty="0">
                <a:solidFill>
                  <a:srgbClr val="FF0000"/>
                </a:solidFill>
                <a:latin typeface="Calibri"/>
                <a:ea typeface="+mn-ea"/>
                <a:cs typeface="Arial"/>
              </a:rPr>
              <a:t>گام اول:جهت دهی(توجیه)</a:t>
            </a:r>
          </a:p>
        </p:txBody>
      </p:sp>
      <p:sp>
        <p:nvSpPr>
          <p:cNvPr id="5" name="Rectangle 4"/>
          <p:cNvSpPr/>
          <p:nvPr/>
        </p:nvSpPr>
        <p:spPr>
          <a:xfrm>
            <a:off x="4395788" y="2492375"/>
            <a:ext cx="3097212" cy="1727200"/>
          </a:xfrm>
          <a:prstGeom prst="rect">
            <a:avLst/>
          </a:prstGeom>
          <a:solidFill>
            <a:srgbClr val="FFFF00"/>
          </a:solidFill>
          <a:ln w="38100" cap="flat" cmpd="sng" algn="ctr">
            <a:solidFill>
              <a:srgbClr val="09055B"/>
            </a:solidFill>
            <a:prstDash val="solid"/>
          </a:ln>
          <a:effectLst/>
        </p:spPr>
        <p:txBody>
          <a:bodyPr rtlCol="1" anchor="ctr"/>
          <a:lstStyle/>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justLow" rtl="1" fontAlgn="auto">
              <a:spcBef>
                <a:spcPts val="0"/>
              </a:spcBef>
              <a:spcAft>
                <a:spcPts val="0"/>
              </a:spcAft>
              <a:defRPr/>
            </a:pPr>
            <a:r>
              <a:rPr lang="fa-IR" kern="0" dirty="0">
                <a:solidFill>
                  <a:sysClr val="windowText" lastClr="000000"/>
                </a:solidFill>
                <a:latin typeface="Calibri"/>
                <a:ea typeface="+mn-ea"/>
                <a:cs typeface="B Nazanin" pitchFamily="2" charset="-78"/>
              </a:rPr>
              <a:t>الف.ارائه عنوان شبیه سازی و مفاهیمی</a:t>
            </a:r>
          </a:p>
          <a:p>
            <a:pPr algn="justLow" rtl="1" fontAlgn="auto">
              <a:spcBef>
                <a:spcPts val="0"/>
              </a:spcBef>
              <a:spcAft>
                <a:spcPts val="0"/>
              </a:spcAft>
              <a:defRPr/>
            </a:pPr>
            <a:r>
              <a:rPr lang="fa-IR" kern="0" dirty="0">
                <a:solidFill>
                  <a:sysClr val="windowText" lastClr="000000"/>
                </a:solidFill>
                <a:latin typeface="Calibri"/>
                <a:ea typeface="+mn-ea"/>
                <a:cs typeface="B Nazanin" pitchFamily="2" charset="-78"/>
              </a:rPr>
              <a:t>که قراره  در فعالیت شبیه سازی</a:t>
            </a:r>
          </a:p>
          <a:p>
            <a:pPr algn="justLow" rtl="1" fontAlgn="auto">
              <a:spcBef>
                <a:spcPts val="0"/>
              </a:spcBef>
              <a:spcAft>
                <a:spcPts val="0"/>
              </a:spcAft>
              <a:defRPr/>
            </a:pPr>
            <a:r>
              <a:rPr lang="fa-IR" kern="0" dirty="0">
                <a:solidFill>
                  <a:sysClr val="windowText" lastClr="000000"/>
                </a:solidFill>
                <a:latin typeface="Calibri"/>
                <a:ea typeface="+mn-ea"/>
                <a:cs typeface="B Nazanin" pitchFamily="2" charset="-78"/>
              </a:rPr>
              <a:t> مورد نظر وارد شوند. </a:t>
            </a:r>
          </a:p>
          <a:p>
            <a:pPr algn="justLow" rtl="1" fontAlgn="auto">
              <a:spcBef>
                <a:spcPts val="0"/>
              </a:spcBef>
              <a:spcAft>
                <a:spcPts val="0"/>
              </a:spcAft>
              <a:defRPr/>
            </a:pPr>
            <a:r>
              <a:rPr lang="fa-IR" kern="0" dirty="0">
                <a:solidFill>
                  <a:sysClr val="windowText" lastClr="000000"/>
                </a:solidFill>
                <a:latin typeface="Calibri"/>
                <a:ea typeface="+mn-ea"/>
                <a:cs typeface="B Nazanin" pitchFamily="2" charset="-78"/>
              </a:rPr>
              <a:t>ب.توضیح شبیه سازی و بازی با آن.</a:t>
            </a:r>
          </a:p>
          <a:p>
            <a:pPr algn="justLow" rtl="1" fontAlgn="auto">
              <a:spcBef>
                <a:spcPts val="0"/>
              </a:spcBef>
              <a:spcAft>
                <a:spcPts val="0"/>
              </a:spcAft>
              <a:defRPr/>
            </a:pPr>
            <a:r>
              <a:rPr lang="fa-IR" kern="0" dirty="0">
                <a:solidFill>
                  <a:sysClr val="windowText" lastClr="000000"/>
                </a:solidFill>
                <a:latin typeface="Calibri"/>
                <a:ea typeface="+mn-ea"/>
                <a:cs typeface="B Nazanin" pitchFamily="2" charset="-78"/>
              </a:rPr>
              <a:t>ج.عرضه تصویری کلی از شبیه سازی</a:t>
            </a:r>
          </a:p>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endParaRPr lang="fa-IR" kern="0" dirty="0">
              <a:solidFill>
                <a:sysClr val="windowText" lastClr="000000"/>
              </a:solidFill>
              <a:latin typeface="Calibri"/>
              <a:ea typeface="+mn-ea"/>
              <a:cs typeface="Arial"/>
            </a:endParaRPr>
          </a:p>
        </p:txBody>
      </p:sp>
      <p:sp>
        <p:nvSpPr>
          <p:cNvPr id="6" name="Rectangle 5"/>
          <p:cNvSpPr/>
          <p:nvPr/>
        </p:nvSpPr>
        <p:spPr>
          <a:xfrm>
            <a:off x="4395788" y="4219575"/>
            <a:ext cx="3097212" cy="649288"/>
          </a:xfrm>
          <a:prstGeom prst="rect">
            <a:avLst/>
          </a:prstGeom>
          <a:solidFill>
            <a:srgbClr val="00B050"/>
          </a:solidFill>
          <a:ln w="25400" cap="flat" cmpd="sng" algn="ctr">
            <a:solidFill>
              <a:srgbClr val="09055B"/>
            </a:solidFill>
            <a:prstDash val="solid"/>
          </a:ln>
          <a:effectLst/>
        </p:spPr>
        <p:txBody>
          <a:bodyPr rtlCol="1" anchor="ctr"/>
          <a:lstStyle/>
          <a:p>
            <a:pPr algn="justLow" rtl="1" fontAlgn="auto">
              <a:spcBef>
                <a:spcPts val="0"/>
              </a:spcBef>
              <a:spcAft>
                <a:spcPts val="0"/>
              </a:spcAft>
              <a:defRPr/>
            </a:pPr>
            <a:r>
              <a:rPr lang="fa-IR" kern="0" dirty="0">
                <a:solidFill>
                  <a:srgbClr val="FF0000"/>
                </a:solidFill>
                <a:latin typeface="Calibri"/>
                <a:ea typeface="+mn-ea"/>
                <a:cs typeface="Arial"/>
              </a:rPr>
              <a:t>گام سوم:عملیات شبیه سازی</a:t>
            </a:r>
          </a:p>
        </p:txBody>
      </p:sp>
      <p:sp>
        <p:nvSpPr>
          <p:cNvPr id="7" name="Rectangle 6"/>
          <p:cNvSpPr/>
          <p:nvPr/>
        </p:nvSpPr>
        <p:spPr>
          <a:xfrm>
            <a:off x="4395788" y="4895850"/>
            <a:ext cx="3097212" cy="1728788"/>
          </a:xfrm>
          <a:prstGeom prst="rect">
            <a:avLst/>
          </a:prstGeom>
          <a:solidFill>
            <a:srgbClr val="FFFF00"/>
          </a:solidFill>
          <a:ln w="38100" cap="flat" cmpd="sng" algn="ctr">
            <a:solidFill>
              <a:srgbClr val="09055B"/>
            </a:solidFill>
            <a:prstDash val="solid"/>
          </a:ln>
          <a:effectLst/>
        </p:spPr>
        <p:txBody>
          <a:bodyPr rtlCol="1" anchor="ctr"/>
          <a:lstStyle/>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الف. اجرای فعالیت و بازی گروهی</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ب. دریافت بازخورد و ارزیابی</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ج.روشن ساختن سوء تفاهمات</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د.ادامه دادن به شبیه سازی</a:t>
            </a:r>
          </a:p>
          <a:p>
            <a:pPr algn="r" rtl="1" fontAlgn="auto">
              <a:spcBef>
                <a:spcPts val="0"/>
              </a:spcBef>
              <a:spcAft>
                <a:spcPts val="0"/>
              </a:spcAft>
              <a:defRPr/>
            </a:pPr>
            <a:endParaRPr lang="fa-IR" kern="0" dirty="0">
              <a:solidFill>
                <a:sysClr val="windowText" lastClr="000000"/>
              </a:solidFill>
              <a:latin typeface="Calibri"/>
              <a:ea typeface="+mn-ea"/>
              <a:cs typeface="2  Nazanin" pitchFamily="2" charset="-78"/>
            </a:endParaRPr>
          </a:p>
          <a:p>
            <a:pPr algn="r" rtl="1" fontAlgn="auto">
              <a:spcBef>
                <a:spcPts val="0"/>
              </a:spcBef>
              <a:spcAft>
                <a:spcPts val="0"/>
              </a:spcAft>
              <a:defRPr/>
            </a:pPr>
            <a:endParaRPr lang="fa-IR" kern="0" dirty="0">
              <a:solidFill>
                <a:sysClr val="windowText" lastClr="000000"/>
              </a:solidFill>
              <a:latin typeface="Calibri"/>
              <a:ea typeface="+mn-ea"/>
              <a:cs typeface="Arial"/>
            </a:endParaRPr>
          </a:p>
        </p:txBody>
      </p:sp>
      <p:sp>
        <p:nvSpPr>
          <p:cNvPr id="8" name="Rectangle 7"/>
          <p:cNvSpPr/>
          <p:nvPr/>
        </p:nvSpPr>
        <p:spPr>
          <a:xfrm>
            <a:off x="1300163" y="1843088"/>
            <a:ext cx="3095625" cy="649287"/>
          </a:xfrm>
          <a:prstGeom prst="rect">
            <a:avLst/>
          </a:prstGeom>
          <a:solidFill>
            <a:srgbClr val="00B050"/>
          </a:solidFill>
          <a:ln w="38100" cap="flat" cmpd="sng" algn="ctr">
            <a:solidFill>
              <a:srgbClr val="09055B"/>
            </a:solidFill>
            <a:prstDash val="solid"/>
          </a:ln>
          <a:effectLst/>
        </p:spPr>
        <p:txBody>
          <a:bodyPr rtlCol="1" anchor="ctr"/>
          <a:lstStyle/>
          <a:p>
            <a:pPr algn="r" rtl="1" fontAlgn="auto">
              <a:spcBef>
                <a:spcPts val="0"/>
              </a:spcBef>
              <a:spcAft>
                <a:spcPts val="0"/>
              </a:spcAft>
              <a:defRPr/>
            </a:pPr>
            <a:r>
              <a:rPr lang="fa-IR" kern="0" dirty="0">
                <a:solidFill>
                  <a:srgbClr val="FF0000"/>
                </a:solidFill>
                <a:latin typeface="Calibri"/>
                <a:ea typeface="+mn-ea"/>
                <a:cs typeface="Arial"/>
              </a:rPr>
              <a:t>گام دوم: مهارت آموزی شرکت کننده</a:t>
            </a:r>
          </a:p>
        </p:txBody>
      </p:sp>
      <p:sp>
        <p:nvSpPr>
          <p:cNvPr id="9" name="Rectangle 8"/>
          <p:cNvSpPr/>
          <p:nvPr/>
        </p:nvSpPr>
        <p:spPr>
          <a:xfrm>
            <a:off x="1300163" y="2492375"/>
            <a:ext cx="3095625" cy="1727200"/>
          </a:xfrm>
          <a:prstGeom prst="rect">
            <a:avLst/>
          </a:prstGeom>
          <a:solidFill>
            <a:srgbClr val="FFFF00"/>
          </a:solidFill>
          <a:ln w="25400" cap="flat" cmpd="sng" algn="ctr">
            <a:solidFill>
              <a:srgbClr val="09055B"/>
            </a:solidFill>
            <a:prstDash val="solid"/>
          </a:ln>
          <a:effectLst/>
        </p:spPr>
        <p:txBody>
          <a:bodyPr rtlCol="1" anchor="ctr"/>
          <a:lstStyle/>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الف. برقرار کردن صحنه کار(قواعد، نقش ها، روال کار، نمره دادن،نوع تصمیمات مورد نظر،هدفها)</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ب.تعیین نقش ها</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ج.تشکیل جلسات تمرین مختصر</a:t>
            </a:r>
          </a:p>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endParaRPr lang="fa-IR" kern="0" dirty="0">
              <a:solidFill>
                <a:sysClr val="windowText" lastClr="000000"/>
              </a:solidFill>
              <a:latin typeface="Calibri"/>
              <a:ea typeface="+mn-ea"/>
              <a:cs typeface="Arial"/>
            </a:endParaRPr>
          </a:p>
        </p:txBody>
      </p:sp>
      <p:sp>
        <p:nvSpPr>
          <p:cNvPr id="10" name="Rectangle 9"/>
          <p:cNvSpPr/>
          <p:nvPr/>
        </p:nvSpPr>
        <p:spPr>
          <a:xfrm>
            <a:off x="1300163" y="4219575"/>
            <a:ext cx="3095625" cy="649288"/>
          </a:xfrm>
          <a:prstGeom prst="rect">
            <a:avLst/>
          </a:prstGeom>
          <a:solidFill>
            <a:srgbClr val="00B050"/>
          </a:solidFill>
          <a:ln w="38100" cap="flat" cmpd="sng" algn="ctr">
            <a:solidFill>
              <a:srgbClr val="09055B"/>
            </a:solidFill>
            <a:prstDash val="solid"/>
          </a:ln>
          <a:effectLst/>
        </p:spPr>
        <p:txBody>
          <a:bodyPr rtlCol="1" anchor="ctr"/>
          <a:lstStyle/>
          <a:p>
            <a:pPr algn="justLow" rtl="1" fontAlgn="auto">
              <a:spcBef>
                <a:spcPts val="0"/>
              </a:spcBef>
              <a:spcAft>
                <a:spcPts val="0"/>
              </a:spcAft>
              <a:defRPr/>
            </a:pPr>
            <a:r>
              <a:rPr lang="fa-IR" kern="0" dirty="0">
                <a:solidFill>
                  <a:srgbClr val="FF0000"/>
                </a:solidFill>
                <a:latin typeface="Calibri"/>
                <a:ea typeface="+mn-ea"/>
                <a:cs typeface="Arial"/>
              </a:rPr>
              <a:t>گام چهارم: سوال کردن(بازجویی) </a:t>
            </a:r>
          </a:p>
        </p:txBody>
      </p:sp>
      <p:sp>
        <p:nvSpPr>
          <p:cNvPr id="11" name="Rectangle 10"/>
          <p:cNvSpPr/>
          <p:nvPr/>
        </p:nvSpPr>
        <p:spPr>
          <a:xfrm>
            <a:off x="1300163" y="4868863"/>
            <a:ext cx="3095625" cy="1727200"/>
          </a:xfrm>
          <a:prstGeom prst="rect">
            <a:avLst/>
          </a:prstGeom>
          <a:solidFill>
            <a:srgbClr val="FFFF00"/>
          </a:solidFill>
          <a:ln w="38100" cap="flat" cmpd="sng" algn="ctr">
            <a:solidFill>
              <a:srgbClr val="09055B"/>
            </a:solidFill>
            <a:prstDash val="solid"/>
          </a:ln>
          <a:effectLst/>
        </p:spPr>
        <p:txBody>
          <a:bodyPr rtlCol="1" anchor="ctr"/>
          <a:lstStyle/>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الف.جمع بندی وقایع</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ب.خلاصه کردن رویدادها وبصیرتها</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ج.تجزیه و تحلیل فرآیند</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د.مقایسه شبیه سازی با دنیا واقعی</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ه. ارتباط شبیه سازی با محتوا درس</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ن.ارزیابی و تدوین مجدد شبیه سازی</a:t>
            </a:r>
          </a:p>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endParaRPr lang="fa-IR" kern="0" dirty="0">
              <a:solidFill>
                <a:sysClr val="windowText" lastClr="000000"/>
              </a:solidFill>
              <a:latin typeface="Calibri"/>
              <a:ea typeface="+mn-ea"/>
              <a:cs typeface="Arial"/>
            </a:endParaRPr>
          </a:p>
        </p:txBody>
      </p:sp>
    </p:spTree>
    <p:extLst>
      <p:ext uri="{BB962C8B-B14F-4D97-AF65-F5344CB8AC3E}">
        <p14:creationId xmlns:p14="http://schemas.microsoft.com/office/powerpoint/2010/main" val="367862064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r>
              <a:rPr lang="fa-IR" sz="2800" b="1" smtClean="0">
                <a:solidFill>
                  <a:srgbClr val="00B050"/>
                </a:solidFill>
                <a:cs typeface="B Zar" pitchFamily="2" charset="-78"/>
              </a:rPr>
              <a:t>مزایای شبیه سازی</a:t>
            </a:r>
          </a:p>
        </p:txBody>
      </p:sp>
      <p:sp>
        <p:nvSpPr>
          <p:cNvPr id="3" name="Content Placeholder 2"/>
          <p:cNvSpPr>
            <a:spLocks noGrp="1"/>
          </p:cNvSpPr>
          <p:nvPr>
            <p:ph idx="1"/>
          </p:nvPr>
        </p:nvSpPr>
        <p:spPr/>
        <p:txBody>
          <a:bodyPr>
            <a:normAutofit fontScale="92500" lnSpcReduction="20000"/>
          </a:bodyPr>
          <a:lstStyle/>
          <a:p>
            <a:pPr marL="342900" indent="-342900" algn="justLow" rtl="1" fontAlgn="auto">
              <a:lnSpc>
                <a:spcPct val="150000"/>
              </a:lnSpc>
              <a:spcBef>
                <a:spcPts val="0"/>
              </a:spcBef>
              <a:spcAft>
                <a:spcPts val="0"/>
              </a:spcAft>
              <a:buClrTx/>
              <a:buSzTx/>
              <a:buFont typeface="Wingdings 2"/>
              <a:buNone/>
              <a:defRPr/>
            </a:pPr>
            <a:r>
              <a:rPr lang="fa-IR" sz="2000" b="1" dirty="0">
                <a:solidFill>
                  <a:prstClr val="black"/>
                </a:solidFill>
                <a:latin typeface="Calibri"/>
                <a:ea typeface="+mn-ea"/>
                <a:cs typeface="B Zar" pitchFamily="2" charset="-78"/>
              </a:rPr>
              <a:t> </a:t>
            </a:r>
            <a:r>
              <a:rPr lang="fa-IR" sz="2000" b="1" dirty="0">
                <a:solidFill>
                  <a:srgbClr val="FF0000"/>
                </a:solidFill>
                <a:latin typeface="Calibri"/>
                <a:ea typeface="+mn-ea"/>
                <a:cs typeface="B Zar" pitchFamily="2" charset="-78"/>
              </a:rPr>
              <a:t>1. </a:t>
            </a:r>
            <a:r>
              <a:rPr lang="fa-IR" sz="2000" b="1" dirty="0">
                <a:solidFill>
                  <a:prstClr val="black"/>
                </a:solidFill>
                <a:latin typeface="Calibri"/>
                <a:ea typeface="+mn-ea"/>
                <a:cs typeface="B Zar" pitchFamily="2" charset="-78"/>
              </a:rPr>
              <a:t>از پیچیدگی وظایف یادگیری بیش از آنچه در دنیای واقعی وجود دارد می کاهد به نحوی که دانش آموزان می توانند فرصت تسلط بر مهارتهایی را به دست بیاورند که در دنیای واقعی امکان کسب آن نیست.</a:t>
            </a:r>
          </a:p>
          <a:p>
            <a:pPr marL="342900" indent="-342900" algn="justLow" rtl="1" fontAlgn="auto">
              <a:lnSpc>
                <a:spcPct val="150000"/>
              </a:lnSpc>
              <a:spcBef>
                <a:spcPts val="0"/>
              </a:spcBef>
              <a:spcAft>
                <a:spcPts val="0"/>
              </a:spcAft>
              <a:buClrTx/>
              <a:buSzTx/>
              <a:buFont typeface="Wingdings 2"/>
              <a:buNone/>
              <a:defRPr/>
            </a:pPr>
            <a:r>
              <a:rPr lang="fa-IR" sz="2000" b="1" dirty="0">
                <a:solidFill>
                  <a:srgbClr val="FF0000"/>
                </a:solidFill>
                <a:latin typeface="Calibri"/>
                <a:ea typeface="+mn-ea"/>
                <a:cs typeface="B Zar" pitchFamily="2" charset="-78"/>
              </a:rPr>
              <a:t>2.</a:t>
            </a:r>
            <a:r>
              <a:rPr lang="fa-IR" sz="2000" b="1" dirty="0">
                <a:latin typeface="Calibri"/>
                <a:ea typeface="+mn-ea"/>
                <a:cs typeface="B Zar" pitchFamily="2" charset="-78"/>
              </a:rPr>
              <a:t>ا</a:t>
            </a:r>
            <a:r>
              <a:rPr lang="fa-IR" sz="2000" b="1" dirty="0">
                <a:solidFill>
                  <a:prstClr val="black"/>
                </a:solidFill>
                <a:latin typeface="Calibri"/>
                <a:ea typeface="+mn-ea"/>
                <a:cs typeface="B Zar" pitchFamily="2" charset="-78"/>
              </a:rPr>
              <a:t>مکان نمایش بعضی فعالیت های خاص که در کلاس قابل اجرا نیستند را فراهم می سازد چرا که دارای معایبی از قبیل گرانی،خطرناکی،زمان بر بودن،غیراخلاقی بود یا غیر ممکن بودن میباشند.</a:t>
            </a:r>
          </a:p>
          <a:p>
            <a:pPr marL="342900" indent="-342900" algn="justLow" rtl="1" fontAlgn="auto">
              <a:lnSpc>
                <a:spcPct val="150000"/>
              </a:lnSpc>
              <a:spcBef>
                <a:spcPts val="0"/>
              </a:spcBef>
              <a:spcAft>
                <a:spcPts val="0"/>
              </a:spcAft>
              <a:buClrTx/>
              <a:buSzTx/>
              <a:buFont typeface="Wingdings 2"/>
              <a:buNone/>
              <a:defRPr/>
            </a:pPr>
            <a:r>
              <a:rPr lang="fa-IR" sz="2000" b="1" dirty="0">
                <a:solidFill>
                  <a:srgbClr val="FF0000"/>
                </a:solidFill>
                <a:latin typeface="Calibri"/>
                <a:ea typeface="+mn-ea"/>
                <a:cs typeface="B Zar" pitchFamily="2" charset="-78"/>
              </a:rPr>
              <a:t>3. </a:t>
            </a:r>
            <a:r>
              <a:rPr lang="fa-IR" sz="2000" b="1" dirty="0">
                <a:solidFill>
                  <a:prstClr val="black"/>
                </a:solidFill>
                <a:latin typeface="Calibri"/>
                <a:ea typeface="+mn-ea"/>
                <a:cs typeface="B Zar" pitchFamily="2" charset="-78"/>
              </a:rPr>
              <a:t>در تمام سنین می توان از شبیه سازی ها استفاده کرد.</a:t>
            </a:r>
          </a:p>
          <a:p>
            <a:pPr marL="342900" indent="-342900" algn="justLow" rtl="1" fontAlgn="auto">
              <a:lnSpc>
                <a:spcPct val="150000"/>
              </a:lnSpc>
              <a:spcBef>
                <a:spcPts val="0"/>
              </a:spcBef>
              <a:spcAft>
                <a:spcPts val="0"/>
              </a:spcAft>
              <a:buClrTx/>
              <a:buSzTx/>
              <a:buFont typeface="Wingdings 2"/>
              <a:buNone/>
              <a:defRPr/>
            </a:pPr>
            <a:r>
              <a:rPr lang="fa-IR" sz="2000" b="1" dirty="0">
                <a:solidFill>
                  <a:srgbClr val="FF0000"/>
                </a:solidFill>
                <a:latin typeface="Calibri"/>
                <a:ea typeface="+mn-ea"/>
                <a:cs typeface="B Zar" pitchFamily="2" charset="-78"/>
              </a:rPr>
              <a:t>4.</a:t>
            </a:r>
            <a:r>
              <a:rPr lang="fa-IR" sz="2000" b="1" dirty="0">
                <a:solidFill>
                  <a:prstClr val="black"/>
                </a:solidFill>
                <a:latin typeface="Calibri"/>
                <a:ea typeface="+mn-ea"/>
                <a:cs typeface="B Zar" pitchFamily="2" charset="-78"/>
              </a:rPr>
              <a:t>در دروس نظری و عملی میتوان از آنها استفاده کرد.</a:t>
            </a:r>
          </a:p>
          <a:p>
            <a:pPr marL="342900" indent="-342900" algn="justLow" rtl="1" fontAlgn="auto">
              <a:lnSpc>
                <a:spcPct val="150000"/>
              </a:lnSpc>
              <a:spcBef>
                <a:spcPts val="0"/>
              </a:spcBef>
              <a:spcAft>
                <a:spcPts val="0"/>
              </a:spcAft>
              <a:buClrTx/>
              <a:buSzTx/>
              <a:buFont typeface="Wingdings 2"/>
              <a:buNone/>
              <a:defRPr/>
            </a:pPr>
            <a:r>
              <a:rPr lang="fa-IR" sz="2000" b="1" dirty="0">
                <a:solidFill>
                  <a:srgbClr val="FF0000"/>
                </a:solidFill>
                <a:latin typeface="Calibri"/>
                <a:ea typeface="+mn-ea"/>
                <a:cs typeface="B Zar" pitchFamily="2" charset="-78"/>
              </a:rPr>
              <a:t>5.</a:t>
            </a:r>
            <a:r>
              <a:rPr lang="fa-IR" sz="2000" b="1" dirty="0">
                <a:solidFill>
                  <a:prstClr val="black"/>
                </a:solidFill>
                <a:latin typeface="Calibri"/>
                <a:ea typeface="+mn-ea"/>
                <a:cs typeface="B Zar" pitchFamily="2" charset="-78"/>
              </a:rPr>
              <a:t>در فراگیران این شبیه سازی ها میتواند ایجاد انگیزه کند.</a:t>
            </a:r>
          </a:p>
          <a:p>
            <a:pPr marL="342900" indent="-342900" algn="justLow" rtl="1" fontAlgn="auto">
              <a:lnSpc>
                <a:spcPct val="150000"/>
              </a:lnSpc>
              <a:spcBef>
                <a:spcPts val="0"/>
              </a:spcBef>
              <a:spcAft>
                <a:spcPts val="0"/>
              </a:spcAft>
              <a:buClrTx/>
              <a:buSzTx/>
              <a:buFont typeface="Wingdings 2"/>
              <a:buNone/>
              <a:defRPr/>
            </a:pPr>
            <a:r>
              <a:rPr lang="fa-IR" sz="2000" b="1" dirty="0">
                <a:solidFill>
                  <a:srgbClr val="FF0000"/>
                </a:solidFill>
                <a:latin typeface="Calibri"/>
                <a:ea typeface="+mn-ea"/>
                <a:cs typeface="B Zar" pitchFamily="2" charset="-78"/>
              </a:rPr>
              <a:t>6. </a:t>
            </a:r>
            <a:r>
              <a:rPr lang="fa-IR" sz="2000" b="1" dirty="0">
                <a:solidFill>
                  <a:prstClr val="black"/>
                </a:solidFill>
                <a:latin typeface="Calibri"/>
                <a:ea typeface="+mn-ea"/>
                <a:cs typeface="B Zar" pitchFamily="2" charset="-78"/>
              </a:rPr>
              <a:t>توانایی دانش آموزان در دیداری سازی راهکارها و مفاهیم را افزایش می دهد.</a:t>
            </a:r>
          </a:p>
          <a:p>
            <a:pPr marL="342900" indent="-342900" algn="justLow" rtl="1" fontAlgn="auto">
              <a:lnSpc>
                <a:spcPct val="150000"/>
              </a:lnSpc>
              <a:spcBef>
                <a:spcPts val="0"/>
              </a:spcBef>
              <a:spcAft>
                <a:spcPts val="0"/>
              </a:spcAft>
              <a:buClrTx/>
              <a:buSzTx/>
              <a:buFont typeface="Wingdings 2"/>
              <a:buNone/>
              <a:defRPr/>
            </a:pPr>
            <a:r>
              <a:rPr lang="fa-IR" sz="2000" b="1" dirty="0">
                <a:solidFill>
                  <a:srgbClr val="FF0000"/>
                </a:solidFill>
                <a:latin typeface="Calibri"/>
                <a:ea typeface="+mn-ea"/>
                <a:cs typeface="B Zar" pitchFamily="2" charset="-78"/>
              </a:rPr>
              <a:t>7.</a:t>
            </a:r>
            <a:r>
              <a:rPr lang="fa-IR" sz="2000" b="1" dirty="0">
                <a:solidFill>
                  <a:prstClr val="black"/>
                </a:solidFill>
                <a:latin typeface="Calibri"/>
                <a:ea typeface="+mn-ea"/>
                <a:cs typeface="B Zar" pitchFamily="2" charset="-78"/>
              </a:rPr>
              <a:t>امکان یادگیری شاگردان از بازخورد به خود به وجود می آورد.</a:t>
            </a:r>
          </a:p>
          <a:p>
            <a:pPr marL="274320" indent="-274320" algn="r" rtl="1" fontAlgn="auto">
              <a:spcAft>
                <a:spcPts val="0"/>
              </a:spcAft>
              <a:buClr>
                <a:schemeClr val="accent3"/>
              </a:buClr>
              <a:buFont typeface="Wingdings 2"/>
              <a:buChar char=""/>
              <a:defRPr/>
            </a:pPr>
            <a:endParaRPr lang="fa-IR" dirty="0">
              <a:ea typeface="+mn-ea"/>
            </a:endParaRPr>
          </a:p>
        </p:txBody>
      </p:sp>
    </p:spTree>
    <p:extLst>
      <p:ext uri="{BB962C8B-B14F-4D97-AF65-F5344CB8AC3E}">
        <p14:creationId xmlns:p14="http://schemas.microsoft.com/office/powerpoint/2010/main" val="386217269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r>
              <a:rPr lang="fa-IR" sz="2800" b="1" smtClean="0">
                <a:solidFill>
                  <a:srgbClr val="00B050"/>
                </a:solidFill>
                <a:cs typeface="B Zar" pitchFamily="2" charset="-78"/>
              </a:rPr>
              <a:t>معایب شبیه سازی</a:t>
            </a:r>
          </a:p>
        </p:txBody>
      </p:sp>
      <p:sp>
        <p:nvSpPr>
          <p:cNvPr id="3" name="Content Placeholder 2"/>
          <p:cNvSpPr>
            <a:spLocks noGrp="1"/>
          </p:cNvSpPr>
          <p:nvPr>
            <p:ph idx="1"/>
          </p:nvPr>
        </p:nvSpPr>
        <p:spPr/>
        <p:txBody>
          <a:bodyPr>
            <a:normAutofit fontScale="92500"/>
          </a:bodyPr>
          <a:lstStyle/>
          <a:p>
            <a:pPr marL="342900" indent="-342900" algn="justLow" rtl="1" fontAlgn="auto">
              <a:lnSpc>
                <a:spcPct val="150000"/>
              </a:lnSpc>
              <a:spcBef>
                <a:spcPts val="0"/>
              </a:spcBef>
              <a:spcAft>
                <a:spcPts val="0"/>
              </a:spcAft>
              <a:buClrTx/>
              <a:buSzTx/>
              <a:buFontTx/>
              <a:buAutoNum type="arabicPeriod"/>
              <a:defRPr/>
            </a:pPr>
            <a:r>
              <a:rPr lang="fa-IR" sz="2400" b="1" dirty="0">
                <a:solidFill>
                  <a:prstClr val="black"/>
                </a:solidFill>
                <a:latin typeface="Calibri"/>
                <a:ea typeface="+mn-ea"/>
                <a:cs typeface="B Zar" pitchFamily="2" charset="-78"/>
              </a:rPr>
              <a:t>ایجاد یک شبیه ساز خیلی خوب و گران به زمان زیادی نیاز دارد و در بعضی شرکت ها ساختن یک شبیه ساز ممکن است 10تا 15 سال طول بکشد.</a:t>
            </a:r>
          </a:p>
          <a:p>
            <a:pPr marL="342900" indent="-342900" algn="justLow" rtl="1" fontAlgn="auto">
              <a:lnSpc>
                <a:spcPct val="150000"/>
              </a:lnSpc>
              <a:spcBef>
                <a:spcPts val="0"/>
              </a:spcBef>
              <a:spcAft>
                <a:spcPts val="0"/>
              </a:spcAft>
              <a:buClrTx/>
              <a:buSzTx/>
              <a:buFont typeface="Wingdings 2"/>
              <a:buNone/>
              <a:defRPr/>
            </a:pPr>
            <a:r>
              <a:rPr lang="fa-IR" sz="2400" b="1" dirty="0">
                <a:solidFill>
                  <a:srgbClr val="FF0000"/>
                </a:solidFill>
                <a:latin typeface="Calibri"/>
                <a:ea typeface="+mn-ea"/>
                <a:cs typeface="B Zar" pitchFamily="2" charset="-78"/>
              </a:rPr>
              <a:t>2. </a:t>
            </a:r>
            <a:r>
              <a:rPr lang="fa-IR" sz="2400" b="1" dirty="0">
                <a:solidFill>
                  <a:prstClr val="black"/>
                </a:solidFill>
                <a:latin typeface="Calibri"/>
                <a:ea typeface="+mn-ea"/>
                <a:cs typeface="B Zar" pitchFamily="2" charset="-78"/>
              </a:rPr>
              <a:t>کسب اطلاعات درباره موضوع شبیه سازی شده به سختی انجام می گیرد و ممکن است اطلاعات جمع آوری شده صحیح نباشد.</a:t>
            </a:r>
          </a:p>
          <a:p>
            <a:pPr marL="342900" indent="-342900" algn="justLow" rtl="1" fontAlgn="auto">
              <a:lnSpc>
                <a:spcPct val="150000"/>
              </a:lnSpc>
              <a:spcBef>
                <a:spcPts val="0"/>
              </a:spcBef>
              <a:spcAft>
                <a:spcPts val="0"/>
              </a:spcAft>
              <a:buClrTx/>
              <a:buSzTx/>
              <a:buFont typeface="Wingdings 2"/>
              <a:buNone/>
              <a:defRPr/>
            </a:pPr>
            <a:r>
              <a:rPr lang="fa-IR" sz="2400" b="1" dirty="0">
                <a:solidFill>
                  <a:srgbClr val="FF0000"/>
                </a:solidFill>
                <a:latin typeface="Calibri"/>
                <a:ea typeface="+mn-ea"/>
                <a:cs typeface="B Zar" pitchFamily="2" charset="-78"/>
              </a:rPr>
              <a:t>3. </a:t>
            </a:r>
            <a:r>
              <a:rPr lang="fa-IR" sz="2400" b="1" dirty="0">
                <a:solidFill>
                  <a:prstClr val="black"/>
                </a:solidFill>
                <a:latin typeface="Calibri"/>
                <a:ea typeface="+mn-ea"/>
                <a:cs typeface="B Zar" pitchFamily="2" charset="-78"/>
              </a:rPr>
              <a:t>مسایل ذاتی در شبیه سازی وجود دارد که اگر به درستی حل نشود نتایج غلطی به بار می آورد.</a:t>
            </a:r>
          </a:p>
          <a:p>
            <a:pPr marL="342900" indent="-342900" algn="justLow" rtl="1" fontAlgn="auto">
              <a:lnSpc>
                <a:spcPct val="150000"/>
              </a:lnSpc>
              <a:spcBef>
                <a:spcPts val="0"/>
              </a:spcBef>
              <a:spcAft>
                <a:spcPts val="0"/>
              </a:spcAft>
              <a:buClrTx/>
              <a:buSzTx/>
              <a:buFont typeface="Wingdings 2"/>
              <a:buNone/>
              <a:defRPr/>
            </a:pPr>
            <a:r>
              <a:rPr lang="fa-IR" sz="2400" b="1" dirty="0">
                <a:solidFill>
                  <a:srgbClr val="FF0000"/>
                </a:solidFill>
                <a:latin typeface="Calibri"/>
                <a:ea typeface="+mn-ea"/>
                <a:cs typeface="B Zar" pitchFamily="2" charset="-78"/>
              </a:rPr>
              <a:t>4.</a:t>
            </a:r>
            <a:r>
              <a:rPr lang="fa-IR" sz="2400" b="1" dirty="0">
                <a:solidFill>
                  <a:prstClr val="black"/>
                </a:solidFill>
                <a:latin typeface="Calibri"/>
                <a:ea typeface="+mn-ea"/>
                <a:cs typeface="B Zar" pitchFamily="2" charset="-78"/>
              </a:rPr>
              <a:t>امکان شبیه سازی در همه چیز نیست یعنی هر چیزی قابل شبیه سازی نیست.</a:t>
            </a:r>
          </a:p>
          <a:p>
            <a:pPr marL="0" indent="0" algn="r" rtl="1" fontAlgn="auto">
              <a:spcAft>
                <a:spcPts val="0"/>
              </a:spcAft>
              <a:buClr>
                <a:schemeClr val="accent3"/>
              </a:buClr>
              <a:buFont typeface="Wingdings 2"/>
              <a:buNone/>
              <a:defRPr/>
            </a:pPr>
            <a:endParaRPr lang="fa-IR" dirty="0">
              <a:ea typeface="+mn-ea"/>
            </a:endParaRPr>
          </a:p>
        </p:txBody>
      </p:sp>
    </p:spTree>
    <p:extLst>
      <p:ext uri="{BB962C8B-B14F-4D97-AF65-F5344CB8AC3E}">
        <p14:creationId xmlns:p14="http://schemas.microsoft.com/office/powerpoint/2010/main" val="271084178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سؤالات این جلسه</a:t>
            </a:r>
            <a:endParaRPr lang="en-US"/>
          </a:p>
        </p:txBody>
      </p:sp>
      <p:sp>
        <p:nvSpPr>
          <p:cNvPr id="3" name="Content Placeholder 2"/>
          <p:cNvSpPr>
            <a:spLocks noGrp="1"/>
          </p:cNvSpPr>
          <p:nvPr>
            <p:ph idx="1"/>
          </p:nvPr>
        </p:nvSpPr>
        <p:spPr/>
        <p:txBody>
          <a:bodyPr/>
          <a:lstStyle/>
          <a:p>
            <a:pPr marL="514350" indent="-514350" algn="r" rtl="1">
              <a:buAutoNum type="arabicPeriod"/>
            </a:pPr>
            <a:r>
              <a:rPr lang="fa-IR" dirty="0" smtClean="0"/>
              <a:t>قبلا در مورد الگوی استقرایی تصویر- واژه بحث کرده ایم. چه مطالبی از بحث به خاطر دارید؟</a:t>
            </a:r>
          </a:p>
          <a:p>
            <a:pPr marL="514350" indent="-514350" algn="r" rtl="1">
              <a:buAutoNum type="arabicPeriod"/>
            </a:pPr>
            <a:r>
              <a:rPr lang="fa-IR" dirty="0" smtClean="0"/>
              <a:t>فکر می کنید این الگو چه آثار مستقیم و غیر مستقیمی در یادگیرندگان دارد؟</a:t>
            </a:r>
          </a:p>
          <a:p>
            <a:pPr marL="514350" indent="-514350" algn="r" rtl="1">
              <a:buAutoNum type="arabicPeriod"/>
            </a:pPr>
            <a:r>
              <a:rPr lang="fa-IR" dirty="0" smtClean="0"/>
              <a:t>برای آموزش این موارد کدام یک از الگوهای تدریس را که تا کنون مطالعه شده، بهتر میدانید:</a:t>
            </a:r>
          </a:p>
          <a:p>
            <a:pPr marL="0" indent="0" algn="r" rtl="1">
              <a:buNone/>
            </a:pPr>
            <a:r>
              <a:rPr lang="fa-IR" dirty="0" smtClean="0"/>
              <a:t>الف. کاربرد اصول و قواعد    ب. یادگیری زنجیره سازی</a:t>
            </a:r>
          </a:p>
          <a:p>
            <a:pPr marL="0" indent="0" algn="r" rtl="1">
              <a:buNone/>
            </a:pPr>
            <a:r>
              <a:rPr lang="fa-IR" dirty="0" smtClean="0"/>
              <a:t>ج. یادگیری طبقه بندی           د. یادگیری حل مسأله</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136</a:t>
            </a:fld>
            <a:endParaRPr lang="fa-IR">
              <a:solidFill>
                <a:prstClr val="black"/>
              </a:solidFill>
            </a:endParaRPr>
          </a:p>
        </p:txBody>
      </p:sp>
    </p:spTree>
    <p:extLst>
      <p:ext uri="{BB962C8B-B14F-4D97-AF65-F5344CB8AC3E}">
        <p14:creationId xmlns:p14="http://schemas.microsoft.com/office/powerpoint/2010/main" val="80879032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3459163" y="1370013"/>
            <a:ext cx="2370137" cy="5540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rtl="1">
              <a:spcBef>
                <a:spcPct val="50000"/>
              </a:spcBef>
              <a:defRPr/>
            </a:pPr>
            <a:r>
              <a:rPr lang="fa-IR" sz="1200" dirty="0">
                <a:solidFill>
                  <a:srgbClr val="1002C2"/>
                </a:solidFill>
                <a:effectLst>
                  <a:outerShdw blurRad="38100" dist="38100" dir="2700000" algn="tl">
                    <a:srgbClr val="C0C0C0"/>
                  </a:outerShdw>
                </a:effectLst>
                <a:ea typeface="Times New Roman" pitchFamily="18" charset="0"/>
                <a:cs typeface="B Titr" pitchFamily="2" charset="-78"/>
              </a:rPr>
              <a:t>دانشکده علوم انسانی</a:t>
            </a:r>
          </a:p>
          <a:p>
            <a:pPr algn="ctr" rtl="1">
              <a:spcBef>
                <a:spcPct val="50000"/>
              </a:spcBef>
              <a:defRPr/>
            </a:pPr>
            <a:r>
              <a:rPr lang="fa-IR" sz="1200" dirty="0">
                <a:solidFill>
                  <a:srgbClr val="1002C2"/>
                </a:solidFill>
                <a:effectLst>
                  <a:outerShdw blurRad="38100" dist="38100" dir="2700000" algn="tl">
                    <a:srgbClr val="C0C0C0"/>
                  </a:outerShdw>
                </a:effectLst>
                <a:ea typeface="Times New Roman" pitchFamily="18" charset="0"/>
                <a:cs typeface="B Titr" pitchFamily="2" charset="-78"/>
              </a:rPr>
              <a:t>(رشته علوم تربیتی-برنامه ریزی درسی)</a:t>
            </a:r>
            <a:endParaRPr lang="en-US" sz="1200" dirty="0">
              <a:solidFill>
                <a:srgbClr val="1002C2"/>
              </a:solidFill>
              <a:effectLst>
                <a:outerShdw blurRad="38100" dist="38100" dir="2700000" algn="tl">
                  <a:srgbClr val="C0C0C0"/>
                </a:outerShdw>
              </a:effectLst>
              <a:ea typeface="Times New Roman" pitchFamily="18" charset="0"/>
              <a:cs typeface="B Titr" pitchFamily="2" charset="-78"/>
            </a:endParaRPr>
          </a:p>
        </p:txBody>
      </p:sp>
      <p:sp>
        <p:nvSpPr>
          <p:cNvPr id="12" name="Horizontal Scroll 11"/>
          <p:cNvSpPr/>
          <p:nvPr/>
        </p:nvSpPr>
        <p:spPr>
          <a:xfrm>
            <a:off x="571472" y="2060848"/>
            <a:ext cx="8286808" cy="3474376"/>
          </a:xfrm>
          <a:prstGeom prst="horizontalScroll">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defRPr/>
            </a:pPr>
            <a:endParaRPr lang="fa-IR" sz="6600" dirty="0" smtClean="0">
              <a:solidFill>
                <a:prstClr val="black"/>
              </a:solidFill>
              <a:latin typeface="Armin_shiraz" pitchFamily="2" charset="0"/>
              <a:cs typeface="2  Elham" pitchFamily="2" charset="-78"/>
            </a:endParaRPr>
          </a:p>
          <a:p>
            <a:pPr lvl="0" algn="ctr" rtl="1">
              <a:spcBef>
                <a:spcPts val="600"/>
              </a:spcBef>
              <a:buClr>
                <a:srgbClr val="FE8637"/>
              </a:buClr>
              <a:buSzPct val="70000"/>
            </a:pPr>
            <a:endParaRPr lang="fa-IR" sz="3200" dirty="0">
              <a:solidFill>
                <a:prstClr val="black"/>
              </a:solidFill>
              <a:effectLst>
                <a:outerShdw blurRad="38100" dist="38100" dir="2700000" algn="tl">
                  <a:srgbClr val="000000">
                    <a:alpha val="43137"/>
                  </a:srgbClr>
                </a:outerShdw>
              </a:effectLst>
              <a:latin typeface="Century Schoolbook"/>
              <a:cs typeface="B Titr" pitchFamily="2" charset="-78"/>
            </a:endParaRPr>
          </a:p>
          <a:p>
            <a:pPr lvl="0" algn="ctr" rtl="1">
              <a:lnSpc>
                <a:spcPct val="150000"/>
              </a:lnSpc>
              <a:spcBef>
                <a:spcPts val="600"/>
              </a:spcBef>
              <a:buClr>
                <a:srgbClr val="FE8637"/>
              </a:buClr>
              <a:buSzPct val="70000"/>
            </a:pPr>
            <a:r>
              <a:rPr lang="fa-IR" sz="3600" b="1" dirty="0" smtClean="0">
                <a:solidFill>
                  <a:prstClr val="black"/>
                </a:solidFill>
                <a:effectLst>
                  <a:outerShdw blurRad="38100" dist="38100" dir="2700000" algn="tl">
                    <a:srgbClr val="000000">
                      <a:alpha val="43137"/>
                    </a:srgbClr>
                  </a:outerShdw>
                </a:effectLst>
                <a:latin typeface="Century Schoolbook"/>
                <a:cs typeface="B Titr" pitchFamily="2" charset="-78"/>
              </a:rPr>
              <a:t> یادگیری خواندن و نوشتن با الگوی استقرایی تصویر-واژه</a:t>
            </a:r>
            <a:endParaRPr lang="fa-IR" sz="2000" b="1" dirty="0">
              <a:solidFill>
                <a:prstClr val="black"/>
              </a:solidFill>
              <a:latin typeface="Century Schoolbook"/>
              <a:cs typeface="B Titr" pitchFamily="2" charset="-78"/>
            </a:endParaRPr>
          </a:p>
          <a:p>
            <a:pPr lvl="0" algn="ctr" rtl="1">
              <a:lnSpc>
                <a:spcPct val="150000"/>
              </a:lnSpc>
              <a:spcBef>
                <a:spcPts val="600"/>
              </a:spcBef>
              <a:buClr>
                <a:srgbClr val="FE8637"/>
              </a:buClr>
              <a:buSzPct val="70000"/>
            </a:pPr>
            <a:endParaRPr lang="fa-IR" sz="2000" b="1" dirty="0" smtClean="0">
              <a:solidFill>
                <a:prstClr val="black"/>
              </a:solidFill>
              <a:latin typeface="Century Schoolbook"/>
              <a:cs typeface="B Titr" pitchFamily="2" charset="-78"/>
            </a:endParaRPr>
          </a:p>
          <a:p>
            <a:pPr lvl="0" algn="ctr" rtl="1">
              <a:spcBef>
                <a:spcPts val="600"/>
              </a:spcBef>
              <a:buClr>
                <a:srgbClr val="FE8637"/>
              </a:buClr>
              <a:buSzPct val="70000"/>
            </a:pPr>
            <a:endParaRPr lang="fa-IR" b="1" dirty="0">
              <a:solidFill>
                <a:prstClr val="black"/>
              </a:solidFill>
              <a:latin typeface="Century Schoolbook"/>
              <a:cs typeface="B Titr" pitchFamily="2" charset="-78"/>
            </a:endParaRPr>
          </a:p>
          <a:p>
            <a:pPr lvl="0" algn="ctr" rtl="1">
              <a:spcBef>
                <a:spcPts val="600"/>
              </a:spcBef>
              <a:buClr>
                <a:srgbClr val="FE8637"/>
              </a:buClr>
              <a:buSzPct val="70000"/>
            </a:pPr>
            <a:endParaRPr lang="fa-IR" b="1" dirty="0">
              <a:solidFill>
                <a:prstClr val="black"/>
              </a:solidFill>
              <a:latin typeface="Century Schoolbook"/>
              <a:cs typeface="B Titr" pitchFamily="2" charset="-78"/>
            </a:endParaRPr>
          </a:p>
          <a:p>
            <a:pPr algn="ctr" rtl="1">
              <a:defRPr/>
            </a:pPr>
            <a:r>
              <a:rPr lang="fa-IR" sz="5400" b="1" dirty="0" smtClean="0">
                <a:ln w="1905"/>
                <a:solidFill>
                  <a:srgbClr val="FF0000"/>
                </a:solidFill>
                <a:effectLst>
                  <a:innerShdw blurRad="69850" dist="43180" dir="5400000">
                    <a:srgbClr val="000000">
                      <a:alpha val="65000"/>
                    </a:srgbClr>
                  </a:innerShdw>
                </a:effectLst>
                <a:cs typeface="2  Davat" pitchFamily="2" charset="-78"/>
              </a:rPr>
              <a:t> </a:t>
            </a:r>
            <a:endParaRPr lang="fa-IR" sz="5400" b="1" dirty="0">
              <a:ln w="1905"/>
              <a:solidFill>
                <a:srgbClr val="FF0000"/>
              </a:solidFill>
              <a:effectLst>
                <a:innerShdw blurRad="69850" dist="43180" dir="5400000">
                  <a:srgbClr val="000000">
                    <a:alpha val="65000"/>
                  </a:srgbClr>
                </a:innerShdw>
              </a:effectLst>
              <a:cs typeface="2  Davat" pitchFamily="2" charset="-78"/>
            </a:endParaRPr>
          </a:p>
        </p:txBody>
      </p:sp>
      <p:sp>
        <p:nvSpPr>
          <p:cNvPr id="8199" name="Slide Number Placeholder 7"/>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81904F0-899E-47EF-BF71-476455C3982E}" type="slidenum">
              <a:rPr lang="fa-IR" smtClean="0"/>
              <a:pPr fontAlgn="base">
                <a:spcBef>
                  <a:spcPct val="0"/>
                </a:spcBef>
                <a:spcAft>
                  <a:spcPct val="0"/>
                </a:spcAft>
                <a:defRPr/>
              </a:pPr>
              <a:t>137</a:t>
            </a:fld>
            <a:endParaRPr lang="fa-IR" smtClean="0"/>
          </a:p>
        </p:txBody>
      </p:sp>
    </p:spTree>
    <p:extLst>
      <p:ext uri="{BB962C8B-B14F-4D97-AF65-F5344CB8AC3E}">
        <p14:creationId xmlns:p14="http://schemas.microsoft.com/office/powerpoint/2010/main" val="3736437919"/>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الگوی اسقرایی تصویر- واژه</a:t>
            </a:r>
            <a:endParaRPr lang="en-US" dirty="0">
              <a:solidFill>
                <a:srgbClr val="FF0000"/>
              </a:solidFill>
              <a:cs typeface="B Titr" pitchFamily="2" charset="-78"/>
            </a:endParaRPr>
          </a:p>
        </p:txBody>
      </p:sp>
      <p:sp>
        <p:nvSpPr>
          <p:cNvPr id="3" name="Content Placeholder 2"/>
          <p:cNvSpPr>
            <a:spLocks noGrp="1"/>
          </p:cNvSpPr>
          <p:nvPr>
            <p:ph idx="1"/>
          </p:nvPr>
        </p:nvSpPr>
        <p:spPr/>
        <p:txBody>
          <a:bodyPr/>
          <a:lstStyle/>
          <a:p>
            <a:pPr algn="r" rtl="1"/>
            <a:endParaRPr lang="fa-IR" dirty="0" smtClean="0">
              <a:latin typeface="Century" pitchFamily="18" charset="0"/>
            </a:endParaRPr>
          </a:p>
          <a:p>
            <a:pPr marL="0" indent="0" algn="ctr">
              <a:buNone/>
            </a:pPr>
            <a:r>
              <a:rPr lang="en-US" sz="6600" dirty="0" smtClean="0">
                <a:latin typeface="Monotype Corsiva" pitchFamily="66" charset="0"/>
              </a:rPr>
              <a:t>(PWIM)</a:t>
            </a:r>
            <a:endParaRPr lang="fa-IR" sz="6600" dirty="0">
              <a:latin typeface="Monotype Corsiva" pitchFamily="66" charset="0"/>
            </a:endParaRPr>
          </a:p>
          <a:p>
            <a:pPr marL="0" indent="0" algn="ctr">
              <a:buNone/>
            </a:pPr>
            <a:r>
              <a:rPr lang="en-US" sz="4400" dirty="0" smtClean="0">
                <a:latin typeface="Century" pitchFamily="18" charset="0"/>
                <a:hlinkClick r:id="" action="ppaction://noaction">
                  <a:snd r:embed="rId2" name="TextToSpeech0.wav"/>
                </a:hlinkClick>
              </a:rPr>
              <a:t>Picture-word inductive model</a:t>
            </a:r>
            <a:endParaRPr lang="en-US" sz="4400" dirty="0">
              <a:latin typeface="Century" pitchFamily="18" charset="0"/>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138</a:t>
            </a:fld>
            <a:endParaRPr lang="fa-IR" dirty="0">
              <a:solidFill>
                <a:prstClr val="black"/>
              </a:solidFill>
            </a:endParaRPr>
          </a:p>
        </p:txBody>
      </p:sp>
    </p:spTree>
    <p:extLst>
      <p:ext uri="{BB962C8B-B14F-4D97-AF65-F5344CB8AC3E}">
        <p14:creationId xmlns:p14="http://schemas.microsoft.com/office/powerpoint/2010/main" val="384230317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70"/>
            <a:ext cx="8229600" cy="1143000"/>
          </a:xfrm>
        </p:spPr>
        <p:txBody>
          <a:bodyPr/>
          <a:lstStyle/>
          <a:p>
            <a:pPr algn="r" rtl="1"/>
            <a:r>
              <a:rPr lang="fa-IR" dirty="0" smtClean="0">
                <a:solidFill>
                  <a:srgbClr val="FF0000"/>
                </a:solidFill>
                <a:cs typeface="B Titr" pitchFamily="2" charset="-78"/>
              </a:rPr>
              <a:t>سناریوی 1:</a:t>
            </a:r>
            <a:endParaRPr lang="en-US" dirty="0">
              <a:solidFill>
                <a:srgbClr val="FF0000"/>
              </a:solidFill>
              <a:cs typeface="B Titr" pitchFamily="2" charset="-78"/>
            </a:endParaRPr>
          </a:p>
        </p:txBody>
      </p:sp>
      <p:sp>
        <p:nvSpPr>
          <p:cNvPr id="3" name="Content Placeholder 2"/>
          <p:cNvSpPr>
            <a:spLocks noGrp="1"/>
          </p:cNvSpPr>
          <p:nvPr>
            <p:ph idx="1"/>
          </p:nvPr>
        </p:nvSpPr>
        <p:spPr>
          <a:xfrm>
            <a:off x="323528" y="1268760"/>
            <a:ext cx="8363272" cy="5472608"/>
          </a:xfrm>
        </p:spPr>
        <p:txBody>
          <a:bodyPr>
            <a:normAutofit/>
          </a:bodyPr>
          <a:lstStyle/>
          <a:p>
            <a:pPr marL="0" indent="0" algn="just" rtl="1">
              <a:buNone/>
            </a:pPr>
            <a:endParaRPr lang="fa-IR" sz="2800" dirty="0" smtClean="0">
              <a:cs typeface="B Zar" pitchFamily="2" charset="-78"/>
            </a:endParaRPr>
          </a:p>
          <a:p>
            <a:pPr marL="0" indent="0" algn="just" rtl="1">
              <a:buNone/>
            </a:pPr>
            <a:endParaRPr lang="fa-IR" sz="2800" dirty="0" smtClean="0">
              <a:cs typeface="B Zar" pitchFamily="2" charset="-78"/>
            </a:endParaRPr>
          </a:p>
          <a:p>
            <a:pPr algn="just" rtl="1"/>
            <a:endParaRPr lang="fa-IR" sz="2800" dirty="0" smtClean="0">
              <a:cs typeface="B Zar" pitchFamily="2" charset="-78"/>
            </a:endParaRPr>
          </a:p>
          <a:p>
            <a:pPr marL="0" indent="0" algn="just" rtl="1">
              <a:buNone/>
            </a:pPr>
            <a:r>
              <a:rPr lang="fa-IR" sz="2800" dirty="0" smtClean="0">
                <a:cs typeface="B Titr" pitchFamily="2" charset="-78"/>
              </a:rPr>
              <a:t>هفته اول</a:t>
            </a:r>
          </a:p>
          <a:p>
            <a:pPr marL="0" indent="0" algn="just" rtl="1">
              <a:buNone/>
            </a:pPr>
            <a:endParaRPr lang="fa-IR" sz="2800" dirty="0" smtClean="0">
              <a:cs typeface="B Titr" pitchFamily="2" charset="-78"/>
            </a:endParaRPr>
          </a:p>
          <a:p>
            <a:pPr marL="0" indent="0" algn="just" rtl="1">
              <a:buNone/>
            </a:pPr>
            <a:r>
              <a:rPr lang="fa-IR" sz="2800" dirty="0" smtClean="0">
                <a:solidFill>
                  <a:srgbClr val="FF0000"/>
                </a:solidFill>
                <a:cs typeface="B Titr" pitchFamily="2" charset="-78"/>
              </a:rPr>
              <a:t>مرحله اول:</a:t>
            </a:r>
          </a:p>
          <a:p>
            <a:pPr marL="0" indent="0" algn="just" rtl="1">
              <a:buNone/>
            </a:pPr>
            <a:r>
              <a:rPr lang="fa-IR" sz="2800" dirty="0" smtClean="0">
                <a:cs typeface="B Zar" pitchFamily="2" charset="-78"/>
              </a:rPr>
              <a:t>معلم تصویری را نشان می دهد و از دانش آموزان می خواهد به نوبت به بررسی تصویر بپردازند و اقلام ( </a:t>
            </a:r>
            <a:r>
              <a:rPr lang="en-US" sz="2800" dirty="0" smtClean="0">
                <a:cs typeface="B Zar" pitchFamily="2" charset="-78"/>
              </a:rPr>
              <a:t>items</a:t>
            </a:r>
            <a:r>
              <a:rPr lang="fa-IR" sz="2800" dirty="0" smtClean="0">
                <a:cs typeface="B Zar" pitchFamily="2" charset="-78"/>
              </a:rPr>
              <a:t>) و کنشها ( </a:t>
            </a:r>
            <a:r>
              <a:rPr lang="en-US" sz="2800" dirty="0" smtClean="0">
                <a:cs typeface="B Zar" pitchFamily="2" charset="-78"/>
              </a:rPr>
              <a:t>actions</a:t>
            </a:r>
            <a:r>
              <a:rPr lang="fa-IR" sz="2800" dirty="0" smtClean="0">
                <a:cs typeface="B Zar" pitchFamily="2" charset="-78"/>
              </a:rPr>
              <a:t>) را شناسایی کنند.</a:t>
            </a:r>
            <a:endParaRPr lang="en-US" sz="2800" dirty="0" smtClean="0">
              <a:cs typeface="B Zar" pitchFamily="2" charset="-78"/>
            </a:endParaRPr>
          </a:p>
          <a:p>
            <a:pPr marL="0" indent="0" algn="just" rtl="1">
              <a:buNone/>
            </a:pPr>
            <a:endParaRPr lang="en-US" sz="2800" dirty="0">
              <a:cs typeface="B Zar"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139</a:t>
            </a:fld>
            <a:endParaRPr lang="fa-IR" dirty="0">
              <a:solidFill>
                <a:prstClr val="black"/>
              </a:solidFill>
            </a:endParaRPr>
          </a:p>
        </p:txBody>
      </p:sp>
      <p:sp>
        <p:nvSpPr>
          <p:cNvPr id="5" name="Rounded Rectangle 4"/>
          <p:cNvSpPr/>
          <p:nvPr/>
        </p:nvSpPr>
        <p:spPr>
          <a:xfrm>
            <a:off x="533440" y="1091336"/>
            <a:ext cx="7134904" cy="12241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solidFill>
                  <a:srgbClr val="FF0000"/>
                </a:solidFill>
                <a:cs typeface="B Titr" pitchFamily="2" charset="-78"/>
              </a:rPr>
              <a:t>کلاس اول ابتدایی- منطقه آلبرتای کانادا</a:t>
            </a:r>
          </a:p>
          <a:p>
            <a:pPr algn="ctr"/>
            <a:endParaRPr lang="fa-IR" dirty="0">
              <a:solidFill>
                <a:schemeClr val="tx1"/>
              </a:solidFill>
              <a:cs typeface="B Titr" pitchFamily="2" charset="-78"/>
            </a:endParaRPr>
          </a:p>
        </p:txBody>
      </p:sp>
    </p:spTree>
    <p:extLst>
      <p:ext uri="{BB962C8B-B14F-4D97-AF65-F5344CB8AC3E}">
        <p14:creationId xmlns:p14="http://schemas.microsoft.com/office/powerpoint/2010/main" val="17649609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705600"/>
          </a:xfrm>
        </p:spPr>
        <p:txBody>
          <a:bodyPr>
            <a:normAutofit/>
          </a:bodyPr>
          <a:lstStyle/>
          <a:p>
            <a:pPr algn="ctr" rtl="1"/>
            <a:r>
              <a:rPr lang="fa-IR" sz="4000" b="1" dirty="0" smtClean="0">
                <a:cs typeface="B Nazanin" panose="00000400000000000000" pitchFamily="2" charset="-78"/>
              </a:rPr>
              <a:t>تقسیم بندی بر اساس محور یادگیری و نیز نوع نگاه نسبت به افراد و نحوه ی آموزش ایشان:</a:t>
            </a:r>
            <a:br>
              <a:rPr lang="fa-IR" sz="4000" b="1" dirty="0" smtClean="0">
                <a:cs typeface="B Nazanin" panose="00000400000000000000" pitchFamily="2" charset="-78"/>
              </a:rPr>
            </a:br>
            <a:r>
              <a:rPr lang="fa-IR" sz="4000" b="1" dirty="0">
                <a:cs typeface="B Nazanin" panose="00000400000000000000" pitchFamily="2" charset="-78"/>
              </a:rPr>
              <a:t/>
            </a:r>
            <a:br>
              <a:rPr lang="fa-IR" sz="4000" b="1" dirty="0">
                <a:cs typeface="B Nazanin" panose="00000400000000000000" pitchFamily="2" charset="-78"/>
              </a:rPr>
            </a:br>
            <a:r>
              <a:rPr lang="fa-IR" sz="4000" b="1" dirty="0" smtClean="0">
                <a:cs typeface="B Nazanin" panose="00000400000000000000" pitchFamily="2" charset="-78"/>
              </a:rPr>
              <a:t/>
            </a:r>
            <a:br>
              <a:rPr lang="fa-IR" sz="4000" b="1" dirty="0" smtClean="0">
                <a:cs typeface="B Nazanin" panose="00000400000000000000" pitchFamily="2" charset="-78"/>
              </a:rPr>
            </a:br>
            <a:r>
              <a:rPr lang="fa-IR" sz="3600" dirty="0" smtClean="0">
                <a:cs typeface="B Nazanin" panose="00000400000000000000" pitchFamily="2" charset="-78"/>
              </a:rPr>
              <a:t/>
            </a:r>
            <a:br>
              <a:rPr lang="fa-IR" sz="3600" dirty="0" smtClean="0">
                <a:cs typeface="B Nazanin" panose="00000400000000000000" pitchFamily="2" charset="-78"/>
              </a:rPr>
            </a:br>
            <a:r>
              <a:rPr lang="fa-IR" sz="3600" dirty="0" smtClean="0">
                <a:cs typeface="B Nazanin" panose="00000400000000000000" pitchFamily="2" charset="-78"/>
              </a:rPr>
              <a:t>1- پردازش اطلاعات</a:t>
            </a:r>
            <a:br>
              <a:rPr lang="fa-IR" sz="3600" dirty="0" smtClean="0">
                <a:cs typeface="B Nazanin" panose="00000400000000000000" pitchFamily="2" charset="-78"/>
              </a:rPr>
            </a:br>
            <a:r>
              <a:rPr lang="fa-IR" sz="3600" dirty="0" smtClean="0">
                <a:cs typeface="B Nazanin" panose="00000400000000000000" pitchFamily="2" charset="-78"/>
              </a:rPr>
              <a:t>2- اجتماعی</a:t>
            </a:r>
            <a:br>
              <a:rPr lang="fa-IR" sz="3600" dirty="0" smtClean="0">
                <a:cs typeface="B Nazanin" panose="00000400000000000000" pitchFamily="2" charset="-78"/>
              </a:rPr>
            </a:br>
            <a:r>
              <a:rPr lang="fa-IR" sz="3600" dirty="0" smtClean="0">
                <a:cs typeface="B Nazanin" panose="00000400000000000000" pitchFamily="2" charset="-78"/>
              </a:rPr>
              <a:t>3- شخصی (فردی)</a:t>
            </a:r>
            <a:br>
              <a:rPr lang="fa-IR" sz="3600" dirty="0" smtClean="0">
                <a:cs typeface="B Nazanin" panose="00000400000000000000" pitchFamily="2" charset="-78"/>
              </a:rPr>
            </a:br>
            <a:r>
              <a:rPr lang="fa-IR" sz="3600" dirty="0" smtClean="0">
                <a:cs typeface="B Nazanin" panose="00000400000000000000" pitchFamily="2" charset="-78"/>
              </a:rPr>
              <a:t>4- نظامهای رفتاری</a:t>
            </a:r>
            <a:br>
              <a:rPr lang="fa-IR" sz="3600" dirty="0" smtClean="0">
                <a:cs typeface="B Nazanin" panose="00000400000000000000" pitchFamily="2" charset="-78"/>
              </a:rPr>
            </a:br>
            <a:endParaRPr lang="en-US" sz="3600" dirty="0">
              <a:cs typeface="B Nazanin" panose="00000400000000000000" pitchFamily="2" charset="-78"/>
            </a:endParaRPr>
          </a:p>
        </p:txBody>
      </p:sp>
    </p:spTree>
    <p:extLst>
      <p:ext uri="{BB962C8B-B14F-4D97-AF65-F5344CB8AC3E}">
        <p14:creationId xmlns:p14="http://schemas.microsoft.com/office/powerpoint/2010/main" val="457304837"/>
      </p:ext>
    </p:extLst>
  </p:cSld>
  <p:clrMapOvr>
    <a:masterClrMapping/>
  </p:clrMapOvr>
  <p:transition>
    <p:fade thruBlk="1"/>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143000"/>
          </a:xfrm>
        </p:spPr>
        <p:txBody>
          <a:bodyPr>
            <a:noAutofit/>
          </a:bodyPr>
          <a:lstStyle/>
          <a:p>
            <a:pPr algn="justLow"/>
            <a:r>
              <a:rPr lang="fa-IR" sz="2800" dirty="0">
                <a:cs typeface="B Nazanin" pitchFamily="2" charset="-78"/>
              </a:rPr>
              <a:t>دانش آموزان دو روز فرصت داشتند که به تصویر نگاه کنند و اشیاء موجود در آن و نیز وقایع جاری در آن را شناسایی کنند.</a:t>
            </a:r>
            <a:r>
              <a:rPr lang="en-US" sz="2800" dirty="0">
                <a:cs typeface="B Nazanin" pitchFamily="2" charset="-78"/>
              </a:rPr>
              <a:t/>
            </a:r>
            <a:br>
              <a:rPr lang="en-US" sz="2800" dirty="0">
                <a:cs typeface="B Nazanin" pitchFamily="2" charset="-78"/>
              </a:rPr>
            </a:br>
            <a:endParaRPr lang="en-US" sz="28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140</a:t>
            </a:fld>
            <a:endParaRPr lang="fa-IR">
              <a:solidFill>
                <a:prstClr val="black"/>
              </a:solidFill>
            </a:endParaRPr>
          </a:p>
        </p:txBody>
      </p:sp>
      <p:pic>
        <p:nvPicPr>
          <p:cNvPr id="1026" name="Picture 2" descr="C:\Users\abolfazl\Desktop\imagesCA3ZH1N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7906" y="1916832"/>
            <a:ext cx="4723727"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220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a:solidFill>
                  <a:srgbClr val="FF0000"/>
                </a:solidFill>
                <a:cs typeface="B Titr" pitchFamily="2" charset="-78"/>
              </a:rPr>
              <a:t>مرحله دوم :</a:t>
            </a:r>
            <a:br>
              <a:rPr lang="fa-IR" dirty="0">
                <a:solidFill>
                  <a:srgbClr val="FF0000"/>
                </a:solidFill>
                <a:cs typeface="B Titr" pitchFamily="2" charset="-78"/>
              </a:rPr>
            </a:br>
            <a:endParaRPr lang="en-US" dirty="0">
              <a:solidFill>
                <a:srgbClr val="FF0000"/>
              </a:solidFill>
              <a:cs typeface="B Titr" pitchFamily="2" charset="-78"/>
            </a:endParaRPr>
          </a:p>
        </p:txBody>
      </p:sp>
      <p:sp>
        <p:nvSpPr>
          <p:cNvPr id="3" name="Content Placeholder 2"/>
          <p:cNvSpPr>
            <a:spLocks noGrp="1"/>
          </p:cNvSpPr>
          <p:nvPr>
            <p:ph idx="1"/>
          </p:nvPr>
        </p:nvSpPr>
        <p:spPr>
          <a:xfrm>
            <a:off x="457200" y="1124744"/>
            <a:ext cx="8229600" cy="5001419"/>
          </a:xfrm>
        </p:spPr>
        <p:txBody>
          <a:bodyPr/>
          <a:lstStyle/>
          <a:p>
            <a:pPr algn="justLow" rtl="1"/>
            <a:r>
              <a:rPr lang="fa-IR" dirty="0" smtClean="0">
                <a:cs typeface="B Nazanin" pitchFamily="2" charset="-78"/>
              </a:rPr>
              <a:t>وقتی که نامی برای یک شیء تعیین گردید معلم خطی را از آن شیء به سوی کاغذ زمینه در جایی که واژه را می نویسد رسم می کند.</a:t>
            </a:r>
          </a:p>
          <a:p>
            <a:pPr algn="justLow" rtl="1"/>
            <a:endParaRPr lang="fa-IR" dirty="0" smtClean="0">
              <a:cs typeface="B Nazanin" pitchFamily="2" charset="-78"/>
            </a:endParaRPr>
          </a:p>
          <a:p>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141</a:t>
            </a:fld>
            <a:endParaRPr lang="fa-IR">
              <a:solidFill>
                <a:prstClr val="black"/>
              </a:solidFill>
            </a:endParaRPr>
          </a:p>
        </p:txBody>
      </p:sp>
      <p:pic>
        <p:nvPicPr>
          <p:cNvPr id="5" name="Picture 2" descr="C:\Users\abolfazl\Desktop\imagesCA3ZH1N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796736"/>
            <a:ext cx="4579709" cy="279250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1115616" y="4437112"/>
            <a:ext cx="172819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a:endCxn id="22" idx="1"/>
          </p:cNvCxnSpPr>
          <p:nvPr/>
        </p:nvCxnSpPr>
        <p:spPr>
          <a:xfrm>
            <a:off x="6480212" y="4401108"/>
            <a:ext cx="1548172" cy="40778"/>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4932040" y="3501008"/>
            <a:ext cx="3096344" cy="720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6732240" y="2924944"/>
            <a:ext cx="129614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flipH="1">
            <a:off x="1115616" y="4653814"/>
            <a:ext cx="1296144" cy="719402"/>
          </a:xfrm>
          <a:prstGeom prst="line">
            <a:avLst/>
          </a:prstGeom>
        </p:spPr>
        <p:style>
          <a:lnRef idx="1">
            <a:schemeClr val="accent2"/>
          </a:lnRef>
          <a:fillRef idx="0">
            <a:schemeClr val="accent2"/>
          </a:fillRef>
          <a:effectRef idx="0">
            <a:schemeClr val="accent2"/>
          </a:effectRef>
          <a:fontRef idx="minor">
            <a:schemeClr val="tx1"/>
          </a:fontRef>
        </p:style>
      </p:cxnSp>
      <p:sp>
        <p:nvSpPr>
          <p:cNvPr id="16" name="Rectangle 15"/>
          <p:cNvSpPr/>
          <p:nvPr/>
        </p:nvSpPr>
        <p:spPr>
          <a:xfrm>
            <a:off x="179512" y="4221088"/>
            <a:ext cx="936104" cy="3600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کروات</a:t>
            </a:r>
            <a:endParaRPr lang="en-US" dirty="0">
              <a:cs typeface="B Nazanin" pitchFamily="2" charset="-78"/>
            </a:endParaRPr>
          </a:p>
        </p:txBody>
      </p:sp>
      <p:sp>
        <p:nvSpPr>
          <p:cNvPr id="17" name="Rectangle 16"/>
          <p:cNvSpPr/>
          <p:nvPr/>
        </p:nvSpPr>
        <p:spPr>
          <a:xfrm>
            <a:off x="179512" y="5157192"/>
            <a:ext cx="1152128" cy="4320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میز</a:t>
            </a:r>
            <a:endParaRPr lang="en-US" dirty="0">
              <a:cs typeface="B Nazanin" pitchFamily="2" charset="-78"/>
            </a:endParaRPr>
          </a:p>
        </p:txBody>
      </p:sp>
      <p:sp>
        <p:nvSpPr>
          <p:cNvPr id="18" name="Rectangle 17"/>
          <p:cNvSpPr/>
          <p:nvPr/>
        </p:nvSpPr>
        <p:spPr>
          <a:xfrm>
            <a:off x="8028384" y="2708920"/>
            <a:ext cx="1008112" cy="4320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کتاب</a:t>
            </a:r>
            <a:endParaRPr lang="en-US" dirty="0">
              <a:cs typeface="B Nazanin" pitchFamily="2" charset="-78"/>
            </a:endParaRPr>
          </a:p>
        </p:txBody>
      </p:sp>
      <p:sp>
        <p:nvSpPr>
          <p:cNvPr id="21" name="Rectangle 20"/>
          <p:cNvSpPr/>
          <p:nvPr/>
        </p:nvSpPr>
        <p:spPr>
          <a:xfrm>
            <a:off x="8028384" y="3356992"/>
            <a:ext cx="1115616" cy="4320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دانش آموزان</a:t>
            </a:r>
            <a:endParaRPr lang="en-US" dirty="0">
              <a:cs typeface="B Nazanin" pitchFamily="2" charset="-78"/>
            </a:endParaRPr>
          </a:p>
        </p:txBody>
      </p:sp>
      <p:sp>
        <p:nvSpPr>
          <p:cNvPr id="22" name="Rectangle 21"/>
          <p:cNvSpPr/>
          <p:nvPr/>
        </p:nvSpPr>
        <p:spPr>
          <a:xfrm>
            <a:off x="8028384" y="4243864"/>
            <a:ext cx="1115616" cy="39604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میز</a:t>
            </a:r>
            <a:endParaRPr lang="en-US" dirty="0">
              <a:cs typeface="B Nazanin" pitchFamily="2" charset="-78"/>
            </a:endParaRPr>
          </a:p>
        </p:txBody>
      </p:sp>
    </p:spTree>
    <p:extLst>
      <p:ext uri="{BB962C8B-B14F-4D97-AF65-F5344CB8AC3E}">
        <p14:creationId xmlns:p14="http://schemas.microsoft.com/office/powerpoint/2010/main" val="37594337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58"/>
            <a:ext cx="8229600" cy="1143000"/>
          </a:xfrm>
        </p:spPr>
        <p:txBody>
          <a:bodyPr>
            <a:noAutofit/>
          </a:bodyPr>
          <a:lstStyle/>
          <a:p>
            <a:pPr marL="0" marR="0" lvl="0" indent="0" algn="r" defTabSz="914400" rtl="0" eaLnBrk="1" fontAlgn="auto" latinLnBrk="0" hangingPunct="1">
              <a:lnSpc>
                <a:spcPct val="100000"/>
              </a:lnSpc>
              <a:spcBef>
                <a:spcPts val="0"/>
              </a:spcBef>
              <a:spcAft>
                <a:spcPts val="0"/>
              </a:spcAft>
              <a:tabLst/>
              <a:defRPr/>
            </a:pPr>
            <a:r>
              <a:rPr lang="fa-IR" dirty="0" smtClean="0">
                <a:solidFill>
                  <a:srgbClr val="FF0000"/>
                </a:solidFill>
                <a:cs typeface="B Titr" pitchFamily="2" charset="-78"/>
              </a:rPr>
              <a:t>مرحله سوم:</a:t>
            </a:r>
            <a:endParaRPr lang="en-US" dirty="0">
              <a:solidFill>
                <a:srgbClr val="FF0000"/>
              </a:solidFill>
              <a:cs typeface="B Titr" pitchFamily="2" charset="-78"/>
            </a:endParaRPr>
          </a:p>
        </p:txBody>
      </p:sp>
      <p:sp>
        <p:nvSpPr>
          <p:cNvPr id="3" name="Content Placeholder 2"/>
          <p:cNvSpPr>
            <a:spLocks noGrp="1"/>
          </p:cNvSpPr>
          <p:nvPr>
            <p:ph idx="1"/>
          </p:nvPr>
        </p:nvSpPr>
        <p:spPr>
          <a:xfrm>
            <a:off x="457200" y="1098994"/>
            <a:ext cx="8229600" cy="4525962"/>
          </a:xfrm>
          <a:blipFill>
            <a:blip r:embed="rId3" cstate="print"/>
            <a:tile tx="0" ty="0" sx="100000" sy="100000" flip="none" algn="tl"/>
          </a:blipFill>
        </p:spPr>
        <p:txBody>
          <a:bodyPr>
            <a:normAutofit/>
          </a:bodyPr>
          <a:lstStyle/>
          <a:p>
            <a:pPr marL="0" indent="0" algn="just" rtl="1">
              <a:lnSpc>
                <a:spcPct val="150000"/>
              </a:lnSpc>
              <a:buNone/>
            </a:pPr>
            <a:r>
              <a:rPr lang="fa-IR" sz="2800" dirty="0" smtClean="0">
                <a:solidFill>
                  <a:schemeClr val="accent5">
                    <a:lumMod val="75000"/>
                  </a:schemeClr>
                </a:solidFill>
                <a:latin typeface="+mj-lt"/>
                <a:ea typeface="+mj-ea"/>
                <a:cs typeface="B Titr" pitchFamily="2" charset="-78"/>
              </a:rPr>
              <a:t>معلم واژه ها را هجی کرده و از دانش آموزان که می خواهد آنها را هجی کنند و به زبان بیاورند</a:t>
            </a:r>
          </a:p>
          <a:p>
            <a:pPr marL="0" indent="0" algn="just" rtl="1">
              <a:lnSpc>
                <a:spcPct val="150000"/>
              </a:lnSpc>
              <a:buNone/>
            </a:pPr>
            <a:r>
              <a:rPr lang="fa-IR" dirty="0" smtClean="0">
                <a:cs typeface="B Zar" pitchFamily="2" charset="-78"/>
              </a:rPr>
              <a:t>دانش آموزان به طور مکرر واژه ها را مرور می کنند ،آنها را هجی می کنند ، به زبان می آورند(می گویند) و خطوطی را از تصویر به واژه ها وصل می کنندو یاد می گیرند که چگونه از لوحه به عنوان یک فرهنگ واژگان مصور استفاده کنند.</a:t>
            </a:r>
          </a:p>
        </p:txBody>
      </p:sp>
      <p:sp>
        <p:nvSpPr>
          <p:cNvPr id="717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fa-IR" sz="1400" dirty="0">
                <a:solidFill>
                  <a:schemeClr val="tx1"/>
                </a:solidFill>
              </a:rPr>
              <a:t>6</a:t>
            </a:r>
            <a:endParaRPr lang="fa-IR" sz="1400" dirty="0" smtClean="0">
              <a:solidFill>
                <a:schemeClr val="tx1"/>
              </a:solidFill>
            </a:endParaRPr>
          </a:p>
        </p:txBody>
      </p:sp>
    </p:spTree>
    <p:extLst>
      <p:ext uri="{BB962C8B-B14F-4D97-AF65-F5344CB8AC3E}">
        <p14:creationId xmlns:p14="http://schemas.microsoft.com/office/powerpoint/2010/main" val="29601078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cs typeface="B Titr" pitchFamily="2" charset="-78"/>
              </a:rPr>
              <a:t>مرحله چهارم:</a:t>
            </a:r>
            <a:endParaRPr lang="en-US" dirty="0"/>
          </a:p>
        </p:txBody>
      </p:sp>
      <p:sp>
        <p:nvSpPr>
          <p:cNvPr id="3" name="Content Placeholder 2"/>
          <p:cNvSpPr>
            <a:spLocks noGrp="1"/>
          </p:cNvSpPr>
          <p:nvPr>
            <p:ph idx="1"/>
          </p:nvPr>
        </p:nvSpPr>
        <p:spPr/>
        <p:txBody>
          <a:bodyPr/>
          <a:lstStyle/>
          <a:p>
            <a:pPr marL="0" indent="0" algn="just" rtl="1">
              <a:lnSpc>
                <a:spcPct val="150000"/>
              </a:lnSpc>
              <a:buNone/>
            </a:pPr>
            <a:r>
              <a:rPr lang="fa-IR" sz="2400" dirty="0" smtClean="0">
                <a:cs typeface="B Titr" pitchFamily="2" charset="-78"/>
              </a:rPr>
              <a:t> </a:t>
            </a:r>
            <a:r>
              <a:rPr lang="fa-IR" sz="2400" dirty="0">
                <a:cs typeface="B Titr" pitchFamily="2" charset="-78"/>
              </a:rPr>
              <a:t>واژه ها در یک رایانه وارد شده سپس بر روی کارتهایی چاپ می شوند .</a:t>
            </a:r>
          </a:p>
          <a:p>
            <a:pPr marL="0" indent="0" algn="just" rtl="1">
              <a:lnSpc>
                <a:spcPct val="150000"/>
              </a:lnSpc>
              <a:buNone/>
            </a:pPr>
            <a:r>
              <a:rPr lang="fa-IR" sz="2400" dirty="0">
                <a:cs typeface="B Titr" pitchFamily="2" charset="-78"/>
              </a:rPr>
              <a:t>مجموعه ای از این کارتها به هر کودک تحویل داده می شود</a:t>
            </a:r>
            <a:endParaRPr lang="en-US" sz="2400" dirty="0">
              <a:cs typeface="B Titr" pitchFamily="2" charset="-78"/>
            </a:endParaRPr>
          </a:p>
          <a:p>
            <a:pPr algn="r" rtl="1"/>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143</a:t>
            </a:fld>
            <a:endParaRPr lang="fa-IR">
              <a:solidFill>
                <a:prstClr val="black"/>
              </a:solidFill>
            </a:endParaRPr>
          </a:p>
        </p:txBody>
      </p:sp>
      <p:pic>
        <p:nvPicPr>
          <p:cNvPr id="1026" name="Picture 2" descr="C:\Users\abolfazl\Desktop\untitle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151007"/>
            <a:ext cx="5118332" cy="286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4263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58"/>
            <a:ext cx="8229600" cy="1143000"/>
          </a:xfrm>
        </p:spPr>
        <p:txBody>
          <a:bodyPr>
            <a:noAutofit/>
          </a:bodyPr>
          <a:lstStyle/>
          <a:p>
            <a:pPr>
              <a:spcBef>
                <a:spcPts val="0"/>
              </a:spcBef>
              <a:defRPr/>
            </a:pPr>
            <a:r>
              <a:rPr lang="fa-IR" sz="1800" dirty="0">
                <a:cs typeface="B Titr" pitchFamily="2" charset="-78"/>
              </a:rPr>
              <a:t>در چند روز نخست دانش آموزان می توانند یکی از سه فعالیت زیر را نجام دهند:</a:t>
            </a:r>
            <a:br>
              <a:rPr lang="fa-IR" sz="1800" dirty="0">
                <a:cs typeface="B Titr" pitchFamily="2" charset="-78"/>
              </a:rPr>
            </a:br>
            <a:endParaRPr lang="en-US" sz="1800" dirty="0">
              <a:solidFill>
                <a:srgbClr val="FF0000"/>
              </a:solidFill>
              <a:cs typeface="B Titr" pitchFamily="2" charset="-78"/>
            </a:endParaRPr>
          </a:p>
        </p:txBody>
      </p:sp>
      <p:sp>
        <p:nvSpPr>
          <p:cNvPr id="3" name="Content Placeholder 2"/>
          <p:cNvSpPr>
            <a:spLocks noGrp="1"/>
          </p:cNvSpPr>
          <p:nvPr>
            <p:ph idx="1"/>
          </p:nvPr>
        </p:nvSpPr>
        <p:spPr>
          <a:xfrm>
            <a:off x="457200" y="1098994"/>
            <a:ext cx="8229600" cy="5354342"/>
          </a:xfrm>
          <a:noFill/>
        </p:spPr>
        <p:txBody>
          <a:bodyPr>
            <a:normAutofit/>
          </a:bodyPr>
          <a:lstStyle/>
          <a:p>
            <a:pPr marL="0" indent="0" algn="just" rtl="1">
              <a:lnSpc>
                <a:spcPct val="150000"/>
              </a:lnSpc>
              <a:buNone/>
            </a:pPr>
            <a:endParaRPr lang="fa-IR" sz="2800" dirty="0" smtClean="0">
              <a:latin typeface="+mj-lt"/>
              <a:ea typeface="+mj-ea"/>
              <a:cs typeface="B Titr" pitchFamily="2" charset="-78"/>
            </a:endParaRPr>
          </a:p>
          <a:p>
            <a:pPr marL="0" indent="0" algn="just" rtl="1">
              <a:lnSpc>
                <a:spcPct val="150000"/>
              </a:lnSpc>
              <a:buNone/>
            </a:pPr>
            <a:endParaRPr lang="fa-IR" sz="2800" dirty="0" smtClean="0">
              <a:latin typeface="+mj-lt"/>
              <a:ea typeface="+mj-ea"/>
              <a:cs typeface="B Titr" pitchFamily="2" charset="-78"/>
            </a:endParaRPr>
          </a:p>
          <a:p>
            <a:pPr marL="0" indent="0" algn="just" rtl="1">
              <a:lnSpc>
                <a:spcPct val="150000"/>
              </a:lnSpc>
              <a:buNone/>
            </a:pPr>
            <a:endParaRPr lang="fa-IR" sz="2800" dirty="0" smtClean="0">
              <a:latin typeface="+mj-lt"/>
              <a:ea typeface="+mj-ea"/>
              <a:cs typeface="B Titr" pitchFamily="2" charset="-78"/>
            </a:endParaRPr>
          </a:p>
          <a:p>
            <a:pPr marL="0" indent="0" algn="just" rtl="1">
              <a:lnSpc>
                <a:spcPct val="150000"/>
              </a:lnSpc>
              <a:buNone/>
            </a:pPr>
            <a:endParaRPr lang="fa-IR" dirty="0" smtClean="0">
              <a:cs typeface="B Zar" pitchFamily="2" charset="-78"/>
            </a:endParaRPr>
          </a:p>
        </p:txBody>
      </p:sp>
      <p:sp>
        <p:nvSpPr>
          <p:cNvPr id="717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7FDB66B-48C8-4BFA-AF6B-C6717D6A3825}" type="slidenum">
              <a:rPr lang="fa-IR" sz="1400" smtClean="0">
                <a:solidFill>
                  <a:schemeClr val="tx1"/>
                </a:solidFill>
              </a:rPr>
              <a:pPr fontAlgn="base">
                <a:spcBef>
                  <a:spcPct val="0"/>
                </a:spcBef>
                <a:spcAft>
                  <a:spcPct val="0"/>
                </a:spcAft>
                <a:defRPr/>
              </a:pPr>
              <a:t>144</a:t>
            </a:fld>
            <a:endParaRPr lang="fa-IR" sz="1400" dirty="0" smtClean="0">
              <a:solidFill>
                <a:schemeClr val="tx1"/>
              </a:solidFill>
            </a:endParaRPr>
          </a:p>
        </p:txBody>
      </p:sp>
      <p:graphicFrame>
        <p:nvGraphicFramePr>
          <p:cNvPr id="5" name="Content Placeholder 7"/>
          <p:cNvGraphicFramePr>
            <a:graphicFrameLocks/>
          </p:cNvGraphicFramePr>
          <p:nvPr>
            <p:extLst>
              <p:ext uri="{D42A27DB-BD31-4B8C-83A1-F6EECF244321}">
                <p14:modId xmlns:p14="http://schemas.microsoft.com/office/powerpoint/2010/main" val="2024677722"/>
              </p:ext>
            </p:extLst>
          </p:nvPr>
        </p:nvGraphicFramePr>
        <p:xfrm>
          <a:off x="1115616" y="1916832"/>
          <a:ext cx="770485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12080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هفته دوم:</a:t>
            </a:r>
            <a:endParaRPr lang="en-US" dirty="0">
              <a:solidFill>
                <a:srgbClr val="FF0000"/>
              </a:solidFill>
              <a:cs typeface="B Titr" pitchFamily="2" charset="-78"/>
            </a:endParaRPr>
          </a:p>
        </p:txBody>
      </p:sp>
      <p:sp>
        <p:nvSpPr>
          <p:cNvPr id="3" name="Content Placeholder 2"/>
          <p:cNvSpPr>
            <a:spLocks noGrp="1"/>
          </p:cNvSpPr>
          <p:nvPr>
            <p:ph idx="1"/>
          </p:nvPr>
        </p:nvSpPr>
        <p:spPr>
          <a:xfrm>
            <a:off x="251520" y="1196752"/>
            <a:ext cx="8435280" cy="4929411"/>
          </a:xfrm>
        </p:spPr>
        <p:txBody>
          <a:bodyPr>
            <a:normAutofit fontScale="85000" lnSpcReduction="10000"/>
          </a:bodyPr>
          <a:lstStyle/>
          <a:p>
            <a:pPr algn="justLow" rtl="1"/>
            <a:r>
              <a:rPr lang="fa-IR" dirty="0" smtClean="0">
                <a:cs typeface="B Titr" pitchFamily="2" charset="-78"/>
              </a:rPr>
              <a:t>تعیین عناوین برای تصویر</a:t>
            </a:r>
          </a:p>
          <a:p>
            <a:pPr algn="justLow" rtl="1">
              <a:buClr>
                <a:schemeClr val="accent2">
                  <a:lumMod val="75000"/>
                </a:schemeClr>
              </a:buClr>
              <a:buFont typeface="Wingdings 2" pitchFamily="18" charset="2"/>
              <a:buChar char="õ"/>
            </a:pPr>
            <a:r>
              <a:rPr lang="fa-IR" dirty="0" smtClean="0">
                <a:cs typeface="B Zar" pitchFamily="2" charset="-78"/>
              </a:rPr>
              <a:t>جند تصویر و عناوینی که انتخاب شده است را به عنوان نمونه به دانش آموزان نشان داده می شود و از آنها خواسته می شود که عنوانی برای  تصویر ی که در هفته اول در اختیار آنها قرار داده شده است انتخاب کنند.</a:t>
            </a:r>
          </a:p>
          <a:p>
            <a:pPr marL="0" indent="0" algn="justLow" rtl="1">
              <a:buClr>
                <a:schemeClr val="accent2">
                  <a:lumMod val="75000"/>
                </a:schemeClr>
              </a:buClr>
              <a:buNone/>
            </a:pPr>
            <a:r>
              <a:rPr lang="fa-IR" dirty="0" smtClean="0">
                <a:cs typeface="B Zar" pitchFamily="2" charset="-78"/>
              </a:rPr>
              <a:t>هر دانش آموز عنوانی را پیشنهاد می کند و بر روی کاغذ نوشته می شود بدین ترتیب چندین واژه به فهرست افزوده شده و تعداد بیشتری از واژه ها کشف شده اند</a:t>
            </a:r>
          </a:p>
          <a:p>
            <a:pPr algn="justLow" rtl="1">
              <a:buClr>
                <a:schemeClr val="accent2">
                  <a:lumMod val="75000"/>
                </a:schemeClr>
              </a:buClr>
              <a:buFont typeface="Wingdings 2" pitchFamily="18" charset="2"/>
              <a:buChar char="õ"/>
            </a:pPr>
            <a:r>
              <a:rPr lang="fa-IR" dirty="0" smtClean="0">
                <a:cs typeface="B Zar" pitchFamily="2" charset="-78"/>
              </a:rPr>
              <a:t>در هفته دوم کودکان با استفاده از فرهنگ واژگان تصویر –واژه همچنان به بررسی واژه ها ادامه داده و واژه های نوشته شده بر کارت واژه های خود را طبقه بندی می کند. ضمناً معلم با نشان دادن کارتهایی که فقط یک واژه بر روی آنها نوشته شده بود میزان معلومات دانش آموزان را در غیاب زمینه مکتوب تصویر مورد بررسی قرار می دهند.</a:t>
            </a: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145</a:t>
            </a:fld>
            <a:endParaRPr lang="fa-IR">
              <a:solidFill>
                <a:prstClr val="black"/>
              </a:solidFill>
            </a:endParaRPr>
          </a:p>
        </p:txBody>
      </p:sp>
    </p:spTree>
    <p:extLst>
      <p:ext uri="{BB962C8B-B14F-4D97-AF65-F5344CB8AC3E}">
        <p14:creationId xmlns:p14="http://schemas.microsoft.com/office/powerpoint/2010/main" val="8550844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هفته سوم: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lnSpcReduction="10000"/>
          </a:bodyPr>
          <a:lstStyle/>
          <a:p>
            <a:pPr algn="justLow" rtl="1"/>
            <a:r>
              <a:rPr lang="fa-IR" dirty="0" smtClean="0">
                <a:cs typeface="B Titr" pitchFamily="2" charset="-78"/>
              </a:rPr>
              <a:t>ارائه جملات در خصوص تصویر</a:t>
            </a:r>
          </a:p>
          <a:p>
            <a:pPr algn="justLow" rtl="1"/>
            <a:r>
              <a:rPr lang="fa-IR" sz="2900" dirty="0">
                <a:cs typeface="B Zar" pitchFamily="2" charset="-78"/>
              </a:rPr>
              <a:t>معلم مجموعه ای از جملات را که درباره تصویر نوشته شده اند را ارائه می کند و چند ساختار جمله را به عنوان الگو معرفی می کند.</a:t>
            </a:r>
          </a:p>
          <a:p>
            <a:pPr algn="justLow" rtl="1"/>
            <a:r>
              <a:rPr lang="fa-IR" sz="2900" dirty="0">
                <a:cs typeface="B Zar" pitchFamily="2" charset="-78"/>
              </a:rPr>
              <a:t>در طی هفته دانش آموزان جملات خود را با استفاده از واژه هایی که از از تصویر استخراج کرده اند و نیز واژه هایی که برای جمله سازی مورد نیازند (مانند حروف ربط و اضافه) می نویسند. </a:t>
            </a:r>
          </a:p>
          <a:p>
            <a:pPr algn="justLow" rtl="1"/>
            <a:r>
              <a:rPr lang="fa-IR" sz="2900" dirty="0">
                <a:cs typeface="B Zar" pitchFamily="2" charset="-78"/>
              </a:rPr>
              <a:t>در این مرحله با جملاتی که کودکان نوشته اند تعدادی دیگر از واژگان شناسایی می شوند</a:t>
            </a:r>
            <a:r>
              <a:rPr lang="fa-IR" sz="2900" dirty="0" smtClean="0">
                <a:cs typeface="B Zar" pitchFamily="2" charset="-78"/>
              </a:rPr>
              <a:t>.</a:t>
            </a:r>
          </a:p>
          <a:p>
            <a:pPr algn="justLow" rtl="1"/>
            <a:r>
              <a:rPr lang="fa-IR" sz="2900" dirty="0" smtClean="0">
                <a:cs typeface="B Zar" pitchFamily="2" charset="-78"/>
              </a:rPr>
              <a:t>در این هفته دانش آموزان به بررسی واژه ها و خواندن جملات ادامه داده و معلم مجدداً بازشناسی واژگان را مورد آزمون قرار می دهند.</a:t>
            </a:r>
            <a:endParaRPr lang="fa-IR" sz="2900" dirty="0">
              <a:cs typeface="B Zar"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146</a:t>
            </a:fld>
            <a:endParaRPr lang="fa-IR">
              <a:solidFill>
                <a:prstClr val="black"/>
              </a:solidFill>
            </a:endParaRPr>
          </a:p>
        </p:txBody>
      </p:sp>
    </p:spTree>
    <p:extLst>
      <p:ext uri="{BB962C8B-B14F-4D97-AF65-F5344CB8AC3E}">
        <p14:creationId xmlns:p14="http://schemas.microsoft.com/office/powerpoint/2010/main" val="1163066217"/>
      </p:ext>
    </p:extLst>
  </p:cSld>
  <p:clrMapOvr>
    <a:masterClrMapping/>
  </p:clrMapOvr>
  <p:transition spd="slow">
    <p:pull/>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هفته چهارم: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a:bodyPr>
          <a:lstStyle/>
          <a:p>
            <a:pPr algn="justLow" rtl="1"/>
            <a:r>
              <a:rPr lang="fa-IR" dirty="0" smtClean="0">
                <a:cs typeface="B Titr" pitchFamily="2" charset="-78"/>
              </a:rPr>
              <a:t>ساختن پاراگراف و قرائت آن</a:t>
            </a:r>
          </a:p>
          <a:p>
            <a:pPr algn="justLow" rtl="1"/>
            <a:r>
              <a:rPr lang="fa-IR" dirty="0" smtClean="0">
                <a:cs typeface="B Zar" pitchFamily="2" charset="-78"/>
              </a:rPr>
              <a:t>معلم کلاس یکی از عناوین را برگزیده و با استفاده از گونه های تغییر یافته ای از جملاتی که کودکان ساخته بودند یک پاراگراف می سازد. </a:t>
            </a:r>
          </a:p>
          <a:p>
            <a:pPr algn="justLow" rtl="1"/>
            <a:r>
              <a:rPr lang="fa-IR" dirty="0" smtClean="0">
                <a:cs typeface="B Zar" pitchFamily="2" charset="-78"/>
              </a:rPr>
              <a:t>پاراگراف بر روی یک سلسله از کارتها نوشته شده  و یک دفترچه را می سازد که دانش آموزان می توانستند آن را به خانه برده و برای والدین خود بخوانند.</a:t>
            </a: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147</a:t>
            </a:fld>
            <a:endParaRPr lang="fa-IR">
              <a:solidFill>
                <a:prstClr val="black"/>
              </a:solidFill>
            </a:endParaRPr>
          </a:p>
        </p:txBody>
      </p:sp>
    </p:spTree>
    <p:extLst>
      <p:ext uri="{BB962C8B-B14F-4D97-AF65-F5344CB8AC3E}">
        <p14:creationId xmlns:p14="http://schemas.microsoft.com/office/powerpoint/2010/main" val="5971424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نکته</a:t>
            </a:r>
            <a:endParaRPr lang="en-US" dirty="0">
              <a:solidFill>
                <a:srgbClr val="FF0000"/>
              </a:solidFill>
              <a:cs typeface="B Titr" pitchFamily="2" charset="-78"/>
            </a:endParaRPr>
          </a:p>
        </p:txBody>
      </p:sp>
      <p:sp>
        <p:nvSpPr>
          <p:cNvPr id="3" name="Content Placeholder 2"/>
          <p:cNvSpPr>
            <a:spLocks noGrp="1"/>
          </p:cNvSpPr>
          <p:nvPr>
            <p:ph idx="1"/>
          </p:nvPr>
        </p:nvSpPr>
        <p:spPr>
          <a:xfrm>
            <a:off x="395536" y="2060848"/>
            <a:ext cx="8229600" cy="1828800"/>
          </a:xfrm>
          <a:blipFill>
            <a:blip r:embed="rId2" cstate="print"/>
            <a:tile tx="0" ty="0" sx="100000" sy="100000" flip="none" algn="tl"/>
          </a:blipFill>
        </p:spPr>
        <p:txBody>
          <a:bodyPr/>
          <a:lstStyle/>
          <a:p>
            <a:pPr algn="r" rtl="1"/>
            <a:endParaRPr lang="fa-IR" dirty="0" smtClean="0">
              <a:cs typeface="B Zar" pitchFamily="2" charset="-78"/>
            </a:endParaRPr>
          </a:p>
          <a:p>
            <a:pPr marL="0" indent="0" algn="r" rtl="1">
              <a:buNone/>
            </a:pPr>
            <a:r>
              <a:rPr lang="fa-IR" dirty="0" smtClean="0">
                <a:cs typeface="B Zar" pitchFamily="2" charset="-78"/>
              </a:rPr>
              <a:t>این </a:t>
            </a:r>
            <a:r>
              <a:rPr lang="fa-IR" dirty="0">
                <a:cs typeface="B Zar" pitchFamily="2" charset="-78"/>
              </a:rPr>
              <a:t>مدرسه در برنامه موسوم به «</a:t>
            </a:r>
            <a:r>
              <a:rPr lang="fa-IR" dirty="0">
                <a:solidFill>
                  <a:srgbClr val="FF0000"/>
                </a:solidFill>
                <a:cs typeface="B Zar" pitchFamily="2" charset="-78"/>
              </a:rPr>
              <a:t>فقط بخوان </a:t>
            </a:r>
            <a:r>
              <a:rPr lang="fa-IR" dirty="0">
                <a:cs typeface="B Zar" pitchFamily="2" charset="-78"/>
              </a:rPr>
              <a:t>» مشارکت داشته است</a:t>
            </a:r>
          </a:p>
          <a:p>
            <a:pPr algn="r" rtl="1"/>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148</a:t>
            </a:fld>
            <a:endParaRPr lang="fa-IR">
              <a:solidFill>
                <a:prstClr val="black"/>
              </a:solidFill>
            </a:endParaRPr>
          </a:p>
        </p:txBody>
      </p:sp>
    </p:spTree>
    <p:extLst>
      <p:ext uri="{BB962C8B-B14F-4D97-AF65-F5344CB8AC3E}">
        <p14:creationId xmlns:p14="http://schemas.microsoft.com/office/powerpoint/2010/main" val="30459634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pPr rtl="1"/>
            <a:r>
              <a:rPr lang="fa-IR" sz="3200" dirty="0">
                <a:solidFill>
                  <a:srgbClr val="FF0000"/>
                </a:solidFill>
                <a:cs typeface="B Titr" pitchFamily="2" charset="-78"/>
              </a:rPr>
              <a:t>پیش فرضهای استفاده از الگوی استقرایی تصویر-واژه</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2690535"/>
              </p:ext>
            </p:extLst>
          </p:nvPr>
        </p:nvGraphicFramePr>
        <p:xfrm>
          <a:off x="457200" y="1124744"/>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149</a:t>
            </a:fld>
            <a:endParaRPr lang="fa-IR">
              <a:solidFill>
                <a:prstClr val="black"/>
              </a:solidFill>
            </a:endParaRPr>
          </a:p>
        </p:txBody>
      </p:sp>
    </p:spTree>
    <p:extLst>
      <p:ext uri="{BB962C8B-B14F-4D97-AF65-F5344CB8AC3E}">
        <p14:creationId xmlns:p14="http://schemas.microsoft.com/office/powerpoint/2010/main" val="41895928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000" b="1" dirty="0" smtClean="0">
                <a:cs typeface="B Nazanin" panose="00000400000000000000" pitchFamily="2" charset="-78"/>
              </a:rPr>
              <a:t>خانواده الگوهای پردازش اطلاعات</a:t>
            </a:r>
            <a:endParaRPr lang="en-US" sz="40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Nazanin" panose="00000400000000000000" pitchFamily="2" charset="-78"/>
              </a:rPr>
              <a:t>تأکید بر گرایش فطری انسان برای درک و فهم جهان از طریق دستیابی به داده ها و سازماندهی آنها، درک مسایل و ارایه راه حل برای آنها، ارایه مفاهیم و ...</a:t>
            </a:r>
          </a:p>
          <a:p>
            <a:pPr algn="r" rtl="1"/>
            <a:r>
              <a:rPr lang="fa-IR" dirty="0" smtClean="0">
                <a:cs typeface="B Nazanin" panose="00000400000000000000" pitchFamily="2" charset="-78"/>
              </a:rPr>
              <a:t>مناسب برای انتقال مفاهیم و اطلاعات، پرورش شایستگی های عمومی، تقویت تفکر خلاق، مطالعه خود و جامعه، دستیابی به اهداف شخصی و اجتماعی تعلیم و تربیت</a:t>
            </a:r>
          </a:p>
          <a:p>
            <a:pPr algn="r" rtl="1"/>
            <a:r>
              <a:rPr lang="fa-IR" dirty="0" smtClean="0">
                <a:cs typeface="B Nazanin" panose="00000400000000000000" pitchFamily="2" charset="-78"/>
              </a:rPr>
              <a:t>آموزش نحوه ساخت دانش؛ تأکید بر مهارتهای شناختی</a:t>
            </a:r>
            <a:endParaRPr lang="en-US" dirty="0">
              <a:cs typeface="B Nazanin" panose="00000400000000000000" pitchFamily="2" charset="-78"/>
            </a:endParaRPr>
          </a:p>
        </p:txBody>
      </p:sp>
    </p:spTree>
    <p:extLst>
      <p:ext uri="{BB962C8B-B14F-4D97-AF65-F5344CB8AC3E}">
        <p14:creationId xmlns:p14="http://schemas.microsoft.com/office/powerpoint/2010/main" val="2249054069"/>
      </p:ext>
    </p:extLst>
  </p:cSld>
  <p:clrMapOvr>
    <a:masterClrMapping/>
  </p:clrMapOvr>
  <p:transition>
    <p:fade thruBlk="1"/>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4456545"/>
              </p:ext>
            </p:extLst>
          </p:nvPr>
        </p:nvGraphicFramePr>
        <p:xfrm>
          <a:off x="251520" y="1600200"/>
          <a:ext cx="878497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150</a:t>
            </a:fld>
            <a:endParaRPr lang="fa-IR">
              <a:solidFill>
                <a:prstClr val="black"/>
              </a:solidFill>
            </a:endParaRPr>
          </a:p>
        </p:txBody>
      </p:sp>
      <p:sp>
        <p:nvSpPr>
          <p:cNvPr id="7" name="Rectangle 6"/>
          <p:cNvSpPr/>
          <p:nvPr/>
        </p:nvSpPr>
        <p:spPr>
          <a:xfrm>
            <a:off x="3275856" y="1700808"/>
            <a:ext cx="5733288" cy="1188720"/>
          </a:xfrm>
          <a:prstGeom prst="rect">
            <a:avLst/>
          </a:prstGeom>
          <a:blipFill>
            <a:blip r:embed="rId7"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Low" rtl="1">
              <a:buFont typeface="Arial" pitchFamily="34" charset="0"/>
              <a:buChar char="•"/>
            </a:pPr>
            <a:r>
              <a:rPr lang="fa-IR" sz="2000" dirty="0">
                <a:solidFill>
                  <a:schemeClr val="tx1"/>
                </a:solidFill>
                <a:cs typeface="B Nazanin" pitchFamily="2" charset="-78"/>
              </a:rPr>
              <a:t>اصل عمده این الگو این است که از خزانه اشکال و واژگان برای تسهیل انتقال به حالت مکتوب استفاده به عمل آید</a:t>
            </a:r>
          </a:p>
          <a:p>
            <a:pPr algn="justLow" rtl="1"/>
            <a:endParaRPr lang="en-US" sz="2000" dirty="0">
              <a:solidFill>
                <a:schemeClr val="tx1"/>
              </a:solidFill>
            </a:endParaRPr>
          </a:p>
        </p:txBody>
      </p:sp>
      <p:sp>
        <p:nvSpPr>
          <p:cNvPr id="8" name="Rectangle 7"/>
          <p:cNvSpPr/>
          <p:nvPr/>
        </p:nvSpPr>
        <p:spPr>
          <a:xfrm>
            <a:off x="3275856" y="5301208"/>
            <a:ext cx="5733288" cy="1188720"/>
          </a:xfrm>
          <a:prstGeom prst="rect">
            <a:avLst/>
          </a:prstGeom>
          <a:blipFill>
            <a:blip r:embed="rId8"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Low" rtl="1">
              <a:buFont typeface="Arial" pitchFamily="34" charset="0"/>
              <a:buChar char="•"/>
            </a:pPr>
            <a:r>
              <a:rPr lang="fa-IR" sz="2000" dirty="0">
                <a:solidFill>
                  <a:schemeClr val="tx1"/>
                </a:solidFill>
                <a:cs typeface="B Nazanin" pitchFamily="2" charset="-78"/>
              </a:rPr>
              <a:t>اصل مهم دیگر در فعالیت از طریق الگوی استقرایی تصویر-واژه آن است که خواندن و نوشتن دارای نوعی ارتباط طبیعی با یکدیگرند و امکان فراگیری همزمان آن دو وجود دارد.</a:t>
            </a:r>
            <a:endParaRPr lang="en-US" sz="2000" dirty="0">
              <a:solidFill>
                <a:schemeClr val="tx1"/>
              </a:solidFill>
              <a:cs typeface="B Nazanin" pitchFamily="2" charset="-78"/>
            </a:endParaRPr>
          </a:p>
          <a:p>
            <a:pPr algn="justLow" rtl="1"/>
            <a:endParaRPr lang="en-US" sz="2000" dirty="0">
              <a:solidFill>
                <a:schemeClr val="tx1"/>
              </a:solidFill>
              <a:cs typeface="B Nazanin" pitchFamily="2" charset="-78"/>
            </a:endParaRPr>
          </a:p>
        </p:txBody>
      </p:sp>
    </p:spTree>
    <p:extLst>
      <p:ext uri="{BB962C8B-B14F-4D97-AF65-F5344CB8AC3E}">
        <p14:creationId xmlns:p14="http://schemas.microsoft.com/office/powerpoint/2010/main" val="35726713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سناریوی 2</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fontScale="85000" lnSpcReduction="10000"/>
          </a:bodyPr>
          <a:lstStyle/>
          <a:p>
            <a:pPr algn="justLow" rtl="1"/>
            <a:r>
              <a:rPr lang="fa-IR" dirty="0" smtClean="0">
                <a:cs typeface="B Nazanin" pitchFamily="2" charset="-78"/>
              </a:rPr>
              <a:t>تصویری بر تابلو اعلانات کلاس نصب می شود</a:t>
            </a:r>
          </a:p>
          <a:p>
            <a:pPr algn="justLow" rtl="1"/>
            <a:r>
              <a:rPr lang="fa-IR" dirty="0" smtClean="0">
                <a:cs typeface="B Nazanin" pitchFamily="2" charset="-78"/>
              </a:rPr>
              <a:t>معلم کودکان را به مقابل تصویر فرا می خواند </a:t>
            </a:r>
          </a:p>
          <a:p>
            <a:pPr algn="justLow" rtl="1"/>
            <a:r>
              <a:rPr lang="fa-IR" dirty="0" smtClean="0">
                <a:cs typeface="B Nazanin" pitchFamily="2" charset="-78"/>
              </a:rPr>
              <a:t>مانند سناریوی 1 آنها را به استخراج واژه ها، هجی کردن آنها فرا می خواند</a:t>
            </a:r>
          </a:p>
          <a:p>
            <a:pPr algn="justLow" rtl="1"/>
            <a:r>
              <a:rPr lang="fa-IR" dirty="0" smtClean="0">
                <a:cs typeface="B Nazanin" pitchFamily="2" charset="-78"/>
              </a:rPr>
              <a:t>هر یک از دانش آموزان آنچه را که در تصویر می بینند بیان می کنند سپس معلم خطی از تصویر به سوی نقطه ای که واژه مربوطه درج شده رسم می کند سپس آن واژه را قرائت کرده و از دانش آموزان می خواهد که در زمان هجی کردن واژه توسط معلم گوش فرا داده و سپس تکرار و تمرین نمایند.</a:t>
            </a:r>
          </a:p>
          <a:p>
            <a:pPr algn="justLow" rtl="1"/>
            <a:r>
              <a:rPr lang="fa-IR" dirty="0" smtClean="0">
                <a:cs typeface="B Nazanin" pitchFamily="2" charset="-78"/>
              </a:rPr>
              <a:t>در این مرحله معلم ضمن هجی کردن حروف آنها را می نویسد و از دانش آموزان می خواهد تا با اشاره او به هر یک از حروف آن را یک صدا بخوانند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151</a:t>
            </a:fld>
            <a:endParaRPr lang="fa-IR">
              <a:solidFill>
                <a:prstClr val="black"/>
              </a:solidFill>
            </a:endParaRPr>
          </a:p>
        </p:txBody>
      </p:sp>
    </p:spTree>
    <p:extLst>
      <p:ext uri="{BB962C8B-B14F-4D97-AF65-F5344CB8AC3E}">
        <p14:creationId xmlns:p14="http://schemas.microsoft.com/office/powerpoint/2010/main" val="24635315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152</a:t>
            </a:fld>
            <a:endParaRPr lang="fa-IR">
              <a:solidFill>
                <a:prstClr val="black"/>
              </a:solidFill>
            </a:endParaRPr>
          </a:p>
        </p:txBody>
      </p:sp>
      <p:pic>
        <p:nvPicPr>
          <p:cNvPr id="2050" name="Picture 2" descr="C:\Users\abolfazl\Desktop\untitled2.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528346"/>
            <a:ext cx="4248472" cy="317001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4716016" y="1772816"/>
            <a:ext cx="1080120"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12160" y="3284984"/>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547664" y="5445224"/>
            <a:ext cx="1656184"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04048" y="5157192"/>
            <a:ext cx="198022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36096" y="2564904"/>
            <a:ext cx="158417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112060" y="980728"/>
            <a:ext cx="1764196" cy="63577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وایت برد</a:t>
            </a:r>
            <a:endParaRPr lang="en-US" dirty="0">
              <a:cs typeface="B Nazanin" pitchFamily="2" charset="-78"/>
            </a:endParaRPr>
          </a:p>
        </p:txBody>
      </p:sp>
      <p:sp>
        <p:nvSpPr>
          <p:cNvPr id="16" name="Rectangle 15"/>
          <p:cNvSpPr/>
          <p:nvPr/>
        </p:nvSpPr>
        <p:spPr>
          <a:xfrm>
            <a:off x="7020272" y="2258870"/>
            <a:ext cx="1512168" cy="6120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solidFill>
                  <a:schemeClr val="tx1"/>
                </a:solidFill>
                <a:cs typeface="B Nazanin" pitchFamily="2" charset="-78"/>
              </a:rPr>
              <a:t>لامپ</a:t>
            </a:r>
            <a:endParaRPr lang="en-US" dirty="0">
              <a:solidFill>
                <a:schemeClr val="tx1"/>
              </a:solidFill>
              <a:cs typeface="B Nazanin" pitchFamily="2" charset="-78"/>
            </a:endParaRPr>
          </a:p>
        </p:txBody>
      </p:sp>
      <p:sp>
        <p:nvSpPr>
          <p:cNvPr id="17" name="Rectangle 16"/>
          <p:cNvSpPr/>
          <p:nvPr/>
        </p:nvSpPr>
        <p:spPr>
          <a:xfrm>
            <a:off x="7937406" y="3068960"/>
            <a:ext cx="1187624" cy="4320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solidFill>
                  <a:schemeClr val="tx1"/>
                </a:solidFill>
                <a:cs typeface="B Nazanin" pitchFamily="2" charset="-78"/>
              </a:rPr>
              <a:t>تابلو اعلانات</a:t>
            </a:r>
            <a:endParaRPr lang="en-US" dirty="0">
              <a:solidFill>
                <a:schemeClr val="tx1"/>
              </a:solidFill>
              <a:cs typeface="B Nazanin" pitchFamily="2" charset="-78"/>
            </a:endParaRPr>
          </a:p>
        </p:txBody>
      </p:sp>
      <p:sp>
        <p:nvSpPr>
          <p:cNvPr id="18" name="Rectangle 17"/>
          <p:cNvSpPr/>
          <p:nvPr/>
        </p:nvSpPr>
        <p:spPr>
          <a:xfrm>
            <a:off x="7092280" y="5830059"/>
            <a:ext cx="1728192" cy="5040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solidFill>
                  <a:schemeClr val="tx1"/>
                </a:solidFill>
                <a:cs typeface="B Nazanin" pitchFamily="2" charset="-78"/>
              </a:rPr>
              <a:t>میز</a:t>
            </a:r>
            <a:endParaRPr lang="en-US" dirty="0">
              <a:solidFill>
                <a:schemeClr val="tx1"/>
              </a:solidFill>
              <a:cs typeface="B Nazanin" pitchFamily="2" charset="-78"/>
            </a:endParaRPr>
          </a:p>
        </p:txBody>
      </p:sp>
      <p:sp>
        <p:nvSpPr>
          <p:cNvPr id="20" name="Rectangle 19"/>
          <p:cNvSpPr/>
          <p:nvPr/>
        </p:nvSpPr>
        <p:spPr>
          <a:xfrm>
            <a:off x="216024" y="5436234"/>
            <a:ext cx="1331640" cy="6368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solidFill>
                  <a:schemeClr val="tx1"/>
                </a:solidFill>
                <a:cs typeface="B Nazanin" pitchFamily="2" charset="-78"/>
              </a:rPr>
              <a:t>صندلی</a:t>
            </a:r>
            <a:endParaRPr lang="en-US" dirty="0">
              <a:solidFill>
                <a:schemeClr val="tx1"/>
              </a:solidFill>
              <a:cs typeface="B Nazanin" pitchFamily="2" charset="-78"/>
            </a:endParaRPr>
          </a:p>
        </p:txBody>
      </p:sp>
      <p:cxnSp>
        <p:nvCxnSpPr>
          <p:cNvPr id="22" name="Straight Connector 21"/>
          <p:cNvCxnSpPr/>
          <p:nvPr/>
        </p:nvCxnSpPr>
        <p:spPr>
          <a:xfrm flipH="1">
            <a:off x="1979712" y="3501008"/>
            <a:ext cx="230425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16024" y="3068960"/>
            <a:ext cx="1619672" cy="79208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solidFill>
                  <a:schemeClr val="tx1"/>
                </a:solidFill>
                <a:cs typeface="B Nazanin" pitchFamily="2" charset="-78"/>
              </a:rPr>
              <a:t>تی شرت</a:t>
            </a:r>
            <a:endParaRPr lang="en-US" dirty="0">
              <a:solidFill>
                <a:schemeClr val="tx1"/>
              </a:solidFill>
              <a:cs typeface="B Nazanin" pitchFamily="2" charset="-78"/>
            </a:endParaRPr>
          </a:p>
        </p:txBody>
      </p:sp>
    </p:spTree>
    <p:extLst>
      <p:ext uri="{BB962C8B-B14F-4D97-AF65-F5344CB8AC3E}">
        <p14:creationId xmlns:p14="http://schemas.microsoft.com/office/powerpoint/2010/main" val="28954982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دوم :</a:t>
            </a:r>
            <a:endParaRPr lang="en-US" dirty="0">
              <a:solidFill>
                <a:srgbClr val="FF0000"/>
              </a:solidFill>
              <a:cs typeface="B Titr" pitchFamily="2" charset="-78"/>
            </a:endParaRPr>
          </a:p>
        </p:txBody>
      </p:sp>
      <p:sp>
        <p:nvSpPr>
          <p:cNvPr id="3" name="Content Placeholder 2"/>
          <p:cNvSpPr>
            <a:spLocks noGrp="1"/>
          </p:cNvSpPr>
          <p:nvPr>
            <p:ph idx="1"/>
          </p:nvPr>
        </p:nvSpPr>
        <p:spPr/>
        <p:txBody>
          <a:bodyPr/>
          <a:lstStyle/>
          <a:p>
            <a:pPr algn="justLow" rtl="1"/>
            <a:r>
              <a:rPr lang="fa-IR" dirty="0" smtClean="0">
                <a:cs typeface="B Nazanin" pitchFamily="2" charset="-78"/>
              </a:rPr>
              <a:t>در مرحله دوم ، معلم کودکان را به بحث درباره تصویر هدایت می کند و از آنها می خواهد در خصوص  اینکه این تصویر متعلق به کجا می باشد نظرات خود را اعلام نمایند</a:t>
            </a:r>
          </a:p>
          <a:p>
            <a:pPr algn="justLow" rtl="1"/>
            <a:r>
              <a:rPr lang="fa-IR" dirty="0" smtClean="0">
                <a:cs typeface="B Nazanin" pitchFamily="2" charset="-78"/>
              </a:rPr>
              <a:t>معلم پس از اعلام نظرات دانش آموزان در خصوص تصاویر ، علت اینکه آنها به این نتیجه رسیده اند را جویا می گردد</a:t>
            </a:r>
          </a:p>
          <a:p>
            <a:pPr algn="justLow" rtl="1"/>
            <a:r>
              <a:rPr lang="fa-IR" dirty="0" smtClean="0">
                <a:cs typeface="B Nazanin" pitchFamily="2" charset="-78"/>
              </a:rPr>
              <a:t>در این مرحله نیز خواندن واژه ها تمرین می گردد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153</a:t>
            </a:fld>
            <a:endParaRPr lang="fa-IR">
              <a:solidFill>
                <a:prstClr val="black"/>
              </a:solidFill>
            </a:endParaRPr>
          </a:p>
        </p:txBody>
      </p:sp>
    </p:spTree>
    <p:extLst>
      <p:ext uri="{BB962C8B-B14F-4D97-AF65-F5344CB8AC3E}">
        <p14:creationId xmlns:p14="http://schemas.microsoft.com/office/powerpoint/2010/main" val="28605303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سوم:	</a:t>
            </a:r>
            <a:endParaRPr lang="en-US" dirty="0">
              <a:solidFill>
                <a:srgbClr val="FF0000"/>
              </a:solidFill>
              <a:cs typeface="B Titr" pitchFamily="2" charset="-78"/>
            </a:endParaRPr>
          </a:p>
        </p:txBody>
      </p:sp>
      <p:sp>
        <p:nvSpPr>
          <p:cNvPr id="3" name="Content Placeholder 2"/>
          <p:cNvSpPr>
            <a:spLocks noGrp="1"/>
          </p:cNvSpPr>
          <p:nvPr>
            <p:ph idx="1"/>
          </p:nvPr>
        </p:nvSpPr>
        <p:spPr/>
        <p:txBody>
          <a:bodyPr/>
          <a:lstStyle/>
          <a:p>
            <a:pPr algn="justLow" rtl="1"/>
            <a:r>
              <a:rPr lang="fa-IR" dirty="0" smtClean="0">
                <a:cs typeface="B Nazanin" pitchFamily="2" charset="-78"/>
              </a:rPr>
              <a:t>در این مرحله معلم کارت واژه های جدید را به کودکان می دهد و اعلام می کند که در این مرحله می خواهیم «خواندن» بی صدا را تمرین کنیم</a:t>
            </a:r>
          </a:p>
          <a:p>
            <a:pPr algn="justLow" rtl="1"/>
            <a:r>
              <a:rPr lang="fa-IR" dirty="0" smtClean="0">
                <a:cs typeface="B Nazanin" pitchFamily="2" charset="-78"/>
              </a:rPr>
              <a:t>معلم به واژه ها اشاره می کند در اینجا ممکن است تعدادی از دانش آموزان آن را با صدای بلند بخوانند معلم با این توضیح که نگذاری صدایی از دهنتان خارج گردد و آنها را در ذهن خود تمرین کنید آنها را راهنمایی می کند.</a:t>
            </a:r>
          </a:p>
          <a:p>
            <a:pPr algn="justLow"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154</a:t>
            </a:fld>
            <a:endParaRPr lang="fa-IR">
              <a:solidFill>
                <a:prstClr val="black"/>
              </a:solidFill>
            </a:endParaRPr>
          </a:p>
        </p:txBody>
      </p:sp>
    </p:spTree>
    <p:extLst>
      <p:ext uri="{BB962C8B-B14F-4D97-AF65-F5344CB8AC3E}">
        <p14:creationId xmlns:p14="http://schemas.microsoft.com/office/powerpoint/2010/main" val="35479633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fa-IR" dirty="0">
                <a:solidFill>
                  <a:srgbClr val="FF0000"/>
                </a:solidFill>
                <a:cs typeface="B Titr" pitchFamily="2" charset="-78"/>
              </a:rPr>
              <a:t>مرحله چهارم </a:t>
            </a:r>
            <a:endParaRPr lang="en-US" dirty="0"/>
          </a:p>
        </p:txBody>
      </p:sp>
      <p:sp>
        <p:nvSpPr>
          <p:cNvPr id="3" name="Content Placeholder 2"/>
          <p:cNvSpPr>
            <a:spLocks noGrp="1"/>
          </p:cNvSpPr>
          <p:nvPr>
            <p:ph idx="1"/>
          </p:nvPr>
        </p:nvSpPr>
        <p:spPr>
          <a:xfrm>
            <a:off x="251520" y="908720"/>
            <a:ext cx="8435280" cy="5544616"/>
          </a:xfrm>
        </p:spPr>
        <p:txBody>
          <a:bodyPr>
            <a:normAutofit/>
          </a:bodyPr>
          <a:lstStyle/>
          <a:p>
            <a:pPr algn="r" rtl="1"/>
            <a:r>
              <a:rPr lang="fa-IR" sz="2800" dirty="0">
                <a:cs typeface="B Nazanin" pitchFamily="2" charset="-78"/>
              </a:rPr>
              <a:t>در این مرحله دسته بندی اشکال و دلایل اینکه چرا برخی از اشکال در یک دسته خاص قرار می گیرند موضوع آموزش می باشد  </a:t>
            </a:r>
            <a:r>
              <a:rPr lang="fa-IR" sz="2800" dirty="0" smtClean="0">
                <a:cs typeface="B Nazanin" pitchFamily="2" charset="-78"/>
              </a:rPr>
              <a:t>.</a:t>
            </a:r>
          </a:p>
          <a:p>
            <a:pPr algn="r" rtl="1"/>
            <a:endParaRPr lang="fa-IR" sz="2800" dirty="0">
              <a:cs typeface="B Nazanin" pitchFamily="2" charset="-78"/>
            </a:endParaRPr>
          </a:p>
          <a:p>
            <a:pPr algn="r" rtl="1"/>
            <a:endParaRPr lang="en-US" sz="2800"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155</a:t>
            </a:fld>
            <a:endParaRPr lang="fa-IR">
              <a:solidFill>
                <a:prstClr val="black"/>
              </a:solidFill>
            </a:endParaRPr>
          </a:p>
        </p:txBody>
      </p:sp>
      <p:graphicFrame>
        <p:nvGraphicFramePr>
          <p:cNvPr id="5" name="Diagram 4"/>
          <p:cNvGraphicFramePr/>
          <p:nvPr>
            <p:extLst>
              <p:ext uri="{D42A27DB-BD31-4B8C-83A1-F6EECF244321}">
                <p14:modId xmlns:p14="http://schemas.microsoft.com/office/powerpoint/2010/main" val="3368306345"/>
              </p:ext>
            </p:extLst>
          </p:nvPr>
        </p:nvGraphicFramePr>
        <p:xfrm>
          <a:off x="539552" y="1988840"/>
          <a:ext cx="806489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259632" y="5825965"/>
            <a:ext cx="7128792" cy="1008112"/>
          </a:xfrm>
          <a:prstGeom prst="rect">
            <a:avLst/>
          </a:prstGeom>
          <a:blipFill>
            <a:blip r:embed="rId7"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3200" dirty="0" smtClean="0">
              <a:solidFill>
                <a:schemeClr val="tx1"/>
              </a:solidFill>
              <a:latin typeface="IranNastaliq" pitchFamily="18" charset="0"/>
              <a:cs typeface="IranNastaliq" pitchFamily="18" charset="0"/>
            </a:endParaRPr>
          </a:p>
          <a:p>
            <a:pPr algn="ctr"/>
            <a:r>
              <a:rPr lang="fa-IR" sz="3200" dirty="0" smtClean="0">
                <a:solidFill>
                  <a:schemeClr val="tx1"/>
                </a:solidFill>
                <a:latin typeface="IranNastaliq" pitchFamily="18" charset="0"/>
                <a:cs typeface="IranNastaliq" pitchFamily="18" charset="0"/>
              </a:rPr>
              <a:t>در </a:t>
            </a:r>
            <a:r>
              <a:rPr lang="fa-IR" sz="3200" dirty="0">
                <a:solidFill>
                  <a:schemeClr val="tx1"/>
                </a:solidFill>
                <a:latin typeface="IranNastaliq" pitchFamily="18" charset="0"/>
                <a:cs typeface="IranNastaliq" pitchFamily="18" charset="0"/>
              </a:rPr>
              <a:t>این مرحله نیز خواندن واژه ها ، هجی کردن ، خواندن بی صدا تمرین می گردد</a:t>
            </a:r>
            <a:endParaRPr lang="en-US" sz="3200" dirty="0">
              <a:solidFill>
                <a:schemeClr val="tx1"/>
              </a:solidFill>
              <a:latin typeface="IranNastaliq" pitchFamily="18" charset="0"/>
              <a:cs typeface="IranNastaliq" pitchFamily="18" charset="0"/>
            </a:endParaRPr>
          </a:p>
          <a:p>
            <a:pPr algn="ctr"/>
            <a:endParaRPr lang="en-US" sz="3200" dirty="0">
              <a:solidFill>
                <a:schemeClr val="tx1"/>
              </a:solidFill>
              <a:latin typeface="IranNastaliq" pitchFamily="18" charset="0"/>
              <a:cs typeface="IranNastaliq" pitchFamily="18" charset="0"/>
            </a:endParaRPr>
          </a:p>
        </p:txBody>
      </p:sp>
    </p:spTree>
    <p:extLst>
      <p:ext uri="{BB962C8B-B14F-4D97-AF65-F5344CB8AC3E}">
        <p14:creationId xmlns:p14="http://schemas.microsoft.com/office/powerpoint/2010/main" val="25571952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پنجم: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lstStyle/>
          <a:p>
            <a:pPr algn="justLow" rtl="1"/>
            <a:r>
              <a:rPr lang="fa-IR" dirty="0" smtClean="0">
                <a:cs typeface="B Nazanin" pitchFamily="2" charset="-78"/>
              </a:rPr>
              <a:t>در این مرحله ضمن مرور واژه های قبلی به ارائه چند واژه جدید می پردازند.</a:t>
            </a:r>
          </a:p>
          <a:p>
            <a:pPr algn="justLow" rtl="1"/>
            <a:r>
              <a:rPr lang="fa-IR" dirty="0" smtClean="0">
                <a:cs typeface="B Nazanin" pitchFamily="2" charset="-78"/>
              </a:rPr>
              <a:t>معلم در خصوص صداهای مختلف صحبت کرده و مثالهایی در این زمینه می زند.</a:t>
            </a:r>
          </a:p>
          <a:p>
            <a:pPr algn="justLow" rtl="1"/>
            <a:r>
              <a:rPr lang="fa-IR" dirty="0" smtClean="0">
                <a:cs typeface="B Nazanin" pitchFamily="2" charset="-78"/>
              </a:rPr>
              <a:t>از دانش آموزان می خواهد تا کلمات مشابه و هم قافیه را که دارای صدا های مشابه هستند را از روی کارت واژه ها استخراج نمایند و به طبقه بندی آنها بپردازند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156</a:t>
            </a:fld>
            <a:endParaRPr lang="fa-IR">
              <a:solidFill>
                <a:prstClr val="black"/>
              </a:solidFill>
            </a:endParaRPr>
          </a:p>
        </p:txBody>
      </p:sp>
    </p:spTree>
    <p:extLst>
      <p:ext uri="{BB962C8B-B14F-4D97-AF65-F5344CB8AC3E}">
        <p14:creationId xmlns:p14="http://schemas.microsoft.com/office/powerpoint/2010/main" val="39970915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ششم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fontScale="85000" lnSpcReduction="20000"/>
          </a:bodyPr>
          <a:lstStyle/>
          <a:p>
            <a:pPr algn="justLow" rtl="1"/>
            <a:r>
              <a:rPr lang="fa-IR" dirty="0" smtClean="0">
                <a:cs typeface="B Nazanin" pitchFamily="2" charset="-78"/>
              </a:rPr>
              <a:t>در این مرحله معلم در خصوص انتخاب عناوین  و جملات با کودکان کار می کند</a:t>
            </a:r>
          </a:p>
          <a:p>
            <a:pPr algn="justLow" rtl="1"/>
            <a:r>
              <a:rPr lang="fa-IR" dirty="0" smtClean="0">
                <a:cs typeface="B Nazanin" pitchFamily="2" charset="-78"/>
              </a:rPr>
              <a:t>در ابتدا معلم در خصوص عناوین با دانش آموزان صحبت کرده و نظر آنها را در خصوص عناوین جمع آوری می کند</a:t>
            </a:r>
          </a:p>
          <a:p>
            <a:pPr algn="justLow" rtl="1"/>
            <a:r>
              <a:rPr lang="fa-IR" dirty="0" smtClean="0">
                <a:cs typeface="B Nazanin" pitchFamily="2" charset="-78"/>
              </a:rPr>
              <a:t>سپس معلم دانش آموزان را به کنار تصویر مورد نظر برده و از آنها می خواهد عنوانی را برای تصویر پیدا کنند و دلیل این انتخاب را نیز بیان کنند .</a:t>
            </a:r>
          </a:p>
          <a:p>
            <a:pPr algn="justLow" rtl="1"/>
            <a:r>
              <a:rPr lang="fa-IR" dirty="0" smtClean="0">
                <a:cs typeface="B Nazanin" pitchFamily="2" charset="-78"/>
              </a:rPr>
              <a:t>معلم روی تخته کلاس واژه جمله را می نویسد و در ذیل آن دو تا از جملاتی را که در جریان بحث شنیده است می نویسد</a:t>
            </a:r>
          </a:p>
          <a:p>
            <a:pPr algn="justLow" rtl="1"/>
            <a:r>
              <a:rPr lang="fa-IR" dirty="0" smtClean="0">
                <a:cs typeface="B Nazanin" pitchFamily="2" charset="-78"/>
              </a:rPr>
              <a:t>معلم از دانش آموزان می خواهد که جملات را بدون صدا بخوانند و هر چقدر که می توانند واژه های بیشتری را بخوانند آنگاه جملات را با هم می خوانند.</a:t>
            </a:r>
          </a:p>
          <a:p>
            <a:pPr algn="justLow"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157</a:t>
            </a:fld>
            <a:endParaRPr lang="fa-IR">
              <a:solidFill>
                <a:prstClr val="black"/>
              </a:solidFill>
            </a:endParaRPr>
          </a:p>
        </p:txBody>
      </p:sp>
    </p:spTree>
    <p:extLst>
      <p:ext uri="{BB962C8B-B14F-4D97-AF65-F5344CB8AC3E}">
        <p14:creationId xmlns:p14="http://schemas.microsoft.com/office/powerpoint/2010/main" val="1317244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هفتم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lnSpcReduction="10000"/>
          </a:bodyPr>
          <a:lstStyle/>
          <a:p>
            <a:pPr algn="justLow" rtl="1"/>
            <a:r>
              <a:rPr lang="fa-IR" dirty="0" smtClean="0">
                <a:cs typeface="B Nazanin" pitchFamily="2" charset="-78"/>
              </a:rPr>
              <a:t>در این مرحله معلم در خصوص صوت شناسی، دستور زبان ، قواعد تثبیت شده و کاربردها با آنها کار می کند</a:t>
            </a:r>
          </a:p>
          <a:p>
            <a:pPr algn="justLow" rtl="1"/>
            <a:r>
              <a:rPr lang="fa-IR" dirty="0" smtClean="0">
                <a:cs typeface="B Nazanin" pitchFamily="2" charset="-78"/>
              </a:rPr>
              <a:t>معلم در خصوص حروف اضافه که در جلات توسط دانش آموزان به کار گرفته شده است با آنها صحبت می کند</a:t>
            </a:r>
          </a:p>
          <a:p>
            <a:pPr algn="justLow" rtl="1"/>
            <a:r>
              <a:rPr lang="fa-IR" dirty="0" smtClean="0">
                <a:cs typeface="B Nazanin" pitchFamily="2" charset="-78"/>
              </a:rPr>
              <a:t>معلم در خصوص چگونگی دستور جمله ،به عنوان مثال چگونگی شروع جملات ارائه شده توسط دانش آموزان با آنها صحبت می کند.</a:t>
            </a:r>
          </a:p>
          <a:p>
            <a:pPr algn="justLow" rtl="1"/>
            <a:r>
              <a:rPr lang="fa-IR" dirty="0" smtClean="0">
                <a:cs typeface="B Nazanin" pitchFamily="2" charset="-78"/>
              </a:rPr>
              <a:t>معلم با این فعالیتها در حال آماده سازی شاگردان برای نوشتن پاراگراف هایی در باره یک عنوان واحد یا ایده محوری هستند.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158</a:t>
            </a:fld>
            <a:endParaRPr lang="fa-IR">
              <a:solidFill>
                <a:prstClr val="black"/>
              </a:solidFill>
            </a:endParaRPr>
          </a:p>
        </p:txBody>
      </p:sp>
    </p:spTree>
    <p:extLst>
      <p:ext uri="{BB962C8B-B14F-4D97-AF65-F5344CB8AC3E}">
        <p14:creationId xmlns:p14="http://schemas.microsoft.com/office/powerpoint/2010/main" val="8279422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هشتم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lstStyle/>
          <a:p>
            <a:pPr algn="justLow" rtl="1"/>
            <a:r>
              <a:rPr lang="fa-IR" dirty="0">
                <a:cs typeface="B Nazanin" pitchFamily="2" charset="-78"/>
              </a:rPr>
              <a:t>معلم از دانش آموزان می خواهد که جملات و پاراگرافها را مرور کنند</a:t>
            </a:r>
          </a:p>
          <a:p>
            <a:pPr algn="justLow" rtl="1"/>
            <a:r>
              <a:rPr lang="fa-IR" dirty="0" smtClean="0">
                <a:cs typeface="B Nazanin" pitchFamily="2" charset="-78"/>
              </a:rPr>
              <a:t>او از دانش آموزان می خواهد که پاراگراف ها را بدون صدا و با صدای بلند بخوانند</a:t>
            </a:r>
          </a:p>
          <a:p>
            <a:pPr marL="0" indent="0" algn="justLow" rtl="1">
              <a:buNone/>
            </a:pP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159</a:t>
            </a:fld>
            <a:endParaRPr lang="fa-IR">
              <a:solidFill>
                <a:prstClr val="black"/>
              </a:solidFill>
            </a:endParaRPr>
          </a:p>
        </p:txBody>
      </p:sp>
    </p:spTree>
    <p:extLst>
      <p:ext uri="{BB962C8B-B14F-4D97-AF65-F5344CB8AC3E}">
        <p14:creationId xmlns:p14="http://schemas.microsoft.com/office/powerpoint/2010/main" val="19324116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341438"/>
          </a:xfrm>
        </p:spPr>
        <p:txBody>
          <a:bodyPr>
            <a:normAutofit/>
          </a:bodyPr>
          <a:lstStyle/>
          <a:p>
            <a:pPr algn="ctr" rtl="1"/>
            <a:r>
              <a:rPr lang="fa-IR" sz="4000" b="1" dirty="0" smtClean="0">
                <a:cs typeface="B Nazanin" panose="00000400000000000000" pitchFamily="2" charset="-78"/>
              </a:rPr>
              <a:t>الگوهای تدریس خانواده پردازش اطلاعات</a:t>
            </a:r>
            <a:endParaRPr lang="en-US" sz="4000" b="1" dirty="0">
              <a:cs typeface="B Nazanin" panose="00000400000000000000" pitchFamily="2" charset="-78"/>
            </a:endParaRPr>
          </a:p>
        </p:txBody>
      </p:sp>
      <p:sp>
        <p:nvSpPr>
          <p:cNvPr id="3" name="Content Placeholder 2"/>
          <p:cNvSpPr>
            <a:spLocks noGrp="1"/>
          </p:cNvSpPr>
          <p:nvPr>
            <p:ph idx="1"/>
          </p:nvPr>
        </p:nvSpPr>
        <p:spPr>
          <a:xfrm>
            <a:off x="228600" y="1447800"/>
            <a:ext cx="8915400" cy="5334000"/>
          </a:xfrm>
        </p:spPr>
        <p:txBody>
          <a:bodyPr>
            <a:normAutofit/>
          </a:bodyPr>
          <a:lstStyle/>
          <a:p>
            <a:pPr algn="r" rtl="1"/>
            <a:r>
              <a:rPr lang="fa-IR" dirty="0" smtClean="0">
                <a:cs typeface="B Nazanin" panose="00000400000000000000" pitchFamily="2" charset="-78"/>
              </a:rPr>
              <a:t>تفکر استقرایی؛ هیلدا تابا (فصل سوم)</a:t>
            </a:r>
          </a:p>
          <a:p>
            <a:pPr algn="r" rtl="1"/>
            <a:r>
              <a:rPr lang="fa-IR" dirty="0" smtClean="0">
                <a:cs typeface="B Nazanin" panose="00000400000000000000" pitchFamily="2" charset="-78"/>
              </a:rPr>
              <a:t>فراگیری مفهوم؛ جروم برونر، فرد لای ثال (فصل چهارم)</a:t>
            </a:r>
          </a:p>
          <a:p>
            <a:pPr algn="r" rtl="1"/>
            <a:r>
              <a:rPr lang="fa-IR" dirty="0" smtClean="0">
                <a:cs typeface="B Nazanin" panose="00000400000000000000" pitchFamily="2" charset="-78"/>
              </a:rPr>
              <a:t>تفکر استعاره ای؛ تخریب موارد آشنا و تولید اندیشه های تازه (فصل پنجم)</a:t>
            </a:r>
          </a:p>
          <a:p>
            <a:pPr algn="r" rtl="1"/>
            <a:r>
              <a:rPr lang="fa-IR" dirty="0" smtClean="0">
                <a:cs typeface="B Nazanin" panose="00000400000000000000" pitchFamily="2" charset="-78"/>
              </a:rPr>
              <a:t>کاوش علمی؛ شوآب</a:t>
            </a:r>
          </a:p>
          <a:p>
            <a:pPr algn="r" rtl="1"/>
            <a:r>
              <a:rPr lang="fa-IR" dirty="0" smtClean="0">
                <a:cs typeface="B Nazanin" panose="00000400000000000000" pitchFamily="2" charset="-78"/>
              </a:rPr>
              <a:t>آموزش کاوشگری؛ ریچارد سوکمان</a:t>
            </a:r>
          </a:p>
          <a:p>
            <a:pPr algn="r" rtl="1"/>
            <a:r>
              <a:rPr lang="fa-IR" dirty="0" smtClean="0">
                <a:cs typeface="B Nazanin" panose="00000400000000000000" pitchFamily="2" charset="-78"/>
              </a:rPr>
              <a:t>رشد شناختی؛ پیاژه، سیگل، سولیوان</a:t>
            </a:r>
          </a:p>
          <a:p>
            <a:pPr algn="r" rtl="1"/>
            <a:r>
              <a:rPr lang="fa-IR" dirty="0" smtClean="0">
                <a:cs typeface="B Nazanin" panose="00000400000000000000" pitchFamily="2" charset="-78"/>
              </a:rPr>
              <a:t>پیش سازماندهنده؛ آزوبل</a:t>
            </a:r>
          </a:p>
          <a:p>
            <a:pPr algn="r" rtl="1"/>
            <a:r>
              <a:rPr lang="fa-IR" dirty="0" smtClean="0">
                <a:cs typeface="B Nazanin" panose="00000400000000000000" pitchFamily="2" charset="-78"/>
              </a:rPr>
              <a:t>تقویت حافظه؛ مایکل پرسلی و جوال لوین (فصل ششم)</a:t>
            </a:r>
          </a:p>
        </p:txBody>
      </p:sp>
    </p:spTree>
    <p:extLst>
      <p:ext uri="{BB962C8B-B14F-4D97-AF65-F5344CB8AC3E}">
        <p14:creationId xmlns:p14="http://schemas.microsoft.com/office/powerpoint/2010/main" val="3484716642"/>
      </p:ext>
    </p:extLst>
  </p:cSld>
  <p:clrMapOvr>
    <a:masterClrMapping/>
  </p:clrMapOvr>
  <p:transition>
    <p:fade thruBlk="1"/>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rtl="1"/>
            <a:r>
              <a:rPr lang="fa-IR" dirty="0" smtClean="0">
                <a:solidFill>
                  <a:srgbClr val="FF0000"/>
                </a:solidFill>
                <a:cs typeface="B Titr" pitchFamily="2" charset="-78"/>
              </a:rPr>
              <a:t>جمع بندی : یاددهی و یادگیری</a:t>
            </a:r>
            <a:endParaRPr lang="en-US" dirty="0">
              <a:solidFill>
                <a:srgbClr val="FF0000"/>
              </a:solidFill>
              <a:cs typeface="B Titr" pitchFamily="2" charset="-78"/>
            </a:endParaRPr>
          </a:p>
        </p:txBody>
      </p:sp>
      <p:sp>
        <p:nvSpPr>
          <p:cNvPr id="3" name="Content Placeholder 2"/>
          <p:cNvSpPr>
            <a:spLocks noGrp="1"/>
          </p:cNvSpPr>
          <p:nvPr>
            <p:ph idx="1"/>
          </p:nvPr>
        </p:nvSpPr>
        <p:spPr>
          <a:xfrm>
            <a:off x="457200" y="1340768"/>
            <a:ext cx="8229600" cy="4968552"/>
          </a:xfrm>
        </p:spPr>
        <p:txBody>
          <a:bodyPr>
            <a:normAutofit fontScale="85000" lnSpcReduction="10000"/>
          </a:bodyPr>
          <a:lstStyle/>
          <a:p>
            <a:pPr algn="justLow" rtl="1">
              <a:buClr>
                <a:srgbClr val="FF0000"/>
              </a:buClr>
              <a:buFont typeface="Wingdings" pitchFamily="2" charset="2"/>
              <a:buChar char="Ø"/>
            </a:pPr>
            <a:r>
              <a:rPr lang="fa-IR" dirty="0" smtClean="0">
                <a:cs typeface="B Nazanin" pitchFamily="2" charset="-78"/>
              </a:rPr>
              <a:t>الگوی استقرایی تصویر-واژه یک الگوی تدریس ساختمند و پژوهش محور است.</a:t>
            </a:r>
          </a:p>
          <a:p>
            <a:pPr algn="justLow" rtl="1">
              <a:buClr>
                <a:srgbClr val="FF0000"/>
              </a:buClr>
              <a:buFont typeface="Wingdings" pitchFamily="2" charset="2"/>
              <a:buChar char="Ø"/>
            </a:pPr>
            <a:r>
              <a:rPr lang="fa-IR" dirty="0" smtClean="0">
                <a:cs typeface="B Nazanin" pitchFamily="2" charset="-78"/>
              </a:rPr>
              <a:t>این الگو برنامه درسی چند بعدی را برای تدریس به خوانندگان و نویسندگان مبتدی عرضه می کند(کالهون،1999)</a:t>
            </a:r>
          </a:p>
          <a:p>
            <a:pPr algn="justLow" rtl="1">
              <a:buClr>
                <a:srgbClr val="FF0000"/>
              </a:buClr>
              <a:buFont typeface="Wingdings" pitchFamily="2" charset="2"/>
              <a:buChar char="Ø"/>
            </a:pPr>
            <a:r>
              <a:rPr lang="fa-IR" dirty="0" smtClean="0">
                <a:cs typeface="B Nazanin" pitchFamily="2" charset="-78"/>
              </a:rPr>
              <a:t>استفاده از این الگو فرصتهایی را برای اجرای آموزش مستقیم از سوی معلم و نیز فرصتهایی برای دانش آموزان فراهم می کند تا از طریق فعالیتهای ساختمند به تشکیل مفهوم بپردازند.</a:t>
            </a:r>
          </a:p>
          <a:p>
            <a:pPr algn="justLow" rtl="1">
              <a:buClr>
                <a:srgbClr val="FF0000"/>
              </a:buClr>
              <a:buFont typeface="Wingdings" pitchFamily="2" charset="2"/>
              <a:buChar char="Ø"/>
            </a:pPr>
            <a:r>
              <a:rPr lang="fa-IR" dirty="0" smtClean="0">
                <a:cs typeface="B Nazanin" pitchFamily="2" charset="-78"/>
              </a:rPr>
              <a:t>کانون توجه این الگو برای سطوح ابتدایی و برای دانش آموزانی که انگلیسی زبان </a:t>
            </a:r>
            <a:r>
              <a:rPr lang="fa-IR" smtClean="0">
                <a:cs typeface="B Nazanin" pitchFamily="2" charset="-78"/>
              </a:rPr>
              <a:t>دوم آنان </a:t>
            </a:r>
            <a:r>
              <a:rPr lang="fa-IR" dirty="0" smtClean="0">
                <a:cs typeface="B Nazanin" pitchFamily="2" charset="-78"/>
              </a:rPr>
              <a:t>است پرورش مهارتهای خواندن و نوشتن است.</a:t>
            </a:r>
          </a:p>
          <a:p>
            <a:pPr algn="justLow" rtl="1">
              <a:buClr>
                <a:srgbClr val="FF0000"/>
              </a:buClr>
              <a:buFont typeface="Wingdings" pitchFamily="2" charset="2"/>
              <a:buChar char="Ø"/>
            </a:pPr>
            <a:r>
              <a:rPr lang="fa-IR" dirty="0" smtClean="0">
                <a:cs typeface="B Nazanin" pitchFamily="2" charset="-78"/>
              </a:rPr>
              <a:t>این الگو برای تدریس اطلاعات و مفاهیم در علوم اجتماعی ، و به هنگام کار کردن با دانش آموزان مسن تری که قادر به خواندن هستند نیز الگویی سودمند است.(جویس و کالهون 1999)</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160</a:t>
            </a:fld>
            <a:endParaRPr lang="fa-IR">
              <a:solidFill>
                <a:prstClr val="black"/>
              </a:solidFill>
            </a:endParaRPr>
          </a:p>
        </p:txBody>
      </p:sp>
    </p:spTree>
    <p:extLst>
      <p:ext uri="{BB962C8B-B14F-4D97-AF65-F5344CB8AC3E}">
        <p14:creationId xmlns:p14="http://schemas.microsoft.com/office/powerpoint/2010/main" val="3606912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تأملات</a:t>
            </a:r>
            <a:endParaRPr lang="en-US" dirty="0">
              <a:solidFill>
                <a:srgbClr val="FF0000"/>
              </a:solidFill>
              <a:cs typeface="B Titr" pitchFamily="2" charset="-78"/>
            </a:endParaRPr>
          </a:p>
        </p:txBody>
      </p:sp>
      <p:sp>
        <p:nvSpPr>
          <p:cNvPr id="3" name="Content Placeholder 2"/>
          <p:cNvSpPr>
            <a:spLocks noGrp="1"/>
          </p:cNvSpPr>
          <p:nvPr>
            <p:ph idx="1"/>
          </p:nvPr>
        </p:nvSpPr>
        <p:spPr>
          <a:xfrm>
            <a:off x="457200" y="1196752"/>
            <a:ext cx="8229600" cy="5256584"/>
          </a:xfrm>
        </p:spPr>
        <p:txBody>
          <a:bodyPr>
            <a:normAutofit fontScale="92500" lnSpcReduction="10000"/>
          </a:bodyPr>
          <a:lstStyle/>
          <a:p>
            <a:pPr algn="justLow" rtl="1">
              <a:buFont typeface="Wingdings" pitchFamily="2" charset="2"/>
              <a:buChar char="ü"/>
            </a:pPr>
            <a:r>
              <a:rPr lang="fa-IR" dirty="0" smtClean="0">
                <a:cs typeface="B Nazanin" pitchFamily="2" charset="-78"/>
              </a:rPr>
              <a:t>کلید های سواد آموزی بسیاری از دانش آموزان در دست معلمان است کلیدهایی که دسترسی و انتخاب را فراهم می کنند.</a:t>
            </a:r>
          </a:p>
          <a:p>
            <a:pPr algn="justLow" rtl="1">
              <a:buFont typeface="Wingdings" pitchFamily="2" charset="2"/>
              <a:buChar char="ü"/>
            </a:pPr>
            <a:r>
              <a:rPr lang="fa-IR" dirty="0" smtClean="0">
                <a:cs typeface="B Nazanin" pitchFamily="2" charset="-78"/>
              </a:rPr>
              <a:t>دانش آموزان هر اندازه که واژه های بیشتری را در خزانه شنیداری و گفتاری خویش داشته باشند برداشت بهتری از محیط پیرامون خود خواهند داشت.</a:t>
            </a:r>
          </a:p>
          <a:p>
            <a:pPr algn="justLow" rtl="1">
              <a:buFont typeface="Wingdings" pitchFamily="2" charset="2"/>
              <a:buChar char="ü"/>
            </a:pPr>
            <a:r>
              <a:rPr lang="fa-IR" dirty="0" smtClean="0">
                <a:cs typeface="B Nazanin" pitchFamily="2" charset="-78"/>
              </a:rPr>
              <a:t>دانش آموزان هر اندازه که واژه های بیشتری در خزانه خواندنی و نوشتاری خود داشته باشند کنترل و گزینش بهتری بر زندگی بیرون و درون مدرسه دارند و نیز دسترسی بیشتری به دانش و تجربه داشته و آمادگی بالاتری را برای خودآموزی خواهند داشت</a:t>
            </a:r>
          </a:p>
          <a:p>
            <a:pPr algn="justLow" rtl="1">
              <a:buFont typeface="Wingdings" pitchFamily="2" charset="2"/>
              <a:buChar char="ü"/>
            </a:pPr>
            <a:r>
              <a:rPr lang="fa-IR" dirty="0" smtClean="0">
                <a:cs typeface="B Nazanin" pitchFamily="2" charset="-78"/>
              </a:rPr>
              <a:t>آنان به هر اندازه که از کارکرد زبان ادراک بیشتری داشته باشند  می توانند در برقراری و ایفای وظایف شهروندی نیرومند شوند.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161</a:t>
            </a:fld>
            <a:endParaRPr lang="fa-IR">
              <a:solidFill>
                <a:prstClr val="black"/>
              </a:solidFill>
            </a:endParaRPr>
          </a:p>
        </p:txBody>
      </p:sp>
    </p:spTree>
    <p:extLst>
      <p:ext uri="{BB962C8B-B14F-4D97-AF65-F5344CB8AC3E}">
        <p14:creationId xmlns:p14="http://schemas.microsoft.com/office/powerpoint/2010/main" val="35032500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fa-IR" sz="2800" dirty="0" smtClean="0">
                <a:solidFill>
                  <a:srgbClr val="FF0000"/>
                </a:solidFill>
                <a:cs typeface="B Titr" pitchFamily="2" charset="-78"/>
              </a:rPr>
              <a:t>مراحل الگوی استقرایی تصویر-واژه برای خواندن و نوشتن آغازین</a:t>
            </a:r>
            <a:endParaRPr lang="en-US" sz="2800" dirty="0">
              <a:solidFill>
                <a:srgbClr val="FF0000"/>
              </a:solidFill>
              <a:cs typeface="B Titr" pitchFamily="2" charset="-78"/>
            </a:endParaRPr>
          </a:p>
        </p:txBody>
      </p:sp>
      <p:sp>
        <p:nvSpPr>
          <p:cNvPr id="3" name="Content Placeholder 2"/>
          <p:cNvSpPr>
            <a:spLocks noGrp="1"/>
          </p:cNvSpPr>
          <p:nvPr>
            <p:ph idx="1"/>
          </p:nvPr>
        </p:nvSpPr>
        <p:spPr/>
        <p:txBody>
          <a:bodyPr>
            <a:normAutofit fontScale="77500" lnSpcReduction="20000"/>
          </a:bodyPr>
          <a:lstStyle/>
          <a:p>
            <a:pPr marL="0" indent="0" algn="r" rtl="1">
              <a:buNone/>
            </a:pPr>
            <a:r>
              <a:rPr lang="fa-IR" dirty="0" smtClean="0">
                <a:cs typeface="B Nazanin" pitchFamily="2" charset="-78"/>
              </a:rPr>
              <a:t>1. تصویری را انتخاب کنید</a:t>
            </a:r>
          </a:p>
          <a:p>
            <a:pPr marL="0" indent="0" algn="r" rtl="1">
              <a:buNone/>
            </a:pPr>
            <a:r>
              <a:rPr lang="fa-IR" dirty="0" smtClean="0">
                <a:cs typeface="B Nazanin" pitchFamily="2" charset="-78"/>
              </a:rPr>
              <a:t>2. از دانش آموزان بخواهید آنچه در تصویر ملاحظه می کنند شناسایی کنند.</a:t>
            </a:r>
          </a:p>
          <a:p>
            <a:pPr marL="0" indent="0" algn="r" rtl="1">
              <a:buNone/>
            </a:pPr>
            <a:r>
              <a:rPr lang="fa-IR" dirty="0" smtClean="0">
                <a:cs typeface="B Nazanin" pitchFamily="2" charset="-78"/>
              </a:rPr>
              <a:t>3. بخشهای شناسایی شده تصاویر را نامگذاری کنید.</a:t>
            </a:r>
          </a:p>
          <a:p>
            <a:pPr marL="0" indent="0" algn="r" rtl="1">
              <a:buNone/>
            </a:pPr>
            <a:r>
              <a:rPr lang="fa-IR" dirty="0" smtClean="0">
                <a:cs typeface="B Nazanin" pitchFamily="2" charset="-78"/>
              </a:rPr>
              <a:t>4. لوحه تصویر – واژه را بخوانید و مرور کنید</a:t>
            </a:r>
          </a:p>
          <a:p>
            <a:pPr marL="0" indent="0" algn="r" rtl="1">
              <a:buNone/>
            </a:pPr>
            <a:r>
              <a:rPr lang="fa-IR" dirty="0" smtClean="0">
                <a:cs typeface="B Nazanin" pitchFamily="2" charset="-78"/>
              </a:rPr>
              <a:t>5. از دانش آموزان بخواهید که واژه ها را به گروههای مختلفی طبقه بندی کنند </a:t>
            </a:r>
          </a:p>
          <a:p>
            <a:pPr marL="0" indent="0" algn="r" rtl="1">
              <a:buNone/>
            </a:pPr>
            <a:r>
              <a:rPr lang="fa-IR" dirty="0" smtClean="0">
                <a:cs typeface="B Nazanin" pitchFamily="2" charset="-78"/>
              </a:rPr>
              <a:t>6. لوحه تصویر واژه را بخوانید /مرور کنید</a:t>
            </a:r>
          </a:p>
          <a:p>
            <a:pPr marL="0" indent="0" algn="r" rtl="1">
              <a:buNone/>
            </a:pPr>
            <a:r>
              <a:rPr lang="fa-IR" dirty="0" smtClean="0">
                <a:cs typeface="B Nazanin" pitchFamily="2" charset="-78"/>
              </a:rPr>
              <a:t>7. در صورت تمایل واژه ها را به لوحه تصویر-واژه و بانک واژه ها بیفزائید</a:t>
            </a:r>
          </a:p>
          <a:p>
            <a:pPr marL="0" indent="0" algn="r" rtl="1">
              <a:buNone/>
            </a:pPr>
            <a:r>
              <a:rPr lang="fa-IR" dirty="0" smtClean="0">
                <a:cs typeface="B Nazanin" pitchFamily="2" charset="-78"/>
              </a:rPr>
              <a:t>8. از دانش آموزان بخواهید که درباره عناوین لوحه تصویر – واژه شان بیندیشند.</a:t>
            </a:r>
          </a:p>
          <a:p>
            <a:pPr marL="0" indent="0" algn="r" rtl="1">
              <a:buNone/>
            </a:pPr>
            <a:r>
              <a:rPr lang="fa-IR" dirty="0" smtClean="0">
                <a:cs typeface="B Nazanin" pitchFamily="2" charset="-78"/>
              </a:rPr>
              <a:t>9. جملات و پاراگرافها را بخوانید یا مرور کنید.( صوت شناسی/ دستور زبان / قواعد تثبیت شده / کاربردها)</a:t>
            </a:r>
          </a:p>
          <a:p>
            <a:pPr marL="0" indent="0" algn="r" rtl="1">
              <a:buNone/>
            </a:pPr>
            <a:endParaRPr lang="fa-IR" dirty="0" smtClean="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162</a:t>
            </a:fld>
            <a:endParaRPr lang="fa-IR">
              <a:solidFill>
                <a:prstClr val="black"/>
              </a:solidFill>
            </a:endParaRPr>
          </a:p>
        </p:txBody>
      </p:sp>
    </p:spTree>
    <p:extLst>
      <p:ext uri="{BB962C8B-B14F-4D97-AF65-F5344CB8AC3E}">
        <p14:creationId xmlns:p14="http://schemas.microsoft.com/office/powerpoint/2010/main" val="21392700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fa-IR" sz="2800" dirty="0" smtClean="0">
                <a:solidFill>
                  <a:srgbClr val="FF0000"/>
                </a:solidFill>
                <a:cs typeface="B Titr" pitchFamily="2" charset="-78"/>
              </a:rPr>
              <a:t>عملکرد معلم و دانش آموز در الگوی اسقرایی تصویر-واژه</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457200" y="1268760"/>
            <a:ext cx="8229600" cy="5112568"/>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lgn="justLow" rtl="1">
              <a:buNone/>
            </a:pPr>
            <a:r>
              <a:rPr lang="fa-IR" dirty="0" smtClean="0">
                <a:cs typeface="B Nazanin" pitchFamily="2" charset="-78"/>
              </a:rPr>
              <a:t>1.دانش </a:t>
            </a:r>
            <a:r>
              <a:rPr lang="fa-IR" dirty="0">
                <a:cs typeface="B Nazanin" pitchFamily="2" charset="-78"/>
              </a:rPr>
              <a:t>آموزان به واژه هایی که به طور صحیح تلفظ می شوند چند بار گوش فرا می دهند و این واژه ها را به خزانه بصری خود می افزایند و منبعی سهل الوصول برای بهره برداری در اختیار دارند</a:t>
            </a:r>
            <a:r>
              <a:rPr lang="fa-IR" dirty="0" smtClean="0">
                <a:cs typeface="B Nazanin" pitchFamily="2" charset="-78"/>
              </a:rPr>
              <a:t>.</a:t>
            </a:r>
          </a:p>
          <a:p>
            <a:pPr marL="0" indent="0" algn="justLow" rtl="1">
              <a:buNone/>
            </a:pPr>
            <a:endParaRPr lang="fa-IR" dirty="0">
              <a:cs typeface="B Nazanin" pitchFamily="2" charset="-78"/>
            </a:endParaRPr>
          </a:p>
          <a:p>
            <a:pPr marL="0" indent="0" algn="justLow" rtl="1">
              <a:buNone/>
            </a:pPr>
            <a:r>
              <a:rPr lang="fa-IR" dirty="0" smtClean="0">
                <a:cs typeface="B Nazanin" pitchFamily="2" charset="-78"/>
              </a:rPr>
              <a:t>2. دانش آموزان به تلفظ حروفی که به طور صحیح شناسایی شده اند چند بار گوش می دهند و آنها را رویت می کنند و شکل صحیح آنها را چندین بار ملاحظه می کنند.</a:t>
            </a:r>
          </a:p>
          <a:p>
            <a:pPr marL="0" indent="0" algn="justLow" rtl="1">
              <a:buNone/>
            </a:pPr>
            <a:endParaRPr lang="fa-IR" dirty="0" smtClean="0">
              <a:cs typeface="B Nazanin" pitchFamily="2" charset="-78"/>
            </a:endParaRPr>
          </a:p>
          <a:p>
            <a:pPr marL="0" indent="0" algn="justLow" rtl="1">
              <a:buNone/>
            </a:pPr>
            <a:r>
              <a:rPr lang="fa-IR" dirty="0" smtClean="0">
                <a:cs typeface="B Nazanin" pitchFamily="2" charset="-78"/>
              </a:rPr>
              <a:t>3.دانش آموزان واژه هایی را که به طور صحیح هجی شده اند چند بار می شنوند و ملاحظه می کنند و در هجی صحیح آنها مشارکت می کنند.</a:t>
            </a:r>
          </a:p>
          <a:p>
            <a:pPr marL="0" indent="0" algn="justLow" rtl="1">
              <a:buNone/>
            </a:pPr>
            <a:endParaRPr lang="fa-IR" dirty="0" smtClean="0">
              <a:cs typeface="B Nazanin" pitchFamily="2" charset="-78"/>
            </a:endParaRPr>
          </a:p>
          <a:p>
            <a:pPr marL="0" indent="0" algn="justLow" rtl="1">
              <a:buNone/>
            </a:pPr>
            <a:r>
              <a:rPr lang="fa-IR" dirty="0" smtClean="0">
                <a:cs typeface="B Nazanin" pitchFamily="2" charset="-78"/>
              </a:rPr>
              <a:t>4.معلم در نگارش جملات از عرف استاندارد بهره می گیرد (تغییر شکل جملات در صورت ضرورت) و نیز از علایم سجاوندی و قواعد تثبیت شده (کاما، حروف بزرگ و ...)بهره می جوید معلم در شرایطی که از ابزارهای شناخته شده و دستوری گوناگون استفاده می کند علت استفاده از هر ابزار را توضیح می دهد. </a:t>
            </a:r>
            <a:endParaRPr lang="fa-IR" dirty="0">
              <a:cs typeface="B Nazanin" pitchFamily="2" charset="-78"/>
            </a:endParaRPr>
          </a:p>
          <a:p>
            <a:pPr marL="0" indent="0" algn="justLow" rtl="1">
              <a:buNone/>
            </a:pP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163</a:t>
            </a:fld>
            <a:endParaRPr lang="fa-IR">
              <a:solidFill>
                <a:prstClr val="black"/>
              </a:solidFill>
            </a:endParaRPr>
          </a:p>
        </p:txBody>
      </p:sp>
    </p:spTree>
    <p:extLst>
      <p:ext uri="{BB962C8B-B14F-4D97-AF65-F5344CB8AC3E}">
        <p14:creationId xmlns:p14="http://schemas.microsoft.com/office/powerpoint/2010/main" val="15982714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پیامد های آموزشی و پرورشی</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fontScale="92500" lnSpcReduction="20000"/>
          </a:bodyPr>
          <a:lstStyle/>
          <a:p>
            <a:pPr marL="0" indent="0" algn="justLow" rtl="1">
              <a:buNone/>
            </a:pPr>
            <a:r>
              <a:rPr lang="fa-IR" dirty="0" smtClean="0">
                <a:cs typeface="B Nazanin" pitchFamily="2" charset="-78"/>
              </a:rPr>
              <a:t>هدف از طراحی این الگو این است که به دانش آموزان بیاموزیم که چگونه:</a:t>
            </a:r>
          </a:p>
          <a:p>
            <a:pPr algn="justLow" rtl="1">
              <a:buClr>
                <a:srgbClr val="FF0000"/>
              </a:buClr>
              <a:buFont typeface="Wingdings" pitchFamily="2" charset="2"/>
              <a:buChar char="v"/>
            </a:pPr>
            <a:r>
              <a:rPr lang="fa-IR" dirty="0" smtClean="0">
                <a:cs typeface="B Nazanin" pitchFamily="2" charset="-78"/>
              </a:rPr>
              <a:t>خزانه واژگان بصری خود را بسازند</a:t>
            </a:r>
          </a:p>
          <a:p>
            <a:pPr algn="justLow" rtl="1">
              <a:buClr>
                <a:srgbClr val="FF0000"/>
              </a:buClr>
              <a:buFont typeface="Wingdings" pitchFamily="2" charset="2"/>
              <a:buChar char="v"/>
            </a:pPr>
            <a:r>
              <a:rPr lang="fa-IR" dirty="0" smtClean="0">
                <a:cs typeface="B Nazanin" pitchFamily="2" charset="-78"/>
              </a:rPr>
              <a:t>در مورد ساختار واژه و جمله به پژوهش بپردازند.</a:t>
            </a:r>
          </a:p>
          <a:p>
            <a:pPr algn="justLow" rtl="1">
              <a:buClr>
                <a:srgbClr val="FF0000"/>
              </a:buClr>
              <a:buFont typeface="Wingdings" pitchFamily="2" charset="2"/>
              <a:buChar char="v"/>
            </a:pPr>
            <a:r>
              <a:rPr lang="fa-IR" dirty="0" smtClean="0">
                <a:cs typeface="B Nazanin" pitchFamily="2" charset="-78"/>
              </a:rPr>
              <a:t>به تولید نوشته (عنوان، جمله ، پاراگراف)مبادرت ورزند.</a:t>
            </a:r>
          </a:p>
          <a:p>
            <a:pPr algn="justLow" rtl="1">
              <a:buClr>
                <a:srgbClr val="FF0000"/>
              </a:buClr>
              <a:buFont typeface="Wingdings" pitchFamily="2" charset="2"/>
              <a:buChar char="v"/>
            </a:pPr>
            <a:r>
              <a:rPr lang="fa-IR" dirty="0" smtClean="0">
                <a:cs typeface="B Nazanin" pitchFamily="2" charset="-78"/>
              </a:rPr>
              <a:t>از اتصالات بین خواندن و نوشتن ، برداشت درستی داشته باشند</a:t>
            </a:r>
          </a:p>
          <a:p>
            <a:pPr algn="justLow" rtl="1">
              <a:buClr>
                <a:srgbClr val="FF0000"/>
              </a:buClr>
              <a:buFont typeface="Wingdings" pitchFamily="2" charset="2"/>
              <a:buChar char="v"/>
            </a:pPr>
            <a:r>
              <a:rPr lang="fa-IR" dirty="0" smtClean="0">
                <a:cs typeface="B Nazanin" pitchFamily="2" charset="-78"/>
              </a:rPr>
              <a:t>مهارت خود را درتحلیل ساختاری و آوا شناسی پرورش دهند </a:t>
            </a:r>
          </a:p>
          <a:p>
            <a:pPr algn="justLow" rtl="1">
              <a:buClr>
                <a:srgbClr val="FF0000"/>
              </a:buClr>
              <a:buFont typeface="Wingdings" pitchFamily="2" charset="2"/>
              <a:buChar char="v"/>
            </a:pPr>
            <a:r>
              <a:rPr lang="fa-IR" dirty="0" smtClean="0">
                <a:cs typeface="B Nazanin" pitchFamily="2" charset="-78"/>
              </a:rPr>
              <a:t>خواندن مطالب تخیلی و غیر تخیلی را افزایش دهند.</a:t>
            </a:r>
          </a:p>
          <a:p>
            <a:pPr algn="justLow" rtl="1">
              <a:buClr>
                <a:srgbClr val="FF0000"/>
              </a:buClr>
              <a:buFont typeface="Wingdings" pitchFamily="2" charset="2"/>
              <a:buChar char="v"/>
            </a:pPr>
            <a:r>
              <a:rPr lang="fa-IR" dirty="0" smtClean="0">
                <a:cs typeface="B Nazanin" pitchFamily="2" charset="-78"/>
              </a:rPr>
              <a:t>ضمن همکاری با دیگران ، مهارتهای مشارکتی را در زمینه خواندن ونوشتن پرورش دهند.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164</a:t>
            </a:fld>
            <a:endParaRPr lang="fa-IR">
              <a:solidFill>
                <a:prstClr val="black"/>
              </a:solidFill>
            </a:endParaRPr>
          </a:p>
        </p:txBody>
      </p:sp>
    </p:spTree>
    <p:extLst>
      <p:ext uri="{BB962C8B-B14F-4D97-AF65-F5344CB8AC3E}">
        <p14:creationId xmlns:p14="http://schemas.microsoft.com/office/powerpoint/2010/main" val="20476291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3795"/>
            <a:ext cx="7772400" cy="1470025"/>
          </a:xfrm>
        </p:spPr>
        <p:txBody>
          <a:bodyPr>
            <a:normAutofit/>
          </a:bodyPr>
          <a:lstStyle/>
          <a:p>
            <a:pPr rtl="1"/>
            <a:r>
              <a:rPr lang="fa-IR" sz="3600" dirty="0" smtClean="0">
                <a:solidFill>
                  <a:srgbClr val="FF0000"/>
                </a:solidFill>
                <a:cs typeface="B Titr" pitchFamily="2" charset="-78"/>
              </a:rPr>
              <a:t>الگوی</a:t>
            </a:r>
            <a:r>
              <a:rPr lang="en-US" sz="3600" dirty="0" smtClean="0">
                <a:solidFill>
                  <a:srgbClr val="FF0000"/>
                </a:solidFill>
                <a:cs typeface="B Titr" pitchFamily="2" charset="-78"/>
              </a:rPr>
              <a:t> </a:t>
            </a:r>
            <a:r>
              <a:rPr lang="fa-IR" sz="3600" dirty="0">
                <a:solidFill>
                  <a:srgbClr val="FF0000"/>
                </a:solidFill>
                <a:cs typeface="B Titr" pitchFamily="2" charset="-78"/>
              </a:rPr>
              <a:t> </a:t>
            </a:r>
            <a:r>
              <a:rPr lang="fa-IR" sz="3600" dirty="0" smtClean="0">
                <a:solidFill>
                  <a:srgbClr val="FF0000"/>
                </a:solidFill>
                <a:cs typeface="B Titr" pitchFamily="2" charset="-78"/>
              </a:rPr>
              <a:t>استقرای تصویر-واژه</a:t>
            </a:r>
            <a:endParaRPr lang="en-US" sz="3600" dirty="0">
              <a:solidFill>
                <a:srgbClr val="FF0000"/>
              </a:solidFill>
              <a:cs typeface="B Titr" pitchFamily="2" charset="-78"/>
            </a:endParaRPr>
          </a:p>
        </p:txBody>
      </p:sp>
      <p:sp>
        <p:nvSpPr>
          <p:cNvPr id="1051" name="Subtitle 1050"/>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165</a:t>
            </a:fld>
            <a:endParaRPr lang="fa-IR">
              <a:solidFill>
                <a:prstClr val="black"/>
              </a:solidFill>
            </a:endParaRPr>
          </a:p>
        </p:txBody>
      </p:sp>
      <p:sp>
        <p:nvSpPr>
          <p:cNvPr id="5" name="Flowchart: Collate 4"/>
          <p:cNvSpPr/>
          <p:nvPr/>
        </p:nvSpPr>
        <p:spPr>
          <a:xfrm>
            <a:off x="611560" y="1916832"/>
            <a:ext cx="7229038" cy="4320480"/>
          </a:xfrm>
          <a:prstGeom prst="flowChartCollat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6" name="Rectangle 5"/>
          <p:cNvSpPr/>
          <p:nvPr/>
        </p:nvSpPr>
        <p:spPr>
          <a:xfrm>
            <a:off x="611560" y="1313547"/>
            <a:ext cx="7229038"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rgbClr val="FF0000"/>
                </a:solidFill>
                <a:cs typeface="B Titr" pitchFamily="2" charset="-78"/>
              </a:rPr>
              <a:t>آموزشی</a:t>
            </a:r>
            <a:endParaRPr lang="en-US" dirty="0">
              <a:solidFill>
                <a:srgbClr val="FF0000"/>
              </a:solidFill>
              <a:cs typeface="B Titr" pitchFamily="2" charset="-78"/>
            </a:endParaRPr>
          </a:p>
        </p:txBody>
      </p:sp>
      <p:sp>
        <p:nvSpPr>
          <p:cNvPr id="21" name="Oval 20"/>
          <p:cNvSpPr/>
          <p:nvPr/>
        </p:nvSpPr>
        <p:spPr>
          <a:xfrm>
            <a:off x="3354924" y="3255151"/>
            <a:ext cx="1385978" cy="18002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dirty="0" smtClean="0">
                <a:cs typeface="B Nazanin" pitchFamily="2" charset="-78"/>
              </a:rPr>
              <a:t>الگوی استقرایی تصویر-واژه</a:t>
            </a:r>
          </a:p>
          <a:p>
            <a:pPr algn="ctr"/>
            <a:r>
              <a:rPr lang="en-US" sz="1600" dirty="0" smtClean="0">
                <a:cs typeface="B Nazanin" pitchFamily="2" charset="-78"/>
              </a:rPr>
              <a:t>PWIM</a:t>
            </a:r>
            <a:endParaRPr lang="en-US" sz="1600" dirty="0">
              <a:cs typeface="B Nazanin" pitchFamily="2" charset="-78"/>
            </a:endParaRPr>
          </a:p>
        </p:txBody>
      </p:sp>
      <p:sp>
        <p:nvSpPr>
          <p:cNvPr id="22" name="Rectangle 21"/>
          <p:cNvSpPr/>
          <p:nvPr/>
        </p:nvSpPr>
        <p:spPr>
          <a:xfrm rot="1972656">
            <a:off x="5431408" y="2153598"/>
            <a:ext cx="739840" cy="773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smtClean="0">
                <a:cs typeface="B Nazanin" pitchFamily="2" charset="-78"/>
              </a:rPr>
              <a:t>توانایی</a:t>
            </a:r>
          </a:p>
          <a:p>
            <a:pPr algn="ctr"/>
            <a:r>
              <a:rPr lang="fa-IR" sz="2000" b="1" dirty="0" smtClean="0">
                <a:cs typeface="B Nazanin" pitchFamily="2" charset="-78"/>
              </a:rPr>
              <a:t>خود آموزی</a:t>
            </a:r>
            <a:endParaRPr lang="en-US" sz="2000" b="1" dirty="0">
              <a:cs typeface="B Nazanin" pitchFamily="2" charset="-78"/>
            </a:endParaRPr>
          </a:p>
        </p:txBody>
      </p:sp>
      <p:sp>
        <p:nvSpPr>
          <p:cNvPr id="23" name="Rectangle 22"/>
          <p:cNvSpPr/>
          <p:nvPr/>
        </p:nvSpPr>
        <p:spPr>
          <a:xfrm rot="825238">
            <a:off x="4272849" y="2135170"/>
            <a:ext cx="936104" cy="89657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smtClean="0">
                <a:cs typeface="B Nazanin" pitchFamily="2" charset="-78"/>
              </a:rPr>
              <a:t>مهارتهای پژوهش در زمینه زبان</a:t>
            </a:r>
            <a:endParaRPr lang="en-US" sz="2000" b="1" dirty="0">
              <a:cs typeface="B Nazanin" pitchFamily="2" charset="-78"/>
            </a:endParaRPr>
          </a:p>
        </p:txBody>
      </p:sp>
      <p:sp>
        <p:nvSpPr>
          <p:cNvPr id="24" name="Rectangle 23"/>
          <p:cNvSpPr/>
          <p:nvPr/>
        </p:nvSpPr>
        <p:spPr>
          <a:xfrm>
            <a:off x="3304800" y="2007239"/>
            <a:ext cx="820326" cy="1008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smtClean="0">
                <a:cs typeface="B Nazanin" pitchFamily="2" charset="-78"/>
              </a:rPr>
              <a:t>مهارت در خواندن</a:t>
            </a:r>
            <a:endParaRPr lang="en-US" sz="2000" b="1" dirty="0">
              <a:cs typeface="B Nazanin" pitchFamily="2" charset="-78"/>
            </a:endParaRPr>
          </a:p>
        </p:txBody>
      </p:sp>
      <p:sp>
        <p:nvSpPr>
          <p:cNvPr id="25" name="Diagonal Stripe 24"/>
          <p:cNvSpPr/>
          <p:nvPr/>
        </p:nvSpPr>
        <p:spPr>
          <a:xfrm rot="16674656">
            <a:off x="2248744" y="1865062"/>
            <a:ext cx="1063275" cy="1440160"/>
          </a:xfrm>
          <a:prstGeom prst="diagStrip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smtClean="0">
                <a:solidFill>
                  <a:schemeClr val="tx1"/>
                </a:solidFill>
                <a:cs typeface="B Nazanin" pitchFamily="2" charset="-78"/>
              </a:rPr>
              <a:t>کنترل مفهومی بر خواندن و نگارش</a:t>
            </a:r>
            <a:endParaRPr lang="en-US" sz="2000" b="1" dirty="0">
              <a:solidFill>
                <a:schemeClr val="tx1"/>
              </a:solidFill>
              <a:cs typeface="B Nazanin" pitchFamily="2" charset="-78"/>
            </a:endParaRPr>
          </a:p>
        </p:txBody>
      </p:sp>
      <p:cxnSp>
        <p:nvCxnSpPr>
          <p:cNvPr id="1038" name="Straight Connector 1037"/>
          <p:cNvCxnSpPr>
            <a:stCxn id="5" idx="1"/>
            <a:endCxn id="5" idx="0"/>
          </p:cNvCxnSpPr>
          <p:nvPr/>
        </p:nvCxnSpPr>
        <p:spPr>
          <a:xfrm flipV="1">
            <a:off x="4226079" y="1916832"/>
            <a:ext cx="0" cy="1371600"/>
          </a:xfrm>
          <a:prstGeom prst="line">
            <a:avLst/>
          </a:prstGeom>
        </p:spPr>
        <p:style>
          <a:lnRef idx="1">
            <a:schemeClr val="dk1"/>
          </a:lnRef>
          <a:fillRef idx="0">
            <a:schemeClr val="dk1"/>
          </a:fillRef>
          <a:effectRef idx="0">
            <a:schemeClr val="dk1"/>
          </a:effectRef>
          <a:fontRef idx="minor">
            <a:schemeClr val="tx1"/>
          </a:fontRef>
        </p:style>
      </p:cxnSp>
      <p:sp>
        <p:nvSpPr>
          <p:cNvPr id="1046" name="Rectangle 1045"/>
          <p:cNvSpPr/>
          <p:nvPr/>
        </p:nvSpPr>
        <p:spPr>
          <a:xfrm rot="19022163">
            <a:off x="5121901" y="5120987"/>
            <a:ext cx="883325" cy="8584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b="1" dirty="0" smtClean="0">
                <a:cs typeface="B Nazanin" pitchFamily="2" charset="-78"/>
              </a:rPr>
              <a:t>خود ابرازی از طریق نگارش</a:t>
            </a:r>
            <a:endParaRPr lang="en-US" b="1" dirty="0">
              <a:cs typeface="B Nazanin" pitchFamily="2" charset="-78"/>
            </a:endParaRPr>
          </a:p>
        </p:txBody>
      </p:sp>
      <p:sp>
        <p:nvSpPr>
          <p:cNvPr id="1048" name="Rectangle 1047"/>
          <p:cNvSpPr/>
          <p:nvPr/>
        </p:nvSpPr>
        <p:spPr>
          <a:xfrm rot="3569082">
            <a:off x="2183512" y="5075303"/>
            <a:ext cx="768955" cy="110064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smtClean="0">
                <a:cs typeface="B Nazanin" pitchFamily="2" charset="-78"/>
              </a:rPr>
              <a:t>فراگیری مهارتهای جمعی</a:t>
            </a:r>
            <a:endParaRPr lang="en-US" sz="2000" b="1" dirty="0">
              <a:cs typeface="B Nazanin" pitchFamily="2" charset="-78"/>
            </a:endParaRPr>
          </a:p>
        </p:txBody>
      </p:sp>
      <p:sp>
        <p:nvSpPr>
          <p:cNvPr id="1050" name="Rectangle 1049"/>
          <p:cNvSpPr/>
          <p:nvPr/>
        </p:nvSpPr>
        <p:spPr>
          <a:xfrm>
            <a:off x="611560" y="6219896"/>
            <a:ext cx="7229038" cy="6206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rgbClr val="FF0000"/>
                </a:solidFill>
                <a:cs typeface="B Titr" pitchFamily="2" charset="-78"/>
              </a:rPr>
              <a:t>پرورشی</a:t>
            </a:r>
            <a:endParaRPr lang="en-US" dirty="0">
              <a:solidFill>
                <a:srgbClr val="FF0000"/>
              </a:solidFill>
              <a:cs typeface="B Titr" pitchFamily="2" charset="-78"/>
            </a:endParaRPr>
          </a:p>
        </p:txBody>
      </p:sp>
      <p:sp>
        <p:nvSpPr>
          <p:cNvPr id="1052" name="Rectangle 1051"/>
          <p:cNvSpPr/>
          <p:nvPr/>
        </p:nvSpPr>
        <p:spPr>
          <a:xfrm>
            <a:off x="3714964" y="5116248"/>
            <a:ext cx="972108" cy="1008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a:cs typeface="B Nazanin" pitchFamily="2" charset="-78"/>
              </a:rPr>
              <a:t>تبدیل شدن خواندن به فرهنگ عمومی</a:t>
            </a:r>
            <a:endParaRPr lang="en-US" sz="2000" b="1" dirty="0">
              <a:cs typeface="B Nazanin" pitchFamily="2" charset="-78"/>
            </a:endParaRPr>
          </a:p>
        </p:txBody>
      </p:sp>
      <p:cxnSp>
        <p:nvCxnSpPr>
          <p:cNvPr id="1054" name="Straight Connector 1053"/>
          <p:cNvCxnSpPr/>
          <p:nvPr/>
        </p:nvCxnSpPr>
        <p:spPr>
          <a:xfrm>
            <a:off x="2780381" y="1916831"/>
            <a:ext cx="934583" cy="1463040"/>
          </a:xfrm>
          <a:prstGeom prst="line">
            <a:avLst/>
          </a:prstGeom>
        </p:spPr>
        <p:style>
          <a:lnRef idx="1">
            <a:schemeClr val="dk1"/>
          </a:lnRef>
          <a:fillRef idx="0">
            <a:schemeClr val="dk1"/>
          </a:fillRef>
          <a:effectRef idx="0">
            <a:schemeClr val="dk1"/>
          </a:effectRef>
          <a:fontRef idx="minor">
            <a:schemeClr val="tx1"/>
          </a:fontRef>
        </p:style>
      </p:cxnSp>
      <p:cxnSp>
        <p:nvCxnSpPr>
          <p:cNvPr id="1056" name="Straight Connector 1055"/>
          <p:cNvCxnSpPr/>
          <p:nvPr/>
        </p:nvCxnSpPr>
        <p:spPr>
          <a:xfrm flipH="1">
            <a:off x="4536943" y="1916831"/>
            <a:ext cx="1037057" cy="1645920"/>
          </a:xfrm>
          <a:prstGeom prst="line">
            <a:avLst/>
          </a:prstGeom>
        </p:spPr>
        <p:style>
          <a:lnRef idx="1">
            <a:schemeClr val="dk1"/>
          </a:lnRef>
          <a:fillRef idx="0">
            <a:schemeClr val="dk1"/>
          </a:fillRef>
          <a:effectRef idx="0">
            <a:schemeClr val="dk1"/>
          </a:effectRef>
          <a:fontRef idx="minor">
            <a:schemeClr val="tx1"/>
          </a:fontRef>
        </p:style>
      </p:cxnSp>
      <p:cxnSp>
        <p:nvCxnSpPr>
          <p:cNvPr id="1058" name="Straight Connector 1057"/>
          <p:cNvCxnSpPr>
            <a:stCxn id="21" idx="5"/>
          </p:cNvCxnSpPr>
          <p:nvPr/>
        </p:nvCxnSpPr>
        <p:spPr>
          <a:xfrm>
            <a:off x="4537930" y="4791718"/>
            <a:ext cx="764185" cy="1371600"/>
          </a:xfrm>
          <a:prstGeom prst="line">
            <a:avLst/>
          </a:prstGeom>
        </p:spPr>
        <p:style>
          <a:lnRef idx="1">
            <a:schemeClr val="dk1"/>
          </a:lnRef>
          <a:fillRef idx="0">
            <a:schemeClr val="dk1"/>
          </a:fillRef>
          <a:effectRef idx="0">
            <a:schemeClr val="dk1"/>
          </a:effectRef>
          <a:fontRef idx="minor">
            <a:schemeClr val="tx1"/>
          </a:fontRef>
        </p:style>
      </p:cxnSp>
      <p:cxnSp>
        <p:nvCxnSpPr>
          <p:cNvPr id="1060" name="Straight Connector 1059"/>
          <p:cNvCxnSpPr/>
          <p:nvPr/>
        </p:nvCxnSpPr>
        <p:spPr>
          <a:xfrm flipH="1">
            <a:off x="3237314" y="4935100"/>
            <a:ext cx="477650" cy="118872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08744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دوازدهم</a:t>
            </a:r>
            <a:endParaRPr lang="en-US" dirty="0"/>
          </a:p>
        </p:txBody>
      </p:sp>
      <p:sp>
        <p:nvSpPr>
          <p:cNvPr id="3" name="Content Placeholder 2"/>
          <p:cNvSpPr>
            <a:spLocks noGrp="1"/>
          </p:cNvSpPr>
          <p:nvPr>
            <p:ph idx="1"/>
          </p:nvPr>
        </p:nvSpPr>
        <p:spPr/>
        <p:txBody>
          <a:bodyPr/>
          <a:lstStyle/>
          <a:p>
            <a:pPr marL="0" indent="0" algn="ctr" rtl="1">
              <a:buNone/>
            </a:pPr>
            <a:endParaRPr lang="fa-IR" dirty="0" smtClean="0"/>
          </a:p>
          <a:p>
            <a:pPr marL="0" indent="0" algn="ctr" rtl="1">
              <a:buNone/>
            </a:pPr>
            <a:endParaRPr lang="fa-IR" dirty="0"/>
          </a:p>
          <a:p>
            <a:pPr marL="0" indent="0" algn="ctr" rtl="1">
              <a:buNone/>
            </a:pPr>
            <a:endParaRPr lang="fa-IR" dirty="0" smtClean="0"/>
          </a:p>
          <a:p>
            <a:pPr marL="0" indent="0" algn="ctr" rtl="1">
              <a:buNone/>
            </a:pPr>
            <a:r>
              <a:rPr lang="fa-IR" dirty="0" smtClean="0"/>
              <a:t>شرایط یادگیری؛ ادغام الگوهای یادگیری و یاددهی</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166</a:t>
            </a:fld>
            <a:endParaRPr lang="fa-IR">
              <a:solidFill>
                <a:prstClr val="black"/>
              </a:solidFill>
            </a:endParaRPr>
          </a:p>
        </p:txBody>
      </p:sp>
    </p:spTree>
    <p:extLst>
      <p:ext uri="{BB962C8B-B14F-4D97-AF65-F5344CB8AC3E}">
        <p14:creationId xmlns:p14="http://schemas.microsoft.com/office/powerpoint/2010/main" val="151252452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سلسله مراتب انواع عملکرد از دیدگاه گانیه</a:t>
            </a:r>
            <a:endParaRPr lang="en-US" dirty="0"/>
          </a:p>
        </p:txBody>
      </p:sp>
      <p:sp>
        <p:nvSpPr>
          <p:cNvPr id="3" name="Content Placeholder 2"/>
          <p:cNvSpPr>
            <a:spLocks noGrp="1"/>
          </p:cNvSpPr>
          <p:nvPr>
            <p:ph idx="1"/>
          </p:nvPr>
        </p:nvSpPr>
        <p:spPr/>
        <p:txBody>
          <a:bodyPr/>
          <a:lstStyle/>
          <a:p>
            <a:pPr marL="514350" indent="-514350" algn="r" rtl="1">
              <a:buAutoNum type="arabicPeriod"/>
            </a:pPr>
            <a:r>
              <a:rPr lang="fa-IR" dirty="0" smtClean="0"/>
              <a:t>ارایه پاسخ مشخص (محرک- پاسخ)</a:t>
            </a:r>
          </a:p>
          <a:p>
            <a:pPr marL="514350" indent="-514350" algn="r" rtl="1">
              <a:buAutoNum type="arabicPeriod"/>
            </a:pPr>
            <a:r>
              <a:rPr lang="fa-IR" dirty="0" smtClean="0"/>
              <a:t>زنجیره سازی (مجموعه ای از پاسخ ها)</a:t>
            </a:r>
          </a:p>
          <a:p>
            <a:pPr marL="514350" indent="-514350" algn="r" rtl="1">
              <a:buAutoNum type="arabicPeriod"/>
            </a:pPr>
            <a:r>
              <a:rPr lang="fa-IR" dirty="0" smtClean="0"/>
              <a:t>تمایز چندگانه (تمیز پاسخ): تفاوت ها</a:t>
            </a:r>
          </a:p>
          <a:p>
            <a:pPr marL="514350" indent="-514350" algn="r" rtl="1">
              <a:buAutoNum type="arabicPeriod"/>
            </a:pPr>
            <a:r>
              <a:rPr lang="fa-IR" dirty="0" smtClean="0"/>
              <a:t>طبقه بندی: شباهت ها</a:t>
            </a:r>
          </a:p>
          <a:p>
            <a:pPr marL="514350" indent="-514350" algn="r" rtl="1">
              <a:buAutoNum type="arabicPeriod"/>
            </a:pPr>
            <a:r>
              <a:rPr lang="fa-IR" dirty="0" smtClean="0"/>
              <a:t>به کارگیری قواعد: کنار هم گذاشتن چند مفهوم؛ دستور زبان</a:t>
            </a:r>
          </a:p>
          <a:p>
            <a:pPr marL="514350" indent="-514350" algn="r" rtl="1">
              <a:buAutoNum type="arabicPeriod"/>
            </a:pPr>
            <a:r>
              <a:rPr lang="fa-IR" dirty="0"/>
              <a:t> </a:t>
            </a:r>
            <a:r>
              <a:rPr lang="fa-IR" dirty="0" smtClean="0"/>
              <a:t>حل مسأله: کنار هم گذاشتن چند قاعده</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167</a:t>
            </a:fld>
            <a:endParaRPr lang="fa-IR">
              <a:solidFill>
                <a:prstClr val="black"/>
              </a:solidFill>
            </a:endParaRPr>
          </a:p>
        </p:txBody>
      </p:sp>
    </p:spTree>
    <p:extLst>
      <p:ext uri="{BB962C8B-B14F-4D97-AF65-F5344CB8AC3E}">
        <p14:creationId xmlns:p14="http://schemas.microsoft.com/office/powerpoint/2010/main" val="95295643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تسهیل یادگیری های ششگانه</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lgn="r" rtl="1">
              <a:buAutoNum type="arabicPeriod"/>
            </a:pPr>
            <a:r>
              <a:rPr lang="fa-IR" b="1" dirty="0" smtClean="0">
                <a:solidFill>
                  <a:srgbClr val="FF0000"/>
                </a:solidFill>
              </a:rPr>
              <a:t>به کارگیری الگوهای تدریس مناسب:</a:t>
            </a:r>
          </a:p>
          <a:p>
            <a:pPr marL="0" indent="0" algn="r" rtl="1">
              <a:buNone/>
            </a:pPr>
            <a:r>
              <a:rPr lang="fa-IR" dirty="0" smtClean="0"/>
              <a:t>1-1 ارایه پاسخ مشخص: الگوی یادیار، شبیه سازی، دریافت مفهوم</a:t>
            </a:r>
          </a:p>
          <a:p>
            <a:pPr marL="0" indent="0" algn="r" rtl="1">
              <a:buNone/>
            </a:pPr>
            <a:r>
              <a:rPr lang="fa-IR" dirty="0" smtClean="0"/>
              <a:t>1-2 زنجیره سازی: یادیار و تفکر استقرایی</a:t>
            </a:r>
          </a:p>
          <a:p>
            <a:pPr marL="0" indent="0" algn="r" rtl="1">
              <a:buNone/>
            </a:pPr>
            <a:r>
              <a:rPr lang="fa-IR" dirty="0" smtClean="0"/>
              <a:t>1-3 تمیز چندگانه: استدلال استقرایی و تکوین مفهوم</a:t>
            </a:r>
          </a:p>
          <a:p>
            <a:pPr marL="0" indent="0" algn="r" rtl="1">
              <a:buNone/>
            </a:pPr>
            <a:r>
              <a:rPr lang="fa-IR" dirty="0" smtClean="0"/>
              <a:t>1-4 طبقه بندی: تفکر استقرایی و تکوین مفهوم</a:t>
            </a:r>
          </a:p>
          <a:p>
            <a:pPr marL="0" indent="0" algn="r" rtl="1">
              <a:buNone/>
            </a:pPr>
            <a:r>
              <a:rPr lang="fa-IR" dirty="0" smtClean="0"/>
              <a:t>1-5 کاربرد قواعد: تکوین مفهوم، شبیه سازی، تفکر استقرایی</a:t>
            </a:r>
          </a:p>
          <a:p>
            <a:pPr marL="0" indent="0" algn="r" rtl="1">
              <a:buNone/>
            </a:pPr>
            <a:r>
              <a:rPr lang="fa-IR" dirty="0" smtClean="0"/>
              <a:t>1-6 حل مسأله: الگوهای تفحص گروهی، ایفای نقش، شبیه سازی، تدریس غیر دستوری.</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168</a:t>
            </a:fld>
            <a:endParaRPr lang="fa-IR">
              <a:solidFill>
                <a:prstClr val="black"/>
              </a:solidFill>
            </a:endParaRPr>
          </a:p>
        </p:txBody>
      </p:sp>
    </p:spTree>
    <p:extLst>
      <p:ext uri="{BB962C8B-B14F-4D97-AF65-F5344CB8AC3E}">
        <p14:creationId xmlns:p14="http://schemas.microsoft.com/office/powerpoint/2010/main" val="19099033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تسهیل یادگیری های ششگانه</a:t>
            </a:r>
            <a:endParaRPr lang="en-US" dirty="0"/>
          </a:p>
        </p:txBody>
      </p:sp>
      <p:sp>
        <p:nvSpPr>
          <p:cNvPr id="3" name="Content Placeholder 2"/>
          <p:cNvSpPr>
            <a:spLocks noGrp="1"/>
          </p:cNvSpPr>
          <p:nvPr>
            <p:ph idx="1"/>
          </p:nvPr>
        </p:nvSpPr>
        <p:spPr>
          <a:xfrm>
            <a:off x="467544" y="1556792"/>
            <a:ext cx="8229600" cy="4525963"/>
          </a:xfrm>
        </p:spPr>
        <p:txBody>
          <a:bodyPr>
            <a:normAutofit lnSpcReduction="10000"/>
          </a:bodyPr>
          <a:lstStyle/>
          <a:p>
            <a:pPr marL="0" indent="0" algn="r" rtl="1">
              <a:buNone/>
            </a:pPr>
            <a:r>
              <a:rPr lang="fa-IR" dirty="0" smtClean="0"/>
              <a:t>2. </a:t>
            </a:r>
            <a:r>
              <a:rPr lang="fa-IR" b="1" dirty="0" smtClean="0">
                <a:solidFill>
                  <a:srgbClr val="FF0000"/>
                </a:solidFill>
              </a:rPr>
              <a:t>وظایف و تکالیف معلم</a:t>
            </a:r>
          </a:p>
          <a:p>
            <a:pPr marL="0" indent="0" algn="r" rtl="1">
              <a:buNone/>
            </a:pPr>
            <a:r>
              <a:rPr lang="fa-IR" dirty="0" smtClean="0"/>
              <a:t>2-1 مطلع ساختن دانش آموز از اهداف</a:t>
            </a:r>
          </a:p>
          <a:p>
            <a:pPr marL="0" indent="0" algn="r" rtl="1">
              <a:buNone/>
            </a:pPr>
            <a:r>
              <a:rPr lang="fa-IR" dirty="0" smtClean="0"/>
              <a:t>2-2 ارایه محرک</a:t>
            </a:r>
          </a:p>
          <a:p>
            <a:pPr marL="0" indent="0" algn="r" rtl="1">
              <a:buNone/>
            </a:pPr>
            <a:r>
              <a:rPr lang="fa-IR" dirty="0" smtClean="0"/>
              <a:t>2-3 افزایش توجه دانش آموز</a:t>
            </a:r>
          </a:p>
          <a:p>
            <a:pPr marL="0" indent="0" algn="r" rtl="1">
              <a:buNone/>
            </a:pPr>
            <a:r>
              <a:rPr lang="fa-IR" dirty="0" smtClean="0"/>
              <a:t>2-4 کمک در یادآوری آموخته ها</a:t>
            </a:r>
          </a:p>
          <a:p>
            <a:pPr marL="0" indent="0" algn="r" rtl="1">
              <a:buNone/>
            </a:pPr>
            <a:r>
              <a:rPr lang="fa-IR" dirty="0" smtClean="0"/>
              <a:t>2-5 تدارک شرایط برانگیزاننده</a:t>
            </a:r>
          </a:p>
          <a:p>
            <a:pPr marL="0" indent="0" algn="r" rtl="1">
              <a:buNone/>
            </a:pPr>
            <a:r>
              <a:rPr lang="fa-IR" dirty="0" smtClean="0"/>
              <a:t>2-6 تعیین مراحل و توالی یادگیری</a:t>
            </a:r>
          </a:p>
          <a:p>
            <a:pPr marL="0" indent="0" algn="r" rtl="1">
              <a:buNone/>
            </a:pPr>
            <a:r>
              <a:rPr lang="fa-IR" dirty="0" smtClean="0"/>
              <a:t>2-7 ارایه اشارات و هدایت یادگیری و ...</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169</a:t>
            </a:fld>
            <a:endParaRPr lang="fa-IR">
              <a:solidFill>
                <a:prstClr val="black"/>
              </a:solidFill>
            </a:endParaRPr>
          </a:p>
        </p:txBody>
      </p:sp>
    </p:spTree>
    <p:extLst>
      <p:ext uri="{BB962C8B-B14F-4D97-AF65-F5344CB8AC3E}">
        <p14:creationId xmlns:p14="http://schemas.microsoft.com/office/powerpoint/2010/main" val="2058519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417638"/>
          </a:xfrm>
        </p:spPr>
        <p:txBody>
          <a:bodyPr>
            <a:noAutofit/>
          </a:bodyPr>
          <a:lstStyle/>
          <a:p>
            <a:pPr algn="ctr" rtl="1"/>
            <a:r>
              <a:rPr lang="fa-IR" sz="4000" b="1" dirty="0" smtClean="0">
                <a:cs typeface="B Nazanin" panose="00000400000000000000" pitchFamily="2" charset="-78"/>
              </a:rPr>
              <a:t>خانواده الگوهای اجتماعی؛ تدارک اجتماع یادگیری</a:t>
            </a:r>
            <a:endParaRPr lang="en-US" sz="4000" b="1" dirty="0">
              <a:cs typeface="B Nazanin" panose="00000400000000000000" pitchFamily="2" charset="-78"/>
            </a:endParaRPr>
          </a:p>
        </p:txBody>
      </p:sp>
      <p:sp>
        <p:nvSpPr>
          <p:cNvPr id="3" name="Content Placeholder 2"/>
          <p:cNvSpPr>
            <a:spLocks noGrp="1"/>
          </p:cNvSpPr>
          <p:nvPr>
            <p:ph idx="1"/>
          </p:nvPr>
        </p:nvSpPr>
        <p:spPr>
          <a:xfrm>
            <a:off x="0" y="2209800"/>
            <a:ext cx="8991600" cy="4876800"/>
          </a:xfrm>
        </p:spPr>
        <p:txBody>
          <a:bodyPr/>
          <a:lstStyle/>
          <a:p>
            <a:pPr algn="r" rtl="1"/>
            <a:r>
              <a:rPr lang="fa-IR" dirty="0" smtClean="0">
                <a:cs typeface="B Nazanin" panose="00000400000000000000" pitchFamily="2" charset="-78"/>
              </a:rPr>
              <a:t>انرژی جمعی و هم افزایی</a:t>
            </a:r>
          </a:p>
          <a:p>
            <a:pPr algn="r" rtl="1"/>
            <a:r>
              <a:rPr lang="fa-IR" dirty="0" smtClean="0">
                <a:cs typeface="B Nazanin" panose="00000400000000000000" pitchFamily="2" charset="-78"/>
              </a:rPr>
              <a:t>شکل دادن روابط همکارانه و انواع تعاملات سازنده در کلاس درس</a:t>
            </a:r>
          </a:p>
          <a:p>
            <a:pPr algn="r" rtl="1"/>
            <a:r>
              <a:rPr lang="fa-IR" dirty="0" smtClean="0">
                <a:cs typeface="B Nazanin" panose="00000400000000000000" pitchFamily="2" charset="-78"/>
              </a:rPr>
              <a:t>کار کردن مؤثر با دیگران، ایفای نقش، انعطاف پذیری در عقاید، التزام به هنجارهای جامعه و گروه و ...</a:t>
            </a:r>
            <a:endParaRPr lang="en-US" dirty="0">
              <a:cs typeface="B Nazanin" panose="00000400000000000000" pitchFamily="2" charset="-78"/>
            </a:endParaRPr>
          </a:p>
        </p:txBody>
      </p:sp>
    </p:spTree>
    <p:extLst>
      <p:ext uri="{BB962C8B-B14F-4D97-AF65-F5344CB8AC3E}">
        <p14:creationId xmlns:p14="http://schemas.microsoft.com/office/powerpoint/2010/main" val="849457520"/>
      </p:ext>
    </p:extLst>
  </p:cSld>
  <p:clrMapOvr>
    <a:masterClrMapping/>
  </p:clrMapOvr>
  <p:transition>
    <p:fade thruBlk="1"/>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برنامه درسی مناسب برای مبتدیان بزرگسال</a:t>
            </a:r>
            <a:endParaRPr lang="en-US" dirty="0"/>
          </a:p>
        </p:txBody>
      </p:sp>
      <p:sp>
        <p:nvSpPr>
          <p:cNvPr id="3" name="Content Placeholder 2"/>
          <p:cNvSpPr>
            <a:spLocks noGrp="1"/>
          </p:cNvSpPr>
          <p:nvPr>
            <p:ph idx="1"/>
          </p:nvPr>
        </p:nvSpPr>
        <p:spPr/>
        <p:txBody>
          <a:bodyPr>
            <a:normAutofit fontScale="92500" lnSpcReduction="10000"/>
          </a:bodyPr>
          <a:lstStyle/>
          <a:p>
            <a:pPr marL="0" indent="0" algn="r" rtl="1">
              <a:buNone/>
            </a:pPr>
            <a:r>
              <a:rPr lang="fa-IR" dirty="0" smtClean="0"/>
              <a:t>چنین برنامه ای باید عناصر اساسی زیر را دارا باشد تا امکان خودآموزی از طریق خواندن و نوشتن فراهم شود:</a:t>
            </a:r>
          </a:p>
          <a:p>
            <a:pPr marL="514350" indent="-514350" algn="r" rtl="1">
              <a:buAutoNum type="arabicPeriod"/>
            </a:pPr>
            <a:r>
              <a:rPr lang="fa-IR" dirty="0" smtClean="0"/>
              <a:t>پرورش خزانه واژگان بصری، شنیداری و گفتاری؛ الگوی استقرایی تصویر- واژه</a:t>
            </a:r>
          </a:p>
          <a:p>
            <a:pPr marL="514350" indent="-514350" algn="r" rtl="1">
              <a:buAutoNum type="arabicPeriod"/>
            </a:pPr>
            <a:r>
              <a:rPr lang="fa-IR" dirty="0" smtClean="0"/>
              <a:t>خواندن گسترده در سطح پیشرفته</a:t>
            </a:r>
          </a:p>
          <a:p>
            <a:pPr marL="514350" indent="-514350" algn="r" rtl="1">
              <a:buAutoNum type="arabicPeriod"/>
            </a:pPr>
            <a:r>
              <a:rPr lang="fa-IR" dirty="0" smtClean="0"/>
              <a:t>بررسی الگوی واژه ها از طریق هجی کردن</a:t>
            </a:r>
          </a:p>
          <a:p>
            <a:pPr marL="514350" indent="-514350" algn="r" rtl="1">
              <a:buAutoNum type="arabicPeriod"/>
            </a:pPr>
            <a:r>
              <a:rPr lang="fa-IR" dirty="0" smtClean="0"/>
              <a:t>نگارش منظم و مطالعه نگارش</a:t>
            </a:r>
          </a:p>
          <a:p>
            <a:pPr marL="514350" indent="-514350" algn="r" rtl="1">
              <a:buAutoNum type="arabicPeriod"/>
            </a:pPr>
            <a:r>
              <a:rPr lang="fa-IR" dirty="0" smtClean="0"/>
              <a:t>مطالعه راهبردهای درک مطلب</a:t>
            </a:r>
          </a:p>
          <a:p>
            <a:pPr marL="514350" indent="-514350" algn="r" rtl="1">
              <a:buAutoNum type="arabicPeriod"/>
            </a:pPr>
            <a:r>
              <a:rPr lang="fa-IR" dirty="0" smtClean="0"/>
              <a:t>مطالعه مشارکتی</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170</a:t>
            </a:fld>
            <a:endParaRPr lang="fa-IR">
              <a:solidFill>
                <a:prstClr val="black"/>
              </a:solidFill>
            </a:endParaRPr>
          </a:p>
        </p:txBody>
      </p:sp>
    </p:spTree>
    <p:extLst>
      <p:ext uri="{BB962C8B-B14F-4D97-AF65-F5344CB8AC3E}">
        <p14:creationId xmlns:p14="http://schemas.microsoft.com/office/powerpoint/2010/main" val="186834497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سیزدهم</a:t>
            </a:r>
            <a:endParaRPr lang="en-US" dirty="0"/>
          </a:p>
        </p:txBody>
      </p:sp>
      <p:sp>
        <p:nvSpPr>
          <p:cNvPr id="3" name="Content Placeholder 2"/>
          <p:cNvSpPr>
            <a:spLocks noGrp="1"/>
          </p:cNvSpPr>
          <p:nvPr>
            <p:ph idx="1"/>
          </p:nvPr>
        </p:nvSpPr>
        <p:spPr/>
        <p:txBody>
          <a:bodyPr/>
          <a:lstStyle/>
          <a:p>
            <a:pPr algn="ctr" rtl="1"/>
            <a:endParaRPr lang="fa-IR" dirty="0" smtClean="0"/>
          </a:p>
          <a:p>
            <a:pPr algn="ctr" rtl="1"/>
            <a:endParaRPr lang="fa-IR" dirty="0"/>
          </a:p>
          <a:p>
            <a:pPr algn="ctr" rtl="1"/>
            <a:endParaRPr lang="fa-IR" dirty="0" smtClean="0"/>
          </a:p>
          <a:p>
            <a:pPr marL="0" indent="0" algn="ctr" rtl="1">
              <a:buNone/>
            </a:pPr>
            <a:r>
              <a:rPr lang="fa-IR" dirty="0" smtClean="0"/>
              <a:t>یاددهی و یادگیری توأمان</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171</a:t>
            </a:fld>
            <a:endParaRPr lang="fa-IR">
              <a:solidFill>
                <a:prstClr val="black"/>
              </a:solidFill>
            </a:endParaRPr>
          </a:p>
        </p:txBody>
      </p:sp>
    </p:spTree>
    <p:extLst>
      <p:ext uri="{BB962C8B-B14F-4D97-AF65-F5344CB8AC3E}">
        <p14:creationId xmlns:p14="http://schemas.microsoft.com/office/powerpoint/2010/main" val="340892643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سه نوع یادگیری در هم آمیخته</a:t>
            </a:r>
            <a:endParaRPr lang="en-US" dirty="0"/>
          </a:p>
        </p:txBody>
      </p:sp>
      <p:sp>
        <p:nvSpPr>
          <p:cNvPr id="3" name="Content Placeholder 2"/>
          <p:cNvSpPr>
            <a:spLocks noGrp="1"/>
          </p:cNvSpPr>
          <p:nvPr>
            <p:ph idx="1"/>
          </p:nvPr>
        </p:nvSpPr>
        <p:spPr/>
        <p:txBody>
          <a:bodyPr>
            <a:normAutofit lnSpcReduction="10000"/>
          </a:bodyPr>
          <a:lstStyle/>
          <a:p>
            <a:pPr marL="514350" indent="-514350" algn="r" rtl="1">
              <a:buAutoNum type="arabicPeriod"/>
            </a:pPr>
            <a:r>
              <a:rPr lang="fa-IR" dirty="0" smtClean="0"/>
              <a:t>توسعه شناختی از الگو: نحوه کارکرد یک الگو ، علت کارکرد آن و متناسب ساختن آن با تفاوتهای فردی با مطالعه منابع موجود در این زمینه</a:t>
            </a:r>
          </a:p>
          <a:p>
            <a:pPr marL="514350" indent="-514350" algn="r" rtl="1">
              <a:buAutoNum type="arabicPeriod"/>
            </a:pPr>
            <a:r>
              <a:rPr lang="fa-IR" dirty="0" smtClean="0"/>
              <a:t>کسب تصویری از الگو در میدان عمل: تجسم فعالیت های عملی معلم، دانش آموزان و مدیریت از طریق مشاهده دقیق و تجزیه و تحلیل الگوها و اجرای عملی آن به دفعات مکرر</a:t>
            </a:r>
          </a:p>
          <a:p>
            <a:pPr marL="514350" indent="-514350" algn="r" rtl="1">
              <a:buAutoNum type="arabicPeriod"/>
            </a:pPr>
            <a:r>
              <a:rPr lang="fa-IR" dirty="0" smtClean="0"/>
              <a:t>تطبیق الگو با تدریس با تمرین و اجرای عملی تا دستیابی به مرحله کنترل اجرایی و در کنار آن مطالعه مجدد و ...</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172</a:t>
            </a:fld>
            <a:endParaRPr lang="fa-IR">
              <a:solidFill>
                <a:prstClr val="black"/>
              </a:solidFill>
            </a:endParaRPr>
          </a:p>
        </p:txBody>
      </p:sp>
    </p:spTree>
    <p:extLst>
      <p:ext uri="{BB962C8B-B14F-4D97-AF65-F5344CB8AC3E}">
        <p14:creationId xmlns:p14="http://schemas.microsoft.com/office/powerpoint/2010/main" val="370284624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پیشنهادات عملی برای کار انفرادی</a:t>
            </a:r>
            <a:endParaRPr lang="en-US" dirty="0"/>
          </a:p>
        </p:txBody>
      </p:sp>
      <p:sp>
        <p:nvSpPr>
          <p:cNvPr id="3" name="Content Placeholder 2"/>
          <p:cNvSpPr>
            <a:spLocks noGrp="1"/>
          </p:cNvSpPr>
          <p:nvPr>
            <p:ph idx="1"/>
          </p:nvPr>
        </p:nvSpPr>
        <p:spPr/>
        <p:txBody>
          <a:bodyPr/>
          <a:lstStyle/>
          <a:p>
            <a:pPr marL="514350" indent="-514350" algn="r" rtl="1">
              <a:buAutoNum type="arabicPeriod"/>
            </a:pPr>
            <a:r>
              <a:rPr lang="fa-IR" dirty="0" smtClean="0"/>
              <a:t>در هر زمان تنها بر یک الگو متمرکز شوید و تا حد تسلط به مطالعه و کار بر روی آن بپردازید.</a:t>
            </a:r>
          </a:p>
          <a:p>
            <a:pPr marL="514350" indent="-514350" algn="r" rtl="1">
              <a:buAutoNum type="arabicPeriod"/>
            </a:pPr>
            <a:r>
              <a:rPr lang="fa-IR" dirty="0" smtClean="0"/>
              <a:t>مطالعه تمام منابع در دسترس برای آشنایی کامل با الگو</a:t>
            </a:r>
          </a:p>
          <a:p>
            <a:pPr marL="514350" indent="-514350" algn="r" rtl="1">
              <a:buAutoNum type="arabicPeriod"/>
            </a:pPr>
            <a:r>
              <a:rPr lang="fa-IR" dirty="0" smtClean="0"/>
              <a:t>حضور در کارگاه های آموزشی مناسب و مرتبط با الگو یا مشاهده فایل ویدیوئی آن کارگاه</a:t>
            </a:r>
          </a:p>
          <a:p>
            <a:pPr marL="514350" indent="-514350" algn="r" rtl="1">
              <a:buAutoNum type="arabicPeriod"/>
            </a:pPr>
            <a:r>
              <a:rPr lang="fa-IR" smtClean="0"/>
              <a:t>تمرین منظم و مستمر</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173</a:t>
            </a:fld>
            <a:endParaRPr lang="fa-IR">
              <a:solidFill>
                <a:prstClr val="black"/>
              </a:solidFill>
            </a:endParaRPr>
          </a:p>
        </p:txBody>
      </p:sp>
    </p:spTree>
    <p:extLst>
      <p:ext uri="{BB962C8B-B14F-4D97-AF65-F5344CB8AC3E}">
        <p14:creationId xmlns:p14="http://schemas.microsoft.com/office/powerpoint/2010/main" val="36879173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پیشنهادات عملی برای کار به صورت گروهی</a:t>
            </a:r>
            <a:endParaRPr lang="en-US" dirty="0"/>
          </a:p>
        </p:txBody>
      </p:sp>
      <p:sp>
        <p:nvSpPr>
          <p:cNvPr id="3" name="Content Placeholder 2"/>
          <p:cNvSpPr>
            <a:spLocks noGrp="1"/>
          </p:cNvSpPr>
          <p:nvPr>
            <p:ph idx="1"/>
          </p:nvPr>
        </p:nvSpPr>
        <p:spPr/>
        <p:txBody>
          <a:bodyPr/>
          <a:lstStyle/>
          <a:p>
            <a:pPr marL="514350" indent="-514350" algn="r" rtl="1">
              <a:buAutoNum type="arabicPeriod"/>
            </a:pPr>
            <a:r>
              <a:rPr lang="fa-IR" dirty="0" smtClean="0"/>
              <a:t>سازماندهی گروههای تدریس مربیگری همکار یا مشارکتی و برنامه ریزی برای ملاقات هفتگی یا ماهانه در زمان و مکان مناسب برای اعضا</a:t>
            </a:r>
          </a:p>
          <a:p>
            <a:pPr marL="514350" indent="-514350" algn="r" rtl="1">
              <a:buAutoNum type="arabicPeriod"/>
            </a:pPr>
            <a:r>
              <a:rPr lang="fa-IR" dirty="0" smtClean="0"/>
              <a:t>مطالعه یک الگوی خاص به صورت همزمان</a:t>
            </a:r>
          </a:p>
          <a:p>
            <a:pPr marL="514350" indent="-514350" algn="r" rtl="1">
              <a:buAutoNum type="arabicPeriod"/>
            </a:pPr>
            <a:r>
              <a:rPr lang="fa-IR" dirty="0" smtClean="0"/>
              <a:t>ادامه مشابه با فرآیند کار به صورت انفرادی است + بهره مند شدن از همراهی دیگران و مشاوره و نظرات آنها.</a:t>
            </a: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174</a:t>
            </a:fld>
            <a:endParaRPr lang="fa-IR">
              <a:solidFill>
                <a:prstClr val="black"/>
              </a:solidFill>
            </a:endParaRPr>
          </a:p>
        </p:txBody>
      </p:sp>
    </p:spTree>
    <p:extLst>
      <p:ext uri="{BB962C8B-B14F-4D97-AF65-F5344CB8AC3E}">
        <p14:creationId xmlns:p14="http://schemas.microsoft.com/office/powerpoint/2010/main" val="193554352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وضعیت ایده آل برای یاددهی و یادگیری</a:t>
            </a:r>
            <a:endParaRPr lang="en-US" dirty="0"/>
          </a:p>
        </p:txBody>
      </p:sp>
      <p:sp>
        <p:nvSpPr>
          <p:cNvPr id="3" name="Content Placeholder 2"/>
          <p:cNvSpPr>
            <a:spLocks noGrp="1"/>
          </p:cNvSpPr>
          <p:nvPr>
            <p:ph idx="1"/>
          </p:nvPr>
        </p:nvSpPr>
        <p:spPr/>
        <p:txBody>
          <a:bodyPr/>
          <a:lstStyle/>
          <a:p>
            <a:pPr algn="r" rtl="1"/>
            <a:r>
              <a:rPr lang="fa-IR" dirty="0" smtClean="0"/>
              <a:t>پذیرش یاددهی و یادگیری به عنوان وظیفه اصلی مدرسه و امری بنیادی</a:t>
            </a:r>
          </a:p>
          <a:p>
            <a:pPr algn="r" rtl="1"/>
            <a:r>
              <a:rPr lang="fa-IR" dirty="0" smtClean="0"/>
              <a:t>انعطاف پذیری و آزادی عمل بیشتر در کلاسهای درس</a:t>
            </a:r>
          </a:p>
          <a:p>
            <a:pPr algn="r" rtl="1"/>
            <a:r>
              <a:rPr lang="fa-IR" dirty="0" smtClean="0"/>
              <a:t>برقراری زبان مشترک برای صحبت در مورد تدریس و یادگیری از سوی کارکنان، مدیر، اولیا و ...</a:t>
            </a:r>
          </a:p>
          <a:p>
            <a:pPr algn="r" rtl="1"/>
            <a:r>
              <a:rPr lang="fa-IR" dirty="0" smtClean="0"/>
              <a:t>احساس سهیم بودن در فرآیند بهبود مدرسه، تعهد و مسئولیت پذیری.</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175</a:t>
            </a:fld>
            <a:endParaRPr lang="fa-IR">
              <a:solidFill>
                <a:prstClr val="black"/>
              </a:solidFill>
            </a:endParaRPr>
          </a:p>
        </p:txBody>
      </p:sp>
    </p:spTree>
    <p:extLst>
      <p:ext uri="{BB962C8B-B14F-4D97-AF65-F5344CB8AC3E}">
        <p14:creationId xmlns:p14="http://schemas.microsoft.com/office/powerpoint/2010/main" val="296821341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رسالت های مهم آموزش ضمن خدمت</a:t>
            </a:r>
            <a:endParaRPr lang="en-US" dirty="0"/>
          </a:p>
        </p:txBody>
      </p:sp>
      <p:sp>
        <p:nvSpPr>
          <p:cNvPr id="3" name="Content Placeholder 2"/>
          <p:cNvSpPr>
            <a:spLocks noGrp="1"/>
          </p:cNvSpPr>
          <p:nvPr>
            <p:ph idx="1"/>
          </p:nvPr>
        </p:nvSpPr>
        <p:spPr/>
        <p:txBody>
          <a:bodyPr/>
          <a:lstStyle/>
          <a:p>
            <a:pPr marL="514350" indent="-514350" algn="r" rtl="1">
              <a:buAutoNum type="arabicPeriod"/>
            </a:pPr>
            <a:r>
              <a:rPr lang="fa-IR" dirty="0" smtClean="0"/>
              <a:t>حمایت از بهبودهای مدرسه محور و کمک به معلمان در مطالعه، ابداع و به کارگیری الگوهای تدریس مناسب.</a:t>
            </a:r>
          </a:p>
          <a:p>
            <a:pPr marL="514350" indent="-514350" algn="r" rtl="1">
              <a:buAutoNum type="arabicPeriod"/>
            </a:pPr>
            <a:r>
              <a:rPr lang="fa-IR" dirty="0" smtClean="0"/>
              <a:t>فراهم آوردن امکان یادگیری برای تمام افراد از طریق فعالیت فردی و گروهی</a:t>
            </a:r>
          </a:p>
          <a:p>
            <a:pPr marL="514350" indent="-514350" algn="r" rtl="1">
              <a:buAutoNum type="arabicPeriod"/>
            </a:pPr>
            <a:r>
              <a:rPr lang="fa-IR" dirty="0" smtClean="0"/>
              <a:t>مطالعه پیشینه، بررسی نحوه اجرا و اقدام توأم با حمایت </a:t>
            </a:r>
          </a:p>
          <a:p>
            <a:pPr marL="514350" indent="-514350" algn="r" rtl="1">
              <a:buAutoNum type="arabicPeriod"/>
            </a:pPr>
            <a:r>
              <a:rPr lang="fa-IR" dirty="0" smtClean="0"/>
              <a:t>سازماندهی شرکت کنندگان در گروههای مربی همکار یا مشارکتی و ایجاد فرصت ملاقات حضوری و بحث و گفتگو برای ایشان</a:t>
            </a: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176</a:t>
            </a:fld>
            <a:endParaRPr lang="fa-IR">
              <a:solidFill>
                <a:prstClr val="black"/>
              </a:solidFill>
            </a:endParaRPr>
          </a:p>
        </p:txBody>
      </p:sp>
    </p:spTree>
    <p:extLst>
      <p:ext uri="{BB962C8B-B14F-4D97-AF65-F5344CB8AC3E}">
        <p14:creationId xmlns:p14="http://schemas.microsoft.com/office/powerpoint/2010/main" val="10621372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t>راهکارهای بهبود کیفیت تعلیم و تربیت همگانی</a:t>
            </a:r>
            <a:endParaRPr lang="en-US" dirty="0"/>
          </a:p>
        </p:txBody>
      </p:sp>
      <p:sp>
        <p:nvSpPr>
          <p:cNvPr id="3" name="Content Placeholder 2"/>
          <p:cNvSpPr>
            <a:spLocks noGrp="1"/>
          </p:cNvSpPr>
          <p:nvPr>
            <p:ph idx="1"/>
          </p:nvPr>
        </p:nvSpPr>
        <p:spPr/>
        <p:txBody>
          <a:bodyPr/>
          <a:lstStyle/>
          <a:p>
            <a:pPr marL="514350" indent="-514350" algn="r" rtl="1">
              <a:buAutoNum type="arabicPeriod"/>
            </a:pPr>
            <a:r>
              <a:rPr lang="fa-IR" dirty="0" smtClean="0"/>
              <a:t>بحث معلمان با یکدیگر درباره ماهیت راهبردهای تدریس و کاربردهای آن در فعالیتهای کلاس درس و طرحهای کاری</a:t>
            </a:r>
          </a:p>
          <a:p>
            <a:pPr marL="514350" indent="-514350" algn="r" rtl="1">
              <a:buAutoNum type="arabicPeriod"/>
            </a:pPr>
            <a:r>
              <a:rPr lang="fa-IR" dirty="0" smtClean="0"/>
              <a:t>توافق درباره استانداردهای سنجش پیشرفت تحصیلی متناسب با روش های تدریس</a:t>
            </a:r>
          </a:p>
          <a:p>
            <a:pPr marL="514350" indent="-514350" algn="r" rtl="1">
              <a:buAutoNum type="arabicPeriod"/>
            </a:pPr>
            <a:r>
              <a:rPr lang="fa-IR" dirty="0" smtClean="0"/>
              <a:t>مشاهده دو جانبه و تدریس مبتنی بر مشارکت در کلاس درس.</a:t>
            </a: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177</a:t>
            </a:fld>
            <a:endParaRPr lang="fa-IR">
              <a:solidFill>
                <a:prstClr val="black"/>
              </a:solidFill>
            </a:endParaRPr>
          </a:p>
        </p:txBody>
      </p:sp>
    </p:spTree>
    <p:extLst>
      <p:ext uri="{BB962C8B-B14F-4D97-AF65-F5344CB8AC3E}">
        <p14:creationId xmlns:p14="http://schemas.microsoft.com/office/powerpoint/2010/main" val="348646829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دو عامل مهم در انتخاب روش تدریس</a:t>
            </a:r>
            <a:endParaRPr lang="en-US" dirty="0"/>
          </a:p>
        </p:txBody>
      </p:sp>
      <p:sp>
        <p:nvSpPr>
          <p:cNvPr id="3" name="Content Placeholder 2"/>
          <p:cNvSpPr>
            <a:spLocks noGrp="1"/>
          </p:cNvSpPr>
          <p:nvPr>
            <p:ph idx="1"/>
          </p:nvPr>
        </p:nvSpPr>
        <p:spPr/>
        <p:txBody>
          <a:bodyPr>
            <a:normAutofit lnSpcReduction="10000"/>
          </a:bodyPr>
          <a:lstStyle/>
          <a:p>
            <a:pPr marL="514350" indent="-514350" algn="r" rtl="1">
              <a:buAutoNum type="arabicPeriod"/>
            </a:pPr>
            <a:r>
              <a:rPr lang="fa-IR" dirty="0" smtClean="0"/>
              <a:t>اهداف مورد نظر: در فصل قبل نیز بحث شد که بسته به نوع هدف (از یادگیری محرک- پاسخ تا یادگیری اصول و قواعد و حل مسأله) از الگوهای متفاوت تدریس باید استفاده کرد.</a:t>
            </a:r>
          </a:p>
          <a:p>
            <a:pPr marL="514350" indent="-514350" algn="r" rtl="1">
              <a:buAutoNum type="arabicPeriod"/>
            </a:pPr>
            <a:r>
              <a:rPr lang="fa-IR" dirty="0" smtClean="0"/>
              <a:t>انطباق با تفاوت های فردی درون گروه آموزشی: تدریس ناچار یک فرآیند گروهی است و برای کلاس انجام می گیرد ولی میتوان با استفاده از روشهای متنوع تدریس، نیازهای گروههای مختلف فراگیران با سبکهای یادگیری و هوشهای متفاوت را پوشش داد.</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178</a:t>
            </a:fld>
            <a:endParaRPr lang="fa-IR">
              <a:solidFill>
                <a:prstClr val="black"/>
              </a:solidFill>
            </a:endParaRPr>
          </a:p>
        </p:txBody>
      </p:sp>
    </p:spTree>
    <p:extLst>
      <p:ext uri="{BB962C8B-B14F-4D97-AF65-F5344CB8AC3E}">
        <p14:creationId xmlns:p14="http://schemas.microsoft.com/office/powerpoint/2010/main" val="401113644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anose="00000400000000000000" pitchFamily="2" charset="-78"/>
              </a:rPr>
              <a:t>معرفی کتاب</a:t>
            </a:r>
            <a:endParaRPr lang="en-US" dirty="0">
              <a:cs typeface="B Lotus" panose="00000400000000000000" pitchFamily="2" charset="-78"/>
            </a:endParaRPr>
          </a:p>
        </p:txBody>
      </p:sp>
      <p:sp>
        <p:nvSpPr>
          <p:cNvPr id="3" name="Content Placeholder 2"/>
          <p:cNvSpPr>
            <a:spLocks noGrp="1"/>
          </p:cNvSpPr>
          <p:nvPr>
            <p:ph idx="1"/>
          </p:nvPr>
        </p:nvSpPr>
        <p:spPr/>
        <p:txBody>
          <a:bodyPr/>
          <a:lstStyle/>
          <a:p>
            <a:pPr marL="0" indent="0" algn="ctr" rtl="1">
              <a:buNone/>
            </a:pPr>
            <a:endParaRPr lang="fa-IR" dirty="0" smtClean="0">
              <a:cs typeface="B Lotus" panose="00000400000000000000" pitchFamily="2" charset="-78"/>
            </a:endParaRPr>
          </a:p>
          <a:p>
            <a:pPr marL="0" indent="0" algn="ctr" rtl="1">
              <a:buNone/>
            </a:pPr>
            <a:endParaRPr lang="fa-IR" dirty="0">
              <a:cs typeface="B Lotus" panose="00000400000000000000" pitchFamily="2" charset="-78"/>
            </a:endParaRPr>
          </a:p>
          <a:p>
            <a:pPr marL="0" indent="0" algn="ctr" rtl="1">
              <a:buNone/>
            </a:pPr>
            <a:endParaRPr lang="fa-IR" dirty="0" smtClean="0">
              <a:cs typeface="B Lotus" panose="00000400000000000000" pitchFamily="2" charset="-78"/>
            </a:endParaRPr>
          </a:p>
          <a:p>
            <a:pPr marL="0" indent="0" algn="ctr" rtl="1">
              <a:buNone/>
            </a:pPr>
            <a:r>
              <a:rPr lang="fa-IR" dirty="0" smtClean="0">
                <a:cs typeface="B Lotus" panose="00000400000000000000" pitchFamily="2" charset="-78"/>
              </a:rPr>
              <a:t>استادان و نااستادانم</a:t>
            </a:r>
          </a:p>
          <a:p>
            <a:pPr marL="0" indent="0" algn="ctr" rtl="1">
              <a:buNone/>
            </a:pPr>
            <a:r>
              <a:rPr lang="fa-IR" dirty="0" smtClean="0">
                <a:cs typeface="B Lotus" panose="00000400000000000000" pitchFamily="2" charset="-78"/>
              </a:rPr>
              <a:t>عبدالحسین آذرنگ </a:t>
            </a:r>
          </a:p>
          <a:p>
            <a:pPr marL="0" indent="0" algn="ctr" rtl="1">
              <a:buNone/>
            </a:pPr>
            <a:r>
              <a:rPr lang="fa-IR" dirty="0" smtClean="0">
                <a:cs typeface="B Lotus" panose="00000400000000000000" pitchFamily="2" charset="-78"/>
              </a:rPr>
              <a:t>انتشارات جهان کتاب</a:t>
            </a: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lgn="ctr">
              <a:defRPr/>
            </a:pPr>
            <a:fld id="{B43EA324-FF9B-4F2F-8CB8-DF6C7D45EAB6}" type="slidenum">
              <a:rPr lang="fa-IR" smtClean="0">
                <a:solidFill>
                  <a:prstClr val="black"/>
                </a:solidFill>
                <a:cs typeface="B Lotus" panose="00000400000000000000" pitchFamily="2" charset="-78"/>
              </a:rPr>
              <a:pPr algn="ctr">
                <a:defRPr/>
              </a:pPr>
              <a:t>179</a:t>
            </a:fld>
            <a:endParaRPr lang="fa-IR">
              <a:solidFill>
                <a:prstClr val="black"/>
              </a:solidFill>
              <a:cs typeface="B Lotus" panose="00000400000000000000" pitchFamily="2" charset="-78"/>
            </a:endParaRPr>
          </a:p>
        </p:txBody>
      </p:sp>
    </p:spTree>
    <p:extLst>
      <p:ext uri="{BB962C8B-B14F-4D97-AF65-F5344CB8AC3E}">
        <p14:creationId xmlns:p14="http://schemas.microsoft.com/office/powerpoint/2010/main" val="3051024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10600" cy="1066800"/>
          </a:xfrm>
        </p:spPr>
        <p:txBody>
          <a:bodyPr>
            <a:normAutofit/>
          </a:bodyPr>
          <a:lstStyle/>
          <a:p>
            <a:pPr algn="ctr" rtl="1"/>
            <a:r>
              <a:rPr lang="fa-IR" sz="3200" b="1" dirty="0" smtClean="0">
                <a:cs typeface="B Nazanin" panose="00000400000000000000" pitchFamily="2" charset="-78"/>
              </a:rPr>
              <a:t>روشهای تدریس خانواده الگوهای اجتماعی</a:t>
            </a:r>
            <a:endParaRPr lang="en-US" sz="3200" b="1" dirty="0">
              <a:cs typeface="B Nazanin" panose="00000400000000000000" pitchFamily="2" charset="-78"/>
            </a:endParaRPr>
          </a:p>
        </p:txBody>
      </p:sp>
      <p:sp>
        <p:nvSpPr>
          <p:cNvPr id="3" name="Content Placeholder 2"/>
          <p:cNvSpPr>
            <a:spLocks noGrp="1"/>
          </p:cNvSpPr>
          <p:nvPr>
            <p:ph idx="1"/>
          </p:nvPr>
        </p:nvSpPr>
        <p:spPr>
          <a:xfrm>
            <a:off x="457200" y="1143000"/>
            <a:ext cx="8610600" cy="5715000"/>
          </a:xfrm>
        </p:spPr>
        <p:txBody>
          <a:bodyPr>
            <a:noAutofit/>
          </a:bodyPr>
          <a:lstStyle/>
          <a:p>
            <a:pPr algn="r" rtl="1"/>
            <a:r>
              <a:rPr lang="fa-IR" sz="2800" dirty="0" smtClean="0">
                <a:cs typeface="B Nazanin" panose="00000400000000000000" pitchFamily="2" charset="-78"/>
              </a:rPr>
              <a:t>کاوش گروهی (دیویی، ثلن، شاران): رشد اجتماعی، دموکراسی و ... (فصل هفتم)</a:t>
            </a:r>
          </a:p>
          <a:p>
            <a:pPr algn="r" rtl="1"/>
            <a:r>
              <a:rPr lang="fa-IR" sz="2800" dirty="0" smtClean="0">
                <a:cs typeface="B Nazanin" panose="00000400000000000000" pitchFamily="2" charset="-78"/>
              </a:rPr>
              <a:t>مطالعه اجتماعی (ماسیالاس و کاکس): حل مسایل اجتماعی به شیوه مطالعه گروهی و استدلال منطقی</a:t>
            </a:r>
          </a:p>
          <a:p>
            <a:pPr algn="r" rtl="1"/>
            <a:r>
              <a:rPr lang="fa-IR" sz="2800" dirty="0" smtClean="0">
                <a:cs typeface="B Nazanin" panose="00000400000000000000" pitchFamily="2" charset="-78"/>
              </a:rPr>
              <a:t>کاوش به شیوه محاکم قضایی (شیور و اولیور): تجزیه و تحلیل مسایل مربوط به سیاستها، مواضع ارزشی و ...</a:t>
            </a:r>
          </a:p>
          <a:p>
            <a:pPr algn="r" rtl="1"/>
            <a:r>
              <a:rPr lang="fa-IR" sz="2800" dirty="0" smtClean="0">
                <a:cs typeface="B Nazanin" panose="00000400000000000000" pitchFamily="2" charset="-78"/>
              </a:rPr>
              <a:t>روش آزمایشگاهی؛ پویایی های گروهی، رهبری، سبکهای فردی و شخصی</a:t>
            </a:r>
          </a:p>
          <a:p>
            <a:pPr algn="r" rtl="1"/>
            <a:r>
              <a:rPr lang="fa-IR" sz="2800" dirty="0" smtClean="0">
                <a:cs typeface="B Nazanin" panose="00000400000000000000" pitchFamily="2" charset="-78"/>
              </a:rPr>
              <a:t>ایفای نقش (فنی و شفل): مطالعه ارزشها و رفتارها (فصل هشتم)</a:t>
            </a:r>
          </a:p>
          <a:p>
            <a:pPr algn="r" rtl="1"/>
            <a:r>
              <a:rPr lang="fa-IR" sz="2800" dirty="0" smtClean="0">
                <a:cs typeface="B Nazanin" panose="00000400000000000000" pitchFamily="2" charset="-78"/>
              </a:rPr>
              <a:t>وابستگی متقابل مثبت (جانسون و کوهن): درک و فهم روابط میان فردی و هیجانات و ...</a:t>
            </a:r>
          </a:p>
          <a:p>
            <a:pPr algn="r" rtl="1"/>
            <a:r>
              <a:rPr lang="fa-IR" sz="2800" dirty="0" smtClean="0">
                <a:cs typeface="B Nazanin" panose="00000400000000000000" pitchFamily="2" charset="-78"/>
              </a:rPr>
              <a:t>مطالعه اجتماعی سازمان یافته (اسلاوین)؛ رشد فردی و اجتماعی با همکاری در مطالعات علمی.</a:t>
            </a:r>
            <a:endParaRPr lang="en-US" sz="2800" dirty="0">
              <a:cs typeface="B Nazanin" panose="00000400000000000000" pitchFamily="2" charset="-78"/>
            </a:endParaRPr>
          </a:p>
        </p:txBody>
      </p:sp>
    </p:spTree>
    <p:extLst>
      <p:ext uri="{BB962C8B-B14F-4D97-AF65-F5344CB8AC3E}">
        <p14:creationId xmlns:p14="http://schemas.microsoft.com/office/powerpoint/2010/main" val="522438141"/>
      </p:ext>
    </p:extLst>
  </p:cSld>
  <p:clrMapOvr>
    <a:masterClrMapping/>
  </p:clrMapOvr>
  <p:transition>
    <p:fade thruBlk="1"/>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Autofit/>
          </a:bodyPr>
          <a:lstStyle/>
          <a:p>
            <a:pPr marL="0" indent="0" algn="r" rtl="1">
              <a:buNone/>
            </a:pPr>
            <a:r>
              <a:rPr lang="fa-IR" sz="2200" dirty="0" smtClean="0">
                <a:cs typeface="B Lotus" panose="00000400000000000000" pitchFamily="2" charset="-78"/>
              </a:rPr>
              <a:t>کتاب </a:t>
            </a:r>
            <a:r>
              <a:rPr lang="fa-IR" sz="2200" dirty="0">
                <a:cs typeface="B Lotus" panose="00000400000000000000" pitchFamily="2" charset="-78"/>
              </a:rPr>
              <a:t>استادان و نااستادانم اثر آقای عبدالحسین آذرنگ، تجربه های شخصی و دست اول نویسنده ای است که با زبانی ساده و بی پرده از کسانی سخن می گوید که راه می گشودند و کسانی که بن بست می ساختند.</a:t>
            </a:r>
            <a:endParaRPr lang="en-US" sz="2200" dirty="0">
              <a:cs typeface="B Lotus" panose="00000400000000000000" pitchFamily="2" charset="-78"/>
            </a:endParaRPr>
          </a:p>
          <a:p>
            <a:pPr marL="0" indent="0" algn="r" rtl="1">
              <a:buNone/>
            </a:pPr>
            <a:r>
              <a:rPr lang="fa-IR" sz="2200" dirty="0">
                <a:cs typeface="B Lotus" panose="00000400000000000000" pitchFamily="2" charset="-78"/>
              </a:rPr>
              <a:t>به بیان نویسنده، این کتاب برای آن دسته از آموزش گران و آموزش پذیرانی نوشته شده است که دغدغة آموزاندن و آموختن دارند. وی هدف از نگارش کتاب را نیاز به تجربه ای مکتوب از دوران کار و تحصیل خود برای گرفتن درس و الهام می داند که به تبع آن به کنکاش در ذهن خود و بررسی و مقایسة خاطرات مثبت و منفی خود از استادانی می پردازد که معمان اصلی یا اصلی تر ساختار ذهنی وی بوده یا بر عکس، تأثیرهایی بد و رماننده داشته و چه بسا موحب تغییر مسیر کار و زندگی افراد بسیاری همچون وی شده بودند.</a:t>
            </a:r>
            <a:endParaRPr lang="en-US" sz="2200" dirty="0">
              <a:cs typeface="B Lotus" panose="00000400000000000000" pitchFamily="2" charset="-78"/>
            </a:endParaRPr>
          </a:p>
          <a:p>
            <a:pPr marL="0" indent="0" algn="r" rtl="1">
              <a:buNone/>
            </a:pPr>
            <a:r>
              <a:rPr lang="fa-IR" sz="2200" dirty="0">
                <a:cs typeface="B Lotus" panose="00000400000000000000" pitchFamily="2" charset="-78"/>
              </a:rPr>
              <a:t>کتاب در 12 بخش تنظیم گردیده که هر بخش به برهه ای از زندگی تحصیلی و حرفه ای نگارنده می- پردازد؛ دوران تحصیل ابتدایی، متوسطه، دوران دانشجویی در دانشگاه شیراز، انتقال اجباری به دانشگاه اصفهان و مقایسة فضای بین دو دانشگاه، خدمت نظام وظیفه، اوّلین تجربة شغلی در مؤسسة انتشارات فرانکلین و شروع تحصیلی در دورة کارشناسی ارشد، منحل شدن مؤسسة فرانکلین و راهی شدن به انگلستان برای تحصیل در مقطع دکتری، بازگشت و شروع به کار پژوهشی در مؤسسة تحقیقات، کار در دانشنامة جهان اسلام و ... از آن جمله اند.</a:t>
            </a:r>
            <a:endParaRPr lang="en-US" sz="2200" dirty="0">
              <a:cs typeface="B Lotus" panose="00000400000000000000" pitchFamily="2" charset="-78"/>
            </a:endParaRPr>
          </a:p>
          <a:p>
            <a:pPr marL="0" indent="0" algn="r" rtl="1">
              <a:buNone/>
            </a:pPr>
            <a:r>
              <a:rPr lang="fa-IR" sz="2200" dirty="0">
                <a:cs typeface="B Lotus" panose="00000400000000000000" pitchFamily="2" charset="-78"/>
              </a:rPr>
              <a:t> </a:t>
            </a:r>
            <a:endParaRPr lang="fa-IR" sz="2200" dirty="0" smtClean="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180</a:t>
            </a:fld>
            <a:endParaRPr lang="fa-IR">
              <a:solidFill>
                <a:prstClr val="black"/>
              </a:solidFill>
            </a:endParaRPr>
          </a:p>
        </p:txBody>
      </p:sp>
    </p:spTree>
    <p:extLst>
      <p:ext uri="{BB962C8B-B14F-4D97-AF65-F5344CB8AC3E}">
        <p14:creationId xmlns:p14="http://schemas.microsoft.com/office/powerpoint/2010/main" val="249855274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a:bodyPr>
          <a:lstStyle/>
          <a:p>
            <a:pPr marL="0" indent="0" algn="r" rtl="1">
              <a:buNone/>
            </a:pPr>
            <a:r>
              <a:rPr lang="fa-IR" dirty="0">
                <a:cs typeface="B Lotus" panose="00000400000000000000" pitchFamily="2" charset="-78"/>
              </a:rPr>
              <a:t>ایشان در مقدمة کتاب (نکته ای چند با خوانندگان) یادآور می شوند که قصد خاطره گویی و سرگذشت نویسی ندارند، لیکن گویا ماهیت کتاب و محتوای آن ناگزیر، حکایت از احوال شخصی و رویدادهای زندگی ایشان دارد که هم خواننده را مختصری با شرایط زمان زندگی ایشان آشنا ساخته و هم تجربه هایی ارزنده و انگیزه هایی قوی برای تلاش و پشتکار و را ه ندادن ناامیدی به خود در لحظه های سخت تحصیل و کار و زندگی در اختیار وی قرار می دهد. </a:t>
            </a:r>
            <a:endParaRPr lang="en-US" dirty="0">
              <a:cs typeface="B Lotus" panose="00000400000000000000" pitchFamily="2" charset="-78"/>
            </a:endParaRPr>
          </a:p>
          <a:p>
            <a:pPr marL="0" indent="0" algn="r" rtl="1">
              <a:buNone/>
            </a:pPr>
            <a:r>
              <a:rPr lang="fa-IR" dirty="0">
                <a:cs typeface="B Lotus" panose="00000400000000000000" pitchFamily="2" charset="-78"/>
              </a:rPr>
              <a:t>در این نوشتار مختصر، سعی بر آن بوده با نگاهی دقیق و موشکافانه به بخشهای مختلف کتاب، مفاهیم اساسی مربوط به آموزش و یادگیری (معلّم، دانش آموز، محیط یادگیری، موضوع درسی و ...) و نیز محیط کار و اشتغال و تلقّی ایشان نسبت به ویژگی های این مفاهیم مورد بررسی قرار گیرد.</a:t>
            </a:r>
            <a:endParaRPr lang="en-US" dirty="0">
              <a:cs typeface="B Lotus" panose="00000400000000000000" pitchFamily="2" charset="-78"/>
            </a:endParaRPr>
          </a:p>
          <a:p>
            <a:pPr marL="0" indent="0" algn="r" rtl="1">
              <a:buNone/>
            </a:pPr>
            <a:endParaRPr lang="fa-IR"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181</a:t>
            </a:fld>
            <a:endParaRPr lang="fa-IR">
              <a:solidFill>
                <a:prstClr val="black"/>
              </a:solidFill>
            </a:endParaRPr>
          </a:p>
        </p:txBody>
      </p:sp>
    </p:spTree>
    <p:extLst>
      <p:ext uri="{BB962C8B-B14F-4D97-AF65-F5344CB8AC3E}">
        <p14:creationId xmlns:p14="http://schemas.microsoft.com/office/powerpoint/2010/main" val="350698769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91264" cy="5865515"/>
          </a:xfrm>
        </p:spPr>
        <p:txBody>
          <a:bodyPr>
            <a:normAutofit/>
          </a:bodyPr>
          <a:lstStyle/>
          <a:p>
            <a:pPr marL="0" indent="0" algn="r" rtl="1">
              <a:buNone/>
            </a:pPr>
            <a:r>
              <a:rPr lang="fa-IR" sz="2200" b="1" dirty="0">
                <a:solidFill>
                  <a:srgbClr val="FF0000"/>
                </a:solidFill>
                <a:latin typeface="2  Davat"/>
                <a:cs typeface="B Lotus" panose="00000400000000000000" pitchFamily="2" charset="-78"/>
              </a:rPr>
              <a:t>تلقی از استاد</a:t>
            </a:r>
            <a:endParaRPr lang="en-US" sz="2200" b="1" dirty="0">
              <a:solidFill>
                <a:srgbClr val="FF0000"/>
              </a:solidFill>
              <a:latin typeface="2  Davat"/>
              <a:cs typeface="B Lotus" panose="00000400000000000000" pitchFamily="2" charset="-78"/>
            </a:endParaRPr>
          </a:p>
          <a:p>
            <a:pPr marL="0" indent="0" algn="r" rtl="1">
              <a:buNone/>
            </a:pPr>
            <a:r>
              <a:rPr lang="fa-IR" sz="2200" dirty="0">
                <a:latin typeface="2  Davat"/>
                <a:cs typeface="B Lotus" panose="00000400000000000000" pitchFamily="2" charset="-78"/>
              </a:rPr>
              <a:t>ایشان معلّم و استاد را به محیط های رسمی آموزشی محدود ندانسته و برعکس آموزش ضمنی و غیر رسمی را گاه ارجح بر آموزش رسمی کلاسی می داند. شاید بتوان اوّلین معلم تأثیرگذار بر وی را نیز دوستی به نام حبیب دانست که از وی نکته هایی فراوان به لحاظ اخلاقی و جرأت انتقاد می آموزد. </a:t>
            </a:r>
            <a:endParaRPr lang="en-US" sz="2200" dirty="0">
              <a:latin typeface="2  Davat"/>
              <a:cs typeface="B Lotus" panose="00000400000000000000" pitchFamily="2" charset="-78"/>
            </a:endParaRPr>
          </a:p>
          <a:p>
            <a:pPr marL="0" indent="0" algn="r" rtl="1">
              <a:buNone/>
            </a:pPr>
            <a:r>
              <a:rPr lang="fa-IR" sz="2200" dirty="0">
                <a:latin typeface="2  Davat"/>
                <a:cs typeface="B Lotus" panose="00000400000000000000" pitchFamily="2" charset="-78"/>
              </a:rPr>
              <a:t>حبیب نخستین معلمی بود که به من یاد داد به سراغ احساس های پنهانی درونیم بروم، آز آنها دور نشوم، به یاری قالب های مناسبی که به آن ها کلمه می گویند، بیرونشان بکشم و به خودم و دیگری، دست کم به دوستی نزدیک، نشان دهم. حبیب به بسیاری چیزها که تحلیل و تعریف نشده، مفروض، مسلّم، بدیهی، تردیدناپذیر و گاه تابو می انگاشتیم، نزدیک می شد، در آنها گاه شک می کرد و گاه آنها را به تمسخر می گرفت... او نخستین معلم آزادی من بود (صفحة 25).</a:t>
            </a:r>
            <a:endParaRPr lang="en-US" sz="2200" dirty="0">
              <a:latin typeface="2  Davat"/>
              <a:cs typeface="B Lotus" panose="00000400000000000000" pitchFamily="2" charset="-78"/>
            </a:endParaRPr>
          </a:p>
          <a:p>
            <a:pPr marL="0" indent="0" algn="r" rtl="1">
              <a:buNone/>
            </a:pPr>
            <a:r>
              <a:rPr lang="fa-IR" sz="2200" dirty="0">
                <a:latin typeface="2  Davat"/>
                <a:cs typeface="B Lotus" panose="00000400000000000000" pitchFamily="2" charset="-78"/>
              </a:rPr>
              <a:t>و در جایی دیگر می خوانیم:</a:t>
            </a:r>
            <a:endParaRPr lang="en-US" sz="2200" dirty="0">
              <a:latin typeface="2  Davat"/>
              <a:cs typeface="B Lotus" panose="00000400000000000000" pitchFamily="2" charset="-78"/>
            </a:endParaRPr>
          </a:p>
          <a:p>
            <a:pPr marL="0" indent="0" algn="r" rtl="1">
              <a:buNone/>
            </a:pPr>
            <a:r>
              <a:rPr lang="fa-IR" sz="2200" dirty="0">
                <a:latin typeface="2  Davat"/>
                <a:cs typeface="B Lotus" panose="00000400000000000000" pitchFamily="2" charset="-78"/>
              </a:rPr>
              <a:t>استادان را نمی توان به آموزش گران رسمی محدود کرد. از میان دوستان، همدرسان، همکاران، مدیران، کتابداران و الهام بخشان نیز کسانی بودند که تأثیرهای آنها گاه به اندازة معلمان و گاه بسی بیش از شمار بسیاری از آنان بوده است... کار، انواع نوشتار، وررفتن با آنها، خودآموزی به یاری آنها، گاه استادکاران بهتری هستند.... استاد را نمی توان به عامل تأثیر گذار خاصی منحصر کرد، اگرچه هیچ تأثیری جای همسخنی، دم گرم و ساحت حضور را نمی گیرد (صفحة 6).</a:t>
            </a:r>
            <a:endParaRPr lang="en-US" sz="2200" dirty="0">
              <a:latin typeface="2  Davat"/>
              <a:cs typeface="B Lotus" panose="00000400000000000000" pitchFamily="2" charset="-78"/>
            </a:endParaRPr>
          </a:p>
          <a:p>
            <a:pPr marL="0" indent="0" algn="r" rtl="1">
              <a:buNone/>
            </a:pPr>
            <a:endParaRPr lang="en-US" sz="2200" dirty="0">
              <a:latin typeface="2  Davat"/>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182</a:t>
            </a:fld>
            <a:endParaRPr lang="fa-IR">
              <a:solidFill>
                <a:prstClr val="black"/>
              </a:solidFill>
            </a:endParaRPr>
          </a:p>
        </p:txBody>
      </p:sp>
    </p:spTree>
    <p:extLst>
      <p:ext uri="{BB962C8B-B14F-4D97-AF65-F5344CB8AC3E}">
        <p14:creationId xmlns:p14="http://schemas.microsoft.com/office/powerpoint/2010/main" val="46450873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85000" lnSpcReduction="20000"/>
          </a:bodyPr>
          <a:lstStyle/>
          <a:p>
            <a:pPr marL="0" indent="0" algn="r" rtl="1">
              <a:buNone/>
            </a:pPr>
            <a:r>
              <a:rPr lang="fa-IR" dirty="0">
                <a:cs typeface="B Lotus" panose="00000400000000000000" pitchFamily="2" charset="-78"/>
              </a:rPr>
              <a:t>به هنگام سخن گفتن از ویژگی های استادان خوب خویش، تنها به تسلّط استاد بر مطلب اکتفا نکرده و در واقع استاد را انتقال دهندة صرف اطلاعات نمی داند؛ بلکه همپایه با آن و شاید بیشتر از آن بر خصوصیات اخلاقی، احترام متقابل، علاقه مندی به کار و علاقه مند ساختن مخاطبین و ... تأکید می ورزد. از آن جمله می توان به نمونه های زیر از صفحات مختلف کتاب اشاره نمود:</a:t>
            </a:r>
            <a:endParaRPr lang="en-US" dirty="0">
              <a:cs typeface="B Lotus" panose="00000400000000000000" pitchFamily="2" charset="-78"/>
            </a:endParaRPr>
          </a:p>
          <a:p>
            <a:pPr marL="0" indent="0" algn="r" rtl="1">
              <a:buNone/>
            </a:pPr>
            <a:r>
              <a:rPr lang="fa-IR" dirty="0">
                <a:cs typeface="B Lotus" panose="00000400000000000000" pitchFamily="2" charset="-78"/>
              </a:rPr>
              <a:t>رفتارهای آرام، انتقال موفق مطالب، کلاس دور از تنش، مرتب و صلح آمیز (ص 16)، تشویق های گرم (ص 20)، ادب و مهربانی و آرامش (صفحة 28)، علاقه به درس و تدریس، جدیت، شناخت علاقه ها و گرایشهای دانشجویان (صفحة 32)، عشق به کار و پشتکار (صفحة 34)، تسلط بر مطلب مورد تدریس (صفحة 49 و صفحة 92)، راستگویی، دوری از تظاهر و ریا، اقرار به نادانسته ها، دعوت به شک و درنگ و دقت ورزی و بازنگری در دانسته ها و فرض ها (صفحة 59)، جلب کردن توجه دانشجویان، علاقه مند ساختنشان به موضوع و تأثیرگذاری (صفحة 69)، استدلال عالمانه، دموکرات منشی و انتقادشنوی (صفحة 92)، ذهن علمی و دقیق، همراهی، مسئولیت پذیری، نظم (صفحة 99)، وقت شناسی، برنامه ریزی و محاسبة زمان (صفحة 107) و ... . </a:t>
            </a: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183</a:t>
            </a:fld>
            <a:endParaRPr lang="fa-IR">
              <a:solidFill>
                <a:prstClr val="black"/>
              </a:solidFill>
            </a:endParaRPr>
          </a:p>
        </p:txBody>
      </p:sp>
    </p:spTree>
    <p:extLst>
      <p:ext uri="{BB962C8B-B14F-4D97-AF65-F5344CB8AC3E}">
        <p14:creationId xmlns:p14="http://schemas.microsoft.com/office/powerpoint/2010/main" val="335711919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77500" lnSpcReduction="20000"/>
          </a:bodyPr>
          <a:lstStyle/>
          <a:p>
            <a:pPr marL="0" indent="0" algn="r" rtl="1">
              <a:buNone/>
            </a:pPr>
            <a:r>
              <a:rPr lang="fa-IR" b="1" dirty="0">
                <a:solidFill>
                  <a:srgbClr val="FF0000"/>
                </a:solidFill>
                <a:cs typeface="B Lotus" panose="00000400000000000000" pitchFamily="2" charset="-78"/>
              </a:rPr>
              <a:t>خودآموزی و مطالعه</a:t>
            </a:r>
            <a:endParaRPr lang="en-US" b="1" dirty="0">
              <a:solidFill>
                <a:srgbClr val="FF0000"/>
              </a:solidFill>
              <a:cs typeface="B Lotus" panose="00000400000000000000" pitchFamily="2" charset="-78"/>
            </a:endParaRPr>
          </a:p>
          <a:p>
            <a:pPr marL="0" indent="0" algn="r" rtl="1">
              <a:buNone/>
            </a:pPr>
            <a:r>
              <a:rPr lang="fa-IR" dirty="0">
                <a:cs typeface="B Lotus" panose="00000400000000000000" pitchFamily="2" charset="-78"/>
              </a:rPr>
              <a:t>در خصوص منوچهر کیان می نویسد؛ </a:t>
            </a:r>
            <a:endParaRPr lang="en-US" dirty="0">
              <a:cs typeface="B Lotus" panose="00000400000000000000" pitchFamily="2" charset="-78"/>
            </a:endParaRPr>
          </a:p>
          <a:p>
            <a:pPr marL="0" indent="0" algn="r" rtl="1">
              <a:buNone/>
            </a:pPr>
            <a:r>
              <a:rPr lang="fa-IR" dirty="0">
                <a:cs typeface="B Lotus" panose="00000400000000000000" pitchFamily="2" charset="-78"/>
              </a:rPr>
              <a:t>استادش به اصطلاح سرّ اکبر را به وی آموخته و گفته است؛ هیچ استادی درسی را که کودکان به او آموخته اند و می آموزند، به وی نیاموخته است. استادش گفته است: هیچ کودکی را بیکاره نمی بینید، کودکان همواره به کاری مشغولند تا خسته شوند، از پا در آیند و بخوابند. هیچ کودکی بی هدف نیست، حتی در بازی هایی که روزها و روزها تکرار کند، کودکان در دنبال کردن هدفها، در بازی ها و در کنجکاوی هایشان کاملاً جدی هستند. دروغ نمی گویند، تا زمانی که از بزرگترها دروغ گفتن را بیاموزند... به همه اعتماد می کنند یا می توانند اعتماد کنند، بعد یاد می گیرند با بدبینی و بی اعتمادی به دیگران بنگرند و از آنها دور و دورتر شوند و بعد به آنها کین بورزند (صفحات 50 و 51).</a:t>
            </a:r>
            <a:endParaRPr lang="en-US" dirty="0">
              <a:cs typeface="B Lotus" panose="00000400000000000000" pitchFamily="2" charset="-78"/>
            </a:endParaRPr>
          </a:p>
          <a:p>
            <a:pPr marL="0" indent="0" algn="r" rtl="1">
              <a:buNone/>
            </a:pPr>
            <a:r>
              <a:rPr lang="fa-IR" dirty="0">
                <a:cs typeface="B Lotus" panose="00000400000000000000" pitchFamily="2" charset="-78"/>
              </a:rPr>
              <a:t>و اضافه می کند که کنجکاوی کودکانه، خستگی ناپذیری در دنبال گرفتن هدفها، دوستی و اعتماد از ویژگی های بارز او هم شده بود و همین ویژگی هاست که وی را در زمرة بهترین استادان قرار می دهد.</a:t>
            </a:r>
            <a:endParaRPr lang="en-US" dirty="0">
              <a:cs typeface="B Lotus" panose="00000400000000000000" pitchFamily="2" charset="-78"/>
            </a:endParaRPr>
          </a:p>
          <a:p>
            <a:pPr marL="0" indent="0" algn="r" rtl="1">
              <a:buNone/>
            </a:pPr>
            <a:r>
              <a:rPr lang="fa-IR" dirty="0">
                <a:cs typeface="B Lotus" panose="00000400000000000000" pitchFamily="2" charset="-78"/>
              </a:rPr>
              <a:t>تأکید بسیار زیادی بر هدفمند بودن، مطالعه در هر شرایطی و پذیرفتن کتاب به عنوان استادی بخشنده و بدون حسد و خودآموزی دارد؛ خودآموزی، مؤثرترین راه تغییر است (صفحة 79)، </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184</a:t>
            </a:fld>
            <a:endParaRPr lang="fa-IR">
              <a:solidFill>
                <a:prstClr val="black"/>
              </a:solidFill>
            </a:endParaRPr>
          </a:p>
        </p:txBody>
      </p:sp>
    </p:spTree>
    <p:extLst>
      <p:ext uri="{BB962C8B-B14F-4D97-AF65-F5344CB8AC3E}">
        <p14:creationId xmlns:p14="http://schemas.microsoft.com/office/powerpoint/2010/main" val="428214824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lnSpcReduction="20000"/>
          </a:bodyPr>
          <a:lstStyle/>
          <a:p>
            <a:pPr marL="0" indent="0" algn="r" rtl="1">
              <a:buNone/>
            </a:pPr>
            <a:r>
              <a:rPr lang="fa-IR" b="1" dirty="0" smtClean="0">
                <a:solidFill>
                  <a:srgbClr val="FF0000"/>
                </a:solidFill>
                <a:cs typeface="B Lotus" panose="00000400000000000000" pitchFamily="2" charset="-78"/>
              </a:rPr>
              <a:t>باز در اهمیت خودآموزی: </a:t>
            </a:r>
            <a:endParaRPr lang="en-US" b="1" dirty="0" smtClean="0">
              <a:solidFill>
                <a:srgbClr val="FF0000"/>
              </a:solidFill>
              <a:cs typeface="B Lotus" panose="00000400000000000000" pitchFamily="2" charset="-78"/>
            </a:endParaRPr>
          </a:p>
          <a:p>
            <a:pPr marL="0" indent="0" algn="r" rtl="1">
              <a:buNone/>
            </a:pPr>
            <a:r>
              <a:rPr lang="fa-IR" dirty="0" smtClean="0">
                <a:cs typeface="B Lotus" panose="00000400000000000000" pitchFamily="2" charset="-78"/>
              </a:rPr>
              <a:t>نجفی </a:t>
            </a:r>
            <a:r>
              <a:rPr lang="fa-IR" dirty="0">
                <a:cs typeface="B Lotus" panose="00000400000000000000" pitchFamily="2" charset="-78"/>
              </a:rPr>
              <a:t>به این نکته ها خود و به تجربه پی برده بود و تجربة عمدة او در ترجمه و ویرایش، حاصل دوره ای بود که در جوانی، در انتشارات نیل، کار مقابلة ترجمه ها و ویرایش را انجام می داد (صفحة 103).</a:t>
            </a:r>
            <a:endParaRPr lang="en-US" dirty="0">
              <a:cs typeface="B Lotus" panose="00000400000000000000" pitchFamily="2" charset="-78"/>
            </a:endParaRPr>
          </a:p>
          <a:p>
            <a:pPr marL="0" indent="0" algn="r" rtl="1">
              <a:buNone/>
            </a:pPr>
            <a:r>
              <a:rPr lang="fa-IR" dirty="0">
                <a:cs typeface="B Lotus" panose="00000400000000000000" pitchFamily="2" charset="-78"/>
              </a:rPr>
              <a:t>و در جایی دیگر می نویسد:</a:t>
            </a:r>
            <a:endParaRPr lang="en-US" dirty="0">
              <a:cs typeface="B Lotus" panose="00000400000000000000" pitchFamily="2" charset="-78"/>
            </a:endParaRPr>
          </a:p>
          <a:p>
            <a:pPr marL="0" indent="0" algn="r" rtl="1">
              <a:buNone/>
            </a:pPr>
            <a:r>
              <a:rPr lang="fa-IR" dirty="0">
                <a:cs typeface="B Lotus" panose="00000400000000000000" pitchFamily="2" charset="-78"/>
              </a:rPr>
              <a:t>نوشتن و خواندن به قصد آموختن و نوشتن، شاه کلید گنجینه های لذت بخش بود (صفحة 124).</a:t>
            </a:r>
            <a:endParaRPr lang="en-US" dirty="0">
              <a:cs typeface="B Lotus" panose="00000400000000000000" pitchFamily="2" charset="-78"/>
            </a:endParaRPr>
          </a:p>
          <a:p>
            <a:pPr marL="0" indent="0" algn="r" rtl="1">
              <a:buNone/>
            </a:pPr>
            <a:r>
              <a:rPr lang="fa-IR" dirty="0">
                <a:cs typeface="B Lotus" panose="00000400000000000000" pitchFamily="2" charset="-78"/>
              </a:rPr>
              <a:t>کار و تجربه را نیز به اندازة خودآموزی ارزشمند می داند و لذت بخش:</a:t>
            </a:r>
            <a:endParaRPr lang="en-US" dirty="0">
              <a:cs typeface="B Lotus" panose="00000400000000000000" pitchFamily="2" charset="-78"/>
            </a:endParaRPr>
          </a:p>
          <a:p>
            <a:pPr marL="0" indent="0" algn="r" rtl="1">
              <a:buNone/>
            </a:pPr>
            <a:r>
              <a:rPr lang="fa-IR" dirty="0">
                <a:cs typeface="B Lotus" panose="00000400000000000000" pitchFamily="2" charset="-78"/>
              </a:rPr>
              <a:t>بهترین استادی که در آن موقعیت می توانستم داشته باشم، کار بود. گاهی چنان از کار و محیط کارم لذت می بردم که می خواستم دامن آفتاب را بگیرم، آن را نگه دارم و گردش زمان را متوقف کنم (صفحة 135).</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185</a:t>
            </a:fld>
            <a:endParaRPr lang="fa-IR">
              <a:solidFill>
                <a:prstClr val="black"/>
              </a:solidFill>
            </a:endParaRPr>
          </a:p>
        </p:txBody>
      </p:sp>
    </p:spTree>
    <p:extLst>
      <p:ext uri="{BB962C8B-B14F-4D97-AF65-F5344CB8AC3E}">
        <p14:creationId xmlns:p14="http://schemas.microsoft.com/office/powerpoint/2010/main" val="303089082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fontScale="92500" lnSpcReduction="20000"/>
          </a:bodyPr>
          <a:lstStyle/>
          <a:p>
            <a:pPr marL="0" indent="0" algn="r" rtl="1">
              <a:buNone/>
            </a:pPr>
            <a:r>
              <a:rPr lang="fa-IR" b="1" dirty="0">
                <a:solidFill>
                  <a:srgbClr val="FF0000"/>
                </a:solidFill>
                <a:cs typeface="B Lotus" panose="00000400000000000000" pitchFamily="2" charset="-78"/>
              </a:rPr>
              <a:t>تلقی از محتوا</a:t>
            </a:r>
            <a:endParaRPr lang="en-US" b="1" dirty="0">
              <a:solidFill>
                <a:srgbClr val="FF0000"/>
              </a:solidFill>
              <a:cs typeface="B Lotus" panose="00000400000000000000" pitchFamily="2" charset="-78"/>
            </a:endParaRPr>
          </a:p>
          <a:p>
            <a:pPr marL="0" indent="0" algn="r" rtl="1">
              <a:buNone/>
            </a:pPr>
            <a:r>
              <a:rPr lang="fa-IR" dirty="0">
                <a:cs typeface="B Lotus" panose="00000400000000000000" pitchFamily="2" charset="-78"/>
              </a:rPr>
              <a:t>مطالعة محتوای مناسب و انتخاب از بین مطالب بسیار وسیع موجود را در یادگیری مؤثر و مفید ضروری دانسته و این را نیز مدیون درس گرفتن از تجارب خود می داند که روزگاری اشتیاق مطالعه وی را بدان وا- می داشته است که </a:t>
            </a:r>
            <a:r>
              <a:rPr lang="fa-IR" i="1" dirty="0">
                <a:cs typeface="B Lotus" panose="00000400000000000000" pitchFamily="2" charset="-78"/>
              </a:rPr>
              <a:t>هر کتابی را از سر قفسه های کتابخانه به عاریه گرفته</a:t>
            </a:r>
            <a:r>
              <a:rPr lang="fa-IR" dirty="0">
                <a:cs typeface="B Lotus" panose="00000400000000000000" pitchFamily="2" charset="-78"/>
              </a:rPr>
              <a:t> و ذهن خود را از مطالب گوناگون انباشته کند.</a:t>
            </a:r>
            <a:endParaRPr lang="en-US" dirty="0">
              <a:cs typeface="B Lotus" panose="00000400000000000000" pitchFamily="2" charset="-78"/>
            </a:endParaRPr>
          </a:p>
          <a:p>
            <a:pPr marL="0" indent="0" algn="r" rtl="1">
              <a:buNone/>
            </a:pPr>
            <a:r>
              <a:rPr lang="fa-IR" dirty="0">
                <a:cs typeface="B Lotus" panose="00000400000000000000" pitchFamily="2" charset="-78"/>
              </a:rPr>
              <a:t>از سوی دیگر، معتقد است محتوای مناسب نقشی اساسی در یادگیری دارد و به همین دلیل حاضر نیست، برای جلب رضایت دانشجویانش، محتوای کتاب و درس ایشان را کاهش دهد:</a:t>
            </a:r>
            <a:endParaRPr lang="en-US" dirty="0">
              <a:cs typeface="B Lotus" panose="00000400000000000000" pitchFamily="2" charset="-78"/>
            </a:endParaRPr>
          </a:p>
          <a:p>
            <a:pPr marL="0" indent="0" algn="r" rtl="1">
              <a:buNone/>
            </a:pPr>
            <a:r>
              <a:rPr lang="fa-IR" dirty="0">
                <a:cs typeface="B Lotus" panose="00000400000000000000" pitchFamily="2" charset="-78"/>
              </a:rPr>
              <a:t>مناسبات صمیمانه و پیوندهای انسانی به جای خود، اما خرسند ساختن دانشجویان به بهای کاستن از سعی تحصیلی آنان، از دیدگاه من خیانتی آموزشی بود. به این خیانت نباید تن می دادم، به هیچ قیمتی و تن ندادم. پذیرفتم که صفت سختگیری و گذشت ناپذیری در تدریس را به من نسبت بدهند. این را حاضر بودم بپذیرم، اما خیانت آموزشی را هرگز (صفحة 145).</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186</a:t>
            </a:fld>
            <a:endParaRPr lang="fa-IR">
              <a:solidFill>
                <a:prstClr val="black"/>
              </a:solidFill>
            </a:endParaRPr>
          </a:p>
        </p:txBody>
      </p:sp>
    </p:spTree>
    <p:extLst>
      <p:ext uri="{BB962C8B-B14F-4D97-AF65-F5344CB8AC3E}">
        <p14:creationId xmlns:p14="http://schemas.microsoft.com/office/powerpoint/2010/main" val="147130297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85000" lnSpcReduction="20000"/>
          </a:bodyPr>
          <a:lstStyle/>
          <a:p>
            <a:pPr marL="0" indent="0" algn="r" rtl="1">
              <a:buNone/>
            </a:pPr>
            <a:r>
              <a:rPr lang="fa-IR" b="1" dirty="0">
                <a:solidFill>
                  <a:srgbClr val="FF0000"/>
                </a:solidFill>
                <a:cs typeface="B Lotus" panose="00000400000000000000" pitchFamily="2" charset="-78"/>
              </a:rPr>
              <a:t>تلقی از مدرک تحصیلی</a:t>
            </a:r>
            <a:endParaRPr lang="en-US" b="1" dirty="0">
              <a:solidFill>
                <a:srgbClr val="FF0000"/>
              </a:solidFill>
              <a:cs typeface="B Lotus" panose="00000400000000000000" pitchFamily="2" charset="-78"/>
            </a:endParaRPr>
          </a:p>
          <a:p>
            <a:pPr marL="0" indent="0" algn="r" rtl="1">
              <a:buNone/>
            </a:pPr>
            <a:r>
              <a:rPr lang="fa-IR" dirty="0">
                <a:cs typeface="B Lotus" panose="00000400000000000000" pitchFamily="2" charset="-78"/>
              </a:rPr>
              <a:t>مدرک تحصیلی در اولویت ارزشهای وی قرار ندارد؛ خود دو بار بنا بر دلایلی تحصیل در دورة دکتری را رها کرده است. از سوی دیگر خود بارها از دوستان و همکارانش که شاید مدرک دانشگاهی نیز ندارند، بیش از استادان دانشگاهی مطلب می آموزد. از سوی دیگر، در دوران نظام وظیفه، روشهای آموزشی برخی افسران و جنس دانسته های ایشان را ستایش می کند:</a:t>
            </a:r>
            <a:endParaRPr lang="en-US" dirty="0">
              <a:cs typeface="B Lotus" panose="00000400000000000000" pitchFamily="2" charset="-78"/>
            </a:endParaRPr>
          </a:p>
          <a:p>
            <a:pPr marL="0" indent="0" algn="r" rtl="1">
              <a:buNone/>
            </a:pPr>
            <a:r>
              <a:rPr lang="fa-IR" dirty="0">
                <a:cs typeface="B Lotus" panose="00000400000000000000" pitchFamily="2" charset="-78"/>
              </a:rPr>
              <a:t>تسلط بعضی از آنان (افسران تحصیل کرده در خارج) به تدریس و شیوه های آموزشی شان، حتی میتوانم بگویم که از بیشتر استادان ما در دورة کارشناسی در دانشگاه، به طرز محسوسی بهتر بود؛ به ویژه در جلب کردن توجه دانشجویان، علاقمند ساختنشان به موضوع و تأثیرگذاری ها (صفحات 68 و 69).</a:t>
            </a:r>
            <a:endParaRPr lang="en-US" dirty="0">
              <a:cs typeface="B Lotus" panose="00000400000000000000" pitchFamily="2" charset="-78"/>
            </a:endParaRPr>
          </a:p>
          <a:p>
            <a:pPr marL="0" indent="0" algn="r" rtl="1">
              <a:buNone/>
            </a:pPr>
            <a:r>
              <a:rPr lang="fa-IR" dirty="0">
                <a:cs typeface="B Lotus" panose="00000400000000000000" pitchFamily="2" charset="-78"/>
              </a:rPr>
              <a:t>همچنین است در خصوص درس گرفتن از همکاران و تجربة ایشان که گرچه منجر به دریافت مدرک تحصیلی نمی گردد، لیکن بسیار مفید و ارزنده است:</a:t>
            </a:r>
            <a:endParaRPr lang="en-US" dirty="0">
              <a:cs typeface="B Lotus" panose="00000400000000000000" pitchFamily="2" charset="-78"/>
            </a:endParaRPr>
          </a:p>
          <a:p>
            <a:pPr marL="0" indent="0" algn="r" rtl="1">
              <a:buNone/>
            </a:pPr>
            <a:r>
              <a:rPr lang="fa-IR" sz="2800" dirty="0">
                <a:cs typeface="B Lotus" panose="00000400000000000000" pitchFamily="2" charset="-78"/>
              </a:rPr>
              <a:t>حجم و تنوع کارها در محیط کارم، آن هم با نظارت استادانه و دقیق او (کریم امامی)، آن قدر بر من تأثیر می گذاشت و به من می آموخت که به هیچ روی با تحصیلات دانشگاهی قابل مقایسه نبود (صفحة 96).</a:t>
            </a:r>
            <a:endParaRPr lang="en-US" sz="2800"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187</a:t>
            </a:fld>
            <a:endParaRPr lang="fa-IR">
              <a:solidFill>
                <a:prstClr val="black"/>
              </a:solidFill>
            </a:endParaRPr>
          </a:p>
        </p:txBody>
      </p:sp>
    </p:spTree>
    <p:extLst>
      <p:ext uri="{BB962C8B-B14F-4D97-AF65-F5344CB8AC3E}">
        <p14:creationId xmlns:p14="http://schemas.microsoft.com/office/powerpoint/2010/main" val="176213966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85000" lnSpcReduction="20000"/>
          </a:bodyPr>
          <a:lstStyle/>
          <a:p>
            <a:pPr marL="0" indent="0" algn="r" rtl="1">
              <a:buNone/>
            </a:pPr>
            <a:r>
              <a:rPr lang="fa-IR" b="1" dirty="0">
                <a:solidFill>
                  <a:srgbClr val="FF0000"/>
                </a:solidFill>
                <a:cs typeface="B Lotus" panose="00000400000000000000" pitchFamily="2" charset="-78"/>
              </a:rPr>
              <a:t>تلقی از محیط یادگیری</a:t>
            </a:r>
            <a:endParaRPr lang="en-US" b="1" dirty="0">
              <a:solidFill>
                <a:srgbClr val="FF0000"/>
              </a:solidFill>
              <a:cs typeface="B Lotus" panose="00000400000000000000" pitchFamily="2" charset="-78"/>
            </a:endParaRPr>
          </a:p>
          <a:p>
            <a:pPr marL="0" indent="0" algn="r" rtl="1">
              <a:buNone/>
            </a:pPr>
            <a:r>
              <a:rPr lang="fa-IR" dirty="0">
                <a:cs typeface="B Lotus" panose="00000400000000000000" pitchFamily="2" charset="-78"/>
              </a:rPr>
              <a:t>محیط یادگیری و وجود یا عدم وجود غنا و جنب و جوش در آن را در ایجاد انگیزه برای مطالعه و یادگیری بیشتر بسیار مهم دانسته و در همین رابطه در بخشی از کتاب به مقایسة محیط بسیار خوب و دانشجویی دانشگاه شیراز با چند محیط دیگر به ویژه دانشگاه اصفهان می پردازد که ناچار بدانجا انتقال یافته است. از آن جمله می توان موارد زیر را برشمرد:</a:t>
            </a:r>
            <a:endParaRPr lang="en-US" dirty="0">
              <a:cs typeface="B Lotus" panose="00000400000000000000" pitchFamily="2" charset="-78"/>
            </a:endParaRPr>
          </a:p>
          <a:p>
            <a:pPr marL="0" indent="0" algn="r" rtl="1">
              <a:buNone/>
            </a:pPr>
            <a:r>
              <a:rPr lang="fa-IR" dirty="0">
                <a:cs typeface="B Lotus" panose="00000400000000000000" pitchFamily="2" charset="-78"/>
              </a:rPr>
              <a:t>فضای دانشجویی دانشگاه شیراز ... در مقایسه با دو دانشگاه دیگر ایران که بعداً در آنها درس خواندم (دانشگاه اصفهان و دانشگاه تهران) و چند دانشگاه و مرکز آموزشی که در سالهای بعد در آنها درس دادم، از ویژگی های خاصی برخوردار بود؛ دانشگاه شیراز دانشگاهی بود ثروتمند، دارای امکانات بسیار با ارتباطات خارجی گسترده. دانشجویان با استعدادی به آن دانشگاه جذب شده بودند که اکثر آنها در دبیرستان های خوب، یا خود خوب درس خوانده بودند. هوش، استعداد، کنجکاوی، تکاپو، تسلط به زبان انگلیسی، میل شدید به کتابخوانی و خواندن کتابهای غیر درسی در شمار بسیاری از آنان چشمگیر بود. اینها می توانست ثروتی ملی به حساب آید(صفحة 36).</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188</a:t>
            </a:fld>
            <a:endParaRPr lang="fa-IR">
              <a:solidFill>
                <a:prstClr val="black"/>
              </a:solidFill>
            </a:endParaRPr>
          </a:p>
        </p:txBody>
      </p:sp>
    </p:spTree>
    <p:extLst>
      <p:ext uri="{BB962C8B-B14F-4D97-AF65-F5344CB8AC3E}">
        <p14:creationId xmlns:p14="http://schemas.microsoft.com/office/powerpoint/2010/main" val="294341075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70000" lnSpcReduction="20000"/>
          </a:bodyPr>
          <a:lstStyle/>
          <a:p>
            <a:pPr marL="0" indent="0" algn="r" rtl="1">
              <a:buNone/>
            </a:pPr>
            <a:r>
              <a:rPr lang="fa-IR" sz="3400" dirty="0">
                <a:cs typeface="B Lotus" panose="00000400000000000000" pitchFamily="2" charset="-78"/>
              </a:rPr>
              <a:t>بر این باور است که گاه ریشة اعتراضات دانشجویی نه فقط از اوضاع سیاسی حاکم بر جامعه، بلکه بیشتر از بی اعتنایی مسئولین امور دانشگاهی به خواسته های معقول و منطقی دانشجویان و عدم تناسب محیط با نیازهای ایشان نشأت می گیرد:</a:t>
            </a:r>
            <a:endParaRPr lang="en-US" sz="3400" dirty="0">
              <a:cs typeface="B Lotus" panose="00000400000000000000" pitchFamily="2" charset="-78"/>
            </a:endParaRPr>
          </a:p>
          <a:p>
            <a:pPr marL="0" indent="0" algn="r" rtl="1">
              <a:buNone/>
            </a:pPr>
            <a:r>
              <a:rPr lang="fa-IR" sz="3400" dirty="0">
                <a:cs typeface="B Lotus" panose="00000400000000000000" pitchFamily="2" charset="-78"/>
              </a:rPr>
              <a:t>ریشة بخشی از اعتراض های دانشجویی که به اعتصاب های سنگین و اعتراض های سیاسی خشن تبدیل می شد، در همین کاستی ها و بی توجهی ها و بی مسئولیتی ها در برنامه ریزی (آموزشی) و ادارة سایر امور در دانشگاه (شیراز) بود (صفحة 40)</a:t>
            </a:r>
            <a:endParaRPr lang="en-US" sz="3400" dirty="0">
              <a:cs typeface="B Lotus" panose="00000400000000000000" pitchFamily="2" charset="-78"/>
            </a:endParaRPr>
          </a:p>
          <a:p>
            <a:pPr marL="0" indent="0" algn="r" rtl="1">
              <a:buNone/>
            </a:pPr>
            <a:r>
              <a:rPr lang="fa-IR" sz="3400" dirty="0">
                <a:cs typeface="B Lotus" panose="00000400000000000000" pitchFamily="2" charset="-78"/>
              </a:rPr>
              <a:t>معتقد است که محیط آموزشی بر دانشجویان تأثیری وافر دارد. همچنین انگیزة دانشجویان موجب برانگیخته شدن استادان و عکس آن موجب تشدید بی توجّهی و رخوت در ایشان می گردد. رابطة بین استاد و دانشجو را نه رابطه ای یکسویه، بلکه رابطه ای کاملاً متقابل و دو سویه تلقی می کند</a:t>
            </a:r>
            <a:r>
              <a:rPr lang="fa-IR" sz="3400" dirty="0" smtClean="0">
                <a:cs typeface="B Lotus" panose="00000400000000000000" pitchFamily="2" charset="-78"/>
              </a:rPr>
              <a:t>:</a:t>
            </a:r>
          </a:p>
          <a:p>
            <a:pPr marL="0" indent="0" algn="r" rtl="1">
              <a:buNone/>
            </a:pPr>
            <a:endParaRPr lang="en-US" dirty="0">
              <a:cs typeface="B Lotus" panose="00000400000000000000" pitchFamily="2" charset="-78"/>
            </a:endParaRPr>
          </a:p>
          <a:p>
            <a:pPr marL="0" indent="0" algn="r" rtl="1">
              <a:buNone/>
            </a:pPr>
            <a:r>
              <a:rPr lang="fa-IR" dirty="0">
                <a:cs typeface="B Lotus" panose="00000400000000000000" pitchFamily="2" charset="-78"/>
              </a:rPr>
              <a:t>فضای دانشکده ای که باید در آن درس می خواندم (در دانشگاه اصفهان) بیشتر کارمندی و خموده بود، به عکس فضای دانشگاه شیراز که کاملاً دانشجویی و پرتکاپو بود. اکثریت دانشجویان این دانشکده را معلمان و دبیران آموزش و پرورش و کارمندان دولت تشکیل می دادند که مدرک کارشناسی را برای ارتقاهای اداریشان لازم داشتند.. با مقایسة این دو فضای متفاوت، تازه می فهمیدم که تأثیر دانشجویان و ترکیب آنها بر استادان، شاید دست کمی از تأثیر استادان بر دانشجویان نداشته باشد. تأثیر نادانشجویی بر نااستادی، کم از تأثیر نااستادی بر نادانشجویی نیست (صفحة 46).</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189</a:t>
            </a:fld>
            <a:endParaRPr lang="fa-IR">
              <a:solidFill>
                <a:prstClr val="black"/>
              </a:solidFill>
            </a:endParaRPr>
          </a:p>
        </p:txBody>
      </p:sp>
    </p:spTree>
    <p:extLst>
      <p:ext uri="{BB962C8B-B14F-4D97-AF65-F5344CB8AC3E}">
        <p14:creationId xmlns:p14="http://schemas.microsoft.com/office/powerpoint/2010/main" val="2850091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b="1" dirty="0" smtClean="0">
                <a:cs typeface="B Nazanin" panose="00000400000000000000" pitchFamily="2" charset="-78"/>
              </a:rPr>
              <a:t>خانواده الگوهای شخصی (فردی)</a:t>
            </a:r>
            <a:endParaRPr lang="en-US" sz="3600" b="1" dirty="0">
              <a:cs typeface="B Nazanin" panose="00000400000000000000" pitchFamily="2" charset="-78"/>
            </a:endParaRPr>
          </a:p>
        </p:txBody>
      </p:sp>
      <p:sp>
        <p:nvSpPr>
          <p:cNvPr id="3" name="Content Placeholder 2"/>
          <p:cNvSpPr>
            <a:spLocks noGrp="1"/>
          </p:cNvSpPr>
          <p:nvPr>
            <p:ph idx="1"/>
          </p:nvPr>
        </p:nvSpPr>
        <p:spPr>
          <a:xfrm>
            <a:off x="0" y="1600200"/>
            <a:ext cx="9144000" cy="5257800"/>
          </a:xfrm>
        </p:spPr>
        <p:txBody>
          <a:bodyPr>
            <a:noAutofit/>
          </a:bodyPr>
          <a:lstStyle/>
          <a:p>
            <a:pPr algn="r" rtl="1"/>
            <a:r>
              <a:rPr lang="fa-IR" dirty="0" smtClean="0">
                <a:cs typeface="B Nazanin" panose="00000400000000000000" pitchFamily="2" charset="-78"/>
              </a:rPr>
              <a:t>محیط درونی هر فرد (جهان درون)</a:t>
            </a:r>
          </a:p>
          <a:p>
            <a:pPr algn="r" rtl="1"/>
            <a:r>
              <a:rPr lang="fa-IR" dirty="0" smtClean="0">
                <a:cs typeface="B Nazanin" panose="00000400000000000000" pitchFamily="2" charset="-78"/>
              </a:rPr>
              <a:t>هویت و شخصیت</a:t>
            </a:r>
          </a:p>
          <a:p>
            <a:pPr algn="r" rtl="1"/>
            <a:r>
              <a:rPr lang="fa-IR" dirty="0" smtClean="0">
                <a:cs typeface="B Nazanin" panose="00000400000000000000" pitchFamily="2" charset="-78"/>
              </a:rPr>
              <a:t>درک و فهم بهتر از خود</a:t>
            </a:r>
          </a:p>
          <a:p>
            <a:pPr algn="r" rtl="1"/>
            <a:r>
              <a:rPr lang="fa-IR" dirty="0" smtClean="0">
                <a:cs typeface="B Nazanin" panose="00000400000000000000" pitchFamily="2" charset="-78"/>
              </a:rPr>
              <a:t>جنبه های منحصر به فرد منش و شخصیت</a:t>
            </a:r>
          </a:p>
          <a:p>
            <a:pPr algn="r" rtl="1"/>
            <a:r>
              <a:rPr lang="fa-IR" dirty="0" smtClean="0">
                <a:cs typeface="B Nazanin" panose="00000400000000000000" pitchFamily="2" charset="-78"/>
              </a:rPr>
              <a:t>پرورش شخصیت یکپارچه</a:t>
            </a:r>
          </a:p>
          <a:p>
            <a:pPr algn="r" rtl="1"/>
            <a:r>
              <a:rPr lang="fa-IR" dirty="0" smtClean="0">
                <a:cs typeface="B Nazanin" panose="00000400000000000000" pitchFamily="2" charset="-78"/>
              </a:rPr>
              <a:t>تلفیق و ترکیب ابعاد عاطفی و عقلانی</a:t>
            </a:r>
          </a:p>
          <a:p>
            <a:pPr algn="r" rtl="1"/>
            <a:r>
              <a:rPr lang="fa-IR" dirty="0" smtClean="0">
                <a:cs typeface="B Nazanin" panose="00000400000000000000" pitchFamily="2" charset="-78"/>
              </a:rPr>
              <a:t>پذیرش مسئولیت در قبال تعلیم و تربیت (رشد)</a:t>
            </a:r>
          </a:p>
          <a:p>
            <a:pPr algn="r" rtl="1"/>
            <a:r>
              <a:rPr lang="fa-IR" dirty="0" smtClean="0">
                <a:cs typeface="B Nazanin" panose="00000400000000000000" pitchFamily="2" charset="-78"/>
              </a:rPr>
              <a:t>تشویق و ترغیب استقلال مولد و سازنده</a:t>
            </a:r>
          </a:p>
          <a:p>
            <a:pPr algn="r" rtl="1"/>
            <a:r>
              <a:rPr lang="fa-IR" dirty="0" smtClean="0">
                <a:cs typeface="B Nazanin" panose="00000400000000000000" pitchFamily="2" charset="-78"/>
              </a:rPr>
              <a:t>خودآگاهی</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1454985336"/>
      </p:ext>
    </p:extLst>
  </p:cSld>
  <p:clrMapOvr>
    <a:masterClrMapping/>
  </p:clrMapOvr>
  <p:transition>
    <p:fade thruBlk="1"/>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92500" lnSpcReduction="20000"/>
          </a:bodyPr>
          <a:lstStyle/>
          <a:p>
            <a:pPr marL="0" indent="0" algn="r" rtl="1">
              <a:buNone/>
            </a:pPr>
            <a:r>
              <a:rPr lang="fa-IR" dirty="0">
                <a:cs typeface="B Lotus" panose="00000400000000000000" pitchFamily="2" charset="-78"/>
              </a:rPr>
              <a:t>باز در مقایسة دو محیط کاری متفاوت و اشاره به معایب و محسنات هر یک می نویسد:</a:t>
            </a:r>
            <a:endParaRPr lang="en-US" dirty="0">
              <a:cs typeface="B Lotus" panose="00000400000000000000" pitchFamily="2" charset="-78"/>
            </a:endParaRPr>
          </a:p>
          <a:p>
            <a:pPr marL="0" indent="0" algn="r" rtl="1">
              <a:buNone/>
            </a:pPr>
            <a:r>
              <a:rPr lang="fa-IR" dirty="0">
                <a:cs typeface="B Lotus" panose="00000400000000000000" pitchFamily="2" charset="-78"/>
              </a:rPr>
              <a:t>رفتن از عرصة نشر به قلمرو پژوهش، محسنات و معایبی داشت. فرصت کتاب خوانی های گسترده، تنوع خواندن، امکان آموختن از چند پیش کسوت کارآزموده و موهبت های محیط خوشایند از دست رفت و فرصتی برای تمرکز و تعمق در قلمروهای محدود تر پیش آمد... (صفحة 112).</a:t>
            </a:r>
            <a:endParaRPr lang="en-US" dirty="0">
              <a:cs typeface="B Lotus" panose="00000400000000000000" pitchFamily="2" charset="-78"/>
            </a:endParaRPr>
          </a:p>
          <a:p>
            <a:pPr marL="0" indent="0" algn="r" rtl="1">
              <a:buNone/>
            </a:pPr>
            <a:r>
              <a:rPr lang="fa-IR" dirty="0">
                <a:cs typeface="B Lotus" panose="00000400000000000000" pitchFamily="2" charset="-78"/>
              </a:rPr>
              <a:t>از سوی دیگر برخی عوامل را آفت محیط کار می داند که به عنوان عوامل ضد انگیزه و تباه کنندة روحیة علمی و جستجوگرانه از آنها یاد می کند:</a:t>
            </a:r>
            <a:endParaRPr lang="en-US" dirty="0">
              <a:cs typeface="B Lotus" panose="00000400000000000000" pitchFamily="2" charset="-78"/>
            </a:endParaRPr>
          </a:p>
          <a:p>
            <a:pPr marL="0" indent="0" algn="r" rtl="1">
              <a:buNone/>
            </a:pPr>
            <a:r>
              <a:rPr lang="fa-IR" dirty="0">
                <a:cs typeface="B Lotus" panose="00000400000000000000" pitchFamily="2" charset="-78"/>
              </a:rPr>
              <a:t>... رقابت، حسادت، تنگ نظری، دسیسه گری، کارشکنی و خلاصه همة آفت های ناشی از روحیات و مناسبات دیوانی، از راه این دسته از کارکنان به محیط القا می شد و به صورت عامل ضدانگیزه و ویرانگر فضا و روحیة پژوهشی عمل می کرد (صفحة 115).</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190</a:t>
            </a:fld>
            <a:endParaRPr lang="fa-IR">
              <a:solidFill>
                <a:prstClr val="black"/>
              </a:solidFill>
            </a:endParaRPr>
          </a:p>
        </p:txBody>
      </p:sp>
    </p:spTree>
    <p:extLst>
      <p:ext uri="{BB962C8B-B14F-4D97-AF65-F5344CB8AC3E}">
        <p14:creationId xmlns:p14="http://schemas.microsoft.com/office/powerpoint/2010/main" val="24120648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70000" lnSpcReduction="20000"/>
          </a:bodyPr>
          <a:lstStyle/>
          <a:p>
            <a:pPr marL="0" indent="0" algn="r" rtl="1">
              <a:buNone/>
            </a:pPr>
            <a:r>
              <a:rPr lang="fa-IR" b="1" dirty="0">
                <a:solidFill>
                  <a:srgbClr val="FF0000"/>
                </a:solidFill>
                <a:cs typeface="B Lotus" panose="00000400000000000000" pitchFamily="2" charset="-78"/>
              </a:rPr>
              <a:t>مدیریت</a:t>
            </a:r>
            <a:endParaRPr lang="en-US" b="1" dirty="0">
              <a:solidFill>
                <a:srgbClr val="FF0000"/>
              </a:solidFill>
              <a:cs typeface="B Lotus" panose="00000400000000000000" pitchFamily="2" charset="-78"/>
            </a:endParaRPr>
          </a:p>
          <a:p>
            <a:pPr marL="0" indent="0" algn="r" rtl="1">
              <a:buNone/>
            </a:pPr>
            <a:r>
              <a:rPr lang="fa-IR" sz="3400" dirty="0">
                <a:cs typeface="B Lotus" panose="00000400000000000000" pitchFamily="2" charset="-78"/>
              </a:rPr>
              <a:t>همانطور که قبلاً اشاره شد مدیریت و ویژگی های آن را از جمله عوامل شایان توجه در محیط تحصیل و کار بر می شمارد. در این مختصر، به بیان دو نقل قول از ایشان در خصوص ویژگی های مثبت و یک نقل قول از خصوصیات منفی مدیران و اثرات بارز آن اکتفا می شود:</a:t>
            </a:r>
            <a:endParaRPr lang="en-US" sz="3400" dirty="0">
              <a:cs typeface="B Lotus" panose="00000400000000000000" pitchFamily="2" charset="-78"/>
            </a:endParaRPr>
          </a:p>
          <a:p>
            <a:pPr marL="0" indent="0" algn="r" rtl="1">
              <a:buNone/>
            </a:pPr>
            <a:r>
              <a:rPr lang="fa-IR" dirty="0">
                <a:cs typeface="B Lotus" panose="00000400000000000000" pitchFamily="2" charset="-78"/>
              </a:rPr>
              <a:t>... توان تشخیص او (فرمانده دوران سربازی) در یافتن ظرفیت ها و استعدادهای سربازان باهوش و سپردن برخی مسئولیت ها به آنها و مشارکت دادن حداکثر افراد در ادارة امور عمومی گروهان چشمگیر بود. از جنبه های مهم مدیریت او، شیوه های ایجاد هماهنگی، جلوگیری از تداخل در کارها و نظارت ها بود. شاید آموزشهای او از این حیث، مهم ترین حق معلمی وی بر من باشد (صفحات 77 و 78). </a:t>
            </a:r>
            <a:endParaRPr lang="en-US" dirty="0">
              <a:cs typeface="B Lotus" panose="00000400000000000000" pitchFamily="2" charset="-78"/>
            </a:endParaRPr>
          </a:p>
          <a:p>
            <a:pPr marL="0" indent="0" algn="r" rtl="1">
              <a:buNone/>
            </a:pPr>
            <a:r>
              <a:rPr lang="fa-IR" sz="3400" dirty="0">
                <a:cs typeface="B Lotus" panose="00000400000000000000" pitchFamily="2" charset="-78"/>
              </a:rPr>
              <a:t>در صفحة 151 نیز با تحسین مدیر ردة بالاتر خود و توانمندیهای وی می نویسد:</a:t>
            </a:r>
            <a:endParaRPr lang="en-US" sz="3400" dirty="0">
              <a:cs typeface="B Lotus" panose="00000400000000000000" pitchFamily="2" charset="-78"/>
            </a:endParaRPr>
          </a:p>
          <a:p>
            <a:pPr marL="0" indent="0" algn="r" rtl="1">
              <a:buNone/>
            </a:pPr>
            <a:r>
              <a:rPr lang="fa-IR" dirty="0">
                <a:cs typeface="B Lotus" panose="00000400000000000000" pitchFamily="2" charset="-78"/>
              </a:rPr>
              <a:t>مدیریت را از پایین ترین رده تا بالا به راستی و به درستی سپری کرده بود و از این رو به همة کارهای شاخة مدیریتش تسلط کامل داشت. او مسائل و مشکلات هر کاری را در هر سطحی به خوبی و بدون هیچ توضیحی درک می کرد؛ حتی به ابزارهای ماشینی شاخة مدیریتش، که شمار آنها بسیار زیاد بود، چنان تسلطی داشت که اگر ضرورت تعمیر پیش می آمد و تعمیرکار دیر می رسید، آستینش را بالا می زد و چیره دستانه خود تعمیر می کرد. در عمرم چنین مدیر مسلطی، و با چنین روحیة شاد و روی خوشی ندیده بودم.</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191</a:t>
            </a:fld>
            <a:endParaRPr lang="fa-IR">
              <a:solidFill>
                <a:prstClr val="black"/>
              </a:solidFill>
            </a:endParaRPr>
          </a:p>
        </p:txBody>
      </p:sp>
    </p:spTree>
    <p:extLst>
      <p:ext uri="{BB962C8B-B14F-4D97-AF65-F5344CB8AC3E}">
        <p14:creationId xmlns:p14="http://schemas.microsoft.com/office/powerpoint/2010/main" val="158557602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77500" lnSpcReduction="20000"/>
          </a:bodyPr>
          <a:lstStyle/>
          <a:p>
            <a:pPr marL="0" indent="0" algn="r" rtl="1">
              <a:buNone/>
            </a:pPr>
            <a:r>
              <a:rPr lang="fa-IR" dirty="0">
                <a:solidFill>
                  <a:srgbClr val="FF0000"/>
                </a:solidFill>
                <a:cs typeface="B Lotus" panose="00000400000000000000" pitchFamily="2" charset="-78"/>
              </a:rPr>
              <a:t>و به همین ترتیب است در انتقاد از اثرات منفی یک مدیریت بی ثبات و نالایق:</a:t>
            </a:r>
            <a:endParaRPr lang="en-US" dirty="0">
              <a:solidFill>
                <a:srgbClr val="FF0000"/>
              </a:solidFill>
              <a:cs typeface="B Lotus" panose="00000400000000000000" pitchFamily="2" charset="-78"/>
            </a:endParaRPr>
          </a:p>
          <a:p>
            <a:pPr marL="0" indent="0" algn="r" rtl="1">
              <a:buNone/>
            </a:pPr>
            <a:r>
              <a:rPr lang="fa-IR" sz="3100" dirty="0">
                <a:cs typeface="B Lotus" panose="00000400000000000000" pitchFamily="2" charset="-78"/>
              </a:rPr>
              <a:t>مدیریت بی ثبات و بی سنّت می تواند بر مشاغل و مسئولیت ها، و حتی بیش از این، فراتر از این، بر سرنوشت ها تأثیرهای ناگوار بگذارد (صفحة 136).</a:t>
            </a:r>
            <a:endParaRPr lang="en-US" sz="3100" dirty="0">
              <a:cs typeface="B Lotus" panose="00000400000000000000" pitchFamily="2" charset="-78"/>
            </a:endParaRPr>
          </a:p>
          <a:p>
            <a:pPr marL="0" indent="0" algn="r" rtl="1">
              <a:buNone/>
            </a:pPr>
            <a:r>
              <a:rPr lang="fa-IR" dirty="0">
                <a:cs typeface="B Lotus" panose="00000400000000000000" pitchFamily="2" charset="-78"/>
              </a:rPr>
              <a:t>این نوشتار مختصر را با نقل قول هایی در خصوص استادی به پایان می برم که نویسنده خود حدود 4 صفحه ازکتابش را به بحث در خصوص ویژگی ها و شایستگی های وی اختصاص داده است؛ پروفسور سلی اسپنسر. زیرا شاید بتوان به نوعی تمامی ویژگی های استادان خوب را در وجود همین استاد خلاصه نمود:</a:t>
            </a:r>
            <a:endParaRPr lang="en-US" dirty="0">
              <a:cs typeface="B Lotus" panose="00000400000000000000" pitchFamily="2" charset="-78"/>
            </a:endParaRPr>
          </a:p>
          <a:p>
            <a:pPr marL="0" indent="0" algn="r" rtl="1">
              <a:buNone/>
            </a:pPr>
            <a:r>
              <a:rPr lang="fa-IR" sz="3100" dirty="0">
                <a:cs typeface="B Lotus" panose="00000400000000000000" pitchFamily="2" charset="-78"/>
              </a:rPr>
              <a:t>حقیقت آنکه پروفسور سلی را از همان آغاز تدریسش زیر ذرّه بین تحلیل و نقد برده بودم و می خواستم بدانم اگر نقص و عیبی در او هست، چیست و علت آن چه می تواند باشد. سه دوره در سه درس شاگرد او بودم و نکته ای نیافتم که بتوانم آن را عیبی یا نقصی بنامم. پروفسور سلی به مباحث درس هایش تسلط کامل داشت، در قدرت بیان و در تواناییش در طرح مطالب، جلب کردن توجه و علاقة دانشجویان، تبدیل کردن مسائل به مسائل آنان، تحلیل و نقد مباحث و درگیر کردن ذهن مخاطبان خود با اساسی ترین نکات بحث، جای تردید نبود. او دانشجویانش را دوست داشت، با ویژگی ها و کنجکاوی ها و علاقه هایشان آشنا می شد، و مباحث را به سرعت با کنجکاوی ها و علاقه های شناخته شدة دانشجویانش انطباق می داد (صفحة 156).</a:t>
            </a:r>
            <a:endParaRPr lang="en-US" sz="3100"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192</a:t>
            </a:fld>
            <a:endParaRPr lang="fa-IR">
              <a:solidFill>
                <a:prstClr val="black"/>
              </a:solidFill>
            </a:endParaRPr>
          </a:p>
        </p:txBody>
      </p:sp>
    </p:spTree>
    <p:extLst>
      <p:ext uri="{BB962C8B-B14F-4D97-AF65-F5344CB8AC3E}">
        <p14:creationId xmlns:p14="http://schemas.microsoft.com/office/powerpoint/2010/main" val="425447019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lnSpcReduction="20000"/>
          </a:bodyPr>
          <a:lstStyle/>
          <a:p>
            <a:pPr marL="0" indent="0" algn="r" rtl="1">
              <a:buNone/>
            </a:pPr>
            <a:r>
              <a:rPr lang="fa-IR" dirty="0">
                <a:cs typeface="B Lotus" panose="00000400000000000000" pitchFamily="2" charset="-78"/>
              </a:rPr>
              <a:t>پروفسور سلی در برقراری رشته های پیوند میان دانشجویان بسیار کارکشته بود. او هرگاه احساس می کرد دانشجویی آمادة پرواز مستقل است، هرچه امکان و توان داشت به خدمت او می گرفت. به نظر می رسید که بیشترین لذت او در زندگی، اگر نگوییم هدف نهایی او، پرواز دادن دانشجویان در آسمان هایی بود که خود دانشجویان برمی گزیدند. پرواز که آغاز می شد، او سراپا چشم و شوق بود و پرواز که انجام می شد، گویی چشمه های عرق لذت در او تراوش می کرد؛ قطره های عرق از پیشانی و گونه و گردنش سرازیر می شد و لبخندش به سان هاله ای همة چهره اش را فرا می گرفت... از هیچ گونه راهنمایی و همکاری دریغ نمی ورزید. سادگی، صمیمیت، برداشتن مانع های سر راه ارتباط های علمی- فرهنگی، دقت، مسئولیت، مهربانی، واقع بینی، جدیت در کار و سخت گیری دربارة اصول و نکاتی که از دیدگاه او باید مراعات می شد، و شگردهایی که در موقعیت های مختلف ماهرانه به کار می بست، از محتوای درس هایی که می گفت آموزنده تر بود (صفحة 157).</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193</a:t>
            </a:fld>
            <a:endParaRPr lang="fa-IR">
              <a:solidFill>
                <a:prstClr val="black"/>
              </a:solidFill>
            </a:endParaRPr>
          </a:p>
        </p:txBody>
      </p:sp>
    </p:spTree>
    <p:extLst>
      <p:ext uri="{BB962C8B-B14F-4D97-AF65-F5344CB8AC3E}">
        <p14:creationId xmlns:p14="http://schemas.microsoft.com/office/powerpoint/2010/main" val="407420829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lgn="ctr" rtl="1">
              <a:buNone/>
            </a:pPr>
            <a:r>
              <a:rPr lang="fa-IR" sz="4000" b="1" dirty="0">
                <a:cs typeface="B Lotus" panose="00000400000000000000" pitchFamily="2" charset="-78"/>
              </a:rPr>
              <a:t>و نکتة پایان بخش کتاب: </a:t>
            </a:r>
            <a:endParaRPr lang="fa-IR" sz="4000" b="1" dirty="0" smtClean="0">
              <a:cs typeface="B Lotus" panose="00000400000000000000" pitchFamily="2" charset="-78"/>
            </a:endParaRPr>
          </a:p>
          <a:p>
            <a:pPr marL="0" indent="0" algn="ctr" rtl="1">
              <a:buNone/>
            </a:pPr>
            <a:endParaRPr lang="en-US" sz="4000" dirty="0">
              <a:cs typeface="B Lotus" panose="00000400000000000000" pitchFamily="2" charset="-78"/>
            </a:endParaRPr>
          </a:p>
          <a:p>
            <a:pPr marL="0" indent="0" algn="ctr" rtl="1">
              <a:buNone/>
            </a:pPr>
            <a:r>
              <a:rPr lang="fa-IR" sz="4000" dirty="0">
                <a:cs typeface="B Lotus" panose="00000400000000000000" pitchFamily="2" charset="-78"/>
              </a:rPr>
              <a:t>نسبت وارونه میان خیال پرواز یا آرزوی پرواز با بال پرواز، دغدغة همة استادانی بود که سخت دوستشان داشتم و خوش خیالانه می انگاشتم دغدغة من نخواهد شد (صفحة 165).</a:t>
            </a:r>
            <a:endParaRPr lang="en-US" sz="4000"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194</a:t>
            </a:fld>
            <a:endParaRPr lang="fa-IR">
              <a:solidFill>
                <a:prstClr val="black"/>
              </a:solidFill>
            </a:endParaRPr>
          </a:p>
        </p:txBody>
      </p:sp>
    </p:spTree>
    <p:extLst>
      <p:ext uri="{BB962C8B-B14F-4D97-AF65-F5344CB8AC3E}">
        <p14:creationId xmlns:p14="http://schemas.microsoft.com/office/powerpoint/2010/main" val="2206176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algn="ctr"/>
            <a:r>
              <a:rPr lang="fa-IR" sz="3600" b="1" dirty="0" smtClean="0">
                <a:cs typeface="B Nazanin" panose="00000400000000000000" pitchFamily="2" charset="-78"/>
              </a:rPr>
              <a:t>مــــنـــــابـــــــــع</a:t>
            </a:r>
            <a:endParaRPr lang="en-US" sz="3600" b="1" dirty="0">
              <a:cs typeface="B Nazanin" panose="00000400000000000000" pitchFamily="2" charset="-78"/>
            </a:endParaRPr>
          </a:p>
        </p:txBody>
      </p:sp>
      <p:sp>
        <p:nvSpPr>
          <p:cNvPr id="3" name="Content Placeholder 2"/>
          <p:cNvSpPr>
            <a:spLocks noGrp="1"/>
          </p:cNvSpPr>
          <p:nvPr>
            <p:ph idx="1"/>
          </p:nvPr>
        </p:nvSpPr>
        <p:spPr>
          <a:xfrm>
            <a:off x="457200" y="838200"/>
            <a:ext cx="8382000" cy="6019800"/>
          </a:xfrm>
        </p:spPr>
        <p:txBody>
          <a:bodyPr>
            <a:noAutofit/>
          </a:bodyPr>
          <a:lstStyle/>
          <a:p>
            <a:pPr marL="0" indent="0" algn="r" rtl="1">
              <a:buNone/>
            </a:pPr>
            <a:r>
              <a:rPr lang="fa-IR" sz="2400" b="1" dirty="0" smtClean="0">
                <a:solidFill>
                  <a:srgbClr val="FF0000"/>
                </a:solidFill>
                <a:cs typeface="B Nazanin" panose="00000400000000000000" pitchFamily="2" charset="-78"/>
              </a:rPr>
              <a:t>منبع اصلی:</a:t>
            </a:r>
          </a:p>
          <a:p>
            <a:pPr marL="0" indent="0" algn="r" rtl="1">
              <a:buNone/>
            </a:pPr>
            <a:r>
              <a:rPr lang="fa-IR" sz="2400" dirty="0" smtClean="0">
                <a:cs typeface="B Nazanin" panose="00000400000000000000" pitchFamily="2" charset="-78"/>
              </a:rPr>
              <a:t> الگوهای یادگیری؛ ابزارهایی برای تدریس</a:t>
            </a:r>
          </a:p>
          <a:p>
            <a:pPr marL="0" indent="0" algn="r" rtl="1">
              <a:buNone/>
            </a:pPr>
            <a:r>
              <a:rPr lang="fa-IR" sz="2400" dirty="0" smtClean="0">
                <a:cs typeface="B Nazanin" panose="00000400000000000000" pitchFamily="2" charset="-78"/>
              </a:rPr>
              <a:t>تألیف: بروس جویس، امیلی کالهون و دیوید هاپکینز</a:t>
            </a:r>
          </a:p>
          <a:p>
            <a:pPr marL="0" indent="0" algn="r" rtl="1">
              <a:buNone/>
            </a:pPr>
            <a:r>
              <a:rPr lang="fa-IR" sz="2400" dirty="0" smtClean="0">
                <a:cs typeface="B Nazanin" panose="00000400000000000000" pitchFamily="2" charset="-78"/>
              </a:rPr>
              <a:t>ترجمه: دکتر محمود مهرمحمدی و دکتر لطفعلی عابدی</a:t>
            </a:r>
          </a:p>
          <a:p>
            <a:pPr marL="0" indent="0" algn="r" rtl="1">
              <a:buNone/>
            </a:pPr>
            <a:r>
              <a:rPr lang="fa-IR" sz="2400" dirty="0" smtClean="0">
                <a:cs typeface="B Nazanin" panose="00000400000000000000" pitchFamily="2" charset="-78"/>
              </a:rPr>
              <a:t>انتشارات سمت</a:t>
            </a:r>
          </a:p>
          <a:p>
            <a:pPr marL="0" indent="0" algn="r" rtl="1">
              <a:buNone/>
            </a:pPr>
            <a:r>
              <a:rPr lang="fa-IR" sz="2400" b="1" dirty="0" smtClean="0">
                <a:solidFill>
                  <a:srgbClr val="FF0000"/>
                </a:solidFill>
                <a:cs typeface="B Nazanin" panose="00000400000000000000" pitchFamily="2" charset="-78"/>
              </a:rPr>
              <a:t>منابع فرعی:</a:t>
            </a:r>
          </a:p>
          <a:p>
            <a:pPr marL="0" indent="0" algn="r" rtl="1">
              <a:buNone/>
            </a:pPr>
            <a:r>
              <a:rPr lang="fa-IR" sz="2400" dirty="0" smtClean="0">
                <a:cs typeface="B Nazanin" panose="00000400000000000000" pitchFamily="2" charset="-78"/>
              </a:rPr>
              <a:t>- بازاندیشی فرآیند یاددهی- یادگیری</a:t>
            </a:r>
          </a:p>
          <a:p>
            <a:pPr marL="0" indent="0" algn="r" rtl="1">
              <a:buNone/>
            </a:pPr>
            <a:r>
              <a:rPr lang="fa-IR" sz="2400" dirty="0" smtClean="0">
                <a:cs typeface="B Nazanin" panose="00000400000000000000" pitchFamily="2" charset="-78"/>
              </a:rPr>
              <a:t>تألیف دکتر محمود مهرمحمدی</a:t>
            </a:r>
          </a:p>
          <a:p>
            <a:pPr marL="0" indent="0" algn="r" rtl="1">
              <a:buNone/>
            </a:pPr>
            <a:r>
              <a:rPr lang="fa-IR" sz="2400" dirty="0" smtClean="0">
                <a:cs typeface="B Nazanin" panose="00000400000000000000" pitchFamily="2" charset="-78"/>
              </a:rPr>
              <a:t>- آقا معلم</a:t>
            </a:r>
          </a:p>
          <a:p>
            <a:pPr marL="0" indent="0" algn="r" rtl="1">
              <a:buNone/>
            </a:pPr>
            <a:r>
              <a:rPr lang="fa-IR" sz="2400" dirty="0" smtClean="0">
                <a:cs typeface="B Nazanin" panose="00000400000000000000" pitchFamily="2" charset="-78"/>
              </a:rPr>
              <a:t>تألیف: فرانک مک کورت</a:t>
            </a:r>
          </a:p>
          <a:p>
            <a:pPr marL="0" indent="0" algn="r" rtl="1">
              <a:buNone/>
            </a:pPr>
            <a:r>
              <a:rPr lang="fa-IR" sz="2400" dirty="0" smtClean="0">
                <a:cs typeface="B Nazanin" panose="00000400000000000000" pitchFamily="2" charset="-78"/>
              </a:rPr>
              <a:t>ترجمه: منیژه شیخ جوادی</a:t>
            </a:r>
          </a:p>
          <a:p>
            <a:pPr marL="0" indent="0" algn="r" rtl="1">
              <a:buNone/>
            </a:pPr>
            <a:r>
              <a:rPr lang="fa-IR" sz="2400" dirty="0" smtClean="0">
                <a:cs typeface="B Nazanin" panose="00000400000000000000" pitchFamily="2" charset="-78"/>
              </a:rPr>
              <a:t>- استاد و نااستادانم</a:t>
            </a:r>
          </a:p>
          <a:p>
            <a:pPr marL="0" indent="0" algn="r" rtl="1">
              <a:buNone/>
            </a:pPr>
            <a:r>
              <a:rPr lang="fa-IR" sz="2400" dirty="0" smtClean="0">
                <a:cs typeface="B Nazanin" panose="00000400000000000000" pitchFamily="2" charset="-78"/>
              </a:rPr>
              <a:t>تألیف عبدالحسین آذرنگ</a:t>
            </a:r>
            <a:endParaRPr lang="en-US" sz="2400" dirty="0">
              <a:cs typeface="B Nazanin" panose="00000400000000000000" pitchFamily="2" charset="-78"/>
            </a:endParaRPr>
          </a:p>
        </p:txBody>
      </p:sp>
    </p:spTree>
    <p:extLst>
      <p:ext uri="{BB962C8B-B14F-4D97-AF65-F5344CB8AC3E}">
        <p14:creationId xmlns:p14="http://schemas.microsoft.com/office/powerpoint/2010/main" val="631791548"/>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020762"/>
          </a:xfrm>
        </p:spPr>
        <p:txBody>
          <a:bodyPr>
            <a:normAutofit/>
          </a:bodyPr>
          <a:lstStyle/>
          <a:p>
            <a:pPr algn="ctr" rtl="1"/>
            <a:r>
              <a:rPr lang="fa-IR" sz="3600" b="1" dirty="0" smtClean="0">
                <a:cs typeface="B Nazanin" panose="00000400000000000000" pitchFamily="2" charset="-78"/>
              </a:rPr>
              <a:t>روشهای تدریس خانواده الگوهای شخصی (فردی)</a:t>
            </a:r>
            <a:endParaRPr lang="en-US" sz="3600" b="1" dirty="0">
              <a:cs typeface="B Nazanin" panose="00000400000000000000" pitchFamily="2" charset="-78"/>
            </a:endParaRPr>
          </a:p>
        </p:txBody>
      </p:sp>
      <p:sp>
        <p:nvSpPr>
          <p:cNvPr id="3" name="Content Placeholder 2"/>
          <p:cNvSpPr>
            <a:spLocks noGrp="1"/>
          </p:cNvSpPr>
          <p:nvPr>
            <p:ph idx="1"/>
          </p:nvPr>
        </p:nvSpPr>
        <p:spPr>
          <a:xfrm>
            <a:off x="0" y="1676400"/>
            <a:ext cx="9067800" cy="5181600"/>
          </a:xfrm>
        </p:spPr>
        <p:txBody>
          <a:bodyPr/>
          <a:lstStyle/>
          <a:p>
            <a:pPr algn="r" rtl="1">
              <a:lnSpc>
                <a:spcPct val="150000"/>
              </a:lnSpc>
            </a:pPr>
            <a:r>
              <a:rPr lang="fa-IR" dirty="0" smtClean="0">
                <a:cs typeface="B Nazanin" panose="00000400000000000000" pitchFamily="2" charset="-78"/>
              </a:rPr>
              <a:t>تدریس غیر دستوری (راجرز): رشد فردی، استقلال و عزت نفس (فصل نهم)</a:t>
            </a:r>
          </a:p>
          <a:p>
            <a:pPr algn="r" rtl="1">
              <a:lnSpc>
                <a:spcPct val="150000"/>
              </a:lnSpc>
            </a:pPr>
            <a:r>
              <a:rPr lang="fa-IR" dirty="0" smtClean="0">
                <a:cs typeface="B Nazanin" panose="00000400000000000000" pitchFamily="2" charset="-78"/>
              </a:rPr>
              <a:t>آموزش آگاهی (پرل): عزت نفس، همدلی</a:t>
            </a:r>
          </a:p>
          <a:p>
            <a:pPr algn="r" rtl="1">
              <a:lnSpc>
                <a:spcPct val="150000"/>
              </a:lnSpc>
            </a:pPr>
            <a:r>
              <a:rPr lang="fa-IR" dirty="0" smtClean="0">
                <a:cs typeface="B Nazanin" panose="00000400000000000000" pitchFamily="2" charset="-78"/>
              </a:rPr>
              <a:t>ملاقات کلاسی (گلاسر): مسئولیت پذیری، خود فهمی</a:t>
            </a:r>
          </a:p>
          <a:p>
            <a:pPr algn="r" rtl="1">
              <a:lnSpc>
                <a:spcPct val="150000"/>
              </a:lnSpc>
            </a:pPr>
            <a:r>
              <a:rPr lang="fa-IR" dirty="0" smtClean="0">
                <a:cs typeface="B Nazanin" panose="00000400000000000000" pitchFamily="2" charset="-78"/>
              </a:rPr>
              <a:t>خودشکوفایی (مازلو): ظرفیت رشد و تحول</a:t>
            </a:r>
          </a:p>
          <a:p>
            <a:pPr algn="r" rtl="1">
              <a:lnSpc>
                <a:spcPct val="150000"/>
              </a:lnSpc>
            </a:pPr>
            <a:r>
              <a:rPr lang="fa-IR" dirty="0" smtClean="0">
                <a:cs typeface="B Nazanin" panose="00000400000000000000" pitchFamily="2" charset="-78"/>
              </a:rPr>
              <a:t>نظامهای مفهومی (هانت): انعطاف در پردازش اطلاعات و تعامل با دیگران</a:t>
            </a:r>
            <a:endParaRPr lang="en-US" dirty="0">
              <a:cs typeface="B Nazanin" panose="00000400000000000000" pitchFamily="2" charset="-78"/>
            </a:endParaRPr>
          </a:p>
        </p:txBody>
      </p:sp>
    </p:spTree>
    <p:extLst>
      <p:ext uri="{BB962C8B-B14F-4D97-AF65-F5344CB8AC3E}">
        <p14:creationId xmlns:p14="http://schemas.microsoft.com/office/powerpoint/2010/main" val="3724551228"/>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algn="ctr" rtl="1"/>
            <a:r>
              <a:rPr lang="fa-IR" sz="3200" b="1" dirty="0" smtClean="0">
                <a:cs typeface="B Nazanin" panose="00000400000000000000" pitchFamily="2" charset="-78"/>
              </a:rPr>
              <a:t>خانواده الگوهای نظامهای رفتاری</a:t>
            </a:r>
            <a:endParaRPr lang="en-US" sz="3200" b="1" dirty="0">
              <a:cs typeface="B Nazanin" panose="00000400000000000000" pitchFamily="2" charset="-78"/>
            </a:endParaRPr>
          </a:p>
        </p:txBody>
      </p:sp>
      <p:sp>
        <p:nvSpPr>
          <p:cNvPr id="3" name="Content Placeholder 2"/>
          <p:cNvSpPr>
            <a:spLocks noGrp="1"/>
          </p:cNvSpPr>
          <p:nvPr>
            <p:ph idx="1"/>
          </p:nvPr>
        </p:nvSpPr>
        <p:spPr>
          <a:xfrm>
            <a:off x="0" y="1371600"/>
            <a:ext cx="9067800" cy="5486400"/>
          </a:xfrm>
        </p:spPr>
        <p:txBody>
          <a:bodyPr/>
          <a:lstStyle/>
          <a:p>
            <a:pPr algn="r" rtl="1">
              <a:lnSpc>
                <a:spcPct val="150000"/>
              </a:lnSpc>
            </a:pPr>
            <a:r>
              <a:rPr lang="fa-IR" dirty="0" smtClean="0">
                <a:cs typeface="B Nazanin" panose="00000400000000000000" pitchFamily="2" charset="-78"/>
              </a:rPr>
              <a:t>نظریه رفتارگرایی و یادگیری اجتماعی؛ تغییر رفتار، رفتار درمانی و سایبرنتیکز</a:t>
            </a:r>
          </a:p>
          <a:p>
            <a:pPr algn="r" rtl="1">
              <a:lnSpc>
                <a:spcPct val="150000"/>
              </a:lnSpc>
            </a:pPr>
            <a:r>
              <a:rPr lang="fa-IR" dirty="0" smtClean="0">
                <a:cs typeface="B Nazanin" panose="00000400000000000000" pitchFamily="2" charset="-78"/>
              </a:rPr>
              <a:t>انسان موجودی است خود- تصحیح کننده</a:t>
            </a:r>
          </a:p>
          <a:p>
            <a:pPr algn="r" rtl="1">
              <a:lnSpc>
                <a:spcPct val="150000"/>
              </a:lnSpc>
            </a:pPr>
            <a:r>
              <a:rPr lang="fa-IR" dirty="0" smtClean="0">
                <a:cs typeface="B Nazanin" panose="00000400000000000000" pitchFamily="2" charset="-78"/>
              </a:rPr>
              <a:t>بازخوردهای دریافتی از محیط، نقش مهمی در رفتار بعدی دارند.</a:t>
            </a:r>
          </a:p>
          <a:p>
            <a:pPr algn="r" rtl="1">
              <a:lnSpc>
                <a:spcPct val="150000"/>
              </a:lnSpc>
            </a:pPr>
            <a:r>
              <a:rPr lang="fa-IR" dirty="0" smtClean="0">
                <a:cs typeface="B Nazanin" panose="00000400000000000000" pitchFamily="2" charset="-78"/>
              </a:rPr>
              <a:t>برنامه هایی برای کاهش ترس مرضی، برنامه های خواندن و محاسبه، پرورش مهارتهای ورزشی و اجتماعی، درمان اضطراب</a:t>
            </a:r>
          </a:p>
          <a:p>
            <a:pPr algn="r" rtl="1">
              <a:lnSpc>
                <a:spcPct val="150000"/>
              </a:lnSpc>
            </a:pPr>
            <a:r>
              <a:rPr lang="fa-IR" dirty="0" smtClean="0">
                <a:cs typeface="B Nazanin" panose="00000400000000000000" pitchFamily="2" charset="-78"/>
              </a:rPr>
              <a:t>تأکید بر رفتار قابل مشاهده و تکالیف مشخص</a:t>
            </a:r>
            <a:endParaRPr lang="en-US" dirty="0">
              <a:cs typeface="B Nazanin" panose="00000400000000000000" pitchFamily="2" charset="-78"/>
            </a:endParaRPr>
          </a:p>
        </p:txBody>
      </p:sp>
    </p:spTree>
    <p:extLst>
      <p:ext uri="{BB962C8B-B14F-4D97-AF65-F5344CB8AC3E}">
        <p14:creationId xmlns:p14="http://schemas.microsoft.com/office/powerpoint/2010/main" val="2668329797"/>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524000"/>
          </a:xfrm>
        </p:spPr>
        <p:txBody>
          <a:bodyPr>
            <a:normAutofit/>
          </a:bodyPr>
          <a:lstStyle/>
          <a:p>
            <a:pPr algn="ctr" rtl="1"/>
            <a:r>
              <a:rPr lang="fa-IR" sz="3200" b="1" dirty="0" smtClean="0">
                <a:cs typeface="B Nazanin" panose="00000400000000000000" pitchFamily="2" charset="-78"/>
              </a:rPr>
              <a:t>الگوهای موجود در خانواده نظامهای رفتاری</a:t>
            </a:r>
            <a:endParaRPr lang="en-US" sz="3200" b="1" dirty="0">
              <a:cs typeface="B Nazanin" panose="00000400000000000000" pitchFamily="2" charset="-78"/>
            </a:endParaRPr>
          </a:p>
        </p:txBody>
      </p:sp>
      <p:sp>
        <p:nvSpPr>
          <p:cNvPr id="3" name="Content Placeholder 2"/>
          <p:cNvSpPr>
            <a:spLocks noGrp="1"/>
          </p:cNvSpPr>
          <p:nvPr>
            <p:ph idx="1"/>
          </p:nvPr>
        </p:nvSpPr>
        <p:spPr>
          <a:xfrm>
            <a:off x="152400" y="1676400"/>
            <a:ext cx="8839200" cy="5029200"/>
          </a:xfrm>
        </p:spPr>
        <p:txBody>
          <a:bodyPr>
            <a:normAutofit lnSpcReduction="10000"/>
          </a:bodyPr>
          <a:lstStyle/>
          <a:p>
            <a:pPr algn="r" rtl="1"/>
            <a:r>
              <a:rPr lang="fa-IR" sz="2800" dirty="0" smtClean="0">
                <a:cs typeface="B Nazanin" panose="00000400000000000000" pitchFamily="2" charset="-78"/>
              </a:rPr>
              <a:t>یادگیری اجتماعی (بندورا و ثورسن): یادگیری خودکنترلی و رفتارهای تازه سالم به جای رفتارهای مخرب از طریق الگوسازی</a:t>
            </a:r>
          </a:p>
          <a:p>
            <a:pPr algn="r" rtl="1"/>
            <a:r>
              <a:rPr lang="fa-IR" sz="2800" dirty="0" smtClean="0">
                <a:cs typeface="B Nazanin" panose="00000400000000000000" pitchFamily="2" charset="-78"/>
              </a:rPr>
              <a:t>یادگیری در حد تسلط (بلوم و بلاک): یادگیری مهارتهای علمی و ... در حدّ تسلط</a:t>
            </a:r>
          </a:p>
          <a:p>
            <a:pPr algn="r" rtl="1"/>
            <a:r>
              <a:rPr lang="fa-IR" sz="2800" dirty="0" smtClean="0">
                <a:cs typeface="B Nazanin" panose="00000400000000000000" pitchFamily="2" charset="-78"/>
              </a:rPr>
              <a:t>یادگیری برنامه ای (اسکینر): یادگیری گام به گام مفاهیم، حقایق، مهارتهای نسبتاً ساده و ...</a:t>
            </a:r>
          </a:p>
          <a:p>
            <a:pPr algn="r" rtl="1"/>
            <a:r>
              <a:rPr lang="fa-IR" sz="2800" dirty="0" smtClean="0">
                <a:cs typeface="B Nazanin" panose="00000400000000000000" pitchFamily="2" charset="-78"/>
              </a:rPr>
              <a:t>شبیه سازی (اسمیت و فولتز): یادگیری مهارتها و مفاهیم پیچیده تر (فصل دهم)</a:t>
            </a:r>
          </a:p>
          <a:p>
            <a:pPr algn="r" rtl="1"/>
            <a:r>
              <a:rPr lang="fa-IR" sz="2800" dirty="0" smtClean="0">
                <a:cs typeface="B Nazanin" panose="00000400000000000000" pitchFamily="2" charset="-78"/>
              </a:rPr>
              <a:t>آموزش مستقیم (گود و بروفی و ...): یادگیری محتوای علمی و مهارتی</a:t>
            </a:r>
          </a:p>
          <a:p>
            <a:pPr algn="r" rtl="1"/>
            <a:r>
              <a:rPr lang="fa-IR" sz="2800" dirty="0" smtClean="0">
                <a:cs typeface="B Nazanin" panose="00000400000000000000" pitchFamily="2" charset="-78"/>
              </a:rPr>
              <a:t>کاهش اضطراب (رین، ولپ و مسترز): درمان و خود درمانی، الگوسازی و طیّ مراحل گام به گام در رفع پاسخ های مخرب</a:t>
            </a:r>
            <a:endParaRPr lang="en-US" sz="2800" dirty="0">
              <a:cs typeface="B Nazanin" panose="00000400000000000000" pitchFamily="2" charset="-78"/>
            </a:endParaRPr>
          </a:p>
        </p:txBody>
      </p:sp>
    </p:spTree>
    <p:extLst>
      <p:ext uri="{BB962C8B-B14F-4D97-AF65-F5344CB8AC3E}">
        <p14:creationId xmlns:p14="http://schemas.microsoft.com/office/powerpoint/2010/main" val="3305025020"/>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265238"/>
          </a:xfrm>
        </p:spPr>
        <p:txBody>
          <a:bodyPr>
            <a:normAutofit/>
          </a:bodyPr>
          <a:lstStyle/>
          <a:p>
            <a:pPr algn="ctr"/>
            <a:r>
              <a:rPr lang="fa-IR" sz="3600" b="1" dirty="0" smtClean="0">
                <a:solidFill>
                  <a:srgbClr val="FF0000"/>
                </a:solidFill>
                <a:cs typeface="B Nazanin" panose="00000400000000000000" pitchFamily="2" charset="-78"/>
              </a:rPr>
              <a:t>کدام خانواده؟ کدام الگو؟</a:t>
            </a:r>
            <a:endParaRPr lang="en-US" sz="36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76200" y="1371600"/>
            <a:ext cx="8915400" cy="4754563"/>
          </a:xfrm>
        </p:spPr>
        <p:txBody>
          <a:bodyPr>
            <a:normAutofit fontScale="92500" lnSpcReduction="10000"/>
          </a:bodyPr>
          <a:lstStyle/>
          <a:p>
            <a:pPr algn="r" rtl="1">
              <a:lnSpc>
                <a:spcPct val="150000"/>
              </a:lnSpc>
            </a:pPr>
            <a:r>
              <a:rPr lang="fa-IR" dirty="0">
                <a:cs typeface="B Nazanin" panose="00000400000000000000" pitchFamily="2" charset="-78"/>
              </a:rPr>
              <a:t>یک الگو – چند </a:t>
            </a:r>
            <a:r>
              <a:rPr lang="fa-IR" dirty="0" smtClean="0">
                <a:cs typeface="B Nazanin" panose="00000400000000000000" pitchFamily="2" charset="-78"/>
              </a:rPr>
              <a:t>هدف</a:t>
            </a:r>
          </a:p>
          <a:p>
            <a:pPr algn="r" rtl="1">
              <a:lnSpc>
                <a:spcPct val="150000"/>
              </a:lnSpc>
            </a:pPr>
            <a:r>
              <a:rPr lang="fa-IR" dirty="0" smtClean="0">
                <a:cs typeface="B Nazanin" panose="00000400000000000000" pitchFamily="2" charset="-78"/>
              </a:rPr>
              <a:t>یک هدف – چند الگو</a:t>
            </a:r>
          </a:p>
          <a:p>
            <a:pPr algn="r" rtl="1">
              <a:lnSpc>
                <a:spcPct val="150000"/>
              </a:lnSpc>
            </a:pPr>
            <a:r>
              <a:rPr lang="fa-IR" dirty="0" smtClean="0">
                <a:cs typeface="B Nazanin" panose="00000400000000000000" pitchFamily="2" charset="-78"/>
              </a:rPr>
              <a:t>سبک های یادگیری مختلف</a:t>
            </a:r>
          </a:p>
          <a:p>
            <a:pPr algn="r" rtl="1">
              <a:lnSpc>
                <a:spcPct val="150000"/>
              </a:lnSpc>
            </a:pPr>
            <a:r>
              <a:rPr lang="fa-IR" dirty="0" smtClean="0">
                <a:cs typeface="B Nazanin" panose="00000400000000000000" pitchFamily="2" charset="-78"/>
              </a:rPr>
              <a:t>اندوخته ها و تجارب قبلی</a:t>
            </a:r>
          </a:p>
          <a:p>
            <a:pPr algn="r" rtl="1">
              <a:lnSpc>
                <a:spcPct val="150000"/>
              </a:lnSpc>
            </a:pPr>
            <a:r>
              <a:rPr lang="fa-IR" dirty="0" smtClean="0">
                <a:cs typeface="B Nazanin" panose="00000400000000000000" pitchFamily="2" charset="-78"/>
              </a:rPr>
              <a:t>و ...</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2981048384"/>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cs typeface="B Nazanin" panose="00000400000000000000" pitchFamily="2" charset="-78"/>
              </a:rPr>
              <a:t>تکلیف جلسه آینده</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36576" indent="0" algn="ctr" rtl="1">
              <a:buNone/>
            </a:pPr>
            <a:endParaRPr lang="fa-IR" sz="3600" dirty="0" smtClean="0">
              <a:cs typeface="B Nazanin" panose="00000400000000000000" pitchFamily="2" charset="-78"/>
            </a:endParaRPr>
          </a:p>
          <a:p>
            <a:pPr marL="36576" indent="0" algn="ctr" rtl="1">
              <a:buNone/>
            </a:pPr>
            <a:endParaRPr lang="fa-IR" sz="3600" dirty="0">
              <a:cs typeface="B Nazanin" panose="00000400000000000000" pitchFamily="2" charset="-78"/>
            </a:endParaRPr>
          </a:p>
          <a:p>
            <a:pPr marL="36576" indent="0" algn="ctr" rtl="1">
              <a:buNone/>
            </a:pPr>
            <a:endParaRPr lang="fa-IR" sz="3600" dirty="0" smtClean="0">
              <a:cs typeface="B Nazanin" panose="00000400000000000000" pitchFamily="2" charset="-78"/>
            </a:endParaRPr>
          </a:p>
          <a:p>
            <a:pPr marL="36576" indent="0" algn="ctr" rtl="1">
              <a:buNone/>
            </a:pPr>
            <a:r>
              <a:rPr lang="fa-IR" sz="3600" dirty="0" smtClean="0">
                <a:cs typeface="B Nazanin" panose="00000400000000000000" pitchFamily="2" charset="-78"/>
              </a:rPr>
              <a:t>خلاصه فصل های 2 و 3 در 4 یا حداکثر 5 صفحه</a:t>
            </a:r>
            <a:endParaRPr lang="en-US" sz="3600" dirty="0">
              <a:cs typeface="B Nazanin" panose="00000400000000000000" pitchFamily="2" charset="-78"/>
            </a:endParaRPr>
          </a:p>
        </p:txBody>
      </p:sp>
    </p:spTree>
    <p:extLst>
      <p:ext uri="{BB962C8B-B14F-4D97-AF65-F5344CB8AC3E}">
        <p14:creationId xmlns:p14="http://schemas.microsoft.com/office/powerpoint/2010/main" val="1016585481"/>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533728" cy="838200"/>
          </a:xfrm>
        </p:spPr>
        <p:txBody>
          <a:bodyPr/>
          <a:lstStyle/>
          <a:p>
            <a:pPr algn="ctr"/>
            <a:r>
              <a:rPr lang="fa-IR" sz="3600" b="1" dirty="0" smtClean="0">
                <a:cs typeface="B Mehr" panose="00000700000000000000" pitchFamily="2" charset="-78"/>
              </a:rPr>
              <a:t>ســؤالات این جلسـه</a:t>
            </a:r>
            <a:endParaRPr lang="en-US" sz="3600" b="1" dirty="0">
              <a:cs typeface="B Mehr" panose="00000700000000000000" pitchFamily="2" charset="-78"/>
            </a:endParaRPr>
          </a:p>
        </p:txBody>
      </p:sp>
      <p:sp>
        <p:nvSpPr>
          <p:cNvPr id="3" name="Content Placeholder 2"/>
          <p:cNvSpPr>
            <a:spLocks noGrp="1"/>
          </p:cNvSpPr>
          <p:nvPr>
            <p:ph idx="1"/>
          </p:nvPr>
        </p:nvSpPr>
        <p:spPr/>
        <p:txBody>
          <a:bodyPr/>
          <a:lstStyle/>
          <a:p>
            <a:pPr marL="0" indent="0">
              <a:buNone/>
            </a:pPr>
            <a:r>
              <a:rPr lang="fa-IR" dirty="0" smtClean="0">
                <a:cs typeface="B Nazanin" panose="00000400000000000000" pitchFamily="2" charset="-78"/>
              </a:rPr>
              <a:t> 1. الگوهای تدریس موجود در </a:t>
            </a:r>
            <a:r>
              <a:rPr lang="fa-IR" dirty="0">
                <a:cs typeface="B Nazanin" panose="00000400000000000000" pitchFamily="2" charset="-78"/>
              </a:rPr>
              <a:t>خانواده پردازش </a:t>
            </a:r>
            <a:r>
              <a:rPr lang="fa-IR" dirty="0" smtClean="0">
                <a:cs typeface="B Nazanin" panose="00000400000000000000" pitchFamily="2" charset="-78"/>
              </a:rPr>
              <a:t>اطلاعات را نام ببرید.</a:t>
            </a:r>
          </a:p>
          <a:p>
            <a:pPr marL="0" indent="0">
              <a:buNone/>
            </a:pPr>
            <a:r>
              <a:rPr lang="fa-IR" dirty="0" smtClean="0">
                <a:cs typeface="B Nazanin" panose="00000400000000000000" pitchFamily="2" charset="-78"/>
              </a:rPr>
              <a:t>2. مراحل روش یادگیری تفکر استقرایی را نام ببرید و به طور مختصر توضیح دهید.</a:t>
            </a:r>
          </a:p>
          <a:p>
            <a:pPr marL="0" indent="0">
              <a:buNone/>
            </a:pPr>
            <a:r>
              <a:rPr lang="fa-IR" dirty="0" smtClean="0">
                <a:cs typeface="B Nazanin" panose="00000400000000000000" pitchFamily="2" charset="-78"/>
              </a:rPr>
              <a:t>3. یادگیری به روش تفکر استقرایی چه آثاری در یادگیرنده خواهد داشت؟</a:t>
            </a:r>
          </a:p>
          <a:p>
            <a:pPr marL="0" indent="0">
              <a:buNone/>
            </a:pPr>
            <a:r>
              <a:rPr lang="fa-IR" dirty="0" smtClean="0">
                <a:cs typeface="B Nazanin" panose="00000400000000000000" pitchFamily="2" charset="-78"/>
              </a:rPr>
              <a:t>4. یادگیری به روش کاوش (فراگیری) مفاهیم را توضیح دهید و مراحل آن را نام ببرید.</a:t>
            </a:r>
          </a:p>
          <a:p>
            <a:pPr marL="0" indent="0">
              <a:buNone/>
            </a:pPr>
            <a:r>
              <a:rPr lang="fa-IR" dirty="0" smtClean="0">
                <a:cs typeface="B Nazanin" panose="00000400000000000000" pitchFamily="2" charset="-78"/>
              </a:rPr>
              <a:t>5. </a:t>
            </a:r>
            <a:r>
              <a:rPr lang="fa-IR" smtClean="0">
                <a:cs typeface="B Nazanin" panose="00000400000000000000" pitchFamily="2" charset="-78"/>
              </a:rPr>
              <a:t>الگوی یادگیری کاوش مفاهیم چه اثراتی در یادگیرنده دارد؟</a:t>
            </a:r>
            <a:endParaRPr lang="fa-IR" dirty="0" smtClean="0">
              <a:cs typeface="B Nazanin" panose="00000400000000000000" pitchFamily="2" charset="-78"/>
            </a:endParaRPr>
          </a:p>
          <a:p>
            <a:pPr marL="0" indent="0">
              <a:buNone/>
            </a:pPr>
            <a:endParaRPr lang="en-US" dirty="0">
              <a:cs typeface="B Nazanin" panose="00000400000000000000" pitchFamily="2" charset="-78"/>
            </a:endParaRPr>
          </a:p>
        </p:txBody>
      </p:sp>
    </p:spTree>
    <p:extLst>
      <p:ext uri="{BB962C8B-B14F-4D97-AF65-F5344CB8AC3E}">
        <p14:creationId xmlns:p14="http://schemas.microsoft.com/office/powerpoint/2010/main" val="89811662"/>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543800" cy="1524000"/>
          </a:xfrm>
        </p:spPr>
        <p:txBody>
          <a:bodyPr/>
          <a:lstStyle/>
          <a:p>
            <a:r>
              <a:rPr lang="fa-IR" b="1" dirty="0" smtClean="0">
                <a:cs typeface="Badr" panose="00000400000000000000" pitchFamily="2" charset="-78"/>
              </a:rPr>
              <a:t>بسمه تعالی</a:t>
            </a:r>
            <a:endParaRPr lang="en-US" b="1" dirty="0">
              <a:cs typeface="Badr" panose="00000400000000000000" pitchFamily="2" charset="-78"/>
            </a:endParaRPr>
          </a:p>
        </p:txBody>
      </p:sp>
      <p:sp>
        <p:nvSpPr>
          <p:cNvPr id="3" name="Subtitle 2"/>
          <p:cNvSpPr>
            <a:spLocks noGrp="1"/>
          </p:cNvSpPr>
          <p:nvPr>
            <p:ph type="subTitle" idx="1"/>
          </p:nvPr>
        </p:nvSpPr>
        <p:spPr>
          <a:xfrm>
            <a:off x="2339752" y="2132856"/>
            <a:ext cx="5760640" cy="1800200"/>
          </a:xfrm>
        </p:spPr>
        <p:txBody>
          <a:bodyPr/>
          <a:lstStyle/>
          <a:p>
            <a:endParaRPr lang="fa-IR" dirty="0" smtClean="0"/>
          </a:p>
          <a:p>
            <a:r>
              <a:rPr lang="fa-IR" dirty="0" smtClean="0"/>
              <a:t>فصل سوم: یادگیری تفکر استقرایی</a:t>
            </a:r>
          </a:p>
          <a:p>
            <a:r>
              <a:rPr lang="fa-IR" dirty="0" smtClean="0"/>
              <a:t>فصل چهارم: یادگیری فراگیری مفهوم</a:t>
            </a:r>
            <a:endParaRPr lang="en-US" dirty="0"/>
          </a:p>
        </p:txBody>
      </p:sp>
    </p:spTree>
    <p:extLst>
      <p:ext uri="{BB962C8B-B14F-4D97-AF65-F5344CB8AC3E}">
        <p14:creationId xmlns:p14="http://schemas.microsoft.com/office/powerpoint/2010/main" val="24005640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692696"/>
            <a:ext cx="8640960" cy="1647056"/>
          </a:xfrm>
        </p:spPr>
        <p:txBody>
          <a:bodyPr/>
          <a:lstStyle/>
          <a:p>
            <a:pPr algn="r"/>
            <a:r>
              <a:rPr lang="fa-IR" sz="2800" b="1" dirty="0" smtClean="0"/>
              <a:t>فصل سوم</a:t>
            </a:r>
            <a:br>
              <a:rPr lang="fa-IR" sz="2800" b="1" dirty="0" smtClean="0"/>
            </a:br>
            <a:r>
              <a:rPr lang="fa-IR" sz="2800" b="1" dirty="0" smtClean="0"/>
              <a:t/>
            </a:r>
            <a:br>
              <a:rPr lang="fa-IR" sz="2800" b="1" dirty="0" smtClean="0"/>
            </a:br>
            <a:r>
              <a:rPr lang="fa-IR" b="1" dirty="0" smtClean="0"/>
              <a:t>یادگیری تفکر استقرایی</a:t>
            </a:r>
            <a:endParaRPr lang="en-US" b="1" dirty="0"/>
          </a:p>
        </p:txBody>
      </p:sp>
      <p:sp>
        <p:nvSpPr>
          <p:cNvPr id="4" name="TextBox 3"/>
          <p:cNvSpPr txBox="1"/>
          <p:nvPr/>
        </p:nvSpPr>
        <p:spPr>
          <a:xfrm>
            <a:off x="2915816" y="3501008"/>
            <a:ext cx="5328592" cy="523220"/>
          </a:xfrm>
          <a:prstGeom prst="rect">
            <a:avLst/>
          </a:prstGeom>
          <a:noFill/>
        </p:spPr>
        <p:txBody>
          <a:bodyPr wrap="square" rtlCol="0">
            <a:spAutoFit/>
          </a:bodyPr>
          <a:lstStyle/>
          <a:p>
            <a:pPr algn="r"/>
            <a:r>
              <a:rPr lang="fa-IR" sz="2800" dirty="0" smtClean="0"/>
              <a:t>نخستین الگو از خانواده پردازش اطلاعات</a:t>
            </a:r>
            <a:endParaRPr lang="en-US" sz="2800" dirty="0"/>
          </a:p>
        </p:txBody>
      </p:sp>
    </p:spTree>
    <p:extLst>
      <p:ext uri="{BB962C8B-B14F-4D97-AF65-F5344CB8AC3E}">
        <p14:creationId xmlns:p14="http://schemas.microsoft.com/office/powerpoint/2010/main" val="12156144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adr" panose="00000400000000000000" pitchFamily="2" charset="-78"/>
              </a:rPr>
              <a:t>سناریوی 1- درس </a:t>
            </a:r>
            <a:r>
              <a:rPr lang="fa-IR" b="1" dirty="0" smtClean="0">
                <a:cs typeface="Badr" panose="00000400000000000000" pitchFamily="2" charset="-78"/>
              </a:rPr>
              <a:t>گیاه شناسی </a:t>
            </a:r>
            <a:r>
              <a:rPr lang="fa-IR" b="1" dirty="0">
                <a:cs typeface="Badr" panose="00000400000000000000" pitchFamily="2" charset="-78"/>
              </a:rPr>
              <a:t>و ساختار </a:t>
            </a:r>
            <a:r>
              <a:rPr lang="fa-IR" b="1" dirty="0" smtClean="0">
                <a:cs typeface="Badr" panose="00000400000000000000" pitchFamily="2" charset="-78"/>
              </a:rPr>
              <a:t>گیاه</a:t>
            </a:r>
            <a:endParaRPr lang="en-US" dirty="0">
              <a:cs typeface="Badr" panose="00000400000000000000" pitchFamily="2" charset="-78"/>
            </a:endParaRPr>
          </a:p>
        </p:txBody>
      </p:sp>
      <p:pic>
        <p:nvPicPr>
          <p:cNvPr id="8"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6" y="1700808"/>
            <a:ext cx="4176464" cy="2919611"/>
          </a:xfrm>
        </p:spPr>
      </p:pic>
    </p:spTree>
    <p:extLst>
      <p:ext uri="{BB962C8B-B14F-4D97-AF65-F5344CB8AC3E}">
        <p14:creationId xmlns:p14="http://schemas.microsoft.com/office/powerpoint/2010/main" val="1987133043"/>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b="1" dirty="0" smtClean="0">
                <a:cs typeface="Badr" panose="00000400000000000000" pitchFamily="2" charset="-78"/>
              </a:rPr>
              <a:t>سناریوی 2- آموزش زبان، ساختار واژه ها، ریشه کلمات، پیشوند و پسوند</a:t>
            </a:r>
            <a:endParaRPr lang="en-US" sz="3600" b="1" dirty="0">
              <a:cs typeface="Badr"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1840" y="2060848"/>
            <a:ext cx="3410868" cy="29772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1202034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Nazanin" panose="00000400000000000000" pitchFamily="2" charset="-78"/>
              </a:rPr>
              <a:t>سؤالات جلسه اول</a:t>
            </a:r>
            <a:endParaRPr lang="en-US" sz="3600" b="1" dirty="0">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r" rtl="1"/>
            <a:r>
              <a:rPr lang="fa-IR" sz="2800" dirty="0" smtClean="0">
                <a:cs typeface="B Nazanin" panose="00000400000000000000" pitchFamily="2" charset="-78"/>
              </a:rPr>
              <a:t>1- چه رابطه ای بین تدریس و یادگیری وجود دارد؟</a:t>
            </a:r>
          </a:p>
          <a:p>
            <a:pPr algn="r" rtl="1"/>
            <a:r>
              <a:rPr lang="fa-IR" sz="2800" dirty="0" smtClean="0">
                <a:cs typeface="B Nazanin" panose="00000400000000000000" pitchFamily="2" charset="-78"/>
              </a:rPr>
              <a:t>2- الگوهای تدریس به چند طبقه تقسیم می شوند؟ نام ببرید.</a:t>
            </a:r>
          </a:p>
          <a:p>
            <a:pPr algn="r" rtl="1"/>
            <a:r>
              <a:rPr lang="fa-IR" sz="2800" dirty="0" smtClean="0">
                <a:cs typeface="B Nazanin" panose="00000400000000000000" pitchFamily="2" charset="-78"/>
              </a:rPr>
              <a:t>3- الگوهای تدریس پردازش اطلاعات بر چه مبنایی شکل گرفته اند؟ چند نمونه از روشهای تدریس مربوط به این خانواده را نام ببرید.</a:t>
            </a:r>
          </a:p>
          <a:p>
            <a:pPr algn="r" rtl="1"/>
            <a:r>
              <a:rPr lang="fa-IR" sz="2800" dirty="0" smtClean="0">
                <a:cs typeface="B Nazanin" panose="00000400000000000000" pitchFamily="2" charset="-78"/>
              </a:rPr>
              <a:t>4- کدامیک از خانواده های الگوهای تدریس بیشتر بر تعاملات و روابط همکارانه تأکید دارد؟ چند نمونه از الگوهای موجود در این طبقه را نام ببرید.</a:t>
            </a:r>
          </a:p>
          <a:p>
            <a:pPr algn="r" rtl="1"/>
            <a:r>
              <a:rPr lang="fa-IR" sz="2800" dirty="0" smtClean="0">
                <a:cs typeface="B Nazanin" panose="00000400000000000000" pitchFamily="2" charset="-78"/>
              </a:rPr>
              <a:t>5- معیار شما برای انتخاب روش تدریس مناسب چیست؟ بهترین روش تدریس از نظر شما کدام است؟</a:t>
            </a:r>
            <a:endParaRPr lang="en-US" sz="2800" dirty="0">
              <a:cs typeface="B Nazanin" panose="00000400000000000000" pitchFamily="2" charset="-78"/>
            </a:endParaRPr>
          </a:p>
        </p:txBody>
      </p:sp>
    </p:spTree>
    <p:extLst>
      <p:ext uri="{BB962C8B-B14F-4D97-AF65-F5344CB8AC3E}">
        <p14:creationId xmlns:p14="http://schemas.microsoft.com/office/powerpoint/2010/main" val="2133876055"/>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b="1" dirty="0" smtClean="0">
                <a:cs typeface="Badr" panose="00000400000000000000" pitchFamily="2" charset="-78"/>
              </a:rPr>
              <a:t>سناریوی 3- طبقه بندی میوه و سبزیجات بر اساس تعامل با فلزات و تولید جریان برق (فعالیت داوطلبانه)</a:t>
            </a:r>
            <a:endParaRPr lang="en-US" sz="3600" b="1" dirty="0">
              <a:cs typeface="Badr" panose="00000400000000000000" pitchFamily="2" charset="-78"/>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6" y="2132856"/>
            <a:ext cx="3672408" cy="3370064"/>
          </a:xfrm>
        </p:spPr>
      </p:pic>
    </p:spTree>
    <p:extLst>
      <p:ext uri="{BB962C8B-B14F-4D97-AF65-F5344CB8AC3E}">
        <p14:creationId xmlns:p14="http://schemas.microsoft.com/office/powerpoint/2010/main" val="3567960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b="1" dirty="0" smtClean="0">
                <a:cs typeface="Badr" panose="00000400000000000000" pitchFamily="2" charset="-78"/>
              </a:rPr>
              <a:t>سناریوی 4- پیازهای متفاوت گل لاله، پیش بینی و آزمون فرضیه ها</a:t>
            </a:r>
            <a:endParaRPr lang="en-US" sz="3600" b="1" dirty="0">
              <a:cs typeface="Badr"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1800" y="1916832"/>
            <a:ext cx="3888432" cy="3600399"/>
          </a:xfrm>
        </p:spPr>
      </p:pic>
    </p:spTree>
    <p:extLst>
      <p:ext uri="{BB962C8B-B14F-4D97-AF65-F5344CB8AC3E}">
        <p14:creationId xmlns:p14="http://schemas.microsoft.com/office/powerpoint/2010/main" val="337229082"/>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19256" cy="1012974"/>
          </a:xfrm>
        </p:spPr>
        <p:txBody>
          <a:bodyPr/>
          <a:lstStyle/>
          <a:p>
            <a:pPr rtl="1"/>
            <a:r>
              <a:rPr lang="fa-IR" sz="3600" b="1" dirty="0" smtClean="0">
                <a:cs typeface="Badr" panose="00000400000000000000" pitchFamily="2" charset="-78"/>
              </a:rPr>
              <a:t>سناریوی 5- مقایسه قاره ها و کشورهای مختلف موجود در هر قاره با مطالعه همبستگی بین متغیرهای مختلف جامعه شناختی</a:t>
            </a:r>
            <a:endParaRPr lang="en-US" sz="3600" b="1" dirty="0">
              <a:cs typeface="Badr"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7824" y="1988840"/>
            <a:ext cx="4176464" cy="3370064"/>
          </a:xfrm>
        </p:spPr>
      </p:pic>
    </p:spTree>
    <p:extLst>
      <p:ext uri="{BB962C8B-B14F-4D97-AF65-F5344CB8AC3E}">
        <p14:creationId xmlns:p14="http://schemas.microsoft.com/office/powerpoint/2010/main" val="38237132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b="1" dirty="0" smtClean="0">
                <a:cs typeface="Badr" panose="00000400000000000000" pitchFamily="2" charset="-78"/>
              </a:rPr>
              <a:t>سناریوی 6- تعیین سبک یا تاریخ نقاشی ها</a:t>
            </a:r>
            <a:endParaRPr lang="en-US" b="1" dirty="0">
              <a:cs typeface="Badr"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3808" y="2132856"/>
            <a:ext cx="4968552" cy="3490267"/>
          </a:xfrm>
        </p:spPr>
      </p:pic>
    </p:spTree>
    <p:extLst>
      <p:ext uri="{BB962C8B-B14F-4D97-AF65-F5344CB8AC3E}">
        <p14:creationId xmlns:p14="http://schemas.microsoft.com/office/powerpoint/2010/main" val="378777698"/>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8229600" cy="1498178"/>
          </a:xfrm>
        </p:spPr>
        <p:txBody>
          <a:bodyPr/>
          <a:lstStyle/>
          <a:p>
            <a:r>
              <a:rPr lang="fa-IR" sz="3600" b="1" dirty="0" smtClean="0">
                <a:cs typeface="Badr" panose="00000400000000000000" pitchFamily="2" charset="-78"/>
              </a:rPr>
              <a:t>تفکر استقرایی به عنوان یک الگوی تدریس و یادگیری</a:t>
            </a:r>
            <a:endParaRPr lang="en-US" sz="3600" b="1" dirty="0">
              <a:cs typeface="Badr" panose="00000400000000000000" pitchFamily="2" charset="-78"/>
            </a:endParaRPr>
          </a:p>
        </p:txBody>
      </p:sp>
      <p:sp>
        <p:nvSpPr>
          <p:cNvPr id="3" name="Content Placeholder 2"/>
          <p:cNvSpPr>
            <a:spLocks noGrp="1"/>
          </p:cNvSpPr>
          <p:nvPr>
            <p:ph idx="1"/>
          </p:nvPr>
        </p:nvSpPr>
        <p:spPr>
          <a:xfrm>
            <a:off x="1763688" y="2060848"/>
            <a:ext cx="6933456" cy="4525963"/>
          </a:xfrm>
        </p:spPr>
        <p:txBody>
          <a:bodyPr/>
          <a:lstStyle/>
          <a:p>
            <a:pPr marL="0" indent="0" algn="r">
              <a:buNone/>
            </a:pPr>
            <a:r>
              <a:rPr lang="fa-IR" dirty="0" smtClean="0">
                <a:cs typeface="Badr" panose="00000400000000000000" pitchFamily="2" charset="-78"/>
              </a:rPr>
              <a:t>پیشینه : از زمان یونان باستان</a:t>
            </a:r>
          </a:p>
          <a:p>
            <a:pPr marL="0" indent="0" algn="r">
              <a:buNone/>
            </a:pPr>
            <a:r>
              <a:rPr lang="fa-IR" dirty="0" smtClean="0">
                <a:cs typeface="Badr" panose="00000400000000000000" pitchFamily="2" charset="-78"/>
              </a:rPr>
              <a:t>هیلدا تابا : اصطلاح راهبرد تدریس  </a:t>
            </a:r>
          </a:p>
          <a:p>
            <a:pPr marL="0" indent="0" algn="r" rtl="1">
              <a:buNone/>
            </a:pPr>
            <a:r>
              <a:rPr lang="fa-IR" dirty="0" smtClean="0">
                <a:cs typeface="Badr" panose="00000400000000000000" pitchFamily="2" charset="-78"/>
              </a:rPr>
              <a:t>الگوی استقرایی موجب می شود دانش آموزان به گردآوری اطلاعات پرداخته و آنها را به دقت بررسی کنند.سپس این اطلاعات تبدیل به مفاهیم شده و دانش آموزان کارکردن با مفاهیم را می آموزند (قابلیت تکوین مفاهیم کارآمد)؛ کار گروهی حایز اهمیت است.</a:t>
            </a:r>
            <a:endParaRPr lang="en-US" dirty="0">
              <a:cs typeface="Badr" panose="00000400000000000000" pitchFamily="2" charset="-78"/>
            </a:endParaRPr>
          </a:p>
        </p:txBody>
      </p:sp>
    </p:spTree>
    <p:extLst>
      <p:ext uri="{BB962C8B-B14F-4D97-AF65-F5344CB8AC3E}">
        <p14:creationId xmlns:p14="http://schemas.microsoft.com/office/powerpoint/2010/main" val="25162320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adr" panose="00000400000000000000" pitchFamily="2" charset="-78"/>
              </a:rPr>
              <a:t>مراحل الگو</a:t>
            </a:r>
            <a:endParaRPr lang="en-US" b="1" dirty="0">
              <a:cs typeface="Badr" panose="00000400000000000000" pitchFamily="2" charset="-78"/>
            </a:endParaRPr>
          </a:p>
        </p:txBody>
      </p:sp>
      <p:sp>
        <p:nvSpPr>
          <p:cNvPr id="3" name="Content Placeholder 2"/>
          <p:cNvSpPr>
            <a:spLocks noGrp="1"/>
          </p:cNvSpPr>
          <p:nvPr>
            <p:ph idx="1"/>
          </p:nvPr>
        </p:nvSpPr>
        <p:spPr>
          <a:xfrm>
            <a:off x="1187624" y="1600200"/>
            <a:ext cx="7499176" cy="4525963"/>
          </a:xfrm>
        </p:spPr>
        <p:txBody>
          <a:bodyPr/>
          <a:lstStyle/>
          <a:p>
            <a:pPr marL="0" indent="0" algn="r">
              <a:buNone/>
            </a:pPr>
            <a:r>
              <a:rPr lang="fa-IR" dirty="0" smtClean="0">
                <a:cs typeface="Badr" panose="00000400000000000000" pitchFamily="2" charset="-78"/>
              </a:rPr>
              <a:t>1-شناسایی یک حوزه مطالعاتی</a:t>
            </a:r>
          </a:p>
          <a:p>
            <a:pPr marL="0" indent="0" algn="r">
              <a:buNone/>
            </a:pPr>
            <a:r>
              <a:rPr lang="fa-IR" dirty="0" smtClean="0">
                <a:cs typeface="Badr" panose="00000400000000000000" pitchFamily="2" charset="-78"/>
              </a:rPr>
              <a:t>2-گردآوری و پالایش اطلاعات مرتبط با آن حوزه پژوهشی</a:t>
            </a:r>
          </a:p>
          <a:p>
            <a:pPr marL="0" indent="0" algn="r">
              <a:buNone/>
            </a:pPr>
            <a:r>
              <a:rPr lang="fa-IR" dirty="0" smtClean="0">
                <a:cs typeface="Badr" panose="00000400000000000000" pitchFamily="2" charset="-78"/>
              </a:rPr>
              <a:t>3-ایجاد ایده و طبقاتی از ایده ها</a:t>
            </a:r>
          </a:p>
          <a:p>
            <a:pPr marL="0" indent="0" algn="r">
              <a:buNone/>
            </a:pPr>
            <a:r>
              <a:rPr lang="fa-IR" dirty="0" smtClean="0">
                <a:cs typeface="Badr" panose="00000400000000000000" pitchFamily="2" charset="-78"/>
              </a:rPr>
              <a:t>4-تدوین فرضیه</a:t>
            </a:r>
          </a:p>
          <a:p>
            <a:pPr marL="0" indent="0" algn="r">
              <a:buNone/>
            </a:pPr>
            <a:r>
              <a:rPr lang="fa-IR" dirty="0" smtClean="0">
                <a:cs typeface="Badr" panose="00000400000000000000" pitchFamily="2" charset="-78"/>
              </a:rPr>
              <a:t>5-آزمودن فرضیات (تبدیل دانش به مهارت های عملی)</a:t>
            </a:r>
          </a:p>
          <a:p>
            <a:pPr marL="0" indent="0" algn="r" rtl="1">
              <a:buNone/>
            </a:pPr>
            <a:r>
              <a:rPr lang="fa-IR" dirty="0" smtClean="0">
                <a:cs typeface="Badr" panose="00000400000000000000" pitchFamily="2" charset="-78"/>
              </a:rPr>
              <a:t>6-تمرین و به کارگیری عملی مفاهیم و مهارتها و دستیابی به مهار (کنترل) اجرایی</a:t>
            </a:r>
            <a:endParaRPr lang="en-US" dirty="0">
              <a:cs typeface="Badr" panose="00000400000000000000" pitchFamily="2" charset="-78"/>
            </a:endParaRPr>
          </a:p>
        </p:txBody>
      </p:sp>
    </p:spTree>
    <p:extLst>
      <p:ext uri="{BB962C8B-B14F-4D97-AF65-F5344CB8AC3E}">
        <p14:creationId xmlns:p14="http://schemas.microsoft.com/office/powerpoint/2010/main" val="1709268187"/>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348880"/>
            <a:ext cx="7452320" cy="2376264"/>
          </a:xfrm>
        </p:spPr>
        <p:txBody>
          <a:bodyPr/>
          <a:lstStyle/>
          <a:p>
            <a:pPr algn="ctr"/>
            <a:r>
              <a:rPr lang="fa-IR" sz="3600" b="0" dirty="0" smtClean="0">
                <a:cs typeface="Badr" panose="00000400000000000000" pitchFamily="2" charset="-78"/>
              </a:rPr>
              <a:t>دانش آموز، دانش را می سازد و سپس آن را از طریق تجربه و در برابر دانش متخصصان می آزماید.</a:t>
            </a:r>
            <a:br>
              <a:rPr lang="fa-IR" sz="3600" b="0" dirty="0" smtClean="0">
                <a:cs typeface="Badr" panose="00000400000000000000" pitchFamily="2" charset="-78"/>
              </a:rPr>
            </a:br>
            <a:r>
              <a:rPr lang="fa-IR" sz="3600" b="0" dirty="0">
                <a:cs typeface="Badr" panose="00000400000000000000" pitchFamily="2" charset="-78"/>
              </a:rPr>
              <a:t/>
            </a:r>
            <a:br>
              <a:rPr lang="fa-IR" sz="3600" b="0" dirty="0">
                <a:cs typeface="Badr" panose="00000400000000000000" pitchFamily="2" charset="-78"/>
              </a:rPr>
            </a:br>
            <a:r>
              <a:rPr lang="fa-IR" sz="3600" b="0" dirty="0" smtClean="0">
                <a:cs typeface="Badr" panose="00000400000000000000" pitchFamily="2" charset="-78"/>
              </a:rPr>
              <a:t>تقابل استقرا و قیاس</a:t>
            </a:r>
            <a:endParaRPr lang="en-US" sz="3600" b="0" dirty="0">
              <a:cs typeface="Badr" panose="00000400000000000000" pitchFamily="2" charset="-78"/>
            </a:endParaRPr>
          </a:p>
        </p:txBody>
      </p:sp>
      <p:sp>
        <p:nvSpPr>
          <p:cNvPr id="3" name="Text Placeholder 2"/>
          <p:cNvSpPr>
            <a:spLocks noGrp="1"/>
          </p:cNvSpPr>
          <p:nvPr>
            <p:ph type="body" idx="1"/>
          </p:nvPr>
        </p:nvSpPr>
        <p:spPr>
          <a:xfrm>
            <a:off x="899592" y="188640"/>
            <a:ext cx="7772400" cy="1500187"/>
          </a:xfrm>
        </p:spPr>
        <p:txBody>
          <a:bodyPr/>
          <a:lstStyle/>
          <a:p>
            <a:pPr algn="ctr"/>
            <a:r>
              <a:rPr lang="fa-IR" sz="4400" b="1" dirty="0" smtClean="0">
                <a:cs typeface="Badr" panose="00000400000000000000" pitchFamily="2" charset="-78"/>
              </a:rPr>
              <a:t>استقراء</a:t>
            </a:r>
            <a:endParaRPr lang="en-US" sz="4400" b="1" dirty="0">
              <a:cs typeface="Badr"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7846" y="4869160"/>
            <a:ext cx="2466975" cy="1847850"/>
          </a:xfrm>
          <a:prstGeom prst="rect">
            <a:avLst/>
          </a:prstGeom>
        </p:spPr>
      </p:pic>
    </p:spTree>
    <p:extLst>
      <p:ext uri="{BB962C8B-B14F-4D97-AF65-F5344CB8AC3E}">
        <p14:creationId xmlns:p14="http://schemas.microsoft.com/office/powerpoint/2010/main" val="320445675"/>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352928" cy="504056"/>
          </a:xfrm>
        </p:spPr>
        <p:txBody>
          <a:bodyPr/>
          <a:lstStyle/>
          <a:p>
            <a:r>
              <a:rPr lang="fa-IR" b="1" dirty="0" smtClean="0">
                <a:solidFill>
                  <a:srgbClr val="7030A0"/>
                </a:solidFill>
                <a:cs typeface="Badr" panose="00000400000000000000" pitchFamily="2" charset="-78"/>
              </a:rPr>
              <a:t>مراحل الگوی استقرایی</a:t>
            </a:r>
            <a:r>
              <a:rPr lang="fa-IR" b="1" dirty="0" smtClean="0">
                <a:solidFill>
                  <a:schemeClr val="tx2">
                    <a:lumMod val="95000"/>
                    <a:lumOff val="5000"/>
                  </a:schemeClr>
                </a:solidFill>
                <a:cs typeface="Badr" panose="00000400000000000000" pitchFamily="2" charset="-78"/>
              </a:rPr>
              <a:t/>
            </a:r>
            <a:br>
              <a:rPr lang="fa-IR" b="1" dirty="0" smtClean="0">
                <a:solidFill>
                  <a:schemeClr val="tx2">
                    <a:lumMod val="95000"/>
                    <a:lumOff val="5000"/>
                  </a:schemeClr>
                </a:solidFill>
                <a:cs typeface="Badr" panose="00000400000000000000" pitchFamily="2" charset="-78"/>
              </a:rPr>
            </a:br>
            <a:endParaRPr lang="en-US" b="1" dirty="0">
              <a:solidFill>
                <a:srgbClr val="0070C0"/>
              </a:solidFill>
              <a:cs typeface="Badr" panose="00000400000000000000" pitchFamily="2" charset="-78"/>
            </a:endParaRPr>
          </a:p>
        </p:txBody>
      </p:sp>
      <p:sp>
        <p:nvSpPr>
          <p:cNvPr id="3" name="Content Placeholder 2"/>
          <p:cNvSpPr>
            <a:spLocks noGrp="1"/>
          </p:cNvSpPr>
          <p:nvPr>
            <p:ph idx="1"/>
          </p:nvPr>
        </p:nvSpPr>
        <p:spPr>
          <a:xfrm>
            <a:off x="1475656" y="1196752"/>
            <a:ext cx="7416824" cy="5669244"/>
          </a:xfrm>
        </p:spPr>
        <p:txBody>
          <a:bodyPr/>
          <a:lstStyle/>
          <a:p>
            <a:pPr marL="0" indent="0" algn="r">
              <a:buNone/>
            </a:pPr>
            <a:r>
              <a:rPr lang="fa-IR" sz="2800" dirty="0">
                <a:solidFill>
                  <a:srgbClr val="0070C0"/>
                </a:solidFill>
                <a:cs typeface="Badr" panose="00000400000000000000" pitchFamily="2" charset="-78"/>
              </a:rPr>
              <a:t>مرحله 1: شناسایی حوزه </a:t>
            </a:r>
            <a:endParaRPr lang="fa-IR" sz="2800" dirty="0" smtClean="0">
              <a:solidFill>
                <a:srgbClr val="0070C0"/>
              </a:solidFill>
              <a:cs typeface="Badr" panose="00000400000000000000" pitchFamily="2" charset="-78"/>
            </a:endParaRPr>
          </a:p>
          <a:p>
            <a:pPr marL="0" indent="0" algn="r">
              <a:buNone/>
            </a:pPr>
            <a:r>
              <a:rPr lang="fa-IR" sz="2800" dirty="0" smtClean="0">
                <a:cs typeface="Badr" panose="00000400000000000000" pitchFamily="2" charset="-78"/>
              </a:rPr>
              <a:t>-کانون و حدود کاوش اولیه را مشخص می کنیم.</a:t>
            </a:r>
          </a:p>
          <a:p>
            <a:pPr marL="0" indent="0" algn="r">
              <a:buNone/>
            </a:pPr>
            <a:r>
              <a:rPr lang="fa-IR" sz="2800" dirty="0" smtClean="0">
                <a:cs typeface="Badr" panose="00000400000000000000" pitchFamily="2" charset="-78"/>
              </a:rPr>
              <a:t>-اهداف بلند مدت و نهایی را به وضوح بیان می کنیم.</a:t>
            </a:r>
          </a:p>
          <a:p>
            <a:pPr marL="0" indent="0" algn="r">
              <a:buNone/>
            </a:pPr>
            <a:r>
              <a:rPr lang="fa-IR" sz="2800" dirty="0" smtClean="0">
                <a:solidFill>
                  <a:srgbClr val="0070C0"/>
                </a:solidFill>
                <a:cs typeface="Badr" panose="00000400000000000000" pitchFamily="2" charset="-78"/>
              </a:rPr>
              <a:t>مرحله 2: گردآوری،ارائه و شمارش داده ها</a:t>
            </a:r>
          </a:p>
          <a:p>
            <a:pPr marL="0" indent="0" algn="r">
              <a:buNone/>
            </a:pPr>
            <a:r>
              <a:rPr lang="fa-IR" sz="2800" dirty="0" smtClean="0">
                <a:cs typeface="Badr" panose="00000400000000000000" pitchFamily="2" charset="-78"/>
              </a:rPr>
              <a:t>-معلم مجموعه داده های اولیه را گردآوری کرده و شاگردان به کاوش درباره آنها می پردازند.</a:t>
            </a:r>
          </a:p>
          <a:p>
            <a:pPr marL="0" indent="0" algn="r">
              <a:buNone/>
            </a:pPr>
            <a:r>
              <a:rPr lang="fa-IR" sz="2800" dirty="0" smtClean="0">
                <a:cs typeface="Badr" panose="00000400000000000000" pitchFamily="2" charset="-78"/>
              </a:rPr>
              <a:t>-اقلام داده ها را شمارش و نامگذاری می کنند.</a:t>
            </a:r>
          </a:p>
          <a:p>
            <a:pPr marL="0" indent="0" algn="r">
              <a:buNone/>
            </a:pPr>
            <a:r>
              <a:rPr lang="fa-IR" sz="2800" dirty="0" smtClean="0">
                <a:solidFill>
                  <a:srgbClr val="0070C0"/>
                </a:solidFill>
                <a:cs typeface="Badr" panose="00000400000000000000" pitchFamily="2" charset="-78"/>
              </a:rPr>
              <a:t>مرحله 3: بررسی داده ها</a:t>
            </a:r>
          </a:p>
          <a:p>
            <a:pPr marL="0" indent="0" algn="r">
              <a:buNone/>
            </a:pPr>
            <a:r>
              <a:rPr lang="fa-IR" sz="2800" dirty="0" smtClean="0">
                <a:cs typeface="Badr" panose="00000400000000000000" pitchFamily="2" charset="-78"/>
              </a:rPr>
              <a:t>-اقلام درون مجموعه داده ها به دقت بررسی و خصوصیات آنها شناسایی و برچسب زده می شوند.</a:t>
            </a:r>
            <a:endParaRPr lang="en-US" sz="2800" dirty="0">
              <a:cs typeface="Badr" panose="00000400000000000000" pitchFamily="2" charset="-78"/>
            </a:endParaRPr>
          </a:p>
        </p:txBody>
      </p:sp>
    </p:spTree>
    <p:extLst>
      <p:ext uri="{BB962C8B-B14F-4D97-AF65-F5344CB8AC3E}">
        <p14:creationId xmlns:p14="http://schemas.microsoft.com/office/powerpoint/2010/main" val="464192674"/>
      </p:ext>
    </p:extLst>
  </p:cSld>
  <p:clrMapOvr>
    <a:masterClrMapping/>
  </p:clrMapOvr>
  <p:transition spd="slow">
    <p:cover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764704"/>
            <a:ext cx="7992888" cy="5328592"/>
          </a:xfrm>
        </p:spPr>
        <p:txBody>
          <a:bodyPr/>
          <a:lstStyle/>
          <a:p>
            <a:pPr marL="0" indent="0" algn="r">
              <a:buNone/>
            </a:pPr>
            <a:r>
              <a:rPr lang="fa-IR" sz="2800" dirty="0" smtClean="0">
                <a:solidFill>
                  <a:srgbClr val="0070C0"/>
                </a:solidFill>
                <a:cs typeface="Badr" panose="00000400000000000000" pitchFamily="2" charset="-78"/>
              </a:rPr>
              <a:t>مرحله4: تشکیل مفاهیم از طریق طبقه بندی</a:t>
            </a:r>
          </a:p>
          <a:p>
            <a:pPr marL="0" indent="0" algn="r">
              <a:buNone/>
            </a:pPr>
            <a:r>
              <a:rPr lang="fa-IR" sz="2800" dirty="0" smtClean="0">
                <a:cs typeface="Badr" panose="00000400000000000000" pitchFamily="2" charset="-78"/>
              </a:rPr>
              <a:t>-طبقه بندی اقلام درون مجموعه داده ها بر اساس ویژگی های مشترک </a:t>
            </a:r>
          </a:p>
          <a:p>
            <a:pPr marL="0" indent="0" algn="r">
              <a:buNone/>
            </a:pPr>
            <a:r>
              <a:rPr lang="fa-IR" sz="2800" dirty="0" smtClean="0">
                <a:cs typeface="Badr" panose="00000400000000000000" pitchFamily="2" charset="-78"/>
              </a:rPr>
              <a:t>- به اشتراک گذاشتن نتایج.</a:t>
            </a:r>
          </a:p>
          <a:p>
            <a:pPr marL="0" indent="0" algn="r">
              <a:buNone/>
            </a:pPr>
            <a:r>
              <a:rPr lang="fa-IR" sz="2800" dirty="0" smtClean="0">
                <a:solidFill>
                  <a:srgbClr val="0070C0"/>
                </a:solidFill>
                <a:cs typeface="Badr" panose="00000400000000000000" pitchFamily="2" charset="-78"/>
              </a:rPr>
              <a:t>مرحله 5: تولید و آزمودن فرضیه ها</a:t>
            </a:r>
          </a:p>
          <a:p>
            <a:pPr marL="0" indent="0" algn="r">
              <a:buNone/>
            </a:pPr>
            <a:r>
              <a:rPr lang="fa-IR" sz="2800" dirty="0" smtClean="0">
                <a:cs typeface="Badr" panose="00000400000000000000" pitchFamily="2" charset="-78"/>
              </a:rPr>
              <a:t>-بر اساس دلالت های ضمنی تفاوت های موجود بین مقوله ها بررسی می شود.</a:t>
            </a:r>
          </a:p>
          <a:p>
            <a:pPr marL="0" indent="0" algn="r">
              <a:buNone/>
            </a:pPr>
            <a:r>
              <a:rPr lang="fa-IR" sz="2800" dirty="0" smtClean="0">
                <a:cs typeface="Badr" panose="00000400000000000000" pitchFamily="2" charset="-78"/>
              </a:rPr>
              <a:t>-دوباره مقوله ها طبقه بندی می شوند.</a:t>
            </a:r>
          </a:p>
          <a:p>
            <a:pPr marL="0" indent="0" algn="r">
              <a:buNone/>
            </a:pPr>
            <a:r>
              <a:rPr lang="fa-IR" sz="2800" dirty="0" smtClean="0">
                <a:cs typeface="Badr" panose="00000400000000000000" pitchFamily="2" charset="-78"/>
              </a:rPr>
              <a:t>-از مقولات می توان برای آزمون فرضیات وتبدیل آنها به مهارت های سودمند بهره گرفت.</a:t>
            </a:r>
          </a:p>
        </p:txBody>
      </p:sp>
    </p:spTree>
    <p:extLst>
      <p:ext uri="{BB962C8B-B14F-4D97-AF65-F5344CB8AC3E}">
        <p14:creationId xmlns:p14="http://schemas.microsoft.com/office/powerpoint/2010/main" val="42011110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1124744"/>
            <a:ext cx="7365504" cy="4525963"/>
          </a:xfrm>
        </p:spPr>
        <p:txBody>
          <a:bodyPr/>
          <a:lstStyle/>
          <a:p>
            <a:pPr marL="0" indent="0" algn="r">
              <a:buNone/>
            </a:pPr>
            <a:r>
              <a:rPr lang="fa-IR" sz="2800" dirty="0" smtClean="0">
                <a:solidFill>
                  <a:srgbClr val="0070C0"/>
                </a:solidFill>
                <a:cs typeface="Badr" panose="00000400000000000000" pitchFamily="2" charset="-78"/>
              </a:rPr>
              <a:t>مرحله 6: تحکیم و انتقال</a:t>
            </a:r>
          </a:p>
          <a:p>
            <a:pPr marL="0" indent="0" algn="r">
              <a:buNone/>
            </a:pPr>
            <a:r>
              <a:rPr lang="fa-IR" sz="2800" dirty="0" smtClean="0">
                <a:cs typeface="Badr" panose="00000400000000000000" pitchFamily="2" charset="-78"/>
              </a:rPr>
              <a:t>- جستجوی داده های جدید در مواد و منابع مرجع.</a:t>
            </a:r>
          </a:p>
          <a:p>
            <a:pPr marL="0" indent="0" algn="r">
              <a:buNone/>
            </a:pPr>
            <a:r>
              <a:rPr lang="fa-IR" sz="2800" dirty="0" smtClean="0">
                <a:cs typeface="Badr" panose="00000400000000000000" pitchFamily="2" charset="-78"/>
              </a:rPr>
              <a:t>-ایجاد ترکیبات بدیع با استفاده از مقوله ها.</a:t>
            </a:r>
          </a:p>
          <a:p>
            <a:pPr marL="0" indent="0" algn="r">
              <a:buNone/>
            </a:pPr>
            <a:r>
              <a:rPr lang="fa-IR" sz="2800" dirty="0" smtClean="0">
                <a:cs typeface="Badr" panose="00000400000000000000" pitchFamily="2" charset="-78"/>
              </a:rPr>
              <a:t>-تبدیل مقوله ها به مهارت ها.</a:t>
            </a:r>
          </a:p>
          <a:p>
            <a:pPr marL="0" indent="0" algn="r">
              <a:buNone/>
            </a:pPr>
            <a:r>
              <a:rPr lang="fa-IR" sz="2800" dirty="0" smtClean="0">
                <a:cs typeface="Badr" panose="00000400000000000000" pitchFamily="2" charset="-78"/>
              </a:rPr>
              <a:t>-ارزیابی و در هم آمیختن مهارتها از طریق تمرین و به کارگیری.</a:t>
            </a:r>
          </a:p>
          <a:p>
            <a:pPr marL="0" indent="0" algn="r">
              <a:buNone/>
            </a:pPr>
            <a:endParaRPr lang="fa-IR" sz="2800" b="1" dirty="0" smtClean="0">
              <a:cs typeface="Badr" panose="00000400000000000000" pitchFamily="2" charset="-78"/>
            </a:endParaRPr>
          </a:p>
          <a:p>
            <a:pPr marL="0" indent="0" algn="ctr">
              <a:buNone/>
            </a:pPr>
            <a:r>
              <a:rPr lang="fa-IR" sz="2800" b="1" dirty="0" smtClean="0">
                <a:solidFill>
                  <a:srgbClr val="002060"/>
                </a:solidFill>
                <a:cs typeface="Badr" panose="00000400000000000000" pitchFamily="2" charset="-78"/>
              </a:rPr>
              <a:t>دانش آموزان بایستی تمرین کنند،تمرین کنند و تمرین کنند.</a:t>
            </a:r>
            <a:endParaRPr lang="en-US" sz="2800" b="1" dirty="0">
              <a:solidFill>
                <a:srgbClr val="002060"/>
              </a:solidFill>
              <a:cs typeface="Badr" panose="00000400000000000000" pitchFamily="2" charset="-78"/>
            </a:endParaRPr>
          </a:p>
        </p:txBody>
      </p:sp>
    </p:spTree>
    <p:extLst>
      <p:ext uri="{BB962C8B-B14F-4D97-AF65-F5344CB8AC3E}">
        <p14:creationId xmlns:p14="http://schemas.microsoft.com/office/powerpoint/2010/main" val="19131950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algn="ctr"/>
            <a:r>
              <a:rPr lang="fa-IR" dirty="0" smtClean="0"/>
              <a:t/>
            </a:r>
            <a:br>
              <a:rPr lang="fa-IR" dirty="0" smtClean="0"/>
            </a:br>
            <a:r>
              <a:rPr lang="fa-IR" b="1" dirty="0" smtClean="0">
                <a:cs typeface="B Nazanin" panose="00000400000000000000" pitchFamily="2" charset="-78"/>
              </a:rPr>
              <a:t>سناریوها (موقعیت های عملی)</a:t>
            </a:r>
            <a:br>
              <a:rPr lang="fa-IR" b="1" dirty="0" smtClean="0">
                <a:cs typeface="B Nazanin" panose="00000400000000000000" pitchFamily="2" charset="-78"/>
              </a:rPr>
            </a:br>
            <a:endParaRPr lang="en-US" b="1" dirty="0">
              <a:cs typeface="B Nazanin" panose="00000400000000000000" pitchFamily="2" charset="-78"/>
            </a:endParaRPr>
          </a:p>
        </p:txBody>
      </p:sp>
    </p:spTree>
    <p:extLst>
      <p:ext uri="{BB962C8B-B14F-4D97-AF65-F5344CB8AC3E}">
        <p14:creationId xmlns:p14="http://schemas.microsoft.com/office/powerpoint/2010/main" val="3254851822"/>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8229600" cy="1143000"/>
          </a:xfrm>
        </p:spPr>
        <p:txBody>
          <a:bodyPr/>
          <a:lstStyle/>
          <a:p>
            <a:r>
              <a:rPr lang="fa-IR" sz="4000" b="1" dirty="0" smtClean="0">
                <a:solidFill>
                  <a:srgbClr val="7030A0"/>
                </a:solidFill>
                <a:cs typeface="Badr" panose="00000400000000000000" pitchFamily="2" charset="-78"/>
              </a:rPr>
              <a:t>نکته</a:t>
            </a:r>
            <a:endParaRPr lang="en-US" sz="4000" b="1" dirty="0">
              <a:solidFill>
                <a:srgbClr val="7030A0"/>
              </a:solidFill>
              <a:cs typeface="Badr" panose="00000400000000000000" pitchFamily="2" charset="-78"/>
            </a:endParaRPr>
          </a:p>
        </p:txBody>
      </p:sp>
      <p:sp>
        <p:nvSpPr>
          <p:cNvPr id="3" name="Content Placeholder 2"/>
          <p:cNvSpPr>
            <a:spLocks noGrp="1"/>
          </p:cNvSpPr>
          <p:nvPr>
            <p:ph idx="1"/>
          </p:nvPr>
        </p:nvSpPr>
        <p:spPr>
          <a:xfrm>
            <a:off x="1475656" y="1052736"/>
            <a:ext cx="7355160" cy="4525963"/>
          </a:xfrm>
        </p:spPr>
        <p:txBody>
          <a:bodyPr/>
          <a:lstStyle/>
          <a:p>
            <a:pPr marL="0" indent="0" algn="ctr">
              <a:buNone/>
            </a:pPr>
            <a:r>
              <a:rPr lang="fa-IR" sz="2800" b="1" dirty="0" smtClean="0">
                <a:cs typeface="Badr" panose="00000400000000000000" pitchFamily="2" charset="-78"/>
              </a:rPr>
              <a:t>چگونه دانش آموزان را در فعالیت استقرایی درگیرکنیم؟</a:t>
            </a:r>
          </a:p>
          <a:p>
            <a:pPr marL="0" indent="0" algn="r">
              <a:buNone/>
            </a:pPr>
            <a:r>
              <a:rPr lang="fa-IR" sz="2800" dirty="0" smtClean="0">
                <a:cs typeface="Badr" panose="00000400000000000000" pitchFamily="2" charset="-78"/>
              </a:rPr>
              <a:t>تابا حرکات تدریس را در قالب تکالیفی که به دانش آموزان محول می شود، ابداع کرده است.</a:t>
            </a:r>
          </a:p>
          <a:p>
            <a:pPr marL="0" indent="0" algn="r">
              <a:buNone/>
            </a:pPr>
            <a:r>
              <a:rPr lang="fa-IR" sz="2800" dirty="0" smtClean="0">
                <a:cs typeface="Badr" panose="00000400000000000000" pitchFamily="2" charset="-78"/>
              </a:rPr>
              <a:t>برای مثال:از دانش آموزان خواسته می شود داده هایی را در مورد درآمد سرانه و رشد جمعیت 12 کشور از هر یک از مناطق اصلی جهان ملاحظه کرده و شباهت کشورها و همبستگی آنها را نشان دهند.</a:t>
            </a:r>
          </a:p>
          <a:p>
            <a:pPr marL="0" indent="0" algn="r">
              <a:buNone/>
            </a:pPr>
            <a:r>
              <a:rPr lang="fa-IR" sz="2800" dirty="0" smtClean="0">
                <a:cs typeface="Badr" panose="00000400000000000000" pitchFamily="2" charset="-78"/>
              </a:rPr>
              <a:t>معلم با طرح سولاتی دانش اموزان را از یک مرحله به مرحله بعدی هدایت می کند.</a:t>
            </a:r>
            <a:endParaRPr lang="en-US" sz="2800" dirty="0">
              <a:cs typeface="Badr" panose="00000400000000000000" pitchFamily="2" charset="-78"/>
            </a:endParaRPr>
          </a:p>
        </p:txBody>
      </p:sp>
    </p:spTree>
    <p:extLst>
      <p:ext uri="{BB962C8B-B14F-4D97-AF65-F5344CB8AC3E}">
        <p14:creationId xmlns:p14="http://schemas.microsoft.com/office/powerpoint/2010/main" val="1800992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b="1" dirty="0" smtClean="0">
                <a:cs typeface="Badr" panose="00000400000000000000" pitchFamily="2" charset="-78"/>
              </a:rPr>
              <a:t>پــــژوهش</a:t>
            </a:r>
            <a:endParaRPr lang="en-US" sz="3600" b="1" dirty="0">
              <a:cs typeface="Badr" panose="00000400000000000000" pitchFamily="2" charset="-78"/>
            </a:endParaRPr>
          </a:p>
        </p:txBody>
      </p:sp>
      <p:sp>
        <p:nvSpPr>
          <p:cNvPr id="3" name="Content Placeholder 2"/>
          <p:cNvSpPr>
            <a:spLocks noGrp="1"/>
          </p:cNvSpPr>
          <p:nvPr>
            <p:ph idx="1"/>
          </p:nvPr>
        </p:nvSpPr>
        <p:spPr>
          <a:xfrm>
            <a:off x="1187624" y="1412776"/>
            <a:ext cx="7715200" cy="4525963"/>
          </a:xfrm>
        </p:spPr>
        <p:txBody>
          <a:bodyPr/>
          <a:lstStyle/>
          <a:p>
            <a:pPr marL="0" indent="0" algn="r">
              <a:buNone/>
            </a:pPr>
            <a:r>
              <a:rPr lang="fa-IR" sz="2800" dirty="0" smtClean="0">
                <a:cs typeface="Badr" panose="00000400000000000000" pitchFamily="2" charset="-78"/>
              </a:rPr>
              <a:t>ال نمر(1979)استفاده از روش اکتشاف برای آموزش زیست شناسی در سطح دبیرستان و کالج ها</a:t>
            </a:r>
          </a:p>
          <a:p>
            <a:pPr marL="0" indent="0" algn="r">
              <a:buNone/>
            </a:pPr>
            <a:r>
              <a:rPr lang="fa-IR" sz="2800" dirty="0" smtClean="0">
                <a:cs typeface="Badr" panose="00000400000000000000" pitchFamily="2" charset="-78"/>
              </a:rPr>
              <a:t> بردرمن(1983)استفاده از روش اکتشاف در حوزه علوم طبیعی در دوره ابتدایی</a:t>
            </a:r>
          </a:p>
          <a:p>
            <a:pPr marL="0" indent="0" algn="r">
              <a:buNone/>
            </a:pPr>
            <a:r>
              <a:rPr lang="fa-IR" sz="2800" dirty="0" smtClean="0">
                <a:cs typeface="Badr" panose="00000400000000000000" pitchFamily="2" charset="-78"/>
              </a:rPr>
              <a:t>هیلاکس(1987) استفاده از روش اکتشاف در حوزه نگارش</a:t>
            </a:r>
          </a:p>
          <a:p>
            <a:pPr marL="0" indent="0" algn="r">
              <a:buNone/>
            </a:pPr>
            <a:r>
              <a:rPr lang="fa-IR" sz="2800" dirty="0" smtClean="0">
                <a:cs typeface="Badr" panose="00000400000000000000" pitchFamily="2" charset="-78"/>
              </a:rPr>
              <a:t>- پژوهش ها نشان می دهند: برنامه های درسی متکی به رویکرد اکتشافی، زمینه تحریک و رشد تفکر در موضوعات دیگر را فراهم می اورد.مثال: پژوهش اسمیت نشان داد آموزش تفکر در برنامه درسی هنر موجب دستاوردهای مثبتی در آموزش مهارت های پایه شده است.</a:t>
            </a:r>
          </a:p>
          <a:p>
            <a:pPr marL="0" indent="0" algn="r">
              <a:buNone/>
            </a:pPr>
            <a:endParaRPr lang="fa-IR" sz="2800" dirty="0" smtClean="0">
              <a:cs typeface="Badr" panose="00000400000000000000" pitchFamily="2" charset="-78"/>
            </a:endParaRPr>
          </a:p>
          <a:p>
            <a:pPr marL="0" indent="0" algn="r">
              <a:buNone/>
            </a:pPr>
            <a:endParaRPr lang="en-US" sz="2800" dirty="0">
              <a:cs typeface="Badr" panose="00000400000000000000" pitchFamily="2" charset="-78"/>
            </a:endParaRPr>
          </a:p>
        </p:txBody>
      </p:sp>
    </p:spTree>
    <p:extLst>
      <p:ext uri="{BB962C8B-B14F-4D97-AF65-F5344CB8AC3E}">
        <p14:creationId xmlns:p14="http://schemas.microsoft.com/office/powerpoint/2010/main" val="27058446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3808" y="1019673"/>
            <a:ext cx="4104456" cy="369332"/>
          </a:xfrm>
          <a:prstGeom prst="rect">
            <a:avLst/>
          </a:prstGeom>
          <a:noFill/>
        </p:spPr>
        <p:txBody>
          <a:bodyPr wrap="square" rtlCol="0">
            <a:spAutoFit/>
          </a:bodyPr>
          <a:lstStyle/>
          <a:p>
            <a:endParaRPr lang="en-US" dirty="0">
              <a:cs typeface="Badr" panose="00000400000000000000" pitchFamily="2" charset="-78"/>
            </a:endParaRPr>
          </a:p>
        </p:txBody>
      </p:sp>
      <p:sp>
        <p:nvSpPr>
          <p:cNvPr id="7" name="TextBox 6"/>
          <p:cNvSpPr txBox="1"/>
          <p:nvPr/>
        </p:nvSpPr>
        <p:spPr>
          <a:xfrm>
            <a:off x="3491880" y="683273"/>
            <a:ext cx="3024336" cy="584775"/>
          </a:xfrm>
          <a:prstGeom prst="rect">
            <a:avLst/>
          </a:prstGeom>
          <a:noFill/>
        </p:spPr>
        <p:txBody>
          <a:bodyPr wrap="square" rtlCol="0">
            <a:spAutoFit/>
          </a:bodyPr>
          <a:lstStyle/>
          <a:p>
            <a:pPr algn="ctr"/>
            <a:r>
              <a:rPr lang="fa-IR" sz="3200" dirty="0" smtClean="0">
                <a:cs typeface="Badr" panose="00000400000000000000" pitchFamily="2" charset="-78"/>
              </a:rPr>
              <a:t>مستقیم</a:t>
            </a:r>
            <a:endParaRPr lang="en-US" sz="3200" dirty="0">
              <a:cs typeface="Badr" panose="00000400000000000000" pitchFamily="2" charset="-78"/>
            </a:endParaRPr>
          </a:p>
        </p:txBody>
      </p:sp>
      <p:sp>
        <p:nvSpPr>
          <p:cNvPr id="9" name="Rectangle 8"/>
          <p:cNvSpPr/>
          <p:nvPr/>
        </p:nvSpPr>
        <p:spPr>
          <a:xfrm>
            <a:off x="3203848" y="683273"/>
            <a:ext cx="3744416" cy="70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chemeClr val="tx1"/>
                </a:solidFill>
                <a:cs typeface="Badr" panose="00000400000000000000" pitchFamily="2" charset="-78"/>
              </a:rPr>
              <a:t>مستقیم</a:t>
            </a:r>
            <a:endParaRPr lang="en-US" sz="3600" dirty="0">
              <a:solidFill>
                <a:schemeClr val="tx1"/>
              </a:solidFill>
              <a:cs typeface="Badr" panose="00000400000000000000" pitchFamily="2" charset="-78"/>
            </a:endParaRPr>
          </a:p>
        </p:txBody>
      </p:sp>
      <p:sp>
        <p:nvSpPr>
          <p:cNvPr id="10" name="Rectangle 9"/>
          <p:cNvSpPr/>
          <p:nvPr/>
        </p:nvSpPr>
        <p:spPr>
          <a:xfrm>
            <a:off x="3203848" y="5517232"/>
            <a:ext cx="3744416" cy="787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solidFill>
                  <a:schemeClr val="tx1"/>
                </a:solidFill>
                <a:cs typeface="Badr" panose="00000400000000000000" pitchFamily="2" charset="-78"/>
              </a:rPr>
              <a:t>غیر مستقیم</a:t>
            </a:r>
            <a:endParaRPr lang="en-US" sz="3200" dirty="0">
              <a:solidFill>
                <a:schemeClr val="tx1"/>
              </a:solidFill>
              <a:cs typeface="Badr" panose="00000400000000000000" pitchFamily="2" charset="-78"/>
            </a:endParaRPr>
          </a:p>
        </p:txBody>
      </p:sp>
      <p:sp>
        <p:nvSpPr>
          <p:cNvPr id="11" name="Oval 10"/>
          <p:cNvSpPr/>
          <p:nvPr/>
        </p:nvSpPr>
        <p:spPr>
          <a:xfrm>
            <a:off x="3995936" y="2852936"/>
            <a:ext cx="2016224"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Badr" panose="00000400000000000000" pitchFamily="2" charset="-78"/>
              </a:rPr>
              <a:t>الگوی تفکر استقرایی</a:t>
            </a:r>
            <a:endParaRPr lang="en-US" sz="2400" dirty="0">
              <a:solidFill>
                <a:schemeClr val="tx1"/>
              </a:solidFill>
              <a:cs typeface="Badr" panose="00000400000000000000" pitchFamily="2" charset="-78"/>
            </a:endParaRPr>
          </a:p>
        </p:txBody>
      </p:sp>
      <p:cxnSp>
        <p:nvCxnSpPr>
          <p:cNvPr id="13" name="Straight Connector 12"/>
          <p:cNvCxnSpPr>
            <a:endCxn id="11" idx="6"/>
          </p:cNvCxnSpPr>
          <p:nvPr/>
        </p:nvCxnSpPr>
        <p:spPr>
          <a:xfrm flipH="1">
            <a:off x="6012160" y="1389005"/>
            <a:ext cx="936104" cy="2003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1" idx="2"/>
          </p:cNvCxnSpPr>
          <p:nvPr/>
        </p:nvCxnSpPr>
        <p:spPr>
          <a:xfrm>
            <a:off x="3203848" y="1389005"/>
            <a:ext cx="792088" cy="2003991"/>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37270" y="1389005"/>
            <a:ext cx="936104" cy="1477328"/>
          </a:xfrm>
          <a:prstGeom prst="rect">
            <a:avLst/>
          </a:prstGeom>
          <a:noFill/>
        </p:spPr>
        <p:txBody>
          <a:bodyPr wrap="square" rtlCol="0">
            <a:spAutoFit/>
          </a:bodyPr>
          <a:lstStyle/>
          <a:p>
            <a:r>
              <a:rPr lang="fa-IR" dirty="0" smtClean="0">
                <a:cs typeface="Badr" panose="00000400000000000000" pitchFamily="2" charset="-78"/>
              </a:rPr>
              <a:t>مفاهیم و نظام های مفهومی همراه با کاربرد آنها</a:t>
            </a:r>
            <a:endParaRPr lang="en-US" dirty="0">
              <a:cs typeface="Badr" panose="00000400000000000000" pitchFamily="2" charset="-78"/>
            </a:endParaRPr>
          </a:p>
        </p:txBody>
      </p:sp>
      <p:cxnSp>
        <p:nvCxnSpPr>
          <p:cNvPr id="20" name="Straight Connector 19"/>
          <p:cNvCxnSpPr/>
          <p:nvPr/>
        </p:nvCxnSpPr>
        <p:spPr>
          <a:xfrm flipH="1">
            <a:off x="5508104" y="1389005"/>
            <a:ext cx="229166" cy="146393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44008" y="1467670"/>
            <a:ext cx="978679" cy="923330"/>
          </a:xfrm>
          <a:prstGeom prst="rect">
            <a:avLst/>
          </a:prstGeom>
          <a:noFill/>
        </p:spPr>
        <p:txBody>
          <a:bodyPr wrap="square" rtlCol="0">
            <a:spAutoFit/>
          </a:bodyPr>
          <a:lstStyle/>
          <a:p>
            <a:pPr algn="ctr"/>
            <a:r>
              <a:rPr lang="fa-IR" dirty="0" smtClean="0">
                <a:cs typeface="Badr" panose="00000400000000000000" pitchFamily="2" charset="-78"/>
              </a:rPr>
              <a:t>فرایندهای تکوین مفهوم</a:t>
            </a:r>
            <a:endParaRPr lang="en-US" dirty="0">
              <a:cs typeface="Badr" panose="00000400000000000000" pitchFamily="2" charset="-78"/>
            </a:endParaRPr>
          </a:p>
        </p:txBody>
      </p:sp>
      <p:cxnSp>
        <p:nvCxnSpPr>
          <p:cNvPr id="26" name="Straight Connector 25"/>
          <p:cNvCxnSpPr/>
          <p:nvPr/>
        </p:nvCxnSpPr>
        <p:spPr>
          <a:xfrm>
            <a:off x="4499992" y="1389005"/>
            <a:ext cx="288032" cy="1463931"/>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71900" y="1410678"/>
            <a:ext cx="1116124" cy="1200329"/>
          </a:xfrm>
          <a:prstGeom prst="rect">
            <a:avLst/>
          </a:prstGeom>
          <a:noFill/>
        </p:spPr>
        <p:txBody>
          <a:bodyPr wrap="square" rtlCol="0">
            <a:spAutoFit/>
          </a:bodyPr>
          <a:lstStyle/>
          <a:p>
            <a:r>
              <a:rPr lang="fa-IR" dirty="0" smtClean="0">
                <a:cs typeface="Badr" panose="00000400000000000000" pitchFamily="2" charset="-78"/>
              </a:rPr>
              <a:t>اطلاعات</a:t>
            </a:r>
          </a:p>
          <a:p>
            <a:r>
              <a:rPr lang="fa-IR" dirty="0" smtClean="0">
                <a:cs typeface="Badr" panose="00000400000000000000" pitchFamily="2" charset="-78"/>
              </a:rPr>
              <a:t>مفاهیم،</a:t>
            </a:r>
          </a:p>
          <a:p>
            <a:r>
              <a:rPr lang="fa-IR" dirty="0" smtClean="0">
                <a:cs typeface="Badr" panose="00000400000000000000" pitchFamily="2" charset="-78"/>
              </a:rPr>
              <a:t>مهارتها</a:t>
            </a:r>
          </a:p>
          <a:p>
            <a:r>
              <a:rPr lang="fa-IR" dirty="0" smtClean="0">
                <a:cs typeface="Badr" panose="00000400000000000000" pitchFamily="2" charset="-78"/>
              </a:rPr>
              <a:t>تکوین فرضیه</a:t>
            </a:r>
            <a:endParaRPr lang="en-US" dirty="0">
              <a:cs typeface="Badr" panose="00000400000000000000" pitchFamily="2" charset="-78"/>
            </a:endParaRPr>
          </a:p>
        </p:txBody>
      </p:sp>
      <p:cxnSp>
        <p:nvCxnSpPr>
          <p:cNvPr id="30" name="Straight Connector 29"/>
          <p:cNvCxnSpPr/>
          <p:nvPr/>
        </p:nvCxnSpPr>
        <p:spPr>
          <a:xfrm flipV="1">
            <a:off x="3203848" y="3573016"/>
            <a:ext cx="792088"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6012160" y="3573016"/>
            <a:ext cx="936104"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92080" y="3933056"/>
            <a:ext cx="44519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229962" y="3933056"/>
            <a:ext cx="414046" cy="1656184"/>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493076" y="4040826"/>
            <a:ext cx="742942" cy="646331"/>
          </a:xfrm>
          <a:prstGeom prst="rect">
            <a:avLst/>
          </a:prstGeom>
          <a:noFill/>
        </p:spPr>
        <p:txBody>
          <a:bodyPr wrap="square" rtlCol="0">
            <a:spAutoFit/>
          </a:bodyPr>
          <a:lstStyle/>
          <a:p>
            <a:r>
              <a:rPr lang="fa-IR" dirty="0" smtClean="0">
                <a:cs typeface="Badr" panose="00000400000000000000" pitchFamily="2" charset="-78"/>
              </a:rPr>
              <a:t>تفکر منطقی</a:t>
            </a:r>
            <a:endParaRPr lang="en-US" dirty="0">
              <a:cs typeface="Badr" panose="00000400000000000000" pitchFamily="2" charset="-78"/>
            </a:endParaRPr>
          </a:p>
        </p:txBody>
      </p:sp>
      <p:sp>
        <p:nvSpPr>
          <p:cNvPr id="43" name="TextBox 42"/>
          <p:cNvSpPr txBox="1"/>
          <p:nvPr/>
        </p:nvSpPr>
        <p:spPr>
          <a:xfrm>
            <a:off x="4499993" y="4040826"/>
            <a:ext cx="792087" cy="1200329"/>
          </a:xfrm>
          <a:prstGeom prst="rect">
            <a:avLst/>
          </a:prstGeom>
          <a:noFill/>
        </p:spPr>
        <p:txBody>
          <a:bodyPr wrap="square" rtlCol="0">
            <a:spAutoFit/>
          </a:bodyPr>
          <a:lstStyle/>
          <a:p>
            <a:pPr algn="r"/>
            <a:r>
              <a:rPr lang="fa-IR" dirty="0" smtClean="0">
                <a:cs typeface="Badr" panose="00000400000000000000" pitchFamily="2" charset="-78"/>
              </a:rPr>
              <a:t>آگاهی نسبت به ماهیت دانش</a:t>
            </a:r>
            <a:endParaRPr lang="en-US" dirty="0">
              <a:cs typeface="Badr" panose="00000400000000000000" pitchFamily="2" charset="-78"/>
            </a:endParaRPr>
          </a:p>
        </p:txBody>
      </p:sp>
      <p:sp>
        <p:nvSpPr>
          <p:cNvPr id="45" name="TextBox 44"/>
          <p:cNvSpPr txBox="1"/>
          <p:nvPr/>
        </p:nvSpPr>
        <p:spPr>
          <a:xfrm>
            <a:off x="3491880" y="4040826"/>
            <a:ext cx="1008112" cy="646331"/>
          </a:xfrm>
          <a:prstGeom prst="rect">
            <a:avLst/>
          </a:prstGeom>
          <a:noFill/>
        </p:spPr>
        <p:txBody>
          <a:bodyPr wrap="square" rtlCol="0">
            <a:spAutoFit/>
          </a:bodyPr>
          <a:lstStyle/>
          <a:p>
            <a:pPr algn="r"/>
            <a:r>
              <a:rPr lang="fa-IR" dirty="0" smtClean="0">
                <a:cs typeface="Badr" panose="00000400000000000000" pitchFamily="2" charset="-78"/>
              </a:rPr>
              <a:t>روح کاوشگری</a:t>
            </a:r>
            <a:endParaRPr lang="en-US" dirty="0">
              <a:cs typeface="Badr" panose="00000400000000000000" pitchFamily="2" charset="-78"/>
            </a:endParaRPr>
          </a:p>
        </p:txBody>
      </p:sp>
      <p:sp>
        <p:nvSpPr>
          <p:cNvPr id="2" name="TextBox 1"/>
          <p:cNvSpPr txBox="1"/>
          <p:nvPr/>
        </p:nvSpPr>
        <p:spPr>
          <a:xfrm>
            <a:off x="2843808" y="6412686"/>
            <a:ext cx="4968552" cy="369332"/>
          </a:xfrm>
          <a:prstGeom prst="rect">
            <a:avLst/>
          </a:prstGeom>
          <a:noFill/>
        </p:spPr>
        <p:txBody>
          <a:bodyPr wrap="square" rtlCol="0">
            <a:spAutoFit/>
          </a:bodyPr>
          <a:lstStyle/>
          <a:p>
            <a:pPr algn="ctr"/>
            <a:r>
              <a:rPr lang="fa-IR" b="1" dirty="0" smtClean="0">
                <a:cs typeface="Badr" panose="00000400000000000000" pitchFamily="2" charset="-78"/>
              </a:rPr>
              <a:t>آثار مستقیم و غیر مستقیم الگوی تفکر استقرایی</a:t>
            </a:r>
            <a:endParaRPr lang="en-US" b="1" dirty="0">
              <a:cs typeface="Badr" panose="00000400000000000000" pitchFamily="2" charset="-78"/>
            </a:endParaRPr>
          </a:p>
        </p:txBody>
      </p:sp>
    </p:spTree>
    <p:extLst>
      <p:ext uri="{BB962C8B-B14F-4D97-AF65-F5344CB8AC3E}">
        <p14:creationId xmlns:p14="http://schemas.microsoft.com/office/powerpoint/2010/main" val="217393729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80728"/>
            <a:ext cx="7232848" cy="2160240"/>
          </a:xfrm>
        </p:spPr>
        <p:txBody>
          <a:bodyPr/>
          <a:lstStyle/>
          <a:p>
            <a:pPr algn="r" rtl="1"/>
            <a:r>
              <a:rPr lang="fa-IR" sz="3600" b="1" dirty="0" smtClean="0">
                <a:cs typeface="Badr" panose="00000400000000000000" pitchFamily="2" charset="-78"/>
              </a:rPr>
              <a:t>فصل چهارم</a:t>
            </a:r>
            <a:br>
              <a:rPr lang="fa-IR" sz="3600" b="1" dirty="0" smtClean="0">
                <a:cs typeface="Badr" panose="00000400000000000000" pitchFamily="2" charset="-78"/>
              </a:rPr>
            </a:br>
            <a:r>
              <a:rPr lang="fa-IR" sz="4000" b="1" dirty="0" smtClean="0">
                <a:cs typeface="Badr" panose="00000400000000000000" pitchFamily="2" charset="-78"/>
              </a:rPr>
              <a:t>                  یادگیری کاوش مفاهیم    </a:t>
            </a:r>
            <a:br>
              <a:rPr lang="fa-IR" sz="4000" b="1" dirty="0" smtClean="0">
                <a:cs typeface="Badr" panose="00000400000000000000" pitchFamily="2" charset="-78"/>
              </a:rPr>
            </a:br>
            <a:r>
              <a:rPr lang="fa-IR" sz="4000" b="1" dirty="0" smtClean="0">
                <a:cs typeface="Badr" panose="00000400000000000000" pitchFamily="2" charset="-78"/>
              </a:rPr>
              <a:t>                     (فراگیری مفاهیم)</a:t>
            </a:r>
            <a:endParaRPr lang="en-US" sz="4000" b="1" dirty="0">
              <a:cs typeface="Badr" panose="00000400000000000000" pitchFamily="2" charset="-78"/>
            </a:endParaRPr>
          </a:p>
        </p:txBody>
      </p:sp>
      <p:sp>
        <p:nvSpPr>
          <p:cNvPr id="3" name="Subtitle 2"/>
          <p:cNvSpPr>
            <a:spLocks noGrp="1"/>
          </p:cNvSpPr>
          <p:nvPr>
            <p:ph type="subTitle" idx="1"/>
          </p:nvPr>
        </p:nvSpPr>
        <p:spPr>
          <a:xfrm>
            <a:off x="1763688" y="3717032"/>
            <a:ext cx="6400800" cy="1752600"/>
          </a:xfrm>
        </p:spPr>
        <p:txBody>
          <a:bodyPr/>
          <a:lstStyle/>
          <a:p>
            <a:r>
              <a:rPr lang="fa-IR" sz="3600" b="1" dirty="0" smtClean="0">
                <a:cs typeface="Badr" panose="00000400000000000000" pitchFamily="2" charset="-78"/>
              </a:rPr>
              <a:t>دومین الگوی خانواده پردازش اطلاعات</a:t>
            </a:r>
            <a:endParaRPr lang="en-US" sz="3600" b="1" dirty="0">
              <a:cs typeface="Badr" panose="00000400000000000000" pitchFamily="2" charset="-78"/>
            </a:endParaRPr>
          </a:p>
        </p:txBody>
      </p:sp>
    </p:spTree>
    <p:extLst>
      <p:ext uri="{BB962C8B-B14F-4D97-AF65-F5344CB8AC3E}">
        <p14:creationId xmlns:p14="http://schemas.microsoft.com/office/powerpoint/2010/main" val="17846103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b="1" dirty="0" smtClean="0">
                <a:cs typeface="Badr" panose="00000400000000000000" pitchFamily="2" charset="-78"/>
              </a:rPr>
              <a:t>سناریوی 1</a:t>
            </a:r>
            <a:endParaRPr lang="en-US" sz="3600" b="1" dirty="0">
              <a:cs typeface="Badr" panose="00000400000000000000" pitchFamily="2" charset="-78"/>
            </a:endParaRPr>
          </a:p>
        </p:txBody>
      </p:sp>
      <p:sp>
        <p:nvSpPr>
          <p:cNvPr id="3" name="Content Placeholder 2"/>
          <p:cNvSpPr>
            <a:spLocks noGrp="1"/>
          </p:cNvSpPr>
          <p:nvPr>
            <p:ph idx="1"/>
          </p:nvPr>
        </p:nvSpPr>
        <p:spPr/>
        <p:txBody>
          <a:bodyPr/>
          <a:lstStyle/>
          <a:p>
            <a:pPr marL="0" indent="0" algn="ctr">
              <a:buNone/>
            </a:pPr>
            <a:r>
              <a:rPr lang="fa-IR" dirty="0" smtClean="0">
                <a:cs typeface="Badr" panose="00000400000000000000" pitchFamily="2" charset="-78"/>
              </a:rPr>
              <a:t>نمونه های مثبت</a:t>
            </a:r>
            <a:r>
              <a:rPr lang="fa-IR" dirty="0">
                <a:cs typeface="Badr" panose="00000400000000000000" pitchFamily="2" charset="-78"/>
              </a:rPr>
              <a:t> </a:t>
            </a:r>
            <a:r>
              <a:rPr lang="fa-IR" dirty="0" smtClean="0">
                <a:cs typeface="Badr" panose="00000400000000000000" pitchFamily="2" charset="-78"/>
              </a:rPr>
              <a:t>          نمونه های منفی </a:t>
            </a:r>
          </a:p>
          <a:p>
            <a:pPr marL="0" indent="0" algn="ctr">
              <a:buNone/>
            </a:pPr>
            <a:r>
              <a:rPr lang="en-US" dirty="0" smtClean="0">
                <a:cs typeface="Badr" panose="00000400000000000000" pitchFamily="2" charset="-78"/>
              </a:rPr>
              <a:t>Help                    Clean</a:t>
            </a:r>
          </a:p>
          <a:p>
            <a:pPr marL="0" indent="0" algn="ctr">
              <a:buNone/>
            </a:pPr>
            <a:r>
              <a:rPr lang="en-US" dirty="0" smtClean="0">
                <a:cs typeface="Badr" panose="00000400000000000000" pitchFamily="2" charset="-78"/>
              </a:rPr>
              <a:t>     trim                      Clear</a:t>
            </a:r>
          </a:p>
          <a:p>
            <a:pPr marL="0" indent="0" algn="ctr">
              <a:buNone/>
            </a:pPr>
            <a:r>
              <a:rPr lang="en-US" dirty="0" smtClean="0">
                <a:cs typeface="Badr" panose="00000400000000000000" pitchFamily="2" charset="-78"/>
              </a:rPr>
              <a:t>Hip                        Clip</a:t>
            </a:r>
          </a:p>
          <a:p>
            <a:pPr marL="0" indent="0" algn="ctr">
              <a:buNone/>
            </a:pPr>
            <a:r>
              <a:rPr lang="en-US" dirty="0" smtClean="0">
                <a:cs typeface="Badr" panose="00000400000000000000" pitchFamily="2" charset="-78"/>
              </a:rPr>
              <a:t>Lap                       Clap</a:t>
            </a:r>
          </a:p>
          <a:p>
            <a:pPr marL="0" indent="0" algn="ctr">
              <a:buNone/>
            </a:pPr>
            <a:endParaRPr lang="en-US" dirty="0">
              <a:cs typeface="Badr" panose="00000400000000000000" pitchFamily="2" charset="-78"/>
            </a:endParaRPr>
          </a:p>
          <a:p>
            <a:pPr marL="0" indent="0" algn="ctr">
              <a:buNone/>
            </a:pPr>
            <a:r>
              <a:rPr lang="en-US" dirty="0" smtClean="0">
                <a:cs typeface="Badr" panose="00000400000000000000" pitchFamily="2" charset="-78"/>
              </a:rPr>
              <a:t>Lip-crack-clank</a:t>
            </a:r>
            <a:endParaRPr lang="fa-IR" dirty="0" smtClean="0">
              <a:cs typeface="Badr" panose="00000400000000000000" pitchFamily="2" charset="-78"/>
            </a:endParaRPr>
          </a:p>
        </p:txBody>
      </p:sp>
    </p:spTree>
    <p:extLst>
      <p:ext uri="{BB962C8B-B14F-4D97-AF65-F5344CB8AC3E}">
        <p14:creationId xmlns:p14="http://schemas.microsoft.com/office/powerpoint/2010/main" val="15645763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b="1" dirty="0" smtClean="0">
                <a:cs typeface="Badr" panose="00000400000000000000" pitchFamily="2" charset="-78"/>
              </a:rPr>
              <a:t>سناریوی 2: مقایسه شهرها بر اساس ویژگیهای مختلف و بعد دسته بندی در گروه بلی و خیر برای تشخیص ویژگی مورد نظر</a:t>
            </a:r>
            <a:endParaRPr lang="en-US" sz="2800" b="1" dirty="0">
              <a:cs typeface="Badr"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7" y="1844824"/>
            <a:ext cx="4248472" cy="3528392"/>
          </a:xfrm>
        </p:spPr>
      </p:pic>
    </p:spTree>
    <p:extLst>
      <p:ext uri="{BB962C8B-B14F-4D97-AF65-F5344CB8AC3E}">
        <p14:creationId xmlns:p14="http://schemas.microsoft.com/office/powerpoint/2010/main" val="3760783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b="1" dirty="0" smtClean="0">
                <a:cs typeface="Badr" panose="00000400000000000000" pitchFamily="2" charset="-78"/>
              </a:rPr>
              <a:t>سناریوی 3</a:t>
            </a:r>
            <a:endParaRPr lang="en-US" sz="3600" b="1" dirty="0">
              <a:cs typeface="Badr" panose="00000400000000000000" pitchFamily="2" charset="-78"/>
            </a:endParaRPr>
          </a:p>
        </p:txBody>
      </p:sp>
      <p:sp>
        <p:nvSpPr>
          <p:cNvPr id="3" name="Content Placeholder 2"/>
          <p:cNvSpPr>
            <a:spLocks noGrp="1"/>
          </p:cNvSpPr>
          <p:nvPr>
            <p:ph idx="1"/>
          </p:nvPr>
        </p:nvSpPr>
        <p:spPr/>
        <p:txBody>
          <a:bodyPr/>
          <a:lstStyle/>
          <a:p>
            <a:pPr marL="0" indent="0" algn="r">
              <a:buNone/>
            </a:pPr>
            <a:r>
              <a:rPr lang="fa-IR" sz="2800" dirty="0" smtClean="0"/>
              <a:t>نمونه های مثبت</a:t>
            </a:r>
          </a:p>
          <a:p>
            <a:pPr marL="0" indent="0" algn="r">
              <a:buNone/>
            </a:pPr>
            <a:r>
              <a:rPr lang="fa-IR" sz="2800" dirty="0" smtClean="0"/>
              <a:t>الف)خورشید قرصی از نور بود.</a:t>
            </a:r>
          </a:p>
          <a:p>
            <a:pPr marL="0" indent="0" algn="r">
              <a:buNone/>
            </a:pPr>
            <a:r>
              <a:rPr lang="fa-IR" sz="2800" dirty="0" smtClean="0"/>
              <a:t>الف)ماه الماس شب بود.</a:t>
            </a:r>
          </a:p>
          <a:p>
            <a:pPr marL="0" indent="0" algn="r">
              <a:buNone/>
            </a:pPr>
            <a:r>
              <a:rPr lang="fa-IR" sz="2800" dirty="0" smtClean="0"/>
              <a:t>الف)سوز بسیار سرد خنجری به قلب او بود.</a:t>
            </a:r>
          </a:p>
          <a:p>
            <a:pPr marL="0" indent="0" algn="r">
              <a:buNone/>
            </a:pPr>
            <a:r>
              <a:rPr lang="fa-IR" sz="2800" dirty="0" smtClean="0"/>
              <a:t>نمونه های منفی</a:t>
            </a:r>
          </a:p>
          <a:p>
            <a:pPr marL="0" indent="0" algn="r">
              <a:buNone/>
            </a:pPr>
            <a:r>
              <a:rPr lang="fa-IR" sz="2800" dirty="0" smtClean="0"/>
              <a:t>ب)خورشید به روشنی می درخشید.</a:t>
            </a:r>
          </a:p>
          <a:p>
            <a:pPr marL="0" indent="0" algn="r">
              <a:buNone/>
            </a:pPr>
            <a:r>
              <a:rPr lang="fa-IR" sz="2800" dirty="0" smtClean="0"/>
              <a:t>ب)ماه شبیه یک الماس بود.</a:t>
            </a:r>
          </a:p>
          <a:p>
            <a:pPr marL="0" indent="0" algn="r">
              <a:buNone/>
            </a:pPr>
            <a:r>
              <a:rPr lang="fa-IR" sz="2800" dirty="0" smtClean="0"/>
              <a:t>ب)سوزی بود مانند یخ منجمد.</a:t>
            </a:r>
          </a:p>
        </p:txBody>
      </p:sp>
    </p:spTree>
    <p:extLst>
      <p:ext uri="{BB962C8B-B14F-4D97-AF65-F5344CB8AC3E}">
        <p14:creationId xmlns:p14="http://schemas.microsoft.com/office/powerpoint/2010/main" val="2582695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229600" cy="1143000"/>
          </a:xfrm>
        </p:spPr>
        <p:txBody>
          <a:bodyPr/>
          <a:lstStyle/>
          <a:p>
            <a:r>
              <a:rPr lang="fa-IR" sz="3200" b="1" dirty="0" smtClean="0">
                <a:cs typeface="Badr" panose="00000400000000000000" pitchFamily="2" charset="-78"/>
              </a:rPr>
              <a:t>فراگیری مفهوم به عنوان یک الگوی یادگیری و یاددهی</a:t>
            </a:r>
            <a:endParaRPr lang="en-US" sz="3200" b="1" dirty="0">
              <a:cs typeface="Badr" panose="00000400000000000000" pitchFamily="2" charset="-78"/>
            </a:endParaRPr>
          </a:p>
        </p:txBody>
      </p:sp>
      <p:sp>
        <p:nvSpPr>
          <p:cNvPr id="3" name="Content Placeholder 2"/>
          <p:cNvSpPr>
            <a:spLocks noGrp="1"/>
          </p:cNvSpPr>
          <p:nvPr>
            <p:ph idx="1"/>
          </p:nvPr>
        </p:nvSpPr>
        <p:spPr>
          <a:xfrm>
            <a:off x="1691680" y="2132856"/>
            <a:ext cx="6912768" cy="3993307"/>
          </a:xfrm>
        </p:spPr>
        <p:txBody>
          <a:bodyPr/>
          <a:lstStyle/>
          <a:p>
            <a:pPr marL="0" indent="0" algn="r">
              <a:buNone/>
            </a:pPr>
            <a:r>
              <a:rPr lang="fa-IR" sz="2400" b="1" dirty="0" smtClean="0">
                <a:cs typeface="Badr" panose="00000400000000000000" pitchFamily="2" charset="-78"/>
              </a:rPr>
              <a:t>فراگیری مفهوم </a:t>
            </a:r>
            <a:r>
              <a:rPr lang="fa-IR" sz="2400" dirty="0" smtClean="0">
                <a:cs typeface="Badr" panose="00000400000000000000" pitchFamily="2" charset="-78"/>
              </a:rPr>
              <a:t>عبارت است از جستجو درباره خصوصیات و فهرست کردن آنها که می توان در تمییزمصادیق از غیر مصادیق مقوله های گوناگون از آنها بهره گرفت.(برونر و دیگران،1967)</a:t>
            </a:r>
          </a:p>
          <a:p>
            <a:pPr marL="0" indent="0" algn="r">
              <a:buNone/>
            </a:pPr>
            <a:r>
              <a:rPr lang="fa-IR" sz="2400" dirty="0" smtClean="0">
                <a:cs typeface="Badr" panose="00000400000000000000" pitchFamily="2" charset="-78"/>
              </a:rPr>
              <a:t>تفاوت تشکیل مفهوم و فراگیری مفهوم:</a:t>
            </a:r>
          </a:p>
          <a:p>
            <a:pPr marL="0" indent="0" algn="r">
              <a:buNone/>
            </a:pPr>
            <a:r>
              <a:rPr lang="fa-IR" sz="2400" dirty="0" smtClean="0">
                <a:cs typeface="Badr" panose="00000400000000000000" pitchFamily="2" charset="-78"/>
              </a:rPr>
              <a:t>در </a:t>
            </a:r>
            <a:r>
              <a:rPr lang="fa-IR" sz="2400" dirty="0" smtClean="0">
                <a:solidFill>
                  <a:srgbClr val="0070C0"/>
                </a:solidFill>
                <a:cs typeface="Badr" panose="00000400000000000000" pitchFamily="2" charset="-78"/>
              </a:rPr>
              <a:t>تشکیل مفهوم </a:t>
            </a:r>
            <a:r>
              <a:rPr lang="fa-IR" sz="2400" dirty="0" smtClean="0">
                <a:cs typeface="Badr" panose="00000400000000000000" pitchFamily="2" charset="-78"/>
              </a:rPr>
              <a:t>از دانش آموزان انتظار می رود که درباره مبانی مفاهیمی که می سازند تصمیم بگیرند.</a:t>
            </a:r>
          </a:p>
          <a:p>
            <a:pPr marL="0" indent="0" algn="r">
              <a:buNone/>
            </a:pPr>
            <a:r>
              <a:rPr lang="fa-IR" sz="2400" dirty="0" smtClean="0">
                <a:solidFill>
                  <a:srgbClr val="0070C0"/>
                </a:solidFill>
                <a:cs typeface="Badr" panose="00000400000000000000" pitchFamily="2" charset="-78"/>
              </a:rPr>
              <a:t>فراگیری مفهوم </a:t>
            </a:r>
            <a:r>
              <a:rPr lang="fa-IR" sz="2400" dirty="0" smtClean="0">
                <a:cs typeface="Badr" panose="00000400000000000000" pitchFamily="2" charset="-78"/>
              </a:rPr>
              <a:t>دانش آموز را وادار می کند که از طریق مقایسه مثالهای دارای خصوصیات مفهوم با مثالهای فاقد آن ویژگی ها، مفهومی را که قبلا در ذهن فرد دیگری تشکیل شده است دریابند. </a:t>
            </a:r>
            <a:endParaRPr lang="en-US" sz="2400" dirty="0">
              <a:cs typeface="Badr" panose="00000400000000000000" pitchFamily="2" charset="-78"/>
            </a:endParaRPr>
          </a:p>
        </p:txBody>
      </p:sp>
    </p:spTree>
    <p:extLst>
      <p:ext uri="{BB962C8B-B14F-4D97-AF65-F5344CB8AC3E}">
        <p14:creationId xmlns:p14="http://schemas.microsoft.com/office/powerpoint/2010/main" val="3664161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476672"/>
            <a:ext cx="7704855" cy="5865515"/>
          </a:xfrm>
        </p:spPr>
        <p:txBody>
          <a:bodyPr/>
          <a:lstStyle/>
          <a:p>
            <a:pPr marL="0" indent="0" algn="r">
              <a:buNone/>
            </a:pPr>
            <a:r>
              <a:rPr lang="fa-IR" sz="2800" dirty="0" smtClean="0">
                <a:cs typeface="Badr" panose="00000400000000000000" pitchFamily="2" charset="-78"/>
              </a:rPr>
              <a:t>تمییز صحیح </a:t>
            </a:r>
            <a:r>
              <a:rPr lang="fa-IR" sz="2800" dirty="0" smtClean="0">
                <a:solidFill>
                  <a:srgbClr val="0070C0"/>
                </a:solidFill>
                <a:cs typeface="Badr" panose="00000400000000000000" pitchFamily="2" charset="-78"/>
              </a:rPr>
              <a:t>مصادیق</a:t>
            </a:r>
            <a:r>
              <a:rPr lang="fa-IR" sz="2800" dirty="0" smtClean="0">
                <a:cs typeface="Badr" panose="00000400000000000000" pitchFamily="2" charset="-78"/>
              </a:rPr>
              <a:t> از </a:t>
            </a:r>
            <a:r>
              <a:rPr lang="fa-IR" sz="2800" dirty="0" smtClean="0">
                <a:solidFill>
                  <a:srgbClr val="0070C0"/>
                </a:solidFill>
                <a:cs typeface="Badr" panose="00000400000000000000" pitchFamily="2" charset="-78"/>
              </a:rPr>
              <a:t>غیر</a:t>
            </a:r>
            <a:r>
              <a:rPr lang="fa-IR" sz="2800" dirty="0" smtClean="0">
                <a:cs typeface="Badr" panose="00000400000000000000" pitchFamily="2" charset="-78"/>
              </a:rPr>
              <a:t> </a:t>
            </a:r>
            <a:r>
              <a:rPr lang="fa-IR" sz="2800" dirty="0" smtClean="0">
                <a:solidFill>
                  <a:srgbClr val="0070C0"/>
                </a:solidFill>
                <a:cs typeface="Badr" panose="00000400000000000000" pitchFamily="2" charset="-78"/>
              </a:rPr>
              <a:t>مصادیق</a:t>
            </a:r>
            <a:r>
              <a:rPr lang="fa-IR" sz="2800" dirty="0" smtClean="0">
                <a:cs typeface="Badr" panose="00000400000000000000" pitchFamily="2" charset="-78"/>
              </a:rPr>
              <a:t>،آسان تر از بیان </a:t>
            </a:r>
            <a:r>
              <a:rPr lang="fa-IR" sz="2800" dirty="0" smtClean="0">
                <a:solidFill>
                  <a:srgbClr val="7030A0"/>
                </a:solidFill>
                <a:cs typeface="Badr" panose="00000400000000000000" pitchFamily="2" charset="-78"/>
              </a:rPr>
              <a:t>خصوصیات</a:t>
            </a:r>
            <a:r>
              <a:rPr lang="fa-IR" sz="2800" dirty="0" smtClean="0">
                <a:cs typeface="Badr" panose="00000400000000000000" pitchFamily="2" charset="-78"/>
              </a:rPr>
              <a:t> آن مفهوم است.</a:t>
            </a:r>
          </a:p>
          <a:p>
            <a:pPr marL="0" indent="0" algn="r">
              <a:buNone/>
            </a:pPr>
            <a:r>
              <a:rPr lang="fa-IR" sz="2800" dirty="0" smtClean="0">
                <a:solidFill>
                  <a:srgbClr val="0070C0"/>
                </a:solidFill>
                <a:cs typeface="Badr" panose="00000400000000000000" pitchFamily="2" charset="-78"/>
              </a:rPr>
              <a:t>مصادیق</a:t>
            </a:r>
            <a:r>
              <a:rPr lang="fa-IR" sz="2800" dirty="0" smtClean="0">
                <a:cs typeface="Badr" panose="00000400000000000000" pitchFamily="2" charset="-78"/>
              </a:rPr>
              <a:t>،زیر مجموعه ای از جامعه داده هاست.طبقه عبارت است از یک زیر مجموعه یا مجموعه ای از مصادیقی که دارای یک یا چند ویژگی مشترک اندو این ویژگی ها در سایر طبقات عمومیت ندارد.</a:t>
            </a:r>
          </a:p>
          <a:p>
            <a:pPr marL="0" indent="0" algn="r">
              <a:buNone/>
            </a:pPr>
            <a:r>
              <a:rPr lang="fa-IR" sz="2800" dirty="0" smtClean="0">
                <a:cs typeface="Badr" panose="00000400000000000000" pitchFamily="2" charset="-78"/>
              </a:rPr>
              <a:t>یادگیری مفهوم از طریق مقایسه و مقابله نمونه های مثبت با نمونه های منفی امکان پذیر است.</a:t>
            </a:r>
          </a:p>
          <a:p>
            <a:pPr marL="0" indent="0" algn="r">
              <a:buNone/>
            </a:pPr>
            <a:r>
              <a:rPr lang="fa-IR" sz="2800" dirty="0" smtClean="0">
                <a:cs typeface="Badr" panose="00000400000000000000" pitchFamily="2" charset="-78"/>
              </a:rPr>
              <a:t>همه اجزای داده ها  واجد ویژگی هایی اند که آنها را </a:t>
            </a:r>
            <a:r>
              <a:rPr lang="fa-IR" sz="2800" dirty="0" smtClean="0">
                <a:solidFill>
                  <a:srgbClr val="7030A0"/>
                </a:solidFill>
                <a:cs typeface="Badr" panose="00000400000000000000" pitchFamily="2" charset="-78"/>
              </a:rPr>
              <a:t>خصوصیات</a:t>
            </a:r>
            <a:r>
              <a:rPr lang="fa-IR" sz="2800" dirty="0" smtClean="0">
                <a:cs typeface="Badr" panose="00000400000000000000" pitchFamily="2" charset="-78"/>
              </a:rPr>
              <a:t> می نامیم.</a:t>
            </a:r>
          </a:p>
          <a:p>
            <a:pPr marL="0" indent="0" algn="r">
              <a:buNone/>
            </a:pPr>
            <a:r>
              <a:rPr lang="fa-IR" sz="2800" dirty="0" smtClean="0">
                <a:solidFill>
                  <a:srgbClr val="7030A0"/>
                </a:solidFill>
                <a:cs typeface="Badr" panose="00000400000000000000" pitchFamily="2" charset="-78"/>
              </a:rPr>
              <a:t>خصوصیات پایه </a:t>
            </a:r>
            <a:r>
              <a:rPr lang="fa-IR" sz="2800" dirty="0" smtClean="0">
                <a:cs typeface="Badr" panose="00000400000000000000" pitchFamily="2" charset="-78"/>
              </a:rPr>
              <a:t>خصوصیاتی هستند که وجود آنها برای حوزه مورد نظر حیاتی است. </a:t>
            </a:r>
            <a:endParaRPr lang="en-US" sz="2800" dirty="0">
              <a:cs typeface="Badr" panose="00000400000000000000" pitchFamily="2" charset="-78"/>
            </a:endParaRPr>
          </a:p>
        </p:txBody>
      </p:sp>
    </p:spTree>
    <p:extLst>
      <p:ext uri="{BB962C8B-B14F-4D97-AF65-F5344CB8AC3E}">
        <p14:creationId xmlns:p14="http://schemas.microsoft.com/office/powerpoint/2010/main" val="883733100"/>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1039091"/>
            <a:ext cx="7365504" cy="5043664"/>
          </a:xfrm>
        </p:spPr>
        <p:txBody>
          <a:bodyPr/>
          <a:lstStyle/>
          <a:p>
            <a:pPr marL="0" indent="0" algn="r">
              <a:buNone/>
            </a:pPr>
            <a:r>
              <a:rPr lang="fa-IR" sz="2800" dirty="0" smtClean="0">
                <a:cs typeface="Badr" panose="00000400000000000000" pitchFamily="2" charset="-78"/>
              </a:rPr>
              <a:t>بخشی از فرایند شناخت یک مفهوم عبارت است از تشخیص موارد مثبت آن و نیز تمیز موارد منفی که با آن ارتباطی تنگاتنگ دارد.</a:t>
            </a:r>
          </a:p>
          <a:p>
            <a:pPr marL="0" indent="0" algn="r">
              <a:buNone/>
            </a:pPr>
            <a:endParaRPr lang="fa-IR" sz="2800" dirty="0" smtClean="0">
              <a:cs typeface="Badr" panose="00000400000000000000" pitchFamily="2" charset="-78"/>
            </a:endParaRPr>
          </a:p>
          <a:p>
            <a:pPr marL="0" indent="0" algn="r">
              <a:buNone/>
            </a:pPr>
            <a:r>
              <a:rPr lang="fa-IR" sz="2800" dirty="0" smtClean="0">
                <a:cs typeface="Badr" panose="00000400000000000000" pitchFamily="2" charset="-78"/>
              </a:rPr>
              <a:t>یکی دیگر از ملاحظات برای روشن سازی مفهوم، شناخت خصوصیات مرکب است.مفاهیم طیفی را تشکیل می دهند که در برخی از آنها وجود یک خصوصیت برای عضویت در طبقه کافی است و در برخی دیگر حضور چندین خصوصیت ضروری است.مانند: کمدی رمانتیک</a:t>
            </a:r>
            <a:endParaRPr lang="en-US" sz="2800" dirty="0">
              <a:cs typeface="Badr" panose="00000400000000000000" pitchFamily="2" charset="-78"/>
            </a:endParaRPr>
          </a:p>
        </p:txBody>
      </p:sp>
    </p:spTree>
    <p:extLst>
      <p:ext uri="{BB962C8B-B14F-4D97-AF65-F5344CB8AC3E}">
        <p14:creationId xmlns:p14="http://schemas.microsoft.com/office/powerpoint/2010/main" val="391358406"/>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cs typeface="B Nazanin" panose="00000400000000000000" pitchFamily="2" charset="-78"/>
              </a:rPr>
              <a:t>سناریوی 1: بررسی کارکرد زبان</a:t>
            </a:r>
            <a:endParaRPr lang="en-US" sz="32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Nazanin" panose="00000400000000000000" pitchFamily="2" charset="-78"/>
              </a:rPr>
              <a:t>پوستر خرس</a:t>
            </a:r>
          </a:p>
          <a:p>
            <a:pPr algn="r" rtl="1"/>
            <a:r>
              <a:rPr lang="fa-IR" dirty="0" smtClean="0">
                <a:cs typeface="B Nazanin" panose="00000400000000000000" pitchFamily="2" charset="-78"/>
              </a:rPr>
              <a:t>تصاویر مورد مشاهده</a:t>
            </a:r>
          </a:p>
          <a:p>
            <a:pPr algn="r" rtl="1"/>
            <a:r>
              <a:rPr lang="fa-IR" dirty="0" smtClean="0">
                <a:cs typeface="B Nazanin" panose="00000400000000000000" pitchFamily="2" charset="-78"/>
              </a:rPr>
              <a:t>نوشتن نام تصاویر با ترسیم خطی از آن به سوی تصویر</a:t>
            </a:r>
          </a:p>
          <a:p>
            <a:pPr algn="r" rtl="1"/>
            <a:r>
              <a:rPr lang="fa-IR" dirty="0" smtClean="0">
                <a:cs typeface="B Nazanin" panose="00000400000000000000" pitchFamily="2" charset="-78"/>
              </a:rPr>
              <a:t>هجی کردن واژه ها</a:t>
            </a:r>
          </a:p>
          <a:p>
            <a:pPr algn="r" rtl="1"/>
            <a:r>
              <a:rPr lang="fa-IR" dirty="0" smtClean="0">
                <a:cs typeface="B Nazanin" panose="00000400000000000000" pitchFamily="2" charset="-78"/>
              </a:rPr>
              <a:t>ساختن جمله با واژه ها</a:t>
            </a:r>
          </a:p>
          <a:p>
            <a:pPr algn="r" rtl="1"/>
            <a:r>
              <a:rPr lang="fa-IR" dirty="0" smtClean="0">
                <a:cs typeface="B Nazanin" panose="00000400000000000000" pitchFamily="2" charset="-78"/>
              </a:rPr>
              <a:t>درست کردن کارت واژه توسط معلم</a:t>
            </a:r>
          </a:p>
          <a:p>
            <a:pPr algn="r" rtl="1"/>
            <a:r>
              <a:rPr lang="fa-IR" dirty="0" smtClean="0">
                <a:cs typeface="B Nazanin" panose="00000400000000000000" pitchFamily="2" charset="-78"/>
              </a:rPr>
              <a:t>یافتن شباهتهای بین واژه ها</a:t>
            </a:r>
          </a:p>
          <a:p>
            <a:pPr algn="r" rtl="1"/>
            <a:r>
              <a:rPr lang="fa-IR" dirty="0" smtClean="0">
                <a:cs typeface="B Nazanin" panose="00000400000000000000" pitchFamily="2" charset="-78"/>
              </a:rPr>
              <a:t>طبقه بندی واژگان و اکتشاف اولیه ی اصوات</a:t>
            </a:r>
          </a:p>
        </p:txBody>
      </p:sp>
    </p:spTree>
    <p:extLst>
      <p:ext uri="{BB962C8B-B14F-4D97-AF65-F5344CB8AC3E}">
        <p14:creationId xmlns:p14="http://schemas.microsoft.com/office/powerpoint/2010/main" val="1206769663"/>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fa-IR" sz="2800" b="1" dirty="0" smtClean="0">
                <a:solidFill>
                  <a:srgbClr val="7030A0"/>
                </a:solidFill>
                <a:cs typeface="B Mehr" panose="00000700000000000000" pitchFamily="2" charset="-78"/>
              </a:rPr>
              <a:t>مراحل الگوی فراگیری مفهوم</a:t>
            </a:r>
            <a:endParaRPr lang="en-US" sz="2800" b="1" dirty="0">
              <a:solidFill>
                <a:srgbClr val="7030A0"/>
              </a:solidFill>
              <a:cs typeface="B Mehr" panose="00000700000000000000" pitchFamily="2" charset="-78"/>
            </a:endParaRPr>
          </a:p>
        </p:txBody>
      </p:sp>
      <p:sp>
        <p:nvSpPr>
          <p:cNvPr id="3" name="Content Placeholder 2"/>
          <p:cNvSpPr>
            <a:spLocks noGrp="1"/>
          </p:cNvSpPr>
          <p:nvPr>
            <p:ph idx="1"/>
          </p:nvPr>
        </p:nvSpPr>
        <p:spPr>
          <a:xfrm>
            <a:off x="107504" y="1124744"/>
            <a:ext cx="8856984" cy="5733256"/>
          </a:xfrm>
        </p:spPr>
        <p:txBody>
          <a:bodyPr/>
          <a:lstStyle/>
          <a:p>
            <a:pPr marL="0" indent="0" algn="r">
              <a:buNone/>
            </a:pPr>
            <a:r>
              <a:rPr lang="fa-IR" sz="2400" dirty="0" smtClean="0">
                <a:solidFill>
                  <a:srgbClr val="0070C0"/>
                </a:solidFill>
                <a:cs typeface="Badr" panose="00000400000000000000" pitchFamily="2" charset="-78"/>
              </a:rPr>
              <a:t> مرحله 1: ارائه اطلاعات و شناسایی مفهوم (عرضه داده ها)</a:t>
            </a:r>
          </a:p>
          <a:p>
            <a:pPr marL="0" indent="0" algn="r">
              <a:buNone/>
            </a:pPr>
            <a:r>
              <a:rPr lang="fa-IR" sz="2400" dirty="0" smtClean="0">
                <a:cs typeface="Badr" panose="00000400000000000000" pitchFamily="2" charset="-78"/>
              </a:rPr>
              <a:t>معلم نمونه های برچسب دار را ارائه می کند.</a:t>
            </a:r>
          </a:p>
          <a:p>
            <a:pPr marL="0" indent="0" algn="r">
              <a:buNone/>
            </a:pPr>
            <a:r>
              <a:rPr lang="fa-IR" sz="2400" dirty="0" smtClean="0">
                <a:cs typeface="Badr" panose="00000400000000000000" pitchFamily="2" charset="-78"/>
              </a:rPr>
              <a:t>شاگردان خصوصیات نمونه های مثبت و منفی را با یکدیگر مقایسه می کنند.</a:t>
            </a:r>
          </a:p>
          <a:p>
            <a:pPr marL="0" indent="0" algn="r">
              <a:buNone/>
            </a:pPr>
            <a:r>
              <a:rPr lang="fa-IR" sz="2400" dirty="0" smtClean="0">
                <a:cs typeface="Badr" panose="00000400000000000000" pitchFamily="2" charset="-78"/>
              </a:rPr>
              <a:t>شاگردان فرضیاتی را تدوین کرده و آزمایش می کنند.</a:t>
            </a:r>
          </a:p>
          <a:p>
            <a:pPr marL="0" indent="0" algn="r">
              <a:buNone/>
            </a:pPr>
            <a:r>
              <a:rPr lang="fa-IR" sz="2400" dirty="0" smtClean="0">
                <a:cs typeface="Badr" panose="00000400000000000000" pitchFamily="2" charset="-78"/>
              </a:rPr>
              <a:t>شاگردان بر اساس خصوصیات ، تعریفی برای مفهوم ارائه می دهند.</a:t>
            </a:r>
          </a:p>
          <a:p>
            <a:pPr marL="0" indent="0" algn="r">
              <a:buNone/>
            </a:pPr>
            <a:r>
              <a:rPr lang="fa-IR" sz="2400" dirty="0" smtClean="0">
                <a:solidFill>
                  <a:srgbClr val="0070C0"/>
                </a:solidFill>
                <a:cs typeface="Badr" panose="00000400000000000000" pitchFamily="2" charset="-78"/>
              </a:rPr>
              <a:t>مرحله 2 : آزمون فراگیری مفهوم</a:t>
            </a:r>
          </a:p>
          <a:p>
            <a:pPr marL="0" indent="0" algn="r">
              <a:buNone/>
            </a:pPr>
            <a:r>
              <a:rPr lang="fa-IR" sz="2400" dirty="0" smtClean="0">
                <a:cs typeface="Badr" panose="00000400000000000000" pitchFamily="2" charset="-78"/>
              </a:rPr>
              <a:t>شاگردان نمونه های دیگری را که بدون برچسب ارائه شدند با دادن پاسخ های بله یا خیر شناسایی می کنند.</a:t>
            </a:r>
          </a:p>
          <a:p>
            <a:pPr marL="0" indent="0" algn="r">
              <a:buNone/>
            </a:pPr>
            <a:r>
              <a:rPr lang="fa-IR" sz="2400" dirty="0" smtClean="0">
                <a:cs typeface="Badr" panose="00000400000000000000" pitchFamily="2" charset="-78"/>
              </a:rPr>
              <a:t>معلم بر اساس خصوصیات بنیادین فرضیات را تایید و مفاهیم را نام گذاری می کند.</a:t>
            </a:r>
          </a:p>
          <a:p>
            <a:pPr marL="0" indent="0" algn="r">
              <a:buNone/>
            </a:pPr>
            <a:r>
              <a:rPr lang="fa-IR" sz="2400" dirty="0" smtClean="0">
                <a:solidFill>
                  <a:srgbClr val="0070C0"/>
                </a:solidFill>
                <a:cs typeface="Badr" panose="00000400000000000000" pitchFamily="2" charset="-78"/>
              </a:rPr>
              <a:t>مرحله3 : تحلیل راهبردهای تفکر</a:t>
            </a:r>
          </a:p>
          <a:p>
            <a:pPr marL="0" indent="0" algn="r">
              <a:buNone/>
            </a:pPr>
            <a:r>
              <a:rPr lang="fa-IR" sz="2400" dirty="0" smtClean="0">
                <a:cs typeface="Badr" panose="00000400000000000000" pitchFamily="2" charset="-78"/>
              </a:rPr>
              <a:t>شاگردان به توصیف اندیشه ها می پردازند.</a:t>
            </a:r>
          </a:p>
          <a:p>
            <a:pPr marL="0" indent="0" algn="r">
              <a:buNone/>
            </a:pPr>
            <a:r>
              <a:rPr lang="fa-IR" sz="2400" dirty="0" smtClean="0">
                <a:cs typeface="Badr" panose="00000400000000000000" pitchFamily="2" charset="-78"/>
              </a:rPr>
              <a:t>شاگردان به بحث درباره نقش فرضیات و نوع و تعداد آنها می پردازند. </a:t>
            </a:r>
            <a:endParaRPr lang="en-US" sz="2400" dirty="0">
              <a:cs typeface="Badr" panose="00000400000000000000" pitchFamily="2" charset="-78"/>
            </a:endParaRPr>
          </a:p>
        </p:txBody>
      </p:sp>
    </p:spTree>
    <p:extLst>
      <p:ext uri="{BB962C8B-B14F-4D97-AF65-F5344CB8AC3E}">
        <p14:creationId xmlns:p14="http://schemas.microsoft.com/office/powerpoint/2010/main" val="4030680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adr" panose="00000400000000000000" pitchFamily="2" charset="-78"/>
              </a:rPr>
              <a:t>پــــژوهش</a:t>
            </a:r>
            <a:endParaRPr lang="en-US" b="1" dirty="0">
              <a:cs typeface="Badr" panose="00000400000000000000" pitchFamily="2" charset="-78"/>
            </a:endParaRPr>
          </a:p>
        </p:txBody>
      </p:sp>
      <p:sp>
        <p:nvSpPr>
          <p:cNvPr id="3" name="Content Placeholder 2"/>
          <p:cNvSpPr>
            <a:spLocks noGrp="1"/>
          </p:cNvSpPr>
          <p:nvPr>
            <p:ph idx="1"/>
          </p:nvPr>
        </p:nvSpPr>
        <p:spPr>
          <a:xfrm>
            <a:off x="1475656" y="1600200"/>
            <a:ext cx="7211144" cy="4525963"/>
          </a:xfrm>
        </p:spPr>
        <p:txBody>
          <a:bodyPr/>
          <a:lstStyle/>
          <a:p>
            <a:pPr marL="0" indent="0" algn="r" rtl="1">
              <a:buNone/>
            </a:pPr>
            <a:r>
              <a:rPr lang="fa-IR" sz="2800" dirty="0" smtClean="0">
                <a:cs typeface="Badr" panose="00000400000000000000" pitchFamily="2" charset="-78"/>
              </a:rPr>
              <a:t>تنی سون و کاچیارلا (1986)</a:t>
            </a:r>
          </a:p>
          <a:p>
            <a:pPr marL="0" indent="0" algn="r" rtl="1">
              <a:buNone/>
            </a:pPr>
            <a:r>
              <a:rPr lang="fa-IR" sz="2800" dirty="0" smtClean="0">
                <a:cs typeface="Badr" panose="00000400000000000000" pitchFamily="2" charset="-78"/>
              </a:rPr>
              <a:t>مقایسه دو شیوه آموزشی به شیوه فراگیری مفهوم</a:t>
            </a:r>
          </a:p>
          <a:p>
            <a:pPr marL="0" indent="0" algn="r" rtl="1">
              <a:buNone/>
            </a:pPr>
            <a:r>
              <a:rPr lang="fa-IR" sz="2800" dirty="0" smtClean="0">
                <a:cs typeface="Badr" panose="00000400000000000000" pitchFamily="2" charset="-78"/>
              </a:rPr>
              <a:t>نتایج: </a:t>
            </a:r>
          </a:p>
          <a:p>
            <a:pPr marL="0" indent="0" algn="r" rtl="1">
              <a:buNone/>
            </a:pPr>
            <a:r>
              <a:rPr lang="fa-IR" sz="2800" dirty="0" smtClean="0">
                <a:cs typeface="Badr" panose="00000400000000000000" pitchFamily="2" charset="-78"/>
              </a:rPr>
              <a:t>در شیوه که ابتدا نمونه ارائه می شود دانش آموزان مفاهیم واضح تری را ارائه می دهند.</a:t>
            </a:r>
          </a:p>
          <a:p>
            <a:pPr marL="0" indent="0" algn="r" rtl="1">
              <a:buNone/>
            </a:pPr>
            <a:r>
              <a:rPr lang="fa-IR" sz="2800" dirty="0" smtClean="0">
                <a:cs typeface="Badr" panose="00000400000000000000" pitchFamily="2" charset="-78"/>
              </a:rPr>
              <a:t>نخستین مصادیق مثبت باید از جمله واضح ترین نمونه ها باشند.</a:t>
            </a:r>
          </a:p>
          <a:p>
            <a:pPr marL="0" indent="0" algn="r" rtl="1">
              <a:buNone/>
            </a:pPr>
            <a:r>
              <a:rPr lang="fa-IR" sz="2800" dirty="0" smtClean="0">
                <a:cs typeface="Badr" panose="00000400000000000000" pitchFamily="2" charset="-78"/>
              </a:rPr>
              <a:t>دانش آموزان از طریق تمرین، دانش رویه ای (چگونگی دستیابی به مفهوم) را تدوین می کنند.</a:t>
            </a:r>
            <a:endParaRPr lang="en-US" sz="2800" dirty="0">
              <a:cs typeface="Badr" panose="00000400000000000000" pitchFamily="2" charset="-78"/>
            </a:endParaRPr>
          </a:p>
        </p:txBody>
      </p:sp>
    </p:spTree>
    <p:extLst>
      <p:ext uri="{BB962C8B-B14F-4D97-AF65-F5344CB8AC3E}">
        <p14:creationId xmlns:p14="http://schemas.microsoft.com/office/powerpoint/2010/main" val="1005414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81788" y="674858"/>
            <a:ext cx="3744416" cy="70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chemeClr val="tx1"/>
                </a:solidFill>
                <a:cs typeface="Badr" panose="00000400000000000000" pitchFamily="2" charset="-78"/>
              </a:rPr>
              <a:t>مستقیم</a:t>
            </a:r>
            <a:endParaRPr lang="en-US" sz="3600" dirty="0">
              <a:solidFill>
                <a:schemeClr val="tx1"/>
              </a:solidFill>
              <a:cs typeface="Badr" panose="00000400000000000000" pitchFamily="2" charset="-78"/>
            </a:endParaRPr>
          </a:p>
        </p:txBody>
      </p:sp>
      <p:sp>
        <p:nvSpPr>
          <p:cNvPr id="4" name="Oval 3"/>
          <p:cNvSpPr/>
          <p:nvPr/>
        </p:nvSpPr>
        <p:spPr>
          <a:xfrm>
            <a:off x="3779912" y="2852936"/>
            <a:ext cx="259228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Badr" panose="00000400000000000000" pitchFamily="2" charset="-78"/>
              </a:rPr>
              <a:t>الگوی فراگیری مفهوم</a:t>
            </a:r>
            <a:endParaRPr lang="en-US" sz="2400" dirty="0">
              <a:solidFill>
                <a:schemeClr val="tx1"/>
              </a:solidFill>
              <a:cs typeface="Badr" panose="00000400000000000000" pitchFamily="2" charset="-78"/>
            </a:endParaRPr>
          </a:p>
        </p:txBody>
      </p:sp>
      <p:sp>
        <p:nvSpPr>
          <p:cNvPr id="5" name="Rectangle 4"/>
          <p:cNvSpPr/>
          <p:nvPr/>
        </p:nvSpPr>
        <p:spPr>
          <a:xfrm>
            <a:off x="3220438" y="5373216"/>
            <a:ext cx="3744416" cy="70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chemeClr val="tx1"/>
                </a:solidFill>
                <a:cs typeface="Badr" panose="00000400000000000000" pitchFamily="2" charset="-78"/>
              </a:rPr>
              <a:t>غیرمستقیم</a:t>
            </a:r>
            <a:endParaRPr lang="en-US" sz="3600" dirty="0">
              <a:solidFill>
                <a:schemeClr val="tx1"/>
              </a:solidFill>
              <a:cs typeface="Badr" panose="00000400000000000000" pitchFamily="2" charset="-78"/>
            </a:endParaRPr>
          </a:p>
        </p:txBody>
      </p:sp>
      <p:cxnSp>
        <p:nvCxnSpPr>
          <p:cNvPr id="7" name="Straight Connector 6"/>
          <p:cNvCxnSpPr>
            <a:endCxn id="4" idx="6"/>
          </p:cNvCxnSpPr>
          <p:nvPr/>
        </p:nvCxnSpPr>
        <p:spPr>
          <a:xfrm flipH="1">
            <a:off x="6372200" y="1389005"/>
            <a:ext cx="576064" cy="2003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20438" y="1389005"/>
            <a:ext cx="703490" cy="2328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203848" y="3212976"/>
            <a:ext cx="576064"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4" idx="6"/>
          </p:cNvCxnSpPr>
          <p:nvPr/>
        </p:nvCxnSpPr>
        <p:spPr>
          <a:xfrm flipH="1" flipV="1">
            <a:off x="6372200" y="3392996"/>
            <a:ext cx="576064" cy="19802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84734" y="1433925"/>
            <a:ext cx="1080120" cy="923330"/>
          </a:xfrm>
          <a:prstGeom prst="rect">
            <a:avLst/>
          </a:prstGeom>
          <a:noFill/>
        </p:spPr>
        <p:txBody>
          <a:bodyPr wrap="square" rtlCol="0">
            <a:spAutoFit/>
          </a:bodyPr>
          <a:lstStyle/>
          <a:p>
            <a:r>
              <a:rPr lang="fa-IR" dirty="0" smtClean="0">
                <a:cs typeface="Badr" panose="00000400000000000000" pitchFamily="2" charset="-78"/>
              </a:rPr>
              <a:t>راهبردهای یادگیری مفهوم</a:t>
            </a:r>
            <a:endParaRPr lang="en-US" dirty="0">
              <a:cs typeface="Badr" panose="00000400000000000000" pitchFamily="2" charset="-78"/>
            </a:endParaRPr>
          </a:p>
        </p:txBody>
      </p:sp>
      <p:cxnSp>
        <p:nvCxnSpPr>
          <p:cNvPr id="16" name="Straight Connector 15"/>
          <p:cNvCxnSpPr/>
          <p:nvPr/>
        </p:nvCxnSpPr>
        <p:spPr>
          <a:xfrm flipH="1">
            <a:off x="5652120" y="1389005"/>
            <a:ext cx="232614" cy="1463931"/>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88024" y="1410678"/>
            <a:ext cx="980403" cy="1200329"/>
          </a:xfrm>
          <a:prstGeom prst="rect">
            <a:avLst/>
          </a:prstGeom>
          <a:noFill/>
        </p:spPr>
        <p:txBody>
          <a:bodyPr wrap="square" rtlCol="0">
            <a:spAutoFit/>
          </a:bodyPr>
          <a:lstStyle/>
          <a:p>
            <a:pPr algn="ctr"/>
            <a:r>
              <a:rPr lang="fa-IR" dirty="0" smtClean="0">
                <a:cs typeface="Badr" panose="00000400000000000000" pitchFamily="2" charset="-78"/>
              </a:rPr>
              <a:t>مفاهیم،</a:t>
            </a:r>
          </a:p>
          <a:p>
            <a:pPr algn="ctr"/>
            <a:r>
              <a:rPr lang="fa-IR" dirty="0" smtClean="0">
                <a:cs typeface="Badr" panose="00000400000000000000" pitchFamily="2" charset="-78"/>
              </a:rPr>
              <a:t>نظامهای مفهومی و کاربرد آنها</a:t>
            </a:r>
            <a:endParaRPr lang="en-US" dirty="0">
              <a:cs typeface="Badr" panose="00000400000000000000" pitchFamily="2" charset="-78"/>
            </a:endParaRPr>
          </a:p>
        </p:txBody>
      </p:sp>
      <p:cxnSp>
        <p:nvCxnSpPr>
          <p:cNvPr id="19" name="Straight Connector 18"/>
          <p:cNvCxnSpPr/>
          <p:nvPr/>
        </p:nvCxnSpPr>
        <p:spPr>
          <a:xfrm>
            <a:off x="4788024" y="285293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72000" y="1389005"/>
            <a:ext cx="216024" cy="1463931"/>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72184" y="1496975"/>
            <a:ext cx="999816" cy="646331"/>
          </a:xfrm>
          <a:prstGeom prst="rect">
            <a:avLst/>
          </a:prstGeom>
          <a:noFill/>
        </p:spPr>
        <p:txBody>
          <a:bodyPr wrap="square" rtlCol="0">
            <a:spAutoFit/>
          </a:bodyPr>
          <a:lstStyle/>
          <a:p>
            <a:pPr algn="ctr"/>
            <a:r>
              <a:rPr lang="fa-IR" dirty="0" smtClean="0">
                <a:cs typeface="Badr" panose="00000400000000000000" pitchFamily="2" charset="-78"/>
              </a:rPr>
              <a:t>ماهیت مفاهیم</a:t>
            </a:r>
            <a:endParaRPr lang="en-US" dirty="0">
              <a:cs typeface="Badr" panose="00000400000000000000" pitchFamily="2" charset="-78"/>
            </a:endParaRPr>
          </a:p>
        </p:txBody>
      </p:sp>
      <p:sp>
        <p:nvSpPr>
          <p:cNvPr id="23" name="TextBox 22"/>
          <p:cNvSpPr txBox="1"/>
          <p:nvPr/>
        </p:nvSpPr>
        <p:spPr>
          <a:xfrm>
            <a:off x="5966970" y="4044451"/>
            <a:ext cx="631482" cy="646331"/>
          </a:xfrm>
          <a:prstGeom prst="rect">
            <a:avLst/>
          </a:prstGeom>
          <a:noFill/>
        </p:spPr>
        <p:txBody>
          <a:bodyPr wrap="square" rtlCol="0">
            <a:spAutoFit/>
          </a:bodyPr>
          <a:lstStyle/>
          <a:p>
            <a:r>
              <a:rPr lang="fa-IR" dirty="0" smtClean="0">
                <a:cs typeface="Badr" panose="00000400000000000000" pitchFamily="2" charset="-78"/>
              </a:rPr>
              <a:t>تحمل ابهام</a:t>
            </a:r>
            <a:endParaRPr lang="en-US" dirty="0">
              <a:cs typeface="Badr" panose="00000400000000000000" pitchFamily="2" charset="-78"/>
            </a:endParaRPr>
          </a:p>
        </p:txBody>
      </p:sp>
      <p:cxnSp>
        <p:nvCxnSpPr>
          <p:cNvPr id="25" name="Straight Connector 24"/>
          <p:cNvCxnSpPr/>
          <p:nvPr/>
        </p:nvCxnSpPr>
        <p:spPr>
          <a:xfrm>
            <a:off x="5652120" y="3933056"/>
            <a:ext cx="432048"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88023" y="4059940"/>
            <a:ext cx="980403" cy="646331"/>
          </a:xfrm>
          <a:prstGeom prst="rect">
            <a:avLst/>
          </a:prstGeom>
          <a:noFill/>
        </p:spPr>
        <p:txBody>
          <a:bodyPr wrap="square" rtlCol="0">
            <a:spAutoFit/>
          </a:bodyPr>
          <a:lstStyle/>
          <a:p>
            <a:r>
              <a:rPr lang="fa-IR" dirty="0" smtClean="0">
                <a:cs typeface="Badr" panose="00000400000000000000" pitchFamily="2" charset="-78"/>
              </a:rPr>
              <a:t>استدلال استقرایی</a:t>
            </a:r>
            <a:endParaRPr lang="en-US" dirty="0">
              <a:cs typeface="Badr" panose="00000400000000000000" pitchFamily="2" charset="-78"/>
            </a:endParaRPr>
          </a:p>
        </p:txBody>
      </p:sp>
      <p:cxnSp>
        <p:nvCxnSpPr>
          <p:cNvPr id="28" name="Straight Connector 27"/>
          <p:cNvCxnSpPr/>
          <p:nvPr/>
        </p:nvCxnSpPr>
        <p:spPr>
          <a:xfrm flipH="1">
            <a:off x="4572000" y="3933056"/>
            <a:ext cx="216023"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91880" y="4088207"/>
            <a:ext cx="1606236" cy="646331"/>
          </a:xfrm>
          <a:prstGeom prst="rect">
            <a:avLst/>
          </a:prstGeom>
          <a:noFill/>
        </p:spPr>
        <p:txBody>
          <a:bodyPr wrap="square" rtlCol="0">
            <a:spAutoFit/>
          </a:bodyPr>
          <a:lstStyle/>
          <a:p>
            <a:r>
              <a:rPr lang="fa-IR" dirty="0" smtClean="0">
                <a:cs typeface="Badr" panose="00000400000000000000" pitchFamily="2" charset="-78"/>
              </a:rPr>
              <a:t>انعطاف پذیری مفهومی</a:t>
            </a:r>
            <a:endParaRPr lang="en-US" dirty="0">
              <a:cs typeface="Badr" panose="00000400000000000000" pitchFamily="2" charset="-78"/>
            </a:endParaRPr>
          </a:p>
        </p:txBody>
      </p:sp>
      <p:sp>
        <p:nvSpPr>
          <p:cNvPr id="2" name="TextBox 1"/>
          <p:cNvSpPr txBox="1"/>
          <p:nvPr/>
        </p:nvSpPr>
        <p:spPr>
          <a:xfrm>
            <a:off x="2685936" y="6309320"/>
            <a:ext cx="5184576" cy="369332"/>
          </a:xfrm>
          <a:prstGeom prst="rect">
            <a:avLst/>
          </a:prstGeom>
          <a:noFill/>
        </p:spPr>
        <p:txBody>
          <a:bodyPr wrap="square" rtlCol="0">
            <a:spAutoFit/>
          </a:bodyPr>
          <a:lstStyle/>
          <a:p>
            <a:pPr algn="ctr"/>
            <a:r>
              <a:rPr lang="fa-IR" b="1" dirty="0" smtClean="0">
                <a:cs typeface="Badr" panose="00000400000000000000" pitchFamily="2" charset="-78"/>
              </a:rPr>
              <a:t>آثار مستقیم و غیر مستقیم الگوی فراگیری مفهومی</a:t>
            </a:r>
            <a:endParaRPr lang="en-US" b="1" dirty="0">
              <a:cs typeface="Badr" panose="00000400000000000000" pitchFamily="2" charset="-78"/>
            </a:endParaRPr>
          </a:p>
        </p:txBody>
      </p:sp>
    </p:spTree>
    <p:extLst>
      <p:ext uri="{BB962C8B-B14F-4D97-AF65-F5344CB8AC3E}">
        <p14:creationId xmlns:p14="http://schemas.microsoft.com/office/powerpoint/2010/main" val="33675710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lstStyle/>
          <a:p>
            <a:r>
              <a:rPr lang="fa-IR" b="1" dirty="0" smtClean="0">
                <a:cs typeface="Badr" panose="00000400000000000000" pitchFamily="2" charset="-78"/>
              </a:rPr>
              <a:t>تکلیف جلسه ی آینده</a:t>
            </a:r>
            <a:endParaRPr lang="en-US" b="1" dirty="0">
              <a:cs typeface="Badr" panose="00000400000000000000" pitchFamily="2" charset="-78"/>
            </a:endParaRPr>
          </a:p>
        </p:txBody>
      </p:sp>
      <p:sp>
        <p:nvSpPr>
          <p:cNvPr id="3" name="Content Placeholder 2"/>
          <p:cNvSpPr>
            <a:spLocks noGrp="1"/>
          </p:cNvSpPr>
          <p:nvPr>
            <p:ph idx="1"/>
          </p:nvPr>
        </p:nvSpPr>
        <p:spPr>
          <a:xfrm>
            <a:off x="457200" y="2780928"/>
            <a:ext cx="8363272" cy="3345235"/>
          </a:xfrm>
        </p:spPr>
        <p:txBody>
          <a:bodyPr/>
          <a:lstStyle/>
          <a:p>
            <a:pPr marL="0" indent="0" algn="ctr" rtl="1">
              <a:buNone/>
            </a:pPr>
            <a:endParaRPr lang="fa-IR" sz="4000" b="1" dirty="0" smtClean="0">
              <a:latin typeface="+mj-lt"/>
              <a:cs typeface="Badr" panose="00000400000000000000" pitchFamily="2" charset="-78"/>
            </a:endParaRPr>
          </a:p>
          <a:p>
            <a:pPr marL="0" indent="0" algn="ctr" rtl="1">
              <a:buNone/>
            </a:pPr>
            <a:endParaRPr lang="fa-IR" sz="4000" b="1" dirty="0">
              <a:latin typeface="+mj-lt"/>
              <a:cs typeface="Badr" panose="00000400000000000000" pitchFamily="2" charset="-78"/>
            </a:endParaRPr>
          </a:p>
          <a:p>
            <a:pPr marL="0" indent="0" algn="ctr" rtl="1">
              <a:buNone/>
            </a:pPr>
            <a:r>
              <a:rPr lang="fa-IR" sz="4000" b="1" dirty="0" smtClean="0">
                <a:latin typeface="+mj-lt"/>
                <a:cs typeface="Badr" panose="00000400000000000000" pitchFamily="2" charset="-78"/>
              </a:rPr>
              <a:t>خلاصه فصل های 3 و 4</a:t>
            </a:r>
          </a:p>
        </p:txBody>
      </p:sp>
    </p:spTree>
    <p:extLst>
      <p:ext uri="{BB962C8B-B14F-4D97-AF65-F5344CB8AC3E}">
        <p14:creationId xmlns:p14="http://schemas.microsoft.com/office/powerpoint/2010/main" val="1156855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فصل پنجم</a:t>
            </a:r>
            <a:endParaRPr lang="en-US" dirty="0"/>
          </a:p>
        </p:txBody>
      </p:sp>
      <p:sp>
        <p:nvSpPr>
          <p:cNvPr id="3" name="Content Placeholder 2"/>
          <p:cNvSpPr>
            <a:spLocks noGrp="1"/>
          </p:cNvSpPr>
          <p:nvPr>
            <p:ph sz="quarter" idx="1"/>
          </p:nvPr>
        </p:nvSpPr>
        <p:spPr/>
        <p:txBody>
          <a:bodyPr/>
          <a:lstStyle/>
          <a:p>
            <a:pPr marL="0" indent="0" algn="ctr">
              <a:buNone/>
            </a:pPr>
            <a:endParaRPr lang="fa-IR" dirty="0" smtClean="0"/>
          </a:p>
          <a:p>
            <a:pPr marL="0" indent="0" algn="ctr">
              <a:buNone/>
            </a:pPr>
            <a:endParaRPr lang="fa-IR" dirty="0"/>
          </a:p>
          <a:p>
            <a:pPr marL="0" indent="0" algn="ctr">
              <a:buNone/>
            </a:pPr>
            <a:endParaRPr lang="fa-IR" dirty="0" smtClean="0"/>
          </a:p>
          <a:p>
            <a:pPr marL="0" indent="0" algn="ctr">
              <a:buNone/>
            </a:pPr>
            <a:endParaRPr lang="fa-IR" dirty="0"/>
          </a:p>
          <a:p>
            <a:pPr marL="0" indent="0" algn="ctr">
              <a:buNone/>
            </a:pPr>
            <a:r>
              <a:rPr lang="fa-IR" dirty="0" smtClean="0"/>
              <a:t>یادگیری تفکر استعاره ای (بدیع نگاری)</a:t>
            </a:r>
            <a:endParaRPr lang="en-US" dirty="0"/>
          </a:p>
        </p:txBody>
      </p:sp>
    </p:spTree>
    <p:extLst>
      <p:ext uri="{BB962C8B-B14F-4D97-AF65-F5344CB8AC3E}">
        <p14:creationId xmlns:p14="http://schemas.microsoft.com/office/powerpoint/2010/main" val="221744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84"/>
            <a:ext cx="8229600" cy="1143000"/>
          </a:xfrm>
        </p:spPr>
        <p:txBody>
          <a:bodyPr>
            <a:normAutofit/>
          </a:bodyPr>
          <a:lstStyle/>
          <a:p>
            <a:pPr algn="ctr"/>
            <a:r>
              <a:rPr lang="fa-IR" sz="3200" b="1" dirty="0" smtClean="0">
                <a:solidFill>
                  <a:schemeClr val="tx1"/>
                </a:solidFill>
                <a:cs typeface="B Nazanin" pitchFamily="2" charset="-78"/>
              </a:rPr>
              <a:t>یادگیری تفکر استعاره ای (بدیع نگاری)</a:t>
            </a:r>
            <a:endParaRPr lang="fa-IR" sz="3200" b="1" dirty="0">
              <a:solidFill>
                <a:schemeClr val="tx1"/>
              </a:solidFill>
              <a:cs typeface="B Nazanin" pitchFamily="2" charset="-78"/>
            </a:endParaRPr>
          </a:p>
        </p:txBody>
      </p:sp>
      <p:sp>
        <p:nvSpPr>
          <p:cNvPr id="3" name="Content Placeholder 2"/>
          <p:cNvSpPr>
            <a:spLocks noGrp="1"/>
          </p:cNvSpPr>
          <p:nvPr>
            <p:ph sz="quarter" idx="1"/>
          </p:nvPr>
        </p:nvSpPr>
        <p:spPr>
          <a:xfrm>
            <a:off x="485804" y="2332061"/>
            <a:ext cx="8229600" cy="4525963"/>
          </a:xfrm>
        </p:spPr>
        <p:txBody>
          <a:bodyPr>
            <a:normAutofit/>
          </a:bodyPr>
          <a:lstStyle/>
          <a:p>
            <a:pPr algn="justLow" rtl="1">
              <a:lnSpc>
                <a:spcPct val="150000"/>
              </a:lnSpc>
              <a:buNone/>
            </a:pPr>
            <a:r>
              <a:rPr lang="fa-IR" sz="2200" dirty="0" smtClean="0">
                <a:cs typeface="B Nazanin" pitchFamily="2" charset="-78"/>
              </a:rPr>
              <a:t>     بدیع نگاری سومین نماینده خانواده الگوهای پردازش اطلاعات است و به عنوان یک الگوی یادگیری به تدریس تفکر استعاره ای مبادرت کرده و شاگردان را به ابداع مطالب جدید و خلاقانه ترغیب می کند.</a:t>
            </a:r>
            <a:endParaRPr lang="fa-IR" sz="2200" dirty="0">
              <a:cs typeface="B Nazanin" pitchFamily="2" charset="-78"/>
            </a:endParaRPr>
          </a:p>
        </p:txBody>
      </p:sp>
    </p:spTree>
    <p:extLst>
      <p:ext uri="{BB962C8B-B14F-4D97-AF65-F5344CB8AC3E}">
        <p14:creationId xmlns:p14="http://schemas.microsoft.com/office/powerpoint/2010/main" val="38689777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8"/>
            <a:ext cx="8229600" cy="1143000"/>
          </a:xfrm>
        </p:spPr>
        <p:txBody>
          <a:bodyPr>
            <a:normAutofit/>
          </a:bodyPr>
          <a:lstStyle/>
          <a:p>
            <a:pPr algn="ctr"/>
            <a:r>
              <a:rPr lang="fa-IR" sz="3200" b="1" dirty="0" smtClean="0">
                <a:solidFill>
                  <a:schemeClr val="tx1"/>
                </a:solidFill>
                <a:cs typeface="B Nazanin" pitchFamily="2" charset="-78"/>
              </a:rPr>
              <a:t>بدیع نگاری به عنوان یک الگوی یادگیری و یاددهی</a:t>
            </a:r>
            <a:endParaRPr lang="fa-IR" sz="3200" b="1" dirty="0">
              <a:solidFill>
                <a:schemeClr val="tx1"/>
              </a:solidFill>
              <a:cs typeface="B Nazanin" pitchFamily="2" charset="-78"/>
            </a:endParaRPr>
          </a:p>
        </p:txBody>
      </p:sp>
      <p:sp>
        <p:nvSpPr>
          <p:cNvPr id="3" name="Content Placeholder 2"/>
          <p:cNvSpPr>
            <a:spLocks noGrp="1"/>
          </p:cNvSpPr>
          <p:nvPr>
            <p:ph sz="quarter" idx="1"/>
          </p:nvPr>
        </p:nvSpPr>
        <p:spPr>
          <a:xfrm>
            <a:off x="642910" y="2474937"/>
            <a:ext cx="8229600" cy="4525963"/>
          </a:xfrm>
        </p:spPr>
        <p:txBody>
          <a:bodyPr>
            <a:normAutofit/>
          </a:bodyPr>
          <a:lstStyle/>
          <a:p>
            <a:pPr algn="r" rtl="1">
              <a:lnSpc>
                <a:spcPct val="150000"/>
              </a:lnSpc>
              <a:buNone/>
            </a:pPr>
            <a:r>
              <a:rPr lang="fa-IR" sz="2200" dirty="0" smtClean="0">
                <a:cs typeface="B Nazanin" pitchFamily="2" charset="-78"/>
              </a:rPr>
              <a:t>     این الگو که به وسیله ویلیام گوردون و دستیاران وی طراحی شده، شیوه ای لذت بخش برای پرورش تفکر خلاق است.</a:t>
            </a:r>
          </a:p>
          <a:p>
            <a:pPr algn="r" rtl="1">
              <a:lnSpc>
                <a:spcPct val="150000"/>
              </a:lnSpc>
              <a:buNone/>
            </a:pPr>
            <a:r>
              <a:rPr lang="fa-IR" sz="2200" dirty="0" smtClean="0">
                <a:cs typeface="B Nazanin" pitchFamily="2" charset="-78"/>
              </a:rPr>
              <a:t>     عنصر اصلی در این روش استفاده از </a:t>
            </a:r>
            <a:r>
              <a:rPr lang="fa-IR" sz="2200" u="sng" dirty="0" smtClean="0">
                <a:cs typeface="B Nazanin" pitchFamily="2" charset="-78"/>
              </a:rPr>
              <a:t>قیاسها </a:t>
            </a:r>
            <a:r>
              <a:rPr lang="fa-IR" sz="2200" dirty="0" smtClean="0">
                <a:cs typeface="B Nazanin" pitchFamily="2" charset="-78"/>
              </a:rPr>
              <a:t>است. دانش آموزان در تمرین با قیاسها آن قدر بازی می کنند تا این کار برایشان عادی شده و از مقایسه های استعاره ای هرچه بیشتر لذت ببرند. آنگاه از قیاسهای خود برای مواجه شدن با مشکلات یا تنظیم دیدگاههای جدید بهره می گیرند.</a:t>
            </a:r>
            <a:endParaRPr lang="fa-IR" sz="2200" dirty="0">
              <a:cs typeface="B Nazanin" pitchFamily="2" charset="-78"/>
            </a:endParaRPr>
          </a:p>
        </p:txBody>
      </p:sp>
    </p:spTree>
    <p:extLst>
      <p:ext uri="{BB962C8B-B14F-4D97-AF65-F5344CB8AC3E}">
        <p14:creationId xmlns:p14="http://schemas.microsoft.com/office/powerpoint/2010/main" val="36239880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28680" y="1374779"/>
            <a:ext cx="8229600" cy="5126055"/>
          </a:xfrm>
        </p:spPr>
        <p:txBody>
          <a:bodyPr>
            <a:normAutofit/>
          </a:bodyPr>
          <a:lstStyle/>
          <a:p>
            <a:pPr algn="r" rtl="1">
              <a:lnSpc>
                <a:spcPct val="150000"/>
              </a:lnSpc>
              <a:buNone/>
            </a:pPr>
            <a:r>
              <a:rPr lang="fa-IR" sz="2200" dirty="0" smtClean="0">
                <a:cs typeface="B Nazanin" pitchFamily="2" charset="-78"/>
              </a:rPr>
              <a:t>    زمانی که راه حل ها یا شیوه های قدیمی اظهار نظر برای برخورد با مسائل جدید کافی نباشند از صنعت بدیعه پردازی استفاده می شود.هدف این الگوی یادگیری هدایت ما به سوی جهانی است که تا حدودی غیرمنطقی است. این الگو فرصتی را برای ما فراهم می کند که راههای تازه ای را برای ملاحظه امور، اظهارنظرو برخورد با مسائل ابداع کنیم.</a:t>
            </a:r>
          </a:p>
          <a:p>
            <a:pPr algn="r" rtl="1">
              <a:lnSpc>
                <a:spcPct val="150000"/>
              </a:lnSpc>
              <a:buNone/>
            </a:pPr>
            <a:r>
              <a:rPr lang="fa-IR" sz="2200" dirty="0" smtClean="0">
                <a:cs typeface="B Nazanin" pitchFamily="2" charset="-78"/>
              </a:rPr>
              <a:t>     ابعاد اجتماعی و علمی جهانی که درآن زندگی می کنیم سرشار از مسائلی است که نیازمند راه حلهای جدید است. اگر منطق وافی به مقصود بود، مسائل موجود در زمینه های فقر، قانون بین الملل، جنایت، مالیات عادلانه و جنگ و صلح دیگر وجود نمی داشت.  </a:t>
            </a:r>
            <a:endParaRPr lang="fa-IR" sz="2200" dirty="0">
              <a:cs typeface="B Nazanin" pitchFamily="2" charset="-78"/>
            </a:endParaRPr>
          </a:p>
        </p:txBody>
      </p:sp>
    </p:spTree>
    <p:extLst>
      <p:ext uri="{BB962C8B-B14F-4D97-AF65-F5344CB8AC3E}">
        <p14:creationId xmlns:p14="http://schemas.microsoft.com/office/powerpoint/2010/main" val="10054466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54"/>
            <a:ext cx="8229600" cy="1143000"/>
          </a:xfrm>
        </p:spPr>
        <p:txBody>
          <a:bodyPr>
            <a:normAutofit/>
          </a:bodyPr>
          <a:lstStyle/>
          <a:p>
            <a:pPr algn="ctr"/>
            <a:r>
              <a:rPr lang="fa-IR" sz="3200" b="1" dirty="0" smtClean="0">
                <a:solidFill>
                  <a:schemeClr val="tx1"/>
                </a:solidFill>
                <a:cs typeface="B Nazanin" pitchFamily="2" charset="-78"/>
              </a:rPr>
              <a:t>روش بدیع نگاری بر چهار مطلب که دیدگاههای سنتی را به چالش می کشاند بنا شده است:</a:t>
            </a:r>
            <a:endParaRPr lang="fa-IR" sz="3200" b="1" dirty="0">
              <a:solidFill>
                <a:schemeClr val="tx1"/>
              </a:solidFill>
              <a:cs typeface="B Nazanin" pitchFamily="2" charset="-78"/>
            </a:endParaRPr>
          </a:p>
        </p:txBody>
      </p:sp>
      <p:sp>
        <p:nvSpPr>
          <p:cNvPr id="3" name="Content Placeholder 2"/>
          <p:cNvSpPr>
            <a:spLocks noGrp="1"/>
          </p:cNvSpPr>
          <p:nvPr>
            <p:ph sz="quarter" idx="1"/>
          </p:nvPr>
        </p:nvSpPr>
        <p:spPr>
          <a:xfrm>
            <a:off x="628680" y="2617813"/>
            <a:ext cx="8229600" cy="4525963"/>
          </a:xfrm>
        </p:spPr>
        <p:txBody>
          <a:bodyPr>
            <a:normAutofit/>
          </a:bodyPr>
          <a:lstStyle/>
          <a:p>
            <a:pPr algn="justLow" rtl="1">
              <a:buNone/>
            </a:pPr>
            <a:r>
              <a:rPr lang="fa-IR" sz="2200" b="1" dirty="0" smtClean="0">
                <a:cs typeface="B Nazanin" pitchFamily="2" charset="-78"/>
              </a:rPr>
              <a:t>     اول، </a:t>
            </a:r>
            <a:r>
              <a:rPr lang="fa-IR" sz="2200" dirty="0" smtClean="0">
                <a:cs typeface="B Nazanin" pitchFamily="2" charset="-78"/>
              </a:rPr>
              <a:t>اینکه خلاقیت در فعالیتهای روزمره امری مهم است. و همچنین بر این نکته تاکید دارند که فعالیت خلاق از طریق کمک به ما در درک کامل پدیده ها می تواند برداشتهای کامل تری از امور را سبب گردد.</a:t>
            </a:r>
          </a:p>
          <a:p>
            <a:pPr algn="justLow" rtl="1">
              <a:buNone/>
            </a:pPr>
            <a:r>
              <a:rPr lang="fa-IR" sz="2200" b="1" dirty="0" smtClean="0">
                <a:cs typeface="B Nazanin" pitchFamily="2" charset="-78"/>
              </a:rPr>
              <a:t>     دوم، </a:t>
            </a:r>
            <a:r>
              <a:rPr lang="fa-IR" sz="2200" dirty="0" smtClean="0">
                <a:cs typeface="B Nazanin" pitchFamily="2" charset="-78"/>
              </a:rPr>
              <a:t>فرایند خلاق به هیچ وجه امری اسرار آمیز نیست. خلاقیت را می توان توصیف کرد و برای ارتقای آن می توان افراد را تحت آموزش مستقیم قرار داد.</a:t>
            </a:r>
          </a:p>
          <a:p>
            <a:pPr algn="justLow" rtl="1">
              <a:buNone/>
            </a:pPr>
            <a:r>
              <a:rPr lang="fa-IR" sz="2200" dirty="0" smtClean="0">
                <a:cs typeface="B Nazanin" pitchFamily="2" charset="-78"/>
              </a:rPr>
              <a:t>    </a:t>
            </a:r>
            <a:r>
              <a:rPr lang="fa-IR" sz="2200" b="1" dirty="0" smtClean="0">
                <a:cs typeface="B Nazanin" pitchFamily="2" charset="-78"/>
              </a:rPr>
              <a:t> سوم</a:t>
            </a:r>
            <a:r>
              <a:rPr lang="fa-IR" sz="2200" dirty="0" smtClean="0">
                <a:cs typeface="B Nazanin" pitchFamily="2" charset="-78"/>
              </a:rPr>
              <a:t>، ابداع خلاق در همه رشته ها اعم از انواع هنر، علوم و مهندسی یکسان است و برفرایندهای بنیادین فکری یکسانی استوار است و این نکته با باور عمومی مغایر است.</a:t>
            </a:r>
          </a:p>
          <a:p>
            <a:pPr algn="justLow" rtl="1">
              <a:buNone/>
            </a:pPr>
            <a:r>
              <a:rPr lang="fa-IR" sz="2200" dirty="0" smtClean="0">
                <a:cs typeface="B Nazanin" pitchFamily="2" charset="-78"/>
              </a:rPr>
              <a:t>     </a:t>
            </a:r>
            <a:r>
              <a:rPr lang="fa-IR" sz="2200" b="1" dirty="0" smtClean="0">
                <a:cs typeface="B Nazanin" pitchFamily="2" charset="-78"/>
              </a:rPr>
              <a:t>چهارم</a:t>
            </a:r>
            <a:r>
              <a:rPr lang="fa-IR" sz="2200" dirty="0" smtClean="0">
                <a:cs typeface="B Nazanin" pitchFamily="2" charset="-78"/>
              </a:rPr>
              <a:t>، اینکه ابداع فردی و گروهی باهم شباهت تام دارند.</a:t>
            </a:r>
            <a:endParaRPr lang="fa-IR" sz="2200" dirty="0">
              <a:cs typeface="B Nazanin" pitchFamily="2" charset="-78"/>
            </a:endParaRPr>
          </a:p>
        </p:txBody>
      </p:sp>
    </p:spTree>
    <p:extLst>
      <p:ext uri="{BB962C8B-B14F-4D97-AF65-F5344CB8AC3E}">
        <p14:creationId xmlns:p14="http://schemas.microsoft.com/office/powerpoint/2010/main" val="12869350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54"/>
            <a:ext cx="8229600" cy="1143000"/>
          </a:xfrm>
        </p:spPr>
        <p:txBody>
          <a:bodyPr>
            <a:normAutofit/>
          </a:bodyPr>
          <a:lstStyle/>
          <a:p>
            <a:pPr algn="ctr"/>
            <a:r>
              <a:rPr lang="fa-IR" sz="3200" b="1" dirty="0" smtClean="0">
                <a:solidFill>
                  <a:schemeClr val="tx1"/>
                </a:solidFill>
                <a:cs typeface="B Nazanin" pitchFamily="2" charset="-78"/>
              </a:rPr>
              <a:t>مراحل الگو</a:t>
            </a:r>
            <a:endParaRPr lang="fa-IR" sz="3200" b="1" dirty="0">
              <a:solidFill>
                <a:schemeClr val="tx1"/>
              </a:solidFill>
              <a:cs typeface="B Nazanin" pitchFamily="2" charset="-78"/>
            </a:endParaRPr>
          </a:p>
        </p:txBody>
      </p:sp>
      <p:sp>
        <p:nvSpPr>
          <p:cNvPr id="3" name="Content Placeholder 2"/>
          <p:cNvSpPr>
            <a:spLocks noGrp="1"/>
          </p:cNvSpPr>
          <p:nvPr>
            <p:ph sz="quarter" idx="1"/>
          </p:nvPr>
        </p:nvSpPr>
        <p:spPr>
          <a:xfrm>
            <a:off x="628680" y="2214554"/>
            <a:ext cx="8229600" cy="4525963"/>
          </a:xfrm>
        </p:spPr>
        <p:txBody>
          <a:bodyPr>
            <a:normAutofit/>
          </a:bodyPr>
          <a:lstStyle/>
          <a:p>
            <a:pPr algn="justLow" rtl="1">
              <a:lnSpc>
                <a:spcPct val="150000"/>
              </a:lnSpc>
              <a:buNone/>
            </a:pPr>
            <a:r>
              <a:rPr lang="fa-IR" sz="2200" dirty="0" smtClean="0">
                <a:cs typeface="B Nazanin" pitchFamily="2" charset="-78"/>
              </a:rPr>
              <a:t>    خلاقیت از طریق فعالیت استعاری بدیع نگاری به فرایندی آگاهانه مبدل می شود.استعاره هم نوعی رابطه شباهت را به واسطه مقایسه یک شی یا مطلب با شی و مطلب دیگری از طریق به کارگیری یکی به جای دیگری بنیان می نهد. یعنی مطالب آشنا را با مطالب جدید مرتبط ساخته و نکته جدیدی از مطالب آشنا را استخراج می کند که در اینجا فرایند خلاق در این جایگزینی رخ می نمایاند.</a:t>
            </a:r>
          </a:p>
          <a:p>
            <a:pPr algn="justLow" rtl="1">
              <a:lnSpc>
                <a:spcPct val="150000"/>
              </a:lnSpc>
              <a:buNone/>
            </a:pPr>
            <a:r>
              <a:rPr lang="fa-IR" sz="2200" dirty="0" smtClean="0">
                <a:cs typeface="B Nazanin" pitchFamily="2" charset="-78"/>
              </a:rPr>
              <a:t>      و در جریان آموزش الگوی بدیع نگاری به اشخاص مبنای تمرینها را سه نوع قیاس تشکیل می دهد:</a:t>
            </a:r>
            <a:endParaRPr lang="fa-IR" sz="2200" dirty="0">
              <a:cs typeface="B Nazanin" pitchFamily="2" charset="-78"/>
            </a:endParaRPr>
          </a:p>
        </p:txBody>
      </p:sp>
    </p:spTree>
    <p:extLst>
      <p:ext uri="{BB962C8B-B14F-4D97-AF65-F5344CB8AC3E}">
        <p14:creationId xmlns:p14="http://schemas.microsoft.com/office/powerpoint/2010/main" val="3535380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Nazanin" panose="00000400000000000000" pitchFamily="2" charset="-78"/>
              </a:rPr>
              <a:t>سناریوی 2: آزمایشگاه صدا</a:t>
            </a:r>
            <a:endParaRPr lang="en-US" sz="3600" b="1"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ایجاد موقعیت و فضاسازی از سوی معلم</a:t>
            </a:r>
          </a:p>
          <a:p>
            <a:pPr algn="r" rtl="1"/>
            <a:r>
              <a:rPr lang="fa-IR" dirty="0" smtClean="0">
                <a:cs typeface="B Nazanin" panose="00000400000000000000" pitchFamily="2" charset="-78"/>
              </a:rPr>
              <a:t>ایجاد صداهای مختلف</a:t>
            </a:r>
          </a:p>
          <a:p>
            <a:pPr algn="r" rtl="1"/>
            <a:r>
              <a:rPr lang="fa-IR" dirty="0" smtClean="0">
                <a:cs typeface="B Nazanin" panose="00000400000000000000" pitchFamily="2" charset="-78"/>
              </a:rPr>
              <a:t>دریافت نظرات دانش آموزان</a:t>
            </a:r>
          </a:p>
          <a:p>
            <a:pPr algn="r" rtl="1"/>
            <a:r>
              <a:rPr lang="fa-IR" dirty="0" smtClean="0">
                <a:cs typeface="B Nazanin" panose="00000400000000000000" pitchFamily="2" charset="-78"/>
              </a:rPr>
              <a:t>گروه بندی</a:t>
            </a:r>
          </a:p>
          <a:p>
            <a:pPr algn="r" rtl="1"/>
            <a:r>
              <a:rPr lang="fa-IR" dirty="0" smtClean="0">
                <a:cs typeface="B Nazanin" panose="00000400000000000000" pitchFamily="2" charset="-78"/>
              </a:rPr>
              <a:t>برنامه ریزی برای مطالعه، آزمایش و اعلام نظر در مورد دلایل تفاوت صداها</a:t>
            </a:r>
            <a:endParaRPr lang="en-US" dirty="0">
              <a:cs typeface="B Nazanin" panose="00000400000000000000" pitchFamily="2" charset="-78"/>
            </a:endParaRPr>
          </a:p>
        </p:txBody>
      </p:sp>
    </p:spTree>
    <p:extLst>
      <p:ext uri="{BB962C8B-B14F-4D97-AF65-F5344CB8AC3E}">
        <p14:creationId xmlns:p14="http://schemas.microsoft.com/office/powerpoint/2010/main" val="804126680"/>
      </p:ext>
    </p:extLst>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42910" y="785794"/>
            <a:ext cx="8229600" cy="5483245"/>
          </a:xfrm>
        </p:spPr>
        <p:txBody>
          <a:bodyPr>
            <a:normAutofit fontScale="92500"/>
          </a:bodyPr>
          <a:lstStyle/>
          <a:p>
            <a:pPr algn="r" rtl="1">
              <a:buNone/>
            </a:pPr>
            <a:r>
              <a:rPr lang="fa-IR" sz="2400" b="1" dirty="0" smtClean="0">
                <a:cs typeface="B Nazanin" pitchFamily="2" charset="-78"/>
              </a:rPr>
              <a:t>    «قیاس شخصی»، «قیاس مستقیم» ، « تعارض فشرده»</a:t>
            </a:r>
          </a:p>
          <a:p>
            <a:pPr algn="justLow" rtl="1">
              <a:lnSpc>
                <a:spcPct val="150000"/>
              </a:lnSpc>
              <a:buNone/>
            </a:pPr>
            <a:r>
              <a:rPr lang="fa-IR" sz="2400" dirty="0" smtClean="0">
                <a:cs typeface="B Nazanin" pitchFamily="2" charset="-78"/>
              </a:rPr>
              <a:t>    برای قیاس شخصی لازم است شاگردان با مطالب یا اشیاء مورد مقایسه احساس همدلی داشته باشند. باید احساس کنند بخشی از عناصر فیزیکی مسئله اند.همانند سازی می تواند با یک شخص، گیاه، حیوان یا یک شی بی جان باشد. هنگامی که یک شخص خود را به جای شخص دیگری قرار می دهند، قیاس شخصی ایجاب می کند که او خود را فراموش کند.</a:t>
            </a:r>
          </a:p>
          <a:p>
            <a:pPr algn="justLow" rtl="1">
              <a:lnSpc>
                <a:spcPct val="150000"/>
              </a:lnSpc>
              <a:buNone/>
            </a:pPr>
            <a:r>
              <a:rPr lang="fa-IR" sz="2400" dirty="0" smtClean="0">
                <a:cs typeface="B Nazanin" pitchFamily="2" charset="-78"/>
              </a:rPr>
              <a:t>     قیاس مستقیم به معنای مقایسه ساده دو شی یا مفهوم است. در این حالت لازم نیست که امور مورد مقایسه از جمیع جهات با یکدیگر یکسان باشند.</a:t>
            </a:r>
          </a:p>
          <a:p>
            <a:pPr algn="justLow" rtl="1">
              <a:lnSpc>
                <a:spcPct val="150000"/>
              </a:lnSpc>
              <a:buNone/>
            </a:pPr>
            <a:r>
              <a:rPr lang="fa-IR" sz="2400" dirty="0" smtClean="0">
                <a:cs typeface="B Nazanin" pitchFamily="2" charset="-78"/>
              </a:rPr>
              <a:t>     سومین شکل استعاره تعارض فشرده است که عموما یک توصیف دو کلمه ای از یک موضوع است که واژه های تشکیل دهنده آن متضاد یا متناقض یکدیگر به نظر می رسند.</a:t>
            </a:r>
            <a:endParaRPr lang="fa-IR" dirty="0">
              <a:cs typeface="B Nazanin" pitchFamily="2" charset="-78"/>
            </a:endParaRPr>
          </a:p>
        </p:txBody>
      </p:sp>
    </p:spTree>
    <p:extLst>
      <p:ext uri="{BB962C8B-B14F-4D97-AF65-F5344CB8AC3E}">
        <p14:creationId xmlns:p14="http://schemas.microsoft.com/office/powerpoint/2010/main" val="28093190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8"/>
            <a:ext cx="8229600" cy="1143000"/>
          </a:xfrm>
        </p:spPr>
        <p:txBody>
          <a:bodyPr>
            <a:normAutofit/>
          </a:bodyPr>
          <a:lstStyle/>
          <a:p>
            <a:pPr algn="ctr"/>
            <a:r>
              <a:rPr lang="fa-IR" sz="3200" b="1" dirty="0" smtClean="0">
                <a:solidFill>
                  <a:schemeClr val="tx1"/>
                </a:solidFill>
                <a:cs typeface="B Nazanin" pitchFamily="2" charset="-78"/>
              </a:rPr>
              <a:t>مراحل الگوی یاددهی و یادگیری بدیع نگاری</a:t>
            </a:r>
            <a:endParaRPr lang="fa-IR" sz="3200" b="1" dirty="0">
              <a:solidFill>
                <a:schemeClr val="tx1"/>
              </a:solidFill>
              <a:cs typeface="B Nazanin" pitchFamily="2" charset="-78"/>
            </a:endParaRPr>
          </a:p>
        </p:txBody>
      </p:sp>
      <p:sp>
        <p:nvSpPr>
          <p:cNvPr id="3" name="Content Placeholder 2"/>
          <p:cNvSpPr>
            <a:spLocks noGrp="1"/>
          </p:cNvSpPr>
          <p:nvPr>
            <p:ph sz="quarter" idx="1"/>
          </p:nvPr>
        </p:nvSpPr>
        <p:spPr>
          <a:xfrm>
            <a:off x="628680" y="2117747"/>
            <a:ext cx="8229600" cy="4525963"/>
          </a:xfrm>
        </p:spPr>
        <p:txBody>
          <a:bodyPr>
            <a:normAutofit fontScale="92500" lnSpcReduction="20000"/>
          </a:bodyPr>
          <a:lstStyle/>
          <a:p>
            <a:pPr algn="justLow" rtl="1">
              <a:buNone/>
            </a:pPr>
            <a:r>
              <a:rPr lang="fa-IR" sz="2200" dirty="0" smtClean="0">
                <a:cs typeface="B Nazanin" pitchFamily="2" charset="-78"/>
              </a:rPr>
              <a:t>     </a:t>
            </a:r>
            <a:r>
              <a:rPr lang="fa-IR" sz="2400" dirty="0" smtClean="0">
                <a:cs typeface="B Nazanin" pitchFamily="2" charset="-78"/>
              </a:rPr>
              <a:t>مرحله 1: توصیف شرایط جاری </a:t>
            </a:r>
          </a:p>
          <a:p>
            <a:pPr algn="justLow" rtl="1">
              <a:buNone/>
            </a:pPr>
            <a:r>
              <a:rPr lang="fa-IR" sz="2400" dirty="0" smtClean="0">
                <a:cs typeface="B Nazanin" pitchFamily="2" charset="-78"/>
              </a:rPr>
              <a:t>     معلم شاگردان را وادار می کند که موقعیت فعلی خود را توصیف کنند.</a:t>
            </a:r>
          </a:p>
          <a:p>
            <a:pPr algn="justLow" rtl="1">
              <a:buNone/>
            </a:pPr>
            <a:endParaRPr lang="fa-IR" sz="2400" dirty="0" smtClean="0">
              <a:cs typeface="B Nazanin" pitchFamily="2" charset="-78"/>
            </a:endParaRPr>
          </a:p>
          <a:p>
            <a:pPr algn="justLow" rtl="1">
              <a:buNone/>
            </a:pPr>
            <a:r>
              <a:rPr lang="fa-IR" sz="2400" dirty="0" smtClean="0">
                <a:cs typeface="B Nazanin" pitchFamily="2" charset="-78"/>
              </a:rPr>
              <a:t>     مرحله 2: قیاس مستقیم</a:t>
            </a:r>
          </a:p>
          <a:p>
            <a:pPr algn="justLow" rtl="1">
              <a:buNone/>
            </a:pPr>
            <a:r>
              <a:rPr lang="fa-IR" sz="2400" dirty="0" smtClean="0">
                <a:cs typeface="B Nazanin" pitchFamily="2" charset="-78"/>
              </a:rPr>
              <a:t>     شاگردان قیاسهای مستقیم را ارائه می کنند، یکی را برمی گزینند و به توصیف مفصل تر آن می پردازند.</a:t>
            </a:r>
          </a:p>
          <a:p>
            <a:pPr algn="justLow" rtl="1">
              <a:buNone/>
            </a:pPr>
            <a:endParaRPr lang="fa-IR" sz="2400" dirty="0" smtClean="0">
              <a:cs typeface="B Nazanin" pitchFamily="2" charset="-78"/>
            </a:endParaRPr>
          </a:p>
          <a:p>
            <a:pPr algn="justLow" rtl="1">
              <a:buNone/>
            </a:pPr>
            <a:r>
              <a:rPr lang="fa-IR" sz="2400" dirty="0" smtClean="0">
                <a:cs typeface="B Nazanin" pitchFamily="2" charset="-78"/>
              </a:rPr>
              <a:t>     مرحله 3: قیاس شخصی</a:t>
            </a:r>
          </a:p>
          <a:p>
            <a:pPr algn="justLow" rtl="1">
              <a:buNone/>
            </a:pPr>
            <a:r>
              <a:rPr lang="fa-IR" sz="2400" dirty="0" smtClean="0">
                <a:cs typeface="B Nazanin" pitchFamily="2" charset="-78"/>
              </a:rPr>
              <a:t>     شاگردان خود را به جای قیاسی که در مرحله 2 انتخاب کرده اند قرار می دهند.</a:t>
            </a:r>
          </a:p>
          <a:p>
            <a:pPr algn="justLow" rtl="1">
              <a:buNone/>
            </a:pPr>
            <a:endParaRPr lang="fa-IR" sz="2400" dirty="0" smtClean="0">
              <a:cs typeface="B Nazanin" pitchFamily="2" charset="-78"/>
            </a:endParaRPr>
          </a:p>
          <a:p>
            <a:pPr algn="justLow" rtl="1">
              <a:buNone/>
            </a:pPr>
            <a:r>
              <a:rPr lang="fa-IR" sz="2400" dirty="0" smtClean="0">
                <a:cs typeface="B Nazanin" pitchFamily="2" charset="-78"/>
              </a:rPr>
              <a:t>     مرحله 4: تعارض فشرده </a:t>
            </a:r>
          </a:p>
          <a:p>
            <a:pPr algn="justLow" rtl="1">
              <a:buNone/>
            </a:pPr>
            <a:r>
              <a:rPr lang="fa-IR" sz="2400" dirty="0" smtClean="0">
                <a:cs typeface="B Nazanin" pitchFamily="2" charset="-78"/>
              </a:rPr>
              <a:t>     شاگردان توصیفهای خود را از مراحل 2و3 ارائه کرده چند تعارض فشرده را مطرح می کنند   یکی را بر می گزینند.</a:t>
            </a:r>
            <a:endParaRPr lang="fa-IR" sz="2400" dirty="0">
              <a:cs typeface="B Nazanin" pitchFamily="2" charset="-78"/>
            </a:endParaRPr>
          </a:p>
        </p:txBody>
      </p:sp>
    </p:spTree>
    <p:extLst>
      <p:ext uri="{BB962C8B-B14F-4D97-AF65-F5344CB8AC3E}">
        <p14:creationId xmlns:p14="http://schemas.microsoft.com/office/powerpoint/2010/main" val="39317545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28680" y="1785926"/>
            <a:ext cx="8229600" cy="5340369"/>
          </a:xfrm>
        </p:spPr>
        <p:txBody>
          <a:bodyPr>
            <a:normAutofit/>
          </a:bodyPr>
          <a:lstStyle/>
          <a:p>
            <a:pPr algn="justLow" rtl="1">
              <a:buNone/>
            </a:pPr>
            <a:r>
              <a:rPr lang="fa-IR" sz="2400" dirty="0" smtClean="0"/>
              <a:t>    </a:t>
            </a:r>
            <a:r>
              <a:rPr lang="fa-IR" sz="2200" dirty="0" smtClean="0">
                <a:cs typeface="B Nazanin" pitchFamily="2" charset="-78"/>
              </a:rPr>
              <a:t>مرحله 5: قیاس مستقیم</a:t>
            </a:r>
          </a:p>
          <a:p>
            <a:pPr algn="justLow" rtl="1">
              <a:buNone/>
            </a:pPr>
            <a:r>
              <a:rPr lang="fa-IR" sz="2200" dirty="0" smtClean="0">
                <a:cs typeface="B Nazanin" pitchFamily="2" charset="-78"/>
              </a:rPr>
              <a:t>    شاگردان قیاس مستقیم دیگری را که مبتنی برتعارض فشرده است مطرح کرده و برمی گزینند.</a:t>
            </a:r>
          </a:p>
          <a:p>
            <a:pPr algn="justLow" rtl="1">
              <a:buNone/>
            </a:pPr>
            <a:endParaRPr lang="fa-IR" sz="2200" dirty="0" smtClean="0">
              <a:cs typeface="B Nazanin" pitchFamily="2" charset="-78"/>
            </a:endParaRPr>
          </a:p>
          <a:p>
            <a:pPr algn="justLow" rtl="1">
              <a:buNone/>
            </a:pPr>
            <a:r>
              <a:rPr lang="fa-IR" sz="2200" dirty="0" smtClean="0">
                <a:cs typeface="B Nazanin" pitchFamily="2" charset="-78"/>
              </a:rPr>
              <a:t>    مرحله 6: بررسی مجدد تکلیف اولیه</a:t>
            </a:r>
          </a:p>
          <a:p>
            <a:pPr algn="justLow" rtl="1">
              <a:buNone/>
            </a:pPr>
            <a:r>
              <a:rPr lang="fa-IR" sz="2200" dirty="0" smtClean="0">
                <a:cs typeface="B Nazanin" pitchFamily="2" charset="-78"/>
              </a:rPr>
              <a:t>    معلم شاگردان را وادار می کند که به تکلیف یا مسئله اولیه برگردند و آخرین قیاس، یا کل تجربه بدیع نگاری را به کار بندند.</a:t>
            </a:r>
            <a:endParaRPr lang="fa-IR" sz="2200" dirty="0">
              <a:cs typeface="B Nazanin" pitchFamily="2" charset="-78"/>
            </a:endParaRPr>
          </a:p>
        </p:txBody>
      </p:sp>
    </p:spTree>
    <p:extLst>
      <p:ext uri="{BB962C8B-B14F-4D97-AF65-F5344CB8AC3E}">
        <p14:creationId xmlns:p14="http://schemas.microsoft.com/office/powerpoint/2010/main" val="656549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2"/>
            <a:ext cx="8229600" cy="1143000"/>
          </a:xfrm>
        </p:spPr>
        <p:txBody>
          <a:bodyPr>
            <a:normAutofit/>
          </a:bodyPr>
          <a:lstStyle/>
          <a:p>
            <a:pPr algn="ctr"/>
            <a:r>
              <a:rPr lang="fa-IR" sz="3200" b="1" dirty="0" smtClean="0">
                <a:solidFill>
                  <a:schemeClr val="tx1"/>
                </a:solidFill>
                <a:cs typeface="B Nazanin" pitchFamily="2" charset="-78"/>
              </a:rPr>
              <a:t>استفاده از الگوی بدیع نگاری در برنامه درسی</a:t>
            </a:r>
            <a:endParaRPr lang="fa-IR" sz="3200" b="1" dirty="0">
              <a:solidFill>
                <a:schemeClr val="tx1"/>
              </a:solidFill>
              <a:cs typeface="B Nazanin" pitchFamily="2" charset="-78"/>
            </a:endParaRPr>
          </a:p>
        </p:txBody>
      </p:sp>
      <p:sp>
        <p:nvSpPr>
          <p:cNvPr id="3" name="Content Placeholder 2"/>
          <p:cNvSpPr>
            <a:spLocks noGrp="1"/>
          </p:cNvSpPr>
          <p:nvPr>
            <p:ph sz="quarter" idx="1"/>
          </p:nvPr>
        </p:nvSpPr>
        <p:spPr>
          <a:xfrm>
            <a:off x="557242" y="2357430"/>
            <a:ext cx="8229600" cy="4525963"/>
          </a:xfrm>
        </p:spPr>
        <p:txBody>
          <a:bodyPr>
            <a:normAutofit/>
          </a:bodyPr>
          <a:lstStyle/>
          <a:p>
            <a:pPr algn="justLow" rtl="1">
              <a:buNone/>
            </a:pPr>
            <a:r>
              <a:rPr lang="fa-IR" sz="2200" dirty="0" smtClean="0">
                <a:cs typeface="B Nazanin" pitchFamily="2" charset="-78"/>
              </a:rPr>
              <a:t>    الگوی بدیع نگاری هم خلاقیت فرد هم خلاقیت گروه را ارتقا می بخشد.مشارکت در تجربه بدیع نگاری می تواند موجب پیدایش نوعی حس جمعی در بین شاگردان گردد. و از مزایای آن در برنامه درسی این است:</a:t>
            </a:r>
          </a:p>
          <a:p>
            <a:pPr algn="justLow" rtl="1">
              <a:buNone/>
            </a:pPr>
            <a:r>
              <a:rPr lang="fa-IR" sz="2200" dirty="0" smtClean="0">
                <a:cs typeface="B Nazanin" pitchFamily="2" charset="-78"/>
              </a:rPr>
              <a:t>    حالت بازی گونه ی آن شرایط لازم مشارکت گروهی را حتی برای خجول ترین شرکت کنندگان فراهم می کند.</a:t>
            </a:r>
          </a:p>
          <a:p>
            <a:pPr algn="justLow" rtl="1">
              <a:buNone/>
            </a:pPr>
            <a:r>
              <a:rPr lang="fa-IR" sz="2200" dirty="0" smtClean="0">
                <a:cs typeface="B Nazanin" pitchFamily="2" charset="-78"/>
              </a:rPr>
              <a:t>    این الگو اغلب برای شاگردانی مفید است که نمی خواهند مخاطره ارائه یک پاسخ غلط را تقبل کنند وبه همین دلیل از شرکت در فعالیتهای یادگیری که جنبه علمی بیشتری دارد خودداری می کنند.</a:t>
            </a:r>
          </a:p>
          <a:p>
            <a:pPr algn="justLow" rtl="1">
              <a:buNone/>
            </a:pPr>
            <a:r>
              <a:rPr lang="fa-IR" sz="2200" dirty="0" smtClean="0">
                <a:cs typeface="B Nazanin" pitchFamily="2" charset="-78"/>
              </a:rPr>
              <a:t>    این الگو به راحتی با الگوهای دیگر ترکیب می شود و می تواند مفاهیم مورد کاوش را به خانواده پردازش ااطلاعات بسط دهد.</a:t>
            </a:r>
            <a:endParaRPr lang="fa-IR" sz="2200" dirty="0">
              <a:cs typeface="B Nazanin" pitchFamily="2" charset="-78"/>
            </a:endParaRPr>
          </a:p>
        </p:txBody>
      </p:sp>
    </p:spTree>
    <p:extLst>
      <p:ext uri="{BB962C8B-B14F-4D97-AF65-F5344CB8AC3E}">
        <p14:creationId xmlns:p14="http://schemas.microsoft.com/office/powerpoint/2010/main" val="17871810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00118" y="1760557"/>
            <a:ext cx="8229600" cy="4525963"/>
          </a:xfrm>
        </p:spPr>
        <p:txBody>
          <a:bodyPr>
            <a:normAutofit/>
          </a:bodyPr>
          <a:lstStyle/>
          <a:p>
            <a:pPr algn="justLow" rtl="1">
              <a:buNone/>
            </a:pPr>
            <a:r>
              <a:rPr lang="fa-IR" sz="2200" dirty="0" smtClean="0">
                <a:cs typeface="B Nazanin" pitchFamily="2" charset="-78"/>
              </a:rPr>
              <a:t>    دراین روش تدریس همانند سایرروشهای تدریس نیز اعمال انطباق در زمینه های ذیل لازم است:</a:t>
            </a:r>
          </a:p>
          <a:p>
            <a:pPr algn="justLow" rtl="1">
              <a:buNone/>
            </a:pPr>
            <a:r>
              <a:rPr lang="fa-IR" sz="2200" dirty="0" smtClean="0">
                <a:cs typeface="B Nazanin" pitchFamily="2" charset="-78"/>
              </a:rPr>
              <a:t>     اقدام در چارچوب تجربیات شاگردان ، استفاده کامل از مطالب ملموس ، توجه به سرعت یادگیری و طراحی روشن رویه های کاری. </a:t>
            </a:r>
            <a:endParaRPr lang="fa-IR" sz="2200" dirty="0">
              <a:cs typeface="B Nazanin" pitchFamily="2" charset="-78"/>
            </a:endParaRPr>
          </a:p>
        </p:txBody>
      </p:sp>
    </p:spTree>
    <p:extLst>
      <p:ext uri="{BB962C8B-B14F-4D97-AF65-F5344CB8AC3E}">
        <p14:creationId xmlns:p14="http://schemas.microsoft.com/office/powerpoint/2010/main" val="32668822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429684" cy="1643074"/>
          </a:xfrm>
        </p:spPr>
        <p:txBody>
          <a:bodyPr>
            <a:normAutofit/>
          </a:bodyPr>
          <a:lstStyle/>
          <a:p>
            <a:r>
              <a:rPr lang="fa-IR" sz="3000" b="1" dirty="0" smtClean="0">
                <a:solidFill>
                  <a:schemeClr val="tx1"/>
                </a:solidFill>
                <a:cs typeface="B Nazanin" pitchFamily="2" charset="-78"/>
              </a:rPr>
              <a:t>آثار مستقیم و غیرمستقیم الگوی تدریس ویادگیری بدیع نگاری </a:t>
            </a:r>
            <a:endParaRPr lang="fa-IR" sz="3000" b="1" dirty="0">
              <a:solidFill>
                <a:schemeClr val="tx1"/>
              </a:solidFill>
              <a:cs typeface="B Nazanin" pitchFamily="2" charset="-78"/>
            </a:endParaRPr>
          </a:p>
        </p:txBody>
      </p:sp>
      <p:graphicFrame>
        <p:nvGraphicFramePr>
          <p:cNvPr id="8" name="Content Placeholder 7"/>
          <p:cNvGraphicFramePr>
            <a:graphicFrameLocks noGrp="1"/>
          </p:cNvGraphicFramePr>
          <p:nvPr>
            <p:ph sz="quarter" idx="1"/>
          </p:nvPr>
        </p:nvGraphicFramePr>
        <p:xfrm>
          <a:off x="500034" y="214311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24705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4628"/>
            <a:ext cx="8229600" cy="1143000"/>
          </a:xfrm>
        </p:spPr>
        <p:txBody>
          <a:bodyPr>
            <a:normAutofit fontScale="90000"/>
          </a:bodyPr>
          <a:lstStyle/>
          <a:p>
            <a:pPr algn="ctr"/>
            <a:r>
              <a:rPr lang="fa-IR" sz="4000" b="1" smtClean="0">
                <a:solidFill>
                  <a:schemeClr val="tx1"/>
                </a:solidFill>
                <a:cs typeface="B Nazanin" pitchFamily="2" charset="-78"/>
              </a:rPr>
              <a:t>فصل ششم</a:t>
            </a:r>
            <a:br>
              <a:rPr lang="fa-IR" sz="4000" b="1" smtClean="0">
                <a:solidFill>
                  <a:schemeClr val="tx1"/>
                </a:solidFill>
                <a:cs typeface="B Nazanin" pitchFamily="2" charset="-78"/>
              </a:rPr>
            </a:br>
            <a:r>
              <a:rPr lang="fa-IR" sz="4000" b="1">
                <a:solidFill>
                  <a:schemeClr val="tx1"/>
                </a:solidFill>
                <a:cs typeface="B Nazanin" pitchFamily="2" charset="-78"/>
              </a:rPr>
              <a:t/>
            </a:r>
            <a:br>
              <a:rPr lang="fa-IR" sz="4000" b="1">
                <a:solidFill>
                  <a:schemeClr val="tx1"/>
                </a:solidFill>
                <a:cs typeface="B Nazanin" pitchFamily="2" charset="-78"/>
              </a:rPr>
            </a:br>
            <a:r>
              <a:rPr lang="fa-IR" sz="4000" b="1" smtClean="0">
                <a:solidFill>
                  <a:schemeClr val="tx1"/>
                </a:solidFill>
                <a:cs typeface="B Nazanin" pitchFamily="2" charset="-78"/>
              </a:rPr>
              <a:t/>
            </a:r>
            <a:br>
              <a:rPr lang="fa-IR" sz="4000" b="1" smtClean="0">
                <a:solidFill>
                  <a:schemeClr val="tx1"/>
                </a:solidFill>
                <a:cs typeface="B Nazanin" pitchFamily="2" charset="-78"/>
              </a:rPr>
            </a:br>
            <a:r>
              <a:rPr lang="fa-IR" sz="4000" b="1" smtClean="0">
                <a:solidFill>
                  <a:schemeClr val="tx1"/>
                </a:solidFill>
                <a:cs typeface="B Nazanin" pitchFamily="2" charset="-78"/>
              </a:rPr>
              <a:t>یادگیری </a:t>
            </a:r>
            <a:r>
              <a:rPr lang="fa-IR" sz="4000" b="1" dirty="0" smtClean="0">
                <a:solidFill>
                  <a:schemeClr val="tx1"/>
                </a:solidFill>
                <a:cs typeface="B Nazanin" pitchFamily="2" charset="-78"/>
              </a:rPr>
              <a:t>از طریق یادیارها</a:t>
            </a:r>
            <a:endParaRPr lang="fa-IR" sz="4000" b="1" dirty="0">
              <a:solidFill>
                <a:schemeClr val="tx1"/>
              </a:solidFill>
              <a:cs typeface="B Nazanin" pitchFamily="2" charset="-78"/>
            </a:endParaRPr>
          </a:p>
        </p:txBody>
      </p:sp>
    </p:spTree>
    <p:extLst>
      <p:ext uri="{BB962C8B-B14F-4D97-AF65-F5344CB8AC3E}">
        <p14:creationId xmlns:p14="http://schemas.microsoft.com/office/powerpoint/2010/main" val="8019250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142992"/>
            <a:ext cx="8358246" cy="1143000"/>
          </a:xfrm>
        </p:spPr>
        <p:txBody>
          <a:bodyPr>
            <a:normAutofit/>
          </a:bodyPr>
          <a:lstStyle/>
          <a:p>
            <a:pPr algn="ctr"/>
            <a:r>
              <a:rPr lang="fa-IR" sz="3000" b="1" dirty="0" smtClean="0">
                <a:solidFill>
                  <a:schemeClr val="tx1"/>
                </a:solidFill>
                <a:cs typeface="B Nazanin" pitchFamily="2" charset="-78"/>
              </a:rPr>
              <a:t>استفاده از یادیارها به عنوان الگویی برای یاددهی و یادگیری</a:t>
            </a:r>
            <a:endParaRPr lang="fa-IR" sz="3000" b="1" dirty="0">
              <a:solidFill>
                <a:schemeClr val="tx1"/>
              </a:solidFill>
              <a:cs typeface="B Nazanin" pitchFamily="2" charset="-78"/>
            </a:endParaRPr>
          </a:p>
        </p:txBody>
      </p:sp>
      <p:sp>
        <p:nvSpPr>
          <p:cNvPr id="3" name="Content Placeholder 2"/>
          <p:cNvSpPr>
            <a:spLocks noGrp="1"/>
          </p:cNvSpPr>
          <p:nvPr>
            <p:ph sz="quarter" idx="1"/>
          </p:nvPr>
        </p:nvSpPr>
        <p:spPr>
          <a:xfrm>
            <a:off x="628680" y="2546375"/>
            <a:ext cx="8229600" cy="4525963"/>
          </a:xfrm>
        </p:spPr>
        <p:txBody>
          <a:bodyPr>
            <a:normAutofit/>
          </a:bodyPr>
          <a:lstStyle/>
          <a:p>
            <a:pPr algn="r" rtl="1">
              <a:lnSpc>
                <a:spcPct val="150000"/>
              </a:lnSpc>
              <a:buNone/>
            </a:pPr>
            <a:r>
              <a:rPr lang="fa-IR" sz="2200" dirty="0" smtClean="0">
                <a:cs typeface="B Nazanin" pitchFamily="2" charset="-78"/>
              </a:rPr>
              <a:t>     ما در سراسر زندگی ناگزیریم مطالبی را به خاطر بسپاریم، ما بایستی واژه های زیادی را یاد بگیریم ، و آنها را به اشیاء، وقایع، اعمال و کیفیتهایی که معرف آنها هستند ربط دهیم. به عبارت دیگر ما ناگزیریم زبان معنا دار را فرا گیریم.</a:t>
            </a:r>
          </a:p>
          <a:p>
            <a:pPr algn="r" rtl="1">
              <a:lnSpc>
                <a:spcPct val="150000"/>
              </a:lnSpc>
              <a:buNone/>
            </a:pPr>
            <a:r>
              <a:rPr lang="fa-IR" sz="2200" dirty="0" smtClean="0">
                <a:cs typeface="B Nazanin" pitchFamily="2" charset="-78"/>
              </a:rPr>
              <a:t>     در حال حاضر تعدادی از اصول تدریس در حال تکوین هستند که هدف آنها   تدریس راهبردهای یادسپاری و نیز کمک به مطالعه موثرتر دانش آموزان است.</a:t>
            </a:r>
          </a:p>
          <a:p>
            <a:pPr algn="r" rtl="1">
              <a:buNone/>
            </a:pPr>
            <a:endParaRPr lang="fa-IR" sz="2400" dirty="0"/>
          </a:p>
        </p:txBody>
      </p:sp>
    </p:spTree>
    <p:extLst>
      <p:ext uri="{BB962C8B-B14F-4D97-AF65-F5344CB8AC3E}">
        <p14:creationId xmlns:p14="http://schemas.microsoft.com/office/powerpoint/2010/main" val="36758390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306"/>
            <a:ext cx="8229600" cy="1143000"/>
          </a:xfrm>
        </p:spPr>
        <p:txBody>
          <a:bodyPr>
            <a:normAutofit/>
          </a:bodyPr>
          <a:lstStyle/>
          <a:p>
            <a:pPr algn="ctr"/>
            <a:r>
              <a:rPr lang="fa-IR" sz="3200" b="1" dirty="0" smtClean="0">
                <a:solidFill>
                  <a:schemeClr val="tx1"/>
                </a:solidFill>
                <a:cs typeface="B Nazanin" pitchFamily="2" charset="-78"/>
              </a:rPr>
              <a:t>یک الگوی یادیار: روش اتصال کلمه</a:t>
            </a:r>
            <a:endParaRPr lang="fa-IR" sz="3200" b="1" dirty="0">
              <a:solidFill>
                <a:schemeClr val="tx1"/>
              </a:solidFill>
              <a:cs typeface="B Nazanin" pitchFamily="2" charset="-78"/>
            </a:endParaRPr>
          </a:p>
        </p:txBody>
      </p:sp>
      <p:sp>
        <p:nvSpPr>
          <p:cNvPr id="3" name="Content Placeholder 2"/>
          <p:cNvSpPr>
            <a:spLocks noGrp="1"/>
          </p:cNvSpPr>
          <p:nvPr>
            <p:ph sz="quarter" idx="1"/>
          </p:nvPr>
        </p:nvSpPr>
        <p:spPr>
          <a:xfrm>
            <a:off x="700118" y="2714620"/>
            <a:ext cx="8229600" cy="4525963"/>
          </a:xfrm>
        </p:spPr>
        <p:txBody>
          <a:bodyPr>
            <a:normAutofit/>
          </a:bodyPr>
          <a:lstStyle/>
          <a:p>
            <a:pPr algn="r" rtl="1">
              <a:lnSpc>
                <a:spcPct val="150000"/>
              </a:lnSpc>
              <a:buNone/>
            </a:pPr>
            <a:r>
              <a:rPr lang="fa-IR" sz="2400" dirty="0" smtClean="0"/>
              <a:t>    </a:t>
            </a:r>
            <a:r>
              <a:rPr lang="fa-IR" sz="2200" dirty="0" smtClean="0">
                <a:cs typeface="B Nazanin" pitchFamily="2" charset="-78"/>
              </a:rPr>
              <a:t>طی ده سال گذشته پژوهشهای مهمی بر روی روش اتصال کلمه به عمل آمده است. تکلیف یادگیری مورد نظر، تسلط بر واژه های نامأنوس است. این روش مشتمل بر دو مؤلفه است. در نخستین مؤلفه مطالب آشنایی به دانش آموزان عرضه می شود تا آنها را به مطالب ناآشنا مرتبط سازد. دومین مؤلفه نوعی تداعی را برای پایه گذاری معنای مطالب جدید فراهم می کند.</a:t>
            </a:r>
            <a:endParaRPr lang="fa-IR" sz="2200" dirty="0">
              <a:cs typeface="B Nazanin" pitchFamily="2" charset="-78"/>
            </a:endParaRPr>
          </a:p>
        </p:txBody>
      </p:sp>
    </p:spTree>
    <p:extLst>
      <p:ext uri="{BB962C8B-B14F-4D97-AF65-F5344CB8AC3E}">
        <p14:creationId xmlns:p14="http://schemas.microsoft.com/office/powerpoint/2010/main" val="32167566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68"/>
            <a:ext cx="8229600" cy="1143000"/>
          </a:xfrm>
        </p:spPr>
        <p:txBody>
          <a:bodyPr>
            <a:normAutofit/>
          </a:bodyPr>
          <a:lstStyle/>
          <a:p>
            <a:pPr algn="ctr"/>
            <a:r>
              <a:rPr lang="fa-IR" sz="3200" b="1" dirty="0" smtClean="0">
                <a:solidFill>
                  <a:schemeClr val="tx1"/>
                </a:solidFill>
                <a:cs typeface="B Nazanin" pitchFamily="2" charset="-78"/>
              </a:rPr>
              <a:t>تدریس الگوی اتصال کلمه</a:t>
            </a:r>
            <a:endParaRPr lang="fa-IR" sz="3200" b="1" dirty="0">
              <a:solidFill>
                <a:schemeClr val="tx1"/>
              </a:solidFill>
              <a:cs typeface="B Nazanin" pitchFamily="2" charset="-78"/>
            </a:endParaRPr>
          </a:p>
        </p:txBody>
      </p:sp>
      <p:sp>
        <p:nvSpPr>
          <p:cNvPr id="3" name="Content Placeholder 2"/>
          <p:cNvSpPr>
            <a:spLocks noGrp="1"/>
          </p:cNvSpPr>
          <p:nvPr>
            <p:ph sz="quarter" idx="1"/>
          </p:nvPr>
        </p:nvSpPr>
        <p:spPr>
          <a:xfrm>
            <a:off x="628680" y="2689251"/>
            <a:ext cx="8229600" cy="4525963"/>
          </a:xfrm>
        </p:spPr>
        <p:txBody>
          <a:bodyPr>
            <a:normAutofit/>
          </a:bodyPr>
          <a:lstStyle/>
          <a:p>
            <a:pPr algn="justLow" rtl="1">
              <a:lnSpc>
                <a:spcPct val="150000"/>
              </a:lnSpc>
              <a:buNone/>
            </a:pPr>
            <a:r>
              <a:rPr lang="fa-IR" sz="2400" dirty="0" smtClean="0"/>
              <a:t>    </a:t>
            </a:r>
            <a:r>
              <a:rPr lang="fa-IR" sz="2200" dirty="0" smtClean="0">
                <a:cs typeface="B Nazanin" pitchFamily="2" charset="-78"/>
              </a:rPr>
              <a:t>در این الگو وظیفه اصلی معلم، فراهم سازی شرایط است. تولید واژه های اتصال و در برخی موارد ایجاد مواد بصری یا کمک به شاگردان در تولید آنها، از وظایف عمده معلم تلقی می شود. هنگامی که مطالب آماده شده باشند، عرضه آنها به شاگردان کاری نسبتا ساده است.</a:t>
            </a:r>
            <a:endParaRPr lang="fa-IR" sz="2200" dirty="0">
              <a:cs typeface="B Nazanin" pitchFamily="2" charset="-78"/>
            </a:endParaRPr>
          </a:p>
        </p:txBody>
      </p:sp>
    </p:spTree>
    <p:extLst>
      <p:ext uri="{BB962C8B-B14F-4D97-AF65-F5344CB8AC3E}">
        <p14:creationId xmlns:p14="http://schemas.microsoft.com/office/powerpoint/2010/main" val="646251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Nazanin" panose="00000400000000000000" pitchFamily="2" charset="-78"/>
              </a:rPr>
              <a:t>سناریوی 3: پژوهش اولیه در زبان مکتوب</a:t>
            </a:r>
            <a:endParaRPr lang="en-US" sz="36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Nazanin" panose="00000400000000000000" pitchFamily="2" charset="-78"/>
              </a:rPr>
              <a:t>مناسب برای مراکز پیش دبستانی</a:t>
            </a:r>
          </a:p>
          <a:p>
            <a:pPr algn="r" rtl="1"/>
            <a:r>
              <a:rPr lang="fa-IR" dirty="0" smtClean="0">
                <a:cs typeface="B Nazanin" panose="00000400000000000000" pitchFamily="2" charset="-78"/>
              </a:rPr>
              <a:t>شروع با موارد آشنا (مثل محله، خانه ها، مغازه ها و ...)</a:t>
            </a:r>
          </a:p>
          <a:p>
            <a:pPr algn="r" rtl="1"/>
            <a:r>
              <a:rPr lang="fa-IR" dirty="0" smtClean="0">
                <a:cs typeface="B Nazanin" panose="00000400000000000000" pitchFamily="2" charset="-78"/>
              </a:rPr>
              <a:t>طبقه بندی واژه ها بر اساس یک ویژگی (مثل حرف اول و ...)</a:t>
            </a:r>
            <a:endParaRPr lang="en-US" dirty="0">
              <a:cs typeface="B Nazanin" panose="00000400000000000000" pitchFamily="2" charset="-78"/>
            </a:endParaRPr>
          </a:p>
        </p:txBody>
      </p:sp>
    </p:spTree>
    <p:extLst>
      <p:ext uri="{BB962C8B-B14F-4D97-AF65-F5344CB8AC3E}">
        <p14:creationId xmlns:p14="http://schemas.microsoft.com/office/powerpoint/2010/main" val="3573498690"/>
      </p:ext>
    </p:extLst>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2"/>
            <a:ext cx="8229600" cy="1285876"/>
          </a:xfrm>
        </p:spPr>
        <p:txBody>
          <a:bodyPr>
            <a:normAutofit/>
          </a:bodyPr>
          <a:lstStyle/>
          <a:p>
            <a:pPr algn="ctr"/>
            <a:r>
              <a:rPr lang="fa-IR" sz="3200" b="1" dirty="0" smtClean="0">
                <a:solidFill>
                  <a:schemeClr val="tx1"/>
                </a:solidFill>
                <a:cs typeface="B Nazanin" pitchFamily="2" charset="-78"/>
              </a:rPr>
              <a:t>مفاهیم و تعاریف سودمند برای استفاده از این الگو</a:t>
            </a:r>
            <a:endParaRPr lang="fa-IR" sz="3200" b="1" dirty="0">
              <a:solidFill>
                <a:schemeClr val="tx1"/>
              </a:solidFill>
              <a:cs typeface="B Nazanin" pitchFamily="2" charset="-78"/>
            </a:endParaRPr>
          </a:p>
        </p:txBody>
      </p:sp>
      <p:sp>
        <p:nvSpPr>
          <p:cNvPr id="3" name="Content Placeholder 2"/>
          <p:cNvSpPr>
            <a:spLocks noGrp="1"/>
          </p:cNvSpPr>
          <p:nvPr>
            <p:ph sz="quarter" idx="1"/>
          </p:nvPr>
        </p:nvSpPr>
        <p:spPr>
          <a:xfrm>
            <a:off x="457200" y="2617813"/>
            <a:ext cx="8229600" cy="4525963"/>
          </a:xfrm>
        </p:spPr>
        <p:txBody>
          <a:bodyPr>
            <a:normAutofit/>
          </a:bodyPr>
          <a:lstStyle/>
          <a:p>
            <a:pPr algn="justLow" rtl="1">
              <a:buNone/>
            </a:pPr>
            <a:r>
              <a:rPr lang="fa-IR" sz="2200" dirty="0" smtClean="0">
                <a:cs typeface="B Nazanin" pitchFamily="2" charset="-78"/>
              </a:rPr>
              <a:t>     مفاهیم زیر اصول و فنونی هستند که به هنگام فراگیری مطالب، سبب افزایش یادسپاری می شوند.</a:t>
            </a:r>
          </a:p>
          <a:p>
            <a:pPr algn="justLow" rtl="1">
              <a:buNone/>
            </a:pPr>
            <a:r>
              <a:rPr lang="fa-IR" sz="2200" dirty="0" smtClean="0">
                <a:cs typeface="B Nazanin" pitchFamily="2" charset="-78"/>
              </a:rPr>
              <a:t>    </a:t>
            </a:r>
            <a:r>
              <a:rPr lang="fa-IR" sz="2200" b="1" dirty="0" smtClean="0">
                <a:cs typeface="B Nazanin" pitchFamily="2" charset="-78"/>
              </a:rPr>
              <a:t> آگاهی </a:t>
            </a:r>
            <a:r>
              <a:rPr lang="fa-IR" sz="2200" dirty="0" smtClean="0">
                <a:cs typeface="B Nazanin" pitchFamily="2" charset="-78"/>
              </a:rPr>
              <a:t>. قبل از آنکه چیزی را به خاطر بسپاریم، باید به امور یا مطالبی که در صدد حفظ آنها هستیم ، توجه یا تمرکز کنیم </a:t>
            </a:r>
          </a:p>
          <a:p>
            <a:pPr algn="justLow" rtl="1">
              <a:buNone/>
            </a:pPr>
            <a:r>
              <a:rPr lang="fa-IR" sz="2200" b="1" dirty="0" smtClean="0">
                <a:cs typeface="B Nazanin" pitchFamily="2" charset="-78"/>
              </a:rPr>
              <a:t>     تداعی</a:t>
            </a:r>
            <a:r>
              <a:rPr lang="fa-IR" sz="2200" dirty="0" smtClean="0">
                <a:cs typeface="B Nazanin" pitchFamily="2" charset="-78"/>
              </a:rPr>
              <a:t>. قاعده بنیادی یادسپاری این است که اگر هر نکته جدیدی را به امری که از قبل می دانید یا به خاطر سپرده اید ارتباط دهید، در ذهن ماندگار خواهد شد.</a:t>
            </a:r>
          </a:p>
          <a:p>
            <a:pPr algn="justLow" rtl="1">
              <a:buNone/>
            </a:pPr>
            <a:r>
              <a:rPr lang="fa-IR" sz="2200" dirty="0" smtClean="0">
                <a:cs typeface="B Nazanin" pitchFamily="2" charset="-78"/>
              </a:rPr>
              <a:t>     </a:t>
            </a:r>
            <a:r>
              <a:rPr lang="fa-IR" sz="2200" b="1" dirty="0" smtClean="0">
                <a:cs typeface="B Nazanin" pitchFamily="2" charset="-78"/>
              </a:rPr>
              <a:t>نظام اتصال</a:t>
            </a:r>
            <a:r>
              <a:rPr lang="fa-IR" sz="2200" dirty="0" smtClean="0">
                <a:cs typeface="B Nazanin" pitchFamily="2" charset="-78"/>
              </a:rPr>
              <a:t>. محور فن یادسپاری مرتبط کردن دو نکته به یکدیگر است، به نحوی که دومین نکته خود مبتنی بر نکته ای دیگر باشد و الی آخر.</a:t>
            </a:r>
          </a:p>
          <a:p>
            <a:pPr algn="justLow" rtl="1">
              <a:buNone/>
            </a:pPr>
            <a:r>
              <a:rPr lang="fa-IR" sz="2200" b="1" dirty="0" smtClean="0">
                <a:cs typeface="B Nazanin" pitchFamily="2" charset="-78"/>
              </a:rPr>
              <a:t>     نظام جایگزینی واژه</a:t>
            </a:r>
            <a:r>
              <a:rPr lang="fa-IR" sz="2200" dirty="0" smtClean="0">
                <a:cs typeface="B Nazanin" pitchFamily="2" charset="-78"/>
              </a:rPr>
              <a:t>. نظام جایگزینی واژه روشی برای ملموس و معنا دار کردن یک مفهوم غیرملموس است. این روش بسیار ساده است. </a:t>
            </a:r>
            <a:endParaRPr lang="fa-IR" sz="2200" dirty="0">
              <a:cs typeface="B Nazanin" pitchFamily="2" charset="-78"/>
            </a:endParaRPr>
          </a:p>
        </p:txBody>
      </p:sp>
    </p:spTree>
    <p:extLst>
      <p:ext uri="{BB962C8B-B14F-4D97-AF65-F5344CB8AC3E}">
        <p14:creationId xmlns:p14="http://schemas.microsoft.com/office/powerpoint/2010/main" val="7441636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84"/>
            <a:ext cx="8229600" cy="1143000"/>
          </a:xfrm>
        </p:spPr>
        <p:txBody>
          <a:bodyPr>
            <a:normAutofit/>
          </a:bodyPr>
          <a:lstStyle/>
          <a:p>
            <a:pPr algn="ctr"/>
            <a:r>
              <a:rPr lang="fa-IR" sz="3200" b="1" dirty="0" smtClean="0">
                <a:solidFill>
                  <a:schemeClr val="tx1"/>
                </a:solidFill>
                <a:cs typeface="B Nazanin" pitchFamily="2" charset="-78"/>
              </a:rPr>
              <a:t>مراحل الگو</a:t>
            </a:r>
            <a:endParaRPr lang="fa-IR" sz="3200" b="1" dirty="0">
              <a:solidFill>
                <a:schemeClr val="tx1"/>
              </a:solidFill>
              <a:cs typeface="B Nazanin" pitchFamily="2" charset="-78"/>
            </a:endParaRPr>
          </a:p>
        </p:txBody>
      </p:sp>
      <p:sp>
        <p:nvSpPr>
          <p:cNvPr id="3" name="Content Placeholder 2"/>
          <p:cNvSpPr>
            <a:spLocks noGrp="1"/>
          </p:cNvSpPr>
          <p:nvPr>
            <p:ph sz="quarter" idx="1"/>
          </p:nvPr>
        </p:nvSpPr>
        <p:spPr>
          <a:xfrm>
            <a:off x="642910" y="2357430"/>
            <a:ext cx="8229600" cy="4525963"/>
          </a:xfrm>
        </p:spPr>
        <p:txBody>
          <a:bodyPr>
            <a:normAutofit/>
          </a:bodyPr>
          <a:lstStyle/>
          <a:p>
            <a:pPr algn="justLow" rtl="1">
              <a:lnSpc>
                <a:spcPct val="150000"/>
              </a:lnSpc>
              <a:buNone/>
            </a:pPr>
            <a:r>
              <a:rPr lang="fa-IR" sz="2200" dirty="0" smtClean="0">
                <a:cs typeface="B Nazanin" pitchFamily="2" charset="-78"/>
              </a:rPr>
              <a:t>     در اینجا توصیف مختصری از مراحل چهارگانه الگو عرضه می شود.</a:t>
            </a:r>
          </a:p>
          <a:p>
            <a:pPr algn="justLow" rtl="1">
              <a:lnSpc>
                <a:spcPct val="150000"/>
              </a:lnSpc>
              <a:buNone/>
            </a:pPr>
            <a:r>
              <a:rPr lang="fa-IR" sz="2200" dirty="0" smtClean="0">
                <a:cs typeface="B Nazanin" pitchFamily="2" charset="-78"/>
              </a:rPr>
              <a:t>     </a:t>
            </a:r>
            <a:r>
              <a:rPr lang="fa-IR" sz="2200" b="1" dirty="0" smtClean="0">
                <a:cs typeface="B Nazanin" pitchFamily="2" charset="-78"/>
              </a:rPr>
              <a:t>مرحله اول </a:t>
            </a:r>
            <a:r>
              <a:rPr lang="fa-IR" sz="2200" dirty="0" smtClean="0">
                <a:cs typeface="B Nazanin" pitchFamily="2" charset="-78"/>
              </a:rPr>
              <a:t>، مستلزم فعالیتهایی است که ایجاب می کنند یادگیرنده بر مطلب مورد یادگیری تمرکز کرده و آن را به گونه ای سازمان دهد که در یادآوری آن مطالب به وی کمک کند. یکی از شیوه های انجام این کار، خط کشیدن زیر کلمات است، تعمق بر مطالب و ...</a:t>
            </a:r>
          </a:p>
          <a:p>
            <a:pPr algn="justLow" rtl="1">
              <a:lnSpc>
                <a:spcPct val="150000"/>
              </a:lnSpc>
              <a:buNone/>
            </a:pPr>
            <a:r>
              <a:rPr lang="fa-IR" sz="2200" b="1" dirty="0" smtClean="0">
                <a:cs typeface="B Nazanin" pitchFamily="2" charset="-78"/>
              </a:rPr>
              <a:t>     مرحله دوم </a:t>
            </a:r>
            <a:r>
              <a:rPr lang="fa-IR" sz="2200" dirty="0" smtClean="0">
                <a:cs typeface="B Nazanin" pitchFamily="2" charset="-78"/>
              </a:rPr>
              <a:t>، شامل به کارگیری تکنیکهایی چون واژه اتصال، واژه های جایگزین و واژه های کلیدی برای متون طولانی یا پیچیده است. منظور مرتبط ساختن مطالب جدید با واژه ها، تصاویر یا نکات شناخته شده و برقراری ارتباط بین تصاویر ذهنی و واژه هاست.</a:t>
            </a:r>
          </a:p>
        </p:txBody>
      </p:sp>
    </p:spTree>
    <p:extLst>
      <p:ext uri="{BB962C8B-B14F-4D97-AF65-F5344CB8AC3E}">
        <p14:creationId xmlns:p14="http://schemas.microsoft.com/office/powerpoint/2010/main" val="19275827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28680" y="2089159"/>
            <a:ext cx="8229600" cy="5411807"/>
          </a:xfrm>
        </p:spPr>
        <p:txBody>
          <a:bodyPr>
            <a:normAutofit/>
          </a:bodyPr>
          <a:lstStyle/>
          <a:p>
            <a:pPr algn="justLow" rtl="1">
              <a:lnSpc>
                <a:spcPct val="150000"/>
              </a:lnSpc>
              <a:buNone/>
            </a:pPr>
            <a:r>
              <a:rPr lang="fa-IR" sz="2200" dirty="0" smtClean="0">
                <a:cs typeface="B Nazanin" pitchFamily="2" charset="-78"/>
              </a:rPr>
              <a:t>    مرحله سوم ، پس از شناسایی تداعیهای اولیه می توان از دانش آموزان خواست که از طریق مرتبط ساختن آنهابا بیش از یک حس، ساختن داستانهای خنده آور و تداعیها و اغراق های مضحک، تصاویر ذهنی مورد نظر را تقویت کنند.</a:t>
            </a:r>
          </a:p>
          <a:p>
            <a:pPr algn="justLow" rtl="1">
              <a:lnSpc>
                <a:spcPct val="150000"/>
              </a:lnSpc>
              <a:buNone/>
            </a:pPr>
            <a:r>
              <a:rPr lang="fa-IR" sz="2200" dirty="0" smtClean="0">
                <a:cs typeface="B Nazanin" pitchFamily="2" charset="-78"/>
              </a:rPr>
              <a:t>    مرحله چهارم، از دانش آموز خواسته می شود که به تمرین یادآوری مطالب بپردازد. این الگو برای همه ی درسهای شفاهی قابل اجراست.</a:t>
            </a:r>
          </a:p>
          <a:p>
            <a:pPr algn="r" rtl="1">
              <a:buNone/>
            </a:pPr>
            <a:endParaRPr lang="fa-IR" sz="2400" dirty="0"/>
          </a:p>
        </p:txBody>
      </p:sp>
    </p:spTree>
    <p:extLst>
      <p:ext uri="{BB962C8B-B14F-4D97-AF65-F5344CB8AC3E}">
        <p14:creationId xmlns:p14="http://schemas.microsoft.com/office/powerpoint/2010/main" val="28198588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ctr"/>
            <a:r>
              <a:rPr lang="fa-IR" sz="3200" b="1" dirty="0" smtClean="0">
                <a:solidFill>
                  <a:schemeClr val="tx1"/>
                </a:solidFill>
                <a:cs typeface="B Nazanin" pitchFamily="2" charset="-78"/>
              </a:rPr>
              <a:t>مراحل زیر به دانش آموزان آموزش داده می شود:</a:t>
            </a:r>
            <a:endParaRPr lang="fa-IR" sz="3200" b="1" dirty="0">
              <a:solidFill>
                <a:schemeClr val="tx1"/>
              </a:solidFill>
              <a:cs typeface="B Nazanin" pitchFamily="2" charset="-78"/>
            </a:endParaRPr>
          </a:p>
        </p:txBody>
      </p:sp>
      <p:sp>
        <p:nvSpPr>
          <p:cNvPr id="3" name="Content Placeholder 2"/>
          <p:cNvSpPr>
            <a:spLocks noGrp="1"/>
          </p:cNvSpPr>
          <p:nvPr>
            <p:ph sz="quarter" idx="1"/>
          </p:nvPr>
        </p:nvSpPr>
        <p:spPr>
          <a:xfrm>
            <a:off x="395536" y="1628800"/>
            <a:ext cx="8229600" cy="4525963"/>
          </a:xfrm>
        </p:spPr>
        <p:txBody>
          <a:bodyPr>
            <a:normAutofit/>
          </a:bodyPr>
          <a:lstStyle/>
          <a:p>
            <a:pPr marL="457200" indent="-457200" algn="justLow" rtl="1">
              <a:lnSpc>
                <a:spcPct val="150000"/>
              </a:lnSpc>
              <a:buAutoNum type="arabicPeriod"/>
            </a:pPr>
            <a:r>
              <a:rPr lang="fa-IR" sz="2200" dirty="0" smtClean="0">
                <a:cs typeface="B Nazanin" pitchFamily="2" charset="-78"/>
              </a:rPr>
              <a:t>سازماندهی اطلاعاتی که باید یادگرفته شوند. هرچه اطلاعات سازمان یافته تر باشد یادگیری و حفظ و ذخیره آنها در حافظه آسانتر خواهد بود.</a:t>
            </a:r>
          </a:p>
          <a:p>
            <a:pPr marL="457200" indent="-457200" algn="justLow" rtl="1">
              <a:lnSpc>
                <a:spcPct val="150000"/>
              </a:lnSpc>
              <a:buAutoNum type="arabicPeriod"/>
            </a:pPr>
            <a:r>
              <a:rPr lang="fa-IR" sz="2200" dirty="0" smtClean="0">
                <a:cs typeface="B Nazanin" pitchFamily="2" charset="-78"/>
              </a:rPr>
              <a:t> نظم بخشی به اطلاعات مورد یادگیری.</a:t>
            </a:r>
          </a:p>
          <a:p>
            <a:pPr marL="457200" indent="-457200" algn="justLow" rtl="1">
              <a:lnSpc>
                <a:spcPct val="150000"/>
              </a:lnSpc>
              <a:buAutoNum type="arabicPeriod"/>
            </a:pPr>
            <a:r>
              <a:rPr lang="fa-IR" sz="2200" dirty="0" smtClean="0">
                <a:cs typeface="B Nazanin" pitchFamily="2" charset="-78"/>
              </a:rPr>
              <a:t> ارتباط اطلاعات با مطالب آشنا </a:t>
            </a:r>
          </a:p>
          <a:p>
            <a:pPr marL="457200" indent="-457200" algn="justLow" rtl="1">
              <a:lnSpc>
                <a:spcPct val="150000"/>
              </a:lnSpc>
              <a:buAutoNum type="arabicPeriod"/>
            </a:pPr>
            <a:r>
              <a:rPr lang="fa-IR" sz="2200" dirty="0" smtClean="0">
                <a:cs typeface="B Nazanin" pitchFamily="2" charset="-78"/>
              </a:rPr>
              <a:t>ارتباط اطلاعات به بازنمودهای بصری </a:t>
            </a:r>
          </a:p>
          <a:p>
            <a:pPr marL="457200" indent="-457200" algn="justLow" rtl="1">
              <a:lnSpc>
                <a:spcPct val="150000"/>
              </a:lnSpc>
              <a:buAutoNum type="arabicPeriod"/>
            </a:pPr>
            <a:r>
              <a:rPr lang="fa-IR" sz="2200" dirty="0" smtClean="0">
                <a:cs typeface="B Nazanin" pitchFamily="2" charset="-78"/>
              </a:rPr>
              <a:t>ارتباط اطلاعات به اطلاعات تداعی شده.</a:t>
            </a:r>
          </a:p>
          <a:p>
            <a:pPr marL="457200" indent="-457200" algn="justLow" rtl="1">
              <a:lnSpc>
                <a:spcPct val="150000"/>
              </a:lnSpc>
              <a:buAutoNum type="arabicPeriod"/>
            </a:pPr>
            <a:r>
              <a:rPr lang="fa-IR" sz="2200" dirty="0" smtClean="0">
                <a:cs typeface="B Nazanin" pitchFamily="2" charset="-78"/>
              </a:rPr>
              <a:t>تدابیری که اطلاعات را روشن و در عین حال سودمند میکند.</a:t>
            </a:r>
          </a:p>
          <a:p>
            <a:pPr marL="457200" indent="-457200" algn="justLow" rtl="1">
              <a:lnSpc>
                <a:spcPct val="150000"/>
              </a:lnSpc>
              <a:buAutoNum type="arabicPeriod"/>
            </a:pPr>
            <a:r>
              <a:rPr lang="fa-IR" sz="2200" dirty="0" smtClean="0">
                <a:cs typeface="B Nazanin" pitchFamily="2" charset="-78"/>
              </a:rPr>
              <a:t>مرور همواره سودمند است، و آگاهی از نتایج به نفع شاگردان است.</a:t>
            </a:r>
            <a:endParaRPr lang="fa-IR" sz="2200" dirty="0">
              <a:cs typeface="B Nazanin" pitchFamily="2" charset="-78"/>
            </a:endParaRPr>
          </a:p>
        </p:txBody>
      </p:sp>
    </p:spTree>
    <p:extLst>
      <p:ext uri="{BB962C8B-B14F-4D97-AF65-F5344CB8AC3E}">
        <p14:creationId xmlns:p14="http://schemas.microsoft.com/office/powerpoint/2010/main" val="22283115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0"/>
            <a:ext cx="8229600" cy="1143000"/>
          </a:xfrm>
        </p:spPr>
        <p:txBody>
          <a:bodyPr>
            <a:normAutofit/>
          </a:bodyPr>
          <a:lstStyle/>
          <a:p>
            <a:pPr algn="ctr"/>
            <a:r>
              <a:rPr lang="fa-IR" sz="3200" b="1" dirty="0" smtClean="0">
                <a:solidFill>
                  <a:schemeClr val="tx1"/>
                </a:solidFill>
                <a:cs typeface="B Nazanin" pitchFamily="2" charset="-78"/>
              </a:rPr>
              <a:t>آثار مستقیم و غیر مستقیم الگوی یادیارها</a:t>
            </a:r>
            <a:endParaRPr lang="fa-IR" sz="3200" b="1" dirty="0">
              <a:solidFill>
                <a:schemeClr val="tx1"/>
              </a:solidFill>
              <a:cs typeface="B Nazanin" pitchFamily="2" charset="-78"/>
            </a:endParaRPr>
          </a:p>
        </p:txBody>
      </p:sp>
      <p:graphicFrame>
        <p:nvGraphicFramePr>
          <p:cNvPr id="6" name="Content Placeholder 7"/>
          <p:cNvGraphicFramePr>
            <a:graphicFrameLocks noGrp="1"/>
          </p:cNvGraphicFramePr>
          <p:nvPr>
            <p:ph sz="quarter" idx="1"/>
          </p:nvPr>
        </p:nvGraphicFramePr>
        <p:xfrm>
          <a:off x="457200" y="228599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42506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fa-IR" dirty="0" smtClean="0"/>
              <a:t>فصل هفتم</a:t>
            </a:r>
            <a:endParaRPr lang="en-US" dirty="0"/>
          </a:p>
        </p:txBody>
      </p:sp>
      <p:sp>
        <p:nvSpPr>
          <p:cNvPr id="3" name="Subtitle 2"/>
          <p:cNvSpPr>
            <a:spLocks noGrp="1"/>
          </p:cNvSpPr>
          <p:nvPr>
            <p:ph type="subTitle" sz="quarter" idx="1"/>
          </p:nvPr>
        </p:nvSpPr>
        <p:spPr/>
        <p:txBody>
          <a:bodyPr/>
          <a:lstStyle/>
          <a:p>
            <a:r>
              <a:rPr lang="fa-IR" dirty="0" smtClean="0"/>
              <a:t>الگوی همیاری</a:t>
            </a:r>
            <a:endParaRPr lang="en-US" dirty="0"/>
          </a:p>
        </p:txBody>
      </p:sp>
    </p:spTree>
    <p:extLst>
      <p:ext uri="{BB962C8B-B14F-4D97-AF65-F5344CB8AC3E}">
        <p14:creationId xmlns:p14="http://schemas.microsoft.com/office/powerpoint/2010/main" val="18661058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مراحل </a:t>
            </a:r>
            <a:r>
              <a:rPr lang="fa-IR" smtClean="0"/>
              <a:t>اجرا الگوهمیاری</a:t>
            </a:r>
            <a:endParaRPr lang="en-US" dirty="0"/>
          </a:p>
        </p:txBody>
      </p:sp>
      <p:sp>
        <p:nvSpPr>
          <p:cNvPr id="3" name="Content Placeholder 2"/>
          <p:cNvSpPr>
            <a:spLocks noGrp="1"/>
          </p:cNvSpPr>
          <p:nvPr>
            <p:ph idx="1"/>
          </p:nvPr>
        </p:nvSpPr>
        <p:spPr/>
        <p:txBody>
          <a:bodyPr/>
          <a:lstStyle/>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1-ابتدا گروه شکل می گیرد.گروه های نا همگن که دارای اطلاعات و توانایی مختلف و متنوع باشند موثر تر خواهند بود.</a:t>
            </a:r>
          </a:p>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2-دراین مرحله معلم درباره ی هدف های مهم درس وانتطاراتی که از دانش آموزان در پایان جلسه دارد صحبت می کند</a:t>
            </a:r>
          </a:p>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3- به دانش آموز فرصت داده می شود که در یک زمان مشخص روی مطالب ویا فعالیت هایی که در اختیار آنها گذاشته شده کار کنند</a:t>
            </a:r>
          </a:p>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4-نتایج کار گروه ها به نمایش گذاشته می شود.</a:t>
            </a:r>
          </a:p>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5-ارزشیابی</a:t>
            </a:r>
            <a:endParaRPr lang="en-US" sz="2400" b="1" dirty="0">
              <a:effectLst/>
            </a:endParaRPr>
          </a:p>
        </p:txBody>
      </p:sp>
    </p:spTree>
    <p:extLst>
      <p:ext uri="{BB962C8B-B14F-4D97-AF65-F5344CB8AC3E}">
        <p14:creationId xmlns:p14="http://schemas.microsoft.com/office/powerpoint/2010/main" val="13136274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2400" dirty="0" smtClean="0"/>
              <a:t>فرض های زیر بنایی تشکیل جوامع یادگیری مبتنی برهمیاری</a:t>
            </a:r>
            <a:endParaRPr lang="en-US" sz="2400" dirty="0"/>
          </a:p>
        </p:txBody>
      </p:sp>
      <p:sp>
        <p:nvSpPr>
          <p:cNvPr id="18435" name="Content Placeholder 2"/>
          <p:cNvSpPr>
            <a:spLocks noGrp="1"/>
          </p:cNvSpPr>
          <p:nvPr>
            <p:ph idx="1"/>
          </p:nvPr>
        </p:nvSpPr>
        <p:spPr/>
        <p:txBody>
          <a:bodyPr/>
          <a:lstStyle/>
          <a:p>
            <a:pPr marL="0" indent="0" algn="r" rtl="1">
              <a:buFont typeface="Wingdings" pitchFamily="2" charset="2"/>
              <a:buNone/>
            </a:pPr>
            <a:r>
              <a:rPr lang="fa-IR" sz="2400" b="1" dirty="0" smtClean="0">
                <a:effectLst/>
              </a:rPr>
              <a:t>1-هم افزایی ایجاد شده در محیط های یادگیری مبتنی برهمیاری ،در مقایسه با محیط های رقابتی و فردگرایانه انگیزه بیشتری ایجاد می کند و احساس همبستگی دراین گروه نیروی مثبت را تولید می کند</a:t>
            </a:r>
          </a:p>
          <a:p>
            <a:pPr marL="0" indent="0" algn="r" rtl="1">
              <a:buFont typeface="Wingdings" pitchFamily="2" charset="2"/>
              <a:buNone/>
            </a:pPr>
            <a:endParaRPr lang="fa-IR" sz="2400" b="1" dirty="0" smtClean="0">
              <a:effectLst/>
            </a:endParaRPr>
          </a:p>
          <a:p>
            <a:pPr marL="0" indent="0" algn="r" rtl="1">
              <a:buFont typeface="Wingdings" pitchFamily="2" charset="2"/>
              <a:buNone/>
            </a:pPr>
            <a:r>
              <a:rPr lang="fa-IR" sz="2400" b="1" dirty="0" smtClean="0">
                <a:effectLst/>
              </a:rPr>
              <a:t>2-اعضای گروه های یادگیری مبتنی برهمیاری مطالبی از یکدیگر می آموزند ودر مقایسه با ساختار های تفکیک شده ،هر یادگیرنده آمادگی بیشتری برای کمک به دیگران دارد.</a:t>
            </a:r>
          </a:p>
          <a:p>
            <a:pPr marL="0" indent="0" algn="r" rtl="1">
              <a:buFont typeface="Wingdings" pitchFamily="2" charset="2"/>
              <a:buNone/>
            </a:pPr>
            <a:endParaRPr lang="fa-IR" sz="2400" b="1" dirty="0" smtClean="0">
              <a:effectLst/>
            </a:endParaRPr>
          </a:p>
          <a:p>
            <a:pPr marL="0" indent="0" algn="r" rtl="1">
              <a:buFont typeface="Wingdings" pitchFamily="2" charset="2"/>
              <a:buNone/>
            </a:pPr>
            <a:r>
              <a:rPr lang="fa-IR" sz="2400" b="1" dirty="0" smtClean="0">
                <a:effectLst/>
              </a:rPr>
              <a:t>3-در مقایسه با مطالعه انفرادی تعامل با یکدیگر با ایجاد تحرک وغنای شناختی و اجتماعی و تدارک فعالیت های ذهنی بیشتر میزان یادگیری را افزایش می دهد</a:t>
            </a:r>
          </a:p>
          <a:p>
            <a:pPr marL="0" indent="0" algn="r" rtl="1">
              <a:buFont typeface="Wingdings" pitchFamily="2" charset="2"/>
              <a:buNone/>
            </a:pPr>
            <a:endParaRPr lang="fa-IR" sz="2400" b="1" dirty="0" smtClean="0">
              <a:effectLst/>
            </a:endParaRPr>
          </a:p>
        </p:txBody>
      </p:sp>
    </p:spTree>
    <p:extLst>
      <p:ext uri="{BB962C8B-B14F-4D97-AF65-F5344CB8AC3E}">
        <p14:creationId xmlns:p14="http://schemas.microsoft.com/office/powerpoint/2010/main" val="12708171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4-همیاری موجب افزایش احساسات مثبت نسبت به یکدیگر ،کاهش انزوا طلبی واز خود بیگانگی و برقراری روابط با دیگران است وبر داشت هایی مثبت نسبت به دیگران ایجاد می کند</a:t>
            </a:r>
          </a:p>
          <a:p>
            <a:pPr marL="0" indent="0" algn="r" rtl="1">
              <a:buFont typeface="Wingdings" pitchFamily="2" charset="2"/>
              <a:buNone/>
              <a:defRPr/>
            </a:pPr>
            <a:endParaRPr lang="fa-IR" sz="2400" b="1" dirty="0" smtClean="0">
              <a:effectLst>
                <a:outerShdw blurRad="38100" dist="38100" dir="2700000" algn="tl">
                  <a:srgbClr val="000000">
                    <a:alpha val="43137"/>
                  </a:srgbClr>
                </a:outerShdw>
              </a:effectLst>
            </a:endParaRPr>
          </a:p>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5-همیاری نه تنها از طریق افزایش یادگیری ،بلکه از طریق ایجاد توجه از سوی دیگران منجر به اعتماد به نفس می شود </a:t>
            </a:r>
          </a:p>
          <a:p>
            <a:pPr marL="0" indent="0" algn="r" rtl="1">
              <a:buFont typeface="Wingdings" pitchFamily="2" charset="2"/>
              <a:buNone/>
              <a:defRPr/>
            </a:pPr>
            <a:endParaRPr lang="fa-IR" sz="2400" b="1" dirty="0" smtClean="0">
              <a:effectLst>
                <a:outerShdw blurRad="38100" dist="38100" dir="2700000" algn="tl">
                  <a:srgbClr val="000000">
                    <a:alpha val="43137"/>
                  </a:srgbClr>
                </a:outerShdw>
              </a:effectLst>
            </a:endParaRPr>
          </a:p>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6- دانش آموزان از طریق افزایش توانایی خود در انجام کار مولد با کمک یکدیگر وظایفی را تجربه می کنند که نیازمند همیاری است به عبارت دیگر هر اندازه به کودکان فرصت همکاری با یکدیگر داده شود آنان به عملکرد بهتری در آن زمینه دست یافته و از مهارت های اجتماعی خود بهره بیشتری خواهند برد</a:t>
            </a:r>
          </a:p>
          <a:p>
            <a:pPr marL="0" indent="0" algn="r" rtl="1">
              <a:buFont typeface="Wingdings" pitchFamily="2" charset="2"/>
              <a:buNone/>
              <a:defRPr/>
            </a:pP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47034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effectLst>
                <a:outerShdw blurRad="38100" dist="38100" dir="2700000" algn="tl">
                  <a:srgbClr val="000000">
                    <a:alpha val="43137"/>
                  </a:srgbClr>
                </a:outerShdw>
              </a:effectLst>
            </a:endParaRPr>
          </a:p>
        </p:txBody>
      </p:sp>
      <p:sp>
        <p:nvSpPr>
          <p:cNvPr id="20483" name="Content Placeholder 2"/>
          <p:cNvSpPr>
            <a:spLocks noGrp="1"/>
          </p:cNvSpPr>
          <p:nvPr>
            <p:ph idx="1"/>
          </p:nvPr>
        </p:nvSpPr>
        <p:spPr/>
        <p:txBody>
          <a:bodyPr/>
          <a:lstStyle/>
          <a:p>
            <a:pPr marL="0" indent="0" algn="r" rtl="1">
              <a:buFont typeface="Wingdings" pitchFamily="2" charset="2"/>
              <a:buNone/>
            </a:pPr>
            <a:r>
              <a:rPr lang="fa-IR" sz="2400" b="1" dirty="0" smtClean="0">
                <a:effectLst/>
              </a:rPr>
              <a:t>7-دانش آموزان وکودکان دبستانی از طریق برنامه های آموزشی چگونگی افزایش توانایی خود را به منظور همکاری با دیگران فرا می گیرند.</a:t>
            </a:r>
          </a:p>
          <a:p>
            <a:pPr marL="0" indent="0" algn="r" rtl="1">
              <a:buFont typeface="Wingdings" pitchFamily="2" charset="2"/>
              <a:buNone/>
            </a:pPr>
            <a:endParaRPr lang="fa-IR" sz="2400" b="1" dirty="0" smtClean="0">
              <a:effectLst/>
            </a:endParaRPr>
          </a:p>
          <a:p>
            <a:pPr marL="0" indent="0" algn="ctr" rtl="1">
              <a:buFont typeface="Wingdings" pitchFamily="2" charset="2"/>
              <a:buNone/>
            </a:pPr>
            <a:r>
              <a:rPr lang="fa-IR" sz="2400" b="1" dirty="0" smtClean="0">
                <a:effectLst/>
              </a:rPr>
              <a:t>ویژگی های الگوی مبتنی بر همیاری:</a:t>
            </a:r>
          </a:p>
          <a:p>
            <a:pPr marL="0" indent="0" algn="r" rtl="1">
              <a:buFont typeface="Wingdings" pitchFamily="2" charset="2"/>
              <a:buNone/>
            </a:pPr>
            <a:r>
              <a:rPr lang="fa-IR" sz="2400" b="1" dirty="0" smtClean="0">
                <a:effectLst/>
              </a:rPr>
              <a:t> 1-سازماندهی دانش آموزان در گروه های دو یا سه نفره کاری آسان است و خیلی زود نتیجه می دهد.ترکیب حمایت اجتماعی و افزایش در غنای فعالیت های شناختی که ناشی از تعامل اجتماعی است تآثیرات ملایم و در عین حال سریعی بر یادگیری محتوا ومهارت ها دارد </a:t>
            </a:r>
          </a:p>
          <a:p>
            <a:pPr marL="0" indent="0" algn="r" rtl="1">
              <a:buFont typeface="Wingdings" pitchFamily="2" charset="2"/>
              <a:buNone/>
            </a:pPr>
            <a:r>
              <a:rPr lang="fa-IR" sz="2400" b="1" dirty="0" smtClean="0">
                <a:effectLst/>
              </a:rPr>
              <a:t>2-عضویت در گروه های یادگیری آزمایشکاه مطبوعی برای پرورش مهارت های اجتماعی و همدلی با دیگران را فراهم می کند .</a:t>
            </a:r>
          </a:p>
          <a:p>
            <a:pPr marL="0" indent="0" algn="ctr" rtl="1">
              <a:buFont typeface="Wingdings" pitchFamily="2" charset="2"/>
              <a:buNone/>
            </a:pPr>
            <a:endParaRPr lang="fa-IR" sz="2400" b="1" dirty="0" smtClean="0">
              <a:effectLst/>
            </a:endParaRPr>
          </a:p>
          <a:p>
            <a:pPr marL="0" indent="0" algn="r" rtl="1">
              <a:buFont typeface="Wingdings" pitchFamily="2" charset="2"/>
              <a:buNone/>
            </a:pPr>
            <a:endParaRPr lang="en-US" sz="2400" dirty="0" smtClean="0">
              <a:effectLst/>
            </a:endParaRPr>
          </a:p>
        </p:txBody>
      </p:sp>
    </p:spTree>
    <p:extLst>
      <p:ext uri="{BB962C8B-B14F-4D97-AF65-F5344CB8AC3E}">
        <p14:creationId xmlns:p14="http://schemas.microsoft.com/office/powerpoint/2010/main" val="6895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Nazanin" panose="00000400000000000000" pitchFamily="2" charset="-78"/>
              </a:rPr>
              <a:t>سناریوی 4: پژوهشی در شعر</a:t>
            </a:r>
            <a:endParaRPr lang="en-US" sz="3600" b="1"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تشکیل گروههای دو نفره</a:t>
            </a:r>
          </a:p>
          <a:p>
            <a:pPr algn="r" rtl="1"/>
            <a:r>
              <a:rPr lang="fa-IR" dirty="0" smtClean="0">
                <a:cs typeface="B Nazanin" panose="00000400000000000000" pitchFamily="2" charset="-78"/>
              </a:rPr>
              <a:t>خواندن اشعار و طبقه بندی بر اساس ساختار، سبک و موضوع</a:t>
            </a:r>
          </a:p>
          <a:p>
            <a:pPr algn="r" rtl="1"/>
            <a:r>
              <a:rPr lang="fa-IR" dirty="0" smtClean="0">
                <a:cs typeface="B Nazanin" panose="00000400000000000000" pitchFamily="2" charset="-78"/>
              </a:rPr>
              <a:t>گزارش عملکرد و مقایسه با گروههای دیگر</a:t>
            </a:r>
          </a:p>
          <a:p>
            <a:pPr algn="r" rtl="1"/>
            <a:r>
              <a:rPr lang="fa-IR" dirty="0" smtClean="0">
                <a:cs typeface="B Nazanin" panose="00000400000000000000" pitchFamily="2" charset="-78"/>
              </a:rPr>
              <a:t>نحوه ی تمییز اشعار طبق طبقه بندیهای انجام شده</a:t>
            </a:r>
          </a:p>
          <a:p>
            <a:pPr algn="r" rtl="1"/>
            <a:r>
              <a:rPr lang="fa-IR" dirty="0" smtClean="0">
                <a:cs typeface="B Nazanin" panose="00000400000000000000" pitchFamily="2" charset="-78"/>
              </a:rPr>
              <a:t>تدریس موضوع درسی</a:t>
            </a:r>
          </a:p>
          <a:p>
            <a:pPr algn="r" rtl="1"/>
            <a:r>
              <a:rPr lang="fa-IR" dirty="0" smtClean="0">
                <a:cs typeface="B Nazanin" panose="00000400000000000000" pitchFamily="2" charset="-78"/>
              </a:rPr>
              <a:t>مقایسه نتایج و فرضیه های اولیه با آنچه شاعران و متخصصان در عمل به کار می گیرند.</a:t>
            </a:r>
            <a:endParaRPr lang="en-US" dirty="0">
              <a:cs typeface="B Nazanin" panose="00000400000000000000" pitchFamily="2" charset="-78"/>
            </a:endParaRPr>
          </a:p>
        </p:txBody>
      </p:sp>
    </p:spTree>
    <p:extLst>
      <p:ext uri="{BB962C8B-B14F-4D97-AF65-F5344CB8AC3E}">
        <p14:creationId xmlns:p14="http://schemas.microsoft.com/office/powerpoint/2010/main" val="1694666555"/>
      </p:ext>
    </p:extLst>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260350"/>
            <a:ext cx="8229600" cy="1143000"/>
          </a:xfrm>
        </p:spPr>
        <p:txBody>
          <a:bodyPr/>
          <a:lstStyle/>
          <a:p>
            <a:endParaRPr lang="en-US" smtClean="0">
              <a:effectLst/>
            </a:endParaRPr>
          </a:p>
        </p:txBody>
      </p:sp>
      <p:sp>
        <p:nvSpPr>
          <p:cNvPr id="3" name="Content Placeholder 2"/>
          <p:cNvSpPr>
            <a:spLocks noGrp="1"/>
          </p:cNvSpPr>
          <p:nvPr>
            <p:ph idx="1"/>
          </p:nvPr>
        </p:nvSpPr>
        <p:spPr/>
        <p:txBody>
          <a:bodyPr/>
          <a:lstStyle/>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3</a:t>
            </a:r>
            <a:r>
              <a:rPr lang="fa-IR" b="1" dirty="0" smtClean="0">
                <a:effectLst>
                  <a:outerShdw blurRad="38100" dist="38100" dir="2700000" algn="tl">
                    <a:srgbClr val="000000">
                      <a:alpha val="43137"/>
                    </a:srgbClr>
                  </a:outerShdw>
                </a:effectLst>
              </a:rPr>
              <a:t>-</a:t>
            </a:r>
            <a:r>
              <a:rPr lang="fa-IR" sz="2400" b="1" dirty="0" smtClean="0">
                <a:effectLst>
                  <a:outerShdw blurRad="38100" dist="38100" dir="2700000" algn="tl">
                    <a:srgbClr val="000000">
                      <a:alpha val="43137"/>
                    </a:srgbClr>
                  </a:outerShdw>
                </a:effectLst>
              </a:rPr>
              <a:t>جنبه ی دیگر این الگو این است که شاگردان ضعیف تر خیلی سریع تر از آن بهره مند می شوند و عضویت در گروه افزایش مشارکت را در پی دارد و نتیجه توجه به یادگیری مبتنی برهمیاری کاهش گوشه گیری و افزایش مسئولیت برای یادگیری فردی است. </a:t>
            </a:r>
          </a:p>
          <a:p>
            <a:pPr marL="0" indent="0" algn="r" rtl="1">
              <a:buFont typeface="Wingdings" pitchFamily="2" charset="2"/>
              <a:buNone/>
              <a:defRPr/>
            </a:pPr>
            <a:endParaRPr lang="fa-IR" sz="2400" b="1" dirty="0" smtClean="0">
              <a:effectLst>
                <a:outerShdw blurRad="38100" dist="38100" dir="2700000" algn="tl">
                  <a:srgbClr val="000000">
                    <a:alpha val="43137"/>
                  </a:srgbClr>
                </a:outerShdw>
              </a:effectLst>
            </a:endParaRPr>
          </a:p>
          <a:p>
            <a:pPr marL="0" indent="0" algn="r" rtl="1">
              <a:buFont typeface="Wingdings" pitchFamily="2" charset="2"/>
              <a:buNone/>
              <a:defRPr/>
            </a:pPr>
            <a:r>
              <a:rPr lang="fa-IR" sz="2400" b="1" dirty="0">
                <a:effectLst>
                  <a:outerShdw blurRad="38100" dist="38100" dir="2700000" algn="tl">
                    <a:srgbClr val="000000">
                      <a:alpha val="43137"/>
                    </a:srgbClr>
                  </a:outerShdw>
                </a:effectLst>
              </a:rPr>
              <a:t> </a:t>
            </a:r>
            <a:r>
              <a:rPr lang="fa-IR" sz="2400" b="1" dirty="0" smtClean="0">
                <a:effectLst>
                  <a:outerShdw blurRad="38100" dist="38100" dir="2700000" algn="tl">
                    <a:srgbClr val="000000">
                      <a:alpha val="43137"/>
                    </a:srgbClr>
                  </a:outerShdw>
                </a:effectLst>
              </a:rPr>
              <a:t> افزایش کارآمدی اعضای گروه :آموزش برای همیاری</a:t>
            </a:r>
          </a:p>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اکثر شاگردان به وضوح از نوع تکالیف مورد انتظار خود آگاهی دارند و در یادگیری مبتنی برهمیاری از توانایی بالایی برخوردار هستند و برخی از رهنود هایی که در جهت کارآمد تر شدن و ورزیده تر شدن در کار گروهی به شاگردان کمک می کند عبارت اند از :اندازه گروه –پیچیدگی -تمرین</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17803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2800" dirty="0" smtClean="0"/>
              <a:t>آموزش برای کارآمدی</a:t>
            </a:r>
            <a:br>
              <a:rPr lang="fa-IR" sz="2800" dirty="0" smtClean="0"/>
            </a:br>
            <a:endParaRPr lang="en-US" sz="2800" dirty="0"/>
          </a:p>
        </p:txBody>
      </p:sp>
      <p:sp>
        <p:nvSpPr>
          <p:cNvPr id="22531" name="Content Placeholder 2"/>
          <p:cNvSpPr>
            <a:spLocks noGrp="1"/>
          </p:cNvSpPr>
          <p:nvPr>
            <p:ph idx="1"/>
          </p:nvPr>
        </p:nvSpPr>
        <p:spPr/>
        <p:txBody>
          <a:bodyPr/>
          <a:lstStyle/>
          <a:p>
            <a:pPr marL="0" indent="0" algn="r" rtl="1">
              <a:buFont typeface="Wingdings" pitchFamily="2" charset="2"/>
              <a:buNone/>
            </a:pPr>
            <a:r>
              <a:rPr lang="fa-IR" sz="2400" dirty="0" smtClean="0">
                <a:effectLst/>
              </a:rPr>
              <a:t>-</a:t>
            </a:r>
            <a:r>
              <a:rPr lang="fa-IR" sz="2400" b="1" dirty="0" smtClean="0">
                <a:effectLst/>
              </a:rPr>
              <a:t>یکی از راههای متداول این است که به شاگردان آموخته شود وقتی مربیان دستهای خود را بالا می برند هرکس متوجه شد به مربی توجه نموده و دست خود را بالا برد و شاگردان دیگر نیز توجه نموده و توجه همه افراد گروه را به موضوع درس جلب می شود.</a:t>
            </a:r>
          </a:p>
          <a:p>
            <a:pPr marL="0" indent="0" algn="r" rtl="1">
              <a:buFont typeface="Wingdings" pitchFamily="2" charset="2"/>
              <a:buNone/>
            </a:pPr>
            <a:endParaRPr lang="fa-IR" sz="2400" b="1" dirty="0" smtClean="0">
              <a:effectLst/>
            </a:endParaRPr>
          </a:p>
          <a:p>
            <a:pPr marL="0" indent="0" algn="r" rtl="1">
              <a:buFont typeface="Wingdings" pitchFamily="2" charset="2"/>
              <a:buNone/>
            </a:pPr>
            <a:r>
              <a:rPr lang="fa-IR" sz="2400" b="1" dirty="0" smtClean="0">
                <a:effectLst/>
              </a:rPr>
              <a:t>-کاگان نیز برای آموزش شاگردان در زمینه همکاری با یکدیگر در دستیابی به اهداف روش های متعددی را تدوین کرده است.یکی از این روش ها افراد شماره دار است و این روش برای حصول اطمینان از این طراحی شده است که برخی از افراد فقط ،نقش یادگیرنده و نماینده در گروه خود را برعهده نگیرند و برخی دیگر فقط از نتایج فعالیت دیگران بهره ببرند</a:t>
            </a:r>
            <a:endParaRPr lang="en-US" sz="2400" b="1" dirty="0" smtClean="0">
              <a:effectLst/>
            </a:endParaRPr>
          </a:p>
        </p:txBody>
      </p:sp>
    </p:spTree>
    <p:extLst>
      <p:ext uri="{BB962C8B-B14F-4D97-AF65-F5344CB8AC3E}">
        <p14:creationId xmlns:p14="http://schemas.microsoft.com/office/powerpoint/2010/main" val="6011615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3200" dirty="0" smtClean="0"/>
              <a:t>تقسیم کار :تخصص</a:t>
            </a:r>
            <a:br>
              <a:rPr lang="fa-IR" sz="3200" dirty="0" smtClean="0"/>
            </a:br>
            <a:endParaRPr lang="en-US" sz="3200" dirty="0"/>
          </a:p>
        </p:txBody>
      </p:sp>
      <p:sp>
        <p:nvSpPr>
          <p:cNvPr id="23555" name="Content Placeholder 2"/>
          <p:cNvSpPr>
            <a:spLocks noGrp="1"/>
          </p:cNvSpPr>
          <p:nvPr>
            <p:ph idx="1"/>
          </p:nvPr>
        </p:nvSpPr>
        <p:spPr/>
        <p:txBody>
          <a:bodyPr/>
          <a:lstStyle/>
          <a:p>
            <a:pPr marL="0" indent="0" algn="r" rtl="1">
              <a:buFont typeface="Wingdings" pitchFamily="2" charset="2"/>
              <a:buNone/>
            </a:pPr>
            <a:r>
              <a:rPr lang="fa-IR" sz="2400" b="1" dirty="0" smtClean="0">
                <a:effectLst/>
              </a:rPr>
              <a:t>تکالیف در این روش به گونه ارائه می شود که تقسیم کار موجب افزایش کارامدی شود و منطق زیر بنایی تقسیم کار این است که این شیوه به هنگام فعالیت گروه برای یادگیری مهارت ها یا اطلاعات موجب افزایش انسجام گروهی می شود و این اطمینان را در پی دارد که اعضای گروه همه مسئولیت یادگیری را به عهده گرفته اند.</a:t>
            </a:r>
          </a:p>
          <a:p>
            <a:pPr marL="0" indent="0" algn="r" rtl="1">
              <a:buFont typeface="Wingdings" pitchFamily="2" charset="2"/>
              <a:buNone/>
            </a:pPr>
            <a:endParaRPr lang="fa-IR" sz="2400" b="1" dirty="0" smtClean="0">
              <a:effectLst/>
            </a:endParaRPr>
          </a:p>
          <a:p>
            <a:pPr marL="0" indent="0" algn="r" rtl="1">
              <a:buFont typeface="Wingdings" pitchFamily="2" charset="2"/>
              <a:buNone/>
            </a:pPr>
            <a:r>
              <a:rPr lang="fa-IR" sz="2400" b="1" dirty="0" smtClean="0">
                <a:effectLst/>
              </a:rPr>
              <a:t>روش جور چین به منظور تدوین سازمانهای رسمی برای تقسیم کار ابداع شده است و این روش به عنوان مقدمه فرآیند های تقسیم نیروی کار روشی مناسب است و روش های تقسیم کار چرخش نقش دانش آموزان و بهبود در مهارت های آنان را در همه زمینه ها ایجاد می کند </a:t>
            </a:r>
            <a:r>
              <a:rPr lang="fa-IR" sz="2400" dirty="0" smtClean="0">
                <a:effectLst/>
              </a:rPr>
              <a:t>.</a:t>
            </a:r>
            <a:endParaRPr lang="en-US" sz="2400" dirty="0" smtClean="0">
              <a:effectLst/>
            </a:endParaRPr>
          </a:p>
        </p:txBody>
      </p:sp>
    </p:spTree>
    <p:extLst>
      <p:ext uri="{BB962C8B-B14F-4D97-AF65-F5344CB8AC3E}">
        <p14:creationId xmlns:p14="http://schemas.microsoft.com/office/powerpoint/2010/main" val="36452566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3200" dirty="0" smtClean="0"/>
              <a:t>انگیزش :بیرونی یا درونی؟</a:t>
            </a:r>
            <a:endParaRPr lang="en-US" sz="3200" dirty="0"/>
          </a:p>
        </p:txBody>
      </p:sp>
      <p:sp>
        <p:nvSpPr>
          <p:cNvPr id="24579" name="Content Placeholder 2"/>
          <p:cNvSpPr>
            <a:spLocks noGrp="1"/>
          </p:cNvSpPr>
          <p:nvPr>
            <p:ph idx="1"/>
          </p:nvPr>
        </p:nvSpPr>
        <p:spPr/>
        <p:txBody>
          <a:bodyPr/>
          <a:lstStyle/>
          <a:p>
            <a:pPr marL="0" indent="0" algn="r" rtl="1">
              <a:buFont typeface="Wingdings" pitchFamily="2" charset="2"/>
              <a:buNone/>
            </a:pPr>
            <a:r>
              <a:rPr lang="fa-IR" sz="2400" b="1" dirty="0" smtClean="0">
                <a:effectLst/>
              </a:rPr>
              <a:t>میزان تآکید بر ساختارهای هدف فردگرایانه یا مبتنی برهمیاری با چگونگی </a:t>
            </a:r>
          </a:p>
          <a:p>
            <a:pPr marL="0" indent="0" algn="r" rtl="1">
              <a:buFont typeface="Wingdings" pitchFamily="2" charset="2"/>
              <a:buNone/>
            </a:pPr>
            <a:r>
              <a:rPr lang="fa-IR" sz="2400" b="1" dirty="0" smtClean="0">
                <a:effectLst/>
              </a:rPr>
              <a:t>برداشت ما از انگیزش در ارتباط است .شاران چنین استدلال کرده است مه بخشی</a:t>
            </a:r>
          </a:p>
          <a:p>
            <a:pPr marL="0" indent="0" algn="r" rtl="1">
              <a:buFont typeface="Wingdings" pitchFamily="2" charset="2"/>
              <a:buNone/>
            </a:pPr>
            <a:r>
              <a:rPr lang="fa-IR" sz="2400" b="1" dirty="0" smtClean="0">
                <a:effectLst/>
              </a:rPr>
              <a:t> از افزایش یادگیری ناشی از اجرای الگوی مبتنی بر همیاری بدان خاطر است که</a:t>
            </a:r>
          </a:p>
          <a:p>
            <a:pPr marL="0" indent="0" algn="r" rtl="1">
              <a:buFont typeface="Wingdings" pitchFamily="2" charset="2"/>
              <a:buNone/>
            </a:pPr>
            <a:r>
              <a:rPr lang="fa-IR" sz="2400" b="1" dirty="0" smtClean="0">
                <a:effectLst/>
              </a:rPr>
              <a:t> این الگو جهت گیری انگیزش فرد را از بیرون به درون منتقل می کند و </a:t>
            </a:r>
          </a:p>
          <a:p>
            <a:pPr marL="0" indent="0" algn="r" rtl="1">
              <a:buFont typeface="Wingdings" pitchFamily="2" charset="2"/>
              <a:buNone/>
            </a:pPr>
            <a:r>
              <a:rPr lang="fa-IR" sz="2400" b="1" dirty="0" smtClean="0">
                <a:effectLst/>
              </a:rPr>
              <a:t>چهارچوب نظری جامع یادگیری مبتنی برهمیاری اصولی را که بسیاری از </a:t>
            </a:r>
          </a:p>
          <a:p>
            <a:pPr marL="0" indent="0" algn="r" rtl="1">
              <a:buFont typeface="Wingdings" pitchFamily="2" charset="2"/>
              <a:buNone/>
            </a:pPr>
            <a:r>
              <a:rPr lang="fa-IR" sz="2400" b="1" dirty="0" smtClean="0">
                <a:effectLst/>
              </a:rPr>
              <a:t>مدارس بر اساس آنها ار آزمون ها و پاداش ها به منظور پیشرفت دانش آموزان </a:t>
            </a:r>
          </a:p>
          <a:p>
            <a:pPr marL="0" indent="0" algn="r" rtl="1">
              <a:buFont typeface="Wingdings" pitchFamily="2" charset="2"/>
              <a:buNone/>
            </a:pPr>
            <a:r>
              <a:rPr lang="fa-IR" sz="2400" b="1" dirty="0" smtClean="0">
                <a:effectLst/>
              </a:rPr>
              <a:t>بهره گرفته اند به چالش فرا می خواند و اگر بخشی از موفقیت الگوی یادگیری همیاری را به خاطر ایجاد انگیزش درونی دانست می توان گفت که ساختارهای</a:t>
            </a:r>
          </a:p>
          <a:p>
            <a:pPr marL="0" indent="0" algn="r" rtl="1">
              <a:buFont typeface="Wingdings" pitchFamily="2" charset="2"/>
              <a:buNone/>
            </a:pPr>
            <a:r>
              <a:rPr lang="fa-IR" sz="2400" b="1" dirty="0" smtClean="0">
                <a:effectLst/>
              </a:rPr>
              <a:t> آزمون و پاداش به کند شدن جریان یادگیری کمک می کند.</a:t>
            </a:r>
            <a:endParaRPr lang="en-US" sz="2400" b="1" dirty="0" smtClean="0">
              <a:effectLst/>
            </a:endParaRPr>
          </a:p>
        </p:txBody>
      </p:sp>
    </p:spTree>
    <p:extLst>
      <p:ext uri="{BB962C8B-B14F-4D97-AF65-F5344CB8AC3E}">
        <p14:creationId xmlns:p14="http://schemas.microsoft.com/office/powerpoint/2010/main" val="8914820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3200" dirty="0" smtClean="0"/>
              <a:t>پژوهش گروهی در مدرسه و کلاس</a:t>
            </a:r>
            <a:br>
              <a:rPr lang="fa-IR" sz="3200" dirty="0" smtClean="0"/>
            </a:br>
            <a:endParaRPr lang="en-US" sz="3200" dirty="0"/>
          </a:p>
        </p:txBody>
      </p:sp>
      <p:sp>
        <p:nvSpPr>
          <p:cNvPr id="25603" name="Content Placeholder 2"/>
          <p:cNvSpPr>
            <a:spLocks noGrp="1"/>
          </p:cNvSpPr>
          <p:nvPr>
            <p:ph idx="1"/>
          </p:nvPr>
        </p:nvSpPr>
        <p:spPr/>
        <p:txBody>
          <a:bodyPr/>
          <a:lstStyle/>
          <a:p>
            <a:pPr marL="0" indent="0">
              <a:buFont typeface="Wingdings" pitchFamily="2" charset="2"/>
              <a:buNone/>
            </a:pPr>
            <a:r>
              <a:rPr lang="fa-IR" sz="2400" b="1" dirty="0" smtClean="0">
                <a:effectLst/>
              </a:rPr>
              <a:t>پژوهش گروهی تلاش دارد که شکل و پویایی های فرایند مردم سالار را با کاوش </a:t>
            </a:r>
          </a:p>
          <a:p>
            <a:pPr marL="0" indent="0">
              <a:buFont typeface="Wingdings" pitchFamily="2" charset="2"/>
              <a:buNone/>
            </a:pPr>
            <a:r>
              <a:rPr lang="fa-IR" sz="2400" b="1" dirty="0" smtClean="0">
                <a:effectLst/>
              </a:rPr>
              <a:t> علمی در قالب یک راهبرد بگنجاند و کاوشگری حاصل رو به رو شدن با یک </a:t>
            </a:r>
          </a:p>
          <a:p>
            <a:pPr marL="0" indent="0">
              <a:buFont typeface="Wingdings" pitchFamily="2" charset="2"/>
              <a:buNone/>
            </a:pPr>
            <a:r>
              <a:rPr lang="fa-IR" sz="2400" b="1" dirty="0" smtClean="0">
                <a:effectLst/>
              </a:rPr>
              <a:t>مسئله است و دانش حاصل این کاوشگری است و فرایند اجتماعی کاوشگری را </a:t>
            </a:r>
          </a:p>
          <a:p>
            <a:pPr marL="0" indent="0" algn="r" rtl="1">
              <a:buFont typeface="Wingdings" pitchFamily="2" charset="2"/>
              <a:buNone/>
            </a:pPr>
            <a:r>
              <a:rPr lang="fa-IR" sz="2400" b="1" dirty="0" smtClean="0">
                <a:effectLst/>
              </a:rPr>
              <a:t>تقویت می کند و خود به واسطه آن مورد بررسی و اصلاح قرار می گیرد .</a:t>
            </a:r>
          </a:p>
          <a:p>
            <a:pPr marL="0" indent="0">
              <a:buFont typeface="Wingdings" pitchFamily="2" charset="2"/>
              <a:buNone/>
            </a:pPr>
            <a:r>
              <a:rPr lang="fa-IR" sz="2400" b="1" dirty="0" smtClean="0">
                <a:effectLst/>
              </a:rPr>
              <a:t> از آنجا که کاوشگری نوعی فرایند اجتماعی است به دانش آموزان می کند از</a:t>
            </a:r>
          </a:p>
          <a:p>
            <a:pPr marL="0" indent="0" algn="r" rtl="1">
              <a:buFont typeface="Wingdings" pitchFamily="2" charset="2"/>
              <a:buNone/>
            </a:pPr>
            <a:r>
              <a:rPr lang="fa-IR" sz="2400" b="1" dirty="0" smtClean="0">
                <a:effectLst/>
              </a:rPr>
              <a:t> طریق تعامل با افرادی که دچار ابهام شده اند و نیز مشاهده کردن واکنش ها ی آن ها به بررسی رفتار خود بپردازند اگر چه مسئله از سوی معلم ممکن است </a:t>
            </a:r>
          </a:p>
          <a:p>
            <a:pPr marL="0" indent="0" algn="r" rtl="1">
              <a:buFont typeface="Wingdings" pitchFamily="2" charset="2"/>
              <a:buNone/>
            </a:pPr>
            <a:r>
              <a:rPr lang="fa-IR" sz="2400" b="1" dirty="0" smtClean="0">
                <a:effectLst/>
              </a:rPr>
              <a:t>مطرح شود اما وظیفه دانش آموزان است که به عنوان کاوشگران به شناسایی و تدوین مسئله وپیگری راه حل های آن مبادرت کنند.</a:t>
            </a:r>
          </a:p>
          <a:p>
            <a:pPr marL="0" indent="0">
              <a:buFont typeface="Wingdings" pitchFamily="2" charset="2"/>
              <a:buNone/>
            </a:pPr>
            <a:endParaRPr lang="fa-IR" sz="2400" b="1" dirty="0" smtClean="0">
              <a:effectLst/>
            </a:endParaRPr>
          </a:p>
          <a:p>
            <a:pPr marL="0" indent="0">
              <a:buFont typeface="Wingdings" pitchFamily="2" charset="2"/>
              <a:buNone/>
            </a:pPr>
            <a:r>
              <a:rPr lang="fa-IR" sz="2400" b="1" dirty="0" smtClean="0">
                <a:effectLst/>
              </a:rPr>
              <a:t>     </a:t>
            </a:r>
          </a:p>
          <a:p>
            <a:pPr marL="0" indent="0">
              <a:buFont typeface="Wingdings" pitchFamily="2" charset="2"/>
              <a:buNone/>
            </a:pPr>
            <a:endParaRPr lang="fa-IR" sz="2400" b="1" dirty="0" smtClean="0">
              <a:effectLst/>
            </a:endParaRPr>
          </a:p>
          <a:p>
            <a:pPr marL="0" indent="0">
              <a:buFont typeface="Wingdings" pitchFamily="2" charset="2"/>
              <a:buNone/>
            </a:pPr>
            <a:r>
              <a:rPr lang="fa-IR" sz="2400" b="1" dirty="0" smtClean="0">
                <a:effectLst/>
              </a:rPr>
              <a:t> </a:t>
            </a:r>
            <a:endParaRPr lang="en-US" sz="2400" b="1" dirty="0" smtClean="0">
              <a:effectLst/>
            </a:endParaRPr>
          </a:p>
        </p:txBody>
      </p:sp>
    </p:spTree>
    <p:extLst>
      <p:ext uri="{BB962C8B-B14F-4D97-AF65-F5344CB8AC3E}">
        <p14:creationId xmlns:p14="http://schemas.microsoft.com/office/powerpoint/2010/main" val="10330398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74730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619672"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1" name="Oval 3"/>
          <p:cNvSpPr>
            <a:spLocks noChangeArrowheads="1"/>
          </p:cNvSpPr>
          <p:nvPr/>
        </p:nvSpPr>
        <p:spPr bwMode="auto">
          <a:xfrm>
            <a:off x="2771775" y="981075"/>
            <a:ext cx="3384550" cy="647700"/>
          </a:xfrm>
          <a:prstGeom prst="ellipse">
            <a:avLst/>
          </a:prstGeom>
          <a:solidFill>
            <a:schemeClr val="accent1"/>
          </a:solidFill>
          <a:ln w="9525" algn="ctr">
            <a:solidFill>
              <a:schemeClr val="tx1"/>
            </a:solidFill>
            <a:round/>
            <a:headEnd/>
            <a:tailEnd/>
          </a:ln>
          <a:effectLst/>
        </p:spPr>
        <p:txBody>
          <a:bodyPr/>
          <a:lstStyle/>
          <a:p>
            <a:r>
              <a:rPr lang="fa-IR"/>
              <a:t>پیامد های غیرمستقیم</a:t>
            </a:r>
            <a:endParaRPr lang="en-US"/>
          </a:p>
        </p:txBody>
      </p:sp>
    </p:spTree>
    <p:extLst>
      <p:ext uri="{BB962C8B-B14F-4D97-AF65-F5344CB8AC3E}">
        <p14:creationId xmlns:p14="http://schemas.microsoft.com/office/powerpoint/2010/main" val="30177058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rtl="1"/>
            <a:r>
              <a:rPr lang="fa-IR" sz="2000" dirty="0" smtClean="0">
                <a:effectLst/>
              </a:rPr>
              <a:t>مراحل اجرای الگوی یاددهی ویادگیری کاوش گروهی</a:t>
            </a:r>
            <a:endParaRPr lang="en-US" sz="2000" dirty="0" smtClean="0">
              <a:effectLst/>
            </a:endParaRPr>
          </a:p>
        </p:txBody>
      </p:sp>
      <p:sp>
        <p:nvSpPr>
          <p:cNvPr id="28675" name="Content Placeholder 2"/>
          <p:cNvSpPr>
            <a:spLocks noGrp="1"/>
          </p:cNvSpPr>
          <p:nvPr>
            <p:ph idx="1"/>
          </p:nvPr>
        </p:nvSpPr>
        <p:spPr/>
        <p:txBody>
          <a:bodyPr/>
          <a:lstStyle/>
          <a:p>
            <a:pPr marL="0" indent="0" algn="r" rtl="1">
              <a:buFont typeface="Wingdings" pitchFamily="2" charset="2"/>
              <a:buNone/>
            </a:pPr>
            <a:r>
              <a:rPr lang="fa-IR" sz="2000" b="1" dirty="0" smtClean="0">
                <a:effectLst/>
                <a:cs typeface="B Nazanin" pitchFamily="2" charset="-78"/>
              </a:rPr>
              <a:t>مرحله 1:</a:t>
            </a:r>
          </a:p>
          <a:p>
            <a:pPr marL="0" indent="0" algn="r" rtl="1">
              <a:buFont typeface="Wingdings" pitchFamily="2" charset="2"/>
              <a:buNone/>
            </a:pPr>
            <a:r>
              <a:rPr lang="fa-IR" sz="2000" b="1" dirty="0" smtClean="0">
                <a:effectLst/>
                <a:cs typeface="B Nazanin" pitchFamily="2" charset="-78"/>
              </a:rPr>
              <a:t>دانش آموزان با یک وضعیت مبهم رو به رو می شوند (برنامه ریزی شده یا اتفاقی)</a:t>
            </a:r>
          </a:p>
          <a:p>
            <a:pPr marL="0" indent="0" algn="r" rtl="1">
              <a:buFont typeface="Wingdings" pitchFamily="2" charset="2"/>
              <a:buNone/>
            </a:pPr>
            <a:r>
              <a:rPr lang="fa-IR" sz="2000" b="1" dirty="0" smtClean="0">
                <a:effectLst/>
                <a:cs typeface="B Nazanin" pitchFamily="2" charset="-78"/>
              </a:rPr>
              <a:t>مرحله 2:</a:t>
            </a:r>
          </a:p>
          <a:p>
            <a:pPr marL="0" indent="0" algn="r" rtl="1">
              <a:buFont typeface="Wingdings" pitchFamily="2" charset="2"/>
              <a:buNone/>
            </a:pPr>
            <a:r>
              <a:rPr lang="fa-IR" sz="2000" b="1" dirty="0" smtClean="0">
                <a:effectLst/>
                <a:cs typeface="B Nazanin" pitchFamily="2" charset="-78"/>
              </a:rPr>
              <a:t>دانش آموزان واکنشهای خود را می سنجند(کشف می کنند)</a:t>
            </a:r>
          </a:p>
          <a:p>
            <a:pPr marL="0" indent="0" algn="r" rtl="1">
              <a:buFont typeface="Wingdings" pitchFamily="2" charset="2"/>
              <a:buNone/>
            </a:pPr>
            <a:r>
              <a:rPr lang="fa-IR" sz="2000" b="1" dirty="0" smtClean="0">
                <a:effectLst/>
                <a:cs typeface="B Nazanin" pitchFamily="2" charset="-78"/>
              </a:rPr>
              <a:t>مرحله 3:</a:t>
            </a:r>
          </a:p>
          <a:p>
            <a:pPr marL="0" indent="0" algn="r" rtl="1">
              <a:buFont typeface="Wingdings" pitchFamily="2" charset="2"/>
              <a:buNone/>
            </a:pPr>
            <a:r>
              <a:rPr lang="fa-IR" sz="2000" b="1" dirty="0" smtClean="0">
                <a:effectLst/>
                <a:cs typeface="B Nazanin" pitchFamily="2" charset="-78"/>
              </a:rPr>
              <a:t>دانش آموزان تکلیف مورد نظر را تدوین کرده وبرای انجام بررسی به سازماندهی می پردازند</a:t>
            </a:r>
          </a:p>
          <a:p>
            <a:pPr marL="0" indent="0" algn="r" rtl="1">
              <a:buFont typeface="Wingdings" pitchFamily="2" charset="2"/>
              <a:buNone/>
            </a:pPr>
            <a:r>
              <a:rPr lang="fa-IR" sz="2000" b="1" dirty="0" smtClean="0">
                <a:effectLst/>
                <a:cs typeface="B Nazanin" pitchFamily="2" charset="-78"/>
              </a:rPr>
              <a:t>(تعریف مسئله ،نقش ،تکالیف...)</a:t>
            </a:r>
          </a:p>
          <a:p>
            <a:pPr marL="0" indent="0" algn="r" rtl="1">
              <a:buFont typeface="Wingdings" pitchFamily="2" charset="2"/>
              <a:buNone/>
            </a:pPr>
            <a:r>
              <a:rPr lang="fa-IR" sz="2000" b="1" dirty="0" smtClean="0">
                <a:effectLst/>
                <a:cs typeface="B Nazanin" pitchFamily="2" charset="-78"/>
              </a:rPr>
              <a:t>مرحله 4:مطالعه گروهی ومستقل</a:t>
            </a:r>
          </a:p>
          <a:p>
            <a:pPr marL="0" indent="0" algn="r" rtl="1">
              <a:buFont typeface="Wingdings" pitchFamily="2" charset="2"/>
              <a:buNone/>
            </a:pPr>
            <a:r>
              <a:rPr lang="fa-IR" sz="2000" b="1" dirty="0" smtClean="0">
                <a:effectLst/>
                <a:cs typeface="B Nazanin" pitchFamily="2" charset="-78"/>
              </a:rPr>
              <a:t>مرحله 5:</a:t>
            </a:r>
          </a:p>
          <a:p>
            <a:pPr marL="0" indent="0" algn="r" rtl="1">
              <a:buFont typeface="Wingdings" pitchFamily="2" charset="2"/>
              <a:buNone/>
            </a:pPr>
            <a:r>
              <a:rPr lang="fa-IR" sz="2000" b="1" dirty="0" smtClean="0">
                <a:effectLst/>
                <a:cs typeface="B Nazanin" pitchFamily="2" charset="-78"/>
              </a:rPr>
              <a:t>شاگردان میزان پیشرفت و فرایند راتجزیه وتحلیل می کنند.</a:t>
            </a:r>
          </a:p>
          <a:p>
            <a:pPr marL="0" indent="0" algn="r" rtl="1">
              <a:buFont typeface="Wingdings" pitchFamily="2" charset="2"/>
              <a:buNone/>
            </a:pPr>
            <a:r>
              <a:rPr lang="fa-IR" sz="2000" b="1" dirty="0" smtClean="0">
                <a:effectLst/>
                <a:cs typeface="B Nazanin" pitchFamily="2" charset="-78"/>
              </a:rPr>
              <a:t>مرحله 6:</a:t>
            </a:r>
          </a:p>
          <a:p>
            <a:pPr marL="0" indent="0" algn="r" rtl="1">
              <a:buFont typeface="Wingdings" pitchFamily="2" charset="2"/>
              <a:buNone/>
            </a:pPr>
            <a:r>
              <a:rPr lang="fa-IR" sz="2000" b="1" dirty="0" smtClean="0">
                <a:effectLst/>
                <a:cs typeface="B Nazanin" pitchFamily="2" charset="-78"/>
              </a:rPr>
              <a:t>فعالیت را از سر می گیرند</a:t>
            </a:r>
          </a:p>
          <a:p>
            <a:pPr marL="0" indent="0" algn="r" rtl="1">
              <a:buFont typeface="Wingdings" pitchFamily="2" charset="2"/>
              <a:buNone/>
            </a:pPr>
            <a:endParaRPr lang="en-US" sz="1400" b="1" dirty="0" smtClean="0">
              <a:effectLst/>
              <a:cs typeface="B Nazanin" pitchFamily="2" charset="-78"/>
            </a:endParaRPr>
          </a:p>
        </p:txBody>
      </p:sp>
    </p:spTree>
    <p:extLst>
      <p:ext uri="{BB962C8B-B14F-4D97-AF65-F5344CB8AC3E}">
        <p14:creationId xmlns:p14="http://schemas.microsoft.com/office/powerpoint/2010/main" val="28218954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286000" y="1612900"/>
            <a:ext cx="4572000" cy="5543550"/>
          </a:xfrm>
          <a:prstGeom prst="rect">
            <a:avLst/>
          </a:prstGeom>
          <a:noFill/>
          <a:ln w="9525">
            <a:noFill/>
            <a:miter lim="800000"/>
            <a:headEnd/>
            <a:tailEnd/>
          </a:ln>
        </p:spPr>
        <p:txBody>
          <a:bodyPr>
            <a:spAutoFit/>
          </a:bodyPr>
          <a:lstStyle/>
          <a:p>
            <a:pPr algn="ctr" rtl="1">
              <a:lnSpc>
                <a:spcPct val="115000"/>
              </a:lnSpc>
              <a:spcAft>
                <a:spcPts val="1000"/>
              </a:spcAft>
            </a:pPr>
            <a:r>
              <a:rPr lang="ar-SA" sz="2800" b="1" dirty="0">
                <a:latin typeface="Calibri" pitchFamily="34" charset="0"/>
                <a:ea typeface="Calibri" pitchFamily="34" charset="0"/>
                <a:cs typeface="Arial" charset="0"/>
              </a:rPr>
              <a:t/>
            </a:r>
            <a:br>
              <a:rPr lang="ar-SA" sz="2800" b="1" dirty="0">
                <a:latin typeface="Calibri" pitchFamily="34" charset="0"/>
                <a:ea typeface="Calibri" pitchFamily="34" charset="0"/>
                <a:cs typeface="Arial" charset="0"/>
              </a:rPr>
            </a:br>
            <a:r>
              <a:rPr lang="ar-SA" sz="2800" b="1" dirty="0">
                <a:latin typeface="Calibri" pitchFamily="34" charset="0"/>
                <a:ea typeface="Calibri" pitchFamily="34" charset="0"/>
                <a:cs typeface="Arial" charset="0"/>
              </a:rPr>
              <a:t>سناریوی درس علوم پایه سوم</a:t>
            </a:r>
            <a:br>
              <a:rPr lang="ar-SA" sz="2800" b="1" dirty="0">
                <a:latin typeface="Calibri" pitchFamily="34" charset="0"/>
                <a:ea typeface="Calibri" pitchFamily="34" charset="0"/>
                <a:cs typeface="Arial" charset="0"/>
              </a:rPr>
            </a:br>
            <a:r>
              <a:rPr lang="ar-SA" sz="2800" b="1" dirty="0">
                <a:latin typeface="Calibri" pitchFamily="34" charset="0"/>
                <a:ea typeface="Calibri" pitchFamily="34" charset="0"/>
                <a:cs typeface="Arial" charset="0"/>
              </a:rPr>
              <a:t> </a:t>
            </a:r>
            <a:br>
              <a:rPr lang="ar-SA" sz="2800" b="1" dirty="0">
                <a:latin typeface="Calibri" pitchFamily="34" charset="0"/>
                <a:ea typeface="Calibri" pitchFamily="34" charset="0"/>
                <a:cs typeface="Arial" charset="0"/>
              </a:rPr>
            </a:br>
            <a:r>
              <a:rPr lang="ar-SA" sz="2800" b="1" dirty="0">
                <a:latin typeface="Calibri" pitchFamily="34" charset="0"/>
                <a:ea typeface="Calibri" pitchFamily="34" charset="0"/>
                <a:cs typeface="Arial" charset="0"/>
              </a:rPr>
              <a:t>موضوع : آب در روی زمین (چرخه آب)</a:t>
            </a:r>
            <a:br>
              <a:rPr lang="ar-SA" sz="2800" b="1" dirty="0">
                <a:latin typeface="Calibri" pitchFamily="34" charset="0"/>
                <a:ea typeface="Calibri" pitchFamily="34" charset="0"/>
                <a:cs typeface="Arial" charset="0"/>
              </a:rPr>
            </a:br>
            <a:r>
              <a:rPr lang="ar-SA" sz="2800" b="1" dirty="0">
                <a:latin typeface="Calibri" pitchFamily="34" charset="0"/>
                <a:ea typeface="Calibri" pitchFamily="34" charset="0"/>
                <a:cs typeface="Arial" charset="0"/>
              </a:rPr>
              <a:t> </a:t>
            </a:r>
            <a:br>
              <a:rPr lang="ar-SA" sz="2800" b="1" dirty="0">
                <a:latin typeface="Calibri" pitchFamily="34" charset="0"/>
                <a:ea typeface="Calibri" pitchFamily="34" charset="0"/>
                <a:cs typeface="Arial" charset="0"/>
              </a:rPr>
            </a:br>
            <a:r>
              <a:rPr lang="ar-SA" sz="2800" b="1" dirty="0">
                <a:latin typeface="Calibri" pitchFamily="34" charset="0"/>
                <a:ea typeface="Calibri" pitchFamily="34" charset="0"/>
                <a:cs typeface="Arial" charset="0"/>
              </a:rPr>
              <a:t>نام ونام خانوادگی:ایوب علی فت</a:t>
            </a:r>
            <a:br>
              <a:rPr lang="ar-SA" sz="2800" b="1" dirty="0">
                <a:latin typeface="Calibri" pitchFamily="34" charset="0"/>
                <a:ea typeface="Calibri" pitchFamily="34" charset="0"/>
                <a:cs typeface="Arial" charset="0"/>
              </a:rPr>
            </a:br>
            <a:r>
              <a:rPr lang="ar-SA" sz="2800" b="1" dirty="0">
                <a:latin typeface="Calibri" pitchFamily="34" charset="0"/>
                <a:ea typeface="Calibri" pitchFamily="34" charset="0"/>
                <a:cs typeface="Arial" charset="0"/>
              </a:rPr>
              <a:t>زمان :45 دقیقه</a:t>
            </a:r>
            <a:br>
              <a:rPr lang="ar-SA" sz="2800" b="1" dirty="0">
                <a:latin typeface="Calibri" pitchFamily="34" charset="0"/>
                <a:ea typeface="Calibri" pitchFamily="34" charset="0"/>
                <a:cs typeface="Arial" charset="0"/>
              </a:rPr>
            </a:br>
            <a:r>
              <a:rPr lang="ar-SA" sz="2800" b="1" dirty="0">
                <a:latin typeface="Calibri" pitchFamily="34" charset="0"/>
                <a:ea typeface="Calibri" pitchFamily="34" charset="0"/>
                <a:cs typeface="Arial" charset="0"/>
              </a:rPr>
              <a:t>علوم پایه سوم ابتدایی </a:t>
            </a:r>
            <a:br>
              <a:rPr lang="ar-SA" sz="2800" b="1" dirty="0">
                <a:latin typeface="Calibri" pitchFamily="34" charset="0"/>
                <a:ea typeface="Calibri" pitchFamily="34" charset="0"/>
                <a:cs typeface="Arial" charset="0"/>
              </a:rPr>
            </a:br>
            <a:r>
              <a:rPr lang="ar-SA" sz="2800" b="1" dirty="0">
                <a:latin typeface="Calibri" pitchFamily="34" charset="0"/>
                <a:ea typeface="Calibri" pitchFamily="34" charset="0"/>
                <a:cs typeface="Arial" charset="0"/>
              </a:rPr>
              <a:t>موضوع درس : چرخه آب</a:t>
            </a:r>
            <a:br>
              <a:rPr lang="ar-SA" sz="2800" b="1" dirty="0">
                <a:latin typeface="Calibri" pitchFamily="34" charset="0"/>
                <a:ea typeface="Calibri" pitchFamily="34" charset="0"/>
                <a:cs typeface="Arial" charset="0"/>
              </a:rPr>
            </a:br>
            <a:endParaRPr lang="en-US" sz="2800" dirty="0">
              <a:latin typeface="Calibri" pitchFamily="34" charset="0"/>
              <a:ea typeface="Calibri" pitchFamily="34" charset="0"/>
              <a:cs typeface="Arial" charset="0"/>
            </a:endParaRPr>
          </a:p>
        </p:txBody>
      </p:sp>
    </p:spTree>
    <p:extLst>
      <p:ext uri="{BB962C8B-B14F-4D97-AF65-F5344CB8AC3E}">
        <p14:creationId xmlns:p14="http://schemas.microsoft.com/office/powerpoint/2010/main" val="20083228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http://s2.picofile.com/file/7206247418/Slide1.jpg"/>
          <p:cNvPicPr>
            <a:picLocks noChangeAspect="1" noChangeArrowheads="1"/>
          </p:cNvPicPr>
          <p:nvPr/>
        </p:nvPicPr>
        <p:blipFill>
          <a:blip r:embed="rId2" cstate="print"/>
          <a:srcRect/>
          <a:stretch>
            <a:fillRect/>
          </a:stretch>
        </p:blipFill>
        <p:spPr bwMode="auto">
          <a:xfrm>
            <a:off x="1116013" y="836613"/>
            <a:ext cx="7056437" cy="5688012"/>
          </a:xfrm>
          <a:prstGeom prst="rect">
            <a:avLst/>
          </a:prstGeom>
          <a:noFill/>
          <a:ln w="9525">
            <a:noFill/>
            <a:miter lim="800000"/>
            <a:headEnd/>
            <a:tailEnd/>
          </a:ln>
        </p:spPr>
      </p:pic>
    </p:spTree>
    <p:extLst>
      <p:ext uri="{BB962C8B-B14F-4D97-AF65-F5344CB8AC3E}">
        <p14:creationId xmlns:p14="http://schemas.microsoft.com/office/powerpoint/2010/main" val="857978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6430962"/>
          </a:xfrm>
        </p:spPr>
        <p:txBody>
          <a:bodyPr/>
          <a:lstStyle/>
          <a:p>
            <a:pPr algn="ctr"/>
            <a:r>
              <a:rPr lang="fa-IR" b="1" dirty="0" smtClean="0">
                <a:cs typeface="B Nazanin" panose="00000400000000000000" pitchFamily="2" charset="-78"/>
              </a:rPr>
              <a:t>فصل اول</a:t>
            </a:r>
            <a:br>
              <a:rPr lang="fa-IR" b="1" dirty="0" smtClean="0">
                <a:cs typeface="B Nazanin" panose="00000400000000000000" pitchFamily="2" charset="-78"/>
              </a:rPr>
            </a:br>
            <a:r>
              <a:rPr lang="fa-IR" b="1" dirty="0" smtClean="0">
                <a:cs typeface="B Nazanin" panose="00000400000000000000" pitchFamily="2" charset="-78"/>
              </a:rPr>
              <a:t> </a:t>
            </a:r>
            <a:br>
              <a:rPr lang="fa-IR" b="1" dirty="0" smtClean="0">
                <a:cs typeface="B Nazanin" panose="00000400000000000000" pitchFamily="2" charset="-78"/>
              </a:rPr>
            </a:br>
            <a:r>
              <a:rPr lang="fa-IR" b="1" dirty="0">
                <a:cs typeface="B Nazanin" panose="00000400000000000000" pitchFamily="2" charset="-78"/>
              </a:rPr>
              <a:t/>
            </a:r>
            <a:br>
              <a:rPr lang="fa-IR" b="1" dirty="0">
                <a:cs typeface="B Nazanin" panose="00000400000000000000" pitchFamily="2" charset="-78"/>
              </a:rPr>
            </a:br>
            <a:r>
              <a:rPr lang="fa-IR" b="1" dirty="0" smtClean="0">
                <a:cs typeface="B Nazanin" panose="00000400000000000000" pitchFamily="2" charset="-78"/>
              </a:rPr>
              <a:t/>
            </a:r>
            <a:br>
              <a:rPr lang="fa-IR" b="1" dirty="0" smtClean="0">
                <a:cs typeface="B Nazanin" panose="00000400000000000000" pitchFamily="2" charset="-78"/>
              </a:rPr>
            </a:br>
            <a:r>
              <a:rPr lang="fa-IR" b="1" dirty="0" smtClean="0">
                <a:cs typeface="B Nazanin" panose="00000400000000000000" pitchFamily="2" charset="-78"/>
              </a:rPr>
              <a:t>پژوهشی در زمینه ی یاددهی/ یادگیری</a:t>
            </a:r>
            <a:r>
              <a:rPr lang="en-US" b="1" dirty="0" smtClean="0">
                <a:cs typeface="B Nazanin" panose="00000400000000000000" pitchFamily="2" charset="-78"/>
              </a:rPr>
              <a:t/>
            </a:r>
            <a:br>
              <a:rPr lang="en-US" b="1" dirty="0" smtClean="0">
                <a:cs typeface="B Nazanin" panose="00000400000000000000" pitchFamily="2" charset="-78"/>
              </a:rPr>
            </a:br>
            <a:endParaRPr lang="en-US" b="1" dirty="0">
              <a:cs typeface="B Nazanin" panose="00000400000000000000" pitchFamily="2" charset="-78"/>
            </a:endParaRPr>
          </a:p>
        </p:txBody>
      </p:sp>
    </p:spTree>
    <p:extLst>
      <p:ext uri="{BB962C8B-B14F-4D97-AF65-F5344CB8AC3E}">
        <p14:creationId xmlns:p14="http://schemas.microsoft.com/office/powerpoint/2010/main" val="2993895212"/>
      </p:ext>
    </p:extLst>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http://s2.picofile.com/file/7206248595/Slide2.jpg"/>
          <p:cNvPicPr>
            <a:picLocks noChangeAspect="1" noChangeArrowheads="1"/>
          </p:cNvPicPr>
          <p:nvPr/>
        </p:nvPicPr>
        <p:blipFill>
          <a:blip r:embed="rId2" cstate="print"/>
          <a:srcRect/>
          <a:stretch>
            <a:fillRect/>
          </a:stretch>
        </p:blipFill>
        <p:spPr bwMode="auto">
          <a:xfrm>
            <a:off x="1042988" y="1150938"/>
            <a:ext cx="7058025" cy="5157787"/>
          </a:xfrm>
          <a:prstGeom prst="rect">
            <a:avLst/>
          </a:prstGeom>
          <a:noFill/>
          <a:ln w="9525">
            <a:noFill/>
            <a:miter lim="800000"/>
            <a:headEnd/>
            <a:tailEnd/>
          </a:ln>
        </p:spPr>
      </p:pic>
    </p:spTree>
    <p:extLst>
      <p:ext uri="{BB962C8B-B14F-4D97-AF65-F5344CB8AC3E}">
        <p14:creationId xmlns:p14="http://schemas.microsoft.com/office/powerpoint/2010/main" val="18860715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00013"/>
            <a:ext cx="7772400" cy="7129463"/>
          </a:xfrm>
        </p:spPr>
        <p:txBody>
          <a:bodyPr/>
          <a:lstStyle/>
          <a:p>
            <a:pPr>
              <a:defRPr/>
            </a:pPr>
            <a:endParaRPr lang="en-US" dirty="0"/>
          </a:p>
        </p:txBody>
      </p:sp>
      <p:sp>
        <p:nvSpPr>
          <p:cNvPr id="32771" name="Rectangle 3"/>
          <p:cNvSpPr>
            <a:spLocks noChangeArrowheads="1"/>
          </p:cNvSpPr>
          <p:nvPr/>
        </p:nvSpPr>
        <p:spPr bwMode="auto">
          <a:xfrm>
            <a:off x="323850" y="115888"/>
            <a:ext cx="8675688" cy="5078313"/>
          </a:xfrm>
          <a:prstGeom prst="rect">
            <a:avLst/>
          </a:prstGeom>
          <a:noFill/>
          <a:ln w="9525">
            <a:noFill/>
            <a:miter lim="800000"/>
            <a:headEnd/>
            <a:tailEnd/>
          </a:ln>
        </p:spPr>
        <p:txBody>
          <a:bodyPr>
            <a:spAutoFit/>
          </a:bodyPr>
          <a:lstStyle/>
          <a:p>
            <a:pPr algn="r" rtl="1"/>
            <a:r>
              <a:rPr lang="ar-SA" b="1" dirty="0"/>
              <a:t>فعالیت های آموزشی :(هدف کلی)</a:t>
            </a:r>
            <a:br>
              <a:rPr lang="ar-SA" b="1" dirty="0"/>
            </a:br>
            <a:r>
              <a:rPr lang="ar-SA" b="1" dirty="0"/>
              <a:t>آموزش آب در روی زمین ( چرخه آب)</a:t>
            </a:r>
            <a:br>
              <a:rPr lang="ar-SA" b="1" dirty="0"/>
            </a:br>
            <a:r>
              <a:rPr lang="ar-SA" b="1" dirty="0"/>
              <a:t/>
            </a:r>
            <a:br>
              <a:rPr lang="ar-SA" b="1" dirty="0"/>
            </a:br>
            <a:r>
              <a:rPr lang="ar-SA" b="1" dirty="0"/>
              <a:t>تحلیل آموزشی :(اهداف جزئی)</a:t>
            </a:r>
            <a:br>
              <a:rPr lang="ar-SA" b="1" dirty="0"/>
            </a:br>
            <a:r>
              <a:rPr lang="ar-SA" dirty="0"/>
              <a:t>1- ایجاد زمینه ی مناسب در دانش آموزان برای مطالعه درباره ی آب در طبیعت</a:t>
            </a:r>
            <a:br>
              <a:rPr lang="ar-SA" dirty="0"/>
            </a:br>
            <a:r>
              <a:rPr lang="ar-SA" dirty="0"/>
              <a:t>2- آشنایی با محل هایی که آب در آن وجود دارد .</a:t>
            </a:r>
            <a:br>
              <a:rPr lang="ar-SA" dirty="0"/>
            </a:br>
            <a:r>
              <a:rPr lang="ar-SA" dirty="0"/>
              <a:t>3- محدود بودن منابع خدادادی واستفاده ی درست از این منابع را یاد گرفته باشند.</a:t>
            </a:r>
            <a:br>
              <a:rPr lang="ar-SA" dirty="0"/>
            </a:br>
            <a:r>
              <a:rPr lang="ar-SA" dirty="0"/>
              <a:t>4- راههایی برای جلوگیری از اسراف در مصرف آب را بدانند.</a:t>
            </a:r>
            <a:br>
              <a:rPr lang="ar-SA" dirty="0"/>
            </a:br>
            <a:r>
              <a:rPr lang="ar-SA" dirty="0"/>
              <a:t>5- تعریف چرخه آب را بدانند.</a:t>
            </a:r>
            <a:br>
              <a:rPr lang="ar-SA" dirty="0"/>
            </a:br>
            <a:r>
              <a:rPr lang="ar-SA" dirty="0"/>
              <a:t>6- تعمیم</a:t>
            </a:r>
            <a:br>
              <a:rPr lang="ar-SA" dirty="0"/>
            </a:br>
            <a:r>
              <a:rPr lang="ar-SA" dirty="0"/>
              <a:t>8- با شکلهای مختلف آب در طبیعت  آشنا باشند </a:t>
            </a:r>
            <a:endParaRPr lang="en-US" dirty="0"/>
          </a:p>
          <a:p>
            <a:pPr algn="r" rtl="1"/>
            <a:r>
              <a:rPr lang="ar-SA" b="1" dirty="0"/>
              <a:t>اهداف عملکردی :</a:t>
            </a:r>
            <a:br>
              <a:rPr lang="ar-SA" b="1" dirty="0"/>
            </a:br>
            <a:r>
              <a:rPr lang="ar-SA" b="1" dirty="0"/>
              <a:t>الف) شناختی</a:t>
            </a:r>
            <a:br>
              <a:rPr lang="ar-SA" b="1" dirty="0"/>
            </a:br>
            <a:r>
              <a:rPr lang="ar-SA" dirty="0"/>
              <a:t>1- چرخه آب را تعریف می کند </a:t>
            </a:r>
            <a:br>
              <a:rPr lang="ar-SA" dirty="0"/>
            </a:br>
            <a:r>
              <a:rPr lang="ar-SA" dirty="0"/>
              <a:t>2- مراحل چرخه آب را توضیح می دهد .</a:t>
            </a:r>
            <a:br>
              <a:rPr lang="ar-SA" dirty="0"/>
            </a:br>
            <a:r>
              <a:rPr lang="ar-SA" dirty="0"/>
              <a:t>3- مثالهایی برای صرفه جویی ذدر مصرف آب می دهد .</a:t>
            </a:r>
            <a:br>
              <a:rPr lang="ar-SA" dirty="0"/>
            </a:br>
            <a:r>
              <a:rPr lang="ar-SA" dirty="0"/>
              <a:t>4- در حفظ ونگهداری آن احساس مسئولیت می کند .</a:t>
            </a:r>
            <a:br>
              <a:rPr lang="ar-SA" dirty="0"/>
            </a:br>
            <a:r>
              <a:rPr lang="ar-SA" dirty="0"/>
              <a:t>5- جاهایی که در آن آب وجود دارد می شناسد</a:t>
            </a:r>
            <a:endParaRPr lang="en-US" dirty="0"/>
          </a:p>
        </p:txBody>
      </p:sp>
    </p:spTree>
    <p:extLst>
      <p:ext uri="{BB962C8B-B14F-4D97-AF65-F5344CB8AC3E}">
        <p14:creationId xmlns:p14="http://schemas.microsoft.com/office/powerpoint/2010/main" val="34969673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468313" y="1557338"/>
            <a:ext cx="7775575" cy="3835409"/>
          </a:xfrm>
          <a:prstGeom prst="rect">
            <a:avLst/>
          </a:prstGeom>
          <a:noFill/>
          <a:ln w="9525">
            <a:noFill/>
            <a:miter lim="800000"/>
            <a:headEnd/>
            <a:tailEnd/>
          </a:ln>
        </p:spPr>
        <p:txBody>
          <a:bodyPr>
            <a:spAutoFit/>
          </a:bodyPr>
          <a:lstStyle/>
          <a:p>
            <a:pPr algn="r" rtl="1">
              <a:lnSpc>
                <a:spcPct val="115000"/>
              </a:lnSpc>
              <a:spcAft>
                <a:spcPts val="1000"/>
              </a:spcAft>
            </a:pPr>
            <a:r>
              <a:rPr lang="ar-SA" dirty="0">
                <a:latin typeface="Calibri" pitchFamily="34" charset="0"/>
                <a:ea typeface="Calibri" pitchFamily="34" charset="0"/>
                <a:cs typeface="Arial" charset="0"/>
              </a:rPr>
              <a:t/>
            </a:r>
            <a:br>
              <a:rPr lang="ar-SA"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 ب )نگرش عاطفی :</a:t>
            </a:r>
            <a:br>
              <a:rPr lang="ar-SA" b="1"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1- به دانستن وشناخت محیط اطراف علاقمند می شود .</a:t>
            </a:r>
            <a:br>
              <a:rPr lang="ar-SA"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2- به اهمیت آب در زندگی توجه می کند .</a:t>
            </a:r>
            <a:br>
              <a:rPr lang="ar-SA"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3- در حفظ ونگهداری آب می کوشد .</a:t>
            </a:r>
            <a:br>
              <a:rPr lang="ar-SA"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4- نعمتهای خدا را دوست می دارد .</a:t>
            </a:r>
            <a:br>
              <a:rPr lang="ar-SA"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5- نسبت به حفظ محیط زیست احساس مسئولیت می کند .</a:t>
            </a:r>
            <a:endParaRPr lang="en-US" dirty="0">
              <a:latin typeface="Calibri" pitchFamily="34" charset="0"/>
              <a:ea typeface="Calibri" pitchFamily="34" charset="0"/>
              <a:cs typeface="Arial" charset="0"/>
            </a:endParaRPr>
          </a:p>
          <a:p>
            <a:pPr algn="r" rtl="1"/>
            <a:r>
              <a:rPr lang="ar-SA" b="1" dirty="0">
                <a:latin typeface="Calibri" pitchFamily="34" charset="0"/>
                <a:ea typeface="Calibri" pitchFamily="34" charset="0"/>
                <a:cs typeface="Arial" charset="0"/>
              </a:rPr>
              <a:t>ج) روانی حرکتی :</a:t>
            </a:r>
            <a:br>
              <a:rPr lang="ar-SA" b="1"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1- تصاویر مربوط به چرخه آب را به ترتیب می گذارد.</a:t>
            </a:r>
            <a:br>
              <a:rPr lang="ar-SA"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2- موارد مهم را یادداشت می کند .</a:t>
            </a:r>
            <a:br>
              <a:rPr lang="ar-SA"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3- ایفای نقش می کند .</a:t>
            </a:r>
            <a:br>
              <a:rPr lang="ar-SA"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4- نقاشی را رنگ آمیزی می کند </a:t>
            </a:r>
            <a:endParaRPr lang="en-US" dirty="0"/>
          </a:p>
        </p:txBody>
      </p:sp>
    </p:spTree>
    <p:extLst>
      <p:ext uri="{BB962C8B-B14F-4D97-AF65-F5344CB8AC3E}">
        <p14:creationId xmlns:p14="http://schemas.microsoft.com/office/powerpoint/2010/main" val="291570449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286000" y="309563"/>
            <a:ext cx="4572000" cy="4659737"/>
          </a:xfrm>
          <a:prstGeom prst="rect">
            <a:avLst/>
          </a:prstGeom>
          <a:noFill/>
          <a:ln w="9525">
            <a:noFill/>
            <a:miter lim="800000"/>
            <a:headEnd/>
            <a:tailEnd/>
          </a:ln>
        </p:spPr>
        <p:txBody>
          <a:bodyPr>
            <a:spAutoFit/>
          </a:bodyPr>
          <a:lstStyle/>
          <a:p>
            <a:pPr algn="r" rtl="1">
              <a:lnSpc>
                <a:spcPct val="115000"/>
              </a:lnSpc>
              <a:spcAft>
                <a:spcPts val="1000"/>
              </a:spcAft>
            </a:pPr>
            <a:r>
              <a:rPr lang="ar-SA" dirty="0">
                <a:latin typeface="Calibri" pitchFamily="34" charset="0"/>
                <a:ea typeface="Calibri" pitchFamily="34" charset="0"/>
                <a:cs typeface="Arial" charset="0"/>
              </a:rPr>
              <a:t/>
            </a:r>
            <a:br>
              <a:rPr lang="ar-SA"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 شرایط : کلاس درس</a:t>
            </a:r>
            <a:r>
              <a:rPr lang="ar-SA" dirty="0">
                <a:latin typeface="Calibri" pitchFamily="34" charset="0"/>
                <a:ea typeface="Calibri" pitchFamily="34" charset="0"/>
                <a:cs typeface="Arial" charset="0"/>
              </a:rPr>
              <a:t/>
            </a:r>
            <a:br>
              <a:rPr lang="ar-SA"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وسایل کمک آموزشی:</a:t>
            </a:r>
            <a:r>
              <a:rPr lang="ar-SA" dirty="0">
                <a:latin typeface="Calibri" pitchFamily="34" charset="0"/>
                <a:ea typeface="Calibri" pitchFamily="34" charset="0"/>
                <a:cs typeface="Arial" charset="0"/>
              </a:rPr>
              <a:t> کتاب درسی – تابلوی کلاس – تصاویر مربوط به مراحل مختلف چرخه آب – پنبه – مداد رنگی – کاغذ رنگی – چارت آموزشی -  </a:t>
            </a:r>
            <a:br>
              <a:rPr lang="ar-SA"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مدل کلاس :</a:t>
            </a:r>
            <a:r>
              <a:rPr lang="ar-SA" dirty="0">
                <a:latin typeface="Calibri" pitchFamily="34" charset="0"/>
                <a:ea typeface="Calibri" pitchFamily="34" charset="0"/>
                <a:cs typeface="Arial" charset="0"/>
              </a:rPr>
              <a:t> کلاس به صورت گروهی وبه شکل میزگرد</a:t>
            </a:r>
            <a:endParaRPr lang="en-US" sz="3200" dirty="0">
              <a:latin typeface="Calibri" pitchFamily="34" charset="0"/>
              <a:ea typeface="Calibri" pitchFamily="34" charset="0"/>
              <a:cs typeface="Arial" charset="0"/>
            </a:endParaRPr>
          </a:p>
          <a:p>
            <a:pPr algn="r" rtl="1">
              <a:lnSpc>
                <a:spcPct val="115000"/>
              </a:lnSpc>
              <a:spcAft>
                <a:spcPts val="1000"/>
              </a:spcAft>
            </a:pPr>
            <a:r>
              <a:rPr lang="ar-SA" b="1" dirty="0">
                <a:latin typeface="Calibri" pitchFamily="34" charset="0"/>
                <a:ea typeface="Calibri" pitchFamily="34" charset="0"/>
                <a:cs typeface="Arial" charset="0"/>
              </a:rPr>
              <a:t>روشهای تدریس: </a:t>
            </a:r>
            <a:r>
              <a:rPr lang="ar-SA" dirty="0">
                <a:latin typeface="Calibri" pitchFamily="34" charset="0"/>
                <a:ea typeface="Calibri" pitchFamily="34" charset="0"/>
                <a:cs typeface="Arial" charset="0"/>
              </a:rPr>
              <a:t>گانیه : همیاری – سقراطی – ایفای نقش</a:t>
            </a:r>
            <a:br>
              <a:rPr lang="ar-SA"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ارتباط موضوع با بحثهای دینی :</a:t>
            </a:r>
            <a:br>
              <a:rPr lang="ar-SA" b="1"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زیست محیطی – بهداشت – مهارت اجتماعی با زندگی فراگیران مرتبط است . خدا نعمتهای زیادی به ما داده است ( دینی ) وجود آن برای ادامه ی زندگی ضروری است ( زیست محیطی ) برای بهداشت فردی لازم است ( بهداشتی ) در استفاده ی درست واسراف نکردن مهارت پیدا می کند با هوشهای لفظی – زبانی ارتباط دارد .</a:t>
            </a:r>
            <a:endParaRPr lang="en-US" sz="3200" dirty="0">
              <a:latin typeface="Calibri" pitchFamily="34" charset="0"/>
              <a:ea typeface="Calibri" pitchFamily="34" charset="0"/>
              <a:cs typeface="Arial" charset="0"/>
            </a:endParaRPr>
          </a:p>
        </p:txBody>
      </p:sp>
    </p:spTree>
    <p:extLst>
      <p:ext uri="{BB962C8B-B14F-4D97-AF65-F5344CB8AC3E}">
        <p14:creationId xmlns:p14="http://schemas.microsoft.com/office/powerpoint/2010/main" val="28210667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827088" y="1773238"/>
            <a:ext cx="7848600" cy="5137150"/>
          </a:xfrm>
          <a:prstGeom prst="rect">
            <a:avLst/>
          </a:prstGeom>
          <a:noFill/>
          <a:ln w="9525">
            <a:noFill/>
            <a:miter lim="800000"/>
            <a:headEnd/>
            <a:tailEnd/>
          </a:ln>
        </p:spPr>
        <p:txBody>
          <a:bodyPr>
            <a:spAutoFit/>
          </a:bodyPr>
          <a:lstStyle/>
          <a:p>
            <a:pPr algn="ctr" rtl="1">
              <a:lnSpc>
                <a:spcPct val="115000"/>
              </a:lnSpc>
              <a:spcAft>
                <a:spcPts val="1000"/>
              </a:spcAft>
            </a:pPr>
            <a:r>
              <a:rPr lang="ar-SA" sz="1800" b="1" dirty="0">
                <a:latin typeface="Calibri" pitchFamily="34" charset="0"/>
                <a:ea typeface="Calibri" pitchFamily="34" charset="0"/>
                <a:cs typeface="Arial" charset="0"/>
              </a:rPr>
              <a:t/>
            </a:r>
            <a:br>
              <a:rPr lang="ar-SA" sz="1800" b="1" dirty="0">
                <a:latin typeface="Calibri" pitchFamily="34" charset="0"/>
                <a:ea typeface="Calibri" pitchFamily="34" charset="0"/>
                <a:cs typeface="Arial" charset="0"/>
              </a:rPr>
            </a:br>
            <a:r>
              <a:rPr lang="ar-SA" sz="1800" b="1" dirty="0">
                <a:latin typeface="Calibri" pitchFamily="34" charset="0"/>
                <a:ea typeface="Calibri" pitchFamily="34" charset="0"/>
                <a:cs typeface="Arial" charset="0"/>
              </a:rPr>
              <a:t> راهبردهای آموزش :</a:t>
            </a:r>
            <a:br>
              <a:rPr lang="ar-SA" sz="1800" b="1" dirty="0">
                <a:latin typeface="Calibri" pitchFamily="34" charset="0"/>
                <a:ea typeface="Calibri" pitchFamily="34" charset="0"/>
                <a:cs typeface="Arial" charset="0"/>
              </a:rPr>
            </a:br>
            <a:r>
              <a:rPr lang="ar-SA" sz="1800" b="1" dirty="0">
                <a:latin typeface="Calibri" pitchFamily="34" charset="0"/>
                <a:ea typeface="Calibri" pitchFamily="34" charset="0"/>
                <a:cs typeface="Arial" charset="0"/>
              </a:rPr>
              <a:t>فعالیتهای معلم : (5 دقیقه )</a:t>
            </a:r>
            <a:br>
              <a:rPr lang="ar-SA" sz="1800" b="1" dirty="0">
                <a:latin typeface="Calibri" pitchFamily="34" charset="0"/>
                <a:ea typeface="Calibri" pitchFamily="34" charset="0"/>
                <a:cs typeface="Arial" charset="0"/>
              </a:rPr>
            </a:br>
            <a:r>
              <a:rPr lang="ar-SA" sz="1800" b="1" dirty="0">
                <a:latin typeface="Calibri" pitchFamily="34" charset="0"/>
                <a:ea typeface="Calibri" pitchFamily="34" charset="0"/>
                <a:cs typeface="Arial" charset="0"/>
              </a:rPr>
              <a:t>الف : سلام واحوالپرسی ، حضور وغیاب ، کنترل کتابها وتکالیف – توجه به وضع جسمی وروانی فراگیران ، بررسی وضعیت فیزیکی کلاس  ، گروهبندی دانش آموزان به صورت گروههای تصادفی.</a:t>
            </a:r>
            <a:endParaRPr lang="en-US" sz="1800" b="1" dirty="0">
              <a:latin typeface="Calibri" pitchFamily="34" charset="0"/>
              <a:ea typeface="Calibri" pitchFamily="34" charset="0"/>
              <a:cs typeface="Arial" charset="0"/>
            </a:endParaRPr>
          </a:p>
          <a:p>
            <a:r>
              <a:rPr lang="ar-SA" sz="1800" b="1" dirty="0">
                <a:latin typeface="Calibri" pitchFamily="34" charset="0"/>
                <a:ea typeface="Calibri" pitchFamily="34" charset="0"/>
                <a:cs typeface="Arial" charset="0"/>
              </a:rPr>
              <a:t>از شکلهای خورشید – ابر – قطره آب بر روی کارت ها استفاده می کنم از دانش آموزان می خواهم که هر کدام یک کارت را بردارند بعد سه گروه پنج نفری درست می شود که اسم گروهها وشکلهایی است که روی کارت های آنها وجود دارد بعد به دانش آموزان می گویم که هر کدام کارت هایی هم شکل دارند کنار هم بنشینند واسم گروهها – ابر – خورشید – قطره آب  می باشد برای تمایل بیشتر به انجام کار گروهی آنها را طوری می نشانم که روبروی هم قرار گیرند تا در تعامل بیشتر وبهتری با هم باشند وطوری باشد که به راحتی قابل کنترل ونظارت باشد سعی میکنم تمام گروهها را به فعالیت وا دارم تا نظم کلاس در طی درس وانجام هر فعالیتی برقرار باشد البته گروهها وفعالیتشان را محدود نمی کنیم ولی از آنجایی که برقراری نظم در کلاس مهم بوده وما را در جهت استفاده بهینه از زمان وانجام فعالیتهای یادگیری کمک می کند این اصل را به دانش آموزان القاء می کنیم این کار را از طریق جدول امتیاز دهی به رعایت نظم وبهداشت وآرامش گروهها به صورت یک رقابت سالم در میان ایشان به اجراء در می آوریم وبا گذاشتن علامت مثبت ومنفی در جدولی که مقابل دیدشان است آنها را متوجه رفتار گروهی وفردیشان قرار می دهیم </a:t>
            </a:r>
            <a:endParaRPr lang="en-US" sz="1800" b="1" dirty="0"/>
          </a:p>
        </p:txBody>
      </p:sp>
    </p:spTree>
    <p:extLst>
      <p:ext uri="{BB962C8B-B14F-4D97-AF65-F5344CB8AC3E}">
        <p14:creationId xmlns:p14="http://schemas.microsoft.com/office/powerpoint/2010/main" val="44750823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http://s1.picofile.com/file/7206249351/Slide3.jpg"/>
          <p:cNvPicPr>
            <a:picLocks noChangeAspect="1" noChangeArrowheads="1"/>
          </p:cNvPicPr>
          <p:nvPr/>
        </p:nvPicPr>
        <p:blipFill>
          <a:blip r:embed="rId2" cstate="print"/>
          <a:srcRect/>
          <a:stretch>
            <a:fillRect/>
          </a:stretch>
        </p:blipFill>
        <p:spPr bwMode="auto">
          <a:xfrm>
            <a:off x="2101850" y="1189038"/>
            <a:ext cx="4940300" cy="4479925"/>
          </a:xfrm>
          <a:prstGeom prst="rect">
            <a:avLst/>
          </a:prstGeom>
          <a:noFill/>
          <a:ln w="9525">
            <a:noFill/>
            <a:miter lim="800000"/>
            <a:headEnd/>
            <a:tailEnd/>
          </a:ln>
        </p:spPr>
      </p:pic>
    </p:spTree>
    <p:extLst>
      <p:ext uri="{BB962C8B-B14F-4D97-AF65-F5344CB8AC3E}">
        <p14:creationId xmlns:p14="http://schemas.microsoft.com/office/powerpoint/2010/main" val="36349116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http://s2.picofile.com/file/7206250963/Slide5.jpg"/>
          <p:cNvPicPr>
            <a:picLocks noChangeAspect="1" noChangeArrowheads="1"/>
          </p:cNvPicPr>
          <p:nvPr/>
        </p:nvPicPr>
        <p:blipFill>
          <a:blip r:embed="rId2" cstate="print"/>
          <a:srcRect/>
          <a:stretch>
            <a:fillRect/>
          </a:stretch>
        </p:blipFill>
        <p:spPr bwMode="auto">
          <a:xfrm>
            <a:off x="4356100" y="1412875"/>
            <a:ext cx="4479925" cy="4187825"/>
          </a:xfrm>
          <a:prstGeom prst="rect">
            <a:avLst/>
          </a:prstGeom>
          <a:noFill/>
          <a:ln w="9525">
            <a:noFill/>
            <a:miter lim="800000"/>
            <a:headEnd/>
            <a:tailEnd/>
          </a:ln>
        </p:spPr>
      </p:pic>
      <p:pic>
        <p:nvPicPr>
          <p:cNvPr id="37891" name="Picture 2" descr="http://s1.picofile.com/file/7206250321/Slide4.jpg"/>
          <p:cNvPicPr>
            <a:picLocks noChangeAspect="1" noChangeArrowheads="1"/>
          </p:cNvPicPr>
          <p:nvPr/>
        </p:nvPicPr>
        <p:blipFill>
          <a:blip r:embed="rId3" cstate="print"/>
          <a:srcRect/>
          <a:stretch>
            <a:fillRect/>
          </a:stretch>
        </p:blipFill>
        <p:spPr bwMode="auto">
          <a:xfrm>
            <a:off x="107950" y="1412875"/>
            <a:ext cx="4643438" cy="4187825"/>
          </a:xfrm>
          <a:prstGeom prst="rect">
            <a:avLst/>
          </a:prstGeom>
          <a:noFill/>
          <a:ln w="9525">
            <a:noFill/>
            <a:miter lim="800000"/>
            <a:headEnd/>
            <a:tailEnd/>
          </a:ln>
        </p:spPr>
      </p:pic>
    </p:spTree>
    <p:extLst>
      <p:ext uri="{BB962C8B-B14F-4D97-AF65-F5344CB8AC3E}">
        <p14:creationId xmlns:p14="http://schemas.microsoft.com/office/powerpoint/2010/main" val="24154102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2286000" y="487363"/>
            <a:ext cx="4572000" cy="5296835"/>
          </a:xfrm>
          <a:prstGeom prst="rect">
            <a:avLst/>
          </a:prstGeom>
          <a:noFill/>
          <a:ln w="9525">
            <a:noFill/>
            <a:miter lim="800000"/>
            <a:headEnd/>
            <a:tailEnd/>
          </a:ln>
        </p:spPr>
        <p:txBody>
          <a:bodyPr>
            <a:spAutoFit/>
          </a:bodyPr>
          <a:lstStyle/>
          <a:p>
            <a:pPr algn="r" rtl="1">
              <a:lnSpc>
                <a:spcPct val="115000"/>
              </a:lnSpc>
              <a:spcAft>
                <a:spcPts val="1000"/>
              </a:spcAft>
            </a:pPr>
            <a:r>
              <a:rPr lang="ar-SA" b="1" dirty="0">
                <a:latin typeface="Calibri" pitchFamily="34" charset="0"/>
                <a:ea typeface="Calibri" pitchFamily="34" charset="0"/>
                <a:cs typeface="Arial" charset="0"/>
              </a:rPr>
              <a:t>ب) انجام ارزشیابی تشخیصی وورودی:(3 دقیقه)</a:t>
            </a:r>
            <a:r>
              <a:rPr lang="ar-SA" dirty="0">
                <a:latin typeface="Calibri" pitchFamily="34" charset="0"/>
                <a:ea typeface="Calibri" pitchFamily="34" charset="0"/>
                <a:cs typeface="Arial" charset="0"/>
              </a:rPr>
              <a:t> </a:t>
            </a:r>
            <a:r>
              <a:rPr lang="ar-SA" b="1" dirty="0">
                <a:latin typeface="Calibri" pitchFamily="34" charset="0"/>
                <a:ea typeface="Calibri" pitchFamily="34" charset="0"/>
                <a:cs typeface="Arial" charset="0"/>
              </a:rPr>
              <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با طرح سوالات :</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تعریف انرژی؟</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فراگیران به این پرسشها پاسخ می دهند</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از آب چه استفاده هایی می شود ؟</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فراگیران به این پرسشها پاسخ می دهند</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وسیله ای که انرژی آب استفاده می کند ؟</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فراگیران به این پرسشها پاسخ می دهند</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آب در چه جاهایی وجود دارد ؟</a:t>
            </a:r>
            <a:endParaRPr lang="en-US" dirty="0">
              <a:latin typeface="Calibri" pitchFamily="34" charset="0"/>
              <a:ea typeface="Calibri" pitchFamily="34" charset="0"/>
              <a:cs typeface="Arial" charset="0"/>
            </a:endParaRPr>
          </a:p>
          <a:p>
            <a:pPr algn="r" rtl="1">
              <a:lnSpc>
                <a:spcPct val="115000"/>
              </a:lnSpc>
              <a:spcAft>
                <a:spcPts val="1000"/>
              </a:spcAft>
            </a:pPr>
            <a:r>
              <a:rPr lang="ar-SA" b="1" dirty="0">
                <a:latin typeface="Calibri" pitchFamily="34" charset="0"/>
                <a:ea typeface="Calibri" pitchFamily="34" charset="0"/>
                <a:cs typeface="Arial" charset="0"/>
              </a:rPr>
              <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روش : پرسش وپاسخ</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برای جلوگیری از به هدر رفتن آب در محیط زندگی خود چه پیشنهادهایی دارند ؟</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پاسخ به پرسشها توسط گروه قطره</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فکر می کنید رودخانه ها چگونه به وجود می آیند ؟</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پاسخ به پرسشها توسط گروه ابر </a:t>
            </a:r>
            <a:endParaRPr lang="en-US" dirty="0">
              <a:latin typeface="Calibri" pitchFamily="34" charset="0"/>
              <a:ea typeface="Calibri" pitchFamily="34" charset="0"/>
              <a:cs typeface="Arial" charset="0"/>
            </a:endParaRPr>
          </a:p>
        </p:txBody>
      </p:sp>
    </p:spTree>
    <p:extLst>
      <p:ext uri="{BB962C8B-B14F-4D97-AF65-F5344CB8AC3E}">
        <p14:creationId xmlns:p14="http://schemas.microsoft.com/office/powerpoint/2010/main" val="445465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http://s2.picofile.com/file/7206251933/Slide6.jpg"/>
          <p:cNvPicPr>
            <a:picLocks noChangeAspect="1" noChangeArrowheads="1"/>
          </p:cNvPicPr>
          <p:nvPr/>
        </p:nvPicPr>
        <p:blipFill>
          <a:blip r:embed="rId2" cstate="print"/>
          <a:srcRect/>
          <a:stretch>
            <a:fillRect/>
          </a:stretch>
        </p:blipFill>
        <p:spPr bwMode="auto">
          <a:xfrm>
            <a:off x="1403350" y="1196975"/>
            <a:ext cx="6337300" cy="4956175"/>
          </a:xfrm>
          <a:prstGeom prst="rect">
            <a:avLst/>
          </a:prstGeom>
          <a:noFill/>
          <a:ln w="9525">
            <a:noFill/>
            <a:miter lim="800000"/>
            <a:headEnd/>
            <a:tailEnd/>
          </a:ln>
        </p:spPr>
      </p:pic>
    </p:spTree>
    <p:extLst>
      <p:ext uri="{BB962C8B-B14F-4D97-AF65-F5344CB8AC3E}">
        <p14:creationId xmlns:p14="http://schemas.microsoft.com/office/powerpoint/2010/main" val="30651614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http://s2.picofile.com/file/7206252896/Slide7.jpg"/>
          <p:cNvPicPr>
            <a:picLocks noChangeAspect="1" noChangeArrowheads="1"/>
          </p:cNvPicPr>
          <p:nvPr/>
        </p:nvPicPr>
        <p:blipFill>
          <a:blip r:embed="rId2" cstate="print"/>
          <a:srcRect/>
          <a:stretch>
            <a:fillRect/>
          </a:stretch>
        </p:blipFill>
        <p:spPr bwMode="auto">
          <a:xfrm>
            <a:off x="1206500" y="969963"/>
            <a:ext cx="6731000" cy="4918075"/>
          </a:xfrm>
          <a:prstGeom prst="rect">
            <a:avLst/>
          </a:prstGeom>
          <a:noFill/>
          <a:ln w="9525">
            <a:noFill/>
            <a:miter lim="800000"/>
            <a:headEnd/>
            <a:tailEnd/>
          </a:ln>
        </p:spPr>
      </p:pic>
    </p:spTree>
    <p:extLst>
      <p:ext uri="{BB962C8B-B14F-4D97-AF65-F5344CB8AC3E}">
        <p14:creationId xmlns:p14="http://schemas.microsoft.com/office/powerpoint/2010/main" val="2970022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10_lavender_shad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Eras Demi ITC"/>
        <a:ea typeface=""/>
        <a:cs typeface=""/>
      </a:majorFont>
      <a:minorFont>
        <a:latin typeface="Franklin Gothic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7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0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2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4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8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9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0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vender_shad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Eras Demi ITC"/>
        <a:ea typeface=""/>
        <a:cs typeface=""/>
      </a:majorFont>
      <a:minorFont>
        <a:latin typeface="Franklin Gothic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1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2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مقدم زاد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Davat"/>
        <a:ea typeface=""/>
        <a:cs typeface="Davat"/>
      </a:majorFont>
      <a:minorFont>
        <a:latin typeface="Lotus"/>
        <a:ea typeface=""/>
        <a:cs typeface="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نجفی</Template>
  <TotalTime>522</TotalTime>
  <Words>14321</Words>
  <Application>Microsoft Office PowerPoint</Application>
  <PresentationFormat>On-screen Show (4:3)</PresentationFormat>
  <Paragraphs>989</Paragraphs>
  <Slides>194</Slides>
  <Notes>2</Notes>
  <HiddenSlides>0</HiddenSlides>
  <MMClips>0</MMClips>
  <ScaleCrop>false</ScaleCrop>
  <HeadingPairs>
    <vt:vector size="4" baseType="variant">
      <vt:variant>
        <vt:lpstr>Theme</vt:lpstr>
      </vt:variant>
      <vt:variant>
        <vt:i4>24</vt:i4>
      </vt:variant>
      <vt:variant>
        <vt:lpstr>Slide Titles</vt:lpstr>
      </vt:variant>
      <vt:variant>
        <vt:i4>194</vt:i4>
      </vt:variant>
    </vt:vector>
  </HeadingPairs>
  <TitlesOfParts>
    <vt:vector size="218" baseType="lpstr">
      <vt:lpstr>10_lavender_shade</vt:lpstr>
      <vt:lpstr>lavender_shade</vt:lpstr>
      <vt:lpstr>red_roses</vt:lpstr>
      <vt:lpstr>1_red_roses</vt:lpstr>
      <vt:lpstr>2_red_roses</vt:lpstr>
      <vt:lpstr>3_red_roses</vt:lpstr>
      <vt:lpstr>4_red_roses</vt:lpstr>
      <vt:lpstr>8_red_roses</vt:lpstr>
      <vt:lpstr>9_red_roses</vt:lpstr>
      <vt:lpstr>11_red_roses</vt:lpstr>
      <vt:lpstr>12_red_roses</vt:lpstr>
      <vt:lpstr>17_red_roses</vt:lpstr>
      <vt:lpstr>20_red_roses</vt:lpstr>
      <vt:lpstr>21_red_roses</vt:lpstr>
      <vt:lpstr>22_red_roses</vt:lpstr>
      <vt:lpstr>24_red_roses</vt:lpstr>
      <vt:lpstr>28_red_roses</vt:lpstr>
      <vt:lpstr>29_red_roses</vt:lpstr>
      <vt:lpstr>30_red_roses</vt:lpstr>
      <vt:lpstr>31_red_roses</vt:lpstr>
      <vt:lpstr>32_red_roses</vt:lpstr>
      <vt:lpstr>مقدم زاده</vt:lpstr>
      <vt:lpstr>1_Diseño predeterminado</vt:lpstr>
      <vt:lpstr>Diseño predeterminado</vt:lpstr>
      <vt:lpstr>PowerPoint Presentation</vt:lpstr>
      <vt:lpstr>مــــنـــــابـــــــــع</vt:lpstr>
      <vt:lpstr>سؤالات جلسه اول</vt:lpstr>
      <vt:lpstr> سناریوها (موقعیت های عملی) </vt:lpstr>
      <vt:lpstr>سناریوی 1: بررسی کارکرد زبان</vt:lpstr>
      <vt:lpstr>سناریوی 2: آزمایشگاه صدا</vt:lpstr>
      <vt:lpstr>سناریوی 3: پژوهش اولیه در زبان مکتوب</vt:lpstr>
      <vt:lpstr>سناریوی 4: پژوهشی در شعر</vt:lpstr>
      <vt:lpstr>فصل اول     پژوهشی در زمینه ی یاددهی/ یادگیری </vt:lpstr>
      <vt:lpstr>تجارب یادگیری از ترکیب محتوا، فرآیند و جوّ اجتماعی شکل می گیرند.  محتوا: مفهوم کلی فرآیند: کاوش سازنده به جای پذیرش انفعالی جوّ اجتماعی: گسترش یابنده به جای محدود کنندگی  انعطاف پذیری الگوهای تدریس بر اساس طیف وسیع برنامه های درسی و یادگیرندگان متفاوت  تفاوت در ماهیت یادگیری (انفرادی) و یاددهی (گروهی)  چند سناریو: 1- آموزش پژوهش (دعوت به پژوهش)؛ موقعیت شگفتی آور (خاموش شدن شمع با قرار دادن ظرف  شیشه ای) 2- تفکر استقرایی؛ آهن ربا و اشیاء فلزی خاص. رسیدن از جزء به کل </vt:lpstr>
      <vt:lpstr>3- روش آموزش به شیوه محاکم قضایی: پخش فیلمی از یک جلسه دادگاه؛ مباحث مناقشه آمیز، بحث در مورد مواضع ارزشی و سیاستهای مختلف  و گاه متضاد با مشاهده ی کامل فیلم و مطالعه مختصری از پرونده های مرتبط 4- کاوش گروهی، یادگیری مشارکتی؛ دیدن فیلم و مطالعه رمان با هدفی خاص (مثل کاوش مسائل اجتماعی)  نتایج پژوهشها حکم 1- رویکردهای تدریس از تنوع و گوناگونی قابل توجهی برخوردارند. حکم 2- آنچه یاد گرفته می شود و نیز چگونگی یادگیری آن، تحت تأثیر روشهای به کار برده شده است. حکم 3- دانش آموزان بخشی قدرتمند از تجربه یادگیری در شرف خلق شدن هستند و نسبت به یک روش تدریس، واکنشهای متفاوت دارند.</vt:lpstr>
      <vt:lpstr>تکالیف معلمان</vt:lpstr>
      <vt:lpstr>فصل دوم      خانواده های الگوهای تدریس </vt:lpstr>
      <vt:lpstr>تقسیم بندی بر اساس محور یادگیری و نیز نوع نگاه نسبت به افراد و نحوه ی آموزش ایشان:    1- پردازش اطلاعات 2- اجتماعی 3- شخصی (فردی) 4- نظامهای رفتاری </vt:lpstr>
      <vt:lpstr>خانواده الگوهای پردازش اطلاعات</vt:lpstr>
      <vt:lpstr>الگوهای تدریس خانواده پردازش اطلاعات</vt:lpstr>
      <vt:lpstr>خانواده الگوهای اجتماعی؛ تدارک اجتماع یادگیری</vt:lpstr>
      <vt:lpstr>روشهای تدریس خانواده الگوهای اجتماعی</vt:lpstr>
      <vt:lpstr>خانواده الگوهای شخصی (فردی)</vt:lpstr>
      <vt:lpstr>روشهای تدریس خانواده الگوهای شخصی (فردی)</vt:lpstr>
      <vt:lpstr>خانواده الگوهای نظامهای رفتاری</vt:lpstr>
      <vt:lpstr>الگوهای موجود در خانواده نظامهای رفتاری</vt:lpstr>
      <vt:lpstr>کدام خانواده؟ کدام الگو؟</vt:lpstr>
      <vt:lpstr>تکلیف جلسه آینده</vt:lpstr>
      <vt:lpstr>ســؤالات این جلسـه</vt:lpstr>
      <vt:lpstr>بسمه تعالی</vt:lpstr>
      <vt:lpstr>فصل سوم  یادگیری تفکر استقرایی</vt:lpstr>
      <vt:lpstr>سناریوی 1- درس گیاه شناسی و ساختار گیاه</vt:lpstr>
      <vt:lpstr>سناریوی 2- آموزش زبان، ساختار واژه ها، ریشه کلمات، پیشوند و پسوند</vt:lpstr>
      <vt:lpstr>سناریوی 3- طبقه بندی میوه و سبزیجات بر اساس تعامل با فلزات و تولید جریان برق (فعالیت داوطلبانه)</vt:lpstr>
      <vt:lpstr>سناریوی 4- پیازهای متفاوت گل لاله، پیش بینی و آزمون فرضیه ها</vt:lpstr>
      <vt:lpstr>سناریوی 5- مقایسه قاره ها و کشورهای مختلف موجود در هر قاره با مطالعه همبستگی بین متغیرهای مختلف جامعه شناختی</vt:lpstr>
      <vt:lpstr>سناریوی 6- تعیین سبک یا تاریخ نقاشی ها</vt:lpstr>
      <vt:lpstr>تفکر استقرایی به عنوان یک الگوی تدریس و یادگیری</vt:lpstr>
      <vt:lpstr>مراحل الگو</vt:lpstr>
      <vt:lpstr>دانش آموز، دانش را می سازد و سپس آن را از طریق تجربه و در برابر دانش متخصصان می آزماید.  تقابل استقرا و قیاس</vt:lpstr>
      <vt:lpstr>مراحل الگوی استقرایی </vt:lpstr>
      <vt:lpstr>PowerPoint Presentation</vt:lpstr>
      <vt:lpstr>PowerPoint Presentation</vt:lpstr>
      <vt:lpstr>نکته</vt:lpstr>
      <vt:lpstr>پــــژوهش</vt:lpstr>
      <vt:lpstr>PowerPoint Presentation</vt:lpstr>
      <vt:lpstr>فصل چهارم                   یادگیری کاوش مفاهیم                          (فراگیری مفاهیم)</vt:lpstr>
      <vt:lpstr>سناریوی 1</vt:lpstr>
      <vt:lpstr>سناریوی 2: مقایسه شهرها بر اساس ویژگیهای مختلف و بعد دسته بندی در گروه بلی و خیر برای تشخیص ویژگی مورد نظر</vt:lpstr>
      <vt:lpstr>سناریوی 3</vt:lpstr>
      <vt:lpstr>فراگیری مفهوم به عنوان یک الگوی یادگیری و یاددهی</vt:lpstr>
      <vt:lpstr>PowerPoint Presentation</vt:lpstr>
      <vt:lpstr>PowerPoint Presentation</vt:lpstr>
      <vt:lpstr>مراحل الگوی فراگیری مفهوم</vt:lpstr>
      <vt:lpstr>پــــژوهش</vt:lpstr>
      <vt:lpstr>PowerPoint Presentation</vt:lpstr>
      <vt:lpstr>تکلیف جلسه ی آینده</vt:lpstr>
      <vt:lpstr>فصل پنجم</vt:lpstr>
      <vt:lpstr>یادگیری تفکر استعاره ای (بدیع نگاری)</vt:lpstr>
      <vt:lpstr>بدیع نگاری به عنوان یک الگوی یادگیری و یاددهی</vt:lpstr>
      <vt:lpstr>PowerPoint Presentation</vt:lpstr>
      <vt:lpstr>روش بدیع نگاری بر چهار مطلب که دیدگاههای سنتی را به چالش می کشاند بنا شده است:</vt:lpstr>
      <vt:lpstr>مراحل الگو</vt:lpstr>
      <vt:lpstr>PowerPoint Presentation</vt:lpstr>
      <vt:lpstr>مراحل الگوی یاددهی و یادگیری بدیع نگاری</vt:lpstr>
      <vt:lpstr>PowerPoint Presentation</vt:lpstr>
      <vt:lpstr>استفاده از الگوی بدیع نگاری در برنامه درسی</vt:lpstr>
      <vt:lpstr>PowerPoint Presentation</vt:lpstr>
      <vt:lpstr>آثار مستقیم و غیرمستقیم الگوی تدریس ویادگیری بدیع نگاری </vt:lpstr>
      <vt:lpstr>فصل ششم   یادگیری از طریق یادیارها</vt:lpstr>
      <vt:lpstr>استفاده از یادیارها به عنوان الگویی برای یاددهی و یادگیری</vt:lpstr>
      <vt:lpstr>یک الگوی یادیار: روش اتصال کلمه</vt:lpstr>
      <vt:lpstr>تدریس الگوی اتصال کلمه</vt:lpstr>
      <vt:lpstr>مفاهیم و تعاریف سودمند برای استفاده از این الگو</vt:lpstr>
      <vt:lpstr>مراحل الگو</vt:lpstr>
      <vt:lpstr>PowerPoint Presentation</vt:lpstr>
      <vt:lpstr>مراحل زیر به دانش آموزان آموزش داده می شود:</vt:lpstr>
      <vt:lpstr>آثار مستقیم و غیر مستقیم الگوی یادیارها</vt:lpstr>
      <vt:lpstr>فصل هفتم</vt:lpstr>
      <vt:lpstr>مراحل اجرا الگوهمیاری</vt:lpstr>
      <vt:lpstr>فرض های زیر بنایی تشکیل جوامع یادگیری مبتنی برهمیاری</vt:lpstr>
      <vt:lpstr>PowerPoint Presentation</vt:lpstr>
      <vt:lpstr>PowerPoint Presentation</vt:lpstr>
      <vt:lpstr>PowerPoint Presentation</vt:lpstr>
      <vt:lpstr>آموزش برای کارآمدی </vt:lpstr>
      <vt:lpstr>تقسیم کار :تخصص </vt:lpstr>
      <vt:lpstr>انگیزش :بیرونی یا درونی؟</vt:lpstr>
      <vt:lpstr>پژوهش گروهی در مدرسه و کلاس </vt:lpstr>
      <vt:lpstr>PowerPoint Presentation</vt:lpstr>
      <vt:lpstr>PowerPoint Presentation</vt:lpstr>
      <vt:lpstr>مراحل اجرای الگوی یاددهی ویادگیری کاوش گروهی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ایفای نقش</vt:lpstr>
      <vt:lpstr>مراحل اجرای روش ایفای نقش</vt:lpstr>
      <vt:lpstr>پیش فرض های یادگیری ایفای تقش</vt:lpstr>
      <vt:lpstr>PowerPoint Presentation</vt:lpstr>
      <vt:lpstr>فصل نهم: یادگیری ازطریق مشاوره</vt:lpstr>
      <vt:lpstr>PowerPoint Presentation</vt:lpstr>
      <vt:lpstr>PowerPoint Presentation</vt:lpstr>
      <vt:lpstr>PowerPoint Presentation</vt:lpstr>
      <vt:lpstr>PowerPoint Presentation</vt:lpstr>
      <vt:lpstr>فصل دهم: یادگیری از طریق شبیه سازی</vt:lpstr>
      <vt:lpstr>شبیه سازی به عنوان یک الگوی یادهی -یادگیری</vt:lpstr>
      <vt:lpstr>رایانه ها وشبیه سازها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چهارنقش معلم درآموزش شبیه سازی</vt:lpstr>
      <vt:lpstr>PowerPoint Presentation</vt:lpstr>
      <vt:lpstr>PowerPoint Presentation</vt:lpstr>
      <vt:lpstr>مراحل یادگیری –یاددهی شبیه سازی</vt:lpstr>
      <vt:lpstr>مراحل یادگیری –یاددهی شبیه سازی</vt:lpstr>
      <vt:lpstr>مزایای شبیه سازی</vt:lpstr>
      <vt:lpstr>معایب شبیه سازی</vt:lpstr>
      <vt:lpstr>سؤالات این جلسه</vt:lpstr>
      <vt:lpstr>PowerPoint Presentation</vt:lpstr>
      <vt:lpstr>الگوی اسقرایی تصویر- واژه</vt:lpstr>
      <vt:lpstr>سناریوی 1:</vt:lpstr>
      <vt:lpstr>دانش آموزان دو روز فرصت داشتند که به تصویر نگاه کنند و اشیاء موجود در آن و نیز وقایع جاری در آن را شناسایی کنند. </vt:lpstr>
      <vt:lpstr>مرحله دوم : </vt:lpstr>
      <vt:lpstr>مرحله سوم:</vt:lpstr>
      <vt:lpstr>مرحله چهارم:</vt:lpstr>
      <vt:lpstr>در چند روز نخست دانش آموزان می توانند یکی از سه فعالیت زیر را نجام دهند: </vt:lpstr>
      <vt:lpstr>هفته دوم:</vt:lpstr>
      <vt:lpstr>هفته سوم:</vt:lpstr>
      <vt:lpstr>هفته چهارم:</vt:lpstr>
      <vt:lpstr>نکته</vt:lpstr>
      <vt:lpstr>پیش فرضهای استفاده از الگوی استقرایی تصویر-واژه</vt:lpstr>
      <vt:lpstr>PowerPoint Presentation</vt:lpstr>
      <vt:lpstr>سناریوی 2</vt:lpstr>
      <vt:lpstr>PowerPoint Presentation</vt:lpstr>
      <vt:lpstr>مرحله دوم :</vt:lpstr>
      <vt:lpstr>مرحله سوم: </vt:lpstr>
      <vt:lpstr>مرحله چهارم </vt:lpstr>
      <vt:lpstr>مرحله پنجم:</vt:lpstr>
      <vt:lpstr>مرحله ششم</vt:lpstr>
      <vt:lpstr>مرحله هفتم</vt:lpstr>
      <vt:lpstr>مرحله هشتم</vt:lpstr>
      <vt:lpstr>جمع بندی : یاددهی و یادگیری</vt:lpstr>
      <vt:lpstr>تأملات</vt:lpstr>
      <vt:lpstr>مراحل الگوی استقرایی تصویر-واژه برای خواندن و نوشتن آغازین</vt:lpstr>
      <vt:lpstr>عملکرد معلم و دانش آموز در الگوی اسقرایی تصویر-واژه</vt:lpstr>
      <vt:lpstr>پیامد های آموزشی و پرورشی</vt:lpstr>
      <vt:lpstr>الگوی  استقرای تصویر-واژه</vt:lpstr>
      <vt:lpstr>فصل دوازدهم</vt:lpstr>
      <vt:lpstr>سلسله مراتب انواع عملکرد از دیدگاه گانیه</vt:lpstr>
      <vt:lpstr>تسهیل یادگیری های ششگانه</vt:lpstr>
      <vt:lpstr>تسهیل یادگیری های ششگانه</vt:lpstr>
      <vt:lpstr>برنامه درسی مناسب برای مبتدیان بزرگسال</vt:lpstr>
      <vt:lpstr>فصل سیزدهم</vt:lpstr>
      <vt:lpstr>سه نوع یادگیری در هم آمیخته</vt:lpstr>
      <vt:lpstr>پیشنهادات عملی برای کار انفرادی</vt:lpstr>
      <vt:lpstr>پیشنهادات عملی برای کار به صورت گروهی</vt:lpstr>
      <vt:lpstr>وضعیت ایده آل برای یاددهی و یادگیری</vt:lpstr>
      <vt:lpstr>رسالت های مهم آموزش ضمن خدمت</vt:lpstr>
      <vt:lpstr>راهکارهای بهبود کیفیت تعلیم و تربیت همگانی</vt:lpstr>
      <vt:lpstr>دو عامل مهم در انتخاب روش تدریس</vt:lpstr>
      <vt:lpstr>معرفی کتاب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بسمه تعالی</dc:title>
  <dc:creator>sajad</dc:creator>
  <cp:lastModifiedBy>Deniz Rayan</cp:lastModifiedBy>
  <cp:revision>91</cp:revision>
  <dcterms:created xsi:type="dcterms:W3CDTF">2014-02-17T12:25:38Z</dcterms:created>
  <dcterms:modified xsi:type="dcterms:W3CDTF">2015-12-04T07:49:28Z</dcterms:modified>
</cp:coreProperties>
</file>