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 id="262" r:id="rId7"/>
    <p:sldId id="261" r:id="rId8"/>
    <p:sldId id="263" r:id="rId9"/>
    <p:sldId id="264" r:id="rId10"/>
    <p:sldId id="265" r:id="rId1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71" autoAdjust="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64B583ED-0B92-44E5-BEB6-98B7CE1DE527}" type="datetimeFigureOut">
              <a:rPr lang="fa-IR" smtClean="0"/>
              <a:pPr/>
              <a:t>12/02/1435</a:t>
            </a:fld>
            <a:endParaRPr lang="fa-IR"/>
          </a:p>
        </p:txBody>
      </p:sp>
      <p:sp>
        <p:nvSpPr>
          <p:cNvPr id="2" name="Footer Placeholder 1"/>
          <p:cNvSpPr>
            <a:spLocks noGrp="1"/>
          </p:cNvSpPr>
          <p:nvPr>
            <p:ph type="ftr" sz="quarter" idx="11"/>
          </p:nvPr>
        </p:nvSpPr>
        <p:spPr/>
        <p:txBody>
          <a:bodyPr/>
          <a:lstStyle/>
          <a:p>
            <a:endParaRPr lang="fa-IR"/>
          </a:p>
        </p:txBody>
      </p:sp>
      <p:sp>
        <p:nvSpPr>
          <p:cNvPr id="15" name="Slide Number Placeholder 14"/>
          <p:cNvSpPr>
            <a:spLocks noGrp="1"/>
          </p:cNvSpPr>
          <p:nvPr>
            <p:ph type="sldNum" sz="quarter" idx="12"/>
          </p:nvPr>
        </p:nvSpPr>
        <p:spPr>
          <a:xfrm>
            <a:off x="8229600" y="6473952"/>
            <a:ext cx="758952" cy="246888"/>
          </a:xfrm>
        </p:spPr>
        <p:txBody>
          <a:bodyPr/>
          <a:lstStyle/>
          <a:p>
            <a:fld id="{F9672A37-A2DB-443B-AE7F-1609207B7AE1}" type="slidenum">
              <a:rPr lang="fa-IR" smtClean="0"/>
              <a:pPr/>
              <a:t>‹#›</a:t>
            </a:fld>
            <a:endParaRPr lang="fa-IR"/>
          </a:p>
        </p:txBody>
      </p:sp>
    </p:spTree>
  </p:cSld>
  <p:clrMapOvr>
    <a:masterClrMapping/>
  </p:clrMapOvr>
  <p:transition spd="slow" advTm="5000">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B583ED-0B92-44E5-BEB6-98B7CE1DE527}" type="datetimeFigureOut">
              <a:rPr lang="fa-IR" smtClean="0"/>
              <a:pPr/>
              <a:t>12/02/1435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672A37-A2DB-443B-AE7F-1609207B7AE1}" type="slidenum">
              <a:rPr lang="fa-IR" smtClean="0"/>
              <a:pPr/>
              <a:t>‹#›</a:t>
            </a:fld>
            <a:endParaRPr lang="fa-IR"/>
          </a:p>
        </p:txBody>
      </p:sp>
    </p:spTree>
  </p:cSld>
  <p:clrMapOvr>
    <a:masterClrMapping/>
  </p:clrMapOvr>
  <p:transition spd="slow" advTm="5000">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B583ED-0B92-44E5-BEB6-98B7CE1DE527}" type="datetimeFigureOut">
              <a:rPr lang="fa-IR" smtClean="0"/>
              <a:pPr/>
              <a:t>12/02/1435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672A37-A2DB-443B-AE7F-1609207B7AE1}" type="slidenum">
              <a:rPr lang="fa-IR" smtClean="0"/>
              <a:pPr/>
              <a:t>‹#›</a:t>
            </a:fld>
            <a:endParaRPr lang="fa-IR"/>
          </a:p>
        </p:txBody>
      </p:sp>
    </p:spTree>
  </p:cSld>
  <p:clrMapOvr>
    <a:masterClrMapping/>
  </p:clrMapOvr>
  <p:transition spd="slow" advTm="5000">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4B583ED-0B92-44E5-BEB6-98B7CE1DE527}" type="datetimeFigureOut">
              <a:rPr lang="fa-IR" smtClean="0"/>
              <a:pPr/>
              <a:t>12/02/1435</a:t>
            </a:fld>
            <a:endParaRPr lang="fa-IR"/>
          </a:p>
        </p:txBody>
      </p:sp>
      <p:sp>
        <p:nvSpPr>
          <p:cNvPr id="19" name="Footer Placeholder 18"/>
          <p:cNvSpPr>
            <a:spLocks noGrp="1"/>
          </p:cNvSpPr>
          <p:nvPr>
            <p:ph type="ftr" sz="quarter" idx="11"/>
          </p:nvPr>
        </p:nvSpPr>
        <p:spPr>
          <a:xfrm>
            <a:off x="3581400" y="76200"/>
            <a:ext cx="2895600" cy="288925"/>
          </a:xfrm>
        </p:spPr>
        <p:txBody>
          <a:bodyPr/>
          <a:lstStyle/>
          <a:p>
            <a:endParaRPr lang="fa-IR"/>
          </a:p>
        </p:txBody>
      </p:sp>
      <p:sp>
        <p:nvSpPr>
          <p:cNvPr id="16" name="Slide Number Placeholder 15"/>
          <p:cNvSpPr>
            <a:spLocks noGrp="1"/>
          </p:cNvSpPr>
          <p:nvPr>
            <p:ph type="sldNum" sz="quarter" idx="12"/>
          </p:nvPr>
        </p:nvSpPr>
        <p:spPr>
          <a:xfrm>
            <a:off x="8229600" y="6473952"/>
            <a:ext cx="758952" cy="246888"/>
          </a:xfrm>
        </p:spPr>
        <p:txBody>
          <a:bodyPr/>
          <a:lstStyle/>
          <a:p>
            <a:fld id="{F9672A37-A2DB-443B-AE7F-1609207B7AE1}" type="slidenum">
              <a:rPr lang="fa-IR" smtClean="0"/>
              <a:pPr/>
              <a:t>‹#›</a:t>
            </a:fld>
            <a:endParaRPr lang="fa-IR"/>
          </a:p>
        </p:txBody>
      </p:sp>
    </p:spTree>
  </p:cSld>
  <p:clrMapOvr>
    <a:masterClrMapping/>
  </p:clrMapOvr>
  <p:transition spd="slow" advTm="5000">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64B583ED-0B92-44E5-BEB6-98B7CE1DE527}" type="datetimeFigureOut">
              <a:rPr lang="fa-IR" smtClean="0"/>
              <a:pPr/>
              <a:t>12/02/1435</a:t>
            </a:fld>
            <a:endParaRPr lang="fa-IR"/>
          </a:p>
        </p:txBody>
      </p:sp>
      <p:sp>
        <p:nvSpPr>
          <p:cNvPr id="11" name="Footer Placeholder 10"/>
          <p:cNvSpPr>
            <a:spLocks noGrp="1"/>
          </p:cNvSpPr>
          <p:nvPr>
            <p:ph type="ftr" sz="quarter" idx="11"/>
          </p:nvPr>
        </p:nvSpPr>
        <p:spPr/>
        <p:txBody>
          <a:bodyPr/>
          <a:lstStyle/>
          <a:p>
            <a:endParaRPr lang="fa-IR"/>
          </a:p>
        </p:txBody>
      </p:sp>
      <p:sp>
        <p:nvSpPr>
          <p:cNvPr id="16" name="Slide Number Placeholder 15"/>
          <p:cNvSpPr>
            <a:spLocks noGrp="1"/>
          </p:cNvSpPr>
          <p:nvPr>
            <p:ph type="sldNum" sz="quarter" idx="12"/>
          </p:nvPr>
        </p:nvSpPr>
        <p:spPr/>
        <p:txBody>
          <a:bodyPr/>
          <a:lstStyle/>
          <a:p>
            <a:fld id="{F9672A37-A2DB-443B-AE7F-1609207B7AE1}" type="slidenum">
              <a:rPr lang="fa-IR" smtClean="0"/>
              <a:pPr/>
              <a:t>‹#›</a:t>
            </a:fld>
            <a:endParaRPr lang="fa-I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advTm="5000">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64B583ED-0B92-44E5-BEB6-98B7CE1DE527}" type="datetimeFigureOut">
              <a:rPr lang="fa-IR" smtClean="0"/>
              <a:pPr/>
              <a:t>12/02/1435</a:t>
            </a:fld>
            <a:endParaRPr lang="fa-IR"/>
          </a:p>
        </p:txBody>
      </p:sp>
      <p:sp>
        <p:nvSpPr>
          <p:cNvPr id="10" name="Footer Placeholder 9"/>
          <p:cNvSpPr>
            <a:spLocks noGrp="1"/>
          </p:cNvSpPr>
          <p:nvPr>
            <p:ph type="ftr" sz="quarter" idx="11"/>
          </p:nvPr>
        </p:nvSpPr>
        <p:spPr/>
        <p:txBody>
          <a:bodyPr/>
          <a:lstStyle/>
          <a:p>
            <a:endParaRPr lang="fa-IR"/>
          </a:p>
        </p:txBody>
      </p:sp>
      <p:sp>
        <p:nvSpPr>
          <p:cNvPr id="31" name="Slide Number Placeholder 30"/>
          <p:cNvSpPr>
            <a:spLocks noGrp="1"/>
          </p:cNvSpPr>
          <p:nvPr>
            <p:ph type="sldNum" sz="quarter" idx="12"/>
          </p:nvPr>
        </p:nvSpPr>
        <p:spPr/>
        <p:txBody>
          <a:bodyPr/>
          <a:lstStyle/>
          <a:p>
            <a:fld id="{F9672A37-A2DB-443B-AE7F-1609207B7AE1}" type="slidenum">
              <a:rPr lang="fa-IR" smtClean="0"/>
              <a:pPr/>
              <a:t>‹#›</a:t>
            </a:fld>
            <a:endParaRPr lang="fa-IR"/>
          </a:p>
        </p:txBody>
      </p:sp>
    </p:spTree>
  </p:cSld>
  <p:clrMapOvr>
    <a:masterClrMapping/>
  </p:clrMapOvr>
  <p:transition spd="slow" advTm="5000">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64B583ED-0B92-44E5-BEB6-98B7CE1DE527}" type="datetimeFigureOut">
              <a:rPr lang="fa-IR" smtClean="0"/>
              <a:pPr/>
              <a:t>12/02/1435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229600" y="6477000"/>
            <a:ext cx="762000" cy="246888"/>
          </a:xfrm>
        </p:spPr>
        <p:txBody>
          <a:bodyPr/>
          <a:lstStyle/>
          <a:p>
            <a:fld id="{F9672A37-A2DB-443B-AE7F-1609207B7AE1}" type="slidenum">
              <a:rPr lang="fa-IR" smtClean="0"/>
              <a:pPr/>
              <a:t>‹#›</a:t>
            </a:fld>
            <a:endParaRPr lang="fa-I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slow" advTm="5000">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4B583ED-0B92-44E5-BEB6-98B7CE1DE527}" type="datetimeFigureOut">
              <a:rPr lang="fa-IR" smtClean="0"/>
              <a:pPr/>
              <a:t>12/02/1435</a:t>
            </a:fld>
            <a:endParaRPr lang="fa-IR"/>
          </a:p>
        </p:txBody>
      </p:sp>
      <p:sp>
        <p:nvSpPr>
          <p:cNvPr id="21" name="Footer Placeholder 20"/>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672A37-A2DB-443B-AE7F-1609207B7AE1}" type="slidenum">
              <a:rPr lang="fa-IR" smtClean="0"/>
              <a:pPr/>
              <a:t>‹#›</a:t>
            </a:fld>
            <a:endParaRPr lang="fa-IR"/>
          </a:p>
        </p:txBody>
      </p:sp>
    </p:spTree>
  </p:cSld>
  <p:clrMapOvr>
    <a:masterClrMapping/>
  </p:clrMapOvr>
  <p:transition spd="slow" advTm="5000">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4B583ED-0B92-44E5-BEB6-98B7CE1DE527}" type="datetimeFigureOut">
              <a:rPr lang="fa-IR" smtClean="0"/>
              <a:pPr/>
              <a:t>12/02/1435</a:t>
            </a:fld>
            <a:endParaRPr lang="fa-IR"/>
          </a:p>
        </p:txBody>
      </p:sp>
      <p:sp>
        <p:nvSpPr>
          <p:cNvPr id="24" name="Footer Placeholder 23"/>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9672A37-A2DB-443B-AE7F-1609207B7AE1}" type="slidenum">
              <a:rPr lang="fa-IR" smtClean="0"/>
              <a:pPr/>
              <a:t>‹#›</a:t>
            </a:fld>
            <a:endParaRPr lang="fa-IR"/>
          </a:p>
        </p:txBody>
      </p:sp>
    </p:spTree>
  </p:cSld>
  <p:clrMapOvr>
    <a:masterClrMapping/>
  </p:clrMapOvr>
  <p:transition spd="slow" advTm="5000">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4B583ED-0B92-44E5-BEB6-98B7CE1DE527}" type="datetimeFigureOut">
              <a:rPr lang="fa-IR" smtClean="0"/>
              <a:pPr/>
              <a:t>12/02/1435</a:t>
            </a:fld>
            <a:endParaRPr lang="fa-IR"/>
          </a:p>
        </p:txBody>
      </p:sp>
      <p:sp>
        <p:nvSpPr>
          <p:cNvPr id="29" name="Footer Placeholder 28"/>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9672A37-A2DB-443B-AE7F-1609207B7AE1}" type="slidenum">
              <a:rPr lang="fa-IR" smtClean="0"/>
              <a:pPr/>
              <a:t>‹#›</a:t>
            </a:fld>
            <a:endParaRPr lang="fa-IR"/>
          </a:p>
        </p:txBody>
      </p:sp>
    </p:spTree>
  </p:cSld>
  <p:clrMapOvr>
    <a:masterClrMapping/>
  </p:clrMapOvr>
  <p:transition spd="slow" advTm="5000">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64B583ED-0B92-44E5-BEB6-98B7CE1DE527}" type="datetimeFigureOut">
              <a:rPr lang="fa-IR" smtClean="0"/>
              <a:pPr/>
              <a:t>12/02/1435</a:t>
            </a:fld>
            <a:endParaRPr lang="fa-IR"/>
          </a:p>
        </p:txBody>
      </p:sp>
      <p:sp>
        <p:nvSpPr>
          <p:cNvPr id="5" name="Footer Placeholder 4"/>
          <p:cNvSpPr>
            <a:spLocks noGrp="1"/>
          </p:cNvSpPr>
          <p:nvPr>
            <p:ph type="ftr" sz="quarter" idx="11"/>
          </p:nvPr>
        </p:nvSpPr>
        <p:spPr/>
        <p:txBody>
          <a:bodyPr/>
          <a:lstStyle/>
          <a:p>
            <a:endParaRPr lang="fa-IR"/>
          </a:p>
        </p:txBody>
      </p:sp>
      <p:sp>
        <p:nvSpPr>
          <p:cNvPr id="31" name="Slide Number Placeholder 30"/>
          <p:cNvSpPr>
            <a:spLocks noGrp="1"/>
          </p:cNvSpPr>
          <p:nvPr>
            <p:ph type="sldNum" sz="quarter" idx="12"/>
          </p:nvPr>
        </p:nvSpPr>
        <p:spPr/>
        <p:txBody>
          <a:bodyPr/>
          <a:lstStyle/>
          <a:p>
            <a:fld id="{F9672A37-A2DB-443B-AE7F-1609207B7AE1}" type="slidenum">
              <a:rPr lang="fa-IR" smtClean="0"/>
              <a:pPr/>
              <a:t>‹#›</a:t>
            </a:fld>
            <a:endParaRPr lang="fa-I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transition spd="slow" advTm="5000">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4B583ED-0B92-44E5-BEB6-98B7CE1DE527}" type="datetimeFigureOut">
              <a:rPr lang="fa-IR" smtClean="0"/>
              <a:pPr/>
              <a:t>12/02/1435</a:t>
            </a:fld>
            <a:endParaRPr lang="fa-I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a-I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9672A37-A2DB-443B-AE7F-1609207B7AE1}" type="slidenum">
              <a:rPr lang="fa-IR" smtClean="0"/>
              <a:pPr/>
              <a:t>‹#›</a:t>
            </a:fld>
            <a:endParaRPr lang="fa-I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slow" advTm="5000">
    <p:pull dir="d"/>
  </p:transition>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14290"/>
            <a:ext cx="8715436" cy="6357982"/>
          </a:xfrm>
        </p:spPr>
        <p:txBody>
          <a:bodyPr/>
          <a:lstStyle/>
          <a:p>
            <a:endParaRPr lang="fa-IR" dirty="0"/>
          </a:p>
        </p:txBody>
      </p:sp>
      <p:pic>
        <p:nvPicPr>
          <p:cNvPr id="4" name="Picture 3" descr="0001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219200" y="685800"/>
            <a:ext cx="6400800" cy="5886472"/>
          </a:xfrm>
          <a:prstGeom prst="rect">
            <a:avLst/>
          </a:prstGeom>
          <a:noFill/>
          <a:ln w="9525">
            <a:noFill/>
            <a:miter lim="800000"/>
            <a:headEnd/>
            <a:tailEnd/>
          </a:ln>
        </p:spPr>
      </p:pic>
    </p:spTree>
  </p:cSld>
  <p:clrMapOvr>
    <a:masterClrMapping/>
  </p:clrMapOvr>
  <p:transition spd="slow" advTm="5000">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14290"/>
            <a:ext cx="8686800" cy="6429420"/>
          </a:xfrm>
        </p:spPr>
        <p:txBody>
          <a:bodyPr>
            <a:normAutofit/>
          </a:bodyPr>
          <a:lstStyle/>
          <a:p>
            <a:r>
              <a:rPr lang="fa-IR" b="1" dirty="0" smtClean="0"/>
              <a:t>منابع تحقيق :</a:t>
            </a:r>
          </a:p>
          <a:p>
            <a:endParaRPr lang="fa-IR" b="1" dirty="0" smtClean="0"/>
          </a:p>
          <a:p>
            <a:r>
              <a:rPr lang="fa-IR" sz="2800" dirty="0" smtClean="0">
                <a:latin typeface="Arial" pitchFamily="34" charset="0"/>
                <a:cs typeface="Arial" pitchFamily="34" charset="0"/>
              </a:rPr>
              <a:t>1) كرامتي محمد رضا-تاليف مقدمه اي بر برنامه ريزي استراتژيك در نظام آموزش و پرورش</a:t>
            </a:r>
          </a:p>
          <a:p>
            <a:r>
              <a:rPr lang="fa-IR" sz="2800" dirty="0" smtClean="0">
                <a:latin typeface="Arial" pitchFamily="34" charset="0"/>
                <a:cs typeface="Arial" pitchFamily="34" charset="0"/>
              </a:rPr>
              <a:t>2)مشايخ فريده-بازرگان عباس-ترجمه برنامه ريزي استراتژيك در نظام آموزشي</a:t>
            </a:r>
          </a:p>
          <a:p>
            <a:r>
              <a:rPr lang="fa-IR" sz="2800" dirty="0" smtClean="0">
                <a:latin typeface="Arial" pitchFamily="34" charset="0"/>
                <a:cs typeface="Arial" pitchFamily="34" charset="0"/>
              </a:rPr>
              <a:t>3)عزيزي اسحاق علي-مقاله نگاهي به برنامه ريزي استراتژيك در آموزش و پرورش-هفته نامه بهنگر-شماره 63- ص 6</a:t>
            </a:r>
          </a:p>
          <a:p>
            <a:endParaRPr lang="fa-IR" dirty="0" smtClean="0"/>
          </a:p>
          <a:p>
            <a:r>
              <a:rPr lang="fa-IR" b="1" dirty="0" smtClean="0"/>
              <a:t>منابع اينترنتي :</a:t>
            </a:r>
          </a:p>
          <a:p>
            <a:r>
              <a:rPr lang="en-US" sz="2800" i="1" dirty="0" smtClean="0"/>
              <a:t>www.noormags.com </a:t>
            </a:r>
            <a:endParaRPr lang="fa-IR" sz="2800" i="1" dirty="0" smtClean="0"/>
          </a:p>
          <a:p>
            <a:pPr>
              <a:buNone/>
            </a:pPr>
            <a:endParaRPr lang="fa-IR" dirty="0"/>
          </a:p>
        </p:txBody>
      </p:sp>
    </p:spTree>
  </p:cSld>
  <p:clrMapOvr>
    <a:masterClrMapping/>
  </p:clrMapOvr>
  <p:transition spd="slow" advTm="5000">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14290"/>
            <a:ext cx="8572560" cy="6357982"/>
          </a:xfrm>
        </p:spPr>
        <p:txBody>
          <a:bodyPr>
            <a:normAutofit fontScale="92500" lnSpcReduction="10000"/>
          </a:bodyPr>
          <a:lstStyle/>
          <a:p>
            <a:pPr algn="ctr" fontAlgn="base">
              <a:lnSpc>
                <a:spcPct val="150000"/>
              </a:lnSpc>
              <a:spcBef>
                <a:spcPct val="0"/>
              </a:spcBef>
              <a:spcAft>
                <a:spcPct val="0"/>
              </a:spcAft>
            </a:pPr>
            <a:r>
              <a:rPr kumimoji="0" lang="fa-IR" sz="5400" b="1" i="0" u="none" strike="noStrike" cap="none" normalizeH="0" baseline="0" dirty="0" smtClean="0">
                <a:ln>
                  <a:noFill/>
                </a:ln>
                <a:solidFill>
                  <a:schemeClr val="tx1"/>
                </a:solidFill>
                <a:effectLst/>
                <a:latin typeface="Century" pitchFamily="18" charset="0"/>
                <a:ea typeface="Calibri" pitchFamily="34" charset="0"/>
                <a:cs typeface="B Majid Shadow" pitchFamily="2" charset="-78"/>
              </a:rPr>
              <a:t>عنوان تحقيق :</a:t>
            </a:r>
          </a:p>
          <a:p>
            <a:pPr algn="ctr" fontAlgn="base">
              <a:lnSpc>
                <a:spcPct val="150000"/>
              </a:lnSpc>
              <a:spcBef>
                <a:spcPct val="0"/>
              </a:spcBef>
              <a:spcAft>
                <a:spcPct val="0"/>
              </a:spcAft>
            </a:pPr>
            <a:r>
              <a:rPr kumimoji="0" lang="fa-IR" sz="3300" b="1" i="0" u="none" strike="noStrike" cap="none" normalizeH="0" baseline="0" dirty="0" smtClean="0">
                <a:ln>
                  <a:noFill/>
                </a:ln>
                <a:solidFill>
                  <a:schemeClr val="tx1"/>
                </a:solidFill>
                <a:effectLst/>
                <a:latin typeface="Century" pitchFamily="18" charset="0"/>
                <a:ea typeface="Calibri" pitchFamily="34" charset="0"/>
                <a:cs typeface="B Majid Shadow" pitchFamily="2" charset="-78"/>
              </a:rPr>
              <a:t>نگاهي به برنامه ريزي استراتژيك در آموزش و پرورش</a:t>
            </a:r>
          </a:p>
          <a:p>
            <a:pPr lvl="0" algn="ctr" eaLnBrk="0" fontAlgn="base" hangingPunct="0">
              <a:spcBef>
                <a:spcPct val="0"/>
              </a:spcBef>
              <a:spcAft>
                <a:spcPct val="0"/>
              </a:spcAft>
            </a:pPr>
            <a:r>
              <a:rPr kumimoji="0" lang="ar-SA" sz="5400" b="1" i="0" u="none" strike="noStrike" cap="none" normalizeH="0" baseline="0" dirty="0" smtClean="0">
                <a:ln>
                  <a:noFill/>
                </a:ln>
                <a:solidFill>
                  <a:schemeClr val="tx1"/>
                </a:solidFill>
                <a:effectLst/>
                <a:latin typeface="Century" pitchFamily="18" charset="0"/>
                <a:ea typeface="Calibri" pitchFamily="34" charset="0"/>
                <a:cs typeface="B Majid Shadow" pitchFamily="2" charset="-78"/>
              </a:rPr>
              <a:t>استاد مربوطه:</a:t>
            </a:r>
            <a:endParaRPr kumimoji="0" lang="en-US" sz="5400" b="1" i="0" u="none" strike="noStrike" cap="none" normalizeH="0" baseline="0" dirty="0" smtClean="0">
              <a:ln>
                <a:noFill/>
              </a:ln>
              <a:solidFill>
                <a:schemeClr val="tx1"/>
              </a:solidFill>
              <a:effectLst/>
              <a:latin typeface="Century" pitchFamily="18" charset="0"/>
              <a:cs typeface="B Majid Shadow" pitchFamily="2" charset="-78"/>
            </a:endParaRPr>
          </a:p>
          <a:p>
            <a:pPr lvl="0" algn="ctr" eaLnBrk="0" fontAlgn="base" hangingPunct="0">
              <a:spcBef>
                <a:spcPct val="0"/>
              </a:spcBef>
              <a:spcAft>
                <a:spcPct val="0"/>
              </a:spcAft>
            </a:pPr>
            <a:r>
              <a:rPr kumimoji="0" lang="ar-SA" sz="3500" b="1" i="0" u="none" strike="noStrike" cap="none" normalizeH="0" baseline="0" dirty="0" smtClean="0">
                <a:ln>
                  <a:noFill/>
                </a:ln>
                <a:solidFill>
                  <a:schemeClr val="tx1"/>
                </a:solidFill>
                <a:effectLst/>
                <a:latin typeface="Century" pitchFamily="18" charset="0"/>
                <a:ea typeface="Calibri" pitchFamily="34" charset="0"/>
                <a:cs typeface="B Majid Shadow" pitchFamily="2" charset="-78"/>
              </a:rPr>
              <a:t>جناب آقای</a:t>
            </a:r>
            <a:r>
              <a:rPr kumimoji="0" lang="fa-IR" sz="3500" b="1" i="0" u="none" strike="noStrike" cap="none" normalizeH="0" baseline="0" dirty="0" smtClean="0">
                <a:ln>
                  <a:noFill/>
                </a:ln>
                <a:solidFill>
                  <a:schemeClr val="tx1"/>
                </a:solidFill>
                <a:effectLst/>
                <a:latin typeface="Century" pitchFamily="18" charset="0"/>
                <a:ea typeface="Calibri" pitchFamily="34" charset="0"/>
                <a:cs typeface="B Majid Shadow" pitchFamily="2" charset="-78"/>
              </a:rPr>
              <a:t> دكتر</a:t>
            </a:r>
            <a:r>
              <a:rPr kumimoji="0" lang="ar-SA" sz="3500" b="1" i="0" u="none" strike="noStrike" cap="none" normalizeH="0" baseline="0" dirty="0" smtClean="0">
                <a:ln>
                  <a:noFill/>
                </a:ln>
                <a:solidFill>
                  <a:schemeClr val="tx1"/>
                </a:solidFill>
                <a:effectLst/>
                <a:latin typeface="Century" pitchFamily="18" charset="0"/>
                <a:ea typeface="Calibri" pitchFamily="34" charset="0"/>
                <a:cs typeface="B Majid Shadow" pitchFamily="2" charset="-78"/>
              </a:rPr>
              <a:t> </a:t>
            </a:r>
            <a:r>
              <a:rPr kumimoji="0" lang="fa-IR" sz="3500" b="1" i="0" u="none" strike="noStrike" cap="none" normalizeH="0" baseline="0" dirty="0" smtClean="0">
                <a:ln>
                  <a:noFill/>
                </a:ln>
                <a:solidFill>
                  <a:schemeClr val="tx1"/>
                </a:solidFill>
                <a:effectLst/>
                <a:latin typeface="Century" pitchFamily="18" charset="0"/>
                <a:ea typeface="Calibri" pitchFamily="34" charset="0"/>
                <a:cs typeface="B Majid Shadow" pitchFamily="2" charset="-78"/>
              </a:rPr>
              <a:t>فرحبد</a:t>
            </a:r>
            <a:endParaRPr kumimoji="0" lang="en-US" sz="3500" b="1" i="0" u="none" strike="noStrike" cap="none" normalizeH="0" baseline="0" dirty="0" smtClean="0">
              <a:ln>
                <a:noFill/>
              </a:ln>
              <a:solidFill>
                <a:schemeClr val="tx1"/>
              </a:solidFill>
              <a:effectLst/>
              <a:latin typeface="Century" pitchFamily="18" charset="0"/>
              <a:cs typeface="B Majid Shadow" pitchFamily="2" charset="-78"/>
            </a:endParaRPr>
          </a:p>
          <a:p>
            <a:pPr algn="ctr" fontAlgn="base">
              <a:spcBef>
                <a:spcPct val="0"/>
              </a:spcBef>
              <a:spcAft>
                <a:spcPct val="0"/>
              </a:spcAft>
            </a:pPr>
            <a:endParaRPr kumimoji="0" lang="fa-IR" b="0" i="0" u="none" strike="noStrike" cap="none" normalizeH="0" baseline="0" dirty="0" smtClean="0">
              <a:ln>
                <a:noFill/>
              </a:ln>
              <a:solidFill>
                <a:schemeClr val="tx1"/>
              </a:solidFill>
              <a:effectLst/>
              <a:latin typeface="Century" pitchFamily="18" charset="0"/>
              <a:cs typeface="B Majid Shadow" pitchFamily="2" charset="-78"/>
            </a:endParaRPr>
          </a:p>
          <a:p>
            <a:pPr algn="ctr" fontAlgn="base">
              <a:spcBef>
                <a:spcPct val="0"/>
              </a:spcBef>
              <a:spcAft>
                <a:spcPct val="0"/>
              </a:spcAft>
            </a:pPr>
            <a:endParaRPr kumimoji="0" lang="en-US" sz="1800" b="0" i="0" u="none" strike="noStrike" cap="none" normalizeH="0" baseline="0" dirty="0" smtClean="0">
              <a:ln>
                <a:noFill/>
              </a:ln>
              <a:solidFill>
                <a:schemeClr val="tx1"/>
              </a:solidFill>
              <a:effectLst/>
              <a:latin typeface="Century" pitchFamily="18" charset="0"/>
              <a:cs typeface="B Majid Shadow" pitchFamily="2" charset="-78"/>
            </a:endParaRPr>
          </a:p>
          <a:p>
            <a:pPr lvl="0" algn="ctr" fontAlgn="base">
              <a:spcBef>
                <a:spcPct val="0"/>
              </a:spcBef>
              <a:spcAft>
                <a:spcPct val="0"/>
              </a:spcAft>
            </a:pPr>
            <a:r>
              <a:rPr kumimoji="0" lang="fa-IR" sz="4600" b="1" i="0" u="none" strike="noStrike" cap="none" normalizeH="0" baseline="0" dirty="0" smtClean="0">
                <a:ln>
                  <a:noFill/>
                </a:ln>
                <a:solidFill>
                  <a:schemeClr val="tx1"/>
                </a:solidFill>
                <a:effectLst/>
                <a:latin typeface="Century" pitchFamily="18" charset="0"/>
                <a:ea typeface="Calibri" pitchFamily="34" charset="0"/>
                <a:cs typeface="B Majid Shadow" pitchFamily="2" charset="-78"/>
              </a:rPr>
              <a:t>تهيه كننده :</a:t>
            </a:r>
            <a:endParaRPr kumimoji="0" lang="en-US" sz="4600" b="1" i="0" u="none" strike="noStrike" cap="none" normalizeH="0" baseline="0" dirty="0" smtClean="0">
              <a:ln>
                <a:noFill/>
              </a:ln>
              <a:solidFill>
                <a:schemeClr val="tx1"/>
              </a:solidFill>
              <a:effectLst/>
              <a:latin typeface="Century" pitchFamily="18" charset="0"/>
              <a:cs typeface="B Majid Shadow" pitchFamily="2" charset="-78"/>
            </a:endParaRPr>
          </a:p>
          <a:p>
            <a:pPr lvl="0" algn="ctr" eaLnBrk="0" fontAlgn="base" hangingPunct="0">
              <a:spcBef>
                <a:spcPct val="0"/>
              </a:spcBef>
              <a:spcAft>
                <a:spcPct val="0"/>
              </a:spcAft>
            </a:pPr>
            <a:r>
              <a:rPr kumimoji="0" lang="fa-IR" sz="3500" b="1" i="0" u="none" strike="noStrike" cap="none" normalizeH="0" baseline="0" dirty="0" smtClean="0">
                <a:ln>
                  <a:noFill/>
                </a:ln>
                <a:solidFill>
                  <a:schemeClr val="tx1"/>
                </a:solidFill>
                <a:effectLst/>
                <a:latin typeface="Century" pitchFamily="18" charset="0"/>
                <a:ea typeface="Calibri" pitchFamily="34" charset="0"/>
                <a:cs typeface="B Majid Shadow" pitchFamily="2" charset="-78"/>
              </a:rPr>
              <a:t>نسرين ابراهيمي چايجان</a:t>
            </a:r>
          </a:p>
          <a:p>
            <a:pPr lvl="0" algn="ctr" eaLnBrk="0" fontAlgn="base" hangingPunct="0">
              <a:spcBef>
                <a:spcPct val="0"/>
              </a:spcBef>
              <a:spcAft>
                <a:spcPct val="0"/>
              </a:spcAft>
            </a:pPr>
            <a:endParaRPr kumimoji="0" lang="fa-IR" b="1" i="0" u="none" strike="noStrike" cap="none" normalizeH="0" baseline="0" dirty="0" smtClean="0">
              <a:ln>
                <a:noFill/>
              </a:ln>
              <a:solidFill>
                <a:schemeClr val="tx1"/>
              </a:solidFill>
              <a:effectLst/>
              <a:latin typeface="Century" pitchFamily="18" charset="0"/>
              <a:ea typeface="Calibri" pitchFamily="34" charset="0"/>
              <a:cs typeface="B Majid Shadow" pitchFamily="2" charset="-78"/>
            </a:endParaRPr>
          </a:p>
          <a:p>
            <a:pPr algn="ctr" eaLnBrk="0" fontAlgn="base" hangingPunct="0">
              <a:spcBef>
                <a:spcPct val="0"/>
              </a:spcBef>
              <a:spcAft>
                <a:spcPct val="0"/>
              </a:spcAft>
            </a:pPr>
            <a:r>
              <a:rPr lang="fa-IR" sz="4600" b="1" dirty="0" smtClean="0">
                <a:solidFill>
                  <a:schemeClr val="tx1"/>
                </a:solidFill>
                <a:latin typeface="Century" pitchFamily="18" charset="0"/>
                <a:ea typeface="Calibri" pitchFamily="34" charset="0"/>
                <a:cs typeface="B Majid Shadow" pitchFamily="2" charset="-78"/>
              </a:rPr>
              <a:t>ترم تحصيلي :  </a:t>
            </a:r>
            <a:endParaRPr lang="en-US" sz="4600" b="1" dirty="0" smtClean="0">
              <a:solidFill>
                <a:schemeClr val="tx1"/>
              </a:solidFill>
              <a:latin typeface="Century" pitchFamily="18" charset="0"/>
              <a:ea typeface="Calibri" pitchFamily="34" charset="0"/>
              <a:cs typeface="B Majid Shadow" pitchFamily="2" charset="-78"/>
            </a:endParaRPr>
          </a:p>
          <a:p>
            <a:pPr lvl="0" algn="ctr" eaLnBrk="0" fontAlgn="base" hangingPunct="0">
              <a:spcBef>
                <a:spcPct val="0"/>
              </a:spcBef>
              <a:spcAft>
                <a:spcPct val="0"/>
              </a:spcAft>
            </a:pPr>
            <a:endParaRPr kumimoji="0" lang="fa-IR" sz="1200" b="1" i="0" u="none" strike="noStrike" cap="none" normalizeH="0" baseline="0" dirty="0" smtClean="0">
              <a:ln>
                <a:noFill/>
              </a:ln>
              <a:solidFill>
                <a:schemeClr val="tx1"/>
              </a:solidFill>
              <a:effectLst/>
              <a:latin typeface="Century" pitchFamily="18" charset="0"/>
              <a:ea typeface="Calibri" pitchFamily="34" charset="0"/>
              <a:cs typeface="B Majid Shadow" pitchFamily="2" charset="-78"/>
            </a:endParaRPr>
          </a:p>
          <a:p>
            <a:pPr lvl="0" algn="ctr" eaLnBrk="0" fontAlgn="base" hangingPunct="0">
              <a:spcBef>
                <a:spcPct val="0"/>
              </a:spcBef>
              <a:spcAft>
                <a:spcPct val="0"/>
              </a:spcAft>
            </a:pPr>
            <a:r>
              <a:rPr kumimoji="0" lang="fa-IR" sz="3500" b="1" i="0" u="none" strike="noStrike" cap="none" normalizeH="0" baseline="0" dirty="0" smtClean="0">
                <a:ln>
                  <a:noFill/>
                </a:ln>
                <a:solidFill>
                  <a:schemeClr val="tx1"/>
                </a:solidFill>
                <a:effectLst/>
                <a:latin typeface="Century" pitchFamily="18" charset="0"/>
                <a:ea typeface="Calibri" pitchFamily="34" charset="0"/>
                <a:cs typeface="B Majid Shadow" pitchFamily="2" charset="-78"/>
              </a:rPr>
              <a:t>پاييز</a:t>
            </a:r>
            <a:r>
              <a:rPr kumimoji="0" lang="ar-SA" sz="3500" b="1" i="0" u="none" strike="noStrike" cap="none" normalizeH="0" baseline="0" dirty="0" smtClean="0">
                <a:ln>
                  <a:noFill/>
                </a:ln>
                <a:solidFill>
                  <a:schemeClr val="tx1"/>
                </a:solidFill>
                <a:effectLst/>
                <a:latin typeface="Century" pitchFamily="18" charset="0"/>
                <a:ea typeface="Calibri" pitchFamily="34" charset="0"/>
                <a:cs typeface="B Majid Shadow" pitchFamily="2" charset="-78"/>
              </a:rPr>
              <a:t>93-92</a:t>
            </a:r>
            <a:endParaRPr kumimoji="0" lang="ar-SA" sz="3500" b="1" i="0" u="none" strike="noStrike" cap="none" normalizeH="0" baseline="0" dirty="0" smtClean="0">
              <a:ln>
                <a:noFill/>
              </a:ln>
              <a:solidFill>
                <a:schemeClr val="tx1"/>
              </a:solidFill>
              <a:effectLst/>
              <a:latin typeface="Century" pitchFamily="18" charset="0"/>
              <a:cs typeface="B Majid Shadow" pitchFamily="2" charset="-78"/>
            </a:endParaRPr>
          </a:p>
          <a:p>
            <a:endParaRPr lang="fa-IR" dirty="0">
              <a:cs typeface="B Farnaz" pitchFamily="2" charset="-78"/>
            </a:endParaRPr>
          </a:p>
        </p:txBody>
      </p:sp>
    </p:spTree>
  </p:cSld>
  <p:clrMapOvr>
    <a:masterClrMapping/>
  </p:clrMapOvr>
  <p:transition spd="slow" advTm="5000">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643998" cy="6357982"/>
          </a:xfrm>
        </p:spPr>
        <p:txBody>
          <a:bodyPr>
            <a:normAutofit/>
          </a:bodyPr>
          <a:lstStyle/>
          <a:p>
            <a:pPr algn="just"/>
            <a:r>
              <a:rPr lang="fa-IR" b="1" dirty="0" smtClean="0">
                <a:latin typeface="Tahoma" pitchFamily="34" charset="0"/>
                <a:cs typeface="Tahoma" pitchFamily="34" charset="0"/>
              </a:rPr>
              <a:t>مقدمه</a:t>
            </a:r>
          </a:p>
          <a:p>
            <a:pPr algn="just"/>
            <a:endParaRPr lang="fa-IR" b="1" dirty="0" smtClean="0">
              <a:latin typeface="Tahoma" pitchFamily="34" charset="0"/>
              <a:cs typeface="Tahoma" pitchFamily="34" charset="0"/>
            </a:endParaRPr>
          </a:p>
          <a:p>
            <a:pPr algn="just"/>
            <a:r>
              <a:rPr lang="fa-IR" sz="2400" dirty="0" smtClean="0">
                <a:latin typeface="Arial" pitchFamily="34" charset="0"/>
                <a:cs typeface="Arial" pitchFamily="34" charset="0"/>
              </a:rPr>
              <a:t>آموزش و پرورش سرمايه گذاري يك نسل براي نسل ديگر است، نهاد آموزش و پرورش پر هزينه است و بايد اين هزينه ها را به حساب سرمايه گذاري منظور داشت در بودجه بسياري از كشورها هزينه آموزش و پرورش رقم عمده اي را به خود اختصاص مي دهد با اين اميد كه نظام آموزشي شهرونداني مولد و مطيع به جامعه تحويل خواهد داد، از اين رو ماهيت آموزش و پرورش آينده نگري را ايجاب مي كند اما حركت به سوي آينده بدون شناخت روندها و نيروهايي كه عمل مي كنند ازيك سو و تلاش و كاوش براي آفرينش واقعياتي كه خواهان آن هستيم از سوي ديگر به از دست دادن فرصتها براي ايجاد زندگي بهتر مي انجامد، برنامه ريزي استراتژيك به عنوان يك فرايند پويا با دورنگري نسبت به واقعيات و موقعيتهاي موجود ارائه راهبردها و تاكتيكهاي موثر براي رسيدن به فردايي بهتر را امكان پذير مي سازد.</a:t>
            </a:r>
          </a:p>
          <a:p>
            <a:pPr algn="just"/>
            <a:r>
              <a:rPr lang="fa-IR" sz="2400" dirty="0" smtClean="0">
                <a:latin typeface="Tahoma" pitchFamily="34" charset="0"/>
                <a:cs typeface="Tahoma" pitchFamily="34" charset="0"/>
              </a:rPr>
              <a:t>(مشايخ،1383،ص58)</a:t>
            </a:r>
          </a:p>
          <a:p>
            <a:pPr algn="just"/>
            <a:endParaRPr lang="fa-IR" dirty="0">
              <a:latin typeface="Tahoma" pitchFamily="34" charset="0"/>
              <a:cs typeface="Tahoma" pitchFamily="34" charset="0"/>
            </a:endParaRPr>
          </a:p>
        </p:txBody>
      </p:sp>
    </p:spTree>
  </p:cSld>
  <p:clrMapOvr>
    <a:masterClrMapping/>
  </p:clrMapOvr>
  <p:transition spd="slow" advTm="5000">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643998" cy="6357982"/>
          </a:xfrm>
        </p:spPr>
        <p:txBody>
          <a:bodyPr>
            <a:normAutofit fontScale="92500" lnSpcReduction="10000"/>
          </a:bodyPr>
          <a:lstStyle/>
          <a:p>
            <a:r>
              <a:rPr lang="fa-IR" sz="2400" b="1" dirty="0" smtClean="0">
                <a:latin typeface="Tahoma" pitchFamily="34" charset="0"/>
                <a:cs typeface="Tahoma" pitchFamily="34" charset="0"/>
              </a:rPr>
              <a:t>سوالات مورد توجه در تدوين يك استراتژي</a:t>
            </a:r>
          </a:p>
          <a:p>
            <a:r>
              <a:rPr lang="fa-IR" sz="2000" dirty="0">
                <a:latin typeface="Arial" pitchFamily="34" charset="0"/>
                <a:cs typeface="Arial" pitchFamily="34" charset="0"/>
              </a:rPr>
              <a:t>1-وضعيت موجود سازمان چگونه است‌ ؟</a:t>
            </a:r>
          </a:p>
          <a:p>
            <a:r>
              <a:rPr lang="fa-IR" sz="2000" dirty="0">
                <a:latin typeface="Arial" pitchFamily="34" charset="0"/>
                <a:cs typeface="Arial" pitchFamily="34" charset="0"/>
              </a:rPr>
              <a:t>2-وضعيت مطلوب سازمان چگونه بايد باشد ؟</a:t>
            </a:r>
          </a:p>
          <a:p>
            <a:r>
              <a:rPr lang="fa-IR" sz="2000" dirty="0">
                <a:latin typeface="Arial" pitchFamily="34" charset="0"/>
                <a:cs typeface="Arial" pitchFamily="34" charset="0"/>
              </a:rPr>
              <a:t>3-عملكرد سازمان در گذشته چگونه بوده است ؟</a:t>
            </a:r>
          </a:p>
          <a:p>
            <a:r>
              <a:rPr lang="fa-IR" sz="2000" dirty="0">
                <a:latin typeface="Arial" pitchFamily="34" charset="0"/>
                <a:cs typeface="Arial" pitchFamily="34" charset="0"/>
              </a:rPr>
              <a:t>4-فراورده ها،خدمات و محصولات سازمان كدامند ؟</a:t>
            </a:r>
          </a:p>
          <a:p>
            <a:r>
              <a:rPr lang="fa-IR" sz="2000" dirty="0">
                <a:latin typeface="Arial" pitchFamily="34" charset="0"/>
                <a:cs typeface="Arial" pitchFamily="34" charset="0"/>
              </a:rPr>
              <a:t>5-وضعيت بازار كار چگونه است و متقاضيان را چه كساني تشكيل مي دهند ؟</a:t>
            </a:r>
          </a:p>
          <a:p>
            <a:r>
              <a:rPr lang="fa-IR" sz="2000" dirty="0">
                <a:latin typeface="Arial" pitchFamily="34" charset="0"/>
                <a:cs typeface="Arial" pitchFamily="34" charset="0"/>
              </a:rPr>
              <a:t>6-وظيفه اصلي سازمان در مقابل هدفهاي تعيين شده چيست و چه بايد كرد ؟</a:t>
            </a:r>
          </a:p>
          <a:p>
            <a:r>
              <a:rPr lang="fa-IR" sz="2000" dirty="0">
                <a:latin typeface="Arial" pitchFamily="34" charset="0"/>
                <a:cs typeface="Arial" pitchFamily="34" charset="0"/>
              </a:rPr>
              <a:t>(كرامتي،1374</a:t>
            </a:r>
            <a:r>
              <a:rPr lang="fa-IR" sz="2000" dirty="0">
                <a:latin typeface="Tahoma" pitchFamily="34" charset="0"/>
                <a:cs typeface="Tahoma" pitchFamily="34" charset="0"/>
              </a:rPr>
              <a:t>)</a:t>
            </a:r>
          </a:p>
          <a:p>
            <a:r>
              <a:rPr lang="fa-IR" sz="2400" b="1" dirty="0" smtClean="0">
                <a:latin typeface="Tahoma" pitchFamily="34" charset="0"/>
                <a:cs typeface="Tahoma" pitchFamily="34" charset="0"/>
              </a:rPr>
              <a:t>فراين</a:t>
            </a:r>
            <a:r>
              <a:rPr lang="fa-IR" sz="2400" b="1" dirty="0">
                <a:latin typeface="Tahoma" pitchFamily="34" charset="0"/>
                <a:cs typeface="Tahoma" pitchFamily="34" charset="0"/>
              </a:rPr>
              <a:t>د</a:t>
            </a:r>
            <a:r>
              <a:rPr lang="fa-IR" sz="2400" b="1" dirty="0" smtClean="0">
                <a:latin typeface="Tahoma" pitchFamily="34" charset="0"/>
                <a:cs typeface="Tahoma" pitchFamily="34" charset="0"/>
              </a:rPr>
              <a:t> برنامه ريزي استراتژيك</a:t>
            </a:r>
          </a:p>
          <a:p>
            <a:r>
              <a:rPr lang="fa-IR" sz="2000" dirty="0" smtClean="0">
                <a:latin typeface="Tahoma" pitchFamily="34" charset="0"/>
                <a:cs typeface="Tahoma" pitchFamily="34" charset="0"/>
              </a:rPr>
              <a:t>1</a:t>
            </a:r>
            <a:r>
              <a:rPr lang="fa-IR" sz="2000" dirty="0" smtClean="0">
                <a:latin typeface="Arial" pitchFamily="34" charset="0"/>
                <a:cs typeface="Arial" pitchFamily="34" charset="0"/>
              </a:rPr>
              <a:t>-تعيين و </a:t>
            </a:r>
            <a:r>
              <a:rPr lang="fa-IR" sz="2000" dirty="0">
                <a:latin typeface="Arial" pitchFamily="34" charset="0"/>
                <a:cs typeface="Arial" pitchFamily="34" charset="0"/>
              </a:rPr>
              <a:t>تدوين اهداف آينده </a:t>
            </a:r>
            <a:r>
              <a:rPr lang="fa-IR" sz="2000" dirty="0" smtClean="0">
                <a:latin typeface="Arial" pitchFamily="34" charset="0"/>
                <a:cs typeface="Arial" pitchFamily="34" charset="0"/>
              </a:rPr>
              <a:t>سازمان</a:t>
            </a:r>
          </a:p>
          <a:p>
            <a:r>
              <a:rPr lang="fa-IR" sz="2000" dirty="0" smtClean="0">
                <a:latin typeface="Arial" pitchFamily="34" charset="0"/>
                <a:cs typeface="Arial" pitchFamily="34" charset="0"/>
              </a:rPr>
              <a:t>2-شناخت اهداف و استراتژي موجود سازمان</a:t>
            </a:r>
          </a:p>
          <a:p>
            <a:r>
              <a:rPr lang="fa-IR" sz="2000" dirty="0" smtClean="0">
                <a:latin typeface="Arial" pitchFamily="34" charset="0"/>
                <a:cs typeface="Arial" pitchFamily="34" charset="0"/>
              </a:rPr>
              <a:t>3-تجزيه و تحليل شرايط محيطي سازمان</a:t>
            </a:r>
          </a:p>
          <a:p>
            <a:r>
              <a:rPr lang="fa-IR" sz="2000" dirty="0" smtClean="0">
                <a:latin typeface="Arial" pitchFamily="34" charset="0"/>
                <a:cs typeface="Arial" pitchFamily="34" charset="0"/>
              </a:rPr>
              <a:t>4-تجزيه و تحليل امكانات و منابع سازمان</a:t>
            </a:r>
          </a:p>
          <a:p>
            <a:r>
              <a:rPr lang="fa-IR" sz="2000" dirty="0" smtClean="0">
                <a:latin typeface="Arial" pitchFamily="34" charset="0"/>
                <a:cs typeface="Arial" pitchFamily="34" charset="0"/>
              </a:rPr>
              <a:t>5-شناخت وضع موجود سازمان</a:t>
            </a:r>
          </a:p>
          <a:p>
            <a:r>
              <a:rPr lang="fa-IR" sz="2000" dirty="0" smtClean="0">
                <a:latin typeface="Arial" pitchFamily="34" charset="0"/>
                <a:cs typeface="Arial" pitchFamily="34" charset="0"/>
              </a:rPr>
              <a:t>6-تعيين تغييرات مورد لزوم در استراتژي ها</a:t>
            </a:r>
          </a:p>
          <a:p>
            <a:r>
              <a:rPr lang="fa-IR" sz="2000" dirty="0" smtClean="0">
                <a:latin typeface="Arial" pitchFamily="34" charset="0"/>
                <a:cs typeface="Arial" pitchFamily="34" charset="0"/>
              </a:rPr>
              <a:t>7-تصميم گيري در مورد استراتژي مطلوب</a:t>
            </a:r>
          </a:p>
          <a:p>
            <a:r>
              <a:rPr lang="fa-IR" sz="2000" dirty="0" smtClean="0">
                <a:latin typeface="Arial" pitchFamily="34" charset="0"/>
                <a:cs typeface="Arial" pitchFamily="34" charset="0"/>
              </a:rPr>
              <a:t>8-اجراي استراتژي جديد</a:t>
            </a:r>
          </a:p>
          <a:p>
            <a:r>
              <a:rPr lang="fa-IR" sz="2000" dirty="0" smtClean="0">
                <a:latin typeface="Arial" pitchFamily="34" charset="0"/>
                <a:cs typeface="Arial" pitchFamily="34" charset="0"/>
              </a:rPr>
              <a:t>9-كنترل و سنجش استراتژي جديد در عمل .(الواني،1370،ص18</a:t>
            </a:r>
            <a:r>
              <a:rPr lang="fa-IR" sz="2000" dirty="0" smtClean="0">
                <a:latin typeface="Tahoma" pitchFamily="34" charset="0"/>
                <a:cs typeface="Tahoma" pitchFamily="34" charset="0"/>
              </a:rPr>
              <a:t>)</a:t>
            </a:r>
            <a:endParaRPr lang="fa-IR" sz="2000" dirty="0">
              <a:latin typeface="Tahoma" pitchFamily="34" charset="0"/>
              <a:cs typeface="Tahoma" pitchFamily="34" charset="0"/>
            </a:endParaRPr>
          </a:p>
        </p:txBody>
      </p:sp>
    </p:spTree>
  </p:cSld>
  <p:clrMapOvr>
    <a:masterClrMapping/>
  </p:clrMapOvr>
  <p:transition spd="slow" advTm="5000">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116632"/>
            <a:ext cx="8534752" cy="5879576"/>
          </a:xfrm>
        </p:spPr>
        <p:txBody>
          <a:bodyPr>
            <a:normAutofit/>
          </a:bodyPr>
          <a:lstStyle/>
          <a:p>
            <a:pPr algn="r"/>
            <a:r>
              <a:rPr lang="fa-IR" sz="2000" b="1" dirty="0" smtClean="0">
                <a:solidFill>
                  <a:schemeClr val="tx1"/>
                </a:solidFill>
                <a:latin typeface="Tahoma" pitchFamily="34" charset="0"/>
                <a:cs typeface="Tahoma" pitchFamily="34" charset="0"/>
              </a:rPr>
              <a:t>برنامه ريزي استراتژيك در نظام آموزشي</a:t>
            </a:r>
          </a:p>
          <a:p>
            <a:pPr algn="r"/>
            <a:r>
              <a:rPr lang="fa-IR" sz="2100" b="0" dirty="0" smtClean="0">
                <a:solidFill>
                  <a:schemeClr val="tx1"/>
                </a:solidFill>
                <a:latin typeface="Arial" pitchFamily="34" charset="0"/>
                <a:cs typeface="Arial" pitchFamily="34" charset="0"/>
              </a:rPr>
              <a:t>دراين نوع برنامه ريزي سياستگذاري و تصميم گيري بر مبناي دريافت دروني (شهودي) مديران انجام نمي گيرد و بلكه مشاركت همه افراد ذينفع،ذيربط و ذي علاقه مبناي بازانديشي،باز سازي و بازآفريني در نظام آموزشي است برخلاف برنامه ريزي رايج كه در رويارويي با كژيها و كاستيهاي نظام آموزشي به صورت واكنشي عمل مي كنند در برنامه ريزي استراتژيك ياران آموزشي نخست با تعريف آينده مطلوب و سپس شناخت وضعيت موجود به تعيين نياز مي پردازند و براي رفع آن به گونه اي فراكنشي اقدام مي كنند. لازمه اين برنامه ريزي استراتژيك برخورداري از تفكر استراتژيك است منظور از تفكر استراتژيك ژرف نگري بخردانه در سه سطح فراسوي كلان(جهان) كلان(جامعه) خرد(نهاد يا سازمان) است.</a:t>
            </a:r>
          </a:p>
          <a:p>
            <a:pPr algn="r"/>
            <a:r>
              <a:rPr lang="fa-IR" sz="2100" b="0" dirty="0" smtClean="0">
                <a:solidFill>
                  <a:schemeClr val="tx1"/>
                </a:solidFill>
                <a:latin typeface="Arial" pitchFamily="34" charset="0"/>
                <a:cs typeface="Arial" pitchFamily="34" charset="0"/>
              </a:rPr>
              <a:t>(مشايخ،1383،ص58)</a:t>
            </a:r>
          </a:p>
          <a:p>
            <a:pPr algn="r"/>
            <a:r>
              <a:rPr lang="fa-IR" sz="2000" b="1" dirty="0">
                <a:solidFill>
                  <a:schemeClr val="tx1"/>
                </a:solidFill>
                <a:latin typeface="Tahoma" pitchFamily="34" charset="0"/>
                <a:cs typeface="Tahoma" pitchFamily="34" charset="0"/>
              </a:rPr>
              <a:t>سابقه برنامه ريزي استراتژيك در آموزش و </a:t>
            </a:r>
            <a:r>
              <a:rPr lang="fa-IR" sz="2000" b="1" dirty="0" smtClean="0">
                <a:solidFill>
                  <a:schemeClr val="tx1"/>
                </a:solidFill>
                <a:latin typeface="Tahoma" pitchFamily="34" charset="0"/>
                <a:cs typeface="Tahoma" pitchFamily="34" charset="0"/>
              </a:rPr>
              <a:t>پرورش</a:t>
            </a:r>
          </a:p>
          <a:p>
            <a:pPr algn="r"/>
            <a:r>
              <a:rPr lang="fa-IR" sz="2000" b="0" dirty="0" smtClean="0">
                <a:solidFill>
                  <a:schemeClr val="tx1"/>
                </a:solidFill>
                <a:latin typeface="Arial" pitchFamily="34" charset="0"/>
                <a:cs typeface="Arial" pitchFamily="34" charset="0"/>
              </a:rPr>
              <a:t>اساس و مبناي برنامه ريزي استراتژيك از جامعه صنعتي و بازرگاني گرفته شده است در فاصله سالهاي 1960 كارخانه جنرال الكتريك كرارا  به خاطر پيشگام بودن در كاربرد برنامه ريزي استراتژيك مورد احترام و تشويق قرار گرفته و اعتبار يافته است . همچنين ساير شركتها نيز متوجه شدند كه تغييرات محيط خارجي تاثير قابل توجهي در ادامه حيات آنان دارد و اهميت آنان كمتر از امور داخلي تحت كنترلشان نيست.</a:t>
            </a:r>
            <a:endParaRPr lang="fa-IR" sz="2000" b="0" dirty="0">
              <a:solidFill>
                <a:schemeClr val="tx1"/>
              </a:solidFill>
              <a:latin typeface="Arial" pitchFamily="34" charset="0"/>
              <a:cs typeface="Arial" pitchFamily="34" charset="0"/>
            </a:endParaRPr>
          </a:p>
        </p:txBody>
      </p:sp>
    </p:spTree>
  </p:cSld>
  <p:clrMapOvr>
    <a:masterClrMapping/>
  </p:clrMapOvr>
  <p:transition spd="slow" advTm="5000">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14290"/>
            <a:ext cx="8572560" cy="6357982"/>
          </a:xfrm>
        </p:spPr>
        <p:txBody>
          <a:bodyPr>
            <a:normAutofit/>
          </a:bodyPr>
          <a:lstStyle/>
          <a:p>
            <a:r>
              <a:rPr lang="fa-IR" sz="1800" dirty="0" smtClean="0">
                <a:latin typeface="Arial" pitchFamily="34" charset="0"/>
                <a:cs typeface="Arial" pitchFamily="34" charset="0"/>
              </a:rPr>
              <a:t>2</a:t>
            </a:r>
            <a:r>
              <a:rPr lang="fa-IR" sz="1900" dirty="0" smtClean="0">
                <a:latin typeface="Arial" pitchFamily="34" charset="0"/>
                <a:cs typeface="Arial" pitchFamily="34" charset="0"/>
              </a:rPr>
              <a:t>- تهيه و تدوين طرح استراتژيك</a:t>
            </a:r>
          </a:p>
          <a:p>
            <a:r>
              <a:rPr lang="fa-IR" sz="1900" dirty="0" smtClean="0">
                <a:latin typeface="Arial" pitchFamily="34" charset="0"/>
                <a:cs typeface="Arial" pitchFamily="34" charset="0"/>
              </a:rPr>
              <a:t>3-تهيه و تدوين طرح اجرايي</a:t>
            </a:r>
          </a:p>
          <a:p>
            <a:r>
              <a:rPr lang="fa-IR" sz="1900" dirty="0" smtClean="0">
                <a:latin typeface="Arial" pitchFamily="34" charset="0"/>
                <a:cs typeface="Arial" pitchFamily="34" charset="0"/>
              </a:rPr>
              <a:t>4-تهيه و تدوين طرح</a:t>
            </a:r>
          </a:p>
          <a:p>
            <a:r>
              <a:rPr lang="fa-IR" sz="1900" dirty="0" smtClean="0">
                <a:latin typeface="Arial" pitchFamily="34" charset="0"/>
                <a:cs typeface="Arial" pitchFamily="34" charset="0"/>
              </a:rPr>
              <a:t>5-تجديد نظر و اصلاح طرح</a:t>
            </a:r>
          </a:p>
          <a:p>
            <a:r>
              <a:rPr lang="fa-IR" sz="2000" b="1" dirty="0" smtClean="0">
                <a:latin typeface="Tahoma" pitchFamily="34" charset="0"/>
                <a:cs typeface="Tahoma" pitchFamily="34" charset="0"/>
              </a:rPr>
              <a:t>اصول اساسي برنامه ريزي استراتژيك در آموزش و پرورش</a:t>
            </a:r>
          </a:p>
          <a:p>
            <a:r>
              <a:rPr lang="fa-IR" sz="1800" dirty="0" smtClean="0">
                <a:latin typeface="Arial" pitchFamily="34" charset="0"/>
                <a:cs typeface="Arial" pitchFamily="34" charset="0"/>
              </a:rPr>
              <a:t>1</a:t>
            </a:r>
            <a:r>
              <a:rPr lang="fa-IR" sz="1900" dirty="0" smtClean="0">
                <a:latin typeface="Arial" pitchFamily="34" charset="0"/>
                <a:cs typeface="Arial" pitchFamily="34" charset="0"/>
              </a:rPr>
              <a:t>-توسعه سيستم اطلاعات به منظور بهبود امر تصميم گيري </a:t>
            </a:r>
          </a:p>
          <a:p>
            <a:r>
              <a:rPr lang="fa-IR" sz="1900" dirty="0" smtClean="0">
                <a:latin typeface="Arial" pitchFamily="34" charset="0"/>
                <a:cs typeface="Arial" pitchFamily="34" charset="0"/>
              </a:rPr>
              <a:t>2-هدايت كاركنان به سوي هدف و جهت </a:t>
            </a:r>
            <a:r>
              <a:rPr lang="fa-IR" sz="1900" dirty="0" smtClean="0">
                <a:latin typeface="Arial" pitchFamily="34" charset="0"/>
                <a:cs typeface="Arial" pitchFamily="34" charset="0"/>
              </a:rPr>
              <a:t>مش</a:t>
            </a:r>
            <a:r>
              <a:rPr lang="fa-IR" sz="1900" dirty="0" smtClean="0">
                <a:latin typeface="Arial" pitchFamily="34" charset="0"/>
                <a:cs typeface="Arial" pitchFamily="34" charset="0"/>
              </a:rPr>
              <a:t>تر</a:t>
            </a:r>
            <a:r>
              <a:rPr lang="fa-IR" sz="1900" dirty="0">
                <a:latin typeface="Arial" pitchFamily="34" charset="0"/>
                <a:cs typeface="Arial" pitchFamily="34" charset="0"/>
              </a:rPr>
              <a:t>ک</a:t>
            </a:r>
            <a:endParaRPr lang="fa-IR" sz="1900" dirty="0" smtClean="0">
              <a:latin typeface="Arial" pitchFamily="34" charset="0"/>
              <a:cs typeface="Arial" pitchFamily="34" charset="0"/>
            </a:endParaRPr>
          </a:p>
          <a:p>
            <a:r>
              <a:rPr lang="fa-IR" sz="1900" dirty="0" smtClean="0">
                <a:latin typeface="Arial" pitchFamily="34" charset="0"/>
                <a:cs typeface="Arial" pitchFamily="34" charset="0"/>
              </a:rPr>
              <a:t>3-مشاركت افراد ذينفع در تصميم گيري و اجرا</a:t>
            </a:r>
          </a:p>
          <a:p>
            <a:r>
              <a:rPr lang="fa-IR" sz="1900" dirty="0" smtClean="0">
                <a:latin typeface="Arial" pitchFamily="34" charset="0"/>
                <a:cs typeface="Arial" pitchFamily="34" charset="0"/>
              </a:rPr>
              <a:t>4-تصميم گيري و ارتباط بين واحدهاي سازماني</a:t>
            </a:r>
            <a:r>
              <a:rPr lang="fa-IR" sz="1900" dirty="0" smtClean="0">
                <a:latin typeface="Arial" pitchFamily="34" charset="0"/>
                <a:cs typeface="Arial" pitchFamily="34" charset="0"/>
              </a:rPr>
              <a:t>.</a:t>
            </a:r>
          </a:p>
          <a:p>
            <a:r>
              <a:rPr lang="fa-IR" sz="1900" dirty="0" smtClean="0">
                <a:latin typeface="Arial" pitchFamily="34" charset="0"/>
                <a:cs typeface="Arial" pitchFamily="34" charset="0"/>
              </a:rPr>
              <a:t>(</a:t>
            </a:r>
            <a:r>
              <a:rPr lang="fa-IR" sz="1900" dirty="0" smtClean="0">
                <a:latin typeface="Arial" pitchFamily="34" charset="0"/>
                <a:cs typeface="Arial" pitchFamily="34" charset="0"/>
              </a:rPr>
              <a:t>كرامتي،1374،ص17)</a:t>
            </a:r>
          </a:p>
          <a:p>
            <a:r>
              <a:rPr lang="fa-IR" sz="2000" b="1" dirty="0">
                <a:latin typeface="Tahoma" pitchFamily="34" charset="0"/>
                <a:cs typeface="Tahoma" pitchFamily="34" charset="0"/>
              </a:rPr>
              <a:t>عناصر برنامه ريزي استراتژيك در آموزش و پرورش </a:t>
            </a:r>
            <a:r>
              <a:rPr lang="fa-IR" sz="2000" b="1" dirty="0" smtClean="0">
                <a:latin typeface="Tahoma" pitchFamily="34" charset="0"/>
                <a:cs typeface="Tahoma" pitchFamily="34" charset="0"/>
              </a:rPr>
              <a:t> از نظر فرايند عمل</a:t>
            </a:r>
          </a:p>
          <a:p>
            <a:r>
              <a:rPr lang="fa-IR" sz="1900" dirty="0" smtClean="0">
                <a:latin typeface="Arial" pitchFamily="34" charset="0"/>
                <a:cs typeface="Arial" pitchFamily="34" charset="0"/>
              </a:rPr>
              <a:t>به طور كلي در برنامه ريزي استراتژيك سه گام اساسي بايد برداشته شود :</a:t>
            </a:r>
          </a:p>
          <a:p>
            <a:r>
              <a:rPr lang="fa-IR" sz="1900" dirty="0" smtClean="0">
                <a:latin typeface="Arial" pitchFamily="34" charset="0"/>
                <a:cs typeface="Arial" pitchFamily="34" charset="0"/>
              </a:rPr>
              <a:t>1-اعضاءگروه برنامه ريزي مشخص شوند و عضو هر يك از آنان مورد قبول مدير سازمان قرار گيرد.</a:t>
            </a:r>
          </a:p>
          <a:p>
            <a:r>
              <a:rPr lang="fa-IR" sz="1900" dirty="0" smtClean="0">
                <a:latin typeface="Arial" pitchFamily="34" charset="0"/>
                <a:cs typeface="Arial" pitchFamily="34" charset="0"/>
              </a:rPr>
              <a:t>2-يك نفر برنامه ريز براي جهت دادن به فعاليتها و بررسيهاي گروه برنامه ريزي انتخاب شود.</a:t>
            </a:r>
          </a:p>
          <a:p>
            <a:r>
              <a:rPr lang="fa-IR" sz="1900" dirty="0" smtClean="0">
                <a:latin typeface="Arial" pitchFamily="34" charset="0"/>
                <a:cs typeface="Arial" pitchFamily="34" charset="0"/>
              </a:rPr>
              <a:t>3-گروه برنامه ريزي اهداف و فعاليتهاي اصلي سازمان را مورد توجه قرار داده و وقت خود را صرف فعاليتهاي جنبي و فرعي سازمان نكند.</a:t>
            </a:r>
          </a:p>
        </p:txBody>
      </p:sp>
    </p:spTree>
  </p:cSld>
  <p:clrMapOvr>
    <a:masterClrMapping/>
  </p:clrMapOvr>
  <p:transition spd="slow" advTm="5000">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643998" cy="6357982"/>
          </a:xfrm>
        </p:spPr>
        <p:txBody>
          <a:bodyPr>
            <a:normAutofit fontScale="92500" lnSpcReduction="10000"/>
          </a:bodyPr>
          <a:lstStyle/>
          <a:p>
            <a:r>
              <a:rPr lang="fa-IR" sz="2000" dirty="0" smtClean="0">
                <a:latin typeface="Arial" pitchFamily="34" charset="0"/>
                <a:cs typeface="Arial" pitchFamily="34" charset="0"/>
              </a:rPr>
              <a:t>در اواخر سالهاي دهه 1970 بود كه مراكز دولتي نيز به اهميت برنامه ريزي استراتژيك پي برده و آن را به عنوان يك ابزار مناسب و روش علمي منظم جهت برآوردن نيازهايشان پذيرفتند و تعدادي از برنامه ريزان و دست اندركاران تعليم و تربيت نيز آن را عملا در تصميم گيري مهم آموزش و پرورش در سطوح مختلف تحصيلي مورد استفاده قرار داده و موفقيتهاي نسبتا خوبي در اين زمينه بدست آوردند</a:t>
            </a:r>
            <a:r>
              <a:rPr lang="fa-IR" sz="2000" dirty="0" smtClean="0">
                <a:latin typeface="Tahoma" pitchFamily="34" charset="0"/>
                <a:cs typeface="Tahoma" pitchFamily="34" charset="0"/>
              </a:rPr>
              <a:t>.</a:t>
            </a:r>
          </a:p>
          <a:p>
            <a:r>
              <a:rPr lang="fa-IR" sz="2200" b="1" dirty="0">
                <a:latin typeface="Tahoma" pitchFamily="34" charset="0"/>
                <a:cs typeface="Tahoma" pitchFamily="34" charset="0"/>
              </a:rPr>
              <a:t>تعريف برنامه ريزي استراتژيك در آموزش و </a:t>
            </a:r>
            <a:r>
              <a:rPr lang="fa-IR" sz="2200" b="1" dirty="0" smtClean="0">
                <a:latin typeface="Tahoma" pitchFamily="34" charset="0"/>
                <a:cs typeface="Tahoma" pitchFamily="34" charset="0"/>
              </a:rPr>
              <a:t>پرورش</a:t>
            </a:r>
          </a:p>
          <a:p>
            <a:r>
              <a:rPr lang="fa-IR" sz="2000" dirty="0" smtClean="0">
                <a:latin typeface="Arial" pitchFamily="34" charset="0"/>
                <a:cs typeface="Arial" pitchFamily="34" charset="0"/>
              </a:rPr>
              <a:t>عبارت است از :</a:t>
            </a:r>
          </a:p>
          <a:p>
            <a:r>
              <a:rPr lang="fa-IR" sz="2100" dirty="0">
                <a:latin typeface="Arial" pitchFamily="34" charset="0"/>
                <a:cs typeface="Arial" pitchFamily="34" charset="0"/>
              </a:rPr>
              <a:t>1-فرايند مديريتي جهت تغيير شكل سازمان و بهبود و اصلاح برنامه ريزي سازمان</a:t>
            </a:r>
          </a:p>
          <a:p>
            <a:r>
              <a:rPr lang="fa-IR" sz="2100" dirty="0">
                <a:latin typeface="Arial" pitchFamily="34" charset="0"/>
                <a:cs typeface="Arial" pitchFamily="34" charset="0"/>
              </a:rPr>
              <a:t>2-فلسفه مديريتي جهت تعيين اهداف، الويتها و نيازها با توجه به ارزشهاي حاكم بر جامعه و باورهاي مورد قبول افراد</a:t>
            </a:r>
          </a:p>
          <a:p>
            <a:r>
              <a:rPr lang="fa-IR" sz="2100" dirty="0">
                <a:latin typeface="Arial" pitchFamily="34" charset="0"/>
                <a:cs typeface="Arial" pitchFamily="34" charset="0"/>
              </a:rPr>
              <a:t>3-روش تفكر جهت حل مسائل سازمان</a:t>
            </a:r>
          </a:p>
          <a:p>
            <a:r>
              <a:rPr lang="fa-IR" sz="2100" dirty="0">
                <a:latin typeface="Arial" pitchFamily="34" charset="0"/>
                <a:cs typeface="Arial" pitchFamily="34" charset="0"/>
              </a:rPr>
              <a:t>4-تجربه تربيتي و فعاليت ارشادي براي كاركنان و توسعه سازماني</a:t>
            </a:r>
          </a:p>
          <a:p>
            <a:r>
              <a:rPr lang="fa-IR" sz="2100" dirty="0">
                <a:latin typeface="Arial" pitchFamily="34" charset="0"/>
                <a:cs typeface="Arial" pitchFamily="34" charset="0"/>
              </a:rPr>
              <a:t>5-نوعي آموزش اجتماعي از طريق مشاركت افراد در آن </a:t>
            </a:r>
          </a:p>
          <a:p>
            <a:r>
              <a:rPr lang="fa-IR" sz="2100" dirty="0">
                <a:latin typeface="Arial" pitchFamily="34" charset="0"/>
                <a:cs typeface="Arial" pitchFamily="34" charset="0"/>
              </a:rPr>
              <a:t>6-فرآيندي منظم و عقلاني كه از مراحلي تشكيل شده و سازمان آموزشي را در راستاي چگونگي طي كردن اين مراحل هدايت مي كند</a:t>
            </a:r>
            <a:r>
              <a:rPr lang="fa-IR" sz="2100" dirty="0" smtClean="0">
                <a:latin typeface="Arial" pitchFamily="34" charset="0"/>
                <a:cs typeface="Arial" pitchFamily="34" charset="0"/>
              </a:rPr>
              <a:t>.</a:t>
            </a:r>
            <a:endParaRPr lang="fa-IR" sz="2100" dirty="0" smtClean="0">
              <a:latin typeface="Arial" pitchFamily="34" charset="0"/>
              <a:cs typeface="Arial" pitchFamily="34" charset="0"/>
            </a:endParaRPr>
          </a:p>
          <a:p>
            <a:r>
              <a:rPr lang="fa-IR" sz="2100" dirty="0" smtClean="0">
                <a:latin typeface="Arial" pitchFamily="34" charset="0"/>
                <a:cs typeface="Arial" pitchFamily="34" charset="0"/>
              </a:rPr>
              <a:t>(کرامتی 1374 ص43)</a:t>
            </a:r>
            <a:endParaRPr lang="fa-IR" sz="2100" dirty="0">
              <a:latin typeface="Arial" pitchFamily="34" charset="0"/>
              <a:cs typeface="Arial" pitchFamily="34" charset="0"/>
            </a:endParaRPr>
          </a:p>
          <a:p>
            <a:r>
              <a:rPr lang="fa-IR" sz="2200" b="1" dirty="0">
                <a:latin typeface="Tahoma" pitchFamily="34" charset="0"/>
                <a:cs typeface="Tahoma" pitchFamily="34" charset="0"/>
              </a:rPr>
              <a:t>مراحل برنامه ريزي استراتژيك در آموزش و </a:t>
            </a:r>
            <a:r>
              <a:rPr lang="fa-IR" sz="2200" b="1" dirty="0" smtClean="0">
                <a:latin typeface="Tahoma" pitchFamily="34" charset="0"/>
                <a:cs typeface="Tahoma" pitchFamily="34" charset="0"/>
              </a:rPr>
              <a:t>پرورش</a:t>
            </a:r>
          </a:p>
          <a:p>
            <a:r>
              <a:rPr lang="fa-IR" sz="2100" dirty="0">
                <a:latin typeface="Arial" pitchFamily="34" charset="0"/>
                <a:cs typeface="Arial" pitchFamily="34" charset="0"/>
              </a:rPr>
              <a:t>برنامه ريزي استراتژيك ممكن است شامل 5 مرحله باشد. زمان تلاش و فعاليت مورد نياز براي هر مرحله با مراحل ديگر يكسان نيست و فعاليتها نيز ممكن است با هم تداخل پيدا كنند و نتوان عملا حد و مرزي بين فعاليتهاي هر مرحله با مراحل ديگر تعيين كرد. اين مراحل عبارتند از :</a:t>
            </a:r>
          </a:p>
          <a:p>
            <a:r>
              <a:rPr lang="fa-IR" sz="2100" dirty="0" smtClean="0">
                <a:latin typeface="Arial" pitchFamily="34" charset="0"/>
                <a:cs typeface="Arial" pitchFamily="34" charset="0"/>
              </a:rPr>
              <a:t>1-فراهم نمودن مبنايي براي برنامه ريزي و تغيير</a:t>
            </a:r>
            <a:endParaRPr lang="fa-IR" sz="2100" dirty="0">
              <a:latin typeface="Arial" pitchFamily="34" charset="0"/>
              <a:cs typeface="Arial" pitchFamily="34" charset="0"/>
            </a:endParaRPr>
          </a:p>
        </p:txBody>
      </p:sp>
    </p:spTree>
  </p:cSld>
  <p:clrMapOvr>
    <a:masterClrMapping/>
  </p:clrMapOvr>
  <p:transition spd="slow" advTm="5000">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0"/>
            <a:ext cx="9036496" cy="6858000"/>
          </a:xfrm>
        </p:spPr>
        <p:txBody>
          <a:bodyPr>
            <a:normAutofit fontScale="47500" lnSpcReduction="20000"/>
          </a:bodyPr>
          <a:lstStyle/>
          <a:p>
            <a:r>
              <a:rPr lang="fa-IR" sz="3600" b="1" dirty="0">
                <a:latin typeface="Tahoma" pitchFamily="34" charset="0"/>
                <a:cs typeface="Tahoma" pitchFamily="34" charset="0"/>
              </a:rPr>
              <a:t>سطوح </a:t>
            </a:r>
            <a:r>
              <a:rPr lang="fa-IR" sz="3600" b="1" dirty="0" smtClean="0">
                <a:latin typeface="Tahoma" pitchFamily="34" charset="0"/>
                <a:cs typeface="Tahoma" pitchFamily="34" charset="0"/>
              </a:rPr>
              <a:t>برنامه ريزي استراتژيك در نواحي آموزش و پرورش </a:t>
            </a:r>
          </a:p>
          <a:p>
            <a:r>
              <a:rPr lang="fa-IR" sz="4200" dirty="0" smtClean="0">
                <a:latin typeface="Arial" pitchFamily="34" charset="0"/>
                <a:cs typeface="Arial" pitchFamily="34" charset="0"/>
              </a:rPr>
              <a:t>برنامه ريزي در آموزش و پرورش بايد در سه سطح كاري انجام شود </a:t>
            </a:r>
            <a:r>
              <a:rPr lang="fa-IR" sz="3500" dirty="0" smtClean="0">
                <a:latin typeface="Arial" pitchFamily="34" charset="0"/>
                <a:cs typeface="Arial" pitchFamily="34" charset="0"/>
              </a:rPr>
              <a:t>:</a:t>
            </a:r>
          </a:p>
          <a:p>
            <a:r>
              <a:rPr lang="fa-IR" sz="3500" dirty="0" smtClean="0">
                <a:latin typeface="Arial" pitchFamily="34" charset="0"/>
                <a:cs typeface="Arial" pitchFamily="34" charset="0"/>
              </a:rPr>
              <a:t>1-در تعيين خط مشي</a:t>
            </a:r>
          </a:p>
          <a:p>
            <a:r>
              <a:rPr lang="fa-IR" sz="3500" dirty="0" smtClean="0">
                <a:latin typeface="Arial" pitchFamily="34" charset="0"/>
                <a:cs typeface="Arial" pitchFamily="34" charset="0"/>
              </a:rPr>
              <a:t>2-در تهيه و تدوين برنامه</a:t>
            </a:r>
          </a:p>
          <a:p>
            <a:r>
              <a:rPr lang="fa-IR" sz="3500" dirty="0" smtClean="0">
                <a:latin typeface="Arial" pitchFamily="34" charset="0"/>
                <a:cs typeface="Arial" pitchFamily="34" charset="0"/>
              </a:rPr>
              <a:t>3-در اجراي برنامه</a:t>
            </a:r>
          </a:p>
          <a:p>
            <a:r>
              <a:rPr lang="fa-IR" sz="3500" dirty="0" smtClean="0">
                <a:latin typeface="Arial" pitchFamily="34" charset="0"/>
                <a:cs typeface="Arial" pitchFamily="34" charset="0"/>
              </a:rPr>
              <a:t>شاين ذكر است كه بالاترين سطح اثربخش و پيشرفت درامور،زماني ميسر است كه هر يك از اين سه عنصر برنامه ريزي به موقع و در جاي خود مورد استفاده قرار مي گيرد</a:t>
            </a:r>
            <a:r>
              <a:rPr lang="fa-IR" sz="3500" dirty="0" smtClean="0">
                <a:latin typeface="Tahoma" pitchFamily="34" charset="0"/>
                <a:cs typeface="Tahoma" pitchFamily="34" charset="0"/>
              </a:rPr>
              <a:t>.</a:t>
            </a:r>
          </a:p>
          <a:p>
            <a:r>
              <a:rPr lang="fa-IR" sz="3800" b="1" dirty="0">
                <a:latin typeface="Tahoma" pitchFamily="34" charset="0"/>
                <a:cs typeface="Tahoma" pitchFamily="34" charset="0"/>
              </a:rPr>
              <a:t>فوايد برنامه ريزي استراتژيك در آموزش و پرورش </a:t>
            </a:r>
            <a:endParaRPr lang="fa-IR" sz="3800" b="1" dirty="0" smtClean="0">
              <a:latin typeface="Tahoma" pitchFamily="34" charset="0"/>
              <a:cs typeface="Tahoma" pitchFamily="34" charset="0"/>
            </a:endParaRPr>
          </a:p>
          <a:p>
            <a:r>
              <a:rPr lang="fa-IR" sz="3500" dirty="0" smtClean="0">
                <a:latin typeface="Arial" pitchFamily="34" charset="0"/>
                <a:cs typeface="Arial" pitchFamily="34" charset="0"/>
              </a:rPr>
              <a:t>1-هدايت فعاليتهاي آموزشي بسوي طرحها و برنامه هاي سودآور از طريق بررسي و تحقيق</a:t>
            </a:r>
          </a:p>
          <a:p>
            <a:r>
              <a:rPr lang="fa-IR" sz="3500" dirty="0" smtClean="0">
                <a:latin typeface="Arial" pitchFamily="34" charset="0"/>
                <a:cs typeface="Arial" pitchFamily="34" charset="0"/>
              </a:rPr>
              <a:t>2-تقويت و بهبود شبكه هاي ارتباطي به منظور جمع آوري اطلاعات مورد نياز آموزش و پرورش</a:t>
            </a:r>
          </a:p>
          <a:p>
            <a:r>
              <a:rPr lang="fa-IR" sz="3500" dirty="0" smtClean="0">
                <a:latin typeface="Arial" pitchFamily="34" charset="0"/>
                <a:cs typeface="Arial" pitchFamily="34" charset="0"/>
              </a:rPr>
              <a:t>3-در نظر گرفتن عوامل محيطي و وضعيتهاي در حال تغيير محيط و ارائه راه حل هاي مناسب براي مواجه شدن با محيط در حال تغيير</a:t>
            </a:r>
          </a:p>
          <a:p>
            <a:r>
              <a:rPr lang="fa-IR" sz="3500" dirty="0" smtClean="0">
                <a:latin typeface="Arial" pitchFamily="34" charset="0"/>
                <a:cs typeface="Arial" pitchFamily="34" charset="0"/>
              </a:rPr>
              <a:t>4-سرعت بخشيدن به روند اجرايي امور آموزشي و پرورشي از طريق رعايت اصول كارشناسي</a:t>
            </a:r>
          </a:p>
          <a:p>
            <a:r>
              <a:rPr lang="fa-IR" sz="3500" dirty="0" smtClean="0">
                <a:latin typeface="Arial" pitchFamily="34" charset="0"/>
                <a:cs typeface="Arial" pitchFamily="34" charset="0"/>
              </a:rPr>
              <a:t>5-افزايش نوآوري و ابداع به منظور افزايش كارايي سيستم آموزشي</a:t>
            </a:r>
          </a:p>
          <a:p>
            <a:r>
              <a:rPr lang="fa-IR" sz="3500" dirty="0" smtClean="0">
                <a:latin typeface="Arial" pitchFamily="34" charset="0"/>
                <a:cs typeface="Arial" pitchFamily="34" charset="0"/>
              </a:rPr>
              <a:t>6-افزايش قدرت فكر كردن و انديشيدن</a:t>
            </a:r>
          </a:p>
          <a:p>
            <a:r>
              <a:rPr lang="fa-IR" sz="3500" dirty="0" smtClean="0">
                <a:latin typeface="Arial" pitchFamily="34" charset="0"/>
                <a:cs typeface="Arial" pitchFamily="34" charset="0"/>
              </a:rPr>
              <a:t>7-شيوه هاي منظم و استراتژيك در زمينه مسايل بنيادي آموزش و پرورش</a:t>
            </a:r>
          </a:p>
          <a:p>
            <a:r>
              <a:rPr lang="fa-IR" sz="3500" dirty="0" smtClean="0">
                <a:latin typeface="Arial" pitchFamily="34" charset="0"/>
                <a:cs typeface="Arial" pitchFamily="34" charset="0"/>
              </a:rPr>
              <a:t>8-شناخت وضعيت هاي احتمالي آينده و تشخيص و جهت گيري مناسب</a:t>
            </a:r>
          </a:p>
          <a:p>
            <a:r>
              <a:rPr lang="fa-IR" sz="3500" dirty="0" smtClean="0">
                <a:latin typeface="Arial" pitchFamily="34" charset="0"/>
                <a:cs typeface="Arial" pitchFamily="34" charset="0"/>
              </a:rPr>
              <a:t>9-در دست داشتن يك مبناي معتبر و قابل دفاع براي آينده آموزش و پرورش</a:t>
            </a:r>
          </a:p>
          <a:p>
            <a:r>
              <a:rPr lang="fa-IR" sz="3500" dirty="0" smtClean="0">
                <a:latin typeface="Arial" pitchFamily="34" charset="0"/>
                <a:cs typeface="Arial" pitchFamily="34" charset="0"/>
              </a:rPr>
              <a:t>10-رعايت حداكثر احتياط و بصيرت در خرده سيستم هاي آموزش و پرورش</a:t>
            </a:r>
          </a:p>
          <a:p>
            <a:r>
              <a:rPr lang="fa-IR" sz="3500" dirty="0" smtClean="0">
                <a:latin typeface="Arial" pitchFamily="34" charset="0"/>
                <a:cs typeface="Arial" pitchFamily="34" charset="0"/>
              </a:rPr>
              <a:t>11-حل مسائل اساسي آموزش و پرورش و توجه به مسائل كليدي و مهم</a:t>
            </a:r>
          </a:p>
          <a:p>
            <a:r>
              <a:rPr lang="fa-IR" sz="3500" dirty="0" smtClean="0">
                <a:latin typeface="Arial" pitchFamily="34" charset="0"/>
                <a:cs typeface="Arial" pitchFamily="34" charset="0"/>
              </a:rPr>
              <a:t>12-بهبود عملكرد آموزش و پرورش</a:t>
            </a:r>
          </a:p>
          <a:p>
            <a:r>
              <a:rPr lang="fa-IR" sz="3500" dirty="0" smtClean="0">
                <a:latin typeface="Arial" pitchFamily="34" charset="0"/>
                <a:cs typeface="Arial" pitchFamily="34" charset="0"/>
              </a:rPr>
              <a:t>13-حداكثر مسائل دروني و بيروني تحت كنترل درآمده و حداكثر بصيرت در مسائل اعمال ميگردد</a:t>
            </a:r>
          </a:p>
          <a:p>
            <a:r>
              <a:rPr lang="fa-IR" sz="3500" dirty="0" smtClean="0">
                <a:latin typeface="Arial" pitchFamily="34" charset="0"/>
                <a:cs typeface="Arial" pitchFamily="34" charset="0"/>
              </a:rPr>
              <a:t>14- علايق و ارزشهاي ناهمگرا را با يكديگر همسو و منطبق مي كند.</a:t>
            </a:r>
          </a:p>
          <a:p>
            <a:r>
              <a:rPr lang="fa-IR" sz="3500" dirty="0" smtClean="0">
                <a:latin typeface="Arial" pitchFamily="34" charset="0"/>
                <a:cs typeface="Arial" pitchFamily="34" charset="0"/>
              </a:rPr>
              <a:t>15-تصميم گيري منظم و اجراي موفقيت آميز را ترويج و تشويق مي نمايد.</a:t>
            </a:r>
          </a:p>
          <a:p>
            <a:endParaRPr lang="en-US" sz="2000" dirty="0">
              <a:latin typeface="Tahoma" pitchFamily="34" charset="0"/>
              <a:cs typeface="Tahoma" pitchFamily="34" charset="0"/>
            </a:endParaRPr>
          </a:p>
          <a:p>
            <a:endParaRPr lang="fa-IR" dirty="0"/>
          </a:p>
        </p:txBody>
      </p:sp>
    </p:spTree>
  </p:cSld>
  <p:clrMapOvr>
    <a:masterClrMapping/>
  </p:clrMapOvr>
  <p:transition spd="slow" advTm="5000">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14290"/>
            <a:ext cx="8572560" cy="6429420"/>
          </a:xfrm>
        </p:spPr>
        <p:txBody>
          <a:bodyPr>
            <a:normAutofit/>
          </a:bodyPr>
          <a:lstStyle/>
          <a:p>
            <a:r>
              <a:rPr lang="fa-IR" sz="2400" b="1" dirty="0" smtClean="0">
                <a:latin typeface="Tahoma" pitchFamily="34" charset="0"/>
                <a:cs typeface="Tahoma" pitchFamily="34" charset="0"/>
              </a:rPr>
              <a:t>نتيجه گيري :</a:t>
            </a:r>
          </a:p>
          <a:p>
            <a:endParaRPr lang="fa-IR" sz="2400" b="1" dirty="0" smtClean="0">
              <a:latin typeface="Tahoma" pitchFamily="34" charset="0"/>
              <a:cs typeface="Tahoma" pitchFamily="34" charset="0"/>
            </a:endParaRPr>
          </a:p>
          <a:p>
            <a:r>
              <a:rPr lang="fa-IR" sz="2000" dirty="0">
                <a:latin typeface="Arial" pitchFamily="34" charset="0"/>
                <a:cs typeface="Arial" pitchFamily="34" charset="0"/>
              </a:rPr>
              <a:t> </a:t>
            </a:r>
            <a:r>
              <a:rPr lang="fa-IR" sz="2000" dirty="0" smtClean="0">
                <a:latin typeface="Arial" pitchFamily="34" charset="0"/>
                <a:cs typeface="Arial" pitchFamily="34" charset="0"/>
              </a:rPr>
              <a:t>با وجود اينكه مدت زمان نسبتا كوتاهي از مطرح شدن برنامه ريزي استراتژيك در نظام هاي آموزشي مي گذرد  در مجموع از آن به عنوان روشي براي بهبود نتايج حاصل از كاركرد يك نظام يا سازمان در رويارويي با ، موانع يا تهديدها استفاده مي شود. برنامه ريزي استراتژيك واكنشي يا فراكنشي است. برنامه ريزي واكنشي در جستجوي راه حل براي فشارهاي دنياي در حال تغيير و بحرانهاي ناشي از آن است. برنامه ريزي فراكنشي قبل از اينكه فشارها و مسائل به بحران تبديل شود و خساراتي به بار آورد در جستجوي ايجاد تغيير است. برنامه ريزي فراكنشي درصدد تعيين هويت و تحقق بخشيدن به دنيايي است كه آرزو داريم فرزندانمان در آن زندگي كنند. برنامه ريزي استراتژيك طي گذر از فرايند بازانديشي ، بازسازي ساختارها و بازآفريني به وسيله كليه ياران آموزشي حاصل مي گردد.</a:t>
            </a:r>
          </a:p>
          <a:p>
            <a:r>
              <a:rPr lang="fa-IR" sz="2000" dirty="0" smtClean="0">
                <a:latin typeface="Arial" pitchFamily="34" charset="0"/>
                <a:cs typeface="Arial" pitchFamily="34" charset="0"/>
              </a:rPr>
              <a:t>بنابراين با توجه به مشكلات فعلي آموزش و پرورش، مديران و برنامه ريزان كشور ما در تمام سطوح و چه آنهايي كه در تعيين خط مشي و چه آنهايي كه در تهيه و تدوين برنامه و چه آنهايي كه در اجراي برنامه نقش دارند، نياز به برنامه ريزي استراتژيك از نوع فراكنشي دارند تا مشكلات فعلي آموزش و پرورش را شناسايي و حل نمايند و در جهت بهبود اثربخشي و پيشرفت هر چه بيشتر آن گام بردارند.</a:t>
            </a:r>
            <a:endParaRPr lang="fa-IR" sz="2000" dirty="0">
              <a:latin typeface="Arial" pitchFamily="34" charset="0"/>
              <a:cs typeface="Arial" pitchFamily="34" charset="0"/>
            </a:endParaRPr>
          </a:p>
        </p:txBody>
      </p:sp>
    </p:spTree>
  </p:cSld>
  <p:clrMapOvr>
    <a:masterClrMapping/>
  </p:clrMapOvr>
  <p:transition spd="slow" advTm="5000">
    <p:pull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341</TotalTime>
  <Words>1460</Words>
  <Application>Microsoft Office PowerPoint</Application>
  <PresentationFormat>On-screen Show (4:3)</PresentationFormat>
  <Paragraphs>101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Trek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MRT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ahmad</dc:creator>
  <cp:lastModifiedBy>s510</cp:lastModifiedBy>
  <cp:revision>38</cp:revision>
  <dcterms:created xsi:type="dcterms:W3CDTF">2013-12-13T07:15:31Z</dcterms:created>
  <dcterms:modified xsi:type="dcterms:W3CDTF">2013-12-16T06:19:59Z</dcterms:modified>
</cp:coreProperties>
</file>