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9E3D636-1664-4118-827F-8AABDA04058E}" type="datetimeFigureOut">
              <a:rPr lang="en-US" smtClean="0"/>
              <a:pPr/>
              <a:t>12/2/2013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BE057CC-DC39-4B15-961A-7C4391C85F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E3D636-1664-4118-827F-8AABDA04058E}"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E057CC-DC39-4B15-961A-7C4391C85F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E3D636-1664-4118-827F-8AABDA04058E}"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E057CC-DC39-4B15-961A-7C4391C85F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E3D636-1664-4118-827F-8AABDA04058E}"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E057CC-DC39-4B15-961A-7C4391C85FD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9E3D636-1664-4118-827F-8AABDA04058E}"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E057CC-DC39-4B15-961A-7C4391C85FD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9E3D636-1664-4118-827F-8AABDA04058E}" type="datetimeFigureOut">
              <a:rPr lang="en-US" smtClean="0"/>
              <a:pPr/>
              <a:t>12/2/2013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BE057CC-DC39-4B15-961A-7C4391C85FD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9E3D636-1664-4118-827F-8AABDA04058E}" type="datetimeFigureOut">
              <a:rPr lang="en-US" smtClean="0"/>
              <a:pPr/>
              <a:t>12/2/2013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BE057CC-DC39-4B15-961A-7C4391C85FD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9E3D636-1664-4118-827F-8AABDA04058E}" type="datetimeFigureOut">
              <a:rPr lang="en-US" smtClean="0"/>
              <a:pPr/>
              <a:t>12/2/2013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BE057CC-DC39-4B15-961A-7C4391C85FD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9E3D636-1664-4118-827F-8AABDA04058E}" type="datetimeFigureOut">
              <a:rPr lang="en-US" smtClean="0"/>
              <a:pPr/>
              <a:t>12/2/2013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BE057CC-DC39-4B15-961A-7C4391C85F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9E3D636-1664-4118-827F-8AABDA04058E}" type="datetimeFigureOut">
              <a:rPr lang="en-US" smtClean="0"/>
              <a:pPr/>
              <a:t>12/2/2013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BE057CC-DC39-4B15-961A-7C4391C85FD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9E3D636-1664-4118-827F-8AABDA04058E}" type="datetimeFigureOut">
              <a:rPr lang="en-US" smtClean="0"/>
              <a:pPr/>
              <a:t>12/2/2013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BE057CC-DC39-4B15-961A-7C4391C85FD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9E3D636-1664-4118-827F-8AABDA04058E}" type="datetimeFigureOut">
              <a:rPr lang="en-US" smtClean="0"/>
              <a:pPr/>
              <a:t>12/2/2013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BE057CC-DC39-4B15-961A-7C4391C85F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www.blogfa.com/photo/a/autmsrc.jpg"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609600"/>
            <a:ext cx="7772400" cy="4201711"/>
          </a:xfrm>
        </p:spPr>
        <p:txBody>
          <a:bodyPr>
            <a:normAutofit fontScale="25000" lnSpcReduction="20000"/>
          </a:bodyPr>
          <a:lstStyle/>
          <a:p>
            <a:pPr algn="ctr" rtl="1"/>
            <a:r>
              <a:rPr lang="en-US" dirty="0"/>
              <a:t> </a:t>
            </a:r>
            <a:br>
              <a:rPr lang="en-US" dirty="0"/>
            </a:br>
            <a:r>
              <a:rPr lang="en-US" dirty="0"/>
              <a:t> </a:t>
            </a:r>
            <a:br>
              <a:rPr lang="en-US" dirty="0"/>
            </a:br>
            <a:r>
              <a:rPr lang="en-US" dirty="0"/>
              <a:t> </a:t>
            </a:r>
            <a:br>
              <a:rPr lang="en-US" dirty="0"/>
            </a:br>
            <a:r>
              <a:rPr lang="en-US" dirty="0"/>
              <a:t> </a:t>
            </a:r>
            <a:br>
              <a:rPr lang="en-US" dirty="0"/>
            </a:br>
            <a:r>
              <a:rPr lang="en-US" dirty="0"/>
              <a:t> </a:t>
            </a:r>
            <a:br>
              <a:rPr lang="en-US" dirty="0"/>
            </a:br>
            <a:r>
              <a:rPr lang="en-US" dirty="0"/>
              <a:t> </a:t>
            </a:r>
            <a:br>
              <a:rPr lang="en-US" dirty="0"/>
            </a:br>
            <a:r>
              <a:rPr lang="en-US" dirty="0"/>
              <a:t> </a:t>
            </a:r>
            <a:br>
              <a:rPr lang="en-US" dirty="0"/>
            </a:br>
            <a:r>
              <a:rPr lang="en-US" dirty="0"/>
              <a:t> </a:t>
            </a:r>
            <a:br>
              <a:rPr lang="en-US" dirty="0"/>
            </a:br>
            <a:r>
              <a:rPr lang="en-US" sz="8000" dirty="0"/>
              <a:t> </a:t>
            </a:r>
            <a:br>
              <a:rPr lang="en-US" sz="8000" dirty="0"/>
            </a:br>
            <a:endParaRPr lang="en-US" sz="8000" dirty="0" smtClean="0"/>
          </a:p>
          <a:p>
            <a:pPr algn="ctr" rtl="1"/>
            <a:endParaRPr lang="en-US" sz="8000" dirty="0"/>
          </a:p>
          <a:p>
            <a:pPr algn="ctr" rtl="1"/>
            <a:r>
              <a:rPr lang="fa-IR" sz="8000" dirty="0" smtClean="0"/>
              <a:t>*</a:t>
            </a:r>
            <a:r>
              <a:rPr lang="fa-IR" sz="8000" dirty="0"/>
              <a:t>واحد رشت* </a:t>
            </a:r>
            <a:r>
              <a:rPr lang="en-US" sz="8000" dirty="0"/>
              <a:t/>
            </a:r>
            <a:br>
              <a:rPr lang="en-US" sz="8000" dirty="0"/>
            </a:br>
            <a:r>
              <a:rPr lang="fa-IR" sz="8000" dirty="0"/>
              <a:t> </a:t>
            </a:r>
            <a:r>
              <a:rPr lang="en-US" sz="8000" dirty="0"/>
              <a:t/>
            </a:r>
            <a:br>
              <a:rPr lang="en-US" sz="8000" dirty="0"/>
            </a:br>
            <a:r>
              <a:rPr lang="fa-IR" sz="8000" dirty="0"/>
              <a:t>عنوان :</a:t>
            </a:r>
            <a:r>
              <a:rPr lang="en-US" sz="8000" dirty="0"/>
              <a:t/>
            </a:r>
            <a:br>
              <a:rPr lang="en-US" sz="8000" dirty="0"/>
            </a:br>
            <a:r>
              <a:rPr lang="fa-IR" sz="8000" dirty="0"/>
              <a:t>مکاتب مدیریت استراتژیک</a:t>
            </a:r>
            <a:r>
              <a:rPr lang="en-US" sz="8000" dirty="0"/>
              <a:t/>
            </a:r>
            <a:br>
              <a:rPr lang="en-US" sz="8000" dirty="0"/>
            </a:br>
            <a:r>
              <a:rPr lang="fa-IR" sz="8000" dirty="0"/>
              <a:t> </a:t>
            </a:r>
            <a:r>
              <a:rPr lang="en-US" sz="8000" dirty="0"/>
              <a:t/>
            </a:r>
            <a:br>
              <a:rPr lang="en-US" sz="8000" dirty="0"/>
            </a:br>
            <a:r>
              <a:rPr lang="fa-IR" sz="8000" dirty="0"/>
              <a:t>استاد :</a:t>
            </a:r>
            <a:r>
              <a:rPr lang="en-US" sz="8000" dirty="0"/>
              <a:t/>
            </a:r>
            <a:br>
              <a:rPr lang="en-US" sz="8000" dirty="0"/>
            </a:br>
            <a:r>
              <a:rPr lang="fa-IR" sz="8000" dirty="0"/>
              <a:t>آقای دکتر فرحبد</a:t>
            </a:r>
            <a:r>
              <a:rPr lang="en-US" sz="8000" dirty="0"/>
              <a:t/>
            </a:r>
            <a:br>
              <a:rPr lang="en-US" sz="8000" dirty="0"/>
            </a:br>
            <a:r>
              <a:rPr lang="fa-IR" sz="8000" dirty="0"/>
              <a:t> </a:t>
            </a:r>
            <a:r>
              <a:rPr lang="en-US" sz="8000" dirty="0"/>
              <a:t/>
            </a:r>
            <a:br>
              <a:rPr lang="en-US" sz="8000" dirty="0"/>
            </a:br>
            <a:r>
              <a:rPr lang="fa-IR" sz="8000" dirty="0"/>
              <a:t>دانشجو: </a:t>
            </a:r>
            <a:r>
              <a:rPr lang="en-US" sz="8000" dirty="0"/>
              <a:t/>
            </a:r>
            <a:br>
              <a:rPr lang="en-US" sz="8000" dirty="0"/>
            </a:br>
            <a:r>
              <a:rPr lang="fa-IR" sz="8000" dirty="0" smtClean="0"/>
              <a:t>رضا </a:t>
            </a:r>
            <a:r>
              <a:rPr lang="fa-IR" sz="8000" dirty="0"/>
              <a:t>برهانی نیا</a:t>
            </a:r>
            <a:r>
              <a:rPr lang="en-US" sz="8000" dirty="0"/>
              <a:t/>
            </a:r>
            <a:br>
              <a:rPr lang="en-US" sz="8000" dirty="0"/>
            </a:br>
            <a:r>
              <a:rPr lang="fa-IR" sz="8000" dirty="0"/>
              <a:t> </a:t>
            </a:r>
            <a:r>
              <a:rPr lang="en-US" sz="8000" dirty="0"/>
              <a:t/>
            </a:r>
            <a:br>
              <a:rPr lang="en-US" sz="8000" dirty="0"/>
            </a:br>
            <a:endParaRPr lang="en-US" sz="8000" dirty="0"/>
          </a:p>
        </p:txBody>
      </p:sp>
      <p:pic>
        <p:nvPicPr>
          <p:cNvPr id="1026" name="Picture 2" descr="http://www.blogfa.com/photo/a/autmsrc.jpg"/>
          <p:cNvPicPr>
            <a:picLocks noChangeAspect="1" noChangeArrowheads="1"/>
          </p:cNvPicPr>
          <p:nvPr/>
        </p:nvPicPr>
        <p:blipFill>
          <a:blip r:embed="rId2" r:link="rId3">
            <a:extLst>
              <a:ext uri="{28A0092B-C50C-407E-A947-70E740481C1C}">
                <a14:useLocalDpi xmlns:a14="http://schemas.microsoft.com/office/drawing/2010/main" xmlns="" val="0"/>
              </a:ext>
            </a:extLst>
          </a:blip>
          <a:srcRect/>
          <a:stretch>
            <a:fillRect/>
          </a:stretch>
        </p:blipFill>
        <p:spPr bwMode="auto">
          <a:xfrm>
            <a:off x="3843337" y="0"/>
            <a:ext cx="1285875" cy="19208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803788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b="1" dirty="0"/>
              <a:t>پ : پارادایم تلفیقی :</a:t>
            </a:r>
            <a:endParaRPr lang="en-US" dirty="0"/>
          </a:p>
          <a:p>
            <a:pPr algn="r" rtl="1"/>
            <a:r>
              <a:rPr lang="fa-IR" dirty="0"/>
              <a:t>این مکتب سعی در نزدیک کردن و درهم آمیختن مکاتب قبلی دارد. این پارادایم به توسعه ی تفکر استراتژیک و رابطه آن با برنامه ریزی استراتژیک توجه می شود</a:t>
            </a:r>
            <a:r>
              <a:rPr lang="fa-IR" dirty="0" smtClean="0"/>
              <a:t>.</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3196283761"/>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rtl="1"/>
            <a:r>
              <a:rPr lang="fa-IR" b="1" dirty="0"/>
              <a:t>ویژگی های پارادایم تلفیقی :</a:t>
            </a:r>
            <a:endParaRPr lang="en-US" dirty="0"/>
          </a:p>
          <a:p>
            <a:pPr lvl="0" algn="just" rtl="1"/>
            <a:r>
              <a:rPr lang="fa-IR" dirty="0"/>
              <a:t>ضمن تأکید بر لزوم ایجاد توازن بین نقاط قوت و ضعف سازمان با تهدیدها و فرصتهای محیطی، تغییر وشکل دهی محیط مطابق اهداف و استراتژیهای مورد نظر ضروری است.</a:t>
            </a:r>
            <a:endParaRPr lang="en-US" dirty="0"/>
          </a:p>
          <a:p>
            <a:pPr lvl="0" algn="just" rtl="1"/>
            <a:r>
              <a:rPr lang="fa-IR" dirty="0"/>
              <a:t>دیدگاه ها و ارزشهای مدیران عالی تعیین کننده هستند، اما نقش کارکنان و واحدهای سازمانی هم بواسطه ی اندیشه های خلاقانه در تغییر شرایط غیرقابل اجتناب است.</a:t>
            </a:r>
            <a:endParaRPr lang="en-US" dirty="0"/>
          </a:p>
          <a:p>
            <a:pPr lvl="0" algn="just" rtl="1"/>
            <a:r>
              <a:rPr lang="fa-IR" dirty="0"/>
              <a:t>در این طرز تفکر تحلیل های کلان همراه با تحلیل های </a:t>
            </a:r>
            <a:r>
              <a:rPr lang="fa-IR" dirty="0" smtClean="0"/>
              <a:t>خرد </a:t>
            </a:r>
            <a:r>
              <a:rPr lang="fa-IR" dirty="0"/>
              <a:t>ملاک تصمیم گیری ها قرار می گیرند.</a:t>
            </a:r>
            <a:endParaRPr lang="en-US" dirty="0"/>
          </a:p>
          <a:p>
            <a:pPr lvl="0" algn="just" rtl="1"/>
            <a:r>
              <a:rPr lang="fa-IR" dirty="0"/>
              <a:t>مکاتب تلفیقی یک برخورد سیستمی – اقتضائی دوراندیشانه را توصیه می کند.</a:t>
            </a:r>
            <a:endParaRPr lang="en-US" dirty="0"/>
          </a:p>
          <a:p>
            <a:pPr algn="just"/>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2785450825"/>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b="1" dirty="0"/>
              <a:t>الف : معرفی مکاتب تجویزی :</a:t>
            </a:r>
            <a:endParaRPr lang="en-US" dirty="0"/>
          </a:p>
          <a:p>
            <a:pPr algn="r" rtl="1"/>
            <a:r>
              <a:rPr lang="fa-IR" dirty="0"/>
              <a:t>1 – مکتب طراحی</a:t>
            </a:r>
            <a:endParaRPr lang="en-US" dirty="0"/>
          </a:p>
          <a:p>
            <a:pPr algn="r" rtl="1"/>
            <a:r>
              <a:rPr lang="fa-IR" dirty="0"/>
              <a:t>2 – مکتب برنامه ریزی</a:t>
            </a:r>
            <a:endParaRPr lang="en-US" dirty="0"/>
          </a:p>
          <a:p>
            <a:pPr algn="r" rtl="1"/>
            <a:r>
              <a:rPr lang="fa-IR" dirty="0"/>
              <a:t>3 – مکتب موقعیت یابی</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3525946506"/>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b="1" dirty="0"/>
              <a:t>1 – مکتب طراحی :</a:t>
            </a:r>
            <a:endParaRPr lang="en-US" dirty="0"/>
          </a:p>
          <a:p>
            <a:pPr algn="r" rtl="1"/>
            <a:r>
              <a:rPr lang="fa-IR" dirty="0"/>
              <a:t>براساس این مکتب شکل گیری استراتژی حاصل مواجهه ی نقاط قوت و ضعف با تهدیدها و فرصته هایی است که سازمان را احاطه کرده است. </a:t>
            </a:r>
            <a:r>
              <a:rPr lang="fa-IR" dirty="0" smtClean="0"/>
              <a:t>   ( </a:t>
            </a:r>
            <a:r>
              <a:rPr lang="fa-IR" dirty="0"/>
              <a:t>استراتژی های ساده مبتنی بر شکار فرصت ها )</a:t>
            </a:r>
            <a:endParaRPr lang="en-US" dirty="0"/>
          </a:p>
          <a:p>
            <a:pPr lvl="0" algn="r" rtl="1"/>
            <a:r>
              <a:rPr lang="fa-IR" dirty="0"/>
              <a:t>ویژگی سازمان هایی که مایلند از این مکتب استفاده کنند عبارتند از :</a:t>
            </a:r>
            <a:endParaRPr lang="en-US" dirty="0"/>
          </a:p>
          <a:p>
            <a:pPr lvl="0" algn="r" rtl="1"/>
            <a:r>
              <a:rPr lang="fa-IR" dirty="0"/>
              <a:t>جمع آوری و نگهداری کلیه ی اطلاعات مورد نیاز برای تدوین استراتژی</a:t>
            </a:r>
            <a:endParaRPr lang="en-US" dirty="0"/>
          </a:p>
          <a:p>
            <a:pPr lvl="0" algn="r" rtl="1"/>
            <a:r>
              <a:rPr lang="fa-IR" dirty="0"/>
              <a:t>شناسایی اهداف سازمان با تمرکز بر دانش ، تجربیات و ارزیابی موقعیت داخلی و خارجی سازمان</a:t>
            </a:r>
            <a:endParaRPr lang="en-US" dirty="0"/>
          </a:p>
          <a:p>
            <a:pPr lvl="0" algn="r" rtl="1"/>
            <a:r>
              <a:rPr lang="fa-IR" dirty="0" smtClean="0"/>
              <a:t>تدوین </a:t>
            </a:r>
            <a:r>
              <a:rPr lang="fa-IR" dirty="0"/>
              <a:t>گروهی استراتژی ها با تکیه بر کلیه ی امکانات و منابع موجود</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2552319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b="1" dirty="0"/>
              <a:t>2 – مکتب برنامه ریزی :</a:t>
            </a:r>
            <a:endParaRPr lang="en-US" dirty="0"/>
          </a:p>
          <a:p>
            <a:pPr algn="r" rtl="1"/>
            <a:r>
              <a:rPr lang="fa-IR" dirty="0" smtClean="0"/>
              <a:t>این مکتب پس از مکتب طراحی رواج یافت، این مکتب معتقد به تقسیم و اجرای گام به گام توالی اقدامات است که طی مکتب طراحی در قالب یک فرآیند یکپارچه رواج یافته بود.</a:t>
            </a:r>
            <a:endParaRPr lang="en-US" dirty="0" smtClean="0"/>
          </a:p>
          <a:p>
            <a:pPr algn="just" rtl="1"/>
            <a:r>
              <a:rPr lang="fa-IR" dirty="0" smtClean="0"/>
              <a:t>در این مدل می توان اهداف، برنامه ها و طرح های عملیاتی و بودجه را در قالب برنامه های راهبردی عملیاتی و بودجه تدوین و در و سطوح مختلف زمانی و سازمانی به مرحله اجرا گذاشت. دراین مکتب نقش اصلی بر عهده ی پرسنل برنامه ریزی بجای مدیران عالی است.</a:t>
            </a:r>
            <a:endParaRPr lang="en-US" dirty="0" smtClean="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2814840917"/>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en-US" b="1" dirty="0"/>
              <a:t> </a:t>
            </a:r>
            <a:r>
              <a:rPr lang="fa-IR" b="1" dirty="0"/>
              <a:t>– مکتب موقعیت یابی :</a:t>
            </a:r>
            <a:endParaRPr lang="en-US" dirty="0"/>
          </a:p>
          <a:p>
            <a:pPr algn="r" rtl="1"/>
            <a:r>
              <a:rPr lang="fa-IR" dirty="0"/>
              <a:t>عمده توجه این مکتب به خلق ایده هایی ساده اما دگرگون کننده است که در یک موقعیت خاص می تواند تجویز شود، بر اساس این مکتب در هریک از شرایط خاص تنها یک یا چند استراتژی بخصوص امکان طرح و بکارگیری را دارا هستند. این مکتب بر اهمیت موقعیت استراتژیک بجای فرآیند تنظیم استراتژی تأکید دارد.</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966583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b="1" dirty="0"/>
              <a:t>ب : معرفی مکاتب توصیفی : ( تجربی – انطباقی )</a:t>
            </a:r>
            <a:endParaRPr lang="en-US" dirty="0"/>
          </a:p>
          <a:p>
            <a:pPr algn="r" rtl="1"/>
            <a:r>
              <a:rPr lang="fa-IR" b="1" dirty="0"/>
              <a:t>1 - مکتب کارآفرینی :</a:t>
            </a:r>
            <a:endParaRPr lang="en-US" dirty="0"/>
          </a:p>
          <a:p>
            <a:pPr algn="r" rtl="1"/>
            <a:r>
              <a:rPr lang="fa-IR" dirty="0"/>
              <a:t>این مکتب ریشه در درک شهودی، قضاوت و تجربه دارد، پدیده ی رایج در این مکتب رهبری است و کلیه موفقیت سازمان ها بدست رهبران اجرایی قرار دارد که ویژگی های آنها خلاقیت، نوآوری و شکار فرصت هاست. در این مکتب تمرکز بر فرصت های پیش رو است تا مسائل و مشکلات سازمان در این مکتب انعطاف پذیر بوده و می تواند بر اساس رهنمودهای رهبر حرکت کند.</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2294178387"/>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b="1" dirty="0"/>
              <a:t>2- مکتب شناختی ( ادراکی )</a:t>
            </a:r>
            <a:endParaRPr lang="en-US" dirty="0"/>
          </a:p>
          <a:p>
            <a:pPr algn="justLow" rtl="1"/>
            <a:r>
              <a:rPr lang="fa-IR" dirty="0"/>
              <a:t>برمبنای این مکتب تنظیم استراتژی فرآیندی اقتضائی است </a:t>
            </a:r>
            <a:r>
              <a:rPr lang="fa-IR" dirty="0" smtClean="0"/>
              <a:t>که در آن </a:t>
            </a:r>
            <a:r>
              <a:rPr lang="fa-IR" dirty="0" smtClean="0"/>
              <a:t>راهبرد </a:t>
            </a:r>
            <a:r>
              <a:rPr lang="fa-IR" dirty="0"/>
              <a:t>در ذهن استراتژیست شکل می گیرد و چهارچوبها و چشم اندازهایی را پدید می </a:t>
            </a:r>
            <a:r>
              <a:rPr lang="fa-IR" dirty="0" smtClean="0"/>
              <a:t>آورد وچگونگی </a:t>
            </a:r>
            <a:r>
              <a:rPr lang="fa-IR" dirty="0"/>
              <a:t>برخورد مدیران با مسائل را شکل می </a:t>
            </a:r>
            <a:r>
              <a:rPr lang="fa-IR" dirty="0" smtClean="0"/>
              <a:t>دهد</a:t>
            </a:r>
            <a:r>
              <a:rPr lang="fa-IR" dirty="0"/>
              <a:t>.</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210775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lnSpc>
                <a:spcPct val="115000"/>
              </a:lnSpc>
              <a:spcAft>
                <a:spcPts val="1000"/>
              </a:spcAft>
              <a:tabLst>
                <a:tab pos="6015355" algn="l"/>
              </a:tabLst>
            </a:pPr>
            <a:r>
              <a:rPr lang="fa-IR" b="1" dirty="0">
                <a:latin typeface="Calibri"/>
                <a:ea typeface="Calibri"/>
              </a:rPr>
              <a:t>3- مکتب یادگیری :</a:t>
            </a:r>
            <a:endParaRPr lang="en-US" dirty="0">
              <a:latin typeface="Calibri"/>
              <a:ea typeface="Calibri"/>
              <a:cs typeface="Arial"/>
            </a:endParaRPr>
          </a:p>
          <a:p>
            <a:pPr algn="just" rtl="1">
              <a:lnSpc>
                <a:spcPct val="115000"/>
              </a:lnSpc>
              <a:spcAft>
                <a:spcPts val="1000"/>
              </a:spcAft>
              <a:tabLst>
                <a:tab pos="6015355" algn="l"/>
              </a:tabLst>
            </a:pPr>
            <a:r>
              <a:rPr lang="fa-IR" dirty="0">
                <a:latin typeface="Calibri"/>
                <a:ea typeface="Calibri"/>
              </a:rPr>
              <a:t>فرآیند تنظیم استراتژی ، فرآیندی توأم با یادگیری عمومی است و لذا نیازی به اعمال قدرت </a:t>
            </a:r>
            <a:r>
              <a:rPr lang="fa-IR" dirty="0" smtClean="0">
                <a:latin typeface="Calibri"/>
                <a:ea typeface="Calibri"/>
              </a:rPr>
              <a:t>یاتحمیل </a:t>
            </a:r>
            <a:r>
              <a:rPr lang="fa-IR" dirty="0">
                <a:latin typeface="Calibri"/>
                <a:ea typeface="Calibri"/>
              </a:rPr>
              <a:t>استراتژی در کل سازمان نیست. در این مکتب اینکه چه کسی به تنظیم استراتژی می پردازد مهم نیست بلکه چگونگی این کار مهم است.</a:t>
            </a:r>
            <a:endParaRPr lang="en-US" dirty="0">
              <a:latin typeface="Calibri"/>
              <a:ea typeface="Calibri"/>
              <a:cs typeface="Arial"/>
            </a:endParaRP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3536564180"/>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lnSpc>
                <a:spcPct val="115000"/>
              </a:lnSpc>
              <a:spcAft>
                <a:spcPts val="1000"/>
              </a:spcAft>
              <a:tabLst>
                <a:tab pos="6015355" algn="l"/>
              </a:tabLst>
            </a:pPr>
            <a:r>
              <a:rPr lang="fa-IR" b="1" dirty="0">
                <a:latin typeface="Calibri"/>
                <a:ea typeface="Calibri"/>
              </a:rPr>
              <a:t>4 - مکتب قدرات گرایی :</a:t>
            </a:r>
            <a:endParaRPr lang="en-US" dirty="0">
              <a:latin typeface="Calibri"/>
              <a:ea typeface="Calibri"/>
              <a:cs typeface="Arial"/>
            </a:endParaRPr>
          </a:p>
          <a:p>
            <a:pPr algn="just" rtl="1">
              <a:lnSpc>
                <a:spcPct val="115000"/>
              </a:lnSpc>
              <a:spcAft>
                <a:spcPts val="1000"/>
              </a:spcAft>
              <a:tabLst>
                <a:tab pos="6015355" algn="l"/>
              </a:tabLst>
            </a:pPr>
            <a:r>
              <a:rPr lang="fa-IR" dirty="0">
                <a:latin typeface="Calibri"/>
                <a:ea typeface="Calibri"/>
              </a:rPr>
              <a:t>براساس این مکتب شکل دهی استراتژی در قالب فرآیند نقد و بررسی حاصل می شود. فرآیند شکل دهی استراتژی از دیدگاه این مکتب : مدیریت، کنترل و جهت دهی مناسب قدرت های اعمال شده از جانب عوامل داخلی و خارجی است بطوری که منجر به تحقق اهداف سازمان شود.</a:t>
            </a:r>
            <a:endParaRPr lang="en-US" dirty="0">
              <a:latin typeface="Calibri"/>
              <a:ea typeface="Calibri"/>
              <a:cs typeface="Arial"/>
            </a:endParaRPr>
          </a:p>
          <a:p>
            <a:pPr algn="r" rtl="1"/>
            <a:r>
              <a:rPr lang="fa-IR" dirty="0" smtClean="0"/>
              <a:t>منظورازقدرت دراین مکتب دونوع قدرت خرد وکلان است،قدرت خرد ،مربوط به عوامل داخلی مثل تعارض وقدرت کلان ،مربوط به عوامل خارجی مثل  فشارشرکتهای رقیب است</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2203270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Low"/>
            <a:r>
              <a:rPr lang="fa-IR" sz="2800" dirty="0" smtClean="0"/>
              <a:t>در </a:t>
            </a:r>
            <a:r>
              <a:rPr lang="fa-IR" sz="2800" dirty="0"/>
              <a:t>محیطی که ویژگی اصلی آن پیچیدگی و تغییر مستمر است تفکر استراتژیک به عنوان عنصر </a:t>
            </a:r>
            <a:r>
              <a:rPr lang="fa-IR" sz="2800" dirty="0" smtClean="0"/>
              <a:t>اصلی</a:t>
            </a:r>
            <a:r>
              <a:rPr lang="fa-IR" sz="2800" dirty="0" smtClean="0"/>
              <a:t> خلق مزیت </a:t>
            </a:r>
            <a:r>
              <a:rPr lang="fa-IR" sz="2800" dirty="0"/>
              <a:t>رقابتی به شمار می رود و برنامه </a:t>
            </a:r>
            <a:r>
              <a:rPr lang="fa-IR" sz="2800" dirty="0" smtClean="0"/>
              <a:t>ریزی</a:t>
            </a:r>
            <a:r>
              <a:rPr lang="fa-IR" sz="2800" dirty="0" smtClean="0"/>
              <a:t> </a:t>
            </a:r>
            <a:r>
              <a:rPr lang="fa-IR" sz="2800" dirty="0"/>
              <a:t>و مدیریت </a:t>
            </a:r>
            <a:r>
              <a:rPr lang="fa-IR" sz="2800" dirty="0" smtClean="0"/>
              <a:t>استراتژیک دو </a:t>
            </a:r>
            <a:r>
              <a:rPr lang="fa-IR" sz="2800" dirty="0"/>
              <a:t>نیاز امروزی سازمان ها هستند</a:t>
            </a:r>
            <a:r>
              <a:rPr lang="fa-IR" sz="2800" dirty="0" smtClean="0"/>
              <a:t>.                                                         </a:t>
            </a:r>
            <a:endParaRPr lang="en-US" sz="2800" dirty="0"/>
          </a:p>
          <a:p>
            <a:pPr algn="r"/>
            <a:endParaRPr lang="en-US" dirty="0"/>
          </a:p>
        </p:txBody>
      </p:sp>
      <p:sp>
        <p:nvSpPr>
          <p:cNvPr id="3" name="Title 2"/>
          <p:cNvSpPr>
            <a:spLocks noGrp="1"/>
          </p:cNvSpPr>
          <p:nvPr>
            <p:ph type="title"/>
          </p:nvPr>
        </p:nvSpPr>
        <p:spPr/>
        <p:txBody>
          <a:bodyPr>
            <a:normAutofit fontScale="90000"/>
          </a:bodyPr>
          <a:lstStyle/>
          <a:p>
            <a:pPr algn="r" rtl="1"/>
            <a:r>
              <a:rPr lang="fa-IR" dirty="0"/>
              <a:t>مقدمه</a:t>
            </a:r>
            <a:r>
              <a:rPr lang="en-US" dirty="0"/>
              <a:t/>
            </a:r>
            <a:br>
              <a:rPr lang="en-US" dirty="0"/>
            </a:br>
            <a:endParaRPr lang="en-US" dirty="0"/>
          </a:p>
        </p:txBody>
      </p:sp>
    </p:spTree>
    <p:extLst>
      <p:ext uri="{BB962C8B-B14F-4D97-AF65-F5344CB8AC3E}">
        <p14:creationId xmlns:p14="http://schemas.microsoft.com/office/powerpoint/2010/main" xmlns="" val="3438020654"/>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lnSpc>
                <a:spcPct val="115000"/>
              </a:lnSpc>
              <a:spcAft>
                <a:spcPts val="1000"/>
              </a:spcAft>
              <a:tabLst>
                <a:tab pos="6015355" algn="l"/>
              </a:tabLst>
            </a:pPr>
            <a:r>
              <a:rPr lang="fa-IR" b="1" dirty="0">
                <a:latin typeface="Calibri"/>
                <a:ea typeface="Calibri"/>
              </a:rPr>
              <a:t>5 - مکتب فرهنگی :</a:t>
            </a:r>
            <a:endParaRPr lang="en-US" dirty="0">
              <a:latin typeface="Calibri"/>
              <a:ea typeface="Calibri"/>
              <a:cs typeface="Arial"/>
            </a:endParaRPr>
          </a:p>
          <a:p>
            <a:pPr algn="just" rtl="1">
              <a:lnSpc>
                <a:spcPct val="115000"/>
              </a:lnSpc>
              <a:spcAft>
                <a:spcPts val="1000"/>
              </a:spcAft>
              <a:tabLst>
                <a:tab pos="6015355" algn="l"/>
              </a:tabLst>
            </a:pPr>
            <a:r>
              <a:rPr lang="fa-IR" dirty="0">
                <a:latin typeface="Calibri"/>
                <a:ea typeface="Calibri"/>
              </a:rPr>
              <a:t>براساس این مکتب ساخت استراتژی به شکل یک فرآیند که ریشه در نیروهای اجتماعی و فرهنگی دارد معرفی می شود. به عبارت دیگر ساخت استراتژی حاصل فرآیند تعاملات اجتماعی است که برپایه ی عقاید و درک مشترک اعضاء سازمان بنا شده است.</a:t>
            </a:r>
            <a:endParaRPr lang="en-US" dirty="0">
              <a:latin typeface="Calibri"/>
              <a:ea typeface="Calibri"/>
              <a:cs typeface="Arial"/>
            </a:endParaRP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1942341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rtl="1">
              <a:lnSpc>
                <a:spcPct val="115000"/>
              </a:lnSpc>
              <a:spcAft>
                <a:spcPts val="1000"/>
              </a:spcAft>
              <a:tabLst>
                <a:tab pos="6015355" algn="l"/>
              </a:tabLst>
            </a:pPr>
            <a:r>
              <a:rPr lang="fa-IR" b="1" dirty="0">
                <a:latin typeface="Calibri"/>
                <a:ea typeface="Calibri"/>
              </a:rPr>
              <a:t>6 - مکتب محیطی :</a:t>
            </a:r>
            <a:endParaRPr lang="en-US" dirty="0">
              <a:latin typeface="Calibri"/>
              <a:ea typeface="Calibri"/>
              <a:cs typeface="Arial"/>
            </a:endParaRPr>
          </a:p>
          <a:p>
            <a:pPr algn="just" rtl="1">
              <a:lnSpc>
                <a:spcPct val="115000"/>
              </a:lnSpc>
              <a:spcAft>
                <a:spcPts val="1000"/>
              </a:spcAft>
              <a:tabLst>
                <a:tab pos="6015355" algn="l"/>
              </a:tabLst>
            </a:pPr>
            <a:r>
              <a:rPr lang="fa-IR" dirty="0">
                <a:latin typeface="Calibri"/>
                <a:ea typeface="Calibri"/>
              </a:rPr>
              <a:t>تمرکز این مکتب بر نیروهایی است که در بیرون سازمان مجموعه را تحت تأثیر قرار می دهند، برخلاف مکاتب دیگر که از این نیروها به عنوان عوامل تأثیرگذار یاد می کنند. در این مکتب عوامل خارجی بازیگران و نقش آفرینان اصلی صحنه هستند، و این عوامل محیطی هستند که شکل گیری استراتژی را امکان پذیر ساختند و سازمان ها را مجبور به اتخاذ استراتژی می کنند و سازمان ها آن کاری را انجام می دهند که محیط بر ایشان دیکته می کند و این در حالیست که نتوانند بر محیط تأثیر بگذارند.</a:t>
            </a:r>
            <a:endParaRPr lang="en-US" dirty="0">
              <a:latin typeface="Calibri"/>
              <a:ea typeface="Calibri"/>
              <a:cs typeface="Arial"/>
            </a:endParaRP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953733408"/>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lnSpc>
                <a:spcPct val="115000"/>
              </a:lnSpc>
              <a:spcAft>
                <a:spcPts val="1000"/>
              </a:spcAft>
              <a:tabLst>
                <a:tab pos="6015355" algn="l"/>
              </a:tabLst>
            </a:pPr>
            <a:r>
              <a:rPr lang="fa-IR" dirty="0">
                <a:latin typeface="Calibri"/>
                <a:ea typeface="Calibri"/>
              </a:rPr>
              <a:t> </a:t>
            </a:r>
            <a:endParaRPr lang="en-US" dirty="0">
              <a:latin typeface="Calibri"/>
              <a:ea typeface="Calibri"/>
              <a:cs typeface="Arial"/>
            </a:endParaRPr>
          </a:p>
          <a:p>
            <a:pPr algn="just" rtl="1">
              <a:lnSpc>
                <a:spcPct val="115000"/>
              </a:lnSpc>
              <a:spcAft>
                <a:spcPts val="1000"/>
              </a:spcAft>
              <a:tabLst>
                <a:tab pos="6015355" algn="l"/>
              </a:tabLst>
            </a:pPr>
            <a:r>
              <a:rPr lang="fa-IR" b="1" dirty="0">
                <a:latin typeface="Calibri"/>
                <a:ea typeface="Calibri"/>
              </a:rPr>
              <a:t>پ : مکتب تلفیقی :</a:t>
            </a:r>
            <a:endParaRPr lang="en-US" dirty="0">
              <a:latin typeface="Calibri"/>
              <a:ea typeface="Calibri"/>
              <a:cs typeface="Arial"/>
            </a:endParaRPr>
          </a:p>
          <a:p>
            <a:pPr algn="just" rtl="1">
              <a:lnSpc>
                <a:spcPct val="115000"/>
              </a:lnSpc>
              <a:spcAft>
                <a:spcPts val="1000"/>
              </a:spcAft>
              <a:tabLst>
                <a:tab pos="6015355" algn="l"/>
              </a:tabLst>
            </a:pPr>
            <a:r>
              <a:rPr lang="fa-IR" dirty="0">
                <a:latin typeface="Calibri"/>
                <a:ea typeface="Calibri"/>
              </a:rPr>
              <a:t>این مکتب بدنبال نوعی اجتماع و یکپارچگی است و لذا اجزاء و عناصری از مکاتب گوناگون را به کار می گیرند.</a:t>
            </a:r>
            <a:endParaRPr lang="en-US" dirty="0">
              <a:latin typeface="Calibri"/>
              <a:ea typeface="Calibri"/>
              <a:cs typeface="Arial"/>
            </a:endParaRPr>
          </a:p>
          <a:p>
            <a:pPr algn="just" rtl="1">
              <a:lnSpc>
                <a:spcPct val="115000"/>
              </a:lnSpc>
              <a:spcAft>
                <a:spcPts val="1000"/>
              </a:spcAft>
              <a:tabLst>
                <a:tab pos="6015355" algn="l"/>
              </a:tabLst>
            </a:pPr>
            <a:r>
              <a:rPr lang="fa-IR" dirty="0">
                <a:latin typeface="Calibri"/>
                <a:ea typeface="Calibri"/>
              </a:rPr>
              <a:t> </a:t>
            </a:r>
            <a:r>
              <a:rPr lang="fa-IR" dirty="0" smtClean="0">
                <a:latin typeface="Calibri"/>
                <a:ea typeface="Calibri"/>
              </a:rPr>
              <a:t>نام دیگراین مکتب ، مکتب پیکره </a:t>
            </a:r>
            <a:r>
              <a:rPr lang="fa-IR" smtClean="0">
                <a:latin typeface="Calibri"/>
                <a:ea typeface="Calibri"/>
              </a:rPr>
              <a:t>بندی است.</a:t>
            </a:r>
            <a:endParaRPr lang="en-US" dirty="0">
              <a:latin typeface="Calibri"/>
              <a:ea typeface="Calibri"/>
              <a:cs typeface="Arial"/>
            </a:endParaRP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17702412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lnSpc>
                <a:spcPct val="115000"/>
              </a:lnSpc>
              <a:spcAft>
                <a:spcPts val="1000"/>
              </a:spcAft>
              <a:tabLst>
                <a:tab pos="6015355" algn="l"/>
              </a:tabLst>
            </a:pPr>
            <a:r>
              <a:rPr lang="fa-IR" b="1" dirty="0">
                <a:latin typeface="Calibri"/>
                <a:ea typeface="Calibri"/>
              </a:rPr>
              <a:t>نتیجه گیری :</a:t>
            </a:r>
            <a:endParaRPr lang="en-US" dirty="0">
              <a:latin typeface="Calibri"/>
              <a:ea typeface="Calibri"/>
              <a:cs typeface="Arial"/>
            </a:endParaRPr>
          </a:p>
          <a:p>
            <a:pPr algn="just" rtl="1">
              <a:lnSpc>
                <a:spcPct val="115000"/>
              </a:lnSpc>
              <a:spcAft>
                <a:spcPts val="1000"/>
              </a:spcAft>
              <a:tabLst>
                <a:tab pos="6015355" algn="l"/>
              </a:tabLst>
            </a:pPr>
            <a:r>
              <a:rPr lang="fa-IR" dirty="0">
                <a:latin typeface="Calibri"/>
                <a:ea typeface="Calibri"/>
              </a:rPr>
              <a:t>مدیریت استراتژیک در سازمان ها قبل از هرچیز نیاز به شناختن و درک صحیح از سازمان و مسائل مبتلا به سازمان داشته تا بتواند در سایه ی رهبری هوشمندانه و استفاده از خلاقیت کارکنان و به اقتضای شرایط موجود و با استفاده از روش های مختلف اعمال مدیریت استراتژیک منجر به حداکثر سازی دست یابی به اهداف استراتژیک در سازمان ها گردد.</a:t>
            </a:r>
            <a:endParaRPr lang="en-US" dirty="0">
              <a:latin typeface="Calibri"/>
              <a:ea typeface="Calibri"/>
              <a:cs typeface="Arial"/>
            </a:endParaRP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79307486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r" rtl="1"/>
            <a:r>
              <a:rPr lang="fa-IR" dirty="0" smtClean="0"/>
              <a:t>1- </a:t>
            </a:r>
            <a:r>
              <a:rPr lang="fa-IR" dirty="0"/>
              <a:t>علیرضا علی احمدی، نگرشی جامع بر مدیریت استراتژیک، 1387.</a:t>
            </a:r>
            <a:endParaRPr lang="en-US" dirty="0"/>
          </a:p>
          <a:p>
            <a:pPr algn="r" rtl="1"/>
            <a:r>
              <a:rPr lang="fa-IR" dirty="0"/>
              <a:t>2- محمد آهنچی، مدیرت استراتژیک، مجله شمارة 2، 1375.</a:t>
            </a:r>
            <a:endParaRPr lang="en-US" dirty="0"/>
          </a:p>
          <a:p>
            <a:pPr algn="r" rtl="1"/>
            <a:r>
              <a:rPr lang="fa-IR" dirty="0"/>
              <a:t>3- میثاق مدیران ، مکاتب برنامه‌ریزی و درس‌هایی از تکامل پارادایم، 1384 ، شماره 3.</a:t>
            </a:r>
            <a:endParaRPr lang="en-US" dirty="0"/>
          </a:p>
          <a:p>
            <a:pPr algn="r" rtl="1"/>
            <a:r>
              <a:rPr lang="fa-IR" dirty="0"/>
              <a:t>4- هنری مینتزبرگ و همکاران، ترجمه: محمود احمدپور و علی شائمی، 1998 .</a:t>
            </a:r>
            <a:endParaRPr lang="en-US" dirty="0"/>
          </a:p>
          <a:p>
            <a:pPr algn="r" rtl="1"/>
            <a:r>
              <a:rPr lang="fa-IR" dirty="0"/>
              <a:t>5- فریبا مرادی، نگاهی جامع به مدیریت استراتژیک، 1390.</a:t>
            </a:r>
            <a:endParaRPr lang="en-US" dirty="0"/>
          </a:p>
          <a:p>
            <a:pPr algn="r" rtl="1"/>
            <a:r>
              <a:rPr lang="en-US" dirty="0"/>
              <a:t>http://iranproblems.persianblog.ir</a:t>
            </a:r>
          </a:p>
          <a:p>
            <a:pPr algn="r" rtl="1"/>
            <a:r>
              <a:rPr lang="en-US" dirty="0"/>
              <a:t>http://bmsw.persianblog.ir</a:t>
            </a:r>
          </a:p>
          <a:p>
            <a:pPr algn="r" rtl="1"/>
            <a:r>
              <a:rPr lang="en-US" dirty="0"/>
              <a:t>http://penco.ir</a:t>
            </a:r>
          </a:p>
          <a:p>
            <a:pPr algn="r" rtl="1"/>
            <a:r>
              <a:rPr lang="en-US" dirty="0"/>
              <a:t>www.ensani.ir</a:t>
            </a:r>
          </a:p>
          <a:p>
            <a:pPr algn="r"/>
            <a:endParaRPr lang="en-US" dirty="0"/>
          </a:p>
        </p:txBody>
      </p:sp>
      <p:sp>
        <p:nvSpPr>
          <p:cNvPr id="3" name="Title 2"/>
          <p:cNvSpPr>
            <a:spLocks noGrp="1"/>
          </p:cNvSpPr>
          <p:nvPr>
            <p:ph type="title"/>
          </p:nvPr>
        </p:nvSpPr>
        <p:spPr/>
        <p:txBody>
          <a:bodyPr>
            <a:normAutofit fontScale="90000"/>
          </a:bodyPr>
          <a:lstStyle/>
          <a:p>
            <a:pPr algn="r" rtl="1"/>
            <a:r>
              <a:rPr lang="fa-IR" dirty="0"/>
              <a:t>منابع:</a:t>
            </a:r>
            <a:r>
              <a:rPr lang="en-US" dirty="0"/>
              <a:t/>
            </a:r>
            <a:br>
              <a:rPr lang="en-US" dirty="0"/>
            </a:br>
            <a:endParaRPr lang="en-US" dirty="0"/>
          </a:p>
        </p:txBody>
      </p:sp>
    </p:spTree>
    <p:extLst>
      <p:ext uri="{BB962C8B-B14F-4D97-AF65-F5344CB8AC3E}">
        <p14:creationId xmlns:p14="http://schemas.microsoft.com/office/powerpoint/2010/main" xmlns="" val="1574234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rtl="1"/>
            <a:r>
              <a:rPr lang="fa-IR" dirty="0"/>
              <a:t>بطور کلی سه خط فکری در زمینه استراتژی و نحوه ی شکل گیری آن وجود دارد :</a:t>
            </a:r>
            <a:endParaRPr lang="en-US" dirty="0"/>
          </a:p>
          <a:p>
            <a:pPr algn="r" rtl="1"/>
            <a:r>
              <a:rPr lang="fa-IR" dirty="0"/>
              <a:t>1 - شکل گیری استراتژی امری شهودی است، در این دیدگاه برنامه ریزی و تفکر استراتژیک دو مقوله ی متفاوت و جدا از هم هستند و فرایند شکل گیری آن یک هنر بوده و مبتنی بر خلاقیت فرد است.</a:t>
            </a:r>
            <a:endParaRPr lang="en-US" dirty="0"/>
          </a:p>
          <a:p>
            <a:pPr algn="r" rtl="1"/>
            <a:r>
              <a:rPr lang="fa-IR" dirty="0"/>
              <a:t>2 - شکل گیری استراتژی فرایند منطقی و عقلایی است که می توان آن را از قبل برنامه ریزی نمود و فرایند اتخاذ استراتژی علم محسوب می شود.</a:t>
            </a:r>
            <a:endParaRPr lang="en-US" dirty="0"/>
          </a:p>
          <a:p>
            <a:pPr algn="r" rtl="1"/>
            <a:r>
              <a:rPr lang="fa-IR" dirty="0"/>
              <a:t>3 - ترکیب دو حالت قبلی و استفاده بطور توأم یعنی تلفیق دیدگاه های خلاق و ابتکاری و نیز دیدگاه های تحلیلی و کمی،  در این حالت استراتژی طرحی قضاوتی، بینشی شهودی و توأم با یادگیری است.</a:t>
            </a:r>
            <a:endParaRPr lang="en-US" dirty="0"/>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4016067859"/>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b="1" dirty="0"/>
              <a:t>پارادایم های شکل گیری استراتژی :</a:t>
            </a:r>
            <a:endParaRPr lang="en-US" dirty="0"/>
          </a:p>
          <a:p>
            <a:pPr algn="r" rtl="1"/>
            <a:r>
              <a:rPr lang="fa-IR" dirty="0"/>
              <a:t>الف : پارادایم تجویزی</a:t>
            </a:r>
            <a:endParaRPr lang="en-US" dirty="0"/>
          </a:p>
          <a:p>
            <a:pPr algn="r" rtl="1"/>
            <a:r>
              <a:rPr lang="fa-IR" dirty="0"/>
              <a:t>ب : پارادایم توصیفی ( تجویزی – انطباقی )</a:t>
            </a:r>
            <a:endParaRPr lang="en-US" dirty="0"/>
          </a:p>
          <a:p>
            <a:pPr algn="r" rtl="1"/>
            <a:r>
              <a:rPr lang="fa-IR" dirty="0"/>
              <a:t>پ : پارادایم تلفیقی</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2352833242"/>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شامل </a:t>
            </a:r>
            <a:r>
              <a:rPr lang="fa-IR" dirty="0"/>
              <a:t>3 مکتب طراحی ، برنامه ریزی و موقعیت یابی است.</a:t>
            </a:r>
            <a:endParaRPr lang="en-US" dirty="0"/>
          </a:p>
          <a:p>
            <a:pPr algn="r" rtl="1"/>
            <a:r>
              <a:rPr lang="fa-IR" dirty="0"/>
              <a:t>این مکاتب اعتقاد به طراحی رسمی و پیش بینی تدابیر تحلیلی برای </a:t>
            </a:r>
            <a:r>
              <a:rPr lang="fa-IR" dirty="0" smtClean="0"/>
              <a:t>تحقق </a:t>
            </a:r>
            <a:r>
              <a:rPr lang="fa-IR" dirty="0"/>
              <a:t>هدفهای بلندمدت دارند.</a:t>
            </a:r>
            <a:endParaRPr lang="en-US" dirty="0"/>
          </a:p>
          <a:p>
            <a:pPr algn="r" rtl="1"/>
            <a:r>
              <a:rPr lang="fa-IR" dirty="0"/>
              <a:t>یک نمونه از تعریف مدیریت استراتژیک متأثر از پارادایم تجویزی :</a:t>
            </a:r>
            <a:endParaRPr lang="en-US" dirty="0"/>
          </a:p>
          <a:p>
            <a:pPr algn="r" rtl="1"/>
            <a:r>
              <a:rPr lang="fa-IR" dirty="0"/>
              <a:t>مدیریت استراتژیک عبارتست از طراحی و تنظیم و ارزیابی کلیه اقدامات و عملیاتی است که سازمان را قادر می سازد آینده را روشن تر و دقیق تر ترسیم کند.</a:t>
            </a:r>
            <a:endParaRPr lang="en-US" dirty="0"/>
          </a:p>
          <a:p>
            <a:pPr algn="r"/>
            <a:endParaRPr lang="en-US" dirty="0"/>
          </a:p>
        </p:txBody>
      </p:sp>
      <p:sp>
        <p:nvSpPr>
          <p:cNvPr id="3" name="Title 2"/>
          <p:cNvSpPr>
            <a:spLocks noGrp="1"/>
          </p:cNvSpPr>
          <p:nvPr>
            <p:ph type="title"/>
          </p:nvPr>
        </p:nvSpPr>
        <p:spPr/>
        <p:txBody>
          <a:bodyPr>
            <a:normAutofit/>
          </a:bodyPr>
          <a:lstStyle/>
          <a:p>
            <a:pPr algn="r" rtl="1"/>
            <a:r>
              <a:rPr lang="fa-IR" dirty="0"/>
              <a:t>الف : پارادایم تجویزی </a:t>
            </a:r>
            <a:r>
              <a:rPr lang="fa-IR" dirty="0" smtClean="0"/>
              <a:t>:</a:t>
            </a:r>
            <a:endParaRPr lang="en-US" dirty="0"/>
          </a:p>
        </p:txBody>
      </p:sp>
    </p:spTree>
    <p:extLst>
      <p:ext uri="{BB962C8B-B14F-4D97-AF65-F5344CB8AC3E}">
        <p14:creationId xmlns:p14="http://schemas.microsoft.com/office/powerpoint/2010/main" xmlns="" val="2867409482"/>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r" rtl="1"/>
            <a:r>
              <a:rPr lang="fa-IR" dirty="0" smtClean="0"/>
              <a:t>شکل </a:t>
            </a:r>
            <a:r>
              <a:rPr lang="fa-IR" dirty="0"/>
              <a:t>گیری استراتژی باید فرآیندی آگاهانه و کنترل شده باشد.</a:t>
            </a:r>
            <a:endParaRPr lang="en-US" dirty="0"/>
          </a:p>
          <a:p>
            <a:pPr lvl="0" algn="r" rtl="1"/>
            <a:r>
              <a:rPr lang="fa-IR" dirty="0"/>
              <a:t>مسئولیت کنترل و </a:t>
            </a:r>
            <a:r>
              <a:rPr lang="fa-IR" dirty="0" smtClean="0"/>
              <a:t>آگاهی با </a:t>
            </a:r>
            <a:r>
              <a:rPr lang="fa-IR" dirty="0"/>
              <a:t>شخص اول سازمان است، این شخص استراتژیست واقعی سازمان و رهبر سازمان است، نه فقط یک مدیر.</a:t>
            </a:r>
            <a:endParaRPr lang="en-US" dirty="0"/>
          </a:p>
          <a:p>
            <a:pPr lvl="0" algn="r" rtl="1"/>
            <a:r>
              <a:rPr lang="fa-IR" dirty="0"/>
              <a:t>مدل شکل گیری استراتژی باید ساده و غیررسمی توسعه یابد</a:t>
            </a:r>
            <a:r>
              <a:rPr lang="fa-IR" dirty="0" smtClean="0"/>
              <a:t>.</a:t>
            </a:r>
            <a:endParaRPr lang="en-US" dirty="0"/>
          </a:p>
          <a:p>
            <a:pPr lvl="0" algn="r" rtl="1"/>
            <a:r>
              <a:rPr lang="fa-IR" dirty="0"/>
              <a:t>استراتژی ها باید منحصر به فرد و ویژه برای هر سازمان باشند.</a:t>
            </a:r>
            <a:endParaRPr lang="en-US" dirty="0"/>
          </a:p>
          <a:p>
            <a:pPr lvl="0" algn="r" rtl="1"/>
            <a:r>
              <a:rPr lang="fa-IR" dirty="0"/>
              <a:t>ویژگی عمده ی مکتب تجویزی این است که طرح ریزی، اجرا و ارزیابی در فرآیندی تکمیلی ولی جدا از هم صورت می گیرند.</a:t>
            </a:r>
            <a:endParaRPr lang="en-US" dirty="0"/>
          </a:p>
          <a:p>
            <a:pPr algn="r"/>
            <a:endParaRPr lang="en-US" dirty="0"/>
          </a:p>
        </p:txBody>
      </p:sp>
      <p:sp>
        <p:nvSpPr>
          <p:cNvPr id="3" name="Title 2"/>
          <p:cNvSpPr>
            <a:spLocks noGrp="1"/>
          </p:cNvSpPr>
          <p:nvPr>
            <p:ph type="title"/>
          </p:nvPr>
        </p:nvSpPr>
        <p:spPr/>
        <p:txBody>
          <a:bodyPr>
            <a:normAutofit/>
          </a:bodyPr>
          <a:lstStyle/>
          <a:p>
            <a:pPr algn="r" rtl="1"/>
            <a:r>
              <a:rPr lang="fa-IR" dirty="0"/>
              <a:t>ویژگی های مکتب تجویزی </a:t>
            </a:r>
            <a:r>
              <a:rPr lang="fa-IR" dirty="0" smtClean="0"/>
              <a:t>:</a:t>
            </a:r>
            <a:endParaRPr lang="en-US" dirty="0"/>
          </a:p>
        </p:txBody>
      </p:sp>
    </p:spTree>
    <p:extLst>
      <p:ext uri="{BB962C8B-B14F-4D97-AF65-F5344CB8AC3E}">
        <p14:creationId xmlns:p14="http://schemas.microsoft.com/office/powerpoint/2010/main" xmlns="" val="3123622847"/>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این </a:t>
            </a:r>
            <a:r>
              <a:rPr lang="fa-IR" dirty="0"/>
              <a:t>مکاتب بدنبال روشن ساختن حیطه یا محدوده ی استراتژی هستند، پیروان این مکاتب معتقدند تغییرات شدید محیط عامل کاهش اثربخشی مکاتب تجویزی است و اینکه استراتژی همان قدر که بر ساختار، فناوری و منابع انسانی تأثیر می گذارد از آنها تأثیر می پذیرد.</a:t>
            </a:r>
            <a:endParaRPr lang="en-US" dirty="0"/>
          </a:p>
          <a:p>
            <a:pPr algn="r" rtl="1"/>
            <a:r>
              <a:rPr lang="fa-IR" dirty="0"/>
              <a:t>یک نمونه از تعریف استراتژی در این پارادایم : مدیریت استراتژیک یک فرآیند تصمیم گیری متکی بر آزمایش و خطاست.</a:t>
            </a:r>
            <a:endParaRPr lang="en-US" dirty="0"/>
          </a:p>
          <a:p>
            <a:pPr algn="r"/>
            <a:endParaRPr lang="en-US" dirty="0"/>
          </a:p>
        </p:txBody>
      </p:sp>
      <p:sp>
        <p:nvSpPr>
          <p:cNvPr id="3" name="Title 2"/>
          <p:cNvSpPr>
            <a:spLocks noGrp="1"/>
          </p:cNvSpPr>
          <p:nvPr>
            <p:ph type="title"/>
          </p:nvPr>
        </p:nvSpPr>
        <p:spPr/>
        <p:txBody>
          <a:bodyPr>
            <a:normAutofit fontScale="90000"/>
          </a:bodyPr>
          <a:lstStyle/>
          <a:p>
            <a:pPr algn="r" rtl="1"/>
            <a:r>
              <a:rPr lang="fa-IR" dirty="0"/>
              <a:t>ب :  پارادایم توصیفی ( تجویزی – انطباقی )</a:t>
            </a:r>
            <a:r>
              <a:rPr lang="en-US" dirty="0"/>
              <a:t/>
            </a:r>
            <a:br>
              <a:rPr lang="en-US" dirty="0"/>
            </a:br>
            <a:endParaRPr lang="en-US" dirty="0"/>
          </a:p>
        </p:txBody>
      </p:sp>
    </p:spTree>
    <p:extLst>
      <p:ext uri="{BB962C8B-B14F-4D97-AF65-F5344CB8AC3E}">
        <p14:creationId xmlns:p14="http://schemas.microsoft.com/office/powerpoint/2010/main" xmlns="" val="2486342226"/>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r" rtl="1"/>
            <a:r>
              <a:rPr lang="fa-IR" dirty="0"/>
              <a:t> </a:t>
            </a:r>
            <a:r>
              <a:rPr lang="fa-IR" dirty="0" smtClean="0"/>
              <a:t>تأکید </a:t>
            </a:r>
            <a:r>
              <a:rPr lang="fa-IR" dirty="0"/>
              <a:t>بر تفکر و اقدام به موقع ، نداشتن یک برنامه حجیم</a:t>
            </a:r>
            <a:endParaRPr lang="en-US" dirty="0"/>
          </a:p>
          <a:p>
            <a:pPr lvl="0" algn="r" rtl="1"/>
            <a:r>
              <a:rPr lang="fa-IR" dirty="0"/>
              <a:t>تأکید بر موفقیت کل مجموعه، نه یک بخش از مجموعه ( در مقایسه با تفکر تاکتیکی و عملیات )</a:t>
            </a:r>
            <a:endParaRPr lang="en-US" dirty="0"/>
          </a:p>
          <a:p>
            <a:pPr lvl="0" algn="r" rtl="1"/>
            <a:r>
              <a:rPr lang="fa-IR" dirty="0"/>
              <a:t>این مکتب ، در شرایط غیرقابل پیش بینی طرح ریزی بلندمدت را امکان پذیر نمی داند.</a:t>
            </a:r>
            <a:endParaRPr lang="en-US" dirty="0"/>
          </a:p>
          <a:p>
            <a:pPr lvl="0" algn="r" rtl="1"/>
            <a:r>
              <a:rPr lang="fa-IR" dirty="0"/>
              <a:t>این مکتب تفکر پیش تدبیری در تدوین استراتژی را مردود می داند و معتقد است فرآیندهای گام به گام و از پیش تعیین شده نمی تواند منجر به تصمیم های درست استراتژیک شود.</a:t>
            </a:r>
            <a:endParaRPr lang="en-US" dirty="0"/>
          </a:p>
          <a:p>
            <a:pPr lvl="0" algn="r" rtl="1"/>
            <a:r>
              <a:rPr lang="fa-IR" dirty="0"/>
              <a:t>ادعای دیگر این مکتب : غیرممکن بودن تعریف دقیق و مشخص از استراتژی برای آینده است، زیرا سازمانها وشرایط  محیطی بطور مداوم درحال تغییر هستند.</a:t>
            </a:r>
            <a:endParaRPr lang="en-US" dirty="0"/>
          </a:p>
          <a:p>
            <a:pPr lvl="0" algn="r" rtl="1"/>
            <a:r>
              <a:rPr lang="fa-IR" dirty="0"/>
              <a:t>در این مکتب چیزی بنام برنامه ریزی استراتژیک وجود ندارد و آنچه که مهم است تدوین استراتژی و اثربخشی آن است تا فرآیند برنامه ریزی استراتژیک.</a:t>
            </a:r>
            <a:endParaRPr lang="en-US" dirty="0"/>
          </a:p>
          <a:p>
            <a:pPr algn="r"/>
            <a:endParaRPr lang="en-US" dirty="0"/>
          </a:p>
        </p:txBody>
      </p:sp>
      <p:sp>
        <p:nvSpPr>
          <p:cNvPr id="3" name="Title 2"/>
          <p:cNvSpPr>
            <a:spLocks noGrp="1"/>
          </p:cNvSpPr>
          <p:nvPr>
            <p:ph type="title"/>
          </p:nvPr>
        </p:nvSpPr>
        <p:spPr/>
        <p:txBody>
          <a:bodyPr>
            <a:normAutofit/>
          </a:bodyPr>
          <a:lstStyle/>
          <a:p>
            <a:pPr algn="r" rtl="1"/>
            <a:r>
              <a:rPr lang="fa-IR" dirty="0"/>
              <a:t>ویژگی های مکتب پارادایم توصیفی </a:t>
            </a:r>
            <a:r>
              <a:rPr lang="fa-IR" dirty="0" smtClean="0"/>
              <a:t>:</a:t>
            </a:r>
            <a:endParaRPr lang="en-US" dirty="0"/>
          </a:p>
        </p:txBody>
      </p:sp>
    </p:spTree>
    <p:extLst>
      <p:ext uri="{BB962C8B-B14F-4D97-AF65-F5344CB8AC3E}">
        <p14:creationId xmlns:p14="http://schemas.microsoft.com/office/powerpoint/2010/main" xmlns="" val="4249592658"/>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r" rtl="1"/>
            <a:r>
              <a:rPr lang="fa-IR" dirty="0"/>
              <a:t>براساس مکتب پارادایم توصیفی : یک استراتژیست کسی است که بتواند هرلحظه بر مبنای شرایط موجود برای حرکت موفقیت آمیز سازمان خود تصمیم گیری کند.</a:t>
            </a:r>
            <a:endParaRPr lang="en-US" dirty="0"/>
          </a:p>
          <a:p>
            <a:pPr lvl="0" algn="r" rtl="1"/>
            <a:r>
              <a:rPr lang="fa-IR" dirty="0"/>
              <a:t>مهمترین ادعای این مکتب غیرقابل تفکیک بودن طرح ریزی از اجراست، پس طراح و مجری باید یکی باشند، چنین تفکری تنها در مدلهای بوروکراسی ماشینی می تواند مطرح باشد که تعداد قلیلی از افراد در رأس سازمان فکر می کنند و انبوهی از افراد فقط مجری هستند.</a:t>
            </a:r>
            <a:endParaRPr lang="en-US" dirty="0"/>
          </a:p>
          <a:p>
            <a:pPr algn="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xmlns="" val="287969039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103</TotalTime>
  <Words>1483</Words>
  <Application>Microsoft Office PowerPoint</Application>
  <PresentationFormat>On-screen Show (4:3)</PresentationFormat>
  <Paragraphs>88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Slide 1</vt:lpstr>
      <vt:lpstr>مقدمه </vt:lpstr>
      <vt:lpstr>Slide 3</vt:lpstr>
      <vt:lpstr>Slide 4</vt:lpstr>
      <vt:lpstr>الف : پارادایم تجویزی :</vt:lpstr>
      <vt:lpstr>ویژگی های مکتب تجویزی :</vt:lpstr>
      <vt:lpstr>ب :  پارادایم توصیفی ( تجویزی – انطباقی ) </vt:lpstr>
      <vt:lpstr>ویژگی های مکتب پارادایم توصیفی :</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منابع: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KARA</dc:creator>
  <cp:lastModifiedBy>GP</cp:lastModifiedBy>
  <cp:revision>19</cp:revision>
  <dcterms:created xsi:type="dcterms:W3CDTF">2013-12-01T15:40:59Z</dcterms:created>
  <dcterms:modified xsi:type="dcterms:W3CDTF">2013-12-02T18:25:36Z</dcterms:modified>
</cp:coreProperties>
</file>