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57" r:id="rId3"/>
    <p:sldId id="259" r:id="rId4"/>
    <p:sldId id="260" r:id="rId5"/>
    <p:sldId id="258" r:id="rId6"/>
    <p:sldId id="275" r:id="rId7"/>
    <p:sldId id="261" r:id="rId8"/>
    <p:sldId id="264" r:id="rId9"/>
    <p:sldId id="263" r:id="rId10"/>
    <p:sldId id="265" r:id="rId11"/>
    <p:sldId id="268" r:id="rId12"/>
    <p:sldId id="262" r:id="rId13"/>
    <p:sldId id="271" r:id="rId14"/>
    <p:sldId id="272" r:id="rId15"/>
    <p:sldId id="273" r:id="rId16"/>
    <p:sldId id="269" r:id="rId17"/>
    <p:sldId id="266" r:id="rId18"/>
    <p:sldId id="274" r:id="rId19"/>
    <p:sldId id="270"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5" autoAdjust="0"/>
    <p:restoredTop sz="94574" autoAdjust="0"/>
  </p:normalViewPr>
  <p:slideViewPr>
    <p:cSldViewPr>
      <p:cViewPr varScale="1">
        <p:scale>
          <a:sx n="69" d="100"/>
          <a:sy n="69" d="100"/>
        </p:scale>
        <p:origin x="-1464" y="-102"/>
      </p:cViewPr>
      <p:guideLst>
        <p:guide orient="horz" pos="2160"/>
        <p:guide pos="2880"/>
      </p:guideLst>
    </p:cSldViewPr>
  </p:slideViewPr>
  <p:outlineViewPr>
    <p:cViewPr>
      <p:scale>
        <a:sx n="33" d="100"/>
        <a:sy n="33" d="100"/>
      </p:scale>
      <p:origin x="29" y="3324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641B8E-B671-4C78-AF99-AB7F81839533}" type="doc">
      <dgm:prSet loTypeId="urn:microsoft.com/office/officeart/2005/8/layout/target3" loCatId="list" qsTypeId="urn:microsoft.com/office/officeart/2005/8/quickstyle/simple1" qsCatId="simple" csTypeId="urn:microsoft.com/office/officeart/2005/8/colors/accent0_2" csCatId="mainScheme" phldr="1"/>
      <dgm:spPr/>
      <dgm:t>
        <a:bodyPr/>
        <a:lstStyle/>
        <a:p>
          <a:endParaRPr lang="en-US"/>
        </a:p>
      </dgm:t>
    </dgm:pt>
    <dgm:pt modelId="{575C4CAD-E379-4846-B46A-E7F904D85027}">
      <dgm:prSet/>
      <dgm:spPr/>
      <dgm:t>
        <a:bodyPr/>
        <a:lstStyle/>
        <a:p>
          <a:pPr rtl="1"/>
          <a:r>
            <a:rPr lang="ar-SA" dirty="0" smtClean="0"/>
            <a:t>جوایز و لوح تقدیر تعهد به تعالی</a:t>
          </a:r>
          <a:r>
            <a:rPr lang="en-US" dirty="0" smtClean="0"/>
            <a:t> </a:t>
          </a:r>
          <a:r>
            <a:rPr lang="ar-SA" dirty="0" smtClean="0"/>
            <a:t>سه‌شنبه </a:t>
          </a:r>
          <a:r>
            <a:rPr lang="fa-IR" dirty="0" smtClean="0"/>
            <a:t>۸</a:t>
          </a:r>
          <a:r>
            <a:rPr lang="ar-SA" dirty="0" smtClean="0"/>
            <a:t> مهرماه (</a:t>
          </a:r>
          <a:r>
            <a:rPr lang="fa-IR" dirty="0" smtClean="0"/>
            <a:t>۳۰</a:t>
          </a:r>
          <a:r>
            <a:rPr lang="ar-SA" dirty="0" smtClean="0"/>
            <a:t>سپتامبر) به رتبه‌های اول تا چهارم مسابقه بین‌المللی مدیریت پروژه</a:t>
          </a:r>
          <a:r>
            <a:rPr lang="en-US" dirty="0" smtClean="0"/>
            <a:t>(IPMA) </a:t>
          </a:r>
          <a:r>
            <a:rPr lang="ar-SA" dirty="0" smtClean="0"/>
            <a:t>اعطا می‌شود که تونل نیایش و </a:t>
          </a:r>
          <a:r>
            <a:rPr lang="ar-SA" dirty="0" smtClean="0">
              <a:effectLst>
                <a:outerShdw blurRad="38100" dist="38100" dir="2700000" algn="tl">
                  <a:srgbClr val="000000">
                    <a:alpha val="43137"/>
                  </a:srgbClr>
                </a:outerShdw>
              </a:effectLst>
            </a:rPr>
            <a:t>بزرگراه طبقاتی </a:t>
          </a:r>
          <a:r>
            <a:rPr lang="ar-SA" b="0" dirty="0" smtClean="0">
              <a:effectLst>
                <a:outerShdw blurRad="38100" dist="38100" dir="2700000" algn="tl">
                  <a:srgbClr val="000000">
                    <a:alpha val="43137"/>
                  </a:srgbClr>
                </a:outerShdw>
              </a:effectLst>
            </a:rPr>
            <a:t>شهید صدر </a:t>
          </a:r>
          <a:r>
            <a:rPr lang="ar-SA" b="0" dirty="0" smtClean="0"/>
            <a:t>در این مسابقه توانست حائز </a:t>
          </a:r>
          <a:r>
            <a:rPr lang="ar-SA" b="0" dirty="0" smtClean="0">
              <a:effectLst>
                <a:outerShdw blurRad="38100" dist="38100" dir="2700000" algn="tl">
                  <a:srgbClr val="000000">
                    <a:alpha val="43137"/>
                  </a:srgbClr>
                </a:outerShdw>
              </a:effectLst>
            </a:rPr>
            <a:t>رتبه چهارم </a:t>
          </a:r>
          <a:r>
            <a:rPr lang="ar-SA" b="0" dirty="0" smtClean="0"/>
            <a:t>شود تا از </a:t>
          </a:r>
          <a:r>
            <a:rPr lang="ar-SA" dirty="0" smtClean="0"/>
            <a:t>کشورمان نیز </a:t>
          </a:r>
          <a:r>
            <a:rPr lang="ar-SA" dirty="0" smtClean="0">
              <a:effectLst>
                <a:outerShdw blurRad="38100" dist="38100" dir="2700000" algn="tl">
                  <a:srgbClr val="000000">
                    <a:alpha val="43137"/>
                  </a:srgbClr>
                </a:outerShdw>
              </a:effectLst>
            </a:rPr>
            <a:t>پروژه‌ای شاخص </a:t>
          </a:r>
          <a:r>
            <a:rPr lang="ar-SA" dirty="0" smtClean="0"/>
            <a:t>در </a:t>
          </a:r>
          <a:r>
            <a:rPr lang="ar-SA" dirty="0" smtClean="0">
              <a:effectLst>
                <a:outerShdw blurRad="38100" dist="38100" dir="2700000" algn="tl">
                  <a:srgbClr val="000000">
                    <a:alpha val="43137"/>
                  </a:srgbClr>
                </a:outerShdw>
              </a:effectLst>
            </a:rPr>
            <a:t>میان برترین ابرپروژه‌های جهان </a:t>
          </a:r>
          <a:r>
            <a:rPr lang="ar-SA" dirty="0" smtClean="0"/>
            <a:t>در سال </a:t>
          </a:r>
          <a:r>
            <a:rPr lang="fa-IR" dirty="0" smtClean="0"/>
            <a:t>۲۰۱۴</a:t>
          </a:r>
          <a:r>
            <a:rPr lang="ar-SA" dirty="0" smtClean="0"/>
            <a:t>حضور داشته باشد</a:t>
          </a:r>
          <a:r>
            <a:rPr lang="en-US" dirty="0" smtClean="0"/>
            <a:t>.</a:t>
          </a:r>
          <a:endParaRPr lang="en-US" dirty="0"/>
        </a:p>
      </dgm:t>
    </dgm:pt>
    <dgm:pt modelId="{4059E200-DC4E-49EE-8E68-C6C59E0D62C2}" type="parTrans" cxnId="{CBCB6CE4-ADF5-4367-8CB2-5187BAC2F372}">
      <dgm:prSet/>
      <dgm:spPr/>
      <dgm:t>
        <a:bodyPr/>
        <a:lstStyle/>
        <a:p>
          <a:endParaRPr lang="en-US"/>
        </a:p>
      </dgm:t>
    </dgm:pt>
    <dgm:pt modelId="{A1D89298-6275-44BF-81B0-B79CC9321795}" type="sibTrans" cxnId="{CBCB6CE4-ADF5-4367-8CB2-5187BAC2F372}">
      <dgm:prSet/>
      <dgm:spPr/>
      <dgm:t>
        <a:bodyPr/>
        <a:lstStyle/>
        <a:p>
          <a:endParaRPr lang="en-US"/>
        </a:p>
      </dgm:t>
    </dgm:pt>
    <dgm:pt modelId="{1EB512E5-E057-46DE-8305-FF9F6E7F5940}">
      <dgm:prSet/>
      <dgm:spPr/>
      <dgm:t>
        <a:bodyPr/>
        <a:lstStyle/>
        <a:p>
          <a:pPr rtl="1"/>
          <a:r>
            <a:rPr lang="ar-SA" dirty="0" smtClean="0"/>
            <a:t>كيفيت ساخت و رعايت استانداردهاي روز علوم مهندسي در پروژه‌</a:t>
          </a:r>
          <a:r>
            <a:rPr lang="fa-IR" dirty="0" smtClean="0"/>
            <a:t>ی</a:t>
          </a:r>
          <a:r>
            <a:rPr lang="ar-SA" dirty="0" smtClean="0"/>
            <a:t> بزرگراه طبقاتي صدر باعث شده </a:t>
          </a:r>
          <a:r>
            <a:rPr lang="ar-SA" dirty="0" smtClean="0">
              <a:effectLst>
                <a:outerShdw blurRad="38100" dist="38100" dir="2700000" algn="tl">
                  <a:srgbClr val="000000">
                    <a:alpha val="43137"/>
                  </a:srgbClr>
                </a:outerShdw>
              </a:effectLst>
            </a:rPr>
            <a:t>تا اين </a:t>
          </a:r>
          <a:r>
            <a:rPr lang="fa-IR" dirty="0" smtClean="0">
              <a:effectLst>
                <a:outerShdw blurRad="38100" dist="38100" dir="2700000" algn="tl">
                  <a:srgbClr val="000000">
                    <a:alpha val="43137"/>
                  </a:srgbClr>
                </a:outerShdw>
              </a:effectLst>
            </a:rPr>
            <a:t>ط</a:t>
          </a:r>
          <a:r>
            <a:rPr lang="ar-SA" dirty="0" smtClean="0">
              <a:effectLst>
                <a:outerShdw blurRad="38100" dist="38100" dir="2700000" algn="tl">
                  <a:srgbClr val="000000">
                    <a:alpha val="43137"/>
                  </a:srgbClr>
                </a:outerShdw>
              </a:effectLst>
            </a:rPr>
            <a:t>رح عظيم ملي، مدنظر انجمن مديريت پروژه‌هاي بين‌المللي قرار گيرد</a:t>
          </a:r>
          <a:r>
            <a:rPr lang="ar-SA" dirty="0" smtClean="0"/>
            <a:t>. انجمني با بيش از 50سال قدمت كه بيش از يك دهه است هر ساله به انتخاب طرح‌هاي شاخص جهاني از حيث مسائل مديريتي پروژه‌ها مي‌پردازد</a:t>
          </a:r>
          <a:r>
            <a:rPr lang="en-US" dirty="0" smtClean="0"/>
            <a:t>.</a:t>
          </a:r>
          <a:endParaRPr lang="en-US" dirty="0"/>
        </a:p>
      </dgm:t>
    </dgm:pt>
    <dgm:pt modelId="{6B11E15C-35F6-46C5-A307-8DD5DEF98F41}" type="parTrans" cxnId="{0C2F73E8-57DF-42CA-9A4D-5BB44A73B56D}">
      <dgm:prSet/>
      <dgm:spPr/>
      <dgm:t>
        <a:bodyPr/>
        <a:lstStyle/>
        <a:p>
          <a:endParaRPr lang="en-US"/>
        </a:p>
      </dgm:t>
    </dgm:pt>
    <dgm:pt modelId="{07C1C604-6062-4E96-AB64-574D18DD1FFF}" type="sibTrans" cxnId="{0C2F73E8-57DF-42CA-9A4D-5BB44A73B56D}">
      <dgm:prSet/>
      <dgm:spPr/>
      <dgm:t>
        <a:bodyPr/>
        <a:lstStyle/>
        <a:p>
          <a:endParaRPr lang="en-US"/>
        </a:p>
      </dgm:t>
    </dgm:pt>
    <dgm:pt modelId="{F050605D-8866-4BDE-9780-A1139231960F}" type="pres">
      <dgm:prSet presAssocID="{AA641B8E-B671-4C78-AF99-AB7F81839533}" presName="Name0" presStyleCnt="0">
        <dgm:presLayoutVars>
          <dgm:chMax val="7"/>
          <dgm:dir/>
          <dgm:animLvl val="lvl"/>
          <dgm:resizeHandles val="exact"/>
        </dgm:presLayoutVars>
      </dgm:prSet>
      <dgm:spPr/>
      <dgm:t>
        <a:bodyPr/>
        <a:lstStyle/>
        <a:p>
          <a:endParaRPr lang="en-US"/>
        </a:p>
      </dgm:t>
    </dgm:pt>
    <dgm:pt modelId="{C02E7002-9082-4817-8C76-460A0E896A7E}" type="pres">
      <dgm:prSet presAssocID="{575C4CAD-E379-4846-B46A-E7F904D85027}" presName="circle1" presStyleLbl="node1" presStyleIdx="0" presStyleCnt="2"/>
      <dgm:spPr/>
    </dgm:pt>
    <dgm:pt modelId="{6D730CFA-017F-47FF-9860-3E70FA396195}" type="pres">
      <dgm:prSet presAssocID="{575C4CAD-E379-4846-B46A-E7F904D85027}" presName="space" presStyleCnt="0"/>
      <dgm:spPr/>
    </dgm:pt>
    <dgm:pt modelId="{C7055F09-B789-4FA1-B68C-F983CCB8E392}" type="pres">
      <dgm:prSet presAssocID="{575C4CAD-E379-4846-B46A-E7F904D85027}" presName="rect1" presStyleLbl="alignAcc1" presStyleIdx="0" presStyleCnt="2"/>
      <dgm:spPr/>
      <dgm:t>
        <a:bodyPr/>
        <a:lstStyle/>
        <a:p>
          <a:endParaRPr lang="en-US"/>
        </a:p>
      </dgm:t>
    </dgm:pt>
    <dgm:pt modelId="{12F0EEC8-1EAE-492D-AD12-2DD7608D5EF9}" type="pres">
      <dgm:prSet presAssocID="{1EB512E5-E057-46DE-8305-FF9F6E7F5940}" presName="vertSpace2" presStyleLbl="node1" presStyleIdx="0" presStyleCnt="2"/>
      <dgm:spPr/>
    </dgm:pt>
    <dgm:pt modelId="{137A4F11-D0F9-4893-AF74-A56EB6D3FCEF}" type="pres">
      <dgm:prSet presAssocID="{1EB512E5-E057-46DE-8305-FF9F6E7F5940}" presName="circle2" presStyleLbl="node1" presStyleIdx="1" presStyleCnt="2"/>
      <dgm:spPr/>
    </dgm:pt>
    <dgm:pt modelId="{A11C394A-9E41-49B7-ADF7-C997D34DDFEE}" type="pres">
      <dgm:prSet presAssocID="{1EB512E5-E057-46DE-8305-FF9F6E7F5940}" presName="rect2" presStyleLbl="alignAcc1" presStyleIdx="1" presStyleCnt="2"/>
      <dgm:spPr/>
      <dgm:t>
        <a:bodyPr/>
        <a:lstStyle/>
        <a:p>
          <a:endParaRPr lang="en-US"/>
        </a:p>
      </dgm:t>
    </dgm:pt>
    <dgm:pt modelId="{A9DA505C-F78C-4839-A727-9B4CDE7DCEE1}" type="pres">
      <dgm:prSet presAssocID="{575C4CAD-E379-4846-B46A-E7F904D85027}" presName="rect1ParTxNoCh" presStyleLbl="alignAcc1" presStyleIdx="1" presStyleCnt="2">
        <dgm:presLayoutVars>
          <dgm:chMax val="1"/>
          <dgm:bulletEnabled val="1"/>
        </dgm:presLayoutVars>
      </dgm:prSet>
      <dgm:spPr/>
      <dgm:t>
        <a:bodyPr/>
        <a:lstStyle/>
        <a:p>
          <a:endParaRPr lang="en-US"/>
        </a:p>
      </dgm:t>
    </dgm:pt>
    <dgm:pt modelId="{850928CA-D9B3-42D2-A346-FB4D75E2715D}" type="pres">
      <dgm:prSet presAssocID="{1EB512E5-E057-46DE-8305-FF9F6E7F5940}" presName="rect2ParTxNoCh" presStyleLbl="alignAcc1" presStyleIdx="1" presStyleCnt="2">
        <dgm:presLayoutVars>
          <dgm:chMax val="1"/>
          <dgm:bulletEnabled val="1"/>
        </dgm:presLayoutVars>
      </dgm:prSet>
      <dgm:spPr/>
      <dgm:t>
        <a:bodyPr/>
        <a:lstStyle/>
        <a:p>
          <a:endParaRPr lang="en-US"/>
        </a:p>
      </dgm:t>
    </dgm:pt>
  </dgm:ptLst>
  <dgm:cxnLst>
    <dgm:cxn modelId="{2980EAD6-776B-49E7-8449-9C92200F3D2B}" type="presOf" srcId="{1EB512E5-E057-46DE-8305-FF9F6E7F5940}" destId="{A11C394A-9E41-49B7-ADF7-C997D34DDFEE}" srcOrd="0" destOrd="0" presId="urn:microsoft.com/office/officeart/2005/8/layout/target3"/>
    <dgm:cxn modelId="{0579AEC1-A454-4C31-A3CB-C475D8CE13FC}" type="presOf" srcId="{AA641B8E-B671-4C78-AF99-AB7F81839533}" destId="{F050605D-8866-4BDE-9780-A1139231960F}" srcOrd="0" destOrd="0" presId="urn:microsoft.com/office/officeart/2005/8/layout/target3"/>
    <dgm:cxn modelId="{230992E1-57AE-4998-9767-C4FE1561B5E8}" type="presOf" srcId="{1EB512E5-E057-46DE-8305-FF9F6E7F5940}" destId="{850928CA-D9B3-42D2-A346-FB4D75E2715D}" srcOrd="1" destOrd="0" presId="urn:microsoft.com/office/officeart/2005/8/layout/target3"/>
    <dgm:cxn modelId="{0C2F73E8-57DF-42CA-9A4D-5BB44A73B56D}" srcId="{AA641B8E-B671-4C78-AF99-AB7F81839533}" destId="{1EB512E5-E057-46DE-8305-FF9F6E7F5940}" srcOrd="1" destOrd="0" parTransId="{6B11E15C-35F6-46C5-A307-8DD5DEF98F41}" sibTransId="{07C1C604-6062-4E96-AB64-574D18DD1FFF}"/>
    <dgm:cxn modelId="{B047B8A5-AAEC-4A0C-B0C7-F0F0E7722388}" type="presOf" srcId="{575C4CAD-E379-4846-B46A-E7F904D85027}" destId="{A9DA505C-F78C-4839-A727-9B4CDE7DCEE1}" srcOrd="1" destOrd="0" presId="urn:microsoft.com/office/officeart/2005/8/layout/target3"/>
    <dgm:cxn modelId="{CBCB6CE4-ADF5-4367-8CB2-5187BAC2F372}" srcId="{AA641B8E-B671-4C78-AF99-AB7F81839533}" destId="{575C4CAD-E379-4846-B46A-E7F904D85027}" srcOrd="0" destOrd="0" parTransId="{4059E200-DC4E-49EE-8E68-C6C59E0D62C2}" sibTransId="{A1D89298-6275-44BF-81B0-B79CC9321795}"/>
    <dgm:cxn modelId="{599D5446-A78E-41DE-8BC3-C767AC0D71A1}" type="presOf" srcId="{575C4CAD-E379-4846-B46A-E7F904D85027}" destId="{C7055F09-B789-4FA1-B68C-F983CCB8E392}" srcOrd="0" destOrd="0" presId="urn:microsoft.com/office/officeart/2005/8/layout/target3"/>
    <dgm:cxn modelId="{8AE6B11C-94FE-45E5-9CCD-C3086C5E72A1}" type="presParOf" srcId="{F050605D-8866-4BDE-9780-A1139231960F}" destId="{C02E7002-9082-4817-8C76-460A0E896A7E}" srcOrd="0" destOrd="0" presId="urn:microsoft.com/office/officeart/2005/8/layout/target3"/>
    <dgm:cxn modelId="{73917504-6DDC-49DB-A870-1894E2E8964D}" type="presParOf" srcId="{F050605D-8866-4BDE-9780-A1139231960F}" destId="{6D730CFA-017F-47FF-9860-3E70FA396195}" srcOrd="1" destOrd="0" presId="urn:microsoft.com/office/officeart/2005/8/layout/target3"/>
    <dgm:cxn modelId="{D4CC728A-EBCA-4978-8068-DCEF4AAC4B30}" type="presParOf" srcId="{F050605D-8866-4BDE-9780-A1139231960F}" destId="{C7055F09-B789-4FA1-B68C-F983CCB8E392}" srcOrd="2" destOrd="0" presId="urn:microsoft.com/office/officeart/2005/8/layout/target3"/>
    <dgm:cxn modelId="{A1FE564D-921D-4935-AED3-3E4DB64B585E}" type="presParOf" srcId="{F050605D-8866-4BDE-9780-A1139231960F}" destId="{12F0EEC8-1EAE-492D-AD12-2DD7608D5EF9}" srcOrd="3" destOrd="0" presId="urn:microsoft.com/office/officeart/2005/8/layout/target3"/>
    <dgm:cxn modelId="{0CB0F3B3-3F0F-4396-93E9-7FE0BCF2FD7D}" type="presParOf" srcId="{F050605D-8866-4BDE-9780-A1139231960F}" destId="{137A4F11-D0F9-4893-AF74-A56EB6D3FCEF}" srcOrd="4" destOrd="0" presId="urn:microsoft.com/office/officeart/2005/8/layout/target3"/>
    <dgm:cxn modelId="{717D2F3F-4CE9-4DBB-B837-BB56AC21D341}" type="presParOf" srcId="{F050605D-8866-4BDE-9780-A1139231960F}" destId="{A11C394A-9E41-49B7-ADF7-C997D34DDFEE}" srcOrd="5" destOrd="0" presId="urn:microsoft.com/office/officeart/2005/8/layout/target3"/>
    <dgm:cxn modelId="{AD2AF4E3-D91B-40C9-BFA9-BE5DFC7BB277}" type="presParOf" srcId="{F050605D-8866-4BDE-9780-A1139231960F}" destId="{A9DA505C-F78C-4839-A727-9B4CDE7DCEE1}" srcOrd="6" destOrd="0" presId="urn:microsoft.com/office/officeart/2005/8/layout/target3"/>
    <dgm:cxn modelId="{10C64674-9BFC-4461-8CD6-99518E36C964}" type="presParOf" srcId="{F050605D-8866-4BDE-9780-A1139231960F}" destId="{850928CA-D9B3-42D2-A346-FB4D75E2715D}" srcOrd="7" destOrd="0" presId="urn:microsoft.com/office/officeart/2005/8/layout/targe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gm:drawing xmlns:dgm="http://schemas.openxmlformats.org/drawingml/2006/diagram" xmlns:a="http://schemas.openxmlformats.org/drawingml/2006/main">
  <dsp:spTree xmlns:dsp="http://schemas.microsoft.com/office/drawing/2008/diagram">
    <dsp:nvGrpSpPr>
      <dsp:cNvPr id="0" name=""/>
      <dsp:cNvGrpSpPr/>
    </dsp:nvGrpSpPr>
    <dsp:grpSpPr/>
    <dsp:sp modelId="{C02E7002-9082-4817-8C76-460A0E896A7E}" macro="" textlink="">
      <dsp:nvSpPr>
        <dsp:cNvPr id="0" name=""/>
        <dsp:cNvSpPr/>
      </dsp:nvSpPr>
      <dsp:spPr>
        <a:xfrm>
          <a:off x="0" y="251459"/>
          <a:ext cx="4343400" cy="4343400"/>
        </a:xfrm>
        <a:prstGeom prst="pie">
          <a:avLst>
            <a:gd name="adj1" fmla="val 54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055F09-B789-4FA1-B68C-F983CCB8E392}" macro="" textlink="">
      <dsp:nvSpPr>
        <dsp:cNvPr id="0" name=""/>
        <dsp:cNvSpPr/>
      </dsp:nvSpPr>
      <dsp:spPr>
        <a:xfrm>
          <a:off x="2171700" y="251460"/>
          <a:ext cx="5067300" cy="434340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t>جوایز و لوح تقدیر تعهد به تعالی</a:t>
          </a:r>
          <a:r>
            <a:rPr lang="en-US" sz="1800" kern="1200" dirty="0" smtClean="0"/>
            <a:t> </a:t>
          </a:r>
          <a:r>
            <a:rPr lang="ar-SA" sz="1800" kern="1200" dirty="0" smtClean="0"/>
            <a:t>سه‌شنبه </a:t>
          </a:r>
          <a:r>
            <a:rPr lang="fa-IR" sz="1800" kern="1200" dirty="0" smtClean="0"/>
            <a:t>۸</a:t>
          </a:r>
          <a:r>
            <a:rPr lang="ar-SA" sz="1800" kern="1200" dirty="0" smtClean="0"/>
            <a:t> مهرماه (</a:t>
          </a:r>
          <a:r>
            <a:rPr lang="fa-IR" sz="1800" kern="1200" dirty="0" smtClean="0"/>
            <a:t>۳۰</a:t>
          </a:r>
          <a:r>
            <a:rPr lang="ar-SA" sz="1800" kern="1200" dirty="0" smtClean="0"/>
            <a:t>سپتامبر) به رتبه‌های اول تا چهارم مسابقه بین‌المللی مدیریت پروژه</a:t>
          </a:r>
          <a:r>
            <a:rPr lang="en-US" sz="1800" kern="1200" dirty="0" smtClean="0"/>
            <a:t>(IPMA) </a:t>
          </a:r>
          <a:r>
            <a:rPr lang="ar-SA" sz="1800" kern="1200" dirty="0" smtClean="0"/>
            <a:t>اعطا می‌شود که تونل نیایش و </a:t>
          </a:r>
          <a:r>
            <a:rPr lang="ar-SA" sz="1800" kern="1200" dirty="0" smtClean="0">
              <a:effectLst>
                <a:outerShdw blurRad="38100" dist="38100" dir="2700000" algn="tl">
                  <a:srgbClr val="000000">
                    <a:alpha val="43137"/>
                  </a:srgbClr>
                </a:outerShdw>
              </a:effectLst>
            </a:rPr>
            <a:t>بزرگراه طبقاتی </a:t>
          </a:r>
          <a:r>
            <a:rPr lang="ar-SA" sz="1800" b="0" kern="1200" dirty="0" smtClean="0">
              <a:effectLst>
                <a:outerShdw blurRad="38100" dist="38100" dir="2700000" algn="tl">
                  <a:srgbClr val="000000">
                    <a:alpha val="43137"/>
                  </a:srgbClr>
                </a:outerShdw>
              </a:effectLst>
            </a:rPr>
            <a:t>شهید صدر </a:t>
          </a:r>
          <a:r>
            <a:rPr lang="ar-SA" sz="1800" b="0" kern="1200" dirty="0" smtClean="0"/>
            <a:t>در این مسابقه توانست حائز </a:t>
          </a:r>
          <a:r>
            <a:rPr lang="ar-SA" sz="1800" b="0" kern="1200" dirty="0" smtClean="0">
              <a:effectLst>
                <a:outerShdw blurRad="38100" dist="38100" dir="2700000" algn="tl">
                  <a:srgbClr val="000000">
                    <a:alpha val="43137"/>
                  </a:srgbClr>
                </a:outerShdw>
              </a:effectLst>
            </a:rPr>
            <a:t>رتبه چهارم </a:t>
          </a:r>
          <a:r>
            <a:rPr lang="ar-SA" sz="1800" b="0" kern="1200" dirty="0" smtClean="0"/>
            <a:t>شود تا از </a:t>
          </a:r>
          <a:r>
            <a:rPr lang="ar-SA" sz="1800" kern="1200" dirty="0" smtClean="0"/>
            <a:t>کشورمان نیز </a:t>
          </a:r>
          <a:r>
            <a:rPr lang="ar-SA" sz="1800" kern="1200" dirty="0" smtClean="0">
              <a:effectLst>
                <a:outerShdw blurRad="38100" dist="38100" dir="2700000" algn="tl">
                  <a:srgbClr val="000000">
                    <a:alpha val="43137"/>
                  </a:srgbClr>
                </a:outerShdw>
              </a:effectLst>
            </a:rPr>
            <a:t>پروژه‌ای شاخص </a:t>
          </a:r>
          <a:r>
            <a:rPr lang="ar-SA" sz="1800" kern="1200" dirty="0" smtClean="0"/>
            <a:t>در </a:t>
          </a:r>
          <a:r>
            <a:rPr lang="ar-SA" sz="1800" kern="1200" dirty="0" smtClean="0">
              <a:effectLst>
                <a:outerShdw blurRad="38100" dist="38100" dir="2700000" algn="tl">
                  <a:srgbClr val="000000">
                    <a:alpha val="43137"/>
                  </a:srgbClr>
                </a:outerShdw>
              </a:effectLst>
            </a:rPr>
            <a:t>میان برترین ابرپروژه‌های جهان </a:t>
          </a:r>
          <a:r>
            <a:rPr lang="ar-SA" sz="1800" kern="1200" dirty="0" smtClean="0"/>
            <a:t>در سال </a:t>
          </a:r>
          <a:r>
            <a:rPr lang="fa-IR" sz="1800" kern="1200" dirty="0" smtClean="0"/>
            <a:t>۲۰۱۴</a:t>
          </a:r>
          <a:r>
            <a:rPr lang="ar-SA" sz="1800" kern="1200" dirty="0" smtClean="0"/>
            <a:t>حضور داشته باشد</a:t>
          </a:r>
          <a:r>
            <a:rPr lang="en-US" sz="1800" kern="1200" dirty="0" smtClean="0"/>
            <a:t>.</a:t>
          </a:r>
          <a:endParaRPr lang="en-US" sz="1800" kern="1200" dirty="0"/>
        </a:p>
      </dsp:txBody>
      <dsp:txXfrm>
        <a:off x="2171700" y="251460"/>
        <a:ext cx="5067300" cy="2063115"/>
      </dsp:txXfrm>
    </dsp:sp>
    <dsp:sp modelId="{137A4F11-D0F9-4893-AF74-A56EB6D3FCEF}" macro="" textlink="">
      <dsp:nvSpPr>
        <dsp:cNvPr id="0" name=""/>
        <dsp:cNvSpPr/>
      </dsp:nvSpPr>
      <dsp:spPr>
        <a:xfrm>
          <a:off x="1140142" y="2314575"/>
          <a:ext cx="2063115" cy="2063115"/>
        </a:xfrm>
        <a:prstGeom prst="pie">
          <a:avLst>
            <a:gd name="adj1" fmla="val 54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1C394A-9E41-49B7-ADF7-C997D34DDFEE}" macro="" textlink="">
      <dsp:nvSpPr>
        <dsp:cNvPr id="0" name=""/>
        <dsp:cNvSpPr/>
      </dsp:nvSpPr>
      <dsp:spPr>
        <a:xfrm>
          <a:off x="2171700" y="2314575"/>
          <a:ext cx="5067300" cy="2063115"/>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t>كيفيت ساخت و رعايت استانداردهاي روز علوم مهندسي در پروژه‌</a:t>
          </a:r>
          <a:r>
            <a:rPr lang="fa-IR" sz="1800" kern="1200" dirty="0" smtClean="0"/>
            <a:t>ی</a:t>
          </a:r>
          <a:r>
            <a:rPr lang="ar-SA" sz="1800" kern="1200" dirty="0" smtClean="0"/>
            <a:t> بزرگراه طبقاتي صدر باعث شده </a:t>
          </a:r>
          <a:r>
            <a:rPr lang="ar-SA" sz="1800" kern="1200" dirty="0" smtClean="0">
              <a:effectLst>
                <a:outerShdw blurRad="38100" dist="38100" dir="2700000" algn="tl">
                  <a:srgbClr val="000000">
                    <a:alpha val="43137"/>
                  </a:srgbClr>
                </a:outerShdw>
              </a:effectLst>
            </a:rPr>
            <a:t>تا اين </a:t>
          </a:r>
          <a:r>
            <a:rPr lang="fa-IR" sz="1800" kern="1200" dirty="0" smtClean="0">
              <a:effectLst>
                <a:outerShdw blurRad="38100" dist="38100" dir="2700000" algn="tl">
                  <a:srgbClr val="000000">
                    <a:alpha val="43137"/>
                  </a:srgbClr>
                </a:outerShdw>
              </a:effectLst>
            </a:rPr>
            <a:t>ط</a:t>
          </a:r>
          <a:r>
            <a:rPr lang="ar-SA" sz="1800" kern="1200" dirty="0" smtClean="0">
              <a:effectLst>
                <a:outerShdw blurRad="38100" dist="38100" dir="2700000" algn="tl">
                  <a:srgbClr val="000000">
                    <a:alpha val="43137"/>
                  </a:srgbClr>
                </a:outerShdw>
              </a:effectLst>
            </a:rPr>
            <a:t>رح عظيم ملي، مدنظر انجمن مديريت پروژه‌هاي بين‌المللي قرار گيرد</a:t>
          </a:r>
          <a:r>
            <a:rPr lang="ar-SA" sz="1800" kern="1200" dirty="0" smtClean="0"/>
            <a:t>. انجمني با بيش از 50سال قدمت كه بيش از يك دهه است هر ساله به انتخاب طرح‌هاي شاخص جهاني از حيث مسائل مديريتي پروژه‌ها مي‌پردازد</a:t>
          </a:r>
          <a:r>
            <a:rPr lang="en-US" sz="1800" kern="1200" dirty="0" smtClean="0"/>
            <a:t>.</a:t>
          </a:r>
          <a:endParaRPr lang="en-US" sz="1800" kern="1200" dirty="0"/>
        </a:p>
      </dsp:txBody>
      <dsp:txXfrm>
        <a:off x="2171700" y="2314575"/>
        <a:ext cx="5067300" cy="2063115"/>
      </dsp:txXfrm>
    </dsp:sp>
  </dsp:spTree>
</dgm: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F019D3-9081-4752-B76A-9982D261B7AF}" type="datetimeFigureOut">
              <a:rPr lang="en-US" smtClean="0"/>
              <a:pPr/>
              <a:t>2/14/2014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8BA610-78DD-426A-8A19-44862DEBCD6A}" type="slidenum">
              <a:rPr lang="en-US" smtClean="0"/>
              <a:pPr/>
              <a:t>‹#›</a:t>
            </a:fld>
            <a:endParaRPr lang="en-US"/>
          </a:p>
        </p:txBody>
      </p:sp>
    </p:spTree>
    <p:extLst>
      <p:ext uri="{BB962C8B-B14F-4D97-AF65-F5344CB8AC3E}">
        <p14:creationId xmlns:p14="http://schemas.microsoft.com/office/powerpoint/2010/main" xmlns="" val="1213144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8BA610-78DD-426A-8A19-44862DEBCD6A}" type="slidenum">
              <a:rPr lang="en-US" smtClean="0"/>
              <a:pPr/>
              <a:t>3</a:t>
            </a:fld>
            <a:endParaRPr lang="en-US"/>
          </a:p>
        </p:txBody>
      </p:sp>
    </p:spTree>
    <p:extLst>
      <p:ext uri="{BB962C8B-B14F-4D97-AF65-F5344CB8AC3E}">
        <p14:creationId xmlns:p14="http://schemas.microsoft.com/office/powerpoint/2010/main" xmlns="" val="23160840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4BEFD23-4186-479C-A114-073A71DDD622}" type="datetimeFigureOut">
              <a:rPr lang="en-US" smtClean="0"/>
              <a:pPr/>
              <a:t>2/14/2014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AAE3920-300C-4125-9986-A0299901751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BEFD23-4186-479C-A114-073A71DDD622}" type="datetimeFigureOut">
              <a:rPr lang="en-US" smtClean="0"/>
              <a:pPr/>
              <a:t>2/14/2014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AE3920-300C-4125-9986-A029990175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4BEFD23-4186-479C-A114-073A71DDD622}" type="datetimeFigureOut">
              <a:rPr lang="en-US" smtClean="0"/>
              <a:pPr/>
              <a:t>2/14/2014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AAE3920-300C-4125-9986-A029990175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BEFD23-4186-479C-A114-073A71DDD622}" type="datetimeFigureOut">
              <a:rPr lang="en-US" smtClean="0"/>
              <a:pPr/>
              <a:t>2/14/2014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AAE3920-300C-4125-9986-A029990175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4BEFD23-4186-479C-A114-073A71DDD622}" type="datetimeFigureOut">
              <a:rPr lang="en-US" smtClean="0"/>
              <a:pPr/>
              <a:t>2/14/2014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AAE3920-300C-4125-9986-A0299901751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BEFD23-4186-479C-A114-073A71DDD622}" type="datetimeFigureOut">
              <a:rPr lang="en-US" smtClean="0"/>
              <a:pPr/>
              <a:t>2/14/2014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AAE3920-300C-4125-9986-A029990175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BEFD23-4186-479C-A114-073A71DDD622}" type="datetimeFigureOut">
              <a:rPr lang="en-US" smtClean="0"/>
              <a:pPr/>
              <a:t>2/14/2014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AAE3920-300C-4125-9986-A029990175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BEFD23-4186-479C-A114-073A71DDD622}" type="datetimeFigureOut">
              <a:rPr lang="en-US" smtClean="0"/>
              <a:pPr/>
              <a:t>2/14/2014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AAE3920-300C-4125-9986-A029990175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4BEFD23-4186-479C-A114-073A71DDD622}" type="datetimeFigureOut">
              <a:rPr lang="en-US" smtClean="0"/>
              <a:pPr/>
              <a:t>2/14/2014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AAE3920-300C-4125-9986-A029990175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BEFD23-4186-479C-A114-073A71DDD622}" type="datetimeFigureOut">
              <a:rPr lang="en-US" smtClean="0"/>
              <a:pPr/>
              <a:t>2/14/2014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AAE3920-300C-4125-9986-A029990175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4BEFD23-4186-479C-A114-073A71DDD622}" type="datetimeFigureOut">
              <a:rPr lang="en-US" smtClean="0"/>
              <a:pPr/>
              <a:t>2/14/2014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AAE3920-300C-4125-9986-A02999017511}"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4BEFD23-4186-479C-A114-073A71DDD622}" type="datetimeFigureOut">
              <a:rPr lang="en-US" smtClean="0"/>
              <a:pPr/>
              <a:t>2/14/2014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AAE3920-300C-4125-9986-A029990175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rtl="1"/>
            <a:r>
              <a:rPr lang="fa-IR" dirty="0" smtClean="0">
                <a:cs typeface="B Nazanin" pitchFamily="2" charset="-78"/>
              </a:rPr>
              <a:t>پل صدر </a:t>
            </a:r>
            <a:endParaRPr lang="en-US" dirty="0">
              <a:cs typeface="B Nazanin" pitchFamily="2" charset="-78"/>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1428101766"/>
      </p:ext>
    </p:extLst>
  </p:cSld>
  <p:clrMapOvr>
    <a:masterClrMapping/>
  </p:clrMapOvr>
  <p:transition>
    <p:cover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itchFamily="2" charset="-78"/>
              </a:rPr>
              <a:t>گزینه های پیشنهادی دیگر</a:t>
            </a:r>
            <a:endParaRPr lang="en-US" dirty="0">
              <a:cs typeface="B Nazanin" pitchFamily="2" charset="-78"/>
            </a:endParaRPr>
          </a:p>
        </p:txBody>
      </p:sp>
      <p:sp>
        <p:nvSpPr>
          <p:cNvPr id="3" name="Content Placeholder 2"/>
          <p:cNvSpPr>
            <a:spLocks noGrp="1"/>
          </p:cNvSpPr>
          <p:nvPr>
            <p:ph idx="1"/>
          </p:nvPr>
        </p:nvSpPr>
        <p:spPr/>
        <p:txBody>
          <a:bodyPr>
            <a:normAutofit fontScale="92500" lnSpcReduction="20000"/>
          </a:bodyPr>
          <a:lstStyle/>
          <a:p>
            <a:pPr algn="r" rtl="1"/>
            <a:r>
              <a:rPr lang="ar-SA" dirty="0" smtClean="0">
                <a:cs typeface="B Nazanin" pitchFamily="2" charset="-78"/>
              </a:rPr>
              <a:t>احداث </a:t>
            </a:r>
            <a:r>
              <a:rPr lang="ar-SA" dirty="0">
                <a:cs typeface="B Nazanin" pitchFamily="2" charset="-78"/>
              </a:rPr>
              <a:t>یک خط مترو به صورت هوایی </a:t>
            </a:r>
            <a:r>
              <a:rPr lang="fa-IR" dirty="0" smtClean="0">
                <a:cs typeface="B Nazanin" pitchFamily="2" charset="-78"/>
              </a:rPr>
              <a:t>:</a:t>
            </a:r>
          </a:p>
          <a:p>
            <a:pPr algn="r" rtl="1">
              <a:buNone/>
            </a:pPr>
            <a:r>
              <a:rPr lang="fa-IR" dirty="0" smtClean="0">
                <a:cs typeface="B Nazanin" pitchFamily="2" charset="-78"/>
              </a:rPr>
              <a:t>    </a:t>
            </a:r>
            <a:r>
              <a:rPr lang="ar-SA" dirty="0" smtClean="0">
                <a:cs typeface="B Nazanin" pitchFamily="2" charset="-78"/>
              </a:rPr>
              <a:t>در </a:t>
            </a:r>
            <a:r>
              <a:rPr lang="ar-SA" dirty="0">
                <a:cs typeface="B Nazanin" pitchFamily="2" charset="-78"/>
              </a:rPr>
              <a:t>وضعیت فعلی، پل صدر دارای دو خط عبوری در هر جهت است. اگر ظرفیت هر خط رو در حالت حداکثر برابر با 2000 خودرو در ساعت در نظر بگیریم ظرفیت هر مسیر می شود 4000 خودرو و اگر ضریب سرنشین رو خیلی خوشبینانه 1.2 در نظر بگیریم می شود 4800 نفر در ساعت در هر جهت. حالا فرض کنیم آن پل به عبور قطار (از همین قطارهای فعلی و نه مونوریل) اختصاص پیدا می </a:t>
            </a:r>
            <a:r>
              <a:rPr lang="ar-SA" dirty="0" smtClean="0">
                <a:cs typeface="B Nazanin" pitchFamily="2" charset="-78"/>
              </a:rPr>
              <a:t>کرد. </a:t>
            </a:r>
            <a:r>
              <a:rPr lang="ar-SA" dirty="0">
                <a:cs typeface="B Nazanin" pitchFamily="2" charset="-78"/>
              </a:rPr>
              <a:t>حال </a:t>
            </a:r>
            <a:r>
              <a:rPr lang="ar-SA" dirty="0" smtClean="0">
                <a:cs typeface="B Nazanin" pitchFamily="2" charset="-78"/>
              </a:rPr>
              <a:t>ظرفیت </a:t>
            </a:r>
            <a:r>
              <a:rPr lang="ar-SA" dirty="0">
                <a:cs typeface="B Nazanin" pitchFamily="2" charset="-78"/>
              </a:rPr>
              <a:t>هر قطار رو 1000 نفر فرض کنیم ( سطح سرویس بسیار خوب) . در این صورت اگر هر 3 دقیقه هم یک اعزام صورت گیرد آن وقت ظرفیت جابجایی ساعتی برابر با 20 هزار نفر می شود. اگر هم اعزامها به دو دقیقه برسد ظرفیت خواهد شد 30 هزار نفر بر ساعت. حالا این</a:t>
            </a:r>
            <a:r>
              <a:rPr lang="ar-SA" b="1" dirty="0">
                <a:cs typeface="B Nazanin" pitchFamily="2" charset="-78"/>
              </a:rPr>
              <a:t> 20 هزار و 30 هزار </a:t>
            </a:r>
            <a:r>
              <a:rPr lang="ar-SA" dirty="0">
                <a:cs typeface="B Nazanin" pitchFamily="2" charset="-78"/>
              </a:rPr>
              <a:t>رو مقایسه کنید با </a:t>
            </a:r>
            <a:r>
              <a:rPr lang="ar-SA" b="1" dirty="0">
                <a:cs typeface="B Nazanin" pitchFamily="2" charset="-78"/>
              </a:rPr>
              <a:t>چهار هزار و هشتصد نفری </a:t>
            </a:r>
            <a:r>
              <a:rPr lang="ar-SA" dirty="0">
                <a:cs typeface="B Nazanin" pitchFamily="2" charset="-78"/>
              </a:rPr>
              <a:t>که قرار است از پل صدر عبور کنند. و همچنین در نظر بگیرید که </a:t>
            </a:r>
            <a:r>
              <a:rPr lang="ar-SA" b="1" dirty="0">
                <a:cs typeface="B Nazanin" pitchFamily="2" charset="-78"/>
              </a:rPr>
              <a:t>عرض مورد نیاز </a:t>
            </a:r>
            <a:r>
              <a:rPr lang="ar-SA" b="1" dirty="0">
                <a:effectLst>
                  <a:outerShdw blurRad="38100" dist="38100" dir="2700000" algn="tl">
                    <a:srgbClr val="000000">
                      <a:alpha val="43137"/>
                    </a:srgbClr>
                  </a:outerShdw>
                </a:effectLst>
                <a:cs typeface="B Nazanin" pitchFamily="2" charset="-78"/>
              </a:rPr>
              <a:t>برای عبور دو </a:t>
            </a:r>
            <a:r>
              <a:rPr lang="ar-SA" b="1" dirty="0" smtClean="0">
                <a:effectLst>
                  <a:outerShdw blurRad="38100" dist="38100" dir="2700000" algn="tl">
                    <a:srgbClr val="000000">
                      <a:alpha val="43137"/>
                    </a:srgbClr>
                  </a:outerShdw>
                </a:effectLst>
                <a:cs typeface="B Nazanin" pitchFamily="2" charset="-78"/>
              </a:rPr>
              <a:t>قطار </a:t>
            </a:r>
            <a:r>
              <a:rPr lang="fa-IR" b="1" dirty="0" smtClean="0">
                <a:effectLst>
                  <a:outerShdw blurRad="38100" dist="38100" dir="2700000" algn="tl">
                    <a:srgbClr val="000000">
                      <a:alpha val="43137"/>
                    </a:srgbClr>
                  </a:outerShdw>
                </a:effectLst>
                <a:cs typeface="B Nazanin" pitchFamily="2" charset="-78"/>
              </a:rPr>
              <a:t>ی</a:t>
            </a:r>
            <a:r>
              <a:rPr lang="ar-SA" b="1" dirty="0" smtClean="0">
                <a:effectLst>
                  <a:outerShdw blurRad="38100" dist="38100" dir="2700000" algn="tl">
                    <a:srgbClr val="000000">
                      <a:alpha val="43137"/>
                    </a:srgbClr>
                  </a:outerShdw>
                </a:effectLst>
                <a:cs typeface="B Nazanin" pitchFamily="2" charset="-78"/>
              </a:rPr>
              <a:t>ک سوم مقطع ساخته شده فعلی است</a:t>
            </a:r>
            <a:r>
              <a:rPr lang="en-US" b="1" dirty="0" smtClean="0">
                <a:effectLst>
                  <a:outerShdw blurRad="38100" dist="38100" dir="2700000" algn="tl">
                    <a:srgbClr val="000000">
                      <a:alpha val="43137"/>
                    </a:srgbClr>
                  </a:outerShdw>
                </a:effectLst>
                <a:cs typeface="B Nazanin" pitchFamily="2" charset="-78"/>
              </a:rPr>
              <a:t>. </a:t>
            </a:r>
            <a:r>
              <a:rPr lang="en-US" dirty="0">
                <a:cs typeface="B Nazanin" pitchFamily="2" charset="-78"/>
              </a:rPr>
              <a:t/>
            </a:r>
            <a:br>
              <a:rPr lang="en-US" dirty="0">
                <a:cs typeface="B Nazanin" pitchFamily="2" charset="-78"/>
              </a:rPr>
            </a:br>
            <a:endParaRPr lang="en-US" dirty="0">
              <a:cs typeface="B Nazanin" pitchFamily="2" charset="-78"/>
            </a:endParaRPr>
          </a:p>
        </p:txBody>
      </p:sp>
    </p:spTree>
    <p:extLst>
      <p:ext uri="{BB962C8B-B14F-4D97-AF65-F5344CB8AC3E}">
        <p14:creationId xmlns:p14="http://schemas.microsoft.com/office/powerpoint/2010/main" xmlns="" val="946595748"/>
      </p:ext>
    </p:extLst>
  </p:cSld>
  <p:clrMapOvr>
    <a:masterClrMapping/>
  </p:clrMapOvr>
  <p:transition>
    <p:cover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7239000" cy="4846320"/>
          </a:xfrm>
        </p:spPr>
        <p:txBody>
          <a:bodyPr>
            <a:normAutofit fontScale="92500" lnSpcReduction="20000"/>
          </a:bodyPr>
          <a:lstStyle/>
          <a:p>
            <a:pPr algn="r" rtl="1"/>
            <a:r>
              <a:rPr lang="ar-SA" dirty="0">
                <a:cs typeface="B Nazanin" pitchFamily="2" charset="-78"/>
              </a:rPr>
              <a:t>راه کارهای افزایش هزینه های استفاده از خودرو شخصی و کاهش مطلوبیت آن و افزایش مطلوبیت حمل و نقل </a:t>
            </a:r>
            <a:r>
              <a:rPr lang="ar-SA" dirty="0" smtClean="0">
                <a:cs typeface="B Nazanin" pitchFamily="2" charset="-78"/>
              </a:rPr>
              <a:t>همگانی</a:t>
            </a:r>
            <a:endParaRPr lang="fa-IR" dirty="0" smtClean="0">
              <a:cs typeface="B Nazanin" pitchFamily="2" charset="-78"/>
            </a:endParaRPr>
          </a:p>
          <a:p>
            <a:pPr algn="r" rtl="1"/>
            <a:r>
              <a:rPr lang="fa-IR" dirty="0" smtClean="0">
                <a:cs typeface="B Nazanin" pitchFamily="2" charset="-78"/>
              </a:rPr>
              <a:t>استفاده از اتوبوس به عنوان حمل و نقل عمومی </a:t>
            </a:r>
            <a:r>
              <a:rPr lang="ar-SA" dirty="0" smtClean="0">
                <a:cs typeface="B Nazanin" pitchFamily="2" charset="-78"/>
              </a:rPr>
              <a:t>عدد و رقم هایی كه شهرداری به خاطر خرید اتوبوس هزینه می كند با اعداد و ارقامی كه برای پروژه های عمرانی هزینه می كند قابل مقایسه نیست.شهرداری هر اتوبوس را آن هم با چك های بلند مدت به خودروسازان به </a:t>
            </a:r>
            <a:r>
              <a:rPr lang="ar-SA" dirty="0" smtClean="0">
                <a:solidFill>
                  <a:srgbClr val="FF0000"/>
                </a:solidFill>
                <a:cs typeface="B Nazanin" pitchFamily="2" charset="-78"/>
              </a:rPr>
              <a:t>قیمت </a:t>
            </a:r>
            <a:r>
              <a:rPr lang="fa-IR" dirty="0" smtClean="0">
                <a:solidFill>
                  <a:srgbClr val="FF0000"/>
                </a:solidFill>
                <a:cs typeface="B Nazanin" pitchFamily="2" charset="-78"/>
              </a:rPr>
              <a:t>۱۸</a:t>
            </a:r>
            <a:r>
              <a:rPr lang="ar-SA" dirty="0" smtClean="0">
                <a:solidFill>
                  <a:srgbClr val="FF0000"/>
                </a:solidFill>
                <a:cs typeface="B Nazanin" pitchFamily="2" charset="-78"/>
              </a:rPr>
              <a:t> میلیون</a:t>
            </a:r>
            <a:r>
              <a:rPr lang="ar-SA" dirty="0" smtClean="0">
                <a:cs typeface="B Nazanin" pitchFamily="2" charset="-78"/>
              </a:rPr>
              <a:t> تومان خریداری می كند در صورتی كه برای ساخت خیابان دوطبقه حتماً باید چندصد میلیارد تومان هزینه كند.شهرداری می تواند به جای صرف هزینه های سنگین برای ساخت تونل یا دوطبقه كردن خیابان ها این سرمایه را صرف خرید اتوبوس كند</a:t>
            </a:r>
            <a:r>
              <a:rPr lang="en-US" dirty="0" smtClean="0">
                <a:cs typeface="B Nazanin" pitchFamily="2" charset="-78"/>
              </a:rPr>
              <a:t>. </a:t>
            </a:r>
            <a:endParaRPr lang="fa-IR" dirty="0" smtClean="0">
              <a:cs typeface="B Nazanin" pitchFamily="2" charset="-78"/>
            </a:endParaRPr>
          </a:p>
          <a:p>
            <a:pPr algn="r" rtl="1"/>
            <a:r>
              <a:rPr lang="fa-IR" dirty="0" smtClean="0">
                <a:cs typeface="B Nazanin" pitchFamily="2" charset="-78"/>
              </a:rPr>
              <a:t>دوگزینه که مسئولان، در کنار احداث پل صدر  درنظر گرفتند یکی تعریض بزرگراه یوده و دیگری ساخت تونل </a:t>
            </a:r>
            <a:endParaRPr lang="en-US" dirty="0">
              <a:cs typeface="B Nazanin" pitchFamily="2" charset="-78"/>
            </a:endParaRPr>
          </a:p>
          <a:p>
            <a:pPr algn="ctr" rtl="1"/>
            <a:r>
              <a:rPr lang="fa-IR" b="1" dirty="0" smtClean="0">
                <a:effectLst>
                  <a:outerShdw blurRad="38100" dist="38100" dir="2700000" algn="tl">
                    <a:srgbClr val="000000">
                      <a:alpha val="43137"/>
                    </a:srgbClr>
                  </a:outerShdw>
                </a:effectLst>
                <a:cs typeface="B Nazanin" pitchFamily="2" charset="-78"/>
              </a:rPr>
              <a:t>یعنی هیچکدام از گزینه های مطرح شده در بالا جزو گزینه های مورد نظر مسئولان نبوده</a:t>
            </a:r>
            <a:endParaRPr lang="en-US" b="1" dirty="0">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xmlns="" val="2897028647"/>
      </p:ext>
    </p:extLst>
  </p:cSld>
  <p:clrMapOvr>
    <a:masterClrMapping/>
  </p:clrMapOvr>
  <p:transition>
    <p:cover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
            <a:ext cx="7239000" cy="1143000"/>
          </a:xfrm>
        </p:spPr>
        <p:txBody>
          <a:bodyPr/>
          <a:lstStyle/>
          <a:p>
            <a:pPr algn="r" rtl="1"/>
            <a:r>
              <a:rPr lang="fa-IR" dirty="0" smtClean="0">
                <a:cs typeface="B Nazanin" pitchFamily="2" charset="-78"/>
              </a:rPr>
              <a:t>پل صدر و بابک زنجانی       </a:t>
            </a:r>
            <a:endParaRPr lang="en-US" dirty="0">
              <a:cs typeface="B Nazanin" pitchFamily="2" charset="-78"/>
            </a:endParaRPr>
          </a:p>
        </p:txBody>
      </p:sp>
      <p:sp>
        <p:nvSpPr>
          <p:cNvPr id="3" name="Content Placeholder 2"/>
          <p:cNvSpPr>
            <a:spLocks noGrp="1"/>
          </p:cNvSpPr>
          <p:nvPr>
            <p:ph idx="1"/>
          </p:nvPr>
        </p:nvSpPr>
        <p:spPr>
          <a:xfrm>
            <a:off x="533400" y="1600200"/>
            <a:ext cx="7239000" cy="4846320"/>
          </a:xfrm>
        </p:spPr>
        <p:txBody>
          <a:bodyPr>
            <a:normAutofit fontScale="85000" lnSpcReduction="20000"/>
          </a:bodyPr>
          <a:lstStyle/>
          <a:p>
            <a:pPr algn="r" rtl="1"/>
            <a:r>
              <a:rPr lang="ar-SA" dirty="0" smtClean="0">
                <a:cs typeface="B Nazanin" pitchFamily="2" charset="-78"/>
              </a:rPr>
              <a:t>چندین‌بار </a:t>
            </a:r>
            <a:r>
              <a:rPr lang="ar-SA" dirty="0">
                <a:cs typeface="B Nazanin" pitchFamily="2" charset="-78"/>
              </a:rPr>
              <a:t>زمان‌هایی برای افتتاح این پروژه اعلام شده بود که هیچ‌کدام عملی نشده است. مسوولان شهرداری علت این موضوع را تحریم‌ها می‌دانند اما ارتباط این دو پروژه به هم چیست؟</a:t>
            </a:r>
            <a:r>
              <a:rPr lang="en-US" dirty="0">
                <a:cs typeface="B Nazanin" pitchFamily="2" charset="-78"/>
              </a:rPr>
              <a:t/>
            </a:r>
            <a:br>
              <a:rPr lang="en-US" dirty="0">
                <a:cs typeface="B Nazanin" pitchFamily="2" charset="-78"/>
              </a:rPr>
            </a:br>
            <a:r>
              <a:rPr lang="ar-SA" dirty="0">
                <a:cs typeface="B Nazanin" pitchFamily="2" charset="-78"/>
              </a:rPr>
              <a:t>طبق سخنان اعضای شورای شهر، بابک زنجانی در انتقال جرثقیل‌های غول‌پیکر برای ساخت بزرگراه صدر با شهرداری تهران همکاری کرده است. ظاهرا، نبود این جرثقیل‌ها در ابتدای پروژه، تا حدود زیادی پیشرفت پروژه «صدر» را عقب انداخته بود، </a:t>
            </a:r>
            <a:endParaRPr lang="fa-IR" dirty="0" smtClean="0">
              <a:cs typeface="B Nazanin" pitchFamily="2" charset="-78"/>
            </a:endParaRPr>
          </a:p>
          <a:p>
            <a:pPr algn="r" rtl="1"/>
            <a:r>
              <a:rPr lang="ar-SA" dirty="0" smtClean="0">
                <a:cs typeface="B Nazanin" pitchFamily="2" charset="-78"/>
              </a:rPr>
              <a:t>مسعود </a:t>
            </a:r>
            <a:r>
              <a:rPr lang="ar-SA" dirty="0">
                <a:cs typeface="B Nazanin" pitchFamily="2" charset="-78"/>
              </a:rPr>
              <a:t>سلطانی‌فر، عضو شورای شهر تهران به «شرق» می‌گوید: «مسوولان شهرداری در قبال تامین تجهیزات پروژه «صدر» از سوی بابک زنجانی به او زمین و مجوزهای لازم برای احداث پروژه ایران زمین را اعطا کردند و اگر این تهاتر با ارزیابی درستی انجام می‌شد، مشکلی نبود</a:t>
            </a:r>
            <a:r>
              <a:rPr lang="en-US" dirty="0" smtClean="0">
                <a:cs typeface="B Nazanin" pitchFamily="2" charset="-78"/>
              </a:rPr>
              <a:t>.»</a:t>
            </a:r>
            <a:endParaRPr lang="fa-IR" dirty="0" smtClean="0">
              <a:cs typeface="B Nazanin" pitchFamily="2" charset="-78"/>
            </a:endParaRPr>
          </a:p>
          <a:p>
            <a:pPr algn="r" rtl="1"/>
            <a:r>
              <a:rPr lang="ar-SA" dirty="0">
                <a:cs typeface="B Nazanin" pitchFamily="2" charset="-78"/>
              </a:rPr>
              <a:t>تندگویان، دیگر عضو شورای شهر گفت: </a:t>
            </a:r>
            <a:r>
              <a:rPr lang="ar-SA" dirty="0" smtClean="0">
                <a:cs typeface="B Nazanin" pitchFamily="2" charset="-78"/>
              </a:rPr>
              <a:t>در پروژه </a:t>
            </a:r>
            <a:r>
              <a:rPr lang="fa-IR" dirty="0" smtClean="0">
                <a:cs typeface="B Nazanin" pitchFamily="2" charset="-78"/>
              </a:rPr>
              <a:t>بزرگراه صدر </a:t>
            </a:r>
            <a:r>
              <a:rPr lang="ar-SA" dirty="0" smtClean="0">
                <a:cs typeface="B Nazanin" pitchFamily="2" charset="-78"/>
              </a:rPr>
              <a:t> </a:t>
            </a:r>
            <a:r>
              <a:rPr lang="ar-SA" dirty="0">
                <a:cs typeface="B Nazanin" pitchFamily="2" charset="-78"/>
              </a:rPr>
              <a:t>تامین‌کنندگان مالی در یک قرارداد پایاپای تجهیزات را فراهم کرده و در عوض مجوز این پروژه را با سه‌بار رفت و برگشت به کمیسیون ماده پنج دریافت کرده‌اند و این کمیسیون مطالبات این تامین‌کننده مالی را با هر میزانی که خواسته تغییر داده و درواقع شهرداری در این پروژه به‌دنبال همه‌چیز غیر از منافع مردم بوده است</a:t>
            </a:r>
            <a:r>
              <a:rPr lang="en-US" dirty="0">
                <a:cs typeface="B Nazanin" pitchFamily="2" charset="-78"/>
              </a:rPr>
              <a:t>.</a:t>
            </a:r>
          </a:p>
          <a:p>
            <a:pPr algn="r" rtl="1"/>
            <a:endParaRPr lang="en-US" dirty="0">
              <a:cs typeface="B Nazanin" pitchFamily="2" charset="-78"/>
            </a:endParaRPr>
          </a:p>
          <a:p>
            <a:pPr algn="r" rtl="1"/>
            <a:endParaRPr lang="en-US" dirty="0">
              <a:cs typeface="B Nazanin" pitchFamily="2" charset="-78"/>
            </a:endParaRPr>
          </a:p>
        </p:txBody>
      </p:sp>
    </p:spTree>
    <p:extLst>
      <p:ext uri="{BB962C8B-B14F-4D97-AF65-F5344CB8AC3E}">
        <p14:creationId xmlns:p14="http://schemas.microsoft.com/office/powerpoint/2010/main" xmlns="" val="3321444318"/>
      </p:ext>
    </p:extLst>
  </p:cSld>
  <p:clrMapOvr>
    <a:masterClrMapping/>
  </p:clrMapOvr>
  <p:transition>
    <p:cover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239000" cy="5486400"/>
          </a:xfrm>
        </p:spPr>
        <p:txBody>
          <a:bodyPr>
            <a:normAutofit/>
          </a:bodyPr>
          <a:lstStyle/>
          <a:p>
            <a:pPr algn="r" rtl="1"/>
            <a:r>
              <a:rPr lang="ar-SA" dirty="0" smtClean="0">
                <a:cs typeface="B Nazanin" pitchFamily="2" charset="-78"/>
              </a:rPr>
              <a:t>روند </a:t>
            </a:r>
            <a:r>
              <a:rPr lang="ar-SA" dirty="0">
                <a:cs typeface="B Nazanin" pitchFamily="2" charset="-78"/>
              </a:rPr>
              <a:t>اجرای یک پروژه حمل و نقل از انتخاب برترین پروژه آغاز می‌شود و سپس حقوق افرادی که حقشان ضایع شده است، جبران می‌شود. </a:t>
            </a:r>
            <a:r>
              <a:rPr lang="fa-IR" dirty="0" smtClean="0">
                <a:cs typeface="B Nazanin" pitchFamily="2" charset="-78"/>
              </a:rPr>
              <a:t>(</a:t>
            </a:r>
            <a:r>
              <a:rPr lang="ar-SA" dirty="0" smtClean="0">
                <a:cs typeface="B Nazanin" pitchFamily="2" charset="-78"/>
              </a:rPr>
              <a:t> اصل جبران</a:t>
            </a:r>
            <a:r>
              <a:rPr lang="fa-IR" dirty="0" smtClean="0">
                <a:cs typeface="B Nazanin" pitchFamily="2" charset="-78"/>
              </a:rPr>
              <a:t>:</a:t>
            </a:r>
            <a:r>
              <a:rPr lang="ar-SA" dirty="0" smtClean="0">
                <a:cs typeface="B Nazanin" pitchFamily="2" charset="-78"/>
              </a:rPr>
              <a:t> در این اصل حق افرادی که ضرری از انجام یک پروژه متوجه آنان شده است، به آنان بازگردانده می‌شود. این جبران گاه شامل دلجویی کلامی بوده وگاه تا تغییرمکان زندگی افراد را شامل می‌شود</a:t>
            </a:r>
            <a:r>
              <a:rPr lang="en-US" dirty="0" smtClean="0">
                <a:cs typeface="B Nazanin" pitchFamily="2" charset="-78"/>
              </a:rPr>
              <a:t>.</a:t>
            </a:r>
            <a:r>
              <a:rPr lang="fa-IR" dirty="0" smtClean="0">
                <a:cs typeface="B Nazanin" pitchFamily="2" charset="-78"/>
              </a:rPr>
              <a:t>)</a:t>
            </a:r>
          </a:p>
          <a:p>
            <a:pPr algn="r" rtl="1"/>
            <a:r>
              <a:rPr lang="ar-SA" dirty="0" smtClean="0">
                <a:cs typeface="B Nazanin" pitchFamily="2" charset="-78"/>
              </a:rPr>
              <a:t>یکی </a:t>
            </a:r>
            <a:r>
              <a:rPr lang="ar-SA" dirty="0">
                <a:cs typeface="B Nazanin" pitchFamily="2" charset="-78"/>
              </a:rPr>
              <a:t>ازساده‌ترین ابزار انتخاب برترین پروژه انجام تحلیل منفعت به هزینه است. در این روش نسبت منفعت هر پروژه به هزینه آن تخمین زده می‌شود و سپس پروژه</a:t>
            </a:r>
            <a:r>
              <a:rPr lang="en-US" dirty="0">
                <a:cs typeface="B Nazanin" pitchFamily="2" charset="-78"/>
              </a:rPr>
              <a:t>‌</a:t>
            </a:r>
            <a:r>
              <a:rPr lang="ar-SA" dirty="0">
                <a:cs typeface="B Nazanin" pitchFamily="2" charset="-78"/>
              </a:rPr>
              <a:t>ای که بیشترین نسبت منفعت به هزینه را داشته باشد، انتخاب می‌شود. برای مثال منفعت هر پروژه می‌تواند شامل کاهش زمان سفر در مجموع شبکه باشد. کاهش زمان سفر منجر به کاهش مصرف سوخت و نهایتا منجر به کاهش آلودگی خواهد شد. </a:t>
            </a:r>
            <a:endParaRPr lang="fa-IR" dirty="0" smtClean="0">
              <a:cs typeface="B Nazanin" pitchFamily="2" charset="-78"/>
            </a:endParaRPr>
          </a:p>
          <a:p>
            <a:pPr algn="r" rtl="1"/>
            <a:endParaRPr lang="en-US" dirty="0">
              <a:cs typeface="B Nazanin" pitchFamily="2" charset="-78"/>
            </a:endParaRPr>
          </a:p>
        </p:txBody>
      </p:sp>
      <p:sp>
        <p:nvSpPr>
          <p:cNvPr id="6" name="Title 1"/>
          <p:cNvSpPr>
            <a:spLocks noGrp="1"/>
          </p:cNvSpPr>
          <p:nvPr>
            <p:ph type="title"/>
          </p:nvPr>
        </p:nvSpPr>
        <p:spPr>
          <a:xfrm>
            <a:off x="533400" y="0"/>
            <a:ext cx="7239000" cy="1143000"/>
          </a:xfrm>
        </p:spPr>
        <p:txBody>
          <a:bodyPr/>
          <a:lstStyle/>
          <a:p>
            <a:pPr algn="ctr"/>
            <a:r>
              <a:rPr lang="fa-IR" dirty="0" smtClean="0"/>
              <a:t>مراحل صحیح انجام یک پروژه </a:t>
            </a:r>
            <a:endParaRPr lang="en-US" dirty="0"/>
          </a:p>
        </p:txBody>
      </p:sp>
    </p:spTree>
    <p:extLst>
      <p:ext uri="{BB962C8B-B14F-4D97-AF65-F5344CB8AC3E}">
        <p14:creationId xmlns:p14="http://schemas.microsoft.com/office/powerpoint/2010/main" xmlns="" val="482747158"/>
      </p:ext>
    </p:extLst>
  </p:cSld>
  <p:clrMapOvr>
    <a:masterClrMapping/>
  </p:clrMapOvr>
  <p:transition>
    <p:cover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72200"/>
          </a:xfrm>
        </p:spPr>
        <p:txBody>
          <a:bodyPr>
            <a:noAutofit/>
          </a:bodyPr>
          <a:lstStyle/>
          <a:p>
            <a:pPr algn="r" rtl="1"/>
            <a:r>
              <a:rPr lang="fa-IR" sz="2400" b="1" dirty="0" smtClean="0">
                <a:effectLst>
                  <a:outerShdw blurRad="38100" dist="38100" dir="2700000" algn="tl">
                    <a:srgbClr val="000000">
                      <a:alpha val="43137"/>
                    </a:srgbClr>
                  </a:outerShdw>
                </a:effectLst>
                <a:cs typeface="B Nazanin" pitchFamily="2" charset="-78"/>
              </a:rPr>
              <a:t>خسارات بوجود امده:</a:t>
            </a:r>
          </a:p>
          <a:p>
            <a:pPr algn="r" rtl="1"/>
            <a:r>
              <a:rPr lang="ar-SA" sz="2400" dirty="0" smtClean="0">
                <a:cs typeface="B Nazanin" pitchFamily="2" charset="-78"/>
              </a:rPr>
              <a:t>. </a:t>
            </a:r>
            <a:r>
              <a:rPr lang="ar-SA" sz="2400" dirty="0">
                <a:cs typeface="B Nazanin" pitchFamily="2" charset="-78"/>
              </a:rPr>
              <a:t>مورد اول کاهش قیمت واحدهای مسکونی پیرامون پل صدر که گاه با کاهش30 درصدی ارزش ملک همراه بوده است. در حالیکه تعداد بسیار زیادی از شهروندان از اجرای این پروژه بهره‌مند می‌شوند، تعدادی از شهروندان با ضرر هنگفتی مواجه می‌شوند بدون اینکه ضرر آنها جبران شود. در عین حال ساده‌ترین راهکار برای جبران خسارات این دسته از شهروندان می‌تواند بخشش عوارض نوسازی برای این واحدها باشد،  که این موضوع مورد توجه قرار نگرفته است</a:t>
            </a:r>
            <a:r>
              <a:rPr lang="en-US" sz="2400" dirty="0">
                <a:cs typeface="B Nazanin" pitchFamily="2" charset="-78"/>
              </a:rPr>
              <a:t>.</a:t>
            </a:r>
          </a:p>
          <a:p>
            <a:pPr algn="r" rtl="1"/>
            <a:r>
              <a:rPr lang="ar-SA" sz="2400" dirty="0">
                <a:cs typeface="B Nazanin" pitchFamily="2" charset="-78"/>
              </a:rPr>
              <a:t> </a:t>
            </a:r>
            <a:r>
              <a:rPr lang="ar-SA" sz="2400" dirty="0" smtClean="0">
                <a:cs typeface="B Nazanin" pitchFamily="2" charset="-78"/>
              </a:rPr>
              <a:t>نکته </a:t>
            </a:r>
            <a:r>
              <a:rPr lang="ar-SA" sz="2400" dirty="0">
                <a:cs typeface="B Nazanin" pitchFamily="2" charset="-78"/>
              </a:rPr>
              <a:t>دوم، آلودگی صوتی ایجاد شده برای ساکنین حاشیه این پروژه است. </a:t>
            </a:r>
            <a:endParaRPr lang="en-US" sz="2400" dirty="0">
              <a:cs typeface="B Nazanin" pitchFamily="2" charset="-78"/>
            </a:endParaRPr>
          </a:p>
          <a:p>
            <a:pPr algn="r" rtl="1"/>
            <a:r>
              <a:rPr lang="ar-SA" sz="2400" dirty="0">
                <a:cs typeface="B Nazanin" pitchFamily="2" charset="-78"/>
              </a:rPr>
              <a:t> </a:t>
            </a:r>
            <a:r>
              <a:rPr lang="ar-SA" sz="2400" dirty="0" smtClean="0">
                <a:cs typeface="B Nazanin" pitchFamily="2" charset="-78"/>
              </a:rPr>
              <a:t>نکته </a:t>
            </a:r>
            <a:r>
              <a:rPr lang="ar-SA" sz="2400" dirty="0">
                <a:cs typeface="B Nazanin" pitchFamily="2" charset="-78"/>
              </a:rPr>
              <a:t>سوم آلودگی هوای ایجاد شده و اثر گذار بر سلامتی ساکنین حاشیه این مسیر است. </a:t>
            </a:r>
            <a:r>
              <a:rPr lang="ar-SA" sz="2400" dirty="0" smtClean="0">
                <a:cs typeface="B Nazanin" pitchFamily="2" charset="-78"/>
              </a:rPr>
              <a:t>احتمال </a:t>
            </a:r>
            <a:r>
              <a:rPr lang="ar-SA" sz="2400" dirty="0">
                <a:cs typeface="B Nazanin" pitchFamily="2" charset="-78"/>
              </a:rPr>
              <a:t>دارد که اگر مثلا در20سال آینده پژوهش پایش سلامت در حوزه اثر اتوبان صدر انجام شود مشاهده شود که نرخ ابتلا به سرطان‌های مرتبط با آلودگی هوا و یا آسیب‌های روانی ناشی از قرار گرفتن در معرض آلودگی هوا به طور معناداری در این محدوده بالاتر از سایر نقاط شهر تهران باشد. </a:t>
            </a:r>
            <a:endParaRPr lang="fa-IR" sz="2400" dirty="0" smtClean="0">
              <a:cs typeface="B Nazanin" pitchFamily="2" charset="-78"/>
            </a:endParaRPr>
          </a:p>
          <a:p>
            <a:pPr algn="r" rtl="1">
              <a:buNone/>
            </a:pPr>
            <a:r>
              <a:rPr lang="ar-SA" sz="1400" dirty="0">
                <a:cs typeface="B Nazanin" pitchFamily="2" charset="-78"/>
              </a:rPr>
              <a:t> </a:t>
            </a:r>
            <a:endParaRPr lang="en-US" sz="1400" dirty="0">
              <a:cs typeface="B Nazanin" pitchFamily="2" charset="-78"/>
            </a:endParaRPr>
          </a:p>
        </p:txBody>
      </p:sp>
    </p:spTree>
    <p:extLst>
      <p:ext uri="{BB962C8B-B14F-4D97-AF65-F5344CB8AC3E}">
        <p14:creationId xmlns:p14="http://schemas.microsoft.com/office/powerpoint/2010/main" xmlns="" val="3106267143"/>
      </p:ext>
    </p:extLst>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2" end="2"/>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3" end="3"/>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p:tgtEl>
                                          <p:spTgt spid="3">
                                            <p:txEl>
                                              <p:pRg st="4" end="4"/>
                                            </p:txEl>
                                          </p:spTgt>
                                        </p:tgtEl>
                                        <p:attrNameLst>
                                          <p:attrName>ppt_y</p:attrName>
                                        </p:attrNameLst>
                                      </p:cBhvr>
                                      <p:tavLst>
                                        <p:tav tm="0">
                                          <p:val>
                                            <p:strVal val="ppt_y"/>
                                          </p:val>
                                        </p:tav>
                                        <p:tav tm="100000">
                                          <p:val>
                                            <p:strVal val="1+ppt_h/2"/>
                                          </p:val>
                                        </p:tav>
                                      </p:tavLst>
                                    </p:anim>
                                    <p:set>
                                      <p:cBhvr>
                                        <p:cTn id="32"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a:bodyPr>
          <a:lstStyle/>
          <a:p>
            <a:pPr algn="r" rtl="1"/>
            <a:r>
              <a:rPr lang="ar-SA" b="1" dirty="0" smtClean="0">
                <a:effectLst>
                  <a:outerShdw blurRad="38100" dist="38100" dir="2700000" algn="tl">
                    <a:srgbClr val="000000">
                      <a:alpha val="43137"/>
                    </a:srgbClr>
                  </a:outerShdw>
                </a:effectLst>
                <a:cs typeface="B Nazanin" pitchFamily="2" charset="-78"/>
              </a:rPr>
              <a:t>نکته </a:t>
            </a:r>
            <a:r>
              <a:rPr lang="ar-SA" b="1" dirty="0">
                <a:effectLst>
                  <a:outerShdw blurRad="38100" dist="38100" dir="2700000" algn="tl">
                    <a:srgbClr val="000000">
                      <a:alpha val="43137"/>
                    </a:srgbClr>
                  </a:outerShdw>
                </a:effectLst>
                <a:cs typeface="B Nazanin" pitchFamily="2" charset="-78"/>
              </a:rPr>
              <a:t>پایانی توجه به وقوع زمین لرزه احتمالی تهران است</a:t>
            </a:r>
            <a:r>
              <a:rPr lang="ar-SA" dirty="0">
                <a:effectLst>
                  <a:outerShdw blurRad="38100" dist="38100" dir="2700000" algn="tl">
                    <a:srgbClr val="000000">
                      <a:alpha val="43137"/>
                    </a:srgbClr>
                  </a:outerShdw>
                </a:effectLst>
                <a:cs typeface="B Nazanin" pitchFamily="2" charset="-78"/>
              </a:rPr>
              <a:t>. </a:t>
            </a:r>
            <a:r>
              <a:rPr lang="ar-SA" dirty="0">
                <a:cs typeface="B Nazanin" pitchFamily="2" charset="-78"/>
              </a:rPr>
              <a:t>کارشناسان شهرداری تهران مسلما آگاه به کاهش قابلیت اطمینان یکی از مهم‌ترین معابر شرقی-غربی تهران به سبب دو طبقه سازی پل صدر هستند. کافی است یکی از قطعات پل پس از زمین لرزه سقوط کند( این احتمال با توجه به شائبه‌های موجود پیرامون کیفیت ساخت این پل چندان دور از ذهن به نظر نمی‌رسد) آنگاه بخش عمده‌ای از قابلیت باربری بزرگراه صدر از دست خواهد رفت. </a:t>
            </a:r>
            <a:endParaRPr lang="fa-IR" dirty="0" smtClean="0">
              <a:cs typeface="B Nazanin" pitchFamily="2" charset="-78"/>
            </a:endParaRPr>
          </a:p>
          <a:p>
            <a:pPr algn="r" rtl="1"/>
            <a:r>
              <a:rPr lang="ar-SA" dirty="0" smtClean="0">
                <a:cs typeface="B Nazanin" pitchFamily="2" charset="-78"/>
              </a:rPr>
              <a:t>در </a:t>
            </a:r>
            <a:r>
              <a:rPr lang="ar-SA" dirty="0">
                <a:cs typeface="B Nazanin" pitchFamily="2" charset="-78"/>
              </a:rPr>
              <a:t>جمع‌بندی این مطلب باید اشاره شود، به نظر می‌رسد که حتی اگر این پروژه از نظر ترافیکی دارای توجیه فنی باشد به علت اینکه </a:t>
            </a:r>
            <a:r>
              <a:rPr lang="ar-SA" b="1" dirty="0">
                <a:cs typeface="B Nazanin" pitchFamily="2" charset="-78"/>
              </a:rPr>
              <a:t>یکسان‌نگری و جبران اثرات منفی در آن لحاظ نشده است</a:t>
            </a:r>
            <a:r>
              <a:rPr lang="ar-SA" dirty="0">
                <a:cs typeface="B Nazanin" pitchFamily="2" charset="-78"/>
              </a:rPr>
              <a:t>، با سوالات فراوان مواجه است. و کمترین ایرادی که می‌توان به آن وارد دانست</a:t>
            </a:r>
            <a:r>
              <a:rPr lang="ar-SA" dirty="0">
                <a:effectLst>
                  <a:outerShdw blurRad="38100" dist="38100" dir="2700000" algn="tl">
                    <a:srgbClr val="000000">
                      <a:alpha val="43137"/>
                    </a:srgbClr>
                  </a:outerShdw>
                </a:effectLst>
                <a:cs typeface="B Nazanin" pitchFamily="2" charset="-78"/>
              </a:rPr>
              <a:t>، تطابق‌نداشتن با اصول توسعه پایدار شهری است</a:t>
            </a:r>
            <a:endParaRPr lang="en-US" dirty="0">
              <a:effectLst>
                <a:outerShdw blurRad="38100" dist="38100" dir="2700000" algn="tl">
                  <a:srgbClr val="000000">
                    <a:alpha val="43137"/>
                  </a:srgbClr>
                </a:outerShdw>
              </a:effectLst>
              <a:cs typeface="B Nazanin" pitchFamily="2" charset="-78"/>
            </a:endParaRPr>
          </a:p>
          <a:p>
            <a:pPr algn="r" rtl="1"/>
            <a:endParaRPr lang="en-US" dirty="0">
              <a:cs typeface="B Nazanin" pitchFamily="2" charset="-78"/>
            </a:endParaRPr>
          </a:p>
        </p:txBody>
      </p:sp>
    </p:spTree>
    <p:extLst>
      <p:ext uri="{BB962C8B-B14F-4D97-AF65-F5344CB8AC3E}">
        <p14:creationId xmlns:p14="http://schemas.microsoft.com/office/powerpoint/2010/main" xmlns="" val="372389869"/>
      </p:ext>
    </p:extLst>
  </p:cSld>
  <p:clrMapOvr>
    <a:masterClrMapping/>
  </p:clrMapOvr>
  <p:transition spd="slow">
    <p:cover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dirty="0">
              <a:cs typeface="B Nazanin" pitchFamily="2" charset="-78"/>
            </a:endParaRPr>
          </a:p>
        </p:txBody>
      </p:sp>
      <p:sp>
        <p:nvSpPr>
          <p:cNvPr id="3" name="Content Placeholder 2"/>
          <p:cNvSpPr>
            <a:spLocks noGrp="1"/>
          </p:cNvSpPr>
          <p:nvPr>
            <p:ph idx="1"/>
          </p:nvPr>
        </p:nvSpPr>
        <p:spPr/>
        <p:txBody>
          <a:bodyPr>
            <a:normAutofit fontScale="77500" lnSpcReduction="20000"/>
          </a:bodyPr>
          <a:lstStyle/>
          <a:p>
            <a:pPr algn="r" rtl="1"/>
            <a:r>
              <a:rPr lang="ar-SA" dirty="0">
                <a:cs typeface="B Nazanin" pitchFamily="2" charset="-78"/>
              </a:rPr>
              <a:t>شفیعی </a:t>
            </a:r>
            <a:r>
              <a:rPr lang="ar-SA" dirty="0" smtClean="0">
                <a:cs typeface="B Nazanin" pitchFamily="2" charset="-78"/>
              </a:rPr>
              <a:t>:</a:t>
            </a:r>
            <a:endParaRPr lang="fa-IR" dirty="0" smtClean="0">
              <a:cs typeface="B Nazanin" pitchFamily="2" charset="-78"/>
            </a:endParaRPr>
          </a:p>
          <a:p>
            <a:pPr algn="r" rtl="1"/>
            <a:r>
              <a:rPr lang="ar-SA" dirty="0" smtClean="0">
                <a:cs typeface="B Nazanin" pitchFamily="2" charset="-78"/>
              </a:rPr>
              <a:t> </a:t>
            </a:r>
            <a:r>
              <a:rPr lang="ar-SA" dirty="0">
                <a:cs typeface="B Nazanin" pitchFamily="2" charset="-78"/>
              </a:rPr>
              <a:t>به هنگام تصمیم گیری برای اجرای طرحی؛ متأسفانه به جای این كه اول كارهای مطالعاتی انجام گیرد سپس به استناد آن تصمیم گیری؛ </a:t>
            </a:r>
            <a:r>
              <a:rPr lang="ar-SA" b="1" dirty="0">
                <a:cs typeface="B Nazanin" pitchFamily="2" charset="-78"/>
              </a:rPr>
              <a:t>تصمیمات اول </a:t>
            </a:r>
            <a:r>
              <a:rPr lang="ar-SA" dirty="0">
                <a:cs typeface="B Nazanin" pitchFamily="2" charset="-78"/>
              </a:rPr>
              <a:t>گرفته می شود </a:t>
            </a:r>
            <a:r>
              <a:rPr lang="ar-SA" b="1" dirty="0">
                <a:cs typeface="B Nazanin" pitchFamily="2" charset="-78"/>
              </a:rPr>
              <a:t>سپس مطالعات </a:t>
            </a:r>
            <a:r>
              <a:rPr lang="ar-SA" dirty="0">
                <a:cs typeface="B Nazanin" pitchFamily="2" charset="-78"/>
              </a:rPr>
              <a:t>بر اساس آنها انجام می گیرد.به عنوان یك كارشناس حمل و نقل معتقدم كه شهرداری در رابطه با این طرح ناپخته عمل می كند. تجربه به ما نشان داده است كه </a:t>
            </a:r>
            <a:r>
              <a:rPr lang="ar-SA" b="1" dirty="0">
                <a:cs typeface="B Nazanin" pitchFamily="2" charset="-78"/>
              </a:rPr>
              <a:t>نظرات كارشناسی خیلی در تصمیم گیری ها دخیل نیست</a:t>
            </a:r>
            <a:r>
              <a:rPr lang="en-US" dirty="0">
                <a:cs typeface="B Nazanin" pitchFamily="2" charset="-78"/>
              </a:rPr>
              <a:t>.</a:t>
            </a:r>
          </a:p>
          <a:p>
            <a:pPr algn="r" rtl="1"/>
            <a:r>
              <a:rPr lang="ar-SA" dirty="0">
                <a:cs typeface="B Nazanin" pitchFamily="2" charset="-78"/>
              </a:rPr>
              <a:t>وی در پاسخ به این پرسش مبنی بر این كه اگر مسئولان شهرداری در قبال اظهارات شما عنوان كنند كه وقتی دولت با ما همكاری نمی كند چگونه تنها فكر توسعه حمل و نقل عمومی باشیم، </a:t>
            </a:r>
            <a:r>
              <a:rPr lang="fa-IR" dirty="0" smtClean="0">
                <a:cs typeface="B Nazanin" pitchFamily="2" charset="-78"/>
              </a:rPr>
              <a:t>؟</a:t>
            </a:r>
          </a:p>
          <a:p>
            <a:pPr algn="r" rtl="1"/>
            <a:r>
              <a:rPr lang="ar-SA" dirty="0" smtClean="0">
                <a:cs typeface="B Nazanin" pitchFamily="2" charset="-78"/>
              </a:rPr>
              <a:t>گفت: عدد و رقم هایی كه شهرداری به خاطر خرید اتوبوس هزینه می كند با اعداد و ارقامی كه برای پروژه های عمرانی هزینه می كند قابل مقایسه </a:t>
            </a:r>
            <a:r>
              <a:rPr lang="ar-SA" b="1" dirty="0" smtClean="0">
                <a:cs typeface="B Nazanin" pitchFamily="2" charset="-78"/>
              </a:rPr>
              <a:t>نیست.شهرداری هر اتوبوس را آن هم با چك های بلند مدت به خودروسازان به قیمت </a:t>
            </a:r>
            <a:r>
              <a:rPr lang="fa-IR" b="1" dirty="0" smtClean="0">
                <a:cs typeface="B Nazanin" pitchFamily="2" charset="-78"/>
              </a:rPr>
              <a:t>۱۸</a:t>
            </a:r>
            <a:r>
              <a:rPr lang="ar-SA" b="1" dirty="0" smtClean="0">
                <a:cs typeface="B Nazanin" pitchFamily="2" charset="-78"/>
              </a:rPr>
              <a:t> میلیون تومان خریداری می كن</a:t>
            </a:r>
            <a:r>
              <a:rPr lang="ar-SA" dirty="0" smtClean="0">
                <a:cs typeface="B Nazanin" pitchFamily="2" charset="-78"/>
              </a:rPr>
              <a:t>د در صورتی كه برای </a:t>
            </a:r>
            <a:r>
              <a:rPr lang="ar-SA" b="1" dirty="0" smtClean="0">
                <a:cs typeface="B Nazanin" pitchFamily="2" charset="-78"/>
              </a:rPr>
              <a:t>ساخت خیابان دوطبقه حتماً باید چندصد میلیارد تومان هزینه كند</a:t>
            </a:r>
            <a:r>
              <a:rPr lang="ar-SA" dirty="0" smtClean="0">
                <a:cs typeface="B Nazanin" pitchFamily="2" charset="-78"/>
              </a:rPr>
              <a:t>.شهرداری می تواند به جای صرف هزینه های سنگین برای ساخت تونل یا دوطبقه كردن خیابان ها این سرمایه را صرف خرید اتوبوس كند</a:t>
            </a:r>
            <a:endParaRPr lang="en-US" dirty="0">
              <a:cs typeface="B Nazanin" pitchFamily="2" charset="-78"/>
            </a:endParaRPr>
          </a:p>
        </p:txBody>
      </p:sp>
    </p:spTree>
    <p:extLst>
      <p:ext uri="{BB962C8B-B14F-4D97-AF65-F5344CB8AC3E}">
        <p14:creationId xmlns:p14="http://schemas.microsoft.com/office/powerpoint/2010/main" xmlns="" val="2988177965"/>
      </p:ext>
    </p:extLst>
  </p:cSld>
  <p:clrMapOvr>
    <a:masterClrMapping/>
  </p:clrMapOvr>
  <p:transition>
    <p:cover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itchFamily="2" charset="-78"/>
              </a:rPr>
              <a:t>دلایل سیاسی انجام این پروژه </a:t>
            </a:r>
            <a:endParaRPr lang="en-US" dirty="0">
              <a:cs typeface="B Nazanin" pitchFamily="2" charset="-78"/>
            </a:endParaRPr>
          </a:p>
        </p:txBody>
      </p:sp>
      <p:sp>
        <p:nvSpPr>
          <p:cNvPr id="3" name="Content Placeholder 2"/>
          <p:cNvSpPr>
            <a:spLocks noGrp="1"/>
          </p:cNvSpPr>
          <p:nvPr>
            <p:ph idx="1"/>
          </p:nvPr>
        </p:nvSpPr>
        <p:spPr/>
        <p:txBody>
          <a:bodyPr/>
          <a:lstStyle/>
          <a:p>
            <a:pPr algn="r" rtl="1"/>
            <a:r>
              <a:rPr lang="ar-SA" dirty="0">
                <a:cs typeface="B Nazanin" pitchFamily="2" charset="-78"/>
              </a:rPr>
              <a:t>موضوع مهم در این ماجرا ها بحث نمادها و یادگاریهاست، اینکه فلان مدیر فلان چیز را </a:t>
            </a:r>
            <a:r>
              <a:rPr lang="ar-SA" dirty="0" smtClean="0">
                <a:cs typeface="B Nazanin" pitchFamily="2" charset="-78"/>
              </a:rPr>
              <a:t>ساخت</a:t>
            </a:r>
            <a:r>
              <a:rPr lang="fa-IR" dirty="0" smtClean="0">
                <a:cs typeface="B Nazanin" pitchFamily="2" charset="-78"/>
              </a:rPr>
              <a:t>(</a:t>
            </a:r>
            <a:r>
              <a:rPr lang="ar-SA" dirty="0" smtClean="0">
                <a:cs typeface="B Nazanin" pitchFamily="2" charset="-78"/>
              </a:rPr>
              <a:t>اگر </a:t>
            </a:r>
            <a:r>
              <a:rPr lang="ar-SA" dirty="0">
                <a:cs typeface="B Nazanin" pitchFamily="2" charset="-78"/>
              </a:rPr>
              <a:t>مدیران ما صرفا به مدیریت (نه اعمال سلیقه کارشناسی) می پرداختند وضعیت بهتری را شاهد </a:t>
            </a:r>
            <a:r>
              <a:rPr lang="ar-SA" dirty="0" smtClean="0">
                <a:cs typeface="B Nazanin" pitchFamily="2" charset="-78"/>
              </a:rPr>
              <a:t>بودیم</a:t>
            </a:r>
            <a:r>
              <a:rPr lang="fa-IR" dirty="0" smtClean="0">
                <a:cs typeface="B Nazanin" pitchFamily="2" charset="-78"/>
              </a:rPr>
              <a:t>)</a:t>
            </a:r>
            <a:r>
              <a:rPr lang="ar-SA" dirty="0">
                <a:cs typeface="B Nazanin" pitchFamily="2" charset="-78"/>
              </a:rPr>
              <a:t> عامه مردم این اقدامات ساخت بزرگراه و معابر را اقدامی مثبت می پندار</a:t>
            </a:r>
            <a:endParaRPr lang="fa-IR" dirty="0" smtClean="0">
              <a:cs typeface="B Nazanin" pitchFamily="2" charset="-78"/>
            </a:endParaRPr>
          </a:p>
          <a:p>
            <a:pPr algn="r" rtl="1"/>
            <a:r>
              <a:rPr lang="ar-SA" dirty="0">
                <a:cs typeface="B Nazanin" pitchFamily="2" charset="-78"/>
              </a:rPr>
              <a:t>تصمیم شتاب زده </a:t>
            </a:r>
            <a:endParaRPr lang="fa-IR" dirty="0" smtClean="0">
              <a:cs typeface="B Nazanin" pitchFamily="2" charset="-78"/>
            </a:endParaRPr>
          </a:p>
          <a:p>
            <a:pPr algn="r" rtl="1"/>
            <a:r>
              <a:rPr lang="fa-IR" dirty="0" smtClean="0">
                <a:cs typeface="B Nazanin" pitchFamily="2" charset="-78"/>
              </a:rPr>
              <a:t>تولید ماشین بیشتر به نفع صنعت خودرو سازی </a:t>
            </a:r>
          </a:p>
          <a:p>
            <a:pPr algn="r" rtl="1"/>
            <a:r>
              <a:rPr lang="fa-IR" dirty="0" smtClean="0">
                <a:cs typeface="B Nazanin" pitchFamily="2" charset="-78"/>
              </a:rPr>
              <a:t>بالاکشیدن پول بیشتر در پروژه های بزرگتر (عدم شفافیت)</a:t>
            </a:r>
          </a:p>
          <a:p>
            <a:pPr algn="r" rtl="1"/>
            <a:endParaRPr lang="en-US" dirty="0">
              <a:cs typeface="B Nazanin" pitchFamily="2" charset="-78"/>
            </a:endParaRPr>
          </a:p>
        </p:txBody>
      </p:sp>
    </p:spTree>
    <p:extLst>
      <p:ext uri="{BB962C8B-B14F-4D97-AF65-F5344CB8AC3E}">
        <p14:creationId xmlns:p14="http://schemas.microsoft.com/office/powerpoint/2010/main" xmlns="" val="816370237"/>
      </p:ext>
    </p:extLst>
  </p:cSld>
  <p:clrMapOvr>
    <a:masterClrMapping/>
  </p:clrMapOvr>
  <p:transition>
    <p:cover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1143000"/>
          </a:xfrm>
        </p:spPr>
        <p:txBody>
          <a:bodyPr/>
          <a:lstStyle/>
          <a:p>
            <a:pPr algn="r" rtl="1"/>
            <a:r>
              <a:rPr lang="fa-IR" dirty="0" smtClean="0">
                <a:cs typeface="B Nazanin" pitchFamily="2" charset="-78"/>
              </a:rPr>
              <a:t>توجیه مسئولان برای احداث پل</a:t>
            </a:r>
            <a:endParaRPr lang="en-US" dirty="0">
              <a:cs typeface="B Nazanin" pitchFamily="2" charset="-78"/>
            </a:endParaRPr>
          </a:p>
        </p:txBody>
      </p:sp>
      <p:sp>
        <p:nvSpPr>
          <p:cNvPr id="3" name="Content Placeholder 2"/>
          <p:cNvSpPr>
            <a:spLocks noGrp="1"/>
          </p:cNvSpPr>
          <p:nvPr>
            <p:ph idx="1"/>
          </p:nvPr>
        </p:nvSpPr>
        <p:spPr>
          <a:xfrm>
            <a:off x="533400" y="838200"/>
            <a:ext cx="7239000" cy="4846320"/>
          </a:xfrm>
        </p:spPr>
        <p:txBody>
          <a:bodyPr>
            <a:noAutofit/>
          </a:bodyPr>
          <a:lstStyle/>
          <a:p>
            <a:pPr algn="r" rtl="1"/>
            <a:r>
              <a:rPr lang="ar-SA" sz="2000" dirty="0">
                <a:cs typeface="B Nazanin" pitchFamily="2" charset="-78"/>
              </a:rPr>
              <a:t>محمدعلی پورمختار </a:t>
            </a:r>
            <a:r>
              <a:rPr lang="ar-SA" sz="2000" dirty="0" smtClean="0"/>
              <a:t> ،</a:t>
            </a:r>
            <a:r>
              <a:rPr lang="ar-SA" sz="2000" dirty="0" smtClean="0">
                <a:cs typeface="B Nazanin" pitchFamily="2" charset="-78"/>
              </a:rPr>
              <a:t>رئیس کمیسیون اصل 90 مجلس شورای اسلامی گفت</a:t>
            </a:r>
            <a:r>
              <a:rPr lang="fa-IR" sz="2000" dirty="0" smtClean="0">
                <a:cs typeface="B Nazanin" pitchFamily="2" charset="-78"/>
              </a:rPr>
              <a:t>:</a:t>
            </a:r>
            <a:r>
              <a:rPr lang="ar-SA" sz="2000" dirty="0" smtClean="0">
                <a:cs typeface="B Nazanin" pitchFamily="2" charset="-78"/>
              </a:rPr>
              <a:t> </a:t>
            </a:r>
            <a:r>
              <a:rPr lang="ar-SA" sz="2000" dirty="0">
                <a:cs typeface="B Nazanin" pitchFamily="2" charset="-78"/>
              </a:rPr>
              <a:t> با بیان اینکه با توجه به </a:t>
            </a:r>
            <a:r>
              <a:rPr lang="ar-SA" sz="2000" b="1" dirty="0">
                <a:cs typeface="B Nazanin" pitchFamily="2" charset="-78"/>
              </a:rPr>
              <a:t>شرایط بسیار بحرانی شهر تهران در حوزه ترافیک تهران نیازمند</a:t>
            </a:r>
            <a:r>
              <a:rPr lang="ar-SA" sz="2000" dirty="0">
                <a:cs typeface="B Nazanin" pitchFamily="2" charset="-78"/>
              </a:rPr>
              <a:t> احداث پروژه هایی مانند پل طبقاتی صدر و تونل نیایش است، بیان کرد: در شرایطی که امکانات استفاده از حمل و نقل عمومی در تمام شهر و برای تمام اقشار مردم فراهم نیست، باید ساخت معابر شهری را در دستور کار قرار دهیم</a:t>
            </a:r>
            <a:r>
              <a:rPr lang="en-US" sz="2000" dirty="0">
                <a:cs typeface="B Nazanin" pitchFamily="2" charset="-78"/>
              </a:rPr>
              <a:t> .</a:t>
            </a:r>
          </a:p>
          <a:p>
            <a:pPr algn="r" rtl="1"/>
            <a:r>
              <a:rPr lang="en-US" sz="2000" dirty="0">
                <a:cs typeface="B Nazanin" pitchFamily="2" charset="-78"/>
              </a:rPr>
              <a:t> </a:t>
            </a:r>
            <a:r>
              <a:rPr lang="ar-SA" sz="2000" dirty="0" smtClean="0">
                <a:cs typeface="B Nazanin" pitchFamily="2" charset="-78"/>
              </a:rPr>
              <a:t>وی </a:t>
            </a:r>
            <a:r>
              <a:rPr lang="ar-SA" sz="2000" dirty="0">
                <a:cs typeface="B Nazanin" pitchFamily="2" charset="-78"/>
              </a:rPr>
              <a:t>با تاکید بر اینکه مخالفان با پروژه بزرگراه طبقاتی شهیدصدر فرافکنی نکنند، گفت: اینکه برخی از کارشناسان و مخالفان پروژه ،توجیه اقتصادی این پروژه را زیر سوال می برند جای تعجب دارد.</a:t>
            </a:r>
            <a:endParaRPr lang="en-US" sz="2000" dirty="0">
              <a:cs typeface="B Nazanin" pitchFamily="2" charset="-78"/>
            </a:endParaRPr>
          </a:p>
          <a:p>
            <a:pPr algn="r" rtl="1"/>
            <a:r>
              <a:rPr lang="en-US" sz="2000" dirty="0">
                <a:cs typeface="B Nazanin" pitchFamily="2" charset="-78"/>
              </a:rPr>
              <a:t> </a:t>
            </a:r>
            <a:r>
              <a:rPr lang="ar-SA" sz="2000" dirty="0" smtClean="0">
                <a:cs typeface="B Nazanin" pitchFamily="2" charset="-78"/>
              </a:rPr>
              <a:t>زیرا </a:t>
            </a:r>
            <a:r>
              <a:rPr lang="ar-SA" sz="2000" dirty="0">
                <a:cs typeface="B Nazanin" pitchFamily="2" charset="-78"/>
              </a:rPr>
              <a:t>باید بگویم اگر </a:t>
            </a:r>
            <a:r>
              <a:rPr lang="ar-SA" sz="2000" b="1" dirty="0">
                <a:cs typeface="B Nazanin" pitchFamily="2" charset="-78"/>
              </a:rPr>
              <a:t>تهران را با شهرهای بزرگ دنیا و حتی کشورهای اطراف مقایسه کنیم </a:t>
            </a:r>
            <a:r>
              <a:rPr lang="ar-SA" sz="2000" dirty="0">
                <a:cs typeface="B Nazanin" pitchFamily="2" charset="-78"/>
              </a:rPr>
              <a:t>می بینیم آنها نیز از این پروژه ها دارند و از سوی دیگر ترافیک موجود در شهر تهران معضلی است که در کنار توسعه حمل و نقل عمومی </a:t>
            </a:r>
            <a:r>
              <a:rPr lang="ar-SA" sz="2000" b="1" dirty="0">
                <a:cs typeface="B Nazanin" pitchFamily="2" charset="-78"/>
              </a:rPr>
              <a:t>لازم</a:t>
            </a:r>
            <a:r>
              <a:rPr lang="ar-SA" sz="2000" dirty="0">
                <a:cs typeface="B Nazanin" pitchFamily="2" charset="-78"/>
              </a:rPr>
              <a:t> است تا  معابر شهری نیز گسترش یابد</a:t>
            </a:r>
            <a:r>
              <a:rPr lang="en-US" sz="2000" dirty="0">
                <a:cs typeface="B Nazanin" pitchFamily="2" charset="-78"/>
              </a:rPr>
              <a:t> .</a:t>
            </a:r>
          </a:p>
          <a:p>
            <a:pPr algn="r" rtl="1"/>
            <a:r>
              <a:rPr lang="fa-IR" sz="2000" dirty="0" smtClean="0">
                <a:cs typeface="B Nazanin" pitchFamily="2" charset="-78"/>
              </a:rPr>
              <a:t>وی </a:t>
            </a:r>
            <a:r>
              <a:rPr lang="ar-SA" sz="2000" dirty="0" smtClean="0">
                <a:cs typeface="B Nazanin" pitchFamily="2" charset="-78"/>
              </a:rPr>
              <a:t>افزود</a:t>
            </a:r>
            <a:r>
              <a:rPr lang="ar-SA" sz="2000" dirty="0">
                <a:cs typeface="B Nazanin" pitchFamily="2" charset="-78"/>
              </a:rPr>
              <a:t>: هنوز در کشور ساز و کار استفاده صددرصدی از وسایل نقیله عمومی را فراهم نکرده ایم و بالطبع، </a:t>
            </a:r>
            <a:r>
              <a:rPr lang="ar-SA" sz="2000" b="1" dirty="0">
                <a:effectLst>
                  <a:outerShdw blurRad="38100" dist="38100" dir="2700000" algn="tl">
                    <a:srgbClr val="000000">
                      <a:alpha val="43137"/>
                    </a:srgbClr>
                  </a:outerShdw>
                </a:effectLst>
                <a:cs typeface="B Nazanin" pitchFamily="2" charset="-78"/>
              </a:rPr>
              <a:t>فرهنگ</a:t>
            </a:r>
            <a:r>
              <a:rPr lang="ar-SA" sz="2000" dirty="0">
                <a:cs typeface="B Nazanin" pitchFamily="2" charset="-78"/>
              </a:rPr>
              <a:t> استفاده از آن نیز فراهم نشده، لذا ساخت چنین پروژه هایی آن هم با دست توانمند مهندسان ایرانی، می تواند راهکاری </a:t>
            </a:r>
            <a:r>
              <a:rPr lang="ar-SA" sz="2000" b="1" dirty="0">
                <a:cs typeface="B Nazanin" pitchFamily="2" charset="-78"/>
              </a:rPr>
              <a:t>بلندمدت</a:t>
            </a:r>
            <a:r>
              <a:rPr lang="ar-SA" sz="2000" dirty="0">
                <a:cs typeface="B Nazanin" pitchFamily="2" charset="-78"/>
              </a:rPr>
              <a:t> برای برون رفت از چالش ترافیک باشد</a:t>
            </a:r>
            <a:r>
              <a:rPr lang="en-US" sz="2000" dirty="0">
                <a:cs typeface="B Nazanin" pitchFamily="2" charset="-78"/>
              </a:rPr>
              <a:t> .</a:t>
            </a:r>
          </a:p>
          <a:p>
            <a:pPr algn="r" rtl="1"/>
            <a:r>
              <a:rPr lang="en-US" sz="2000" dirty="0">
                <a:cs typeface="B Nazanin" pitchFamily="2" charset="-78"/>
              </a:rPr>
              <a:t> </a:t>
            </a:r>
            <a:r>
              <a:rPr lang="ar-SA" sz="2000" b="1" dirty="0" smtClean="0">
                <a:cs typeface="B Nazanin" pitchFamily="2" charset="-78"/>
              </a:rPr>
              <a:t>وی </a:t>
            </a:r>
            <a:r>
              <a:rPr lang="ar-SA" sz="2000" b="1" dirty="0">
                <a:cs typeface="B Nazanin" pitchFamily="2" charset="-78"/>
              </a:rPr>
              <a:t>افزود: پل طبقاتی صدر ، پروژه ای ماندگار است که در بازه زمانی کوتاه اجرا شده و باید از مجری و کارفرمای پروژه تشکر کرد</a:t>
            </a:r>
            <a:r>
              <a:rPr lang="en-US" sz="2000" b="1" dirty="0">
                <a:cs typeface="B Nazanin" pitchFamily="2" charset="-78"/>
              </a:rPr>
              <a:t> .</a:t>
            </a:r>
          </a:p>
          <a:p>
            <a:pPr algn="r" rtl="1"/>
            <a:endParaRPr lang="en-US" sz="2000" dirty="0">
              <a:cs typeface="B Nazanin" pitchFamily="2" charset="-78"/>
            </a:endParaRPr>
          </a:p>
        </p:txBody>
      </p:sp>
    </p:spTree>
    <p:extLst>
      <p:ext uri="{BB962C8B-B14F-4D97-AF65-F5344CB8AC3E}">
        <p14:creationId xmlns:p14="http://schemas.microsoft.com/office/powerpoint/2010/main" xmlns="" val="2029388433"/>
      </p:ext>
    </p:extLst>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itchFamily="2" charset="-78"/>
              </a:rPr>
              <a:t>نتیجه گیری:</a:t>
            </a:r>
            <a:endParaRPr lang="en-US" dirty="0">
              <a:cs typeface="B Nazanin" pitchFamily="2" charset="-78"/>
            </a:endParaRPr>
          </a:p>
        </p:txBody>
      </p:sp>
      <p:sp>
        <p:nvSpPr>
          <p:cNvPr id="3" name="Content Placeholder 2"/>
          <p:cNvSpPr>
            <a:spLocks noGrp="1"/>
          </p:cNvSpPr>
          <p:nvPr>
            <p:ph idx="1"/>
          </p:nvPr>
        </p:nvSpPr>
        <p:spPr/>
        <p:txBody>
          <a:bodyPr>
            <a:normAutofit fontScale="92500" lnSpcReduction="20000"/>
          </a:bodyPr>
          <a:lstStyle/>
          <a:p>
            <a:pPr algn="r" rtl="1"/>
            <a:r>
              <a:rPr lang="ar-SA" dirty="0">
                <a:cs typeface="B Nazanin" pitchFamily="2" charset="-78"/>
              </a:rPr>
              <a:t>رعایت حقوق اجتماعی مردم و رضایت شهروندان در اجراي پروژه هاي شهري و توجه به آثار و نتايج طرح و همچنين اقتصادي بودن پروژه‌ها اهمیت بسزایی دارد لذا لازم است پروژه هاي شهري ضمن برخورداري از اجماع نظر كارشناسان و خبرگان و متخصصين با توجه به ابعاد و وسعت طرح و هزينه ها مورد </a:t>
            </a:r>
            <a:r>
              <a:rPr lang="ar-SA" dirty="0" smtClean="0">
                <a:cs typeface="B Nazanin" pitchFamily="2" charset="-78"/>
              </a:rPr>
              <a:t>بررسي </a:t>
            </a:r>
            <a:r>
              <a:rPr lang="ar-SA" dirty="0">
                <a:cs typeface="B Nazanin" pitchFamily="2" charset="-78"/>
              </a:rPr>
              <a:t>نسبت منافع به هزينه بوده باشد و همچنين طرح‌هاي حمل ونقلي با طرح هاي جامع حمل و نقل و ترافيك شهري و اسناد بالادست انطباق داشته باشد و به لحاظ آثار و تبعات اجتماعي، زيست محيطي و افزایش کیفیت خدمات به شهروندان هم توجیه داشته </a:t>
            </a:r>
            <a:r>
              <a:rPr lang="ar-SA" dirty="0" smtClean="0">
                <a:cs typeface="B Nazanin" pitchFamily="2" charset="-78"/>
              </a:rPr>
              <a:t>باشد</a:t>
            </a:r>
            <a:r>
              <a:rPr lang="fa-IR" dirty="0" smtClean="0">
                <a:cs typeface="B Nazanin" pitchFamily="2" charset="-78"/>
              </a:rPr>
              <a:t>.</a:t>
            </a:r>
          </a:p>
          <a:p>
            <a:pPr algn="r" rtl="1"/>
            <a:r>
              <a:rPr lang="fa-IR" dirty="0" smtClean="0">
                <a:cs typeface="B Nazanin" pitchFamily="2" charset="-78"/>
              </a:rPr>
              <a:t>درحالیکه  در این پروژه بسیاری ازین موضوعات درنظر گرفته نشده و </a:t>
            </a:r>
            <a:r>
              <a:rPr lang="ar-SA" dirty="0" smtClean="0">
                <a:cs typeface="B Nazanin" pitchFamily="2" charset="-78"/>
              </a:rPr>
              <a:t>بحث مالی و هزینه کرد </a:t>
            </a:r>
            <a:r>
              <a:rPr lang="fa-IR" dirty="0" smtClean="0">
                <a:cs typeface="B Nazanin" pitchFamily="2" charset="-78"/>
              </a:rPr>
              <a:t>آن هم</a:t>
            </a:r>
            <a:r>
              <a:rPr lang="ar-SA" dirty="0" smtClean="0">
                <a:cs typeface="B Nazanin" pitchFamily="2" charset="-78"/>
              </a:rPr>
              <a:t> هنوز شفاف نشده و کارشناسان مختلفی دراين مورد صحبت کرده اند و برخی از اعضای شورا شهر هم، اطلاع دقیقی از این موضوع ندارند.</a:t>
            </a:r>
            <a:r>
              <a:rPr lang="fa-IR" dirty="0" smtClean="0">
                <a:cs typeface="B Nazanin" pitchFamily="2" charset="-78"/>
              </a:rPr>
              <a:t>(</a:t>
            </a:r>
            <a:r>
              <a:rPr lang="ar-SA" dirty="0" smtClean="0">
                <a:cs typeface="B Nazanin" pitchFamily="2" charset="-78"/>
              </a:rPr>
              <a:t>برآوردهایی که از کانال های غیر رسمی دریافت شده، تاکنون بیش از پنج هزار میلیارد تومان در این پروژه هزینه شده که تقریبا نیمی از بودجه شهر تهران است</a:t>
            </a:r>
            <a:r>
              <a:rPr lang="fa-IR" dirty="0" smtClean="0">
                <a:cs typeface="B Nazanin" pitchFamily="2" charset="-78"/>
              </a:rPr>
              <a:t>)</a:t>
            </a:r>
            <a:endParaRPr lang="en-US" dirty="0">
              <a:cs typeface="B Nazanin" pitchFamily="2" charset="-78"/>
            </a:endParaRPr>
          </a:p>
          <a:p>
            <a:pPr algn="r" rtl="1"/>
            <a:endParaRPr lang="en-US" dirty="0">
              <a:cs typeface="B Nazanin" pitchFamily="2" charset="-78"/>
            </a:endParaRPr>
          </a:p>
        </p:txBody>
      </p:sp>
    </p:spTree>
    <p:extLst>
      <p:ext uri="{BB962C8B-B14F-4D97-AF65-F5344CB8AC3E}">
        <p14:creationId xmlns:p14="http://schemas.microsoft.com/office/powerpoint/2010/main" xmlns="" val="55211213"/>
      </p:ext>
    </p:extLst>
  </p:cSld>
  <p:clrMapOvr>
    <a:masterClrMapping/>
  </p:clrMapOvr>
  <p:transition>
    <p:cover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itchFamily="2" charset="-78"/>
              </a:rPr>
              <a:t>معرفی:</a:t>
            </a:r>
            <a:endParaRPr lang="en-US" dirty="0">
              <a:cs typeface="B Nazanin" pitchFamily="2" charset="-78"/>
            </a:endParaRPr>
          </a:p>
        </p:txBody>
      </p:sp>
      <p:sp>
        <p:nvSpPr>
          <p:cNvPr id="3" name="Content Placeholder 2"/>
          <p:cNvSpPr>
            <a:spLocks noGrp="1"/>
          </p:cNvSpPr>
          <p:nvPr>
            <p:ph idx="1"/>
          </p:nvPr>
        </p:nvSpPr>
        <p:spPr/>
        <p:txBody>
          <a:bodyPr/>
          <a:lstStyle/>
          <a:p>
            <a:pPr algn="r" rtl="1"/>
            <a:r>
              <a:rPr lang="ar-SA" b="1" dirty="0">
                <a:cs typeface="B Nazanin" pitchFamily="2" charset="-78"/>
              </a:rPr>
              <a:t>پل صدر</a:t>
            </a:r>
            <a:r>
              <a:rPr lang="en-US" dirty="0">
                <a:cs typeface="B Nazanin" pitchFamily="2" charset="-78"/>
              </a:rPr>
              <a:t> </a:t>
            </a:r>
            <a:r>
              <a:rPr lang="ar-SA" dirty="0">
                <a:cs typeface="B Nazanin" pitchFamily="2" charset="-78"/>
              </a:rPr>
              <a:t>یا بزرگراه طبقاتی صدر پلی است در شهر</a:t>
            </a:r>
            <a:r>
              <a:rPr lang="en-US" dirty="0">
                <a:cs typeface="B Nazanin" pitchFamily="2" charset="-78"/>
              </a:rPr>
              <a:t> </a:t>
            </a:r>
            <a:r>
              <a:rPr lang="fa-IR" dirty="0" smtClean="0">
                <a:cs typeface="B Nazanin" pitchFamily="2" charset="-78"/>
              </a:rPr>
              <a:t>تهران </a:t>
            </a:r>
            <a:r>
              <a:rPr lang="ar-SA" dirty="0" smtClean="0">
                <a:cs typeface="B Nazanin" pitchFamily="2" charset="-78"/>
              </a:rPr>
              <a:t>پل </a:t>
            </a:r>
            <a:r>
              <a:rPr lang="ar-SA" dirty="0">
                <a:cs typeface="B Nazanin" pitchFamily="2" charset="-78"/>
              </a:rPr>
              <a:t>صدر یکی از عریض‌ترین</a:t>
            </a:r>
            <a:r>
              <a:rPr lang="en-US" dirty="0">
                <a:cs typeface="B Nazanin" pitchFamily="2" charset="-78"/>
              </a:rPr>
              <a:t> </a:t>
            </a:r>
            <a:r>
              <a:rPr lang="fa-IR" dirty="0" smtClean="0">
                <a:cs typeface="B Nazanin" pitchFamily="2" charset="-78"/>
              </a:rPr>
              <a:t>پل های تهران </a:t>
            </a:r>
            <a:r>
              <a:rPr lang="en-US" dirty="0">
                <a:cs typeface="B Nazanin" pitchFamily="2" charset="-78"/>
              </a:rPr>
              <a:t> </a:t>
            </a:r>
            <a:r>
              <a:rPr lang="ar-SA" dirty="0">
                <a:cs typeface="B Nazanin" pitchFamily="2" charset="-78"/>
              </a:rPr>
              <a:t>است که در تقاطع</a:t>
            </a:r>
            <a:r>
              <a:rPr lang="en-US" dirty="0">
                <a:cs typeface="B Nazanin" pitchFamily="2" charset="-78"/>
              </a:rPr>
              <a:t> </a:t>
            </a:r>
            <a:r>
              <a:rPr lang="fa-IR" dirty="0" smtClean="0">
                <a:cs typeface="B Nazanin" pitchFamily="2" charset="-78"/>
              </a:rPr>
              <a:t>خیابان دکتر شریعتی </a:t>
            </a:r>
            <a:r>
              <a:rPr lang="ar-SA" dirty="0" smtClean="0">
                <a:cs typeface="B Nazanin" pitchFamily="2" charset="-78"/>
              </a:rPr>
              <a:t>و</a:t>
            </a:r>
            <a:r>
              <a:rPr lang="en-US" dirty="0">
                <a:cs typeface="B Nazanin" pitchFamily="2" charset="-78"/>
              </a:rPr>
              <a:t> </a:t>
            </a:r>
            <a:r>
              <a:rPr lang="fa-IR" dirty="0" smtClean="0">
                <a:cs typeface="B Nazanin" pitchFamily="2" charset="-78"/>
              </a:rPr>
              <a:t>بزرگراه ایت الله صدر</a:t>
            </a:r>
            <a:r>
              <a:rPr lang="en-US" dirty="0">
                <a:cs typeface="B Nazanin" pitchFamily="2" charset="-78"/>
              </a:rPr>
              <a:t> </a:t>
            </a:r>
            <a:r>
              <a:rPr lang="ar-SA" dirty="0">
                <a:cs typeface="B Nazanin" pitchFamily="2" charset="-78"/>
              </a:rPr>
              <a:t>واقع شده و به چند راه اصلی منتهی می‌شود</a:t>
            </a:r>
            <a:r>
              <a:rPr lang="en-US" dirty="0" smtClean="0">
                <a:cs typeface="B Nazanin" pitchFamily="2" charset="-78"/>
              </a:rPr>
              <a:t>.</a:t>
            </a:r>
            <a:endParaRPr lang="fa-IR" dirty="0" smtClean="0">
              <a:cs typeface="B Nazanin" pitchFamily="2" charset="-78"/>
            </a:endParaRPr>
          </a:p>
          <a:p>
            <a:pPr algn="r" rtl="1"/>
            <a:endParaRPr lang="en-US" dirty="0">
              <a:cs typeface="B Nazanin" pitchFamily="2" charset="-78"/>
            </a:endParaRPr>
          </a:p>
          <a:p>
            <a:pPr algn="r" rtl="1"/>
            <a:endParaRPr lang="en-US" dirty="0">
              <a:cs typeface="B Nazanin" pitchFamily="2" charset="-78"/>
            </a:endParaRPr>
          </a:p>
        </p:txBody>
      </p:sp>
    </p:spTree>
    <p:extLst>
      <p:ext uri="{BB962C8B-B14F-4D97-AF65-F5344CB8AC3E}">
        <p14:creationId xmlns:p14="http://schemas.microsoft.com/office/powerpoint/2010/main" xmlns="" val="1867291622"/>
      </p:ext>
    </p:extLst>
  </p:cSld>
  <p:clrMapOvr>
    <a:masterClrMapping/>
  </p:clrMapOvr>
  <p:transition>
    <p:blinds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990600"/>
            <a:ext cx="6255488" cy="1362075"/>
          </a:xfrm>
        </p:spPr>
        <p:txBody>
          <a:bodyPr>
            <a:normAutofit/>
          </a:bodyPr>
          <a:lstStyle/>
          <a:p>
            <a:pPr algn="ctr" rtl="1">
              <a:buFont typeface="Wingdings" pitchFamily="2" charset="2"/>
              <a:buChar char="q"/>
            </a:pPr>
            <a:r>
              <a:rPr lang="fa-IR" sz="2000" b="0" dirty="0" smtClean="0">
                <a:solidFill>
                  <a:schemeClr val="tx1"/>
                </a:solidFill>
              </a:rPr>
              <a:t>شهرداری تهران ,تشکیلات وکارشناسانش مطمئناباحسابی سرانگشتی به اینکه اجرای چنین پروژه ای منطقی ودارای اولویت نیست میرسندامابه راستی چه چیزی باعث اجرای چنین پروژه هایی میشود؟! </a:t>
            </a:r>
            <a:endParaRPr lang="en-US" sz="2000" b="0" dirty="0">
              <a:solidFill>
                <a:schemeClr val="tx1"/>
              </a:solidFill>
            </a:endParaRPr>
          </a:p>
        </p:txBody>
      </p:sp>
      <p:sp>
        <p:nvSpPr>
          <p:cNvPr id="3" name="Text Placeholder 2"/>
          <p:cNvSpPr>
            <a:spLocks noGrp="1"/>
          </p:cNvSpPr>
          <p:nvPr>
            <p:ph type="body" idx="1"/>
          </p:nvPr>
        </p:nvSpPr>
        <p:spPr>
          <a:xfrm>
            <a:off x="1371600" y="3429000"/>
            <a:ext cx="6255488" cy="743507"/>
          </a:xfrm>
        </p:spPr>
        <p:txBody>
          <a:bodyPr>
            <a:noAutofit/>
          </a:bodyPr>
          <a:lstStyle/>
          <a:p>
            <a:pPr algn="ctr" rtl="1"/>
            <a:r>
              <a:rPr lang="fa-IR" sz="4800" dirty="0" smtClean="0"/>
              <a:t>خب حرف بزنیدبچه ها!!!</a:t>
            </a:r>
            <a:endParaRPr lang="en-US"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913784168"/>
              </p:ext>
            </p:extLst>
          </p:nvPr>
        </p:nvGraphicFramePr>
        <p:xfrm>
          <a:off x="381000" y="1524000"/>
          <a:ext cx="7239000" cy="4846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normAutofit fontScale="90000"/>
          </a:bodyPr>
          <a:lstStyle/>
          <a:p>
            <a:pPr algn="ctr" rtl="1"/>
            <a:r>
              <a:rPr lang="fa-IR" dirty="0" smtClean="0">
                <a:cs typeface="B Nazanin" pitchFamily="2" charset="-78"/>
              </a:rPr>
              <a:t>پل صدر و اخذ رتبه چهارم مسابقه بین المللی مدیریت پروژه</a:t>
            </a:r>
            <a:endParaRPr lang="en-US" dirty="0">
              <a:cs typeface="B Nazanin" pitchFamily="2" charset="-78"/>
            </a:endParaRPr>
          </a:p>
        </p:txBody>
      </p:sp>
    </p:spTree>
    <p:extLst>
      <p:ext uri="{BB962C8B-B14F-4D97-AF65-F5344CB8AC3E}">
        <p14:creationId xmlns:p14="http://schemas.microsoft.com/office/powerpoint/2010/main" xmlns="" val="911624371"/>
      </p:ext>
    </p:extLst>
  </p:cSld>
  <p:clrMapOvr>
    <a:masterClrMapping/>
  </p:clrMapOvr>
  <p:transition>
    <p:cover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305800" cy="1143000"/>
          </a:xfrm>
        </p:spPr>
        <p:txBody>
          <a:bodyPr>
            <a:normAutofit fontScale="90000"/>
          </a:bodyPr>
          <a:lstStyle/>
          <a:p>
            <a:pPr algn="r" rtl="1"/>
            <a:r>
              <a:rPr lang="ar-SA" dirty="0">
                <a:cs typeface="B Nazanin" pitchFamily="2" charset="-78"/>
              </a:rPr>
              <a:t>احداث پل صدر در خاورميانه بي‌نظير است</a:t>
            </a:r>
            <a:r>
              <a:rPr lang="en-US" dirty="0">
                <a:cs typeface="B Nazanin" pitchFamily="2" charset="-78"/>
              </a:rPr>
              <a:t/>
            </a:r>
            <a:br>
              <a:rPr lang="en-US" dirty="0">
                <a:cs typeface="B Nazanin" pitchFamily="2" charset="-78"/>
              </a:rPr>
            </a:br>
            <a:endParaRPr lang="en-US" dirty="0">
              <a:cs typeface="B Nazanin" pitchFamily="2" charset="-78"/>
            </a:endParaRPr>
          </a:p>
        </p:txBody>
      </p:sp>
      <p:sp>
        <p:nvSpPr>
          <p:cNvPr id="3" name="Content Placeholder 2"/>
          <p:cNvSpPr>
            <a:spLocks noGrp="1"/>
          </p:cNvSpPr>
          <p:nvPr>
            <p:ph idx="1"/>
          </p:nvPr>
        </p:nvSpPr>
        <p:spPr/>
        <p:txBody>
          <a:bodyPr>
            <a:normAutofit/>
          </a:bodyPr>
          <a:lstStyle/>
          <a:p>
            <a:pPr algn="r" rtl="1"/>
            <a:r>
              <a:rPr lang="ar-SA" dirty="0" smtClean="0">
                <a:cs typeface="B Nazanin" pitchFamily="2" charset="-78"/>
              </a:rPr>
              <a:t>عبدالمقيم </a:t>
            </a:r>
            <a:r>
              <a:rPr lang="ar-SA" dirty="0">
                <a:cs typeface="B Nazanin" pitchFamily="2" charset="-78"/>
              </a:rPr>
              <a:t>ناصحي رئيس کميسيون فرهنگي شوراي </a:t>
            </a:r>
            <a:r>
              <a:rPr lang="ar-SA" dirty="0" smtClean="0">
                <a:cs typeface="B Nazanin" pitchFamily="2" charset="-78"/>
              </a:rPr>
              <a:t>شهر: </a:t>
            </a:r>
            <a:endParaRPr lang="fa-IR" dirty="0" smtClean="0">
              <a:cs typeface="B Nazanin" pitchFamily="2" charset="-78"/>
            </a:endParaRPr>
          </a:p>
          <a:p>
            <a:pPr marL="0" indent="0" algn="r" rtl="1">
              <a:buNone/>
            </a:pPr>
            <a:r>
              <a:rPr lang="ar-SA" dirty="0" smtClean="0">
                <a:cs typeface="B Nazanin" pitchFamily="2" charset="-78"/>
              </a:rPr>
              <a:t>اين </a:t>
            </a:r>
            <a:r>
              <a:rPr lang="ar-SA" dirty="0">
                <a:cs typeface="B Nazanin" pitchFamily="2" charset="-78"/>
              </a:rPr>
              <a:t>پل عظيم به طول 11 کيلومتر شرق و غرب تهران را به هم متصل کرده که شايد بتوان گفت </a:t>
            </a:r>
            <a:r>
              <a:rPr lang="ar-SA" dirty="0">
                <a:effectLst>
                  <a:outerShdw blurRad="38100" dist="38100" dir="2700000" algn="tl">
                    <a:srgbClr val="000000">
                      <a:alpha val="43137"/>
                    </a:srgbClr>
                  </a:outerShdw>
                </a:effectLst>
                <a:cs typeface="B Nazanin" pitchFamily="2" charset="-78"/>
              </a:rPr>
              <a:t>احداث </a:t>
            </a:r>
            <a:r>
              <a:rPr lang="ar-SA" b="1" dirty="0">
                <a:effectLst>
                  <a:outerShdw blurRad="38100" dist="38100" dir="2700000" algn="tl">
                    <a:srgbClr val="000000">
                      <a:alpha val="43137"/>
                    </a:srgbClr>
                  </a:outerShdw>
                </a:effectLst>
                <a:cs typeface="B Nazanin" pitchFamily="2" charset="-78"/>
              </a:rPr>
              <a:t>آن در خاورميانه بي‌نظير </a:t>
            </a:r>
            <a:r>
              <a:rPr lang="ar-SA" dirty="0">
                <a:cs typeface="B Nazanin" pitchFamily="2" charset="-78"/>
              </a:rPr>
              <a:t>است.وي ادامه داد: </a:t>
            </a:r>
            <a:r>
              <a:rPr lang="ar-SA" b="1" dirty="0">
                <a:effectLst>
                  <a:outerShdw blurRad="38100" dist="38100" dir="2700000" algn="tl">
                    <a:srgbClr val="000000">
                      <a:alpha val="43137"/>
                    </a:srgbClr>
                  </a:outerShdw>
                </a:effectLst>
                <a:cs typeface="B Nazanin" pitchFamily="2" charset="-78"/>
              </a:rPr>
              <a:t>بخش بسياري</a:t>
            </a:r>
            <a:r>
              <a:rPr lang="ar-SA" b="1" dirty="0">
                <a:cs typeface="B Nazanin" pitchFamily="2" charset="-78"/>
              </a:rPr>
              <a:t> </a:t>
            </a:r>
            <a:r>
              <a:rPr lang="ar-SA" dirty="0">
                <a:cs typeface="B Nazanin" pitchFamily="2" charset="-78"/>
              </a:rPr>
              <a:t>از ترافيک به وسيله اين پل </a:t>
            </a:r>
            <a:r>
              <a:rPr lang="ar-SA" dirty="0">
                <a:effectLst>
                  <a:outerShdw blurRad="38100" dist="38100" dir="2700000" algn="tl">
                    <a:srgbClr val="000000">
                      <a:alpha val="43137"/>
                    </a:srgbClr>
                  </a:outerShdw>
                </a:effectLst>
                <a:cs typeface="B Nazanin" pitchFamily="2" charset="-78"/>
              </a:rPr>
              <a:t>کاهش</a:t>
            </a:r>
            <a:r>
              <a:rPr lang="ar-SA" dirty="0">
                <a:cs typeface="B Nazanin" pitchFamily="2" charset="-78"/>
              </a:rPr>
              <a:t> مي‌يابد و به نوعي </a:t>
            </a:r>
            <a:r>
              <a:rPr lang="ar-SA" dirty="0">
                <a:effectLst>
                  <a:outerShdw blurRad="38100" dist="38100" dir="2700000" algn="tl">
                    <a:srgbClr val="000000">
                      <a:alpha val="43137"/>
                    </a:srgbClr>
                  </a:outerShdw>
                </a:effectLst>
                <a:cs typeface="B Nazanin" pitchFamily="2" charset="-78"/>
              </a:rPr>
              <a:t>در </a:t>
            </a:r>
            <a:r>
              <a:rPr lang="ar-SA" b="1" dirty="0">
                <a:effectLst>
                  <a:outerShdw blurRad="38100" dist="38100" dir="2700000" algn="tl">
                    <a:srgbClr val="000000">
                      <a:alpha val="43137"/>
                    </a:srgbClr>
                  </a:outerShdw>
                </a:effectLst>
                <a:cs typeface="B Nazanin" pitchFamily="2" charset="-78"/>
              </a:rPr>
              <a:t>کاهش آلودگي هوا </a:t>
            </a:r>
            <a:r>
              <a:rPr lang="ar-SA" dirty="0">
                <a:cs typeface="B Nazanin" pitchFamily="2" charset="-78"/>
              </a:rPr>
              <a:t>نيز موثر خواهد بود. انصافاً مي‌توان گفت در تاريخ بلديه تهران </a:t>
            </a:r>
            <a:r>
              <a:rPr lang="ar-SA" b="1" dirty="0">
                <a:cs typeface="B Nazanin" pitchFamily="2" charset="-78"/>
              </a:rPr>
              <a:t>چنين ابتکاري رخ نداده بو</a:t>
            </a:r>
            <a:r>
              <a:rPr lang="ar-SA" dirty="0">
                <a:cs typeface="B Nazanin" pitchFamily="2" charset="-78"/>
              </a:rPr>
              <a:t>د</a:t>
            </a:r>
            <a:r>
              <a:rPr lang="ar-SA" dirty="0" smtClean="0">
                <a:cs typeface="B Nazanin" pitchFamily="2" charset="-78"/>
              </a:rPr>
              <a:t>.</a:t>
            </a:r>
            <a:endParaRPr lang="fa-IR" dirty="0" smtClean="0">
              <a:cs typeface="B Nazanin" pitchFamily="2" charset="-78"/>
            </a:endParaRPr>
          </a:p>
          <a:p>
            <a:pPr marL="0" indent="0" algn="r" rtl="1">
              <a:buNone/>
            </a:pPr>
            <a:r>
              <a:rPr lang="ar-SA" dirty="0" smtClean="0">
                <a:cs typeface="B Nazanin" pitchFamily="2" charset="-78"/>
              </a:rPr>
              <a:t>رئيس </a:t>
            </a:r>
            <a:r>
              <a:rPr lang="ar-SA" dirty="0">
                <a:cs typeface="B Nazanin" pitchFamily="2" charset="-78"/>
              </a:rPr>
              <a:t>کميسيون فرهنگي و اجتماعي شوراي اسلامي شهر تهران خاطرنشان کرد: از امتيازات مهم اين پل اين است که </a:t>
            </a:r>
            <a:r>
              <a:rPr lang="ar-SA" b="1" dirty="0">
                <a:cs typeface="B Nazanin" pitchFamily="2" charset="-78"/>
              </a:rPr>
              <a:t>به دست مهندسان جوان ايراني </a:t>
            </a:r>
            <a:r>
              <a:rPr lang="ar-SA" dirty="0">
                <a:cs typeface="B Nazanin" pitchFamily="2" charset="-78"/>
              </a:rPr>
              <a:t>ساخته شده و از کارشناسان خارجي استفاده نکرده‌اند</a:t>
            </a:r>
            <a:r>
              <a:rPr lang="ar-SA" dirty="0" smtClean="0">
                <a:cs typeface="B Nazanin" pitchFamily="2" charset="-78"/>
              </a:rPr>
              <a:t>.</a:t>
            </a:r>
            <a:endParaRPr lang="en-US" dirty="0">
              <a:cs typeface="B Nazanin" pitchFamily="2" charset="-78"/>
            </a:endParaRPr>
          </a:p>
        </p:txBody>
      </p:sp>
    </p:spTree>
    <p:extLst>
      <p:ext uri="{BB962C8B-B14F-4D97-AF65-F5344CB8AC3E}">
        <p14:creationId xmlns:p14="http://schemas.microsoft.com/office/powerpoint/2010/main" xmlns="" val="2661125160"/>
      </p:ext>
    </p:extLst>
  </p:cSld>
  <p:clrMapOvr>
    <a:masterClrMapping/>
  </p:clrMapOvr>
  <p:transition>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239000" cy="1143000"/>
          </a:xfrm>
        </p:spPr>
        <p:txBody>
          <a:bodyPr/>
          <a:lstStyle/>
          <a:p>
            <a:pPr algn="r" rtl="1"/>
            <a:r>
              <a:rPr lang="ar-SA" dirty="0">
                <a:cs typeface="B Nazanin" pitchFamily="2" charset="-78"/>
              </a:rPr>
              <a:t>هدف پروژه</a:t>
            </a:r>
            <a:endParaRPr lang="en-US" dirty="0">
              <a:cs typeface="B Nazanin" pitchFamily="2" charset="-78"/>
            </a:endParaRPr>
          </a:p>
        </p:txBody>
      </p:sp>
      <p:sp>
        <p:nvSpPr>
          <p:cNvPr id="3" name="Content Placeholder 2"/>
          <p:cNvSpPr>
            <a:spLocks noGrp="1"/>
          </p:cNvSpPr>
          <p:nvPr>
            <p:ph idx="1"/>
          </p:nvPr>
        </p:nvSpPr>
        <p:spPr>
          <a:xfrm>
            <a:off x="457200" y="1143000"/>
            <a:ext cx="7239000" cy="5312736"/>
          </a:xfrm>
        </p:spPr>
        <p:txBody>
          <a:bodyPr>
            <a:normAutofit/>
          </a:bodyPr>
          <a:lstStyle/>
          <a:p>
            <a:pPr algn="r" rtl="1"/>
            <a:r>
              <a:rPr lang="ar-SA" dirty="0" smtClean="0">
                <a:cs typeface="B Nazanin" pitchFamily="2" charset="-78"/>
              </a:rPr>
              <a:t>اجرای </a:t>
            </a:r>
            <a:r>
              <a:rPr lang="ar-SA" dirty="0">
                <a:cs typeface="B Nazanin" pitchFamily="2" charset="-78"/>
              </a:rPr>
              <a:t>این پروژه با هدف اصلی </a:t>
            </a:r>
            <a:r>
              <a:rPr lang="ar-SA" b="1" dirty="0">
                <a:effectLst>
                  <a:outerShdw blurRad="38100" dist="38100" dir="2700000" algn="tl">
                    <a:srgbClr val="000000">
                      <a:alpha val="43137"/>
                    </a:srgbClr>
                  </a:outerShdw>
                </a:effectLst>
                <a:cs typeface="B Nazanin" pitchFamily="2" charset="-78"/>
              </a:rPr>
              <a:t>کاهش بار ترافیکی </a:t>
            </a:r>
            <a:r>
              <a:rPr lang="ar-SA" dirty="0">
                <a:cs typeface="B Nazanin" pitchFamily="2" charset="-78"/>
              </a:rPr>
              <a:t>یکی از اصلی‌ترین شریان‌های بخش شمالی تهران انجام شد که در زیر به اختصار به زیر شاخه‌های آن اشاره می‌شود</a:t>
            </a:r>
            <a:r>
              <a:rPr lang="en-US" dirty="0">
                <a:cs typeface="B Nazanin" pitchFamily="2" charset="-78"/>
              </a:rPr>
              <a:t>.</a:t>
            </a:r>
          </a:p>
          <a:p>
            <a:pPr algn="r" rtl="1"/>
            <a:r>
              <a:rPr lang="fa-IR" dirty="0">
                <a:cs typeface="B Nazanin" pitchFamily="2" charset="-78"/>
              </a:rPr>
              <a:t>۱</a:t>
            </a:r>
            <a:r>
              <a:rPr lang="en-US" dirty="0">
                <a:cs typeface="B Nazanin" pitchFamily="2" charset="-78"/>
              </a:rPr>
              <a:t>- </a:t>
            </a:r>
            <a:r>
              <a:rPr lang="ar-SA" dirty="0">
                <a:cs typeface="B Nazanin" pitchFamily="2" charset="-78"/>
              </a:rPr>
              <a:t>تکمیل و توسعه شریان‌های ارتباطی شرقی-غربی کلان شهر تهران </a:t>
            </a:r>
            <a:endParaRPr lang="fa-IR" dirty="0" smtClean="0">
              <a:cs typeface="B Nazanin" pitchFamily="2" charset="-78"/>
            </a:endParaRPr>
          </a:p>
          <a:p>
            <a:pPr algn="r" rtl="1"/>
            <a:r>
              <a:rPr lang="fa-IR" dirty="0" smtClean="0">
                <a:cs typeface="B Nazanin" pitchFamily="2" charset="-78"/>
              </a:rPr>
              <a:t>۲- </a:t>
            </a:r>
            <a:r>
              <a:rPr lang="ar-SA" dirty="0">
                <a:cs typeface="B Nazanin" pitchFamily="2" charset="-78"/>
              </a:rPr>
              <a:t>افزایش ظرفیت ترافیکی بزرگراه شهید صدر </a:t>
            </a:r>
            <a:endParaRPr lang="fa-IR" dirty="0" smtClean="0">
              <a:cs typeface="B Nazanin" pitchFamily="2" charset="-78"/>
            </a:endParaRPr>
          </a:p>
          <a:p>
            <a:pPr algn="r" rtl="1"/>
            <a:r>
              <a:rPr lang="fa-IR" dirty="0" smtClean="0">
                <a:cs typeface="B Nazanin" pitchFamily="2" charset="-78"/>
              </a:rPr>
              <a:t>۳- </a:t>
            </a:r>
            <a:r>
              <a:rPr lang="ar-SA" dirty="0">
                <a:cs typeface="B Nazanin" pitchFamily="2" charset="-78"/>
              </a:rPr>
              <a:t>توزیع ترافیک ورودی شمال شرق که از طریق بزرگراههای پردیس و شهید بابایی صورت </a:t>
            </a:r>
            <a:r>
              <a:rPr lang="ar-SA" dirty="0" smtClean="0">
                <a:cs typeface="B Nazanin" pitchFamily="2" charset="-78"/>
              </a:rPr>
              <a:t>می‌گرفت</a:t>
            </a:r>
            <a:endParaRPr lang="fa-IR" dirty="0" smtClean="0">
              <a:cs typeface="B Nazanin" pitchFamily="2" charset="-78"/>
            </a:endParaRPr>
          </a:p>
          <a:p>
            <a:pPr algn="r" rtl="1"/>
            <a:r>
              <a:rPr lang="fa-IR" dirty="0" smtClean="0">
                <a:cs typeface="B Nazanin" pitchFamily="2" charset="-78"/>
              </a:rPr>
              <a:t>4- </a:t>
            </a:r>
            <a:r>
              <a:rPr lang="ar-SA" dirty="0">
                <a:cs typeface="B Nazanin" pitchFamily="2" charset="-78"/>
              </a:rPr>
              <a:t>اتصال شرق به غرب تهران پس از گذر از تونل نیایش، بزرگراه نیایش و شهید همّت</a:t>
            </a:r>
            <a:r>
              <a:rPr lang="en-US" dirty="0" smtClean="0">
                <a:cs typeface="B Nazanin" pitchFamily="2" charset="-78"/>
              </a:rPr>
              <a:t>.</a:t>
            </a:r>
            <a:endParaRPr lang="en-US" dirty="0">
              <a:cs typeface="B Nazanin" pitchFamily="2" charset="-78"/>
            </a:endParaRPr>
          </a:p>
        </p:txBody>
      </p:sp>
    </p:spTree>
    <p:extLst>
      <p:ext uri="{BB962C8B-B14F-4D97-AF65-F5344CB8AC3E}">
        <p14:creationId xmlns:p14="http://schemas.microsoft.com/office/powerpoint/2010/main" xmlns="" val="2413996687"/>
      </p:ext>
    </p:extLst>
  </p:cSld>
  <p:clrMapOvr>
    <a:masterClrMapping/>
  </p:clrMapOvr>
  <p:transition>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b="1" dirty="0" smtClean="0">
                <a:cs typeface="B Nazanin" pitchFamily="2" charset="-78"/>
              </a:rPr>
              <a:t>سال‌ها برای کاهش ترافیک در پایتخت، بحث طبقاتی کردن بزرگراه‌ها مطرح بود </a:t>
            </a:r>
            <a:r>
              <a:rPr lang="ar-SA" dirty="0" smtClean="0">
                <a:cs typeface="B Nazanin" pitchFamily="2" charset="-78"/>
              </a:rPr>
              <a:t>اما هیچ‌گاه اقدام عملی در این راستا انجام نشد. بزرگراه‌های یادگار امام (ره)، شهید صیاد شیرازی، شهید همت و شهید مدرس از جمله بزرگراه‌هایی بودند که </a:t>
            </a:r>
            <a:r>
              <a:rPr lang="ar-SA" dirty="0" smtClean="0">
                <a:effectLst>
                  <a:outerShdw blurRad="38100" dist="38100" dir="2700000" algn="tl">
                    <a:srgbClr val="000000">
                      <a:alpha val="43137"/>
                    </a:srgbClr>
                  </a:outerShdw>
                </a:effectLst>
                <a:cs typeface="B Nazanin" pitchFamily="2" charset="-78"/>
              </a:rPr>
              <a:t>نامزد دو طبقه شدن </a:t>
            </a:r>
            <a:r>
              <a:rPr lang="ar-SA" dirty="0" smtClean="0">
                <a:cs typeface="B Nazanin" pitchFamily="2" charset="-78"/>
              </a:rPr>
              <a:t>به شمار می‌رفتند اما دست آخر قرعه به نام بزرگراه شهید صدر به طول </a:t>
            </a:r>
            <a:r>
              <a:rPr lang="fa-IR" dirty="0" smtClean="0">
                <a:cs typeface="B Nazanin" pitchFamily="2" charset="-78"/>
              </a:rPr>
              <a:t>۱۱</a:t>
            </a:r>
            <a:r>
              <a:rPr lang="ar-SA" dirty="0" smtClean="0">
                <a:cs typeface="B Nazanin" pitchFamily="2" charset="-78"/>
              </a:rPr>
              <a:t> کیلومتر (با احتساب ورودی‌ها و خروجی‌ها) افتاد تا اتوبان مدرس را از طریق بزرگراه طبقاتی شهید صدر به اتوبان امام علی (ع) و شهید بابایی برساند</a:t>
            </a:r>
            <a:endParaRPr lang="en-US" dirty="0" smtClean="0">
              <a:cs typeface="B Nazanin" pitchFamily="2" charset="-78"/>
            </a:endParaRPr>
          </a:p>
          <a:p>
            <a:pPr algn="r" rtl="1"/>
            <a:endParaRPr lang="en-US" dirty="0"/>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a:cs typeface="B Nazanin" pitchFamily="2" charset="-78"/>
            </a:endParaRP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685800"/>
            <a:ext cx="8209046" cy="5718969"/>
          </a:xfrm>
        </p:spPr>
      </p:pic>
    </p:spTree>
    <p:extLst>
      <p:ext uri="{BB962C8B-B14F-4D97-AF65-F5344CB8AC3E}">
        <p14:creationId xmlns:p14="http://schemas.microsoft.com/office/powerpoint/2010/main" xmlns="" val="2761751160"/>
      </p:ext>
    </p:extLst>
  </p:cSld>
  <p:clrMapOvr>
    <a:masterClrMapping/>
  </p:clrMapOvr>
  <p:transition>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fontScale="85000" lnSpcReduction="20000"/>
          </a:bodyPr>
          <a:lstStyle/>
          <a:p>
            <a:pPr algn="r" rtl="1"/>
            <a:endParaRPr lang="fa-IR" dirty="0" smtClean="0">
              <a:cs typeface="B Nazanin" pitchFamily="2" charset="-78"/>
            </a:endParaRPr>
          </a:p>
          <a:p>
            <a:pPr algn="r" rtl="1"/>
            <a:r>
              <a:rPr lang="fa-IR" dirty="0" smtClean="0">
                <a:cs typeface="B Nazanin" pitchFamily="2" charset="-78"/>
              </a:rPr>
              <a:t>ایا شما(با توحه به تجربه ی خود)  با احداث این پل موافق هستید؟</a:t>
            </a:r>
          </a:p>
          <a:p>
            <a:pPr algn="r" rtl="1"/>
            <a:r>
              <a:rPr lang="ar-SA" dirty="0" smtClean="0">
                <a:cs typeface="B Nazanin" pitchFamily="2" charset="-78"/>
              </a:rPr>
              <a:t>آیا شهروندان تهرانی حق ندارند از خود سوال کنند: چرا در حالیکه در شهر سئول در سال 2003 مدیران شهری اقدام به تخریب این چنین سازه‌ای در راستای اصول توسعه پایدار شهری کردند(1)، در تهران پس از 10 سال مسئولین به ساخت آن مباهات می‌کنند؟</a:t>
            </a:r>
            <a:endParaRPr lang="en-US" dirty="0" smtClean="0">
              <a:cs typeface="B Nazanin" pitchFamily="2" charset="-78"/>
            </a:endParaRPr>
          </a:p>
          <a:p>
            <a:pPr algn="r" rtl="1"/>
            <a:endParaRPr lang="fa-IR" dirty="0" smtClean="0">
              <a:cs typeface="B Nazanin" pitchFamily="2" charset="-78"/>
            </a:endParaRPr>
          </a:p>
          <a:p>
            <a:pPr algn="r" rtl="1"/>
            <a:r>
              <a:rPr lang="ar-SA" dirty="0" smtClean="0">
                <a:cs typeface="B Nazanin" pitchFamily="2" charset="-78"/>
              </a:rPr>
              <a:t>حال </a:t>
            </a:r>
            <a:r>
              <a:rPr lang="ar-SA" dirty="0">
                <a:cs typeface="B Nazanin" pitchFamily="2" charset="-78"/>
              </a:rPr>
              <a:t>سوال این است که </a:t>
            </a:r>
            <a:r>
              <a:rPr lang="ar-SA" b="1" dirty="0">
                <a:effectLst>
                  <a:outerShdw blurRad="38100" dist="38100" dir="2700000" algn="tl">
                    <a:srgbClr val="000000">
                      <a:alpha val="43137"/>
                    </a:srgbClr>
                  </a:outerShdw>
                </a:effectLst>
                <a:cs typeface="B Nazanin" pitchFamily="2" charset="-78"/>
              </a:rPr>
              <a:t>از نگاه مدیریت شهری و توسعه پایدار </a:t>
            </a:r>
            <a:r>
              <a:rPr lang="ar-SA" dirty="0">
                <a:cs typeface="B Nazanin" pitchFamily="2" charset="-78"/>
              </a:rPr>
              <a:t>در خصوص </a:t>
            </a:r>
            <a:r>
              <a:rPr lang="ar-SA" dirty="0" smtClean="0">
                <a:cs typeface="B Nazanin" pitchFamily="2" charset="-78"/>
              </a:rPr>
              <a:t>اج</a:t>
            </a:r>
            <a:r>
              <a:rPr lang="fa-IR" dirty="0" smtClean="0">
                <a:cs typeface="B Nazanin" pitchFamily="2" charset="-78"/>
              </a:rPr>
              <a:t>ر</a:t>
            </a:r>
            <a:r>
              <a:rPr lang="ar-SA" dirty="0" smtClean="0">
                <a:cs typeface="B Nazanin" pitchFamily="2" charset="-78"/>
              </a:rPr>
              <a:t>ای </a:t>
            </a:r>
            <a:r>
              <a:rPr lang="ar-SA" dirty="0">
                <a:cs typeface="B Nazanin" pitchFamily="2" charset="-78"/>
              </a:rPr>
              <a:t>پروژه های توسعه معابر چه رویکردی را بایستی در پیش گرفت؟ </a:t>
            </a:r>
            <a:endParaRPr lang="fa-IR" dirty="0" smtClean="0">
              <a:cs typeface="B Nazanin" pitchFamily="2" charset="-78"/>
            </a:endParaRPr>
          </a:p>
          <a:p>
            <a:pPr algn="r" rtl="1"/>
            <a:r>
              <a:rPr lang="ar-SA" b="1" dirty="0" smtClean="0">
                <a:effectLst>
                  <a:outerShdw blurRad="38100" dist="38100" dir="2700000" algn="tl">
                    <a:srgbClr val="000000">
                      <a:alpha val="43137"/>
                    </a:srgbClr>
                  </a:outerShdw>
                </a:effectLst>
                <a:cs typeface="B Nazanin" pitchFamily="2" charset="-78"/>
              </a:rPr>
              <a:t>نقش </a:t>
            </a:r>
            <a:r>
              <a:rPr lang="ar-SA" b="1" dirty="0">
                <a:effectLst>
                  <a:outerShdw blurRad="38100" dist="38100" dir="2700000" algn="tl">
                    <a:srgbClr val="000000">
                      <a:alpha val="43137"/>
                    </a:srgbClr>
                  </a:outerShdw>
                </a:effectLst>
                <a:cs typeface="B Nazanin" pitchFamily="2" charset="-78"/>
              </a:rPr>
              <a:t>حمل و نقل عمومی </a:t>
            </a:r>
            <a:r>
              <a:rPr lang="ar-SA" dirty="0">
                <a:cs typeface="B Nazanin" pitchFamily="2" charset="-78"/>
              </a:rPr>
              <a:t>و توسعه حمل و نقل ریلی شهری نظیر مترو در این بین چه می شود؟ </a:t>
            </a:r>
            <a:endParaRPr lang="fa-IR" dirty="0" smtClean="0">
              <a:cs typeface="B Nazanin" pitchFamily="2" charset="-78"/>
            </a:endParaRPr>
          </a:p>
          <a:p>
            <a:pPr algn="r" rtl="1"/>
            <a:r>
              <a:rPr lang="ar-SA" dirty="0" smtClean="0">
                <a:cs typeface="B Nazanin" pitchFamily="2" charset="-78"/>
              </a:rPr>
              <a:t>در </a:t>
            </a:r>
            <a:r>
              <a:rPr lang="ar-SA" dirty="0">
                <a:cs typeface="B Nazanin" pitchFamily="2" charset="-78"/>
              </a:rPr>
              <a:t>انتخاب بهترین سناریو </a:t>
            </a:r>
            <a:r>
              <a:rPr lang="ar-SA" b="1" dirty="0">
                <a:effectLst>
                  <a:outerShdw blurRad="38100" dist="38100" dir="2700000" algn="tl">
                    <a:srgbClr val="000000">
                      <a:alpha val="43137"/>
                    </a:srgbClr>
                  </a:outerShdw>
                </a:effectLst>
                <a:cs typeface="B Nazanin" pitchFamily="2" charset="-78"/>
              </a:rPr>
              <a:t>مطالعات هزینه منفعت </a:t>
            </a:r>
            <a:r>
              <a:rPr lang="ar-SA" dirty="0">
                <a:cs typeface="B Nazanin" pitchFamily="2" charset="-78"/>
              </a:rPr>
              <a:t>از نگاه شهری و شاید هم ملی چه جایگاهی دارد</a:t>
            </a:r>
            <a:r>
              <a:rPr lang="ar-SA" dirty="0" smtClean="0">
                <a:cs typeface="B Nazanin" pitchFamily="2" charset="-78"/>
              </a:rPr>
              <a:t>؟</a:t>
            </a:r>
            <a:endParaRPr lang="fa-IR" dirty="0" smtClean="0">
              <a:cs typeface="B Nazanin" pitchFamily="2" charset="-78"/>
            </a:endParaRPr>
          </a:p>
          <a:p>
            <a:pPr algn="r" rtl="1"/>
            <a:r>
              <a:rPr lang="ar-SA" dirty="0">
                <a:cs typeface="B Nazanin" pitchFamily="2" charset="-78"/>
              </a:rPr>
              <a:t>آیا </a:t>
            </a:r>
            <a:r>
              <a:rPr lang="ar-SA" b="1" dirty="0">
                <a:effectLst>
                  <a:outerShdw blurRad="38100" dist="38100" dir="2700000" algn="tl">
                    <a:srgbClr val="000000">
                      <a:alpha val="43137"/>
                    </a:srgbClr>
                  </a:outerShdw>
                </a:effectLst>
                <a:cs typeface="B Nazanin" pitchFamily="2" charset="-78"/>
              </a:rPr>
              <a:t>صرف میلیارها تومان هزینه در مقایسه با دستاوردهای آن </a:t>
            </a:r>
            <a:r>
              <a:rPr lang="ar-SA" dirty="0">
                <a:cs typeface="B Nazanin" pitchFamily="2" charset="-78"/>
              </a:rPr>
              <a:t>منطقی بوده است</a:t>
            </a:r>
            <a:r>
              <a:rPr lang="ar-SA" dirty="0" smtClean="0">
                <a:cs typeface="B Nazanin" pitchFamily="2" charset="-78"/>
              </a:rPr>
              <a:t>؟</a:t>
            </a:r>
            <a:endParaRPr lang="fa-IR" dirty="0" smtClean="0">
              <a:cs typeface="B Nazanin" pitchFamily="2" charset="-78"/>
            </a:endParaRPr>
          </a:p>
          <a:p>
            <a:pPr algn="r" rtl="1"/>
            <a:r>
              <a:rPr lang="ar-SA" dirty="0">
                <a:cs typeface="B Nazanin" pitchFamily="2" charset="-78"/>
              </a:rPr>
              <a:t> با توجه به هزینه‌‌های صرف شده، آن طور که مسئولین شهرداری تهران ادعا </a:t>
            </a:r>
            <a:r>
              <a:rPr lang="ar-SA" dirty="0" smtClean="0">
                <a:cs typeface="B Nazanin" pitchFamily="2" charset="-78"/>
              </a:rPr>
              <a:t>می‌کنند،</a:t>
            </a:r>
            <a:r>
              <a:rPr lang="ar-SA" b="1" dirty="0" smtClean="0">
                <a:effectLst>
                  <a:outerShdw blurRad="38100" dist="38100" dir="2700000" algn="tl">
                    <a:srgbClr val="000000">
                      <a:alpha val="43137"/>
                    </a:srgbClr>
                  </a:outerShdw>
                </a:effectLst>
                <a:cs typeface="B Nazanin" pitchFamily="2" charset="-78"/>
              </a:rPr>
              <a:t> کارآمد </a:t>
            </a:r>
            <a:r>
              <a:rPr lang="ar-SA" dirty="0">
                <a:cs typeface="B Nazanin" pitchFamily="2" charset="-78"/>
              </a:rPr>
              <a:t>خواهد بود</a:t>
            </a:r>
            <a:r>
              <a:rPr lang="ar-SA" dirty="0" smtClean="0">
                <a:cs typeface="B Nazanin" pitchFamily="2" charset="-78"/>
              </a:rPr>
              <a:t>؟</a:t>
            </a:r>
            <a:endParaRPr lang="fa-IR" dirty="0" smtClean="0">
              <a:cs typeface="B Nazanin" pitchFamily="2" charset="-78"/>
            </a:endParaRPr>
          </a:p>
          <a:p>
            <a:pPr algn="r" rtl="1"/>
            <a:r>
              <a:rPr lang="ar-SA" dirty="0" smtClean="0">
                <a:cs typeface="B Nazanin" pitchFamily="2" charset="-78"/>
              </a:rPr>
              <a:t> </a:t>
            </a:r>
            <a:r>
              <a:rPr lang="ar-SA" dirty="0">
                <a:cs typeface="B Nazanin" pitchFamily="2" charset="-78"/>
              </a:rPr>
              <a:t>آیا امکان اجرای </a:t>
            </a:r>
            <a:r>
              <a:rPr lang="ar-SA" b="1" dirty="0">
                <a:effectLst>
                  <a:outerShdw blurRad="38100" dist="38100" dir="2700000" algn="tl">
                    <a:srgbClr val="000000">
                      <a:alpha val="43137"/>
                    </a:srgbClr>
                  </a:outerShdw>
                </a:effectLst>
                <a:cs typeface="B Nazanin" pitchFamily="2" charset="-78"/>
              </a:rPr>
              <a:t>گزینه‌ای بهتر</a:t>
            </a:r>
            <a:r>
              <a:rPr lang="ar-SA" dirty="0">
                <a:cs typeface="B Nazanin" pitchFamily="2" charset="-78"/>
              </a:rPr>
              <a:t> </a:t>
            </a:r>
            <a:r>
              <a:rPr lang="ar-SA" dirty="0" smtClean="0">
                <a:cs typeface="B Nazanin" pitchFamily="2" charset="-78"/>
              </a:rPr>
              <a:t>با </a:t>
            </a:r>
            <a:r>
              <a:rPr lang="ar-SA" dirty="0">
                <a:cs typeface="B Nazanin" pitchFamily="2" charset="-78"/>
              </a:rPr>
              <a:t>فواید بیشتر وجود نداشته است؟ </a:t>
            </a:r>
            <a:endParaRPr lang="fa-IR" dirty="0" smtClean="0">
              <a:cs typeface="B Nazanin" pitchFamily="2" charset="-78"/>
            </a:endParaRPr>
          </a:p>
          <a:p>
            <a:pPr algn="r" rtl="1"/>
            <a:endParaRPr lang="en-US" dirty="0">
              <a:cs typeface="B Nazanin" pitchFamily="2" charset="-78"/>
            </a:endParaRPr>
          </a:p>
        </p:txBody>
      </p:sp>
    </p:spTree>
    <p:extLst>
      <p:ext uri="{BB962C8B-B14F-4D97-AF65-F5344CB8AC3E}">
        <p14:creationId xmlns:p14="http://schemas.microsoft.com/office/powerpoint/2010/main" xmlns="" val="465075836"/>
      </p:ext>
    </p:extLst>
  </p:cSld>
  <p:clrMapOvr>
    <a:masterClrMapping/>
  </p:clrMapOvr>
  <p:transition>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1143000"/>
          </a:xfrm>
        </p:spPr>
        <p:txBody>
          <a:bodyPr>
            <a:normAutofit fontScale="90000"/>
          </a:bodyPr>
          <a:lstStyle/>
          <a:p>
            <a:pPr algn="ctr" rtl="1"/>
            <a:r>
              <a:rPr lang="fa-IR" dirty="0" smtClean="0">
                <a:cs typeface="B Nazanin" pitchFamily="2" charset="-78"/>
              </a:rPr>
              <a:t>مخالفت گروهی از متخصصین حمل و نقل با ساخت پل صدر </a:t>
            </a:r>
            <a:endParaRPr lang="en-US" dirty="0">
              <a:cs typeface="B Nazanin" pitchFamily="2" charset="-78"/>
            </a:endParaRPr>
          </a:p>
        </p:txBody>
      </p:sp>
      <p:sp>
        <p:nvSpPr>
          <p:cNvPr id="3" name="Content Placeholder 2"/>
          <p:cNvSpPr>
            <a:spLocks noGrp="1"/>
          </p:cNvSpPr>
          <p:nvPr>
            <p:ph idx="1"/>
          </p:nvPr>
        </p:nvSpPr>
        <p:spPr>
          <a:xfrm>
            <a:off x="457200" y="1447800"/>
            <a:ext cx="7239000" cy="5257800"/>
          </a:xfrm>
        </p:spPr>
        <p:txBody>
          <a:bodyPr>
            <a:normAutofit fontScale="85000" lnSpcReduction="20000"/>
          </a:bodyPr>
          <a:lstStyle/>
          <a:p>
            <a:pPr algn="r" rtl="1" fontAlgn="base"/>
            <a:r>
              <a:rPr lang="ar-SA" dirty="0" smtClean="0">
                <a:cs typeface="B Nazanin" pitchFamily="2" charset="-78"/>
              </a:rPr>
              <a:t>همه </a:t>
            </a:r>
            <a:r>
              <a:rPr lang="ar-SA" dirty="0">
                <a:cs typeface="B Nazanin" pitchFamily="2" charset="-78"/>
              </a:rPr>
              <a:t>می دانیم که </a:t>
            </a:r>
            <a:r>
              <a:rPr lang="ar-SA" b="1" dirty="0">
                <a:effectLst>
                  <a:outerShdw blurRad="38100" dist="38100" dir="2700000" algn="tl">
                    <a:srgbClr val="000000">
                      <a:alpha val="43137"/>
                    </a:srgbClr>
                  </a:outerShdw>
                </a:effectLst>
                <a:cs typeface="B Nazanin" pitchFamily="2" charset="-78"/>
              </a:rPr>
              <a:t>توسعه راه </a:t>
            </a:r>
            <a:r>
              <a:rPr lang="ar-SA" b="1" dirty="0">
                <a:cs typeface="B Nazanin" pitchFamily="2" charset="-78"/>
              </a:rPr>
              <a:t>به معنای </a:t>
            </a:r>
            <a:r>
              <a:rPr lang="ar-SA" b="1" dirty="0">
                <a:effectLst>
                  <a:outerShdw blurRad="38100" dist="38100" dir="2700000" algn="tl">
                    <a:srgbClr val="000000">
                      <a:alpha val="43137"/>
                    </a:srgbClr>
                  </a:outerShdw>
                </a:effectLst>
                <a:cs typeface="B Nazanin" pitchFamily="2" charset="-78"/>
              </a:rPr>
              <a:t>کاهش ترافیک نیست</a:t>
            </a:r>
            <a:r>
              <a:rPr lang="ar-SA" dirty="0">
                <a:cs typeface="B Nazanin" pitchFamily="2" charset="-78"/>
              </a:rPr>
              <a:t>، بلکه خود </a:t>
            </a:r>
            <a:r>
              <a:rPr lang="ar-SA" b="1" dirty="0">
                <a:effectLst>
                  <a:outerShdw blurRad="38100" dist="38100" dir="2700000" algn="tl">
                    <a:srgbClr val="000000">
                      <a:alpha val="43137"/>
                    </a:srgbClr>
                  </a:outerShdw>
                </a:effectLst>
                <a:cs typeface="B Nazanin" pitchFamily="2" charset="-78"/>
              </a:rPr>
              <a:t>مولد</a:t>
            </a:r>
            <a:r>
              <a:rPr lang="ar-SA" dirty="0">
                <a:cs typeface="B Nazanin" pitchFamily="2" charset="-78"/>
              </a:rPr>
              <a:t> </a:t>
            </a:r>
            <a:r>
              <a:rPr lang="ar-SA" b="1" dirty="0">
                <a:effectLst>
                  <a:outerShdw blurRad="38100" dist="38100" dir="2700000" algn="tl">
                    <a:srgbClr val="000000">
                      <a:alpha val="43137"/>
                    </a:srgbClr>
                  </a:outerShdw>
                </a:effectLst>
                <a:cs typeface="B Nazanin" pitchFamily="2" charset="-78"/>
              </a:rPr>
              <a:t>تقاضا و ترافیک </a:t>
            </a:r>
            <a:r>
              <a:rPr lang="ar-SA" dirty="0">
                <a:cs typeface="B Nazanin" pitchFamily="2" charset="-78"/>
              </a:rPr>
              <a:t>است. نگاهی به تجربیات کشورهای پیشرفته اروپایی می تواند این حقیقت تلخ را برای ما آشکار سازد که بجای صرف کردن هزینه های گزاف جهت ساخت بزگراه، باید به </a:t>
            </a:r>
            <a:r>
              <a:rPr lang="ar-SA" b="1" dirty="0">
                <a:cs typeface="B Nazanin" pitchFamily="2" charset="-78"/>
              </a:rPr>
              <a:t>سوی حمل و نقل همگانی و غیر موتوری </a:t>
            </a:r>
            <a:r>
              <a:rPr lang="ar-SA" dirty="0">
                <a:cs typeface="B Nazanin" pitchFamily="2" charset="-78"/>
              </a:rPr>
              <a:t>پیش رویم. پل صدر نیز </a:t>
            </a:r>
            <a:r>
              <a:rPr lang="ar-SA" dirty="0">
                <a:effectLst>
                  <a:outerShdw blurRad="38100" dist="38100" dir="2700000" algn="tl">
                    <a:srgbClr val="000000">
                      <a:alpha val="43137"/>
                    </a:srgbClr>
                  </a:outerShdw>
                </a:effectLst>
                <a:cs typeface="B Nazanin" pitchFamily="2" charset="-78"/>
              </a:rPr>
              <a:t>گرهی جدید </a:t>
            </a:r>
            <a:r>
              <a:rPr lang="ar-SA" dirty="0">
                <a:cs typeface="B Nazanin" pitchFamily="2" charset="-78"/>
              </a:rPr>
              <a:t>در ترافیک تهران شد. امری که از دید متخصصین حمل و نقل از قبل هم واضح بود. </a:t>
            </a:r>
            <a:endParaRPr lang="fa-IR" dirty="0" smtClean="0">
              <a:cs typeface="B Nazanin" pitchFamily="2" charset="-78"/>
            </a:endParaRPr>
          </a:p>
          <a:p>
            <a:pPr algn="r" rtl="1" fontAlgn="base"/>
            <a:r>
              <a:rPr lang="ar-SA" b="1" dirty="0" smtClean="0">
                <a:cs typeface="B Nazanin" pitchFamily="2" charset="-78"/>
              </a:rPr>
              <a:t>نگرشی </a:t>
            </a:r>
            <a:r>
              <a:rPr lang="ar-SA" b="1" dirty="0">
                <a:cs typeface="B Nazanin" pitchFamily="2" charset="-78"/>
              </a:rPr>
              <a:t>قدیمی به علم حمل و نقل: ساخت بزگراه، تونل، پل</a:t>
            </a:r>
            <a:r>
              <a:rPr lang="en-US" b="1" dirty="0">
                <a:cs typeface="B Nazanin" pitchFamily="2" charset="-78"/>
              </a:rPr>
              <a:t> </a:t>
            </a:r>
            <a:br>
              <a:rPr lang="en-US" b="1" dirty="0">
                <a:cs typeface="B Nazanin" pitchFamily="2" charset="-78"/>
              </a:rPr>
            </a:br>
            <a:r>
              <a:rPr lang="ar-SA" b="1" dirty="0">
                <a:cs typeface="B Nazanin" pitchFamily="2" charset="-78"/>
              </a:rPr>
              <a:t>نگرش جدید: تخصیص </a:t>
            </a:r>
            <a:r>
              <a:rPr lang="ar-SA" b="1" dirty="0" smtClean="0">
                <a:cs typeface="B Nazanin" pitchFamily="2" charset="-78"/>
              </a:rPr>
              <a:t>ظ</a:t>
            </a:r>
            <a:r>
              <a:rPr lang="fa-IR" b="1" dirty="0" smtClean="0">
                <a:cs typeface="B Nazanin" pitchFamily="2" charset="-78"/>
              </a:rPr>
              <a:t>ر</a:t>
            </a:r>
            <a:r>
              <a:rPr lang="ar-SA" b="1" dirty="0" smtClean="0">
                <a:cs typeface="B Nazanin" pitchFamily="2" charset="-78"/>
              </a:rPr>
              <a:t>فیت </a:t>
            </a:r>
            <a:r>
              <a:rPr lang="ar-SA" b="1" dirty="0">
                <a:cs typeface="B Nazanin" pitchFamily="2" charset="-78"/>
              </a:rPr>
              <a:t>معابر به حمل و نقل عمومی و غیر موتوری</a:t>
            </a:r>
            <a:endParaRPr lang="en-US" b="1" dirty="0">
              <a:cs typeface="B Nazanin" pitchFamily="2" charset="-78"/>
            </a:endParaRPr>
          </a:p>
          <a:p>
            <a:pPr algn="r" rtl="1" fontAlgn="base"/>
            <a:r>
              <a:rPr lang="ar-SA" dirty="0">
                <a:cs typeface="B Nazanin" pitchFamily="2" charset="-78"/>
              </a:rPr>
              <a:t>چند طبقه سازی یا تعریض یا ساخت بزرگراه و تونل و </a:t>
            </a:r>
            <a:r>
              <a:rPr lang="ar-SA" dirty="0" smtClean="0">
                <a:cs typeface="B Nazanin" pitchFamily="2" charset="-78"/>
              </a:rPr>
              <a:t>.... </a:t>
            </a:r>
            <a:r>
              <a:rPr lang="ar-SA" dirty="0">
                <a:cs typeface="B Nazanin" pitchFamily="2" charset="-78"/>
              </a:rPr>
              <a:t>فرقی با هم ندارند . مهم این است که همه این ها مصادیق افزایش ظرفیت هستند و امروزه در دنیا به اثبات رسیده که هر نوع </a:t>
            </a:r>
            <a:r>
              <a:rPr lang="ar-SA" b="1" dirty="0">
                <a:cs typeface="B Nazanin" pitchFamily="2" charset="-78"/>
              </a:rPr>
              <a:t>افزایش ظرفیتی منجر به افزایش تقاضای سفر با </a:t>
            </a:r>
            <a:r>
              <a:rPr lang="ar-SA" dirty="0">
                <a:cs typeface="B Nazanin" pitchFamily="2" charset="-78"/>
              </a:rPr>
              <a:t>خودرو شخصی می گردد که عوارض منفی خود را </a:t>
            </a:r>
            <a:r>
              <a:rPr lang="ar-SA" dirty="0" smtClean="0">
                <a:cs typeface="B Nazanin" pitchFamily="2" charset="-78"/>
              </a:rPr>
              <a:t>دار</a:t>
            </a:r>
            <a:r>
              <a:rPr lang="fa-IR" dirty="0" smtClean="0">
                <a:cs typeface="B Nazanin" pitchFamily="2" charset="-78"/>
              </a:rPr>
              <a:t>د</a:t>
            </a:r>
            <a:endParaRPr lang="en-US" dirty="0">
              <a:cs typeface="B Nazanin" pitchFamily="2" charset="-78"/>
            </a:endParaRPr>
          </a:p>
          <a:p>
            <a:pPr algn="r" rtl="1"/>
            <a:r>
              <a:rPr lang="ar-SA" dirty="0" smtClean="0">
                <a:cs typeface="B Nazanin" pitchFamily="2" charset="-78"/>
              </a:rPr>
              <a:t>جالب </a:t>
            </a:r>
            <a:r>
              <a:rPr lang="ar-SA" dirty="0">
                <a:cs typeface="B Nazanin" pitchFamily="2" charset="-78"/>
              </a:rPr>
              <a:t>آنکه آقای چمران در شورای شهر گفته اند که برای این پروژه 2 سال کار مطالعاتی شده است. در حالیکه </a:t>
            </a:r>
            <a:r>
              <a:rPr lang="ar-SA" b="1" dirty="0">
                <a:cs typeface="B Nazanin" pitchFamily="2" charset="-78"/>
              </a:rPr>
              <a:t>اصلا چیزی به نام مطالعه ترافیکی وجود نداشته</a:t>
            </a:r>
            <a:r>
              <a:rPr lang="ar-SA" dirty="0">
                <a:cs typeface="B Nazanin" pitchFamily="2" charset="-78"/>
              </a:rPr>
              <a:t>. ابتدا پیمانکاران برای </a:t>
            </a:r>
            <a:r>
              <a:rPr lang="ar-SA" b="1" dirty="0">
                <a:cs typeface="B Nazanin" pitchFamily="2" charset="-78"/>
              </a:rPr>
              <a:t>معاونت فنی عمرانی شهرداری تهران </a:t>
            </a:r>
            <a:r>
              <a:rPr lang="ar-SA" dirty="0">
                <a:cs typeface="B Nazanin" pitchFamily="2" charset="-78"/>
              </a:rPr>
              <a:t>پروژه تونل نیایش رو تعریف می کنند و کار شروع می شود. سپس معاونت حمل و نقل و ترافیک رو صدا می زنند که بیایید یک مطالعه ترافیکی هم بکنید </a:t>
            </a:r>
            <a:endParaRPr lang="en-US" dirty="0">
              <a:cs typeface="B Nazanin" pitchFamily="2" charset="-78"/>
            </a:endParaRPr>
          </a:p>
        </p:txBody>
      </p:sp>
    </p:spTree>
    <p:extLst>
      <p:ext uri="{BB962C8B-B14F-4D97-AF65-F5344CB8AC3E}">
        <p14:creationId xmlns:p14="http://schemas.microsoft.com/office/powerpoint/2010/main" xmlns="" val="3115724677"/>
      </p:ext>
    </p:extLst>
  </p:cSld>
  <p:clrMapOvr>
    <a:masterClrMapping/>
  </p:clrMapOvr>
  <p:transition>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268</TotalTime>
  <Words>1828</Words>
  <Application>Microsoft Office PowerPoint</Application>
  <PresentationFormat>On-screen Show (4:3)</PresentationFormat>
  <Paragraphs>74</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پل صدر </vt:lpstr>
      <vt:lpstr>معرفی:</vt:lpstr>
      <vt:lpstr>پل صدر و اخذ رتبه چهارم مسابقه بین المللی مدیریت پروژه</vt:lpstr>
      <vt:lpstr>احداث پل صدر در خاورميانه بي‌نظير است </vt:lpstr>
      <vt:lpstr>هدف پروژه</vt:lpstr>
      <vt:lpstr>Slide 6</vt:lpstr>
      <vt:lpstr>Slide 7</vt:lpstr>
      <vt:lpstr>Slide 8</vt:lpstr>
      <vt:lpstr>مخالفت گروهی از متخصصین حمل و نقل با ساخت پل صدر </vt:lpstr>
      <vt:lpstr>گزینه های پیشنهادی دیگر</vt:lpstr>
      <vt:lpstr>Slide 11</vt:lpstr>
      <vt:lpstr>پل صدر و بابک زنجانی       </vt:lpstr>
      <vt:lpstr>مراحل صحیح انجام یک پروژه </vt:lpstr>
      <vt:lpstr>Slide 14</vt:lpstr>
      <vt:lpstr>Slide 15</vt:lpstr>
      <vt:lpstr>Slide 16</vt:lpstr>
      <vt:lpstr>دلایل سیاسی انجام این پروژه </vt:lpstr>
      <vt:lpstr>توجیه مسئولان برای احداث پل</vt:lpstr>
      <vt:lpstr>نتیجه گیری:</vt:lpstr>
      <vt:lpstr>شهرداری تهران ,تشکیلات وکارشناسانش مطمئناباحسابی سرانگشتی به اینکه اجرای چنین پروژه ای منطقی ودارای اولویت نیست میرسندامابه راستی چه چیزی باعث اجرای چنین پروژه هایی میشود؟!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پل صدر</dc:title>
  <dc:creator>Acer</dc:creator>
  <cp:lastModifiedBy>user</cp:lastModifiedBy>
  <cp:revision>34</cp:revision>
  <dcterms:created xsi:type="dcterms:W3CDTF">2014-12-13T06:57:23Z</dcterms:created>
  <dcterms:modified xsi:type="dcterms:W3CDTF">2014-02-14T18:48:13Z</dcterms:modified>
</cp:coreProperties>
</file>