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8" r:id="rId2"/>
    <p:sldId id="257" r:id="rId3"/>
    <p:sldId id="259" r:id="rId4"/>
    <p:sldId id="260" r:id="rId5"/>
    <p:sldId id="267" r:id="rId6"/>
    <p:sldId id="290" r:id="rId7"/>
    <p:sldId id="262" r:id="rId8"/>
    <p:sldId id="261" r:id="rId9"/>
    <p:sldId id="268" r:id="rId10"/>
    <p:sldId id="269" r:id="rId11"/>
    <p:sldId id="297" r:id="rId12"/>
    <p:sldId id="292" r:id="rId13"/>
    <p:sldId id="270" r:id="rId14"/>
    <p:sldId id="293" r:id="rId15"/>
    <p:sldId id="294" r:id="rId16"/>
    <p:sldId id="295" r:id="rId17"/>
    <p:sldId id="263" r:id="rId18"/>
    <p:sldId id="264" r:id="rId19"/>
    <p:sldId id="291" r:id="rId20"/>
    <p:sldId id="265" r:id="rId21"/>
    <p:sldId id="296" r:id="rId22"/>
    <p:sldId id="271" r:id="rId23"/>
    <p:sldId id="272"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p:scale>
          <a:sx n="81" d="100"/>
          <a:sy n="81" d="100"/>
        </p:scale>
        <p:origin x="-822"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857B7-848A-44BE-883A-A4DA06B63A2D}" type="doc">
      <dgm:prSet loTypeId="urn:microsoft.com/office/officeart/2005/8/layout/hProcess9" loCatId="process" qsTypeId="urn:microsoft.com/office/officeart/2005/8/quickstyle/3d5" qsCatId="3D" csTypeId="urn:microsoft.com/office/officeart/2005/8/colors/accent1_4" csCatId="accent1" phldr="1"/>
      <dgm:spPr/>
    </dgm:pt>
    <dgm:pt modelId="{1ED96C6B-9303-4B11-B42C-2B668D98CE38}">
      <dgm:prSet phldrT="[Text]" custT="1"/>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400000" scaled="0"/>
        </a:gradFill>
      </dgm:spPr>
      <dgm:t>
        <a:bodyPr/>
        <a:lstStyle/>
        <a:p>
          <a:pPr rtl="1"/>
          <a:r>
            <a:rPr lang="fa-IR" sz="2500" dirty="0" smtClean="0">
              <a:solidFill>
                <a:schemeClr val="tx1"/>
              </a:solidFill>
              <a:cs typeface="B Jadid" pitchFamily="2" charset="-78"/>
            </a:rPr>
            <a:t>انجماد </a:t>
          </a:r>
          <a:r>
            <a:rPr lang="en-US" sz="2500" dirty="0" smtClean="0">
              <a:solidFill>
                <a:schemeClr val="tx1"/>
              </a:solidFill>
              <a:cs typeface="B Jadid" pitchFamily="2" charset="-78"/>
            </a:rPr>
            <a:t>(freezing)</a:t>
          </a:r>
          <a:endParaRPr lang="fa-IR" sz="2500" dirty="0">
            <a:solidFill>
              <a:schemeClr val="tx1"/>
            </a:solidFill>
            <a:cs typeface="B Jadid" pitchFamily="2" charset="-78"/>
          </a:endParaRPr>
        </a:p>
      </dgm:t>
    </dgm:pt>
    <dgm:pt modelId="{D8211E61-F83A-475D-B89F-EC0D2F022FB4}" type="parTrans" cxnId="{4A60F960-865A-4F1C-B8DD-F9087357124F}">
      <dgm:prSet/>
      <dgm:spPr/>
      <dgm:t>
        <a:bodyPr/>
        <a:lstStyle/>
        <a:p>
          <a:pPr rtl="1"/>
          <a:endParaRPr lang="fa-IR"/>
        </a:p>
      </dgm:t>
    </dgm:pt>
    <dgm:pt modelId="{4E7D1719-DF2B-421C-9B19-1E8E3A2FDDE0}" type="sibTrans" cxnId="{4A60F960-865A-4F1C-B8DD-F9087357124F}">
      <dgm:prSet/>
      <dgm:spPr/>
      <dgm:t>
        <a:bodyPr/>
        <a:lstStyle/>
        <a:p>
          <a:pPr rtl="1"/>
          <a:endParaRPr lang="fa-IR"/>
        </a:p>
      </dgm:t>
    </dgm:pt>
    <dgm:pt modelId="{6898FB33-C135-432F-9565-EB49E74B86AC}">
      <dgm:prSet phldrT="[Text]" custT="1"/>
      <dgm:spPr>
        <a:gradFill rotWithShape="0">
          <a:gsLst>
            <a:gs pos="0">
              <a:srgbClr val="FFF200"/>
            </a:gs>
            <a:gs pos="45000">
              <a:srgbClr val="FF7A00"/>
            </a:gs>
            <a:gs pos="70000">
              <a:srgbClr val="FF0300"/>
            </a:gs>
            <a:gs pos="100000">
              <a:srgbClr val="4D0808"/>
            </a:gs>
          </a:gsLst>
          <a:lin ang="2400000" scaled="0"/>
        </a:gradFill>
      </dgm:spPr>
      <dgm:t>
        <a:bodyPr/>
        <a:lstStyle/>
        <a:p>
          <a:pPr rtl="1"/>
          <a:r>
            <a:rPr lang="fa-IR" sz="2500" dirty="0" smtClean="0">
              <a:solidFill>
                <a:schemeClr val="tx1"/>
              </a:solidFill>
              <a:cs typeface="B Jadid" pitchFamily="2" charset="-78"/>
            </a:rPr>
            <a:t>خشک کردن اولیه </a:t>
          </a:r>
        </a:p>
        <a:p>
          <a:pPr rtl="1"/>
          <a:r>
            <a:rPr lang="en-US" sz="2500" dirty="0" smtClean="0">
              <a:solidFill>
                <a:schemeClr val="tx1"/>
              </a:solidFill>
              <a:cs typeface="B Jadid" pitchFamily="2" charset="-78"/>
            </a:rPr>
            <a:t>primary </a:t>
          </a:r>
          <a:r>
            <a:rPr lang="fa-IR" sz="2500" dirty="0" smtClean="0">
              <a:solidFill>
                <a:schemeClr val="tx1"/>
              </a:solidFill>
              <a:cs typeface="B Jadid" pitchFamily="2" charset="-78"/>
            </a:rPr>
            <a:t> </a:t>
          </a:r>
          <a:r>
            <a:rPr lang="en-US" sz="2500" dirty="0" smtClean="0">
              <a:solidFill>
                <a:schemeClr val="tx1"/>
              </a:solidFill>
              <a:cs typeface="B Jadid" pitchFamily="2" charset="-78"/>
            </a:rPr>
            <a:t>drying</a:t>
          </a:r>
          <a:endParaRPr lang="fa-IR" sz="2500" dirty="0">
            <a:solidFill>
              <a:schemeClr val="tx1"/>
            </a:solidFill>
            <a:cs typeface="B Jadid" pitchFamily="2" charset="-78"/>
          </a:endParaRPr>
        </a:p>
      </dgm:t>
    </dgm:pt>
    <dgm:pt modelId="{9F8DB0BB-2A4D-468F-8E43-A5A75835E5C2}" type="parTrans" cxnId="{31A4AFF2-F5B5-45D7-80CE-C5DCC997BC8C}">
      <dgm:prSet/>
      <dgm:spPr/>
      <dgm:t>
        <a:bodyPr/>
        <a:lstStyle/>
        <a:p>
          <a:pPr rtl="1"/>
          <a:endParaRPr lang="fa-IR"/>
        </a:p>
      </dgm:t>
    </dgm:pt>
    <dgm:pt modelId="{B22AB93F-3A0D-4589-B5F3-BCFAD8A003C7}" type="sibTrans" cxnId="{31A4AFF2-F5B5-45D7-80CE-C5DCC997BC8C}">
      <dgm:prSet/>
      <dgm:spPr/>
      <dgm:t>
        <a:bodyPr/>
        <a:lstStyle/>
        <a:p>
          <a:pPr rtl="1"/>
          <a:endParaRPr lang="fa-IR"/>
        </a:p>
      </dgm:t>
    </dgm:pt>
    <dgm:pt modelId="{44E57A47-7D43-45BA-B69B-1A04B682F6E6}">
      <dgm:prSet phldrT="[Text]" custT="1"/>
      <dgm:spPr>
        <a:gradFill flip="none" rotWithShape="1">
          <a:gsLst>
            <a:gs pos="0">
              <a:srgbClr val="FFF200"/>
            </a:gs>
            <a:gs pos="45000">
              <a:srgbClr val="FF7A00"/>
            </a:gs>
            <a:gs pos="70000">
              <a:srgbClr val="FF0300"/>
            </a:gs>
            <a:gs pos="100000">
              <a:srgbClr val="4D0808"/>
            </a:gs>
          </a:gsLst>
          <a:path path="circle">
            <a:fillToRect r="100000" b="100000"/>
          </a:path>
          <a:tileRect l="-100000" t="-100000"/>
        </a:gradFill>
      </dgm:spPr>
      <dgm:t>
        <a:bodyPr/>
        <a:lstStyle/>
        <a:p>
          <a:pPr rtl="1"/>
          <a:r>
            <a:rPr lang="fa-IR" sz="2500" dirty="0" smtClean="0">
              <a:solidFill>
                <a:schemeClr val="tx1"/>
              </a:solidFill>
              <a:cs typeface="B Jadid" pitchFamily="2" charset="-78"/>
            </a:rPr>
            <a:t>خشک کردن ثانویه</a:t>
          </a:r>
        </a:p>
        <a:p>
          <a:pPr rtl="1"/>
          <a:r>
            <a:rPr lang="en-US" sz="2500" dirty="0" smtClean="0">
              <a:solidFill>
                <a:schemeClr val="tx1"/>
              </a:solidFill>
              <a:cs typeface="B Jadid" pitchFamily="2" charset="-78"/>
            </a:rPr>
            <a:t>Secondary Drying</a:t>
          </a:r>
          <a:endParaRPr lang="fa-IR" sz="2500" dirty="0" smtClean="0">
            <a:solidFill>
              <a:schemeClr val="tx1"/>
            </a:solidFill>
            <a:cs typeface="B Jadid" pitchFamily="2" charset="-78"/>
          </a:endParaRPr>
        </a:p>
      </dgm:t>
    </dgm:pt>
    <dgm:pt modelId="{CE757AED-334A-458B-B661-8E7F5CBFD490}" type="parTrans" cxnId="{18BEC326-0DB6-4F81-AA4B-ECC8F7507321}">
      <dgm:prSet/>
      <dgm:spPr/>
      <dgm:t>
        <a:bodyPr/>
        <a:lstStyle/>
        <a:p>
          <a:pPr rtl="1"/>
          <a:endParaRPr lang="fa-IR"/>
        </a:p>
      </dgm:t>
    </dgm:pt>
    <dgm:pt modelId="{4C03DC1F-674C-4FEB-BD27-B1D4CD459B23}" type="sibTrans" cxnId="{18BEC326-0DB6-4F81-AA4B-ECC8F7507321}">
      <dgm:prSet/>
      <dgm:spPr/>
      <dgm:t>
        <a:bodyPr/>
        <a:lstStyle/>
        <a:p>
          <a:pPr rtl="1"/>
          <a:endParaRPr lang="fa-IR"/>
        </a:p>
      </dgm:t>
    </dgm:pt>
    <dgm:pt modelId="{073688AA-00C7-46F5-847E-34DB0750D1AA}" type="pres">
      <dgm:prSet presAssocID="{551857B7-848A-44BE-883A-A4DA06B63A2D}" presName="CompostProcess" presStyleCnt="0">
        <dgm:presLayoutVars>
          <dgm:dir/>
          <dgm:resizeHandles val="exact"/>
        </dgm:presLayoutVars>
      </dgm:prSet>
      <dgm:spPr/>
    </dgm:pt>
    <dgm:pt modelId="{258A3F85-9F85-4C99-9DDC-3F8A26932048}" type="pres">
      <dgm:prSet presAssocID="{551857B7-848A-44BE-883A-A4DA06B63A2D}" presName="arrow" presStyleLbl="bgShp" presStyleIdx="0" presStyleCnt="1"/>
      <dgm:spPr>
        <a:gradFill flip="none" rotWithShape="1">
          <a:gsLst>
            <a:gs pos="0">
              <a:srgbClr val="000000"/>
            </a:gs>
            <a:gs pos="20000">
              <a:srgbClr val="000040"/>
            </a:gs>
            <a:gs pos="50000">
              <a:srgbClr val="400040"/>
            </a:gs>
            <a:gs pos="75000">
              <a:srgbClr val="8F0040"/>
            </a:gs>
            <a:gs pos="89999">
              <a:srgbClr val="F27300"/>
            </a:gs>
            <a:gs pos="100000">
              <a:srgbClr val="FFBF00"/>
            </a:gs>
          </a:gsLst>
          <a:lin ang="2400000" scaled="0"/>
          <a:tileRect/>
        </a:gradFill>
      </dgm:spPr>
    </dgm:pt>
    <dgm:pt modelId="{6404090B-0B94-448A-8E5B-E3B68399EE23}" type="pres">
      <dgm:prSet presAssocID="{551857B7-848A-44BE-883A-A4DA06B63A2D}" presName="linearProcess" presStyleCnt="0"/>
      <dgm:spPr/>
    </dgm:pt>
    <dgm:pt modelId="{F6E622FA-8D46-4CC6-809C-3F9F7BA698C6}" type="pres">
      <dgm:prSet presAssocID="{1ED96C6B-9303-4B11-B42C-2B668D98CE38}" presName="textNode" presStyleLbl="node1" presStyleIdx="0" presStyleCnt="3">
        <dgm:presLayoutVars>
          <dgm:bulletEnabled val="1"/>
        </dgm:presLayoutVars>
      </dgm:prSet>
      <dgm:spPr/>
      <dgm:t>
        <a:bodyPr/>
        <a:lstStyle/>
        <a:p>
          <a:pPr rtl="1"/>
          <a:endParaRPr lang="fa-IR"/>
        </a:p>
      </dgm:t>
    </dgm:pt>
    <dgm:pt modelId="{95A80619-DF64-4638-BB49-2638878AD4A4}" type="pres">
      <dgm:prSet presAssocID="{4E7D1719-DF2B-421C-9B19-1E8E3A2FDDE0}" presName="sibTrans" presStyleCnt="0"/>
      <dgm:spPr/>
    </dgm:pt>
    <dgm:pt modelId="{A7058C57-BFEC-4CCC-A092-DA8C52456371}" type="pres">
      <dgm:prSet presAssocID="{6898FB33-C135-432F-9565-EB49E74B86AC}" presName="textNode" presStyleLbl="node1" presStyleIdx="1" presStyleCnt="3">
        <dgm:presLayoutVars>
          <dgm:bulletEnabled val="1"/>
        </dgm:presLayoutVars>
      </dgm:prSet>
      <dgm:spPr/>
      <dgm:t>
        <a:bodyPr/>
        <a:lstStyle/>
        <a:p>
          <a:pPr rtl="1"/>
          <a:endParaRPr lang="fa-IR"/>
        </a:p>
      </dgm:t>
    </dgm:pt>
    <dgm:pt modelId="{0BC82304-9292-4994-94E5-FD991E8B720A}" type="pres">
      <dgm:prSet presAssocID="{B22AB93F-3A0D-4589-B5F3-BCFAD8A003C7}" presName="sibTrans" presStyleCnt="0"/>
      <dgm:spPr/>
    </dgm:pt>
    <dgm:pt modelId="{C0744C53-08B7-4241-82B5-C4278B92A500}" type="pres">
      <dgm:prSet presAssocID="{44E57A47-7D43-45BA-B69B-1A04B682F6E6}" presName="textNode" presStyleLbl="node1" presStyleIdx="2" presStyleCnt="3" custLinFactNeighborX="64849" custLinFactNeighborY="-1562">
        <dgm:presLayoutVars>
          <dgm:bulletEnabled val="1"/>
        </dgm:presLayoutVars>
      </dgm:prSet>
      <dgm:spPr/>
      <dgm:t>
        <a:bodyPr/>
        <a:lstStyle/>
        <a:p>
          <a:pPr rtl="1"/>
          <a:endParaRPr lang="fa-IR"/>
        </a:p>
      </dgm:t>
    </dgm:pt>
  </dgm:ptLst>
  <dgm:cxnLst>
    <dgm:cxn modelId="{18BEC326-0DB6-4F81-AA4B-ECC8F7507321}" srcId="{551857B7-848A-44BE-883A-A4DA06B63A2D}" destId="{44E57A47-7D43-45BA-B69B-1A04B682F6E6}" srcOrd="2" destOrd="0" parTransId="{CE757AED-334A-458B-B661-8E7F5CBFD490}" sibTransId="{4C03DC1F-674C-4FEB-BD27-B1D4CD459B23}"/>
    <dgm:cxn modelId="{28F5D727-6AA5-4030-9D58-B52A0DCE05BF}" type="presOf" srcId="{551857B7-848A-44BE-883A-A4DA06B63A2D}" destId="{073688AA-00C7-46F5-847E-34DB0750D1AA}" srcOrd="0" destOrd="0" presId="urn:microsoft.com/office/officeart/2005/8/layout/hProcess9"/>
    <dgm:cxn modelId="{4A60F960-865A-4F1C-B8DD-F9087357124F}" srcId="{551857B7-848A-44BE-883A-A4DA06B63A2D}" destId="{1ED96C6B-9303-4B11-B42C-2B668D98CE38}" srcOrd="0" destOrd="0" parTransId="{D8211E61-F83A-475D-B89F-EC0D2F022FB4}" sibTransId="{4E7D1719-DF2B-421C-9B19-1E8E3A2FDDE0}"/>
    <dgm:cxn modelId="{3F863067-05AE-4A9A-9516-46CA5EE16C08}" type="presOf" srcId="{44E57A47-7D43-45BA-B69B-1A04B682F6E6}" destId="{C0744C53-08B7-4241-82B5-C4278B92A500}" srcOrd="0" destOrd="0" presId="urn:microsoft.com/office/officeart/2005/8/layout/hProcess9"/>
    <dgm:cxn modelId="{31A4AFF2-F5B5-45D7-80CE-C5DCC997BC8C}" srcId="{551857B7-848A-44BE-883A-A4DA06B63A2D}" destId="{6898FB33-C135-432F-9565-EB49E74B86AC}" srcOrd="1" destOrd="0" parTransId="{9F8DB0BB-2A4D-468F-8E43-A5A75835E5C2}" sibTransId="{B22AB93F-3A0D-4589-B5F3-BCFAD8A003C7}"/>
    <dgm:cxn modelId="{97846CF2-C03F-4622-81FA-19AEC185DE46}" type="presOf" srcId="{1ED96C6B-9303-4B11-B42C-2B668D98CE38}" destId="{F6E622FA-8D46-4CC6-809C-3F9F7BA698C6}" srcOrd="0" destOrd="0" presId="urn:microsoft.com/office/officeart/2005/8/layout/hProcess9"/>
    <dgm:cxn modelId="{B847933D-2AC3-49DE-8FD9-A3952030EC03}" type="presOf" srcId="{6898FB33-C135-432F-9565-EB49E74B86AC}" destId="{A7058C57-BFEC-4CCC-A092-DA8C52456371}" srcOrd="0" destOrd="0" presId="urn:microsoft.com/office/officeart/2005/8/layout/hProcess9"/>
    <dgm:cxn modelId="{7780AB1E-DDED-4394-96A1-525BD596BD68}" type="presParOf" srcId="{073688AA-00C7-46F5-847E-34DB0750D1AA}" destId="{258A3F85-9F85-4C99-9DDC-3F8A26932048}" srcOrd="0" destOrd="0" presId="urn:microsoft.com/office/officeart/2005/8/layout/hProcess9"/>
    <dgm:cxn modelId="{6542F23F-19BC-4B4B-93ED-F2E325EC66EC}" type="presParOf" srcId="{073688AA-00C7-46F5-847E-34DB0750D1AA}" destId="{6404090B-0B94-448A-8E5B-E3B68399EE23}" srcOrd="1" destOrd="0" presId="urn:microsoft.com/office/officeart/2005/8/layout/hProcess9"/>
    <dgm:cxn modelId="{2B3491B5-27E5-4352-895D-26429A04FB06}" type="presParOf" srcId="{6404090B-0B94-448A-8E5B-E3B68399EE23}" destId="{F6E622FA-8D46-4CC6-809C-3F9F7BA698C6}" srcOrd="0" destOrd="0" presId="urn:microsoft.com/office/officeart/2005/8/layout/hProcess9"/>
    <dgm:cxn modelId="{D1E9EBAB-FAAB-48F5-B3BA-F96EEB4E0B87}" type="presParOf" srcId="{6404090B-0B94-448A-8E5B-E3B68399EE23}" destId="{95A80619-DF64-4638-BB49-2638878AD4A4}" srcOrd="1" destOrd="0" presId="urn:microsoft.com/office/officeart/2005/8/layout/hProcess9"/>
    <dgm:cxn modelId="{E718A86F-D17B-4F4C-89FA-919F35FF7018}" type="presParOf" srcId="{6404090B-0B94-448A-8E5B-E3B68399EE23}" destId="{A7058C57-BFEC-4CCC-A092-DA8C52456371}" srcOrd="2" destOrd="0" presId="urn:microsoft.com/office/officeart/2005/8/layout/hProcess9"/>
    <dgm:cxn modelId="{9DB79FC6-9F86-4419-8936-5220208A106B}" type="presParOf" srcId="{6404090B-0B94-448A-8E5B-E3B68399EE23}" destId="{0BC82304-9292-4994-94E5-FD991E8B720A}" srcOrd="3" destOrd="0" presId="urn:microsoft.com/office/officeart/2005/8/layout/hProcess9"/>
    <dgm:cxn modelId="{D94A29F5-0FEA-4D87-A8EB-057C624C25AA}" type="presParOf" srcId="{6404090B-0B94-448A-8E5B-E3B68399EE23}" destId="{C0744C53-08B7-4241-82B5-C4278B92A50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A3F85-9F85-4C99-9DDC-3F8A26932048}">
      <dsp:nvSpPr>
        <dsp:cNvPr id="0" name=""/>
        <dsp:cNvSpPr/>
      </dsp:nvSpPr>
      <dsp:spPr>
        <a:xfrm>
          <a:off x="588644" y="0"/>
          <a:ext cx="6671310" cy="4648200"/>
        </a:xfrm>
        <a:prstGeom prst="righ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2400000" scaled="0"/>
          <a:tileRect/>
        </a:gra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6E622FA-8D46-4CC6-809C-3F9F7BA698C6}">
      <dsp:nvSpPr>
        <dsp:cNvPr id="0" name=""/>
        <dsp:cNvSpPr/>
      </dsp:nvSpPr>
      <dsp:spPr>
        <a:xfrm>
          <a:off x="3623" y="1394460"/>
          <a:ext cx="2382311" cy="1859280"/>
        </a:xfrm>
        <a:prstGeom prst="roundRect">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400000" scaled="0"/>
        </a:gra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solidFill>
                <a:schemeClr val="tx1"/>
              </a:solidFill>
              <a:cs typeface="B Jadid" pitchFamily="2" charset="-78"/>
            </a:rPr>
            <a:t>انجماد </a:t>
          </a:r>
          <a:r>
            <a:rPr lang="en-US" sz="2500" kern="1200" dirty="0" smtClean="0">
              <a:solidFill>
                <a:schemeClr val="tx1"/>
              </a:solidFill>
              <a:cs typeface="B Jadid" pitchFamily="2" charset="-78"/>
            </a:rPr>
            <a:t>(freezing)</a:t>
          </a:r>
          <a:endParaRPr lang="fa-IR" sz="2500" kern="1200" dirty="0">
            <a:solidFill>
              <a:schemeClr val="tx1"/>
            </a:solidFill>
            <a:cs typeface="B Jadid" pitchFamily="2" charset="-78"/>
          </a:endParaRPr>
        </a:p>
      </dsp:txBody>
      <dsp:txXfrm>
        <a:off x="94386" y="1485223"/>
        <a:ext cx="2200785" cy="1677754"/>
      </dsp:txXfrm>
    </dsp:sp>
    <dsp:sp modelId="{A7058C57-BFEC-4CCC-A092-DA8C52456371}">
      <dsp:nvSpPr>
        <dsp:cNvPr id="0" name=""/>
        <dsp:cNvSpPr/>
      </dsp:nvSpPr>
      <dsp:spPr>
        <a:xfrm>
          <a:off x="2733144" y="1394460"/>
          <a:ext cx="2382311" cy="1859280"/>
        </a:xfrm>
        <a:prstGeom prst="roundRect">
          <a:avLst/>
        </a:prstGeom>
        <a:gradFill rotWithShape="0">
          <a:gsLst>
            <a:gs pos="0">
              <a:srgbClr val="FFF200"/>
            </a:gs>
            <a:gs pos="45000">
              <a:srgbClr val="FF7A00"/>
            </a:gs>
            <a:gs pos="70000">
              <a:srgbClr val="FF0300"/>
            </a:gs>
            <a:gs pos="100000">
              <a:srgbClr val="4D0808"/>
            </a:gs>
          </a:gsLst>
          <a:lin ang="2400000" scaled="0"/>
        </a:gra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solidFill>
                <a:schemeClr val="tx1"/>
              </a:solidFill>
              <a:cs typeface="B Jadid" pitchFamily="2" charset="-78"/>
            </a:rPr>
            <a:t>خشک کردن اولیه </a:t>
          </a:r>
        </a:p>
        <a:p>
          <a:pPr lvl="0" algn="ctr" defTabSz="1111250" rtl="1">
            <a:lnSpc>
              <a:spcPct val="90000"/>
            </a:lnSpc>
            <a:spcBef>
              <a:spcPct val="0"/>
            </a:spcBef>
            <a:spcAft>
              <a:spcPct val="35000"/>
            </a:spcAft>
          </a:pPr>
          <a:r>
            <a:rPr lang="en-US" sz="2500" kern="1200" dirty="0" smtClean="0">
              <a:solidFill>
                <a:schemeClr val="tx1"/>
              </a:solidFill>
              <a:cs typeface="B Jadid" pitchFamily="2" charset="-78"/>
            </a:rPr>
            <a:t>primary </a:t>
          </a:r>
          <a:r>
            <a:rPr lang="fa-IR" sz="2500" kern="1200" dirty="0" smtClean="0">
              <a:solidFill>
                <a:schemeClr val="tx1"/>
              </a:solidFill>
              <a:cs typeface="B Jadid" pitchFamily="2" charset="-78"/>
            </a:rPr>
            <a:t> </a:t>
          </a:r>
          <a:r>
            <a:rPr lang="en-US" sz="2500" kern="1200" dirty="0" smtClean="0">
              <a:solidFill>
                <a:schemeClr val="tx1"/>
              </a:solidFill>
              <a:cs typeface="B Jadid" pitchFamily="2" charset="-78"/>
            </a:rPr>
            <a:t>drying</a:t>
          </a:r>
          <a:endParaRPr lang="fa-IR" sz="2500" kern="1200" dirty="0">
            <a:solidFill>
              <a:schemeClr val="tx1"/>
            </a:solidFill>
            <a:cs typeface="B Jadid" pitchFamily="2" charset="-78"/>
          </a:endParaRPr>
        </a:p>
      </dsp:txBody>
      <dsp:txXfrm>
        <a:off x="2823907" y="1485223"/>
        <a:ext cx="2200785" cy="1677754"/>
      </dsp:txXfrm>
    </dsp:sp>
    <dsp:sp modelId="{C0744C53-08B7-4241-82B5-C4278B92A500}">
      <dsp:nvSpPr>
        <dsp:cNvPr id="0" name=""/>
        <dsp:cNvSpPr/>
      </dsp:nvSpPr>
      <dsp:spPr>
        <a:xfrm>
          <a:off x="5466288" y="1365418"/>
          <a:ext cx="2382311" cy="1859280"/>
        </a:xfrm>
        <a:prstGeom prst="roundRect">
          <a:avLst/>
        </a:prstGeom>
        <a:gradFill flip="none" rotWithShape="1">
          <a:gsLst>
            <a:gs pos="0">
              <a:srgbClr val="FFF200"/>
            </a:gs>
            <a:gs pos="45000">
              <a:srgbClr val="FF7A00"/>
            </a:gs>
            <a:gs pos="70000">
              <a:srgbClr val="FF0300"/>
            </a:gs>
            <a:gs pos="100000">
              <a:srgbClr val="4D0808"/>
            </a:gs>
          </a:gsLst>
          <a:path path="circle">
            <a:fillToRect r="100000" b="100000"/>
          </a:path>
          <a:tileRect l="-100000" t="-100000"/>
        </a:gra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solidFill>
                <a:schemeClr val="tx1"/>
              </a:solidFill>
              <a:cs typeface="B Jadid" pitchFamily="2" charset="-78"/>
            </a:rPr>
            <a:t>خشک کردن ثانویه</a:t>
          </a:r>
        </a:p>
        <a:p>
          <a:pPr lvl="0" algn="ctr" defTabSz="1111250" rtl="1">
            <a:lnSpc>
              <a:spcPct val="90000"/>
            </a:lnSpc>
            <a:spcBef>
              <a:spcPct val="0"/>
            </a:spcBef>
            <a:spcAft>
              <a:spcPct val="35000"/>
            </a:spcAft>
          </a:pPr>
          <a:r>
            <a:rPr lang="en-US" sz="2500" kern="1200" dirty="0" smtClean="0">
              <a:solidFill>
                <a:schemeClr val="tx1"/>
              </a:solidFill>
              <a:cs typeface="B Jadid" pitchFamily="2" charset="-78"/>
            </a:rPr>
            <a:t>Secondary Drying</a:t>
          </a:r>
          <a:endParaRPr lang="fa-IR" sz="2500" kern="1200" dirty="0" smtClean="0">
            <a:solidFill>
              <a:schemeClr val="tx1"/>
            </a:solidFill>
            <a:cs typeface="B Jadid" pitchFamily="2" charset="-78"/>
          </a:endParaRPr>
        </a:p>
      </dsp:txBody>
      <dsp:txXfrm>
        <a:off x="5557051" y="1456181"/>
        <a:ext cx="2200785" cy="16777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4BD1A17-B95B-4C1E-8BEB-7021F26DAD67}" type="datetimeFigureOut">
              <a:rPr lang="en-US"/>
              <a:pPr>
                <a:defRPr/>
              </a:pPr>
              <a:t>11/29/2013</a:t>
            </a:fld>
            <a:endParaRPr lang="en-US" dirty="0">
              <a:solidFill>
                <a:srgbClr val="FFFFFF"/>
              </a:solidFill>
            </a:endParaRPr>
          </a:p>
        </p:txBody>
      </p:sp>
      <p:sp>
        <p:nvSpPr>
          <p:cNvPr id="5"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13514B5C-B76D-4544-9055-257980C5425B}" type="slidenum">
              <a:rPr lang="en-US"/>
              <a:pPr>
                <a:def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83D741-53F3-42A5-B31B-7FB59F164F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AC18C7-F11A-4FB3-B821-9C1036C3529C}" type="datetimeFigureOut">
              <a:rPr lang="en-US"/>
              <a:pPr>
                <a:defRPr/>
              </a:pPr>
              <a:t>11/29/2013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2B9589-708E-42CB-ABB4-31AB012A1D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4F9CF8-F0AD-469E-B2BA-E4AA7AC3DFCD}" type="datetimeFigureOut">
              <a:rPr lang="en-US"/>
              <a:pPr>
                <a:defRPr/>
              </a:pPr>
              <a:t>11/29/2013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A39A4-FEC1-4A5B-A25A-86855EAE07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62209B-207C-45FF-9C34-851718B4BE18}" type="datetimeFigureOut">
              <a:rPr lang="en-US"/>
              <a:pPr>
                <a:defRPr/>
              </a:pPr>
              <a:t>11/29/2013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2C40BA-2169-4BD8-9C5A-43E5AA043BE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771B252-79DB-462C-9107-8BAB360E0400}" type="datetimeFigureOut">
              <a:rPr lang="en-US"/>
              <a:pPr>
                <a:defRPr/>
              </a:pPr>
              <a:t>11/29/2013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DFC3FB6-052E-4395-AA48-C1E29F1BA4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ED61921-BF4F-4690-9605-76B0EEB12FF9}" type="datetimeFigureOut">
              <a:rPr lang="en-US"/>
              <a:pPr>
                <a:defRPr/>
              </a:pPr>
              <a:t>11/29/2013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1A062A5-B7FE-4828-B41D-FBB9C0DC1D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3061B50-EC92-4D5F-89FC-81AB2B89AFC9}" type="datetimeFigureOut">
              <a:rPr lang="en-US"/>
              <a:pPr>
                <a:defRPr/>
              </a:pPr>
              <a:t>11/29/2013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4CC2A85-CA21-49CB-90FE-C4DBB1D469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1571DC2-DFE2-42CE-B43B-C7B533011EA7}" type="datetimeFigureOut">
              <a:rPr lang="en-US"/>
              <a:pPr>
                <a:defRPr/>
              </a:pPr>
              <a:t>11/29/2013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82D79C6-6C01-4D8C-AACA-44BA63F885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6E7F744-E236-480D-A9E5-2F54095EF5A1}" type="datetimeFigureOut">
              <a:rPr lang="en-US"/>
              <a:pPr>
                <a:defRPr/>
              </a:pPr>
              <a:t>11/29/2013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03D4CD-C420-44C3-862E-E02C49D755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DDD7DE4-7B6F-44F4-AAF0-6B3CA0B3AC17}" type="datetimeFigureOut">
              <a:rPr lang="en-US"/>
              <a:pPr>
                <a:defRPr/>
              </a:pPr>
              <a:t>11/29/2013</a:t>
            </a:fld>
            <a:endParaRPr lang="en-US">
              <a:solidFill>
                <a:schemeClr val="tx1"/>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E8CBD8B-653D-45B8-BA6F-2003AF4518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l="-11000" r="-1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920028E9-6F07-4665-B40F-BF38379B3726}" type="datetimeFigureOut">
              <a:rPr lang="en-US"/>
              <a:pPr>
                <a:defRPr/>
              </a:pPr>
              <a:t>11/29/2013</a:t>
            </a:fld>
            <a:endParaRPr lang="en-US" sz="1000" dirty="0">
              <a:solidFill>
                <a:schemeClr val="tx1"/>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rtl="0"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B48A8A0B-4AB3-413C-8465-19D6AEC6E527}"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1" fontAlgn="base">
        <a:spcBef>
          <a:spcPct val="0"/>
        </a:spcBef>
        <a:spcAft>
          <a:spcPct val="0"/>
        </a:spcAft>
        <a:defRPr sz="5000" kern="1200">
          <a:solidFill>
            <a:schemeClr val="tx2"/>
          </a:solidFill>
          <a:latin typeface="+mj-lt"/>
          <a:ea typeface="+mj-ea"/>
          <a:cs typeface="+mj-cs"/>
        </a:defRPr>
      </a:lvl1pPr>
      <a:lvl2pPr algn="l" rtl="1" fontAlgn="base">
        <a:spcBef>
          <a:spcPct val="0"/>
        </a:spcBef>
        <a:spcAft>
          <a:spcPct val="0"/>
        </a:spcAft>
        <a:defRPr sz="5000">
          <a:solidFill>
            <a:schemeClr val="tx2"/>
          </a:solidFill>
          <a:latin typeface="Calibri" pitchFamily="34" charset="0"/>
        </a:defRPr>
      </a:lvl2pPr>
      <a:lvl3pPr algn="l" rtl="1" fontAlgn="base">
        <a:spcBef>
          <a:spcPct val="0"/>
        </a:spcBef>
        <a:spcAft>
          <a:spcPct val="0"/>
        </a:spcAft>
        <a:defRPr sz="5000">
          <a:solidFill>
            <a:schemeClr val="tx2"/>
          </a:solidFill>
          <a:latin typeface="Calibri" pitchFamily="34" charset="0"/>
        </a:defRPr>
      </a:lvl3pPr>
      <a:lvl4pPr algn="l" rtl="1" fontAlgn="base">
        <a:spcBef>
          <a:spcPct val="0"/>
        </a:spcBef>
        <a:spcAft>
          <a:spcPct val="0"/>
        </a:spcAft>
        <a:defRPr sz="5000">
          <a:solidFill>
            <a:schemeClr val="tx2"/>
          </a:solidFill>
          <a:latin typeface="Calibri" pitchFamily="34" charset="0"/>
        </a:defRPr>
      </a:lvl4pPr>
      <a:lvl5pPr algn="l" rtl="1" fontAlgn="base">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p:titleStyle>
    <p:bodyStyle>
      <a:lvl1pPr marL="273050" indent="-273050" algn="r" rtl="1"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r" rtl="1"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r" rtl="1"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r" rtl="1"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r" rtl="1"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305800" cy="2057400"/>
          </a:xfrm>
        </p:spPr>
        <p:txBody>
          <a:bodyPr>
            <a:noAutofit/>
          </a:bodyPr>
          <a:lstStyle/>
          <a:p>
            <a:pPr algn="ctr" fontAlgn="auto">
              <a:spcAft>
                <a:spcPts val="0"/>
              </a:spcAft>
              <a:defRPr/>
            </a:pPr>
            <a:r>
              <a:rPr lang="en-US" sz="48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rPr>
              <a:t/>
            </a:r>
            <a:br>
              <a:rPr lang="en-US" sz="48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rPr>
            </a:br>
            <a:r>
              <a:rPr lang="en-US" sz="96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rPr>
              <a:t>FREEZE DRYING</a:t>
            </a:r>
            <a:endParaRPr lang="fa-IR" sz="48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endParaRPr>
          </a:p>
        </p:txBody>
      </p:sp>
      <p:cxnSp>
        <p:nvCxnSpPr>
          <p:cNvPr id="6" name="Straight Connector 5"/>
          <p:cNvCxnSpPr/>
          <p:nvPr/>
        </p:nvCxnSpPr>
        <p:spPr>
          <a:xfrm flipV="1">
            <a:off x="-304800" y="3504406"/>
            <a:ext cx="6324600" cy="76200"/>
          </a:xfrm>
          <a:prstGeom prst="line">
            <a:avLst/>
          </a:prstGeom>
          <a:ln w="57150">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headEnd type="oval" w="med" len="med"/>
            <a:tailEnd type="oval" w="med" len="med"/>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5372894" y="4304506"/>
            <a:ext cx="1600200" cy="1588"/>
          </a:xfrm>
          <a:prstGeom prst="line">
            <a:avLst/>
          </a:prstGeom>
          <a:ln w="57150">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headEnd type="oval" w="med" len="med"/>
            <a:tailEnd type="oval" w="med" len="med"/>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a:off x="-381000" y="5028406"/>
            <a:ext cx="6400800" cy="77788"/>
          </a:xfrm>
          <a:prstGeom prst="line">
            <a:avLst/>
          </a:prstGeom>
          <a:ln w="57150">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headEnd type="oval" w="med" len="med"/>
            <a:tailEnd type="oval" w="med" len="med"/>
          </a:ln>
        </p:spPr>
        <p:style>
          <a:lnRef idx="3">
            <a:schemeClr val="dk1"/>
          </a:lnRef>
          <a:fillRef idx="0">
            <a:schemeClr val="dk1"/>
          </a:fillRef>
          <a:effectRef idx="2">
            <a:schemeClr val="dk1"/>
          </a:effectRef>
          <a:fontRef idx="minor">
            <a:schemeClr val="tx1"/>
          </a:fontRef>
        </p:style>
      </p:cxnSp>
      <p:sp>
        <p:nvSpPr>
          <p:cNvPr id="13320" name="TextBox 10"/>
          <p:cNvSpPr txBox="1">
            <a:spLocks noChangeArrowheads="1"/>
          </p:cNvSpPr>
          <p:nvPr/>
        </p:nvSpPr>
        <p:spPr bwMode="auto">
          <a:xfrm>
            <a:off x="5791200" y="3886200"/>
            <a:ext cx="184150" cy="369888"/>
          </a:xfrm>
          <a:prstGeom prst="rect">
            <a:avLst/>
          </a:prstGeom>
          <a:noFill/>
          <a:ln w="9525">
            <a:noFill/>
            <a:miter lim="800000"/>
            <a:headEnd/>
            <a:tailEnd/>
          </a:ln>
        </p:spPr>
        <p:txBody>
          <a:bodyPr wrap="none">
            <a:spAutoFit/>
          </a:bodyPr>
          <a:lstStyle/>
          <a:p>
            <a:pPr algn="l" rtl="0"/>
            <a:endParaRPr lang="fa-IR">
              <a:latin typeface="Constantia" pitchFamily="18" charset="0"/>
              <a:cs typeface="B Jadid" pitchFamily="2" charset="-78"/>
            </a:endParaRPr>
          </a:p>
        </p:txBody>
      </p:sp>
      <p:cxnSp>
        <p:nvCxnSpPr>
          <p:cNvPr id="14" name="Straight Connector 13"/>
          <p:cNvCxnSpPr/>
          <p:nvPr/>
        </p:nvCxnSpPr>
        <p:spPr>
          <a:xfrm rot="5400000" flipH="1" flipV="1">
            <a:off x="-190103" y="5066903"/>
            <a:ext cx="3962400" cy="76994"/>
          </a:xfrm>
          <a:prstGeom prst="line">
            <a:avLst/>
          </a:prstGeom>
          <a:ln w="57150">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headEnd type="oval" w="med" len="med"/>
            <a:tailEnd type="oval"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828800" y="3123406"/>
            <a:ext cx="5562600" cy="1588"/>
          </a:xfrm>
          <a:prstGeom prst="line">
            <a:avLst/>
          </a:prstGeom>
          <a:ln w="57150" cap="flat" cmpd="sng">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headEnd type="oval" w="med" len="med"/>
            <a:tailEnd type="oval" w="med" len="med"/>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5400000">
            <a:off x="5333603" y="5181997"/>
            <a:ext cx="4115594" cy="0"/>
          </a:xfrm>
          <a:prstGeom prst="line">
            <a:avLst/>
          </a:prstGeom>
          <a:ln w="57150">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headEnd type="oval" w="med" len="med"/>
            <a:tailEnd type="oval" w="med" len="med"/>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1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1000"/>
                                        <p:tgtEl>
                                          <p:spTgt spid="14"/>
                                        </p:tgtEl>
                                      </p:cBhvr>
                                    </p:animEffect>
                                  </p:childTnLst>
                                </p:cTn>
                              </p:par>
                            </p:childTnLst>
                          </p:cTn>
                        </p:par>
                        <p:par>
                          <p:cTn id="15" fill="hold">
                            <p:stCondLst>
                              <p:cond delay="31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000"/>
                                        <p:tgtEl>
                                          <p:spTgt spid="15"/>
                                        </p:tgtEl>
                                      </p:cBhvr>
                                    </p:animEffect>
                                  </p:childTnLst>
                                </p:cTn>
                              </p:par>
                            </p:childTnLst>
                          </p:cTn>
                        </p:par>
                        <p:par>
                          <p:cTn id="19" fill="hold">
                            <p:stCondLst>
                              <p:cond delay="4100"/>
                            </p:stCondLst>
                            <p:childTnLst>
                              <p:par>
                                <p:cTn id="20" presetID="2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par>
                                <p:cTn id="23" presetID="2" presetClass="exit" presetSubtype="4" fill="hold" nodeType="with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15"/>
                                        </p:tgtEl>
                                        <p:attrNameLst>
                                          <p:attrName>ppt_x</p:attrName>
                                        </p:attrNameLst>
                                      </p:cBhvr>
                                      <p:tavLst>
                                        <p:tav tm="0">
                                          <p:val>
                                            <p:strVal val="ppt_x"/>
                                          </p:val>
                                        </p:tav>
                                        <p:tav tm="100000">
                                          <p:val>
                                            <p:strVal val="ppt_x"/>
                                          </p:val>
                                        </p:tav>
                                      </p:tavLst>
                                    </p:anim>
                                    <p:anim calcmode="lin" valueType="num">
                                      <p:cBhvr additive="base">
                                        <p:cTn id="29" dur="500"/>
                                        <p:tgtEl>
                                          <p:spTgt spid="15"/>
                                        </p:tgtEl>
                                        <p:attrNameLst>
                                          <p:attrName>ppt_y</p:attrName>
                                        </p:attrNameLst>
                                      </p:cBhvr>
                                      <p:tavLst>
                                        <p:tav tm="0">
                                          <p:val>
                                            <p:strVal val="ppt_y"/>
                                          </p:val>
                                        </p:tav>
                                        <p:tav tm="100000">
                                          <p:val>
                                            <p:strVal val="1+ppt_h/2"/>
                                          </p:val>
                                        </p:tav>
                                      </p:tavLst>
                                    </p:anim>
                                    <p:set>
                                      <p:cBhvr>
                                        <p:cTn id="30" dur="1" fill="hold">
                                          <p:stCondLst>
                                            <p:cond delay="499"/>
                                          </p:stCondLst>
                                        </p:cTn>
                                        <p:tgtEl>
                                          <p:spTgt spid="15"/>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16"/>
                                        </p:tgtEl>
                                        <p:attrNameLst>
                                          <p:attrName>ppt_x</p:attrName>
                                        </p:attrNameLst>
                                      </p:cBhvr>
                                      <p:tavLst>
                                        <p:tav tm="0">
                                          <p:val>
                                            <p:strVal val="ppt_x"/>
                                          </p:val>
                                        </p:tav>
                                        <p:tav tm="100000">
                                          <p:val>
                                            <p:strVal val="ppt_x"/>
                                          </p:val>
                                        </p:tav>
                                      </p:tavLst>
                                    </p:anim>
                                    <p:anim calcmode="lin" valueType="num">
                                      <p:cBhvr additive="base">
                                        <p:cTn id="33" dur="500"/>
                                        <p:tgtEl>
                                          <p:spTgt spid="16"/>
                                        </p:tgtEl>
                                        <p:attrNameLst>
                                          <p:attrName>ppt_y</p:attrName>
                                        </p:attrNameLst>
                                      </p:cBhvr>
                                      <p:tavLst>
                                        <p:tav tm="0">
                                          <p:val>
                                            <p:strVal val="ppt_y"/>
                                          </p:val>
                                        </p:tav>
                                        <p:tav tm="100000">
                                          <p:val>
                                            <p:strVal val="1+ppt_h/2"/>
                                          </p:val>
                                        </p:tav>
                                      </p:tavLst>
                                    </p:anim>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5100"/>
                            </p:stCondLst>
                            <p:childTnLst>
                              <p:par>
                                <p:cTn id="36" presetID="1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lide(fromLeft)">
                                      <p:cBhvr>
                                        <p:cTn id="38" dur="1000"/>
                                        <p:tgtEl>
                                          <p:spTgt spid="6"/>
                                        </p:tgtEl>
                                      </p:cBhvr>
                                    </p:animEffect>
                                  </p:childTnLst>
                                </p:cTn>
                              </p:par>
                            </p:childTnLst>
                          </p:cTn>
                        </p:par>
                        <p:par>
                          <p:cTn id="39" fill="hold">
                            <p:stCondLst>
                              <p:cond delay="61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1000"/>
                                        <p:tgtEl>
                                          <p:spTgt spid="8"/>
                                        </p:tgtEl>
                                      </p:cBhvr>
                                    </p:animEffect>
                                  </p:childTnLst>
                                </p:cTn>
                              </p:par>
                            </p:childTnLst>
                          </p:cTn>
                        </p:par>
                        <p:par>
                          <p:cTn id="43" fill="hold">
                            <p:stCondLst>
                              <p:cond delay="7100"/>
                            </p:stCondLst>
                            <p:childTnLst>
                              <p:par>
                                <p:cTn id="44" presetID="22" presetClass="entr" presetSubtype="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1000"/>
                                        <p:tgtEl>
                                          <p:spTgt spid="10"/>
                                        </p:tgtEl>
                                      </p:cBhvr>
                                    </p:animEffect>
                                  </p:childTnLst>
                                </p:cTn>
                              </p:par>
                              <p:par>
                                <p:cTn id="47" presetID="2" presetClass="exit" presetSubtype="8" fill="hold" nodeType="withEffect">
                                  <p:stCondLst>
                                    <p:cond delay="0"/>
                                  </p:stCondLst>
                                  <p:childTnLst>
                                    <p:anim calcmode="lin" valueType="num">
                                      <p:cBhvr additive="base">
                                        <p:cTn id="48" dur="500"/>
                                        <p:tgtEl>
                                          <p:spTgt spid="6"/>
                                        </p:tgtEl>
                                        <p:attrNameLst>
                                          <p:attrName>ppt_x</p:attrName>
                                        </p:attrNameLst>
                                      </p:cBhvr>
                                      <p:tavLst>
                                        <p:tav tm="0">
                                          <p:val>
                                            <p:strVal val="ppt_x"/>
                                          </p:val>
                                        </p:tav>
                                        <p:tav tm="100000">
                                          <p:val>
                                            <p:strVal val="0-ppt_w/2"/>
                                          </p:val>
                                        </p:tav>
                                      </p:tavLst>
                                    </p:anim>
                                    <p:anim calcmode="lin" valueType="num">
                                      <p:cBhvr additive="base">
                                        <p:cTn id="49" dur="500"/>
                                        <p:tgtEl>
                                          <p:spTgt spid="6"/>
                                        </p:tgtEl>
                                        <p:attrNameLst>
                                          <p:attrName>ppt_y</p:attrName>
                                        </p:attrNameLst>
                                      </p:cBhvr>
                                      <p:tavLst>
                                        <p:tav tm="0">
                                          <p:val>
                                            <p:strVal val="ppt_y"/>
                                          </p:val>
                                        </p:tav>
                                        <p:tav tm="100000">
                                          <p:val>
                                            <p:strVal val="ppt_y"/>
                                          </p:val>
                                        </p:tav>
                                      </p:tavLst>
                                    </p:anim>
                                    <p:set>
                                      <p:cBhvr>
                                        <p:cTn id="50" dur="1" fill="hold">
                                          <p:stCondLst>
                                            <p:cond delay="499"/>
                                          </p:stCondLst>
                                        </p:cTn>
                                        <p:tgtEl>
                                          <p:spTgt spid="6"/>
                                        </p:tgtEl>
                                        <p:attrNameLst>
                                          <p:attrName>style.visibility</p:attrName>
                                        </p:attrNameLst>
                                      </p:cBhvr>
                                      <p:to>
                                        <p:strVal val="hidden"/>
                                      </p:to>
                                    </p:set>
                                  </p:childTnLst>
                                </p:cTn>
                              </p:par>
                              <p:par>
                                <p:cTn id="51" presetID="2" presetClass="exit" presetSubtype="8" fill="hold" nodeType="withEffect">
                                  <p:stCondLst>
                                    <p:cond delay="0"/>
                                  </p:stCondLst>
                                  <p:childTnLst>
                                    <p:anim calcmode="lin" valueType="num">
                                      <p:cBhvr additive="base">
                                        <p:cTn id="52" dur="500"/>
                                        <p:tgtEl>
                                          <p:spTgt spid="8"/>
                                        </p:tgtEl>
                                        <p:attrNameLst>
                                          <p:attrName>ppt_x</p:attrName>
                                        </p:attrNameLst>
                                      </p:cBhvr>
                                      <p:tavLst>
                                        <p:tav tm="0">
                                          <p:val>
                                            <p:strVal val="ppt_x"/>
                                          </p:val>
                                        </p:tav>
                                        <p:tav tm="100000">
                                          <p:val>
                                            <p:strVal val="0-ppt_w/2"/>
                                          </p:val>
                                        </p:tav>
                                      </p:tavLst>
                                    </p:anim>
                                    <p:anim calcmode="lin" valueType="num">
                                      <p:cBhvr additive="base">
                                        <p:cTn id="53" dur="500"/>
                                        <p:tgtEl>
                                          <p:spTgt spid="8"/>
                                        </p:tgtEl>
                                        <p:attrNameLst>
                                          <p:attrName>ppt_y</p:attrName>
                                        </p:attrNameLst>
                                      </p:cBhvr>
                                      <p:tavLst>
                                        <p:tav tm="0">
                                          <p:val>
                                            <p:strVal val="ppt_y"/>
                                          </p:val>
                                        </p:tav>
                                        <p:tav tm="100000">
                                          <p:val>
                                            <p:strVal val="ppt_y"/>
                                          </p:val>
                                        </p:tav>
                                      </p:tavLst>
                                    </p:anim>
                                    <p:set>
                                      <p:cBhvr>
                                        <p:cTn id="54" dur="1" fill="hold">
                                          <p:stCondLst>
                                            <p:cond delay="499"/>
                                          </p:stCondLst>
                                        </p:cTn>
                                        <p:tgtEl>
                                          <p:spTgt spid="8"/>
                                        </p:tgtEl>
                                        <p:attrNameLst>
                                          <p:attrName>style.visibility</p:attrName>
                                        </p:attrNameLst>
                                      </p:cBhvr>
                                      <p:to>
                                        <p:strVal val="hidden"/>
                                      </p:to>
                                    </p:set>
                                  </p:childTnLst>
                                </p:cTn>
                              </p:par>
                              <p:par>
                                <p:cTn id="55" presetID="2" presetClass="exit" presetSubtype="8" fill="hold" nodeType="withEffect">
                                  <p:stCondLst>
                                    <p:cond delay="0"/>
                                  </p:stCondLst>
                                  <p:childTnLst>
                                    <p:anim calcmode="lin" valueType="num">
                                      <p:cBhvr additive="base">
                                        <p:cTn id="56" dur="500"/>
                                        <p:tgtEl>
                                          <p:spTgt spid="10"/>
                                        </p:tgtEl>
                                        <p:attrNameLst>
                                          <p:attrName>ppt_x</p:attrName>
                                        </p:attrNameLst>
                                      </p:cBhvr>
                                      <p:tavLst>
                                        <p:tav tm="0">
                                          <p:val>
                                            <p:strVal val="ppt_x"/>
                                          </p:val>
                                        </p:tav>
                                        <p:tav tm="100000">
                                          <p:val>
                                            <p:strVal val="0-ppt_w/2"/>
                                          </p:val>
                                        </p:tav>
                                      </p:tavLst>
                                    </p:anim>
                                    <p:anim calcmode="lin" valueType="num">
                                      <p:cBhvr additive="base">
                                        <p:cTn id="57" dur="500"/>
                                        <p:tgtEl>
                                          <p:spTgt spid="10"/>
                                        </p:tgtEl>
                                        <p:attrNameLst>
                                          <p:attrName>ppt_y</p:attrName>
                                        </p:attrNameLst>
                                      </p:cBhvr>
                                      <p:tavLst>
                                        <p:tav tm="0">
                                          <p:val>
                                            <p:strVal val="ppt_y"/>
                                          </p:val>
                                        </p:tav>
                                        <p:tav tm="100000">
                                          <p:val>
                                            <p:strVal val="ppt_y"/>
                                          </p:val>
                                        </p:tav>
                                      </p:tavLst>
                                    </p:anim>
                                    <p:set>
                                      <p:cBhvr>
                                        <p:cTn id="58" dur="1" fill="hold">
                                          <p:stCondLst>
                                            <p:cond delay="499"/>
                                          </p:stCondLst>
                                        </p:cTn>
                                        <p:tgtEl>
                                          <p:spTgt spid="10"/>
                                        </p:tgtEl>
                                        <p:attrNameLst>
                                          <p:attrName>style.visibility</p:attrName>
                                        </p:attrNameLst>
                                      </p:cBhvr>
                                      <p:to>
                                        <p:strVal val="hidden"/>
                                      </p:to>
                                    </p:set>
                                  </p:childTnLst>
                                </p:cTn>
                              </p:par>
                            </p:childTnLst>
                          </p:cTn>
                        </p:par>
                        <p:par>
                          <p:cTn id="59" fill="hold">
                            <p:stCondLst>
                              <p:cond delay="8100"/>
                            </p:stCondLst>
                            <p:childTnLst>
                              <p:par>
                                <p:cTn id="60" presetID="28" presetClass="emph" presetSubtype="0" repeatCount="indefinite" fill="hold" grpId="1" nodeType="afterEffect">
                                  <p:stCondLst>
                                    <p:cond delay="0"/>
                                  </p:stCondLst>
                                  <p:iterate type="lt">
                                    <p:tmPct val="10000"/>
                                  </p:iterate>
                                  <p:childTnLst>
                                    <p:animClr clrSpc="rgb" dir="cw">
                                      <p:cBhvr override="childStyle">
                                        <p:cTn id="61" dur="1000" fill="hold"/>
                                        <p:tgtEl>
                                          <p:spTgt spid="2"/>
                                        </p:tgtEl>
                                        <p:attrNameLst>
                                          <p:attrName>style.color</p:attrName>
                                        </p:attrNameLst>
                                      </p:cBhvr>
                                      <p:to>
                                        <a:schemeClr val="accent2"/>
                                      </p:to>
                                    </p:animClr>
                                    <p:animClr clrSpc="rgb" dir="cw">
                                      <p:cBhvr>
                                        <p:cTn id="62" dur="1000" fill="hold"/>
                                        <p:tgtEl>
                                          <p:spTgt spid="2"/>
                                        </p:tgtEl>
                                        <p:attrNameLst>
                                          <p:attrName>fillcolor</p:attrName>
                                        </p:attrNameLst>
                                      </p:cBhvr>
                                      <p:to>
                                        <a:schemeClr val="accent2"/>
                                      </p:to>
                                    </p:animClr>
                                    <p:set>
                                      <p:cBhvr>
                                        <p:cTn id="63" dur="1000" fill="hold"/>
                                        <p:tgtEl>
                                          <p:spTgt spid="2"/>
                                        </p:tgtEl>
                                        <p:attrNameLst>
                                          <p:attrName>fill.type</p:attrName>
                                        </p:attrNameLst>
                                      </p:cBhvr>
                                      <p:to>
                                        <p:strVal val="solid"/>
                                      </p:to>
                                    </p:set>
                                    <p:anim to="1.5" calcmode="lin" valueType="num">
                                      <p:cBhvr override="childStyle">
                                        <p:cTn id="64" dur="1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685800"/>
            <a:ext cx="6629400" cy="646331"/>
          </a:xfrm>
          <a:prstGeom prst="rect">
            <a:avLst/>
          </a:prstGeom>
          <a:noFill/>
          <a:ln w="9525">
            <a:noFill/>
            <a:miter lim="800000"/>
            <a:headEnd/>
            <a:tailEnd/>
          </a:ln>
        </p:spPr>
        <p:txBody>
          <a:bodyPr>
            <a:spAutoFit/>
          </a:bodyPr>
          <a:lstStyle/>
          <a:p>
            <a:pPr algn="ctr" rtl="0"/>
            <a:r>
              <a:rPr lang="fa-IR" sz="3600" b="1" dirty="0">
                <a:solidFill>
                  <a:srgbClr val="002060"/>
                </a:solidFill>
                <a:latin typeface="Constantia" pitchFamily="18" charset="0"/>
                <a:cs typeface="B Koodak" pitchFamily="2" charset="-78"/>
              </a:rPr>
              <a:t>انجماد </a:t>
            </a:r>
            <a:r>
              <a:rPr lang="en-US" sz="3600" b="1" dirty="0" smtClean="0">
                <a:solidFill>
                  <a:srgbClr val="002060"/>
                </a:solidFill>
                <a:latin typeface="Constantia" pitchFamily="18" charset="0"/>
                <a:cs typeface="B Koodak" pitchFamily="2" charset="-78"/>
              </a:rPr>
              <a:t>        freezing  </a:t>
            </a:r>
            <a:endParaRPr lang="fa-IR" sz="3600" b="1" dirty="0">
              <a:solidFill>
                <a:srgbClr val="002060"/>
              </a:solidFill>
              <a:latin typeface="Constantia" pitchFamily="18" charset="0"/>
              <a:cs typeface="B Koodak" pitchFamily="2" charset="-78"/>
            </a:endParaRPr>
          </a:p>
        </p:txBody>
      </p:sp>
      <p:sp>
        <p:nvSpPr>
          <p:cNvPr id="6" name="TextBox 5"/>
          <p:cNvSpPr txBox="1"/>
          <p:nvPr/>
        </p:nvSpPr>
        <p:spPr>
          <a:xfrm>
            <a:off x="0" y="1447800"/>
            <a:ext cx="8839200" cy="2062103"/>
          </a:xfrm>
          <a:prstGeom prst="rect">
            <a:avLst/>
          </a:prstGeom>
          <a:noFill/>
          <a:ln w="9525">
            <a:noFill/>
            <a:miter lim="800000"/>
            <a:headEnd/>
            <a:tailEnd/>
          </a:ln>
        </p:spPr>
        <p:txBody>
          <a:bodyPr wrap="square">
            <a:spAutoFit/>
          </a:bodyPr>
          <a:lstStyle/>
          <a:p>
            <a:r>
              <a:rPr lang="fa-IR" sz="3200" dirty="0">
                <a:latin typeface="Constantia" pitchFamily="18" charset="0"/>
                <a:cs typeface="B Koodak" pitchFamily="2" charset="-78"/>
              </a:rPr>
              <a:t>در این مرحله نمونه که میتواند به </a:t>
            </a:r>
            <a:r>
              <a:rPr lang="fa-IR" sz="3200" dirty="0" smtClean="0">
                <a:latin typeface="Constantia" pitchFamily="18" charset="0"/>
                <a:cs typeface="B Koodak" pitchFamily="2" charset="-78"/>
              </a:rPr>
              <a:t>صورت ژل،سوسپانسیون،محلول </a:t>
            </a:r>
            <a:r>
              <a:rPr lang="fa-IR" sz="3200" dirty="0">
                <a:latin typeface="Constantia" pitchFamily="18" charset="0"/>
                <a:cs typeface="B Koodak" pitchFamily="2" charset="-78"/>
              </a:rPr>
              <a:t>یا یک قطعه باک </a:t>
            </a:r>
            <a:r>
              <a:rPr lang="fa-IR" sz="3200" dirty="0" smtClean="0">
                <a:latin typeface="Constantia" pitchFamily="18" charset="0"/>
                <a:cs typeface="B Koodak" pitchFamily="2" charset="-78"/>
              </a:rPr>
              <a:t>باشد،سرد </a:t>
            </a:r>
            <a:r>
              <a:rPr lang="fa-IR" sz="3200" dirty="0">
                <a:latin typeface="Constantia" pitchFamily="18" charset="0"/>
                <a:cs typeface="B Koodak" pitchFamily="2" charset="-78"/>
              </a:rPr>
              <a:t>می شود تا زمانی که کل مجموعه منجمد </a:t>
            </a:r>
            <a:r>
              <a:rPr lang="fa-IR" sz="3200" dirty="0" smtClean="0">
                <a:latin typeface="Constantia" pitchFamily="18" charset="0"/>
                <a:cs typeface="B Koodak" pitchFamily="2" charset="-78"/>
              </a:rPr>
              <a:t>شود.سرعت سرمایش در اندازه وشکل کریستال های یخ تاثیر دارد.</a:t>
            </a:r>
            <a:endParaRPr lang="fa-IR" sz="3200" dirty="0">
              <a:latin typeface="Constantia" pitchFamily="18" charset="0"/>
              <a:cs typeface="B Koodak" pitchFamily="2" charset="-78"/>
            </a:endParaRPr>
          </a:p>
        </p:txBody>
      </p:sp>
      <p:sp>
        <p:nvSpPr>
          <p:cNvPr id="7" name="TextBox 6"/>
          <p:cNvSpPr txBox="1"/>
          <p:nvPr/>
        </p:nvSpPr>
        <p:spPr>
          <a:xfrm>
            <a:off x="228600" y="3581400"/>
            <a:ext cx="8534400" cy="2554545"/>
          </a:xfrm>
          <a:prstGeom prst="rect">
            <a:avLst/>
          </a:prstGeom>
          <a:noFill/>
          <a:ln w="9525">
            <a:noFill/>
            <a:miter lim="800000"/>
            <a:headEnd/>
            <a:tailEnd/>
          </a:ln>
        </p:spPr>
        <p:txBody>
          <a:bodyPr wrap="square">
            <a:spAutoFit/>
          </a:bodyPr>
          <a:lstStyle/>
          <a:p>
            <a:pPr>
              <a:buFont typeface="Wingdings" pitchFamily="2" charset="2"/>
              <a:buChar char="v"/>
            </a:pPr>
            <a:r>
              <a:rPr lang="fa-IR" sz="3200" dirty="0" smtClean="0">
                <a:latin typeface="Constantia" pitchFamily="18" charset="0"/>
                <a:cs typeface="B Koodak" pitchFamily="2" charset="-78"/>
              </a:rPr>
              <a:t>باید به این نکته دقت داشت که در محلول هایی مثل آب نمک  یک سیستم یوتکتیک مانند ایجاد میشود که حتما باید سرمایش تا زیر دما یوتکتیک صورت بگیرد.تا تمام اجزا منجمد گردند  .(برای محلول آب نمک این دما حدود 21- درجه است)</a:t>
            </a:r>
            <a:endParaRPr lang="fa-IR" sz="3200" dirty="0">
              <a:latin typeface="Constantia" pitchFamily="18" charset="0"/>
              <a:cs typeface="B Koodak"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19200" y="1600200"/>
            <a:ext cx="6758819" cy="5029200"/>
          </a:xfrm>
          <a:prstGeom prst="rect">
            <a:avLst/>
          </a:prstGeom>
          <a:noFill/>
          <a:ln w="9525">
            <a:noFill/>
            <a:miter lim="800000"/>
            <a:headEnd/>
            <a:tailEnd/>
          </a:ln>
        </p:spPr>
      </p:pic>
      <p:sp>
        <p:nvSpPr>
          <p:cNvPr id="5" name="TextBox 4"/>
          <p:cNvSpPr txBox="1"/>
          <p:nvPr/>
        </p:nvSpPr>
        <p:spPr>
          <a:xfrm>
            <a:off x="304800" y="609600"/>
            <a:ext cx="7924800" cy="600164"/>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بدنه های متخلخل با کمک خشک کردن انجمادی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609600"/>
            <a:ext cx="6019800" cy="769441"/>
          </a:xfrm>
          <a:prstGeom prst="rect">
            <a:avLst/>
          </a:prstGeom>
          <a:noFill/>
        </p:spPr>
        <p:txBody>
          <a:bodyPr wrap="square" rtlCol="1">
            <a:spAutoFit/>
          </a:bodyPr>
          <a:lstStyle/>
          <a:p>
            <a:r>
              <a:rPr lang="en-US" sz="4400" b="1" dirty="0" smtClean="0">
                <a:solidFill>
                  <a:srgbClr val="002060"/>
                </a:solidFill>
                <a:latin typeface="+mn-lt"/>
              </a:rPr>
              <a:t> : Primary dryi</a:t>
            </a:r>
            <a:r>
              <a:rPr lang="en-US" sz="4400" b="1" dirty="0" smtClean="0">
                <a:solidFill>
                  <a:srgbClr val="002060"/>
                </a:solidFill>
                <a:latin typeface="+mn-lt"/>
                <a:cs typeface="B Koodak" pitchFamily="2" charset="-78"/>
              </a:rPr>
              <a:t>ng</a:t>
            </a:r>
            <a:endParaRPr lang="fa-IR" sz="4400" b="1" dirty="0" smtClean="0">
              <a:solidFill>
                <a:srgbClr val="002060"/>
              </a:solidFill>
              <a:latin typeface="+mn-lt"/>
              <a:cs typeface="B Koodak" pitchFamily="2" charset="-78"/>
            </a:endParaRPr>
          </a:p>
        </p:txBody>
      </p:sp>
      <p:sp>
        <p:nvSpPr>
          <p:cNvPr id="5" name="TextBox 4"/>
          <p:cNvSpPr txBox="1"/>
          <p:nvPr/>
        </p:nvSpPr>
        <p:spPr>
          <a:xfrm>
            <a:off x="762000" y="1600200"/>
            <a:ext cx="7924800" cy="2062103"/>
          </a:xfrm>
          <a:prstGeom prst="rect">
            <a:avLst/>
          </a:prstGeom>
          <a:noFill/>
          <a:ln w="9525">
            <a:noFill/>
            <a:miter lim="800000"/>
            <a:headEnd/>
            <a:tailEnd/>
          </a:ln>
        </p:spPr>
        <p:txBody>
          <a:bodyPr wrap="square">
            <a:spAutoFit/>
          </a:bodyPr>
          <a:lstStyle/>
          <a:p>
            <a:r>
              <a:rPr lang="fa-IR" sz="3200" dirty="0" smtClean="0">
                <a:latin typeface="Constantia" pitchFamily="18" charset="0"/>
                <a:cs typeface="B Koodak" pitchFamily="2" charset="-78"/>
              </a:rPr>
              <a:t>در این مرحله در خلا حداقل 133 </a:t>
            </a:r>
            <a:r>
              <a:rPr lang="en-US" sz="3200" dirty="0" smtClean="0">
                <a:latin typeface="Constantia" pitchFamily="18" charset="0"/>
                <a:cs typeface="B Koodak" pitchFamily="2" charset="-78"/>
              </a:rPr>
              <a:t>mbar</a:t>
            </a:r>
            <a:r>
              <a:rPr lang="fa-IR" sz="3200" dirty="0" smtClean="0">
                <a:latin typeface="Constantia" pitchFamily="18" charset="0"/>
                <a:cs typeface="B Koodak" pitchFamily="2" charset="-78"/>
              </a:rPr>
              <a:t> نمونه حرارت میبیند تا با فرایند تصعید 65 الی 90 در صد رطوبت که به صورت آب آزاد موجود است و منجود شده است از سیستم خارج شود. </a:t>
            </a:r>
            <a:r>
              <a:rPr lang="en-US" altLang="zh-TW" sz="3200" dirty="0" smtClean="0">
                <a:latin typeface="Constantia" pitchFamily="18" charset="0"/>
                <a:cs typeface="B Koodak" pitchFamily="2" charset="-78"/>
              </a:rPr>
              <a:t>  </a:t>
            </a:r>
            <a:endParaRPr lang="fa-IR" sz="3200" dirty="0">
              <a:latin typeface="Constantia" pitchFamily="18" charset="0"/>
              <a:cs typeface="B Koodak" pitchFamily="2" charset="-78"/>
            </a:endParaRPr>
          </a:p>
        </p:txBody>
      </p:sp>
      <p:sp>
        <p:nvSpPr>
          <p:cNvPr id="6" name="TextBox 5"/>
          <p:cNvSpPr txBox="1"/>
          <p:nvPr/>
        </p:nvSpPr>
        <p:spPr>
          <a:xfrm>
            <a:off x="1905000" y="3886200"/>
            <a:ext cx="6781800" cy="769441"/>
          </a:xfrm>
          <a:prstGeom prst="rect">
            <a:avLst/>
          </a:prstGeom>
          <a:noFill/>
        </p:spPr>
        <p:txBody>
          <a:bodyPr wrap="square" rtlCol="1">
            <a:spAutoFit/>
          </a:bodyPr>
          <a:lstStyle/>
          <a:p>
            <a:r>
              <a:rPr lang="en-US" sz="4400" b="1" dirty="0" smtClean="0">
                <a:solidFill>
                  <a:srgbClr val="002060"/>
                </a:solidFill>
                <a:latin typeface="+mn-lt"/>
              </a:rPr>
              <a:t>    :Secondary drying</a:t>
            </a:r>
            <a:endParaRPr lang="fa-IR" sz="4400" b="1" dirty="0" smtClean="0">
              <a:solidFill>
                <a:srgbClr val="002060"/>
              </a:solidFill>
              <a:latin typeface="+mn-lt"/>
            </a:endParaRPr>
          </a:p>
        </p:txBody>
      </p:sp>
      <p:sp>
        <p:nvSpPr>
          <p:cNvPr id="7" name="TextBox 6"/>
          <p:cNvSpPr txBox="1"/>
          <p:nvPr/>
        </p:nvSpPr>
        <p:spPr>
          <a:xfrm>
            <a:off x="0" y="4724400"/>
            <a:ext cx="8839200" cy="1569660"/>
          </a:xfrm>
          <a:prstGeom prst="rect">
            <a:avLst/>
          </a:prstGeom>
          <a:noFill/>
          <a:ln w="9525">
            <a:noFill/>
            <a:miter lim="800000"/>
            <a:headEnd/>
            <a:tailEnd/>
          </a:ln>
        </p:spPr>
        <p:txBody>
          <a:bodyPr wrap="square">
            <a:spAutoFit/>
          </a:bodyPr>
          <a:lstStyle/>
          <a:p>
            <a:r>
              <a:rPr lang="fa-IR" sz="3200" dirty="0" smtClean="0">
                <a:latin typeface="Constantia" pitchFamily="18" charset="0"/>
                <a:cs typeface="B Koodak" pitchFamily="2" charset="-78"/>
              </a:rPr>
              <a:t>در مرحله دوم با افزایش 1.2 الی 1.3 دما ، آب پیوندی  که منجمد شدنی نیست یه کمک خلا خارج میشود.</a:t>
            </a:r>
          </a:p>
          <a:p>
            <a:r>
              <a:rPr lang="fa-IR" sz="3200" dirty="0" smtClean="0">
                <a:latin typeface="Constantia" pitchFamily="18" charset="0"/>
                <a:cs typeface="B Koodak" pitchFamily="2" charset="-78"/>
              </a:rPr>
              <a:t>البته دما برای محصولات متفاوت کاملا تفاوت دارئ.</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l="-11000" r="-11000"/>
          </a:stretch>
        </a:blipFill>
        <a:effectLst/>
      </p:bgPr>
    </p:bg>
    <p:spTree>
      <p:nvGrpSpPr>
        <p:cNvPr id="1" name=""/>
        <p:cNvGrpSpPr/>
        <p:nvPr/>
      </p:nvGrpSpPr>
      <p:grpSpPr>
        <a:xfrm>
          <a:off x="0" y="0"/>
          <a:ext cx="0" cy="0"/>
          <a:chOff x="0" y="0"/>
          <a:chExt cx="0" cy="0"/>
        </a:xfrm>
      </p:grpSpPr>
      <p:pic>
        <p:nvPicPr>
          <p:cNvPr id="25602" name="Content Placeholder 4" descr="Untitled-1.png"/>
          <p:cNvPicPr>
            <a:picLocks noGrp="1" noChangeAspect="1"/>
          </p:cNvPicPr>
          <p:nvPr>
            <p:ph idx="1"/>
          </p:nvPr>
        </p:nvPicPr>
        <p:blipFill>
          <a:blip r:embed="rId3" cstate="print"/>
          <a:srcRect/>
          <a:stretch>
            <a:fillRect/>
          </a:stretch>
        </p:blipFill>
        <p:spPr>
          <a:xfrm>
            <a:off x="0" y="1295400"/>
            <a:ext cx="9144000" cy="5119688"/>
          </a:xfrm>
        </p:spPr>
      </p:pic>
      <p:sp>
        <p:nvSpPr>
          <p:cNvPr id="25603" name="Title 1"/>
          <p:cNvSpPr>
            <a:spLocks noGrp="1"/>
          </p:cNvSpPr>
          <p:nvPr>
            <p:ph type="title"/>
          </p:nvPr>
        </p:nvSpPr>
        <p:spPr>
          <a:xfrm>
            <a:off x="533400" y="381000"/>
            <a:ext cx="7162800" cy="990600"/>
          </a:xfrm>
        </p:spPr>
        <p:txBody>
          <a:bodyPr/>
          <a:lstStyle/>
          <a:p>
            <a:r>
              <a:rPr lang="en-US" smtClean="0">
                <a:cs typeface="Traditional Arabic" pitchFamily="18" charset="-78"/>
              </a:rPr>
              <a:t>Freeze Dryer Model</a:t>
            </a:r>
            <a:endParaRPr lang="fa-I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HELCRS"/>
          <p:cNvPicPr>
            <a:picLocks noChangeAspect="1" noChangeArrowheads="1"/>
          </p:cNvPicPr>
          <p:nvPr/>
        </p:nvPicPr>
        <p:blipFill>
          <a:blip r:embed="rId2" cstate="print"/>
          <a:srcRect/>
          <a:stretch>
            <a:fillRect/>
          </a:stretch>
        </p:blipFill>
        <p:spPr bwMode="auto">
          <a:xfrm>
            <a:off x="5257800" y="5105400"/>
            <a:ext cx="3048000" cy="1471612"/>
          </a:xfrm>
          <a:prstGeom prst="rect">
            <a:avLst/>
          </a:prstGeom>
          <a:noFill/>
          <a:ln w="9525">
            <a:noFill/>
            <a:miter lim="800000"/>
            <a:headEnd/>
            <a:tailEnd/>
          </a:ln>
        </p:spPr>
      </p:pic>
      <p:pic>
        <p:nvPicPr>
          <p:cNvPr id="5" name="Picture 8" descr="SHELLFRZ"/>
          <p:cNvPicPr>
            <a:picLocks noChangeAspect="1" noChangeArrowheads="1"/>
          </p:cNvPicPr>
          <p:nvPr/>
        </p:nvPicPr>
        <p:blipFill>
          <a:blip r:embed="rId3" cstate="print"/>
          <a:srcRect/>
          <a:stretch>
            <a:fillRect/>
          </a:stretch>
        </p:blipFill>
        <p:spPr bwMode="auto">
          <a:xfrm>
            <a:off x="5334000" y="3200400"/>
            <a:ext cx="3048000" cy="1389062"/>
          </a:xfrm>
          <a:prstGeom prst="rect">
            <a:avLst/>
          </a:prstGeom>
          <a:noFill/>
          <a:ln w="9525">
            <a:noFill/>
            <a:miter lim="800000"/>
            <a:headEnd/>
            <a:tailEnd/>
          </a:ln>
        </p:spPr>
      </p:pic>
      <p:pic>
        <p:nvPicPr>
          <p:cNvPr id="6" name="Picture 12" descr="1Lmdl"/>
          <p:cNvPicPr>
            <a:picLocks noChangeAspect="1" noChangeArrowheads="1"/>
          </p:cNvPicPr>
          <p:nvPr/>
        </p:nvPicPr>
        <p:blipFill>
          <a:blip r:embed="rId4" cstate="print"/>
          <a:srcRect l="19145" t="15001" r="26288" b="53404"/>
          <a:stretch>
            <a:fillRect/>
          </a:stretch>
        </p:blipFill>
        <p:spPr bwMode="auto">
          <a:xfrm>
            <a:off x="838200" y="3657600"/>
            <a:ext cx="3416300" cy="2825750"/>
          </a:xfrm>
          <a:prstGeom prst="rect">
            <a:avLst/>
          </a:prstGeom>
          <a:noFill/>
          <a:ln w="6350">
            <a:solidFill>
              <a:srgbClr val="808080"/>
            </a:solidFill>
            <a:miter lim="800000"/>
            <a:headEnd/>
            <a:tailEnd/>
          </a:ln>
        </p:spPr>
      </p:pic>
      <p:sp>
        <p:nvSpPr>
          <p:cNvPr id="7" name="TextBox 6"/>
          <p:cNvSpPr txBox="1"/>
          <p:nvPr/>
        </p:nvSpPr>
        <p:spPr>
          <a:xfrm>
            <a:off x="76200" y="1143000"/>
            <a:ext cx="8915400" cy="1154162"/>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نمونه ای از مرحله انجماد در سیستم </a:t>
            </a:r>
            <a:r>
              <a:rPr lang="en-US" altLang="zh-TW" sz="3600" b="1" dirty="0" smtClean="0">
                <a:solidFill>
                  <a:srgbClr val="002060"/>
                </a:solidFill>
                <a:latin typeface="+mn-lt"/>
                <a:cs typeface="B Koodak" pitchFamily="2" charset="-78"/>
              </a:rPr>
              <a:t>Shell Freezing</a:t>
            </a:r>
          </a:p>
          <a:p>
            <a:pPr algn="ctr" fontAlgn="auto">
              <a:spcAft>
                <a:spcPts val="0"/>
              </a:spcAft>
              <a:defRPr/>
            </a:pPr>
            <a:endParaRPr lang="fa-IR" sz="3600" b="1" dirty="0" smtClean="0">
              <a:solidFill>
                <a:srgbClr val="002060"/>
              </a:solidFill>
              <a:latin typeface="+mn-lt"/>
              <a:cs typeface="B Koodak"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5"/>
          <p:cNvPicPr>
            <a:picLocks noChangeArrowheads="1"/>
          </p:cNvPicPr>
          <p:nvPr/>
        </p:nvPicPr>
        <p:blipFill>
          <a:blip r:embed="rId2" cstate="print"/>
          <a:srcRect l="65442" t="11800"/>
          <a:stretch>
            <a:fillRect/>
          </a:stretch>
        </p:blipFill>
        <p:spPr bwMode="auto">
          <a:xfrm>
            <a:off x="4891088" y="2462213"/>
            <a:ext cx="2043112" cy="4167187"/>
          </a:xfrm>
          <a:prstGeom prst="rect">
            <a:avLst/>
          </a:prstGeom>
          <a:noFill/>
          <a:ln w="12700">
            <a:solidFill>
              <a:schemeClr val="accent2"/>
            </a:solidFill>
            <a:miter lim="800000"/>
            <a:headEnd/>
            <a:tailEnd/>
          </a:ln>
        </p:spPr>
      </p:pic>
      <p:pic>
        <p:nvPicPr>
          <p:cNvPr id="5" name="Picture 1036"/>
          <p:cNvPicPr>
            <a:picLocks noChangeArrowheads="1"/>
          </p:cNvPicPr>
          <p:nvPr/>
        </p:nvPicPr>
        <p:blipFill>
          <a:blip r:embed="rId2" cstate="print"/>
          <a:srcRect t="14915" r="68384"/>
          <a:stretch>
            <a:fillRect/>
          </a:stretch>
        </p:blipFill>
        <p:spPr bwMode="auto">
          <a:xfrm>
            <a:off x="1989138" y="2543175"/>
            <a:ext cx="1973262" cy="4086225"/>
          </a:xfrm>
          <a:prstGeom prst="rect">
            <a:avLst/>
          </a:prstGeom>
          <a:noFill/>
          <a:ln w="12700">
            <a:solidFill>
              <a:schemeClr val="accent2"/>
            </a:solidFill>
            <a:miter lim="800000"/>
            <a:headEnd/>
            <a:tailEnd/>
          </a:ln>
        </p:spPr>
      </p:pic>
      <p:sp>
        <p:nvSpPr>
          <p:cNvPr id="6" name="Rectangle 1026"/>
          <p:cNvSpPr>
            <a:spLocks noChangeArrowheads="1"/>
          </p:cNvSpPr>
          <p:nvPr/>
        </p:nvSpPr>
        <p:spPr bwMode="auto">
          <a:xfrm>
            <a:off x="1676400" y="5943600"/>
            <a:ext cx="847725"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TW" sz="1600">
                <a:solidFill>
                  <a:srgbClr val="0033CC"/>
                </a:solidFill>
                <a:ea typeface="PMingLiU" pitchFamily="18" charset="-120"/>
              </a:rPr>
              <a:t>Heat</a:t>
            </a:r>
          </a:p>
        </p:txBody>
      </p:sp>
      <p:sp>
        <p:nvSpPr>
          <p:cNvPr id="7" name="Rectangle 1027"/>
          <p:cNvSpPr>
            <a:spLocks noChangeArrowheads="1"/>
          </p:cNvSpPr>
          <p:nvPr/>
        </p:nvSpPr>
        <p:spPr bwMode="auto">
          <a:xfrm>
            <a:off x="5029200" y="6276975"/>
            <a:ext cx="847725"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ltLang="zh-TW" sz="1600">
                <a:solidFill>
                  <a:srgbClr val="0033CC"/>
                </a:solidFill>
                <a:ea typeface="PMingLiU" pitchFamily="18" charset="-120"/>
              </a:rPr>
              <a:t>Heat</a:t>
            </a:r>
          </a:p>
        </p:txBody>
      </p:sp>
      <p:sp>
        <p:nvSpPr>
          <p:cNvPr id="8" name="Rectangle 1028"/>
          <p:cNvSpPr>
            <a:spLocks noChangeArrowheads="1"/>
          </p:cNvSpPr>
          <p:nvPr/>
        </p:nvSpPr>
        <p:spPr bwMode="auto">
          <a:xfrm>
            <a:off x="3957638" y="4219575"/>
            <a:ext cx="995362" cy="431800"/>
          </a:xfrm>
          <a:prstGeom prst="rect">
            <a:avLst/>
          </a:prstGeom>
          <a:noFill/>
          <a:ln w="12700">
            <a:noFill/>
            <a:miter lim="800000"/>
            <a:headEnd/>
            <a:tailEnd/>
          </a:ln>
        </p:spPr>
        <p:txBody>
          <a:bodyPr lIns="90488" tIns="44450" rIns="90488" bIns="44450">
            <a:spAutoFit/>
          </a:bodyPr>
          <a:lstStyle/>
          <a:p>
            <a:pPr algn="ctr" eaLnBrk="0" hangingPunct="0">
              <a:lnSpc>
                <a:spcPct val="70000"/>
              </a:lnSpc>
              <a:spcBef>
                <a:spcPct val="50000"/>
              </a:spcBef>
            </a:pPr>
            <a:r>
              <a:rPr lang="en-US" altLang="zh-TW" sz="1600" dirty="0">
                <a:solidFill>
                  <a:srgbClr val="0033CC"/>
                </a:solidFill>
                <a:ea typeface="PMingLiU" pitchFamily="18" charset="-120"/>
              </a:rPr>
              <a:t>Frozen Sample</a:t>
            </a:r>
          </a:p>
        </p:txBody>
      </p:sp>
      <p:sp>
        <p:nvSpPr>
          <p:cNvPr id="9" name="Line 1030"/>
          <p:cNvSpPr>
            <a:spLocks noChangeShapeType="1"/>
          </p:cNvSpPr>
          <p:nvPr/>
        </p:nvSpPr>
        <p:spPr bwMode="auto">
          <a:xfrm flipH="1">
            <a:off x="2973388" y="4448175"/>
            <a:ext cx="1065212" cy="574675"/>
          </a:xfrm>
          <a:prstGeom prst="line">
            <a:avLst/>
          </a:prstGeom>
          <a:noFill/>
          <a:ln w="12700">
            <a:solidFill>
              <a:srgbClr val="CC0066"/>
            </a:solidFill>
            <a:round/>
            <a:headEnd/>
            <a:tailEnd type="oval" w="med" len="sm"/>
          </a:ln>
        </p:spPr>
        <p:txBody>
          <a:bodyPr wrap="none" anchor="ctr"/>
          <a:lstStyle/>
          <a:p>
            <a:endParaRPr lang="fa-IR"/>
          </a:p>
        </p:txBody>
      </p:sp>
      <p:sp>
        <p:nvSpPr>
          <p:cNvPr id="10" name="Rectangle 1031"/>
          <p:cNvSpPr>
            <a:spLocks noChangeArrowheads="1"/>
          </p:cNvSpPr>
          <p:nvPr/>
        </p:nvSpPr>
        <p:spPr bwMode="auto">
          <a:xfrm>
            <a:off x="4032250" y="5438775"/>
            <a:ext cx="847725" cy="457200"/>
          </a:xfrm>
          <a:prstGeom prst="rect">
            <a:avLst/>
          </a:prstGeom>
          <a:noFill/>
          <a:ln w="12700">
            <a:noFill/>
            <a:miter lim="800000"/>
            <a:headEnd/>
            <a:tailEnd/>
          </a:ln>
        </p:spPr>
        <p:txBody>
          <a:bodyPr lIns="90488" tIns="44450" rIns="90488" bIns="44450">
            <a:spAutoFit/>
          </a:bodyPr>
          <a:lstStyle/>
          <a:p>
            <a:pPr algn="ctr" eaLnBrk="0" hangingPunct="0">
              <a:lnSpc>
                <a:spcPct val="75000"/>
              </a:lnSpc>
              <a:spcBef>
                <a:spcPct val="50000"/>
              </a:spcBef>
            </a:pPr>
            <a:r>
              <a:rPr lang="en-US" altLang="zh-TW" sz="1600">
                <a:solidFill>
                  <a:srgbClr val="0033CC"/>
                </a:solidFill>
                <a:ea typeface="PMingLiU" pitchFamily="18" charset="-120"/>
              </a:rPr>
              <a:t>Water Vapor</a:t>
            </a:r>
          </a:p>
        </p:txBody>
      </p:sp>
      <p:sp>
        <p:nvSpPr>
          <p:cNvPr id="11" name="Line 1032"/>
          <p:cNvSpPr>
            <a:spLocks noChangeShapeType="1"/>
          </p:cNvSpPr>
          <p:nvPr/>
        </p:nvSpPr>
        <p:spPr bwMode="auto">
          <a:xfrm flipH="1" flipV="1">
            <a:off x="2667000" y="5210175"/>
            <a:ext cx="1371600" cy="381000"/>
          </a:xfrm>
          <a:prstGeom prst="line">
            <a:avLst/>
          </a:prstGeom>
          <a:noFill/>
          <a:ln w="12700">
            <a:solidFill>
              <a:srgbClr val="CC0066"/>
            </a:solidFill>
            <a:round/>
            <a:headEnd/>
            <a:tailEnd type="oval" w="med" len="sm"/>
          </a:ln>
        </p:spPr>
        <p:txBody>
          <a:bodyPr wrap="none" anchor="ctr"/>
          <a:lstStyle/>
          <a:p>
            <a:endParaRPr lang="fa-IR"/>
          </a:p>
        </p:txBody>
      </p:sp>
      <p:sp>
        <p:nvSpPr>
          <p:cNvPr id="12" name="Line 1033"/>
          <p:cNvSpPr>
            <a:spLocks noChangeShapeType="1"/>
          </p:cNvSpPr>
          <p:nvPr/>
        </p:nvSpPr>
        <p:spPr bwMode="auto">
          <a:xfrm flipV="1">
            <a:off x="4800600" y="5175250"/>
            <a:ext cx="1225550" cy="415925"/>
          </a:xfrm>
          <a:prstGeom prst="line">
            <a:avLst/>
          </a:prstGeom>
          <a:noFill/>
          <a:ln w="12700">
            <a:solidFill>
              <a:srgbClr val="CC0066"/>
            </a:solidFill>
            <a:round/>
            <a:headEnd/>
            <a:tailEnd type="oval" w="med" len="sm"/>
          </a:ln>
        </p:spPr>
        <p:txBody>
          <a:bodyPr wrap="none" anchor="ctr"/>
          <a:lstStyle/>
          <a:p>
            <a:endParaRPr lang="fa-IR"/>
          </a:p>
        </p:txBody>
      </p:sp>
      <p:sp>
        <p:nvSpPr>
          <p:cNvPr id="13" name="Line 1041"/>
          <p:cNvSpPr>
            <a:spLocks noChangeShapeType="1"/>
          </p:cNvSpPr>
          <p:nvPr/>
        </p:nvSpPr>
        <p:spPr bwMode="auto">
          <a:xfrm>
            <a:off x="4800600" y="4448175"/>
            <a:ext cx="838200" cy="533400"/>
          </a:xfrm>
          <a:prstGeom prst="line">
            <a:avLst/>
          </a:prstGeom>
          <a:noFill/>
          <a:ln w="12700">
            <a:solidFill>
              <a:srgbClr val="CC0066"/>
            </a:solidFill>
            <a:round/>
            <a:headEnd/>
            <a:tailEnd type="oval" w="med" len="sm"/>
          </a:ln>
        </p:spPr>
        <p:txBody>
          <a:bodyPr wrap="none"/>
          <a:lstStyle/>
          <a:p>
            <a:endParaRPr lang="fa-IR"/>
          </a:p>
        </p:txBody>
      </p:sp>
      <p:sp>
        <p:nvSpPr>
          <p:cNvPr id="14" name="TextBox 13"/>
          <p:cNvSpPr txBox="1"/>
          <p:nvPr/>
        </p:nvSpPr>
        <p:spPr>
          <a:xfrm>
            <a:off x="0" y="654040"/>
            <a:ext cx="8991600" cy="1708160"/>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نمونه ای از مرحله خشک کردن در روش </a:t>
            </a:r>
          </a:p>
          <a:p>
            <a:pPr algn="ctr" fontAlgn="auto">
              <a:spcAft>
                <a:spcPts val="0"/>
              </a:spcAft>
              <a:defRPr/>
            </a:pPr>
            <a:r>
              <a:rPr lang="en-US" altLang="zh-TW" sz="3600" b="1" dirty="0" smtClean="0">
                <a:solidFill>
                  <a:srgbClr val="002060"/>
                </a:solidFill>
                <a:latin typeface="+mn-lt"/>
                <a:cs typeface="B Koodak" pitchFamily="2" charset="-78"/>
              </a:rPr>
              <a:t>Shell Freezing</a:t>
            </a:r>
          </a:p>
          <a:p>
            <a:pPr algn="ctr" fontAlgn="auto">
              <a:spcAft>
                <a:spcPts val="0"/>
              </a:spcAft>
              <a:defRPr/>
            </a:pPr>
            <a:endParaRPr lang="fa-IR" sz="3600" b="1" dirty="0" smtClean="0">
              <a:solidFill>
                <a:srgbClr val="002060"/>
              </a:solidFill>
              <a:latin typeface="+mn-lt"/>
              <a:cs typeface="B Koodak"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5029200" y="2057400"/>
            <a:ext cx="4114800" cy="3414409"/>
          </a:xfrm>
          <a:prstGeom prst="rect">
            <a:avLst/>
          </a:prstGeom>
          <a:noFill/>
          <a:ln w="12700">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81000" y="2133600"/>
            <a:ext cx="4524375" cy="4457700"/>
          </a:xfrm>
          <a:prstGeom prst="rect">
            <a:avLst/>
          </a:prstGeom>
          <a:noFill/>
          <a:ln w="9525">
            <a:noFill/>
            <a:miter lim="800000"/>
            <a:headEnd/>
            <a:tailEnd/>
          </a:ln>
        </p:spPr>
      </p:pic>
      <p:sp>
        <p:nvSpPr>
          <p:cNvPr id="7" name="TextBox 6"/>
          <p:cNvSpPr txBox="1"/>
          <p:nvPr/>
        </p:nvSpPr>
        <p:spPr>
          <a:xfrm>
            <a:off x="0" y="654040"/>
            <a:ext cx="8991600" cy="1708160"/>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نمونه ای از مرحله خشک کردن در روش</a:t>
            </a:r>
          </a:p>
          <a:p>
            <a:pPr algn="ctr" fontAlgn="auto">
              <a:spcAft>
                <a:spcPts val="0"/>
              </a:spcAft>
              <a:defRPr/>
            </a:pPr>
            <a:r>
              <a:rPr lang="en-US" altLang="zh-TW" sz="3600" b="1" dirty="0" smtClean="0">
                <a:solidFill>
                  <a:srgbClr val="002060"/>
                </a:solidFill>
                <a:latin typeface="+mn-lt"/>
                <a:cs typeface="B Koodak" pitchFamily="2" charset="-78"/>
              </a:rPr>
              <a:t>Bulk tray dryer</a:t>
            </a:r>
          </a:p>
          <a:p>
            <a:pPr algn="ctr" fontAlgn="auto">
              <a:spcAft>
                <a:spcPts val="0"/>
              </a:spcAft>
              <a:defRPr/>
            </a:pPr>
            <a:endParaRPr lang="fa-IR" sz="3600" b="1" dirty="0" smtClean="0">
              <a:solidFill>
                <a:srgbClr val="002060"/>
              </a:solidFill>
              <a:latin typeface="+mn-lt"/>
              <a:cs typeface="B Koodak"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2133600"/>
            <a:ext cx="8893175" cy="4419600"/>
          </a:xfrm>
          <a:prstGeom prst="rect">
            <a:avLst/>
          </a:prstGeom>
          <a:noFill/>
          <a:ln w="9525">
            <a:noFill/>
            <a:miter lim="800000"/>
            <a:headEnd/>
            <a:tailEnd/>
          </a:ln>
        </p:spPr>
      </p:pic>
      <p:sp>
        <p:nvSpPr>
          <p:cNvPr id="3" name="TextBox 2"/>
          <p:cNvSpPr txBox="1"/>
          <p:nvPr/>
        </p:nvSpPr>
        <p:spPr>
          <a:xfrm>
            <a:off x="1143000" y="1000036"/>
            <a:ext cx="7391400" cy="600164"/>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نمونه هایی از روند خشک کردن انجمادی</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76212" y="1752600"/>
            <a:ext cx="8739188" cy="4343400"/>
          </a:xfrm>
          <a:prstGeom prst="rect">
            <a:avLst/>
          </a:prstGeom>
          <a:noFill/>
          <a:ln w="9525">
            <a:noFill/>
            <a:miter lim="800000"/>
            <a:headEnd/>
            <a:tailEnd/>
          </a:ln>
        </p:spPr>
      </p:pic>
      <p:sp>
        <p:nvSpPr>
          <p:cNvPr id="3" name="TextBox 2"/>
          <p:cNvSpPr txBox="1"/>
          <p:nvPr/>
        </p:nvSpPr>
        <p:spPr>
          <a:xfrm>
            <a:off x="1143000" y="762000"/>
            <a:ext cx="7391400" cy="600164"/>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نمونه هایی از روند خشک کردن انجمادی</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7200" y="838200"/>
            <a:ext cx="8229195" cy="6019800"/>
            <a:chOff x="914805" y="381000"/>
            <a:chExt cx="8229195" cy="6019800"/>
          </a:xfrm>
        </p:grpSpPr>
        <p:pic>
          <p:nvPicPr>
            <p:cNvPr id="4" name="Picture 2"/>
            <p:cNvPicPr>
              <a:picLocks noChangeAspect="1" noChangeArrowheads="1"/>
            </p:cNvPicPr>
            <p:nvPr/>
          </p:nvPicPr>
          <p:blipFill>
            <a:blip r:embed="rId2" cstate="print"/>
            <a:srcRect/>
            <a:stretch>
              <a:fillRect/>
            </a:stretch>
          </p:blipFill>
          <p:spPr bwMode="auto">
            <a:xfrm>
              <a:off x="914805" y="381000"/>
              <a:ext cx="8229195" cy="6019800"/>
            </a:xfrm>
            <a:prstGeom prst="rect">
              <a:avLst/>
            </a:prstGeom>
            <a:noFill/>
            <a:ln w="9525">
              <a:noFill/>
              <a:miter lim="800000"/>
              <a:headEnd/>
              <a:tailEnd/>
            </a:ln>
            <a:effectLst/>
          </p:spPr>
        </p:pic>
        <p:cxnSp>
          <p:nvCxnSpPr>
            <p:cNvPr id="6" name="Straight Arrow Connector 5"/>
            <p:cNvCxnSpPr/>
            <p:nvPr/>
          </p:nvCxnSpPr>
          <p:spPr>
            <a:xfrm rot="10800000">
              <a:off x="3429000" y="1219200"/>
              <a:ext cx="2286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324894" y="2400300"/>
              <a:ext cx="2209006" cy="79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29000" y="3505200"/>
              <a:ext cx="31242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219200" y="238036"/>
            <a:ext cx="7391400" cy="600164"/>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نمونه هایی از روند خشک کردن انجمادی</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Brace 4"/>
          <p:cNvSpPr/>
          <p:nvPr/>
        </p:nvSpPr>
        <p:spPr>
          <a:xfrm>
            <a:off x="3352800" y="2362200"/>
            <a:ext cx="990600" cy="2514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rtl="0" fontAlgn="auto">
              <a:spcBef>
                <a:spcPts val="0"/>
              </a:spcBef>
              <a:spcAft>
                <a:spcPts val="0"/>
              </a:spcAft>
              <a:defRPr/>
            </a:pPr>
            <a:endParaRPr lang="fa-IR"/>
          </a:p>
        </p:txBody>
      </p:sp>
      <p:sp>
        <p:nvSpPr>
          <p:cNvPr id="14339" name="Rectangle 5"/>
          <p:cNvSpPr>
            <a:spLocks noChangeArrowheads="1"/>
          </p:cNvSpPr>
          <p:nvPr/>
        </p:nvSpPr>
        <p:spPr bwMode="auto">
          <a:xfrm>
            <a:off x="304800" y="2590800"/>
            <a:ext cx="3216275" cy="646113"/>
          </a:xfrm>
          <a:prstGeom prst="rect">
            <a:avLst/>
          </a:prstGeom>
          <a:noFill/>
          <a:ln w="9525">
            <a:noFill/>
            <a:miter lim="800000"/>
            <a:headEnd/>
            <a:tailEnd/>
          </a:ln>
        </p:spPr>
        <p:txBody>
          <a:bodyPr wrap="none">
            <a:spAutoFit/>
          </a:bodyPr>
          <a:lstStyle/>
          <a:p>
            <a:pPr algn="l" rtl="0"/>
            <a:r>
              <a:rPr lang="en-US" altLang="zh-TW" sz="3600">
                <a:solidFill>
                  <a:srgbClr val="002060"/>
                </a:solidFill>
                <a:latin typeface="Franklin Gothic Heavy" pitchFamily="34" charset="0"/>
              </a:rPr>
              <a:t>Lyophilization</a:t>
            </a:r>
            <a:endParaRPr lang="fa-IR" sz="3600">
              <a:solidFill>
                <a:srgbClr val="002060"/>
              </a:solidFill>
              <a:latin typeface="Franklin Gothic Heavy" pitchFamily="34" charset="0"/>
              <a:ea typeface="Majalla UI"/>
              <a:cs typeface="Majalla UI"/>
            </a:endParaRPr>
          </a:p>
        </p:txBody>
      </p:sp>
      <p:sp>
        <p:nvSpPr>
          <p:cNvPr id="7" name="Rectangle 6"/>
          <p:cNvSpPr/>
          <p:nvPr/>
        </p:nvSpPr>
        <p:spPr>
          <a:xfrm>
            <a:off x="304800" y="3810000"/>
            <a:ext cx="3281363" cy="646113"/>
          </a:xfrm>
          <a:prstGeom prst="rect">
            <a:avLst/>
          </a:prstGeom>
        </p:spPr>
        <p:txBody>
          <a:bodyPr wrap="none">
            <a:spAutoFit/>
          </a:bodyPr>
          <a:lstStyle/>
          <a:p>
            <a:pPr algn="l" rtl="0" fontAlgn="auto">
              <a:spcBef>
                <a:spcPts val="0"/>
              </a:spcBef>
              <a:spcAft>
                <a:spcPts val="0"/>
              </a:spcAft>
              <a:defRPr/>
            </a:pPr>
            <a:r>
              <a:rPr lang="en-US" altLang="zh-TW" sz="3600" dirty="0">
                <a:solidFill>
                  <a:srgbClr val="002060"/>
                </a:solidFill>
                <a:latin typeface="Franklin Gothic Heavy" pitchFamily="34" charset="0"/>
                <a:cs typeface="+mn-cs"/>
              </a:rPr>
              <a:t>Freeze Drying</a:t>
            </a:r>
            <a:r>
              <a:rPr lang="en-US" altLang="zh-TW" sz="3600" dirty="0">
                <a:solidFill>
                  <a:srgbClr val="002060"/>
                </a:solidFill>
                <a:effectLst>
                  <a:outerShdw blurRad="38100" dist="38100" dir="2700000" algn="tl">
                    <a:srgbClr val="000000"/>
                  </a:outerShdw>
                </a:effectLst>
                <a:latin typeface="Franklin Gothic Heavy" pitchFamily="34" charset="0"/>
                <a:cs typeface="+mn-cs"/>
              </a:rPr>
              <a:t> </a:t>
            </a:r>
            <a:endParaRPr lang="fa-IR" sz="3600" dirty="0">
              <a:solidFill>
                <a:srgbClr val="002060"/>
              </a:solidFill>
              <a:latin typeface="Franklin Gothic Heavy" pitchFamily="34" charset="0"/>
              <a:cs typeface="+mn-cs"/>
            </a:endParaRPr>
          </a:p>
        </p:txBody>
      </p:sp>
      <p:sp>
        <p:nvSpPr>
          <p:cNvPr id="14341" name="TextBox 7"/>
          <p:cNvSpPr txBox="1">
            <a:spLocks noChangeArrowheads="1"/>
          </p:cNvSpPr>
          <p:nvPr/>
        </p:nvSpPr>
        <p:spPr bwMode="auto">
          <a:xfrm>
            <a:off x="1600200" y="3124200"/>
            <a:ext cx="914400" cy="830263"/>
          </a:xfrm>
          <a:prstGeom prst="rect">
            <a:avLst/>
          </a:prstGeom>
          <a:noFill/>
          <a:ln w="9525">
            <a:noFill/>
            <a:miter lim="800000"/>
            <a:headEnd/>
            <a:tailEnd/>
          </a:ln>
        </p:spPr>
        <p:txBody>
          <a:bodyPr>
            <a:spAutoFit/>
          </a:bodyPr>
          <a:lstStyle/>
          <a:p>
            <a:pPr algn="l" rtl="0"/>
            <a:r>
              <a:rPr lang="en-US" sz="4800">
                <a:latin typeface="Constantia" pitchFamily="18" charset="0"/>
              </a:rPr>
              <a:t>=</a:t>
            </a:r>
            <a:endParaRPr lang="fa-IR" altLang="zh-TW" sz="3600">
              <a:solidFill>
                <a:srgbClr val="002060"/>
              </a:solidFill>
              <a:latin typeface="Franklin Gothic Heavy" pitchFamily="34" charset="0"/>
              <a:cs typeface="Majalla UI"/>
            </a:endParaRPr>
          </a:p>
        </p:txBody>
      </p:sp>
      <p:sp>
        <p:nvSpPr>
          <p:cNvPr id="14342" name="TextBox 8"/>
          <p:cNvSpPr txBox="1">
            <a:spLocks noChangeArrowheads="1"/>
          </p:cNvSpPr>
          <p:nvPr/>
        </p:nvSpPr>
        <p:spPr bwMode="auto">
          <a:xfrm>
            <a:off x="4267200" y="3124200"/>
            <a:ext cx="4876800" cy="954088"/>
          </a:xfrm>
          <a:prstGeom prst="rect">
            <a:avLst/>
          </a:prstGeom>
          <a:noFill/>
          <a:ln w="9525">
            <a:noFill/>
            <a:miter lim="800000"/>
            <a:headEnd/>
            <a:tailEnd/>
          </a:ln>
        </p:spPr>
        <p:txBody>
          <a:bodyPr>
            <a:spAutoFit/>
          </a:bodyPr>
          <a:lstStyle/>
          <a:p>
            <a:pPr algn="ctr" rtl="0"/>
            <a:r>
              <a:rPr lang="fa-IR" sz="2800">
                <a:latin typeface="Constantia" pitchFamily="18" charset="0"/>
                <a:cs typeface="B Elham" pitchFamily="2" charset="-78"/>
              </a:rPr>
              <a:t>فرآیند خارج کردن رطوبت از نمونه یا قطعه  منجمد شده وسیله ایجاد خلاء</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371600" y="1981200"/>
            <a:ext cx="6629400" cy="4377414"/>
          </a:xfrm>
          <a:prstGeom prst="rect">
            <a:avLst/>
          </a:prstGeom>
          <a:noFill/>
          <a:ln w="9525">
            <a:noFill/>
            <a:miter lim="800000"/>
            <a:headEnd/>
            <a:tailEnd/>
          </a:ln>
        </p:spPr>
      </p:pic>
      <p:sp>
        <p:nvSpPr>
          <p:cNvPr id="4" name="TextBox 3"/>
          <p:cNvSpPr txBox="1"/>
          <p:nvPr/>
        </p:nvSpPr>
        <p:spPr>
          <a:xfrm>
            <a:off x="1371600" y="914400"/>
            <a:ext cx="6661731" cy="600164"/>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اجزای دستگاه </a:t>
            </a:r>
            <a:r>
              <a:rPr lang="en-US" sz="3600" b="1" dirty="0" smtClean="0">
                <a:solidFill>
                  <a:srgbClr val="002060"/>
                </a:solidFill>
                <a:latin typeface="+mn-lt"/>
                <a:cs typeface="B Koodak" pitchFamily="2" charset="-78"/>
              </a:rPr>
              <a:t>Freeze Dryer</a:t>
            </a:r>
            <a:endParaRPr lang="fa-IR" sz="3600" b="1" dirty="0" smtClean="0">
              <a:solidFill>
                <a:srgbClr val="002060"/>
              </a:solidFill>
              <a:latin typeface="+mn-lt"/>
              <a:cs typeface="B Koodak"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599" y="2438400"/>
            <a:ext cx="3794209" cy="3200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191000" y="1752600"/>
            <a:ext cx="4762500" cy="4714875"/>
          </a:xfrm>
          <a:prstGeom prst="rect">
            <a:avLst/>
          </a:prstGeom>
          <a:noFill/>
          <a:ln w="9525">
            <a:noFill/>
            <a:miter lim="800000"/>
            <a:headEnd/>
            <a:tailEnd/>
          </a:ln>
        </p:spPr>
      </p:pic>
      <p:sp>
        <p:nvSpPr>
          <p:cNvPr id="6" name="TextBox 5"/>
          <p:cNvSpPr txBox="1"/>
          <p:nvPr/>
        </p:nvSpPr>
        <p:spPr>
          <a:xfrm>
            <a:off x="1371600" y="914400"/>
            <a:ext cx="6661731" cy="600164"/>
          </a:xfrm>
          <a:prstGeom prst="rect">
            <a:avLst/>
          </a:prstGeom>
          <a:noFill/>
          <a:ln w="9525">
            <a:noFill/>
            <a:miter lim="800000"/>
            <a:headEnd/>
            <a:tailEnd/>
          </a:ln>
        </p:spPr>
        <p:txBody>
          <a:bodyPr vert="horz" wrap="square" lIns="0" tIns="45720" rIns="0" bIns="0" numCol="1" rtlCol="1" anchor="b" anchorCtr="0" compatLnSpc="1">
            <a:prstTxWarp prst="textNoShape">
              <a:avLst/>
            </a:prstTxWarp>
            <a:spAutoFit/>
          </a:bodyPr>
          <a:lstStyle/>
          <a:p>
            <a:pPr algn="ctr" fontAlgn="auto">
              <a:spcAft>
                <a:spcPts val="0"/>
              </a:spcAft>
              <a:defRPr/>
            </a:pPr>
            <a:r>
              <a:rPr lang="fa-IR" sz="3600" b="1" dirty="0" smtClean="0">
                <a:solidFill>
                  <a:srgbClr val="002060"/>
                </a:solidFill>
                <a:latin typeface="+mn-lt"/>
                <a:cs typeface="B Koodak" pitchFamily="2" charset="-78"/>
              </a:rPr>
              <a:t>اجزای دستگاه </a:t>
            </a:r>
            <a:r>
              <a:rPr lang="en-US" sz="3600" b="1" dirty="0" smtClean="0">
                <a:solidFill>
                  <a:srgbClr val="002060"/>
                </a:solidFill>
                <a:latin typeface="+mn-lt"/>
                <a:cs typeface="B Koodak" pitchFamily="2" charset="-78"/>
              </a:rPr>
              <a:t>Freeze Dryer</a:t>
            </a:r>
            <a:endParaRPr lang="fa-IR" sz="3600" b="1" dirty="0" smtClean="0">
              <a:solidFill>
                <a:srgbClr val="002060"/>
              </a:solidFill>
              <a:latin typeface="+mn-lt"/>
              <a:cs typeface="B Koodak"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r"/>
            <a:r>
              <a:rPr lang="fa-IR" sz="3600" b="1" dirty="0" smtClean="0"/>
              <a:t>خشک کن های انجمادی صنعتی</a:t>
            </a:r>
            <a:endParaRPr lang="en-US" sz="3600" b="1" dirty="0" smtClean="0">
              <a:cs typeface="Traditional Arabic" pitchFamily="18" charset="-78"/>
            </a:endParaRPr>
          </a:p>
        </p:txBody>
      </p:sp>
      <p:pic>
        <p:nvPicPr>
          <p:cNvPr id="26627" name="Picture 3"/>
          <p:cNvPicPr>
            <a:picLocks noChangeAspect="1" noChangeArrowheads="1"/>
          </p:cNvPicPr>
          <p:nvPr/>
        </p:nvPicPr>
        <p:blipFill>
          <a:blip r:embed="rId2" cstate="print"/>
          <a:srcRect/>
          <a:stretch>
            <a:fillRect/>
          </a:stretch>
        </p:blipFill>
        <p:spPr bwMode="auto">
          <a:xfrm>
            <a:off x="3714750" y="2000250"/>
            <a:ext cx="5229225" cy="3200400"/>
          </a:xfrm>
          <a:prstGeom prst="rect">
            <a:avLst/>
          </a:prstGeom>
          <a:noFill/>
          <a:ln w="9525">
            <a:noFill/>
            <a:miter lim="800000"/>
            <a:headEnd/>
            <a:tailEnd/>
          </a:ln>
        </p:spPr>
      </p:pic>
      <p:sp>
        <p:nvSpPr>
          <p:cNvPr id="26628" name="TextBox 7"/>
          <p:cNvSpPr txBox="1">
            <a:spLocks noChangeArrowheads="1"/>
          </p:cNvSpPr>
          <p:nvPr/>
        </p:nvSpPr>
        <p:spPr bwMode="auto">
          <a:xfrm>
            <a:off x="2971800" y="5286374"/>
            <a:ext cx="5886450" cy="646331"/>
          </a:xfrm>
          <a:prstGeom prst="rect">
            <a:avLst/>
          </a:prstGeom>
          <a:noFill/>
          <a:ln w="9525">
            <a:noFill/>
            <a:miter lim="800000"/>
            <a:headEnd/>
            <a:tailEnd/>
          </a:ln>
        </p:spPr>
        <p:txBody>
          <a:bodyPr wrap="square">
            <a:spAutoFit/>
          </a:bodyPr>
          <a:lstStyle/>
          <a:p>
            <a:pPr rtl="0"/>
            <a:r>
              <a:rPr lang="fa-IR" dirty="0">
                <a:latin typeface="Constantia" pitchFamily="18" charset="0"/>
                <a:ea typeface="Majalla UI"/>
                <a:cs typeface="B Koodak" pitchFamily="2" charset="-78"/>
              </a:rPr>
              <a:t>خشک کن انجمادی در مقیاس صنعتی که قابلیت تولید بالای 60 تن</a:t>
            </a:r>
          </a:p>
          <a:p>
            <a:pPr rtl="0"/>
            <a:r>
              <a:rPr lang="fa-IR" dirty="0">
                <a:latin typeface="Constantia" pitchFamily="18" charset="0"/>
                <a:ea typeface="Majalla UI"/>
                <a:cs typeface="B Koodak" pitchFamily="2" charset="-78"/>
              </a:rPr>
              <a:t>را در روز دارد.</a:t>
            </a:r>
            <a:endParaRPr lang="en-US" dirty="0">
              <a:latin typeface="Constantia" pitchFamily="18" charset="0"/>
              <a:ea typeface="Majalla UI"/>
              <a:cs typeface="B Koodak" pitchFamily="2" charset="-78"/>
            </a:endParaRPr>
          </a:p>
        </p:txBody>
      </p:sp>
      <p:pic>
        <p:nvPicPr>
          <p:cNvPr id="26629" name="Content Placeholder 2"/>
          <p:cNvPicPr>
            <a:picLocks noGrp="1" noChangeAspect="1" noChangeArrowheads="1"/>
          </p:cNvPicPr>
          <p:nvPr>
            <p:ph idx="1"/>
          </p:nvPr>
        </p:nvPicPr>
        <p:blipFill>
          <a:blip r:embed="rId3" cstate="print"/>
          <a:srcRect/>
          <a:stretch>
            <a:fillRect/>
          </a:stretch>
        </p:blipFill>
        <p:spPr>
          <a:xfrm>
            <a:off x="428625" y="2000250"/>
            <a:ext cx="3190875" cy="32004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Grp="1" noChangeAspect="1" noChangeArrowheads="1"/>
          </p:cNvPicPr>
          <p:nvPr>
            <p:ph type="body" idx="1"/>
          </p:nvPr>
        </p:nvPicPr>
        <p:blipFill>
          <a:blip r:embed="rId2" cstate="print"/>
          <a:srcRect/>
          <a:stretch>
            <a:fillRect/>
          </a:stretch>
        </p:blipFill>
        <p:spPr>
          <a:xfrm>
            <a:off x="1187450" y="1557338"/>
            <a:ext cx="6907213" cy="4292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b="1" i="1" smtClean="0">
                <a:cs typeface="Traditional Arabic" pitchFamily="18" charset="-78"/>
              </a:rPr>
              <a:t>Advanced Freeze Drying</a:t>
            </a:r>
            <a:endParaRPr lang="en-US" smtClean="0">
              <a:cs typeface="Traditional Arabic" pitchFamily="18" charset="-78"/>
            </a:endParaRPr>
          </a:p>
        </p:txBody>
      </p:sp>
      <p:sp>
        <p:nvSpPr>
          <p:cNvPr id="19458" name="Content Placeholder 2"/>
          <p:cNvSpPr>
            <a:spLocks noGrp="1"/>
          </p:cNvSpPr>
          <p:nvPr>
            <p:ph idx="1"/>
          </p:nvPr>
        </p:nvSpPr>
        <p:spPr/>
        <p:txBody>
          <a:bodyPr/>
          <a:lstStyle/>
          <a:p>
            <a:r>
              <a:rPr lang="fa-IR" dirty="0" smtClean="0">
                <a:cs typeface="B Koodak" pitchFamily="2" charset="-78"/>
              </a:rPr>
              <a:t>با توجه به افزایش میل به اصلاح روش خشک کردن انجمادی زیر فشار اتمسفر روش های دیگری به صورت ترکیبی اختراع شد که چند نوع آن عبارت است از:</a:t>
            </a:r>
          </a:p>
          <a:p>
            <a:r>
              <a:rPr lang="fa-IR" dirty="0" smtClean="0">
                <a:cs typeface="B Koodak" pitchFamily="2" charset="-78"/>
              </a:rPr>
              <a:t>1)</a:t>
            </a:r>
            <a:r>
              <a:rPr lang="en-US" i="1" dirty="0" smtClean="0">
                <a:cs typeface="B Koodak" pitchFamily="2" charset="-78"/>
              </a:rPr>
              <a:t> Atmospheric Freeze-Drying</a:t>
            </a:r>
            <a:endParaRPr lang="fa-IR" i="1" dirty="0" smtClean="0">
              <a:cs typeface="B Koodak" pitchFamily="2" charset="-78"/>
            </a:endParaRPr>
          </a:p>
          <a:p>
            <a:r>
              <a:rPr lang="fa-IR" dirty="0" smtClean="0">
                <a:cs typeface="B Koodak" pitchFamily="2" charset="-78"/>
              </a:rPr>
              <a:t>2)</a:t>
            </a:r>
            <a:r>
              <a:rPr lang="en-US" dirty="0" smtClean="0">
                <a:cs typeface="B Koodak" pitchFamily="2" charset="-78"/>
              </a:rPr>
              <a:t> Spray-Freeze-Drying</a:t>
            </a:r>
            <a:endParaRPr lang="fa-IR" dirty="0" smtClean="0">
              <a:cs typeface="B Koodak" pitchFamily="2" charset="-78"/>
            </a:endParaRPr>
          </a:p>
          <a:p>
            <a:r>
              <a:rPr lang="fa-IR" dirty="0" smtClean="0">
                <a:cs typeface="B Koodak" pitchFamily="2" charset="-78"/>
              </a:rPr>
              <a:t>3)</a:t>
            </a:r>
            <a:r>
              <a:rPr lang="en-US" dirty="0" smtClean="0">
                <a:cs typeface="B Koodak" pitchFamily="2" charset="-78"/>
              </a:rPr>
              <a:t> Spray-Fluid Bed–Vibrated Fluid Bed Drying</a:t>
            </a:r>
          </a:p>
          <a:p>
            <a:r>
              <a:rPr lang="fa-IR" dirty="0" smtClean="0">
                <a:cs typeface="B Koodak" pitchFamily="2" charset="-78"/>
              </a:rPr>
              <a:t>4)</a:t>
            </a:r>
            <a:r>
              <a:rPr lang="en-US" dirty="0" smtClean="0">
                <a:cs typeface="B Koodak" pitchFamily="2" charset="-78"/>
              </a:rPr>
              <a:t> Spray-Fluidized-Bed Freeze-Drying</a:t>
            </a:r>
          </a:p>
          <a:p>
            <a:r>
              <a:rPr lang="fa-IR" dirty="0" smtClean="0">
                <a:cs typeface="B Koodak" pitchFamily="2" charset="-78"/>
              </a:rPr>
              <a:t>5)</a:t>
            </a:r>
            <a:r>
              <a:rPr lang="en-US" b="1" dirty="0" smtClean="0">
                <a:cs typeface="B Koodak" pitchFamily="2" charset="-78"/>
              </a:rPr>
              <a:t> </a:t>
            </a:r>
            <a:r>
              <a:rPr lang="en-US" dirty="0" smtClean="0">
                <a:cs typeface="B Koodak" pitchFamily="2" charset="-78"/>
              </a:rPr>
              <a:t>Infrared–Microwave Freeze-Drying</a:t>
            </a:r>
          </a:p>
        </p:txBody>
      </p:sp>
      <p:pic>
        <p:nvPicPr>
          <p:cNvPr id="19459" name="Picture 4" descr="New Bitmap Image.bmp"/>
          <p:cNvPicPr>
            <a:picLocks noChangeAspect="1"/>
          </p:cNvPicPr>
          <p:nvPr/>
        </p:nvPicPr>
        <p:blipFill>
          <a:blip r:embed="rId2" cstate="print"/>
          <a:srcRect/>
          <a:stretch>
            <a:fillRect/>
          </a:stretch>
        </p:blipFill>
        <p:spPr bwMode="auto">
          <a:xfrm>
            <a:off x="500063" y="4786313"/>
            <a:ext cx="160020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i="1" dirty="0" smtClean="0">
                <a:cs typeface="Majalla UI"/>
              </a:rPr>
              <a:t>Atmospheric Freeze-Drying</a:t>
            </a:r>
            <a:endParaRPr lang="fa-IR" dirty="0"/>
          </a:p>
        </p:txBody>
      </p:sp>
      <p:sp>
        <p:nvSpPr>
          <p:cNvPr id="6" name="Content Placeholder 5"/>
          <p:cNvSpPr>
            <a:spLocks noGrp="1"/>
          </p:cNvSpPr>
          <p:nvPr>
            <p:ph idx="1"/>
          </p:nvPr>
        </p:nvSpPr>
        <p:spPr>
          <a:xfrm>
            <a:off x="457200" y="1447800"/>
            <a:ext cx="8229600" cy="4389120"/>
          </a:xfrm>
        </p:spPr>
        <p:txBody>
          <a:bodyPr/>
          <a:lstStyle/>
          <a:p>
            <a:r>
              <a:rPr lang="fa-IR" dirty="0" smtClean="0">
                <a:cs typeface="B Koodak" pitchFamily="2" charset="-78"/>
              </a:rPr>
              <a:t> مقدمه:</a:t>
            </a:r>
          </a:p>
          <a:p>
            <a:r>
              <a:rPr lang="fa-IR" dirty="0" smtClean="0">
                <a:cs typeface="B Koodak" pitchFamily="2" charset="-78"/>
              </a:rPr>
              <a:t>فرایند خشک کردن انجمادی معمول بسیار گران قیمت است ،آن هم به شرایط این پروسه (خلا بالا و دمای بسیار پایین )*است. این فرایند به علت هزینه بالا ،در تولید مواد با ارزش مانند دارو، آنزیم، مواد مورد مصرف در بیوتکنولوژی و مواد حساس به حرارت و ساخت قطعه های خاص سرامیکی به روش </a:t>
            </a:r>
            <a:r>
              <a:rPr lang="en-US" dirty="0" smtClean="0">
                <a:cs typeface="B Koodak" pitchFamily="2" charset="-78"/>
              </a:rPr>
              <a:t> </a:t>
            </a:r>
            <a:r>
              <a:rPr lang="en-US" b="1" dirty="0" smtClean="0">
                <a:cs typeface="B Koodak" pitchFamily="2" charset="-78"/>
              </a:rPr>
              <a:t> Freeze Casting</a:t>
            </a:r>
            <a:r>
              <a:rPr lang="fa-IR" dirty="0" smtClean="0">
                <a:cs typeface="B Koodak" pitchFamily="2" charset="-78"/>
              </a:rPr>
              <a:t>،که یکی از روش های نوین شکل دهی و خشک کردن در یک مرحله است،و سنتز پودرها در اندازه نانو (مانند اسپینل) به کار می رود.</a:t>
            </a:r>
            <a:endParaRPr lang="fa-IR" dirty="0">
              <a:cs typeface="B Koodak" pitchFamily="2" charset="-78"/>
            </a:endParaRPr>
          </a:p>
        </p:txBody>
      </p:sp>
      <p:cxnSp>
        <p:nvCxnSpPr>
          <p:cNvPr id="8" name="Straight Connector 7"/>
          <p:cNvCxnSpPr/>
          <p:nvPr/>
        </p:nvCxnSpPr>
        <p:spPr>
          <a:xfrm>
            <a:off x="381000" y="6172200"/>
            <a:ext cx="8305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6248400"/>
            <a:ext cx="8077200" cy="369332"/>
          </a:xfrm>
          <a:prstGeom prst="rect">
            <a:avLst/>
          </a:prstGeom>
          <a:noFill/>
        </p:spPr>
        <p:txBody>
          <a:bodyPr wrap="square" rtlCol="1">
            <a:spAutoFit/>
          </a:bodyPr>
          <a:lstStyle/>
          <a:p>
            <a:pPr rtl="1"/>
            <a:r>
              <a:rPr lang="en-US" dirty="0" smtClean="0"/>
              <a:t>* very low temperatures and very high levels of vacuum</a:t>
            </a:r>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600200" y="1143000"/>
            <a:ext cx="6007189" cy="4075906"/>
          </a:xfrm>
          <a:prstGeom prst="rect">
            <a:avLst/>
          </a:prstGeom>
          <a:noFill/>
          <a:ln w="9525">
            <a:noFill/>
            <a:miter lim="800000"/>
            <a:headEnd/>
            <a:tailEnd/>
          </a:ln>
          <a:effectLst/>
        </p:spPr>
      </p:pic>
      <p:sp>
        <p:nvSpPr>
          <p:cNvPr id="5" name="TextBox 4"/>
          <p:cNvSpPr txBox="1"/>
          <p:nvPr/>
        </p:nvSpPr>
        <p:spPr>
          <a:xfrm>
            <a:off x="609600" y="5638800"/>
            <a:ext cx="7848600" cy="584775"/>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یک نمونه خشک کن انجمادی در مقیاس آزمایشگاهی</a:t>
            </a:r>
            <a:endParaRPr lang="fa-I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pic>
        <p:nvPicPr>
          <p:cNvPr id="2051" name="Picture 3"/>
          <p:cNvPicPr>
            <a:picLocks noChangeAspect="1" noChangeArrowheads="1"/>
          </p:cNvPicPr>
          <p:nvPr/>
        </p:nvPicPr>
        <p:blipFill>
          <a:blip r:embed="rId3" cstate="print"/>
          <a:srcRect/>
          <a:stretch>
            <a:fillRect/>
          </a:stretch>
        </p:blipFill>
        <p:spPr bwMode="auto">
          <a:xfrm>
            <a:off x="6400800" y="4953000"/>
            <a:ext cx="962025" cy="21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i="1" dirty="0" smtClean="0">
                <a:cs typeface="Majalla UI"/>
              </a:rPr>
              <a:t>Atmospheric Freeze-Drying</a:t>
            </a:r>
            <a:endParaRPr lang="fa-IR" dirty="0"/>
          </a:p>
        </p:txBody>
      </p:sp>
      <p:sp>
        <p:nvSpPr>
          <p:cNvPr id="3" name="Content Placeholder 2"/>
          <p:cNvSpPr>
            <a:spLocks noGrp="1"/>
          </p:cNvSpPr>
          <p:nvPr>
            <p:ph idx="1"/>
          </p:nvPr>
        </p:nvSpPr>
        <p:spPr/>
        <p:txBody>
          <a:bodyPr/>
          <a:lstStyle/>
          <a:p>
            <a:pPr algn="just"/>
            <a:r>
              <a:rPr lang="fa-IR" dirty="0" smtClean="0">
                <a:cs typeface="B Koodak" pitchFamily="2" charset="-78"/>
              </a:rPr>
              <a:t>برای اجتناب از استفاده از کندانسور و برای بهبود برخورد گرما و جرم منتقل شده و نزدیک شدن به فشار اتمسفری روش هایی روی فرآیند خشک کردن انجمادی آزمایش شده از قبیل:</a:t>
            </a:r>
          </a:p>
          <a:p>
            <a:r>
              <a:rPr lang="fa-IR" dirty="0" smtClean="0">
                <a:cs typeface="B Koodak" pitchFamily="2" charset="-78"/>
              </a:rPr>
              <a:t>1)</a:t>
            </a:r>
            <a:r>
              <a:rPr lang="en-US" dirty="0" smtClean="0">
                <a:cs typeface="B Koodak" pitchFamily="2" charset="-78"/>
              </a:rPr>
              <a:t>   King and Clark </a:t>
            </a:r>
            <a:r>
              <a:rPr lang="fa-IR" dirty="0" smtClean="0">
                <a:cs typeface="B Koodak" pitchFamily="2" charset="-78"/>
              </a:rPr>
              <a:t>(1969)</a:t>
            </a:r>
          </a:p>
          <a:p>
            <a:r>
              <a:rPr lang="fa-IR" dirty="0" smtClean="0">
                <a:cs typeface="B Koodak" pitchFamily="2" charset="-78"/>
              </a:rPr>
              <a:t>2)</a:t>
            </a:r>
            <a:r>
              <a:rPr lang="en-US" dirty="0" smtClean="0">
                <a:cs typeface="B Koodak" pitchFamily="2" charset="-78"/>
              </a:rPr>
              <a:t> Wolff and </a:t>
            </a:r>
            <a:r>
              <a:rPr lang="en-US" dirty="0" err="1" smtClean="0">
                <a:cs typeface="B Koodak" pitchFamily="2" charset="-78"/>
              </a:rPr>
              <a:t>Gibert</a:t>
            </a:r>
            <a:r>
              <a:rPr lang="fa-IR" dirty="0" smtClean="0">
                <a:cs typeface="B Koodak" pitchFamily="2" charset="-78"/>
              </a:rPr>
              <a:t>(1991)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cs typeface="B Koodak" pitchFamily="2" charset="-78"/>
              </a:rPr>
              <a:t>مکانیزم روش</a:t>
            </a:r>
            <a:r>
              <a:rPr lang="en-US" i="1" dirty="0" smtClean="0">
                <a:cs typeface="B Koodak" pitchFamily="2" charset="-78"/>
              </a:rPr>
              <a:t>Atmospheric Freeze-Drying </a:t>
            </a:r>
            <a:r>
              <a:rPr lang="fa-IR" i="1" dirty="0" smtClean="0">
                <a:cs typeface="B Koodak" pitchFamily="2" charset="-78"/>
              </a:rPr>
              <a:t> </a:t>
            </a:r>
            <a:r>
              <a:rPr lang="fa-IR" dirty="0" smtClean="0">
                <a:cs typeface="B Koodak" pitchFamily="2" charset="-78"/>
              </a:rPr>
              <a:t>:</a:t>
            </a:r>
          </a:p>
          <a:p>
            <a:pPr algn="just">
              <a:buNone/>
            </a:pPr>
            <a:r>
              <a:rPr lang="fa-IR" dirty="0" smtClean="0">
                <a:cs typeface="B Koodak" pitchFamily="2" charset="-78"/>
              </a:rPr>
              <a:t>این روش تصعید از قطعه منجمد شده را در فشارهای نزدیک اتمسفر را با استفاده از پودر های جامدی  ممکن می کند که جذاب یا</a:t>
            </a:r>
            <a:r>
              <a:rPr lang="en-US" b="1" u="sng" dirty="0" smtClean="0">
                <a:cs typeface="B Koodak" pitchFamily="2" charset="-78"/>
              </a:rPr>
              <a:t>adsorbent</a:t>
            </a:r>
            <a:r>
              <a:rPr lang="en-US" dirty="0" smtClean="0">
                <a:cs typeface="B Koodak" pitchFamily="2" charset="-78"/>
              </a:rPr>
              <a:t> </a:t>
            </a:r>
            <a:r>
              <a:rPr lang="fa-IR" dirty="0" smtClean="0">
                <a:cs typeface="B Koodak" pitchFamily="2" charset="-78"/>
              </a:rPr>
              <a:t> نامیده می شود. این پودر نقش کندانسور ظاهری را ایفا می کند.این </a:t>
            </a:r>
            <a:r>
              <a:rPr lang="en-US" dirty="0" smtClean="0">
                <a:cs typeface="B Koodak" pitchFamily="2" charset="-78"/>
              </a:rPr>
              <a:t>adsorbent</a:t>
            </a:r>
            <a:r>
              <a:rPr lang="fa-IR" dirty="0" smtClean="0">
                <a:cs typeface="B Koodak" pitchFamily="2" charset="-78"/>
              </a:rPr>
              <a:t> با جذب بخار آب سرعت تصعید را تسریع می بخشد و تصعید را در فشار های نز دیک اتمسفر میسر می کند.</a:t>
            </a:r>
            <a:endParaRPr lang="fa-IR" dirty="0">
              <a:cs typeface="B Koodak" pitchFamily="2" charset="-78"/>
            </a:endParaRPr>
          </a:p>
        </p:txBody>
      </p:sp>
      <p:sp>
        <p:nvSpPr>
          <p:cNvPr id="4" name="Title 1"/>
          <p:cNvSpPr>
            <a:spLocks noGrp="1"/>
          </p:cNvSpPr>
          <p:nvPr>
            <p:ph type="title"/>
          </p:nvPr>
        </p:nvSpPr>
        <p:spPr/>
        <p:txBody>
          <a:bodyPr/>
          <a:lstStyle/>
          <a:p>
            <a:r>
              <a:rPr lang="en-US" i="1" dirty="0" smtClean="0">
                <a:cs typeface="Majalla UI"/>
              </a:rPr>
              <a:t>Atmospheric Freeze-Drying</a:t>
            </a: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179388" y="333375"/>
            <a:ext cx="8229600" cy="1143000"/>
          </a:xfrm>
        </p:spPr>
        <p:txBody>
          <a:bodyPr/>
          <a:lstStyle/>
          <a:p>
            <a:r>
              <a:rPr lang="en-US" i="1" dirty="0" smtClean="0">
                <a:cs typeface="Traditional Arabic" pitchFamily="18" charset="-78"/>
              </a:rPr>
              <a:t>Atmospheric Freeze-Drying</a:t>
            </a:r>
          </a:p>
        </p:txBody>
      </p:sp>
      <p:pic>
        <p:nvPicPr>
          <p:cNvPr id="30724" name="Picture 4"/>
          <p:cNvPicPr>
            <a:picLocks noGrp="1" noChangeAspect="1" noChangeArrowheads="1"/>
          </p:cNvPicPr>
          <p:nvPr>
            <p:ph type="body" idx="1"/>
          </p:nvPr>
        </p:nvPicPr>
        <p:blipFill>
          <a:blip r:embed="rId2" cstate="print"/>
          <a:srcRect/>
          <a:stretch>
            <a:fillRect/>
          </a:stretch>
        </p:blipFill>
        <p:spPr>
          <a:xfrm>
            <a:off x="2297113" y="1484313"/>
            <a:ext cx="4481512" cy="5373687"/>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81000" y="2819400"/>
            <a:ext cx="4895850" cy="3581400"/>
          </a:xfrm>
          <a:prstGeom prst="rect">
            <a:avLst/>
          </a:prstGeom>
          <a:noFill/>
          <a:ln w="9525">
            <a:noFill/>
            <a:miter lim="800000"/>
            <a:headEnd/>
            <a:tailEnd/>
          </a:ln>
        </p:spPr>
      </p:pic>
      <p:sp>
        <p:nvSpPr>
          <p:cNvPr id="15363" name="TextBox 5"/>
          <p:cNvSpPr txBox="1">
            <a:spLocks noChangeArrowheads="1"/>
          </p:cNvSpPr>
          <p:nvPr/>
        </p:nvSpPr>
        <p:spPr bwMode="auto">
          <a:xfrm>
            <a:off x="685800" y="914400"/>
            <a:ext cx="8153400" cy="1077913"/>
          </a:xfrm>
          <a:prstGeom prst="rect">
            <a:avLst/>
          </a:prstGeom>
          <a:noFill/>
          <a:ln w="9525">
            <a:noFill/>
            <a:miter lim="800000"/>
            <a:headEnd/>
            <a:tailEnd/>
          </a:ln>
        </p:spPr>
        <p:txBody>
          <a:bodyPr>
            <a:spAutoFit/>
          </a:bodyPr>
          <a:lstStyle/>
          <a:p>
            <a:r>
              <a:rPr lang="fa-IR" sz="3200" dirty="0">
                <a:latin typeface="Constantia" pitchFamily="18" charset="0"/>
                <a:cs typeface="B Koodak" pitchFamily="2" charset="-78"/>
              </a:rPr>
              <a:t>در فرآیند خشک کردن انجمادی، آب منجمد شده موجود در قطعه به وسیله فرایند تصعید از نمونه خارج می شود.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cs typeface="B Koodak" pitchFamily="2" charset="-78"/>
              </a:rPr>
              <a:t>از مزایا این روش می توان به کاهش هزینه ها ناشی از خلا بالا نام برد.</a:t>
            </a:r>
          </a:p>
          <a:p>
            <a:r>
              <a:rPr lang="fa-IR" dirty="0" smtClean="0">
                <a:cs typeface="B Koodak" pitchFamily="2" charset="-78"/>
              </a:rPr>
              <a:t>مشکلات این روش:</a:t>
            </a:r>
          </a:p>
          <a:p>
            <a:r>
              <a:rPr lang="fa-IR" dirty="0" smtClean="0">
                <a:cs typeface="B Koodak" pitchFamily="2" charset="-78"/>
              </a:rPr>
              <a:t>پایین بودن سرعت:</a:t>
            </a:r>
          </a:p>
          <a:p>
            <a:pPr>
              <a:buNone/>
            </a:pPr>
            <a:r>
              <a:rPr lang="fa-IR" dirty="0" smtClean="0">
                <a:cs typeface="B Koodak" pitchFamily="2" charset="-78"/>
              </a:rPr>
              <a:t>-علت جدا سازی جذاب از محصولات و </a:t>
            </a:r>
            <a:r>
              <a:rPr lang="fa-IR" b="1" dirty="0" smtClean="0">
                <a:cs typeface="B Koodak" pitchFamily="2" charset="-78"/>
              </a:rPr>
              <a:t>بازیابی جذاب </a:t>
            </a:r>
            <a:r>
              <a:rPr lang="fa-IR" dirty="0" smtClean="0">
                <a:cs typeface="B Koodak" pitchFamily="2" charset="-78"/>
              </a:rPr>
              <a:t>طبق پروسه بالا</a:t>
            </a:r>
          </a:p>
          <a:p>
            <a:pPr>
              <a:buNone/>
            </a:pPr>
            <a:r>
              <a:rPr lang="fa-IR" dirty="0" smtClean="0">
                <a:cs typeface="B Koodak" pitchFamily="2" charset="-78"/>
              </a:rPr>
              <a:t>-وجود ناخالصی های ناشی از استفاده جذاب درون محصول</a:t>
            </a:r>
          </a:p>
          <a:p>
            <a:pPr>
              <a:buNone/>
            </a:pPr>
            <a:endParaRPr lang="fa-IR" dirty="0" smtClean="0">
              <a:cs typeface="B Koodak" pitchFamily="2" charset="-78"/>
            </a:endParaRPr>
          </a:p>
        </p:txBody>
      </p:sp>
      <p:sp>
        <p:nvSpPr>
          <p:cNvPr id="4" name="Rectangle 2"/>
          <p:cNvSpPr>
            <a:spLocks noGrp="1"/>
          </p:cNvSpPr>
          <p:nvPr>
            <p:ph type="title"/>
          </p:nvPr>
        </p:nvSpPr>
        <p:spPr>
          <a:xfrm>
            <a:off x="457200" y="381000"/>
            <a:ext cx="8229600" cy="1143000"/>
          </a:xfrm>
        </p:spPr>
        <p:txBody>
          <a:bodyPr/>
          <a:lstStyle/>
          <a:p>
            <a:r>
              <a:rPr lang="en-US" i="1" dirty="0" smtClean="0">
                <a:cs typeface="Traditional Arabic" pitchFamily="18" charset="-78"/>
              </a:rPr>
              <a:t>Atmospheric Freeze-Drying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i="1" smtClean="0">
                <a:cs typeface="Traditional Arabic" pitchFamily="18" charset="-78"/>
              </a:rPr>
              <a:t>Spray-Freeze-Drying</a:t>
            </a:r>
            <a:endParaRPr lang="en-US" smtClean="0">
              <a:cs typeface="Traditional Arabic" pitchFamily="18" charset="-78"/>
            </a:endParaRPr>
          </a:p>
        </p:txBody>
      </p:sp>
      <p:sp>
        <p:nvSpPr>
          <p:cNvPr id="21506" name="Content Placeholder 2"/>
          <p:cNvSpPr>
            <a:spLocks noGrp="1"/>
          </p:cNvSpPr>
          <p:nvPr>
            <p:ph idx="1"/>
          </p:nvPr>
        </p:nvSpPr>
        <p:spPr/>
        <p:txBody>
          <a:bodyPr/>
          <a:lstStyle/>
          <a:p>
            <a:pPr>
              <a:buFont typeface="Wingdings 2" pitchFamily="18" charset="2"/>
              <a:buNone/>
            </a:pPr>
            <a:r>
              <a:rPr lang="fa-IR" sz="2400" smtClean="0">
                <a:cs typeface="B Mitra" pitchFamily="2" charset="-78"/>
              </a:rPr>
              <a:t>این روش پتانسیل بالایی برای ساخت داروها ، مواد غذایی اساسی ،</a:t>
            </a:r>
            <a:r>
              <a:rPr lang="fa-IR" sz="2400" b="1" smtClean="0">
                <a:cs typeface="B Mitra" pitchFamily="2" charset="-78"/>
              </a:rPr>
              <a:t>مواد پیشرفته</a:t>
            </a:r>
            <a:r>
              <a:rPr lang="fa-IR" sz="2400" smtClean="0">
                <a:cs typeface="B Mitra" pitchFamily="2" charset="-78"/>
              </a:rPr>
              <a:t> و محصولات با ارزش دیگر دارد.</a:t>
            </a:r>
          </a:p>
          <a:p>
            <a:pPr>
              <a:buFont typeface="Wingdings 2" pitchFamily="18" charset="2"/>
              <a:buNone/>
            </a:pPr>
            <a:r>
              <a:rPr lang="fa-IR" sz="2400" smtClean="0">
                <a:cs typeface="B Mitra" pitchFamily="2" charset="-78"/>
              </a:rPr>
              <a:t>مکانیزم ای روش به شرح زیر است:</a:t>
            </a:r>
          </a:p>
          <a:p>
            <a:pPr>
              <a:buFont typeface="Wingdings 2" pitchFamily="18" charset="2"/>
              <a:buNone/>
            </a:pPr>
            <a:r>
              <a:rPr lang="fa-IR" sz="2400" smtClean="0">
                <a:cs typeface="B Mitra" pitchFamily="2" charset="-78"/>
              </a:rPr>
              <a:t> الف)جابجایی ماده اولیه به </a:t>
            </a:r>
            <a:r>
              <a:rPr lang="en-US" sz="2400" smtClean="0">
                <a:cs typeface="B Mitra" pitchFamily="2" charset="-78"/>
              </a:rPr>
              <a:t>Pressure Nozzle</a:t>
            </a:r>
            <a:r>
              <a:rPr lang="fa-IR" sz="2400" smtClean="0">
                <a:cs typeface="B Mitra" pitchFamily="2" charset="-78"/>
              </a:rPr>
              <a:t> و ریز شدن ذرات</a:t>
            </a:r>
          </a:p>
          <a:p>
            <a:pPr>
              <a:buFont typeface="Wingdings 2" pitchFamily="18" charset="2"/>
              <a:buNone/>
            </a:pPr>
            <a:r>
              <a:rPr lang="fa-IR" sz="2400" smtClean="0">
                <a:cs typeface="B Mitra" pitchFamily="2" charset="-78"/>
              </a:rPr>
              <a:t> ب)ریخته شدن ذرات ریز شده به درون تانکی از نیتروژن مایع برای یخ زدن</a:t>
            </a:r>
          </a:p>
          <a:p>
            <a:pPr>
              <a:buFont typeface="Wingdings 2" pitchFamily="18" charset="2"/>
              <a:buNone/>
            </a:pPr>
            <a:r>
              <a:rPr lang="fa-IR" sz="2400" smtClean="0">
                <a:cs typeface="B Mitra" pitchFamily="2" charset="-78"/>
              </a:rPr>
              <a:t> پ)جا بجایی مواد به </a:t>
            </a:r>
            <a:r>
              <a:rPr lang="en-US" sz="2400" smtClean="0">
                <a:cs typeface="B Mitra" pitchFamily="2" charset="-78"/>
              </a:rPr>
              <a:t>seprator</a:t>
            </a:r>
            <a:r>
              <a:rPr lang="fa-IR" sz="2400" smtClean="0">
                <a:cs typeface="B Mitra" pitchFamily="2" charset="-78"/>
              </a:rPr>
              <a:t> و جدایش </a:t>
            </a:r>
            <a:r>
              <a:rPr lang="en-US" sz="2400" smtClean="0">
                <a:cs typeface="B Mitra" pitchFamily="2" charset="-78"/>
              </a:rPr>
              <a:t>frozen droplets</a:t>
            </a:r>
            <a:r>
              <a:rPr lang="fa-IR" sz="2400" smtClean="0">
                <a:cs typeface="B Mitra" pitchFamily="2" charset="-78"/>
              </a:rPr>
              <a:t>(ذرات ریز یخ زده)</a:t>
            </a:r>
          </a:p>
          <a:p>
            <a:pPr>
              <a:buFont typeface="Wingdings 2" pitchFamily="18" charset="2"/>
              <a:buNone/>
            </a:pPr>
            <a:r>
              <a:rPr lang="fa-IR" sz="2400" smtClean="0">
                <a:cs typeface="B Mitra" pitchFamily="2" charset="-78"/>
              </a:rPr>
              <a:t> ت)مرحله جابجایی به</a:t>
            </a:r>
            <a:r>
              <a:rPr lang="en-US" sz="2400" smtClean="0">
                <a:cs typeface="B Mitra" pitchFamily="2" charset="-78"/>
              </a:rPr>
              <a:t> Freeze-dryer</a:t>
            </a:r>
            <a:r>
              <a:rPr lang="fa-IR" sz="2400" smtClean="0">
                <a:cs typeface="B Mitra" pitchFamily="2" charset="-78"/>
              </a:rPr>
              <a:t> برای خشک شدن</a:t>
            </a:r>
          </a:p>
          <a:p>
            <a:pPr>
              <a:buFont typeface="Wingdings 2" pitchFamily="18" charset="2"/>
              <a:buNone/>
            </a:pPr>
            <a:endParaRPr lang="en-US" smtClean="0">
              <a:cs typeface="Majalla U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smtClean="0">
              <a:cs typeface="Traditional Arabic" pitchFamily="18" charset="-78"/>
            </a:endParaRPr>
          </a:p>
        </p:txBody>
      </p:sp>
      <p:pic>
        <p:nvPicPr>
          <p:cNvPr id="20482" name="Picture 2"/>
          <p:cNvPicPr>
            <a:picLocks noGrp="1" noChangeAspect="1" noChangeArrowheads="1"/>
          </p:cNvPicPr>
          <p:nvPr>
            <p:ph idx="1"/>
          </p:nvPr>
        </p:nvPicPr>
        <p:blipFill>
          <a:blip r:embed="rId2" cstate="print"/>
          <a:srcRect/>
          <a:stretch>
            <a:fillRect/>
          </a:stretch>
        </p:blipFill>
        <p:spPr>
          <a:xfrm>
            <a:off x="357188" y="2000250"/>
            <a:ext cx="8493125" cy="350043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28625" y="214313"/>
            <a:ext cx="8229600" cy="1143000"/>
          </a:xfrm>
        </p:spPr>
        <p:txBody>
          <a:bodyPr/>
          <a:lstStyle/>
          <a:p>
            <a:r>
              <a:rPr lang="en-US" b="1" i="1" smtClean="0">
                <a:cs typeface="Traditional Arabic" pitchFamily="18" charset="-78"/>
              </a:rPr>
              <a:t>Spray-Freeze-Drying</a:t>
            </a:r>
            <a:endParaRPr lang="en-US" smtClean="0">
              <a:cs typeface="Traditional Arabic" pitchFamily="18" charset="-78"/>
            </a:endParaRPr>
          </a:p>
        </p:txBody>
      </p:sp>
      <p:pic>
        <p:nvPicPr>
          <p:cNvPr id="22530" name="Picture 2"/>
          <p:cNvPicPr>
            <a:picLocks noGrp="1" noChangeAspect="1" noChangeArrowheads="1"/>
          </p:cNvPicPr>
          <p:nvPr>
            <p:ph idx="1"/>
          </p:nvPr>
        </p:nvPicPr>
        <p:blipFill>
          <a:blip r:embed="rId2" cstate="print"/>
          <a:srcRect/>
          <a:stretch>
            <a:fillRect/>
          </a:stretch>
        </p:blipFill>
        <p:spPr>
          <a:xfrm>
            <a:off x="214313" y="1571625"/>
            <a:ext cx="8358187" cy="529431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normAutofit/>
          </a:bodyPr>
          <a:lstStyle/>
          <a:p>
            <a:r>
              <a:rPr lang="en-US" sz="4500" smtClean="0">
                <a:cs typeface="Traditional Arabic" pitchFamily="18" charset="-78"/>
              </a:rPr>
              <a:t>Spray-Fluidized-Bed Freeze Drying</a:t>
            </a:r>
          </a:p>
        </p:txBody>
      </p:sp>
      <p:pic>
        <p:nvPicPr>
          <p:cNvPr id="23554" name="Picture 2"/>
          <p:cNvPicPr>
            <a:picLocks noGrp="1" noChangeAspect="1" noChangeArrowheads="1"/>
          </p:cNvPicPr>
          <p:nvPr>
            <p:ph idx="1"/>
          </p:nvPr>
        </p:nvPicPr>
        <p:blipFill>
          <a:blip r:embed="rId2" cstate="print"/>
          <a:srcRect/>
          <a:stretch>
            <a:fillRect/>
          </a:stretch>
        </p:blipFill>
        <p:spPr>
          <a:xfrm>
            <a:off x="1143000" y="1428750"/>
            <a:ext cx="6786563" cy="51403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4900" smtClean="0">
                <a:cs typeface="Traditional Arabic" pitchFamily="18" charset="-78"/>
              </a:rPr>
              <a:t>Fluidized-Bed Freeze Drying</a:t>
            </a:r>
            <a:endParaRPr lang="ar-SA" sz="4900" smtClean="0"/>
          </a:p>
        </p:txBody>
      </p:sp>
      <p:pic>
        <p:nvPicPr>
          <p:cNvPr id="24580" name="Picture 4"/>
          <p:cNvPicPr>
            <a:picLocks noGrp="1" noChangeAspect="1" noChangeArrowheads="1"/>
          </p:cNvPicPr>
          <p:nvPr>
            <p:ph idx="4294967295"/>
          </p:nvPr>
        </p:nvPicPr>
        <p:blipFill>
          <a:blip r:embed="rId2" cstate="print"/>
          <a:srcRect/>
          <a:stretch>
            <a:fillRect/>
          </a:stretch>
        </p:blipFill>
        <p:spPr>
          <a:xfrm>
            <a:off x="900113" y="1989138"/>
            <a:ext cx="6335712" cy="4164012"/>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freeze-drying</a:t>
            </a:r>
            <a:endParaRPr lang="fa-IR" dirty="0"/>
          </a:p>
        </p:txBody>
      </p:sp>
      <p:sp>
        <p:nvSpPr>
          <p:cNvPr id="3" name="Content Placeholder 2"/>
          <p:cNvSpPr>
            <a:spLocks noGrp="1"/>
          </p:cNvSpPr>
          <p:nvPr>
            <p:ph idx="1"/>
          </p:nvPr>
        </p:nvSpPr>
        <p:spPr/>
        <p:txBody>
          <a:bodyPr/>
          <a:lstStyle/>
          <a:p>
            <a:r>
              <a:rPr lang="fa-IR" dirty="0" smtClean="0">
                <a:cs typeface="B Koodak" pitchFamily="2" charset="-78"/>
              </a:rPr>
              <a:t>استفاده از فرآیند همرفت (</a:t>
            </a:r>
            <a:r>
              <a:rPr lang="en-US" dirty="0" smtClean="0">
                <a:cs typeface="B Koodak" pitchFamily="2" charset="-78"/>
              </a:rPr>
              <a:t>convection</a:t>
            </a:r>
            <a:r>
              <a:rPr lang="fa-IR" dirty="0" smtClean="0">
                <a:cs typeface="B Koodak" pitchFamily="2" charset="-78"/>
              </a:rPr>
              <a:t>) برای انتقال گرما در مر حله افزایش دما باعث کند شدن فرایند خشک کردن می شود . با استفاده از مایکروویو می توانیم مدت زمان فرآیند خشک کردن را به طور چشمگیری افزایش دهیم.علت این افزایش سرعت نبودن گرادیان دمایی درون قطعه در روش مایکرو ویو است.</a:t>
            </a:r>
            <a:endParaRPr lang="fa-IR" dirty="0">
              <a:cs typeface="B Koodak"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395288" y="0"/>
            <a:ext cx="8229600" cy="1143000"/>
          </a:xfrm>
        </p:spPr>
        <p:txBody>
          <a:bodyPr/>
          <a:lstStyle/>
          <a:p>
            <a:r>
              <a:rPr lang="en-US" sz="3200" dirty="0" smtClean="0">
                <a:cs typeface="Traditional Arabic" pitchFamily="18" charset="-78"/>
              </a:rPr>
              <a:t>Infrared–Microwave Freeze-Drying</a:t>
            </a:r>
          </a:p>
        </p:txBody>
      </p:sp>
      <p:pic>
        <p:nvPicPr>
          <p:cNvPr id="28676" name="Picture 4"/>
          <p:cNvPicPr>
            <a:picLocks noGrp="1" noChangeAspect="1" noChangeArrowheads="1"/>
          </p:cNvPicPr>
          <p:nvPr>
            <p:ph type="body" idx="1"/>
          </p:nvPr>
        </p:nvPicPr>
        <p:blipFill>
          <a:blip r:embed="rId2" cstate="print"/>
          <a:srcRect/>
          <a:stretch>
            <a:fillRect/>
          </a:stretch>
        </p:blipFill>
        <p:spPr>
          <a:xfrm>
            <a:off x="2300288" y="1196975"/>
            <a:ext cx="4384675" cy="5661025"/>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r"/>
            <a:r>
              <a:rPr lang="fa-IR" dirty="0" smtClean="0"/>
              <a:t>منابع:</a:t>
            </a:r>
            <a:endParaRPr lang="fa-IR" dirty="0"/>
          </a:p>
        </p:txBody>
      </p:sp>
      <p:sp>
        <p:nvSpPr>
          <p:cNvPr id="3" name="Content Placeholder 2"/>
          <p:cNvSpPr>
            <a:spLocks noGrp="1"/>
          </p:cNvSpPr>
          <p:nvPr>
            <p:ph idx="1"/>
          </p:nvPr>
        </p:nvSpPr>
        <p:spPr>
          <a:xfrm>
            <a:off x="152400" y="1295400"/>
            <a:ext cx="8305800" cy="5257800"/>
          </a:xfrm>
        </p:spPr>
        <p:txBody>
          <a:bodyPr/>
          <a:lstStyle/>
          <a:p>
            <a:pPr algn="l" rtl="0"/>
            <a:r>
              <a:rPr lang="en-US" dirty="0" smtClean="0"/>
              <a:t>Main Books:</a:t>
            </a:r>
          </a:p>
          <a:p>
            <a:pPr algn="l" rtl="0">
              <a:buNone/>
            </a:pPr>
            <a:r>
              <a:rPr lang="en-US" dirty="0" smtClean="0"/>
              <a:t>1)Advanced Drying Technologies :</a:t>
            </a:r>
            <a:r>
              <a:rPr lang="en-US" b="1" dirty="0" smtClean="0"/>
              <a:t> Dr. </a:t>
            </a:r>
            <a:r>
              <a:rPr lang="en-US" b="1" dirty="0" err="1" smtClean="0"/>
              <a:t>Tadeusz</a:t>
            </a:r>
            <a:r>
              <a:rPr lang="en-US" b="1" dirty="0" smtClean="0"/>
              <a:t> </a:t>
            </a:r>
            <a:r>
              <a:rPr lang="en-US" b="1" dirty="0" err="1" smtClean="0"/>
              <a:t>Kudra</a:t>
            </a:r>
            <a:endParaRPr lang="en-US" dirty="0" smtClean="0"/>
          </a:p>
          <a:p>
            <a:pPr algn="l" rtl="0">
              <a:buNone/>
            </a:pPr>
            <a:r>
              <a:rPr lang="en-US" dirty="0" smtClean="0"/>
              <a:t>2) Industrial Drying : </a:t>
            </a:r>
            <a:r>
              <a:rPr lang="en-US" b="1" dirty="0" smtClean="0"/>
              <a:t>Dr. </a:t>
            </a:r>
            <a:r>
              <a:rPr lang="en-US" b="1" dirty="0" err="1" smtClean="0"/>
              <a:t>Arun</a:t>
            </a:r>
            <a:r>
              <a:rPr lang="en-US" b="1" dirty="0" smtClean="0"/>
              <a:t> S. </a:t>
            </a:r>
            <a:r>
              <a:rPr lang="en-US" b="1" dirty="0" err="1" smtClean="0"/>
              <a:t>Mujumdar</a:t>
            </a:r>
            <a:endParaRPr lang="en-US" dirty="0" smtClean="0"/>
          </a:p>
          <a:p>
            <a:pPr algn="l" rtl="0">
              <a:buNone/>
            </a:pPr>
            <a:r>
              <a:rPr lang="en-US" dirty="0" smtClean="0"/>
              <a:t>3) Freeze drying : </a:t>
            </a:r>
            <a:r>
              <a:rPr lang="en-US" b="1" dirty="0" smtClean="0"/>
              <a:t>J.W </a:t>
            </a:r>
            <a:r>
              <a:rPr lang="en-US" b="1" dirty="0" err="1" smtClean="0"/>
              <a:t>oetjen</a:t>
            </a:r>
            <a:r>
              <a:rPr lang="en-US" b="1" dirty="0" smtClean="0"/>
              <a:t> </a:t>
            </a:r>
          </a:p>
          <a:p>
            <a:pPr algn="l" rtl="0">
              <a:buNone/>
            </a:pPr>
            <a:r>
              <a:rPr lang="en-US" dirty="0" smtClean="0"/>
              <a:t>Main </a:t>
            </a:r>
            <a:r>
              <a:rPr lang="en-US" dirty="0" err="1" smtClean="0"/>
              <a:t>Jurnals</a:t>
            </a:r>
            <a:r>
              <a:rPr lang="en-US" dirty="0" smtClean="0"/>
              <a:t>:</a:t>
            </a:r>
          </a:p>
          <a:p>
            <a:pPr algn="l" rtl="0">
              <a:buNone/>
            </a:pPr>
            <a:r>
              <a:rPr lang="en-US" sz="1600" dirty="0" smtClean="0"/>
              <a:t>A novel method for the synthesis of </a:t>
            </a:r>
            <a:r>
              <a:rPr lang="en-US" sz="1600" dirty="0" err="1" smtClean="0"/>
              <a:t>nano</a:t>
            </a:r>
            <a:r>
              <a:rPr lang="en-US" sz="1600" dirty="0" smtClean="0"/>
              <a:t>-sized MgAl2O4 </a:t>
            </a:r>
            <a:r>
              <a:rPr lang="en-US" sz="1600" dirty="0" err="1" smtClean="0"/>
              <a:t>spinel</a:t>
            </a:r>
            <a:r>
              <a:rPr lang="en-US" sz="1600" dirty="0" smtClean="0"/>
              <a:t> ceramic </a:t>
            </a:r>
            <a:r>
              <a:rPr lang="en-US" sz="1600" dirty="0" err="1" smtClean="0"/>
              <a:t>powders:Rong-tao</a:t>
            </a:r>
            <a:r>
              <a:rPr lang="en-US" sz="1600" dirty="0" smtClean="0"/>
              <a:t> </a:t>
            </a:r>
            <a:r>
              <a:rPr lang="en-US" sz="1600" dirty="0" err="1" smtClean="0"/>
              <a:t>Wanga</a:t>
            </a:r>
            <a:r>
              <a:rPr lang="en-US" sz="1600" dirty="0" smtClean="0"/>
              <a:t>, Xiao-ping </a:t>
            </a:r>
            <a:r>
              <a:rPr lang="en-US" sz="1600" dirty="0" err="1" smtClean="0"/>
              <a:t>Lianga</a:t>
            </a:r>
            <a:r>
              <a:rPr lang="en-US" sz="1600" dirty="0" smtClean="0"/>
              <a:t>,*, Ying </a:t>
            </a:r>
            <a:r>
              <a:rPr lang="en-US" sz="1600" dirty="0" err="1" smtClean="0"/>
              <a:t>Penga</a:t>
            </a:r>
            <a:r>
              <a:rPr lang="en-US" sz="1600" dirty="0" smtClean="0"/>
              <a:t>, Xiao-</a:t>
            </a:r>
            <a:r>
              <a:rPr lang="en-US" sz="1600" dirty="0" err="1" smtClean="0"/>
              <a:t>wei</a:t>
            </a:r>
            <a:r>
              <a:rPr lang="en-US" sz="1600" dirty="0" smtClean="0"/>
              <a:t> </a:t>
            </a:r>
            <a:r>
              <a:rPr lang="en-US" sz="1600" dirty="0" err="1" smtClean="0"/>
              <a:t>Fana</a:t>
            </a:r>
            <a:r>
              <a:rPr lang="en-US" sz="1600" dirty="0" smtClean="0"/>
              <a:t> and </a:t>
            </a:r>
            <a:r>
              <a:rPr lang="en-US" sz="1600" dirty="0" err="1" smtClean="0"/>
              <a:t>Jian-xin</a:t>
            </a:r>
            <a:r>
              <a:rPr lang="en-US" sz="1600" dirty="0" smtClean="0"/>
              <a:t> Lib</a:t>
            </a:r>
          </a:p>
          <a:p>
            <a:pPr algn="l" rtl="0">
              <a:buNone/>
            </a:pPr>
            <a:r>
              <a:rPr lang="en-US" sz="1600" dirty="0" smtClean="0"/>
              <a:t>Engineered Porous Ceramics Using a Directional Freeze-Drying </a:t>
            </a:r>
            <a:r>
              <a:rPr lang="en-US" sz="1600" dirty="0" err="1" smtClean="0"/>
              <a:t>Process:Martin</a:t>
            </a:r>
            <a:r>
              <a:rPr lang="en-US" sz="1600" dirty="0" smtClean="0"/>
              <a:t> Bettge1), </a:t>
            </a:r>
            <a:r>
              <a:rPr lang="en-US" sz="1600" dirty="0" err="1" smtClean="0"/>
              <a:t>Halina</a:t>
            </a:r>
            <a:r>
              <a:rPr lang="en-US" sz="1600" dirty="0" smtClean="0"/>
              <a:t> Niculescu2), Peter J. </a:t>
            </a:r>
            <a:r>
              <a:rPr lang="en-US" sz="1600" dirty="0" err="1" smtClean="0"/>
              <a:t>Gielisse</a:t>
            </a:r>
            <a:r>
              <a:rPr lang="en-US" sz="1600" dirty="0" smtClean="0"/>
              <a:t> 1)</a:t>
            </a:r>
          </a:p>
          <a:p>
            <a:pPr algn="l" rtl="0">
              <a:buNone/>
            </a:pPr>
            <a:r>
              <a:rPr lang="en-US" sz="1600" dirty="0" smtClean="0"/>
              <a:t>Bi-2223 FREEZE-DRIED CERAMIC: SPECIFIC FEATURES, RELATED PROBLEMS AND SEARCH FOR NEW SOLUTIONS:P. </a:t>
            </a:r>
            <a:r>
              <a:rPr lang="en-US" sz="1600" dirty="0" err="1" smtClean="0"/>
              <a:t>Badica</a:t>
            </a:r>
            <a:r>
              <a:rPr lang="en-US" sz="1600" dirty="0" smtClean="0"/>
              <a:t>, G. </a:t>
            </a:r>
            <a:r>
              <a:rPr lang="en-US" sz="1600" dirty="0" err="1" smtClean="0"/>
              <a:t>Aldica</a:t>
            </a:r>
            <a:r>
              <a:rPr lang="en-US" sz="1600" dirty="0" smtClean="0"/>
              <a:t>*</a:t>
            </a:r>
          </a:p>
          <a:p>
            <a:pPr algn="l" rtl="0">
              <a:buNone/>
            </a:pPr>
            <a:r>
              <a:rPr lang="en-US" sz="1600" dirty="0" smtClean="0"/>
              <a:t>Synthesis of </a:t>
            </a:r>
            <a:r>
              <a:rPr lang="en-US" sz="1600" dirty="0" err="1" smtClean="0"/>
              <a:t>Mullite</a:t>
            </a:r>
            <a:r>
              <a:rPr lang="en-US" sz="1600" dirty="0" smtClean="0"/>
              <a:t> by a Freeze-Dry </a:t>
            </a:r>
            <a:r>
              <a:rPr lang="en-US" sz="1600" dirty="0" err="1" smtClean="0"/>
              <a:t>Process:T.A</a:t>
            </a:r>
            <a:r>
              <a:rPr lang="en-US" sz="1600" dirty="0" smtClean="0"/>
              <a:t>. WHEAT *, E.M.H. SALLAM ** and A.C.D. CHAKLADER</a:t>
            </a:r>
          </a:p>
          <a:p>
            <a:pPr algn="l" rtl="0">
              <a:buNone/>
            </a:pPr>
            <a:r>
              <a:rPr lang="en-US" sz="1600" dirty="0" smtClean="0"/>
              <a:t>Microstructure Controlling and Properties of Highly </a:t>
            </a:r>
            <a:r>
              <a:rPr lang="en-US" sz="1600" dirty="0" err="1" smtClean="0"/>
              <a:t>PorosityCeramics</a:t>
            </a:r>
            <a:r>
              <a:rPr lang="en-US" sz="1600" dirty="0" smtClean="0"/>
              <a:t> by Freeze-Casting:</a:t>
            </a:r>
          </a:p>
          <a:p>
            <a:pPr algn="l" rtl="0">
              <a:buNone/>
            </a:pPr>
            <a:r>
              <a:rPr lang="en-US" sz="1600" dirty="0" err="1" smtClean="0"/>
              <a:t>Jiecai</a:t>
            </a:r>
            <a:r>
              <a:rPr lang="en-US" sz="1600" dirty="0" smtClean="0"/>
              <a:t> Han, </a:t>
            </a:r>
            <a:r>
              <a:rPr lang="en-US" sz="1600" dirty="0" err="1" smtClean="0"/>
              <a:t>Changqing</a:t>
            </a:r>
            <a:r>
              <a:rPr lang="en-US" sz="1600" dirty="0" smtClean="0"/>
              <a:t> Hong, </a:t>
            </a:r>
            <a:r>
              <a:rPr lang="en-US" sz="1600" dirty="0" err="1" smtClean="0"/>
              <a:t>Xinghong</a:t>
            </a:r>
            <a:r>
              <a:rPr lang="en-US" sz="1600" dirty="0" smtClean="0"/>
              <a:t> Zhang, </a:t>
            </a:r>
            <a:r>
              <a:rPr lang="en-US" sz="1600" dirty="0" err="1" smtClean="0"/>
              <a:t>Jiancong</a:t>
            </a:r>
            <a:r>
              <a:rPr lang="en-US" sz="1600" dirty="0" smtClean="0"/>
              <a:t> Du, Wei Zhang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411163"/>
            <a:ext cx="7043738" cy="600075"/>
          </a:xfrm>
        </p:spPr>
        <p:txBody>
          <a:bodyPr rtlCol="1">
            <a:spAutoFit/>
          </a:bodyPr>
          <a:lstStyle/>
          <a:p>
            <a:pPr algn="ctr" rtl="0" fontAlgn="auto">
              <a:spcAft>
                <a:spcPts val="0"/>
              </a:spcAft>
              <a:defRPr/>
            </a:pPr>
            <a:r>
              <a:rPr lang="en-US" sz="3600" b="1" dirty="0" smtClean="0">
                <a:solidFill>
                  <a:srgbClr val="002060"/>
                </a:solidFill>
                <a:latin typeface="+mn-lt"/>
                <a:ea typeface="+mn-ea"/>
                <a:cs typeface="B Koodak" pitchFamily="2" charset="-78"/>
              </a:rPr>
              <a:t>H2O</a:t>
            </a:r>
            <a:r>
              <a:rPr lang="fa-IR" sz="3600" b="1" dirty="0" smtClean="0">
                <a:solidFill>
                  <a:srgbClr val="002060"/>
                </a:solidFill>
                <a:latin typeface="+mn-lt"/>
                <a:ea typeface="+mn-ea"/>
                <a:cs typeface="B Koodak" pitchFamily="2" charset="-78"/>
              </a:rPr>
              <a:t>تغییرات حجم بخار با فشار بخار</a:t>
            </a:r>
            <a:endParaRPr lang="fa-IR" sz="3600" b="1" dirty="0">
              <a:solidFill>
                <a:srgbClr val="002060"/>
              </a:solidFill>
              <a:latin typeface="+mn-lt"/>
              <a:ea typeface="+mn-ea"/>
              <a:cs typeface="B Koodak" pitchFamily="2" charset="-78"/>
            </a:endParaRPr>
          </a:p>
        </p:txBody>
      </p:sp>
      <p:pic>
        <p:nvPicPr>
          <p:cNvPr id="16387" name="Picture 2"/>
          <p:cNvPicPr>
            <a:picLocks noGrp="1" noChangeAspect="1" noChangeArrowheads="1"/>
          </p:cNvPicPr>
          <p:nvPr>
            <p:ph idx="1"/>
          </p:nvPr>
        </p:nvPicPr>
        <p:blipFill>
          <a:blip r:embed="rId2" cstate="print"/>
          <a:srcRect t="7892" r="-681"/>
          <a:stretch>
            <a:fillRect/>
          </a:stretch>
        </p:blipFill>
        <p:spPr>
          <a:xfrm>
            <a:off x="1447800" y="1219200"/>
            <a:ext cx="6602413" cy="4876800"/>
          </a:xfrm>
        </p:spPr>
      </p:pic>
      <p:sp>
        <p:nvSpPr>
          <p:cNvPr id="16388" name="TextBox 4"/>
          <p:cNvSpPr txBox="1">
            <a:spLocks noChangeArrowheads="1"/>
          </p:cNvSpPr>
          <p:nvPr/>
        </p:nvSpPr>
        <p:spPr bwMode="auto">
          <a:xfrm>
            <a:off x="1752600" y="6172200"/>
            <a:ext cx="6786563" cy="369888"/>
          </a:xfrm>
          <a:prstGeom prst="rect">
            <a:avLst/>
          </a:prstGeom>
          <a:noFill/>
          <a:ln w="9525">
            <a:noFill/>
            <a:miter lim="800000"/>
            <a:headEnd/>
            <a:tailEnd/>
          </a:ln>
        </p:spPr>
        <p:txBody>
          <a:bodyPr>
            <a:spAutoFit/>
          </a:bodyPr>
          <a:lstStyle/>
          <a:p>
            <a:pPr algn="l" rtl="0"/>
            <a:r>
              <a:rPr lang="fa-IR">
                <a:latin typeface="Constantia" pitchFamily="18" charset="0"/>
                <a:ea typeface="Majalla UI"/>
                <a:cs typeface="Majalla UI"/>
              </a:rPr>
              <a:t>حجم بخار آب با کاهش فشار می یابد مطابق دیاگرام فازی آب.</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lum contrast="-6000"/>
          </a:blip>
          <a:srcRect/>
          <a:stretch>
            <a:fillRect/>
          </a:stretch>
        </p:blipFill>
        <p:spPr bwMode="auto">
          <a:xfrm>
            <a:off x="228600" y="1524000"/>
            <a:ext cx="8751888" cy="51054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9525">
            <a:noFill/>
            <a:miter lim="800000"/>
            <a:headEnd/>
            <a:tailEnd/>
          </a:ln>
        </p:spPr>
      </p:pic>
      <p:sp>
        <p:nvSpPr>
          <p:cNvPr id="17411" name="TextBox 4"/>
          <p:cNvSpPr txBox="1">
            <a:spLocks noChangeArrowheads="1"/>
          </p:cNvSpPr>
          <p:nvPr/>
        </p:nvSpPr>
        <p:spPr bwMode="auto">
          <a:xfrm>
            <a:off x="762000" y="457200"/>
            <a:ext cx="7924800" cy="646113"/>
          </a:xfrm>
          <a:prstGeom prst="rect">
            <a:avLst/>
          </a:prstGeom>
          <a:noFill/>
          <a:ln w="9525">
            <a:noFill/>
            <a:miter lim="800000"/>
            <a:headEnd/>
            <a:tailEnd/>
          </a:ln>
        </p:spPr>
        <p:txBody>
          <a:bodyPr>
            <a:spAutoFit/>
          </a:bodyPr>
          <a:lstStyle/>
          <a:p>
            <a:pPr algn="ctr" rtl="0"/>
            <a:r>
              <a:rPr lang="fa-IR" sz="3600" b="1" dirty="0">
                <a:solidFill>
                  <a:srgbClr val="002060"/>
                </a:solidFill>
                <a:latin typeface="Constantia" pitchFamily="18" charset="0"/>
                <a:cs typeface="B Koodak" pitchFamily="2" charset="-78"/>
              </a:rPr>
              <a:t>رابطه دما و سرعت تصعید بر حسب نانومتر بر ثانیه</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066800"/>
            <a:ext cx="8915400" cy="4154984"/>
          </a:xfrm>
          <a:prstGeom prst="rect">
            <a:avLst/>
          </a:prstGeom>
          <a:noFill/>
        </p:spPr>
        <p:txBody>
          <a:bodyPr wrap="square" rtlCol="1">
            <a:spAutoFit/>
          </a:bodyPr>
          <a:lstStyle/>
          <a:p>
            <a:pPr algn="ctr" rtl="1"/>
            <a:r>
              <a:rPr lang="fa-IR" sz="8800" dirty="0" smtClean="0">
                <a:cs typeface="B Jadid" pitchFamily="2" charset="-78"/>
              </a:rPr>
              <a:t> چرا </a:t>
            </a:r>
          </a:p>
          <a:p>
            <a:pPr algn="ctr" rtl="1"/>
            <a:r>
              <a:rPr lang="en-US" sz="8800" dirty="0" smtClean="0">
                <a:latin typeface="Arial Black" pitchFamily="34" charset="0"/>
                <a:cs typeface="B Jadid" pitchFamily="2" charset="-78"/>
              </a:rPr>
              <a:t>Freeze Drying</a:t>
            </a:r>
          </a:p>
          <a:p>
            <a:pPr algn="ctr" rtl="1"/>
            <a:r>
              <a:rPr lang="en-US" sz="8800" dirty="0" smtClean="0">
                <a:latin typeface="Arial Black" pitchFamily="34" charset="0"/>
                <a:cs typeface="B Jadid" pitchFamily="2" charset="-78"/>
              </a:rPr>
              <a:t>????</a:t>
            </a:r>
            <a:endParaRPr lang="fa-IR" sz="8800" dirty="0">
              <a:latin typeface="Arial Black" pitchFamily="34" charset="0"/>
              <a:cs typeface="B Jadid"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533400" y="2468563"/>
            <a:ext cx="8229600" cy="4389437"/>
          </a:xfrm>
        </p:spPr>
        <p:txBody>
          <a:bodyPr/>
          <a:lstStyle/>
          <a:p>
            <a:r>
              <a:rPr lang="fa-IR" smtClean="0">
                <a:cs typeface="B Koodak" pitchFamily="2" charset="-78"/>
              </a:rPr>
              <a:t>1)شکل دادن و خشک کردن یک قطعه متراکم و متخلخل در یک مرحله</a:t>
            </a:r>
          </a:p>
          <a:p>
            <a:r>
              <a:rPr lang="fa-IR" smtClean="0">
                <a:cs typeface="B Koodak" pitchFamily="2" charset="-78"/>
              </a:rPr>
              <a:t>2)کاهش تنش های ناشی از انقباض در هنگام خشک کردن</a:t>
            </a:r>
          </a:p>
          <a:p>
            <a:r>
              <a:rPr lang="fa-IR" smtClean="0">
                <a:cs typeface="B Koodak" pitchFamily="2" charset="-78"/>
              </a:rPr>
              <a:t>3)کاهش انقباض زینترینگ به وسیله کنترل تخلخل ها</a:t>
            </a:r>
          </a:p>
          <a:p>
            <a:r>
              <a:rPr lang="fa-IR" smtClean="0">
                <a:cs typeface="B Koodak" pitchFamily="2" charset="-78"/>
              </a:rPr>
              <a:t>4)تهیه نمونه هایی با تخلخل بالا (بالای 90%)  </a:t>
            </a:r>
          </a:p>
          <a:p>
            <a:r>
              <a:rPr lang="fa-IR" smtClean="0">
                <a:cs typeface="B Koodak" pitchFamily="2" charset="-78"/>
              </a:rPr>
              <a:t>4)جلو گیری از آگلومراسیون پودر سنتز شده هنگام خشک کردن</a:t>
            </a:r>
          </a:p>
          <a:p>
            <a:r>
              <a:rPr lang="fa-IR" smtClean="0">
                <a:cs typeface="B Koodak" pitchFamily="2" charset="-78"/>
              </a:rPr>
              <a:t>5)ممانعت از تجزیه و از بین رفتن ساختار های حساس به حرارت </a:t>
            </a:r>
          </a:p>
          <a:p>
            <a:endParaRPr lang="fa-IR" smtClean="0">
              <a:cs typeface="B Koodak" pitchFamily="2" charset="-78"/>
            </a:endParaRPr>
          </a:p>
        </p:txBody>
      </p:sp>
      <p:sp>
        <p:nvSpPr>
          <p:cNvPr id="4" name="Title 3"/>
          <p:cNvSpPr>
            <a:spLocks noGrp="1"/>
          </p:cNvSpPr>
          <p:nvPr>
            <p:ph type="title"/>
          </p:nvPr>
        </p:nvSpPr>
        <p:spPr>
          <a:xfrm>
            <a:off x="533400" y="838200"/>
            <a:ext cx="8305800" cy="1847850"/>
          </a:xfrm>
        </p:spPr>
        <p:txBody>
          <a:bodyPr>
            <a:noAutofit/>
          </a:bodyPr>
          <a:lstStyle/>
          <a:p>
            <a:pPr marL="274320" indent="-274320" fontAlgn="auto">
              <a:spcBef>
                <a:spcPct val="20000"/>
              </a:spcBef>
              <a:spcAft>
                <a:spcPts val="0"/>
              </a:spcAft>
              <a:defRPr/>
            </a:pPr>
            <a:r>
              <a:rPr lang="fa-IR" sz="2800" dirty="0" smtClean="0">
                <a:solidFill>
                  <a:prstClr val="black"/>
                </a:solidFill>
                <a:latin typeface="Constantia"/>
                <a:ea typeface="+mn-ea"/>
                <a:cs typeface="B Jadid" pitchFamily="2" charset="-78"/>
              </a:rPr>
              <a:t>مزایای استفاده از خشک کن های انجمادی در صنایع سرامیکی:</a:t>
            </a:r>
            <a:r>
              <a:rPr lang="fa-IR" sz="2800" dirty="0" smtClean="0">
                <a:solidFill>
                  <a:prstClr val="black"/>
                </a:solidFill>
                <a:latin typeface="Constantia"/>
                <a:ea typeface="+mn-ea"/>
              </a:rPr>
              <a:t/>
            </a:r>
            <a:br>
              <a:rPr lang="fa-IR" sz="2800" dirty="0" smtClean="0">
                <a:solidFill>
                  <a:prstClr val="black"/>
                </a:solidFill>
                <a:latin typeface="Constantia"/>
                <a:ea typeface="+mn-ea"/>
              </a:rPr>
            </a:br>
            <a:endParaRPr lang="fa-IR" sz="5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srcRect/>
          <a:stretch>
            <a:fillRect/>
          </a:stretch>
        </p:blipFill>
        <p:spPr bwMode="auto">
          <a:xfrm>
            <a:off x="-381000" y="4267200"/>
            <a:ext cx="2200275" cy="1295400"/>
          </a:xfrm>
          <a:prstGeom prst="rect">
            <a:avLst/>
          </a:prstGeom>
          <a:noFill/>
          <a:ln w="9525">
            <a:noFill/>
            <a:miter lim="800000"/>
            <a:headEnd/>
            <a:tailEnd/>
          </a:ln>
        </p:spPr>
      </p:pic>
      <p:pic>
        <p:nvPicPr>
          <p:cNvPr id="20483" name="Picture 5" descr="images.jpg"/>
          <p:cNvPicPr>
            <a:picLocks noChangeAspect="1"/>
          </p:cNvPicPr>
          <p:nvPr/>
        </p:nvPicPr>
        <p:blipFill>
          <a:blip r:embed="rId3" cstate="print"/>
          <a:srcRect/>
          <a:stretch>
            <a:fillRect/>
          </a:stretch>
        </p:blipFill>
        <p:spPr bwMode="auto">
          <a:xfrm>
            <a:off x="1500188" y="4956175"/>
            <a:ext cx="1714500" cy="1116013"/>
          </a:xfrm>
          <a:prstGeom prst="rect">
            <a:avLst/>
          </a:prstGeom>
          <a:noFill/>
          <a:ln w="9525">
            <a:noFill/>
            <a:miter lim="800000"/>
            <a:headEnd/>
            <a:tailEnd/>
          </a:ln>
        </p:spPr>
      </p:pic>
      <p:pic>
        <p:nvPicPr>
          <p:cNvPr id="20484" name="Picture 6" descr="tpjfood$57102710.jpg"/>
          <p:cNvPicPr>
            <a:picLocks noChangeAspect="1"/>
          </p:cNvPicPr>
          <p:nvPr/>
        </p:nvPicPr>
        <p:blipFill>
          <a:blip r:embed="rId4" cstate="print"/>
          <a:srcRect/>
          <a:stretch>
            <a:fillRect/>
          </a:stretch>
        </p:blipFill>
        <p:spPr bwMode="auto">
          <a:xfrm>
            <a:off x="2500313" y="5353050"/>
            <a:ext cx="1625600" cy="1219200"/>
          </a:xfrm>
          <a:prstGeom prst="rect">
            <a:avLst/>
          </a:prstGeom>
          <a:noFill/>
          <a:ln w="9525">
            <a:noFill/>
            <a:miter lim="800000"/>
            <a:headEnd/>
            <a:tailEnd/>
          </a:ln>
        </p:spPr>
      </p:pic>
      <p:pic>
        <p:nvPicPr>
          <p:cNvPr id="20485" name="Picture 4"/>
          <p:cNvPicPr>
            <a:picLocks noChangeAspect="1" noChangeArrowheads="1"/>
          </p:cNvPicPr>
          <p:nvPr/>
        </p:nvPicPr>
        <p:blipFill>
          <a:blip r:embed="rId5" cstate="print"/>
          <a:srcRect/>
          <a:stretch>
            <a:fillRect/>
          </a:stretch>
        </p:blipFill>
        <p:spPr bwMode="auto">
          <a:xfrm>
            <a:off x="3643313" y="5643563"/>
            <a:ext cx="1571625" cy="1231900"/>
          </a:xfrm>
          <a:prstGeom prst="rect">
            <a:avLst/>
          </a:prstGeom>
          <a:noFill/>
          <a:ln w="9525">
            <a:noFill/>
            <a:miter lim="800000"/>
            <a:headEnd/>
            <a:tailEnd/>
          </a:ln>
        </p:spPr>
      </p:pic>
      <p:sp>
        <p:nvSpPr>
          <p:cNvPr id="20486" name="Content Placeholder 2"/>
          <p:cNvSpPr>
            <a:spLocks noGrp="1"/>
          </p:cNvSpPr>
          <p:nvPr>
            <p:ph idx="1"/>
          </p:nvPr>
        </p:nvSpPr>
        <p:spPr>
          <a:xfrm>
            <a:off x="381000" y="1828800"/>
            <a:ext cx="8229600" cy="4389438"/>
          </a:xfrm>
        </p:spPr>
        <p:txBody>
          <a:bodyPr/>
          <a:lstStyle/>
          <a:p>
            <a:r>
              <a:rPr lang="fa-IR" smtClean="0">
                <a:cs typeface="B Koodak" pitchFamily="2" charset="-78"/>
              </a:rPr>
              <a:t>1)کاربرد های پزشکی (</a:t>
            </a:r>
            <a:r>
              <a:rPr lang="en-US" sz="2000" smtClean="0">
                <a:cs typeface="B Koodak" pitchFamily="2" charset="-78"/>
              </a:rPr>
              <a:t>Virus, Vaccines, Bacteria, and Yeasts</a:t>
            </a:r>
            <a:r>
              <a:rPr lang="fa-IR" smtClean="0">
                <a:cs typeface="B Koodak" pitchFamily="2" charset="-78"/>
              </a:rPr>
              <a:t>)</a:t>
            </a:r>
          </a:p>
          <a:p>
            <a:r>
              <a:rPr lang="fa-IR" smtClean="0">
                <a:cs typeface="B Koodak" pitchFamily="2" charset="-78"/>
              </a:rPr>
              <a:t>2)مواد غذایی (</a:t>
            </a:r>
            <a:r>
              <a:rPr lang="en-US" sz="1600" smtClean="0">
                <a:cs typeface="B Koodak" pitchFamily="2" charset="-78"/>
              </a:rPr>
              <a:t>Vegetables, Potatoes, Fruits and Juices</a:t>
            </a:r>
            <a:r>
              <a:rPr lang="fa-IR" sz="1600" smtClean="0">
                <a:cs typeface="B Koodak" pitchFamily="2" charset="-78"/>
              </a:rPr>
              <a:t>,</a:t>
            </a:r>
            <a:r>
              <a:rPr lang="en-US" sz="1600" smtClean="0">
                <a:cs typeface="B Koodak" pitchFamily="2" charset="-78"/>
              </a:rPr>
              <a:t>Coffee</a:t>
            </a:r>
            <a:r>
              <a:rPr lang="fa-IR" sz="1600" smtClean="0">
                <a:cs typeface="B Koodak" pitchFamily="2" charset="-78"/>
              </a:rPr>
              <a:t>,</a:t>
            </a:r>
            <a:r>
              <a:rPr lang="en-US" sz="1600" smtClean="0">
                <a:cs typeface="B Koodak" pitchFamily="2" charset="-78"/>
              </a:rPr>
              <a:t>Eggs, Rice</a:t>
            </a:r>
            <a:r>
              <a:rPr lang="fa-IR" smtClean="0">
                <a:cs typeface="B Koodak" pitchFamily="2" charset="-78"/>
              </a:rPr>
              <a:t>)</a:t>
            </a:r>
          </a:p>
          <a:p>
            <a:r>
              <a:rPr lang="fa-IR" smtClean="0">
                <a:cs typeface="B Koodak" pitchFamily="2" charset="-78"/>
              </a:rPr>
              <a:t>3)مواد سرامیکی:</a:t>
            </a:r>
          </a:p>
          <a:p>
            <a:r>
              <a:rPr lang="fa-IR" smtClean="0">
                <a:cs typeface="B Koodak" pitchFamily="2" charset="-78"/>
              </a:rPr>
              <a:t>    الف)سنتز پودرهای سرامیکی </a:t>
            </a:r>
            <a:r>
              <a:rPr lang="fa-IR" sz="2000" smtClean="0">
                <a:cs typeface="B Koodak" pitchFamily="2" charset="-78"/>
              </a:rPr>
              <a:t>( </a:t>
            </a:r>
            <a:r>
              <a:rPr lang="fa-IR" sz="2000" b="1" smtClean="0">
                <a:cs typeface="B Koodak" pitchFamily="2" charset="-78"/>
              </a:rPr>
              <a:t>synthesized</a:t>
            </a:r>
            <a:r>
              <a:rPr lang="fa-IR" sz="2000" smtClean="0">
                <a:cs typeface="B Koodak" pitchFamily="2" charset="-78"/>
              </a:rPr>
              <a:t> powders</a:t>
            </a:r>
            <a:r>
              <a:rPr lang="fa-IR" sz="2800" smtClean="0">
                <a:cs typeface="B Koodak" pitchFamily="2" charset="-78"/>
              </a:rPr>
              <a:t>)</a:t>
            </a:r>
          </a:p>
          <a:p>
            <a:r>
              <a:rPr lang="fa-IR" sz="2800" smtClean="0">
                <a:cs typeface="B Koodak" pitchFamily="2" charset="-78"/>
              </a:rPr>
              <a:t>    ب)خشک کردن بدنه سرامیکی(</a:t>
            </a:r>
            <a:r>
              <a:rPr lang="fa-IR" sz="1800" smtClean="0">
                <a:cs typeface="B Koodak" pitchFamily="2" charset="-78"/>
              </a:rPr>
              <a:t>bulk drying, </a:t>
            </a:r>
            <a:r>
              <a:rPr lang="fa-IR" sz="1800" b="1" smtClean="0">
                <a:cs typeface="B Koodak" pitchFamily="2" charset="-78"/>
              </a:rPr>
              <a:t>drying</a:t>
            </a:r>
            <a:r>
              <a:rPr lang="fa-IR" sz="1800" smtClean="0">
                <a:cs typeface="B Koodak" pitchFamily="2" charset="-78"/>
              </a:rPr>
              <a:t> green bodies</a:t>
            </a:r>
            <a:r>
              <a:rPr lang="fa-IR" sz="2800" smtClean="0">
                <a:cs typeface="B Koodak" pitchFamily="2" charset="-78"/>
              </a:rPr>
              <a:t>)</a:t>
            </a:r>
          </a:p>
        </p:txBody>
      </p:sp>
      <p:sp>
        <p:nvSpPr>
          <p:cNvPr id="20487" name="TextBox 9"/>
          <p:cNvSpPr txBox="1">
            <a:spLocks noChangeArrowheads="1"/>
          </p:cNvSpPr>
          <p:nvPr/>
        </p:nvSpPr>
        <p:spPr bwMode="auto">
          <a:xfrm>
            <a:off x="1676400" y="762000"/>
            <a:ext cx="6019800" cy="584200"/>
          </a:xfrm>
          <a:prstGeom prst="rect">
            <a:avLst/>
          </a:prstGeom>
          <a:noFill/>
          <a:ln w="9525">
            <a:noFill/>
            <a:miter lim="800000"/>
            <a:headEnd/>
            <a:tailEnd/>
          </a:ln>
        </p:spPr>
        <p:txBody>
          <a:bodyPr>
            <a:spAutoFit/>
          </a:bodyPr>
          <a:lstStyle/>
          <a:p>
            <a:pPr algn="ctr" rtl="0"/>
            <a:r>
              <a:rPr lang="fa-IR" sz="3200">
                <a:latin typeface="Constantia" pitchFamily="18" charset="0"/>
                <a:cs typeface="B Jadid" pitchFamily="2" charset="-78"/>
              </a:rPr>
              <a:t>کاربرد های خشک کردن انجمادی:</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0075"/>
          </a:xfrm>
        </p:spPr>
        <p:txBody>
          <a:bodyPr rtlCol="1">
            <a:spAutoFit/>
          </a:bodyPr>
          <a:lstStyle/>
          <a:p>
            <a:pPr algn="ctr" rtl="0" fontAlgn="auto">
              <a:spcAft>
                <a:spcPts val="0"/>
              </a:spcAft>
              <a:defRPr/>
            </a:pPr>
            <a:r>
              <a:rPr lang="fa-IR" sz="3600" b="1" dirty="0" smtClean="0">
                <a:solidFill>
                  <a:srgbClr val="002060"/>
                </a:solidFill>
                <a:latin typeface="+mn-lt"/>
                <a:ea typeface="+mn-ea"/>
                <a:cs typeface="B Koodak" pitchFamily="2" charset="-78"/>
              </a:rPr>
              <a:t>گام های فرایند خشک کردن انجمادی</a:t>
            </a:r>
          </a:p>
        </p:txBody>
      </p:sp>
      <p:graphicFrame>
        <p:nvGraphicFramePr>
          <p:cNvPr id="4" name="Diagram 3"/>
          <p:cNvGraphicFramePr/>
          <p:nvPr/>
        </p:nvGraphicFramePr>
        <p:xfrm>
          <a:off x="762000" y="1371600"/>
          <a:ext cx="7848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473</TotalTime>
  <Words>1108</Words>
  <Application>Microsoft Office PowerPoint</Application>
  <PresentationFormat>On-screen Show (4:3)</PresentationFormat>
  <Paragraphs>109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 FREEZE DRYING</vt:lpstr>
      <vt:lpstr>PowerPoint Presentation</vt:lpstr>
      <vt:lpstr>PowerPoint Presentation</vt:lpstr>
      <vt:lpstr>H2Oتغییرات حجم بخار با فشار بخار</vt:lpstr>
      <vt:lpstr>PowerPoint Presentation</vt:lpstr>
      <vt:lpstr>PowerPoint Presentation</vt:lpstr>
      <vt:lpstr>مزایای استفاده از خشک کن های انجمادی در صنایع سرامیکی: </vt:lpstr>
      <vt:lpstr>PowerPoint Presentation</vt:lpstr>
      <vt:lpstr>گام های فرایند خشک کردن انجمادی</vt:lpstr>
      <vt:lpstr>PowerPoint Presentation</vt:lpstr>
      <vt:lpstr>PowerPoint Presentation</vt:lpstr>
      <vt:lpstr>PowerPoint Presentation</vt:lpstr>
      <vt:lpstr>Freeze Dryer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خشک کن های انجمادی صنعتی</vt:lpstr>
      <vt:lpstr>PowerPoint Presentation</vt:lpstr>
      <vt:lpstr>Advanced Freeze Drying</vt:lpstr>
      <vt:lpstr>Atmospheric Freeze-Drying</vt:lpstr>
      <vt:lpstr>PowerPoint Presentation</vt:lpstr>
      <vt:lpstr>Atmospheric Freeze-Drying</vt:lpstr>
      <vt:lpstr>Atmospheric Freeze-Drying</vt:lpstr>
      <vt:lpstr>Atmospheric Freeze-Drying</vt:lpstr>
      <vt:lpstr>Atmospheric Freeze-Drying</vt:lpstr>
      <vt:lpstr>Spray-Freeze-Drying</vt:lpstr>
      <vt:lpstr>PowerPoint Presentation</vt:lpstr>
      <vt:lpstr>Spray-Freeze-Drying</vt:lpstr>
      <vt:lpstr>Spray-Fluidized-Bed Freeze Drying</vt:lpstr>
      <vt:lpstr>Fluidized-Bed Freeze Drying</vt:lpstr>
      <vt:lpstr>Microwave freeze-drying</vt:lpstr>
      <vt:lpstr>Infrared–Microwave Freeze-Drying</vt:lpstr>
      <vt:lpstr>منابع: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freeze drying</dc:title>
  <dc:creator>Hesam</dc:creator>
  <cp:lastModifiedBy>Ali</cp:lastModifiedBy>
  <cp:revision>56</cp:revision>
  <dcterms:created xsi:type="dcterms:W3CDTF">2006-08-16T00:00:00Z</dcterms:created>
  <dcterms:modified xsi:type="dcterms:W3CDTF">2013-11-28T20:55:53Z</dcterms:modified>
</cp:coreProperties>
</file>