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8" r:id="rId3"/>
    <p:sldId id="257" r:id="rId4"/>
    <p:sldId id="284" r:id="rId5"/>
    <p:sldId id="258" r:id="rId6"/>
    <p:sldId id="259" r:id="rId7"/>
    <p:sldId id="260" r:id="rId8"/>
    <p:sldId id="261" r:id="rId9"/>
    <p:sldId id="286" r:id="rId10"/>
    <p:sldId id="287" r:id="rId11"/>
    <p:sldId id="288"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9" r:id="rId28"/>
    <p:sldId id="290" r:id="rId29"/>
    <p:sldId id="291" r:id="rId30"/>
    <p:sldId id="292" r:id="rId31"/>
    <p:sldId id="285" r:id="rId32"/>
    <p:sldId id="277" r:id="rId33"/>
    <p:sldId id="279" r:id="rId34"/>
    <p:sldId id="280" r:id="rId35"/>
    <p:sldId id="281" r:id="rId36"/>
    <p:sldId id="282"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0BE70C-489D-4F75-ACAA-1328DE80E8E1}">
          <p14:sldIdLst>
            <p14:sldId id="256"/>
            <p14:sldId id="278"/>
            <p14:sldId id="257"/>
            <p14:sldId id="284"/>
            <p14:sldId id="258"/>
            <p14:sldId id="259"/>
            <p14:sldId id="260"/>
            <p14:sldId id="261"/>
            <p14:sldId id="286"/>
            <p14:sldId id="287"/>
            <p14:sldId id="288"/>
            <p14:sldId id="262"/>
            <p14:sldId id="263"/>
          </p14:sldIdLst>
        </p14:section>
        <p14:section name="Untitled Section" id="{93358D55-126B-4C9E-B03E-9FEEF69A39DD}">
          <p14:sldIdLst>
            <p14:sldId id="264"/>
            <p14:sldId id="265"/>
            <p14:sldId id="266"/>
            <p14:sldId id="267"/>
            <p14:sldId id="268"/>
            <p14:sldId id="269"/>
            <p14:sldId id="270"/>
            <p14:sldId id="271"/>
            <p14:sldId id="272"/>
            <p14:sldId id="273"/>
            <p14:sldId id="274"/>
            <p14:sldId id="275"/>
            <p14:sldId id="276"/>
            <p14:sldId id="289"/>
            <p14:sldId id="290"/>
            <p14:sldId id="291"/>
            <p14:sldId id="292"/>
            <p14:sldId id="285"/>
            <p14:sldId id="277"/>
            <p14:sldId id="279"/>
            <p14:sldId id="280"/>
            <p14:sldId id="281"/>
            <p14:sldId id="282"/>
            <p14:sldId id="28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4CBD1AE-A3A6-48C4-BD4C-25B5081BD9F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32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4A0E8-3884-463F-B63A-245D4C193116}"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BD1AE-A3A6-48C4-BD4C-25B5081BD9FE}" type="slidenum">
              <a:rPr lang="en-US" smtClean="0"/>
              <a:t>‹#›</a:t>
            </a:fld>
            <a:endParaRPr lang="en-US"/>
          </a:p>
        </p:txBody>
      </p:sp>
    </p:spTree>
    <p:extLst>
      <p:ext uri="{BB962C8B-B14F-4D97-AF65-F5344CB8AC3E}">
        <p14:creationId xmlns:p14="http://schemas.microsoft.com/office/powerpoint/2010/main" val="83536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19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58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spTree>
    <p:extLst>
      <p:ext uri="{BB962C8B-B14F-4D97-AF65-F5344CB8AC3E}">
        <p14:creationId xmlns:p14="http://schemas.microsoft.com/office/powerpoint/2010/main" val="187578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003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461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943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14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spTree>
    <p:extLst>
      <p:ext uri="{BB962C8B-B14F-4D97-AF65-F5344CB8AC3E}">
        <p14:creationId xmlns:p14="http://schemas.microsoft.com/office/powerpoint/2010/main" val="346272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4A0E8-3884-463F-B63A-245D4C193116}"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D1AE-A3A6-48C4-BD4C-25B5081BD9F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30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B4A0E8-3884-463F-B63A-245D4C193116}"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BD1AE-A3A6-48C4-BD4C-25B5081BD9FE}" type="slidenum">
              <a:rPr lang="en-US" smtClean="0"/>
              <a:t>‹#›</a:t>
            </a:fld>
            <a:endParaRPr lang="en-US"/>
          </a:p>
        </p:txBody>
      </p:sp>
    </p:spTree>
    <p:extLst>
      <p:ext uri="{BB962C8B-B14F-4D97-AF65-F5344CB8AC3E}">
        <p14:creationId xmlns:p14="http://schemas.microsoft.com/office/powerpoint/2010/main" val="429216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B4A0E8-3884-463F-B63A-245D4C193116}"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BD1AE-A3A6-48C4-BD4C-25B5081BD9F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44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B4A0E8-3884-463F-B63A-245D4C193116}"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BD1AE-A3A6-48C4-BD4C-25B5081BD9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17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4A0E8-3884-463F-B63A-245D4C193116}"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BD1AE-A3A6-48C4-BD4C-25B5081BD9FE}" type="slidenum">
              <a:rPr lang="en-US" smtClean="0"/>
              <a:t>‹#›</a:t>
            </a:fld>
            <a:endParaRPr lang="en-US"/>
          </a:p>
        </p:txBody>
      </p:sp>
    </p:spTree>
    <p:extLst>
      <p:ext uri="{BB962C8B-B14F-4D97-AF65-F5344CB8AC3E}">
        <p14:creationId xmlns:p14="http://schemas.microsoft.com/office/powerpoint/2010/main" val="143497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4A0E8-3884-463F-B63A-245D4C193116}"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BD1AE-A3A6-48C4-BD4C-25B5081BD9F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4A0E8-3884-463F-B63A-245D4C193116}"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BD1AE-A3A6-48C4-BD4C-25B5081BD9FE}" type="slidenum">
              <a:rPr lang="en-US" smtClean="0"/>
              <a:t>‹#›</a:t>
            </a:fld>
            <a:endParaRPr lang="en-US"/>
          </a:p>
        </p:txBody>
      </p:sp>
    </p:spTree>
    <p:extLst>
      <p:ext uri="{BB962C8B-B14F-4D97-AF65-F5344CB8AC3E}">
        <p14:creationId xmlns:p14="http://schemas.microsoft.com/office/powerpoint/2010/main" val="150958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B4A0E8-3884-463F-B63A-245D4C193116}" type="datetimeFigureOut">
              <a:rPr lang="en-US" smtClean="0"/>
              <a:t>1/22/2016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CBD1AE-A3A6-48C4-BD4C-25B5081BD9FE}" type="slidenum">
              <a:rPr lang="en-US" smtClean="0"/>
              <a:t>‹#›</a:t>
            </a:fld>
            <a:endParaRPr lang="en-US"/>
          </a:p>
        </p:txBody>
      </p:sp>
    </p:spTree>
    <p:extLst>
      <p:ext uri="{BB962C8B-B14F-4D97-AF65-F5344CB8AC3E}">
        <p14:creationId xmlns:p14="http://schemas.microsoft.com/office/powerpoint/2010/main" val="4162849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amilo.com/fash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Lotus" pitchFamily="2" charset="-78"/>
              </a:rPr>
              <a:t>به نام خدا</a:t>
            </a:r>
            <a:endParaRPr lang="en-US" dirty="0">
              <a:cs typeface="B Lotus" pitchFamily="2" charset="-78"/>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81382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fa-IR" dirty="0" smtClean="0">
                <a:cs typeface="B Lotus" pitchFamily="2" charset="-78"/>
              </a:rPr>
              <a:t>5-کامپیوتر و تجهیزات اداری </a:t>
            </a:r>
          </a:p>
          <a:p>
            <a:pPr marL="0" indent="0" algn="just" rtl="1">
              <a:buNone/>
            </a:pPr>
            <a:r>
              <a:rPr lang="fa-IR" dirty="0" smtClean="0">
                <a:cs typeface="B Lotus" pitchFamily="2" charset="-78"/>
              </a:rPr>
              <a:t>6-لوازم جانبی و الکترونیکی</a:t>
            </a:r>
          </a:p>
          <a:p>
            <a:pPr marL="0" indent="0" algn="just" rtl="1">
              <a:buNone/>
            </a:pPr>
            <a:r>
              <a:rPr lang="fa-IR" dirty="0" smtClean="0">
                <a:cs typeface="B Lotus" pitchFamily="2" charset="-78"/>
              </a:rPr>
              <a:t>7-لوازم خانگی برقی</a:t>
            </a:r>
          </a:p>
          <a:p>
            <a:pPr marL="0" indent="0" algn="just" rtl="1">
              <a:buNone/>
            </a:pPr>
            <a:r>
              <a:rPr lang="fa-IR" dirty="0" smtClean="0">
                <a:cs typeface="B Lotus" pitchFamily="2" charset="-78"/>
              </a:rPr>
              <a:t>8-سرگرمی,نوزاد و کودک</a:t>
            </a:r>
          </a:p>
          <a:p>
            <a:pPr marL="0" indent="0" algn="just" rtl="1">
              <a:buNone/>
            </a:pPr>
            <a:r>
              <a:rPr lang="fa-IR" dirty="0" smtClean="0">
                <a:cs typeface="B Lotus" pitchFamily="2" charset="-78"/>
              </a:rPr>
              <a:t>9-خانه و سبک زندگی</a:t>
            </a:r>
            <a:endParaRPr lang="en-US" dirty="0">
              <a:cs typeface="B Lotus" pitchFamily="2" charset="-78"/>
            </a:endParaRPr>
          </a:p>
        </p:txBody>
      </p:sp>
    </p:spTree>
    <p:extLst>
      <p:ext uri="{BB962C8B-B14F-4D97-AF65-F5344CB8AC3E}">
        <p14:creationId xmlns:p14="http://schemas.microsoft.com/office/powerpoint/2010/main" val="1485053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2" y="2492537"/>
            <a:ext cx="9601196" cy="3318936"/>
          </a:xfrm>
        </p:spPr>
        <p:txBody>
          <a:bodyPr/>
          <a:lstStyle/>
          <a:p>
            <a:pPr marL="0" indent="0" algn="just" rtl="1">
              <a:buNone/>
            </a:pPr>
            <a:r>
              <a:rPr lang="fa-IR" dirty="0" smtClean="0">
                <a:cs typeface="B Lotus" pitchFamily="2" charset="-78"/>
              </a:rPr>
              <a:t>10-فرهنگ و هنر</a:t>
            </a:r>
          </a:p>
          <a:p>
            <a:pPr marL="0" indent="0" algn="just" rtl="1">
              <a:buNone/>
            </a:pPr>
            <a:r>
              <a:rPr lang="fa-IR" dirty="0" smtClean="0">
                <a:cs typeface="B Lotus" pitchFamily="2" charset="-78"/>
              </a:rPr>
              <a:t>11-ورزش و تندرستی</a:t>
            </a:r>
          </a:p>
          <a:p>
            <a:pPr marL="0" indent="0" algn="just" rtl="1">
              <a:buNone/>
            </a:pPr>
            <a:r>
              <a:rPr lang="fa-IR" dirty="0" smtClean="0">
                <a:cs typeface="B Lotus" pitchFamily="2" charset="-78"/>
              </a:rPr>
              <a:t>12-ابزار آلات</a:t>
            </a:r>
            <a:endParaRPr lang="en-US" dirty="0">
              <a:cs typeface="B Lotus" pitchFamily="2" charset="-78"/>
            </a:endParaRPr>
          </a:p>
        </p:txBody>
      </p:sp>
    </p:spTree>
    <p:extLst>
      <p:ext uri="{BB962C8B-B14F-4D97-AF65-F5344CB8AC3E}">
        <p14:creationId xmlns:p14="http://schemas.microsoft.com/office/powerpoint/2010/main" val="203784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cs typeface="B Lotus" pitchFamily="2" charset="-78"/>
              </a:rPr>
              <a:t> </a:t>
            </a:r>
            <a:r>
              <a:rPr lang="en-US" dirty="0">
                <a:cs typeface="B Lotus" pitchFamily="2" charset="-78"/>
              </a:rPr>
              <a:t/>
            </a:r>
            <a:br>
              <a:rPr lang="en-US" dirty="0">
                <a:cs typeface="B Lotus" pitchFamily="2" charset="-78"/>
              </a:rPr>
            </a:br>
            <a:r>
              <a:rPr lang="ar-SA" b="1" dirty="0">
                <a:cs typeface="B Lotus" pitchFamily="2" charset="-78"/>
              </a:rPr>
              <a:t>آغاز رقابت میان دیجی کالا و بامیلو</a:t>
            </a:r>
            <a:endParaRPr lang="en-US" dirty="0">
              <a:cs typeface="B Lotus" pitchFamily="2" charset="-78"/>
            </a:endParaRPr>
          </a:p>
        </p:txBody>
      </p:sp>
      <p:sp>
        <p:nvSpPr>
          <p:cNvPr id="3" name="Content Placeholder 2"/>
          <p:cNvSpPr>
            <a:spLocks noGrp="1"/>
          </p:cNvSpPr>
          <p:nvPr>
            <p:ph idx="1"/>
          </p:nvPr>
        </p:nvSpPr>
        <p:spPr/>
        <p:txBody>
          <a:bodyPr>
            <a:normAutofit/>
          </a:bodyPr>
          <a:lstStyle/>
          <a:p>
            <a:pPr marL="0" indent="0" algn="just" rtl="1">
              <a:buNone/>
            </a:pPr>
            <a:r>
              <a:rPr lang="ar-SA" b="1" dirty="0">
                <a:cs typeface="B Lotus" pitchFamily="2" charset="-78"/>
              </a:rPr>
              <a:t> </a:t>
            </a:r>
            <a:endParaRPr lang="en-US" dirty="0">
              <a:cs typeface="B Lotus" pitchFamily="2" charset="-78"/>
            </a:endParaRPr>
          </a:p>
          <a:p>
            <a:pPr marL="0" indent="0" algn="just" rtl="1">
              <a:buNone/>
            </a:pPr>
            <a:r>
              <a:rPr lang="ar-SA" dirty="0">
                <a:cs typeface="B Lotus" pitchFamily="2" charset="-78"/>
              </a:rPr>
              <a:t>از آغاز فعالیت بامیلو تا کنون به طور شگفت آوری شاهد تبلیغات  انبوه این سایت در میان اکثر  </a:t>
            </a:r>
            <a:r>
              <a:rPr lang="ar-SA" dirty="0" smtClean="0">
                <a:cs typeface="B Lotus" pitchFamily="2" charset="-78"/>
              </a:rPr>
              <a:t>سایتهای</a:t>
            </a:r>
            <a:r>
              <a:rPr lang="fa-IR" dirty="0" smtClean="0">
                <a:cs typeface="B Lotus" pitchFamily="2" charset="-78"/>
              </a:rPr>
              <a:t> </a:t>
            </a:r>
            <a:r>
              <a:rPr lang="ar-SA" dirty="0" smtClean="0">
                <a:cs typeface="B Lotus" pitchFamily="2" charset="-78"/>
              </a:rPr>
              <a:t>پربازدید </a:t>
            </a:r>
            <a:r>
              <a:rPr lang="ar-SA" dirty="0">
                <a:cs typeface="B Lotus" pitchFamily="2" charset="-78"/>
              </a:rPr>
              <a:t>و معتبر ایرانی بوده و هستیم</a:t>
            </a:r>
            <a:r>
              <a:rPr lang="ar-SA" dirty="0" smtClean="0">
                <a:cs typeface="B Lotus" pitchFamily="2" charset="-78"/>
              </a:rPr>
              <a:t>.</a:t>
            </a:r>
            <a:r>
              <a:rPr lang="fa-IR" dirty="0" smtClean="0">
                <a:cs typeface="B Lotus" pitchFamily="2" charset="-78"/>
              </a:rPr>
              <a:t> </a:t>
            </a:r>
            <a:r>
              <a:rPr lang="ar-SA" dirty="0" smtClean="0">
                <a:cs typeface="B Lotus" pitchFamily="2" charset="-78"/>
              </a:rPr>
              <a:t>با </a:t>
            </a:r>
            <a:r>
              <a:rPr lang="ar-SA" dirty="0">
                <a:cs typeface="B Lotus" pitchFamily="2" charset="-78"/>
              </a:rPr>
              <a:t>یک حساب سرانگشتی  می توان فهمید که بامیلو در هر ماه  </a:t>
            </a:r>
            <a:r>
              <a:rPr lang="ar-SA" dirty="0" smtClean="0">
                <a:cs typeface="B Lotus" pitchFamily="2" charset="-78"/>
              </a:rPr>
              <a:t>بیش50 </a:t>
            </a:r>
            <a:r>
              <a:rPr lang="ar-SA" dirty="0">
                <a:cs typeface="B Lotus" pitchFamily="2" charset="-78"/>
              </a:rPr>
              <a:t>میلیون به طور حداقل برای تبلیغات خود هزینه می کند</a:t>
            </a:r>
            <a:r>
              <a:rPr lang="ar-SA" dirty="0" smtClean="0">
                <a:cs typeface="B Lotus" pitchFamily="2" charset="-78"/>
              </a:rPr>
              <a:t>.</a:t>
            </a:r>
            <a:r>
              <a:rPr lang="fa-IR" dirty="0" smtClean="0">
                <a:cs typeface="B Lotus" pitchFamily="2" charset="-78"/>
              </a:rPr>
              <a:t> </a:t>
            </a:r>
            <a:r>
              <a:rPr lang="ar-SA" dirty="0" smtClean="0">
                <a:cs typeface="B Lotus" pitchFamily="2" charset="-78"/>
              </a:rPr>
              <a:t>دو تبلیغ </a:t>
            </a:r>
            <a:r>
              <a:rPr lang="ar-SA" dirty="0">
                <a:cs typeface="B Lotus" pitchFamily="2" charset="-78"/>
              </a:rPr>
              <a:t>بنری در ورزش 3، خبرگزاری های </a:t>
            </a:r>
            <a:r>
              <a:rPr lang="ar-SA" dirty="0" smtClean="0">
                <a:cs typeface="B Lotus" pitchFamily="2" charset="-78"/>
              </a:rPr>
              <a:t>مطرح </a:t>
            </a:r>
            <a:r>
              <a:rPr lang="ar-SA" dirty="0">
                <a:cs typeface="B Lotus" pitchFamily="2" charset="-78"/>
              </a:rPr>
              <a:t>کشور  همچون خبرآنلاین ، فیس نما، یوتیوب  و بسیاری  سایتهای  دیگر شاهد  بنرهای  مختلف و </a:t>
            </a:r>
            <a:r>
              <a:rPr lang="ar-SA" dirty="0" smtClean="0">
                <a:cs typeface="B Lotus" pitchFamily="2" charset="-78"/>
              </a:rPr>
              <a:t>موضوعی </a:t>
            </a:r>
            <a:r>
              <a:rPr lang="ar-SA" dirty="0">
                <a:cs typeface="B Lotus" pitchFamily="2" charset="-78"/>
              </a:rPr>
              <a:t>بامیلو هستیم</a:t>
            </a:r>
            <a:r>
              <a:rPr lang="ar-SA" dirty="0" smtClean="0">
                <a:cs typeface="B Lotus" pitchFamily="2" charset="-78"/>
              </a:rPr>
              <a:t>.</a:t>
            </a:r>
            <a:r>
              <a:rPr lang="fa-IR" dirty="0" smtClean="0">
                <a:cs typeface="B Lotus" pitchFamily="2" charset="-78"/>
              </a:rPr>
              <a:t> </a:t>
            </a:r>
            <a:r>
              <a:rPr lang="ar-SA" dirty="0" smtClean="0">
                <a:cs typeface="B Lotus" pitchFamily="2" charset="-78"/>
              </a:rPr>
              <a:t>البته </a:t>
            </a:r>
            <a:r>
              <a:rPr lang="ar-SA" dirty="0">
                <a:cs typeface="B Lotus" pitchFamily="2" charset="-78"/>
              </a:rPr>
              <a:t>بامیلو در کنار این تبلیغات انبوه و پرهزینه که توانسته سایت خود را در کمتر از 1 سال به رتبه 48 سایتهای پربازدید ایرانی برساند از تیم مدیریتی قوی و باتجربه برخورداراست.</a:t>
            </a:r>
            <a:endParaRPr lang="en-US" dirty="0">
              <a:cs typeface="B Lotus" pitchFamily="2" charset="-78"/>
            </a:endParaRPr>
          </a:p>
        </p:txBody>
      </p:sp>
    </p:spTree>
    <p:extLst>
      <p:ext uri="{BB962C8B-B14F-4D97-AF65-F5344CB8AC3E}">
        <p14:creationId xmlns:p14="http://schemas.microsoft.com/office/powerpoint/2010/main" val="3142546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طرح های تشویقی خرید و تخفیف ها</a:t>
            </a:r>
            <a:r>
              <a:rPr lang="ar-SA" dirty="0" smtClean="0">
                <a:cs typeface="B Lotus" pitchFamily="2" charset="-78"/>
              </a:rPr>
              <a:t>،</a:t>
            </a:r>
            <a:r>
              <a:rPr lang="fa-IR" dirty="0" smtClean="0">
                <a:cs typeface="B Lotus" pitchFamily="2" charset="-78"/>
              </a:rPr>
              <a:t> </a:t>
            </a:r>
            <a:r>
              <a:rPr lang="ar-SA" dirty="0" smtClean="0">
                <a:cs typeface="B Lotus" pitchFamily="2" charset="-78"/>
              </a:rPr>
              <a:t>طراحی </a:t>
            </a:r>
            <a:r>
              <a:rPr lang="ar-SA" dirty="0">
                <a:cs typeface="B Lotus" pitchFamily="2" charset="-78"/>
              </a:rPr>
              <a:t>بنرهای تبلیغاتی حرفه ای، فعالیت حرفه ای در شبکه های اجتماعی بخشی از عوامل موفقیت این سایت می </a:t>
            </a:r>
            <a:r>
              <a:rPr lang="ar-SA" dirty="0" smtClean="0">
                <a:cs typeface="B Lotus" pitchFamily="2" charset="-78"/>
              </a:rPr>
              <a:t>باشد</a:t>
            </a:r>
            <a:r>
              <a:rPr lang="en-US" dirty="0" smtClean="0">
                <a:cs typeface="B Lotus" pitchFamily="2" charset="-78"/>
              </a:rPr>
              <a:t>.</a:t>
            </a:r>
            <a:endParaRPr lang="en-US" dirty="0">
              <a:cs typeface="B Lotus" pitchFamily="2" charset="-78"/>
            </a:endParaRPr>
          </a:p>
          <a:p>
            <a:pPr marL="0" indent="0" algn="just" rtl="1">
              <a:buNone/>
            </a:pPr>
            <a:r>
              <a:rPr lang="ar-SA" dirty="0">
                <a:cs typeface="B Lotus" pitchFamily="2" charset="-78"/>
              </a:rPr>
              <a:t>اما با مرور فعالیت چند ماهه این سایت و تغییراتی که در دیجی کالا مشاهده کردیم می توان بیان  کرد  که دیجی کالا تا مدتها خطری از سوی هیچ سایت مشابه ایرانی حس نمی کرد</a:t>
            </a:r>
            <a:r>
              <a:rPr lang="ar-SA" dirty="0" smtClean="0">
                <a:cs typeface="B Lotus" pitchFamily="2" charset="-78"/>
              </a:rPr>
              <a:t>.</a:t>
            </a:r>
            <a:r>
              <a:rPr lang="en-US" dirty="0" smtClean="0">
                <a:cs typeface="B Lotus" pitchFamily="2" charset="-78"/>
              </a:rPr>
              <a:t> </a:t>
            </a:r>
            <a:r>
              <a:rPr lang="ar-SA" dirty="0" smtClean="0">
                <a:cs typeface="B Lotus" pitchFamily="2" charset="-78"/>
              </a:rPr>
              <a:t>یکه </a:t>
            </a:r>
            <a:r>
              <a:rPr lang="ar-SA" dirty="0">
                <a:cs typeface="B Lotus" pitchFamily="2" charset="-78"/>
              </a:rPr>
              <a:t>تازی غیر قابل انکار دیجی کالا سبب شده بود که تا مدتها شاید عملکرد یکنواختی از این مجموعه باشیم.گرچه همین عملکرد یکنواخت با کیفیت و  اثربخشی  بالا انجام می شد  اما با  تولد  </a:t>
            </a:r>
            <a:r>
              <a:rPr lang="ar-SA" dirty="0" smtClean="0">
                <a:cs typeface="B Lotus" pitchFamily="2" charset="-78"/>
              </a:rPr>
              <a:t>بامیلو،</a:t>
            </a:r>
            <a:r>
              <a:rPr lang="en-US" dirty="0" smtClean="0">
                <a:cs typeface="B Lotus" pitchFamily="2" charset="-78"/>
              </a:rPr>
              <a:t> </a:t>
            </a:r>
            <a:r>
              <a:rPr lang="ar-SA" dirty="0" smtClean="0">
                <a:cs typeface="B Lotus" pitchFamily="2" charset="-78"/>
              </a:rPr>
              <a:t>دیجی </a:t>
            </a:r>
            <a:r>
              <a:rPr lang="ar-SA" dirty="0">
                <a:cs typeface="B Lotus" pitchFamily="2" charset="-78"/>
              </a:rPr>
              <a:t>کالا  خطر  کاهش جایگاه  خود را  طبق آمار حس کرده و یا با درایت  توانسته  با پیش بینی </a:t>
            </a:r>
            <a:r>
              <a:rPr lang="ar-SA" dirty="0" smtClean="0">
                <a:cs typeface="B Lotus" pitchFamily="2" charset="-78"/>
              </a:rPr>
              <a:t>آینده،</a:t>
            </a:r>
            <a:r>
              <a:rPr lang="en-US" dirty="0" smtClean="0">
                <a:cs typeface="B Lotus" pitchFamily="2" charset="-78"/>
              </a:rPr>
              <a:t> </a:t>
            </a:r>
            <a:r>
              <a:rPr lang="ar-SA" dirty="0" smtClean="0">
                <a:cs typeface="B Lotus" pitchFamily="2" charset="-78"/>
              </a:rPr>
              <a:t>برنامه </a:t>
            </a:r>
            <a:r>
              <a:rPr lang="ar-SA" dirty="0">
                <a:cs typeface="B Lotus" pitchFamily="2" charset="-78"/>
              </a:rPr>
              <a:t>های پیشگیری  از کاهش  جایگاه  خود را آغاز </a:t>
            </a:r>
            <a:r>
              <a:rPr lang="ar-SA" dirty="0" smtClean="0">
                <a:cs typeface="B Lotus" pitchFamily="2" charset="-78"/>
              </a:rPr>
              <a:t>کند</a:t>
            </a:r>
            <a:r>
              <a:rPr lang="en-US" dirty="0" smtClean="0">
                <a:cs typeface="B Lotus" pitchFamily="2" charset="-78"/>
              </a:rPr>
              <a:t>.</a:t>
            </a:r>
            <a:endParaRPr lang="en-US" dirty="0">
              <a:cs typeface="B Lotus" pitchFamily="2" charset="-78"/>
            </a:endParaRPr>
          </a:p>
        </p:txBody>
      </p:sp>
    </p:spTree>
    <p:extLst>
      <p:ext uri="{BB962C8B-B14F-4D97-AF65-F5344CB8AC3E}">
        <p14:creationId xmlns:p14="http://schemas.microsoft.com/office/powerpoint/2010/main" val="1203672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endParaRPr lang="en-US" dirty="0">
              <a:cs typeface="B Lotus" pitchFamily="2" charset="-78"/>
            </a:endParaRPr>
          </a:p>
          <a:p>
            <a:pPr marL="0" indent="0" algn="just" rtl="1">
              <a:buNone/>
            </a:pPr>
            <a:r>
              <a:rPr lang="ar-SA" dirty="0">
                <a:cs typeface="B Lotus" pitchFamily="2" charset="-78"/>
              </a:rPr>
              <a:t>در چند ماه اخیر دو تغییر عمده در برنامه های مارکتینگ دیجی کالا مشاهده کردیم:</a:t>
            </a:r>
            <a:endParaRPr lang="en-US" dirty="0">
              <a:cs typeface="B Lotus" pitchFamily="2" charset="-78"/>
            </a:endParaRPr>
          </a:p>
          <a:p>
            <a:pPr marL="0" indent="0" algn="just" rtl="1">
              <a:buNone/>
            </a:pPr>
            <a:r>
              <a:rPr lang="en-US" dirty="0">
                <a:cs typeface="B Lotus" pitchFamily="2" charset="-78"/>
              </a:rPr>
              <a:t> </a:t>
            </a:r>
          </a:p>
          <a:p>
            <a:pPr marL="0" indent="0" algn="just" rtl="1">
              <a:buNone/>
            </a:pPr>
            <a:r>
              <a:rPr lang="ar-SA" b="1" dirty="0">
                <a:cs typeface="B Lotus" pitchFamily="2" charset="-78"/>
              </a:rPr>
              <a:t>1-افزایش تبلیغات دیجی کالا در سایتهای معتبر ایرانی و آغاز تبلیغات محیطی ( در ایستگاه های مترو )</a:t>
            </a:r>
            <a:endParaRPr lang="en-US" dirty="0">
              <a:cs typeface="B Lotus" pitchFamily="2" charset="-78"/>
            </a:endParaRPr>
          </a:p>
          <a:p>
            <a:pPr marL="0" indent="0" algn="just" rtl="1">
              <a:buNone/>
            </a:pPr>
            <a:r>
              <a:rPr lang="ar-SA" b="1" dirty="0">
                <a:cs typeface="B Lotus" pitchFamily="2" charset="-78"/>
              </a:rPr>
              <a:t>2-افزایش تنوع محصولات خود</a:t>
            </a:r>
            <a:endParaRPr lang="en-US" dirty="0">
              <a:cs typeface="B Lotus" pitchFamily="2" charset="-78"/>
            </a:endParaRPr>
          </a:p>
        </p:txBody>
      </p:sp>
    </p:spTree>
    <p:extLst>
      <p:ext uri="{BB962C8B-B14F-4D97-AF65-F5344CB8AC3E}">
        <p14:creationId xmlns:p14="http://schemas.microsoft.com/office/powerpoint/2010/main" val="362647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buNone/>
            </a:pPr>
            <a:r>
              <a:rPr lang="en-US" dirty="0">
                <a:cs typeface="B Lotus" pitchFamily="2" charset="-78"/>
              </a:rPr>
              <a:t> </a:t>
            </a:r>
          </a:p>
          <a:p>
            <a:pPr marL="0" indent="0" algn="just" rtl="1">
              <a:buNone/>
            </a:pPr>
            <a:r>
              <a:rPr lang="ar-SA" dirty="0">
                <a:cs typeface="B Lotus" pitchFamily="2" charset="-78"/>
              </a:rPr>
              <a:t>اکنون دیجی کالایی که زمانی  فقط  کالاهای  دیجیتال را عرضه می کرد به فروش محصولات </a:t>
            </a:r>
            <a:r>
              <a:rPr lang="ar-SA" dirty="0" smtClean="0">
                <a:cs typeface="B Lotus" pitchFamily="2" charset="-78"/>
              </a:rPr>
              <a:t>آرایشی</a:t>
            </a:r>
            <a:r>
              <a:rPr lang="fa-IR" dirty="0" smtClean="0">
                <a:cs typeface="B Lotus" pitchFamily="2" charset="-78"/>
              </a:rPr>
              <a:t> </a:t>
            </a:r>
            <a:r>
              <a:rPr lang="ar-SA" dirty="0" smtClean="0">
                <a:cs typeface="B Lotus" pitchFamily="2" charset="-78"/>
              </a:rPr>
              <a:t>بهداشتی،</a:t>
            </a:r>
            <a:r>
              <a:rPr lang="fa-IR" dirty="0" smtClean="0">
                <a:cs typeface="B Lotus" pitchFamily="2" charset="-78"/>
              </a:rPr>
              <a:t> </a:t>
            </a:r>
            <a:r>
              <a:rPr lang="ar-SA" dirty="0" smtClean="0">
                <a:cs typeface="B Lotus" pitchFamily="2" charset="-78"/>
              </a:rPr>
              <a:t>محصولات </a:t>
            </a:r>
            <a:r>
              <a:rPr lang="ar-SA" dirty="0">
                <a:cs typeface="B Lotus" pitchFamily="2" charset="-78"/>
              </a:rPr>
              <a:t>فرهنگی و ... نیز روی آورده است</a:t>
            </a:r>
            <a:r>
              <a:rPr lang="ar-SA" dirty="0" smtClean="0">
                <a:cs typeface="B Lotus" pitchFamily="2" charset="-78"/>
              </a:rPr>
              <a:t>.</a:t>
            </a:r>
            <a:r>
              <a:rPr lang="fa-IR" dirty="0" smtClean="0">
                <a:cs typeface="B Lotus" pitchFamily="2" charset="-78"/>
              </a:rPr>
              <a:t> </a:t>
            </a:r>
            <a:r>
              <a:rPr lang="ar-SA" dirty="0" smtClean="0">
                <a:cs typeface="B Lotus" pitchFamily="2" charset="-78"/>
              </a:rPr>
              <a:t>رقابت </a:t>
            </a:r>
            <a:r>
              <a:rPr lang="ar-SA" dirty="0">
                <a:cs typeface="B Lotus" pitchFamily="2" charset="-78"/>
              </a:rPr>
              <a:t>این دو مجموعه برای تبدیل شده به </a:t>
            </a:r>
            <a:r>
              <a:rPr lang="ar-SA" dirty="0" smtClean="0">
                <a:cs typeface="B Lotus" pitchFamily="2" charset="-78"/>
              </a:rPr>
              <a:t>یک</a:t>
            </a:r>
            <a:r>
              <a:rPr lang="fa-IR" dirty="0" smtClean="0">
                <a:cs typeface="B Lotus" pitchFamily="2" charset="-78"/>
              </a:rPr>
              <a:t>، </a:t>
            </a:r>
            <a:r>
              <a:rPr lang="ar-SA" dirty="0" smtClean="0">
                <a:cs typeface="B Lotus" pitchFamily="2" charset="-78"/>
              </a:rPr>
              <a:t>در </a:t>
            </a:r>
            <a:r>
              <a:rPr lang="ar-SA" dirty="0">
                <a:cs typeface="B Lotus" pitchFamily="2" charset="-78"/>
              </a:rPr>
              <a:t>ایران سبب افزایش کیفیت خدمات رسانی آنها و افزایش وسعت فعالیت های آنها شده است</a:t>
            </a:r>
            <a:r>
              <a:rPr lang="en-US" dirty="0" smtClean="0">
                <a:cs typeface="B Lotus" pitchFamily="2" charset="-78"/>
              </a:rPr>
              <a:t>.</a:t>
            </a:r>
            <a:r>
              <a:rPr lang="ar-SA" dirty="0" smtClean="0">
                <a:cs typeface="B Lotus" pitchFamily="2" charset="-78"/>
              </a:rPr>
              <a:t>ا</a:t>
            </a:r>
            <a:endParaRPr lang="en-US" dirty="0" smtClean="0">
              <a:cs typeface="B Lotus" pitchFamily="2" charset="-78"/>
            </a:endParaRPr>
          </a:p>
          <a:p>
            <a:pPr marL="0" indent="0" algn="just" rtl="1">
              <a:buNone/>
            </a:pPr>
            <a:r>
              <a:rPr lang="ar-SA" dirty="0" smtClean="0">
                <a:cs typeface="B Lotus" pitchFamily="2" charset="-78"/>
              </a:rPr>
              <a:t>لبته </a:t>
            </a:r>
            <a:r>
              <a:rPr lang="ar-SA" dirty="0">
                <a:cs typeface="B Lotus" pitchFamily="2" charset="-78"/>
              </a:rPr>
              <a:t>در ظاهر بامیلو در ارائه برنامه های خلاقانه تشویقی خرید نظیر</a:t>
            </a:r>
            <a:r>
              <a:rPr lang="en-US" dirty="0">
                <a:cs typeface="B Lotus" pitchFamily="2" charset="-78"/>
              </a:rPr>
              <a:t> " </a:t>
            </a:r>
            <a:r>
              <a:rPr lang="ar-SA" b="1" dirty="0">
                <a:cs typeface="B Lotus" pitchFamily="2" charset="-78"/>
              </a:rPr>
              <a:t>طرح هفته </a:t>
            </a:r>
            <a:r>
              <a:rPr lang="ar-SA" b="1" dirty="0" smtClean="0">
                <a:cs typeface="B Lotus" pitchFamily="2" charset="-78"/>
              </a:rPr>
              <a:t>طلایی</a:t>
            </a:r>
            <a:r>
              <a:rPr lang="en-US" dirty="0" smtClean="0">
                <a:cs typeface="B Lotus" pitchFamily="2" charset="-78"/>
              </a:rPr>
              <a:t>"  </a:t>
            </a:r>
            <a:r>
              <a:rPr lang="ar-SA" dirty="0" smtClean="0">
                <a:cs typeface="B Lotus" pitchFamily="2" charset="-78"/>
              </a:rPr>
              <a:t>از </a:t>
            </a:r>
            <a:r>
              <a:rPr lang="ar-SA" dirty="0">
                <a:cs typeface="B Lotus" pitchFamily="2" charset="-78"/>
              </a:rPr>
              <a:t>دیجی کالا پیش افتاده است اما دیجی کالا نیز با طرح هایی همچون</a:t>
            </a:r>
            <a:r>
              <a:rPr lang="en-US" dirty="0">
                <a:cs typeface="B Lotus" pitchFamily="2" charset="-78"/>
              </a:rPr>
              <a:t> " </a:t>
            </a:r>
            <a:r>
              <a:rPr lang="ar-SA" b="1" dirty="0">
                <a:cs typeface="B Lotus" pitchFamily="2" charset="-78"/>
              </a:rPr>
              <a:t>ارسال رایگان در روز آسمان پاک </a:t>
            </a:r>
            <a:r>
              <a:rPr lang="en-US" dirty="0">
                <a:cs typeface="B Lotus" pitchFamily="2" charset="-78"/>
              </a:rPr>
              <a:t>" </a:t>
            </a:r>
            <a:r>
              <a:rPr lang="ar-SA" dirty="0">
                <a:cs typeface="B Lotus" pitchFamily="2" charset="-78"/>
              </a:rPr>
              <a:t>سعی می کند از رقیب جدید خود عقب نماند.</a:t>
            </a:r>
            <a:endParaRPr lang="en-US" dirty="0">
              <a:cs typeface="B Lotus" pitchFamily="2" charset="-78"/>
            </a:endParaRPr>
          </a:p>
        </p:txBody>
      </p:sp>
    </p:spTree>
    <p:extLst>
      <p:ext uri="{BB962C8B-B14F-4D97-AF65-F5344CB8AC3E}">
        <p14:creationId xmlns:p14="http://schemas.microsoft.com/office/powerpoint/2010/main" val="1498501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گرچه از آمارهای فروش این دو مجموعه اطلاع دقیقی نداریم اما بدون شک بامیلو نیز به یکی از سایتهای پردرآمد ایرانی تبدیل شده که با توجه به مالکیت غیر ایرانی آن امید داریم سایر  کسب و کارهای اینترنتی </a:t>
            </a:r>
            <a:r>
              <a:rPr lang="ar-SA" dirty="0" smtClean="0">
                <a:cs typeface="B Lotus" pitchFamily="2" charset="-78"/>
              </a:rPr>
              <a:t>کشورمان </a:t>
            </a:r>
            <a:r>
              <a:rPr lang="ar-SA" dirty="0">
                <a:cs typeface="B Lotus" pitchFamily="2" charset="-78"/>
              </a:rPr>
              <a:t>با الگوبرداری از مجموعه های موفقی چون دیجی کالا و بامیلو بتوانند رونق بیشتری به فضای کسب و کار خود بدهند</a:t>
            </a:r>
            <a:r>
              <a:rPr lang="ar-SA" dirty="0" smtClean="0">
                <a:cs typeface="B Lotus" pitchFamily="2" charset="-78"/>
              </a:rPr>
              <a:t>.</a:t>
            </a:r>
            <a:endParaRPr lang="en-US" dirty="0" smtClean="0">
              <a:cs typeface="B Lotus" pitchFamily="2" charset="-78"/>
            </a:endParaRPr>
          </a:p>
          <a:p>
            <a:pPr marL="0" indent="0" algn="just" rtl="1">
              <a:buNone/>
            </a:pPr>
            <a:r>
              <a:rPr lang="en-US" dirty="0">
                <a:cs typeface="B Lotus" pitchFamily="2" charset="-78"/>
              </a:rPr>
              <a:t/>
            </a:r>
            <a:br>
              <a:rPr lang="en-US" dirty="0">
                <a:cs typeface="B Lotus" pitchFamily="2" charset="-78"/>
              </a:rPr>
            </a:br>
            <a:endParaRPr lang="en-US" dirty="0">
              <a:cs typeface="B Lotus" pitchFamily="2" charset="-78"/>
            </a:endParaRPr>
          </a:p>
        </p:txBody>
      </p:sp>
    </p:spTree>
    <p:extLst>
      <p:ext uri="{BB962C8B-B14F-4D97-AF65-F5344CB8AC3E}">
        <p14:creationId xmlns:p14="http://schemas.microsoft.com/office/powerpoint/2010/main" val="130880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Lotus" pitchFamily="2" charset="-78"/>
              </a:rPr>
              <a:t>آنچه در سایت بامیلو گفته شده است:</a:t>
            </a:r>
            <a:r>
              <a:rPr lang="en-US" dirty="0">
                <a:cs typeface="B Lotus" pitchFamily="2" charset="-78"/>
              </a:rPr>
              <a:t/>
            </a:r>
            <a:br>
              <a:rPr lang="en-US" dirty="0">
                <a:cs typeface="B Lotus" pitchFamily="2" charset="-78"/>
              </a:rPr>
            </a:br>
            <a:endParaRPr lang="en-US" dirty="0">
              <a:cs typeface="B Lotus" pitchFamily="2" charset="-78"/>
            </a:endParaRPr>
          </a:p>
        </p:txBody>
      </p:sp>
      <p:sp>
        <p:nvSpPr>
          <p:cNvPr id="3" name="Content Placeholder 2"/>
          <p:cNvSpPr>
            <a:spLocks noGrp="1"/>
          </p:cNvSpPr>
          <p:nvPr>
            <p:ph idx="1"/>
          </p:nvPr>
        </p:nvSpPr>
        <p:spPr/>
        <p:txBody>
          <a:bodyPr>
            <a:normAutofit/>
          </a:bodyPr>
          <a:lstStyle/>
          <a:p>
            <a:pPr marL="0" indent="0" algn="just" rtl="1">
              <a:buNone/>
            </a:pPr>
            <a:r>
              <a:rPr lang="ar-SA" b="1" dirty="0">
                <a:cs typeface="B Lotus" pitchFamily="2" charset="-78"/>
              </a:rPr>
              <a:t>چرا بامیلو؟</a:t>
            </a:r>
            <a:endParaRPr lang="en-US" dirty="0">
              <a:cs typeface="B Lotus" pitchFamily="2" charset="-78"/>
            </a:endParaRPr>
          </a:p>
          <a:p>
            <a:pPr marL="0" indent="0" algn="just" rtl="1">
              <a:buNone/>
            </a:pPr>
            <a:r>
              <a:rPr lang="ar-SA" dirty="0">
                <a:cs typeface="B Lotus" pitchFamily="2" charset="-78"/>
              </a:rPr>
              <a:t>مردم ایران مانند تمام مردم دنیا، به دسترسی آسان به کالاهای مورد نیاز خود علاقه‌مند هستند؛ اما بسیاری باور دارند که خرید تعداد زیادی از کالاها، در برخی نقاط کشور، بسیار سخت و یا غیر ممکن است.</a:t>
            </a:r>
            <a:endParaRPr lang="en-US" dirty="0">
              <a:cs typeface="B Lotus" pitchFamily="2" charset="-78"/>
            </a:endParaRPr>
          </a:p>
          <a:p>
            <a:pPr marL="0" indent="0" algn="just" rtl="1">
              <a:buNone/>
            </a:pPr>
            <a:r>
              <a:rPr lang="ar-SA" dirty="0">
                <a:cs typeface="B Lotus" pitchFamily="2" charset="-78"/>
              </a:rPr>
              <a:t>از طرفی بسیاری از تأمین‌کنندگان کالا به دلیل پهناور بودن کشورمان، ناهمگون بودن بافت بازار و نیز هزینه‌های بالای بازاریابی و توزیع، به تمام بازار و موقعیت‌های فروش دسترسی ندارند؛ فضایی که چه تأمین‌کنندگان بزرگ و مشهور و چه تأمین‌کنندگان کوچک و کمتر شناخته‌شده، در آن گرفتار هستند.</a:t>
            </a:r>
            <a:endParaRPr lang="en-US" dirty="0">
              <a:cs typeface="B Lotus" pitchFamily="2" charset="-78"/>
            </a:endParaRPr>
          </a:p>
          <a:p>
            <a:pPr marL="0" indent="0" algn="just">
              <a:buNone/>
            </a:pPr>
            <a:endParaRPr lang="en-US" dirty="0">
              <a:cs typeface="B Lotus" pitchFamily="2" charset="-78"/>
            </a:endParaRPr>
          </a:p>
        </p:txBody>
      </p:sp>
    </p:spTree>
    <p:extLst>
      <p:ext uri="{BB962C8B-B14F-4D97-AF65-F5344CB8AC3E}">
        <p14:creationId xmlns:p14="http://schemas.microsoft.com/office/powerpoint/2010/main" val="302979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بامیلو جایی است که این دو گروه را در یک بازار مجازی به هم می‌رساند. سایتی که از یک طرف به فروشندگان اجازه می‌دهد محصولات خود را در سراسر کشور بدون نیاز برای سرمایه‌گذاری در حوزه‌های گران فناوری اطلاعات و بازاریابی، به فروش برسانند و از طرف دیگر مشتریان را به‌راحتی به طیف گسترده‌ای از محصولات، با استفاده از رایانه و یا تلفن همراه، در مکان و زمان دلخواه‌شان متصل </a:t>
            </a:r>
            <a:r>
              <a:rPr lang="ar-SA" dirty="0" smtClean="0">
                <a:cs typeface="B Lotus" pitchFamily="2" charset="-78"/>
              </a:rPr>
              <a:t>می‌کند</a:t>
            </a:r>
            <a:r>
              <a:rPr lang="fa-IR" dirty="0" smtClean="0">
                <a:cs typeface="B Lotus" pitchFamily="2" charset="-78"/>
              </a:rPr>
              <a:t>.</a:t>
            </a:r>
            <a:endParaRPr lang="en-US" dirty="0">
              <a:cs typeface="B Lotus" pitchFamily="2" charset="-78"/>
            </a:endParaRPr>
          </a:p>
        </p:txBody>
      </p:sp>
    </p:spTree>
    <p:extLst>
      <p:ext uri="{BB962C8B-B14F-4D97-AF65-F5344CB8AC3E}">
        <p14:creationId xmlns:p14="http://schemas.microsoft.com/office/powerpoint/2010/main" val="3321772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cs typeface="B Lotus" pitchFamily="2" charset="-78"/>
              </a:rPr>
              <a:t>بامیلو چگونه کار می‌کند؟</a:t>
            </a:r>
            <a:r>
              <a:rPr lang="en-US" dirty="0">
                <a:cs typeface="B Lotus" pitchFamily="2" charset="-78"/>
              </a:rPr>
              <a:t/>
            </a:r>
            <a:br>
              <a:rPr lang="en-US" dirty="0">
                <a:cs typeface="B Lotus" pitchFamily="2" charset="-78"/>
              </a:rPr>
            </a:br>
            <a:endParaRPr lang="en-US" dirty="0">
              <a:cs typeface="B Lotus" pitchFamily="2" charset="-78"/>
            </a:endParaRPr>
          </a:p>
        </p:txBody>
      </p:sp>
      <p:sp>
        <p:nvSpPr>
          <p:cNvPr id="3" name="Content Placeholder 2"/>
          <p:cNvSpPr>
            <a:spLocks noGrp="1"/>
          </p:cNvSpPr>
          <p:nvPr>
            <p:ph idx="1"/>
          </p:nvPr>
        </p:nvSpPr>
        <p:spPr/>
        <p:txBody>
          <a:bodyPr>
            <a:normAutofit/>
          </a:bodyPr>
          <a:lstStyle/>
          <a:p>
            <a:pPr marL="0" indent="0" rtl="1">
              <a:buNone/>
            </a:pPr>
            <a:r>
              <a:rPr lang="ar-SA" dirty="0" smtClean="0">
                <a:cs typeface="B Lotus" pitchFamily="2" charset="-78"/>
              </a:rPr>
              <a:t> </a:t>
            </a:r>
            <a:endParaRPr lang="en-US" dirty="0" smtClean="0">
              <a:cs typeface="B Lotus" pitchFamily="2" charset="-78"/>
            </a:endParaRPr>
          </a:p>
          <a:p>
            <a:pPr marL="0" indent="0" algn="r" rtl="1">
              <a:buNone/>
            </a:pPr>
            <a:r>
              <a:rPr lang="ar-SA" dirty="0" smtClean="0">
                <a:cs typeface="B Lotus" pitchFamily="2" charset="-78"/>
              </a:rPr>
              <a:t>بامیلو تأمین ‌کننده‌ی کالا نیست، بلکه یک درگاه مطمئن برای دسترسی به صدها تأمین‌ کننده‌ی معتبر است. </a:t>
            </a:r>
            <a:endParaRPr lang="en-US" dirty="0" smtClean="0">
              <a:cs typeface="B Lotus" pitchFamily="2" charset="-78"/>
            </a:endParaRPr>
          </a:p>
          <a:p>
            <a:pPr marL="0" indent="0" algn="r" rtl="1">
              <a:buNone/>
            </a:pPr>
            <a:r>
              <a:rPr lang="ar-SA" dirty="0" smtClean="0">
                <a:cs typeface="B Lotus" pitchFamily="2" charset="-78"/>
              </a:rPr>
              <a:t>به </a:t>
            </a:r>
            <a:r>
              <a:rPr lang="ar-SA" dirty="0">
                <a:cs typeface="B Lotus" pitchFamily="2" charset="-78"/>
              </a:rPr>
              <a:t>این معنا که پس از ثبت سفارش شما به عنوان خریدار، کالا از سوی تأمین‌ کننده در اختیار فروشگاه </a:t>
            </a:r>
            <a:endParaRPr lang="en-US" dirty="0">
              <a:cs typeface="B Lotus" pitchFamily="2" charset="-78"/>
            </a:endParaRPr>
          </a:p>
          <a:p>
            <a:pPr marL="0" indent="0" algn="r" rtl="1">
              <a:buNone/>
            </a:pPr>
            <a:r>
              <a:rPr lang="ar-SA" dirty="0">
                <a:cs typeface="B Lotus" pitchFamily="2" charset="-78"/>
              </a:rPr>
              <a:t>بامیلو قرار می‌گیرد و پس از کنترل کیفیت و حصول اطمینان از صحت و سلامت کالا، از طریق بخش </a:t>
            </a:r>
            <a:endParaRPr lang="en-US" dirty="0">
              <a:cs typeface="B Lotus" pitchFamily="2" charset="-78"/>
            </a:endParaRPr>
          </a:p>
          <a:p>
            <a:pPr marL="0" indent="0" algn="r" rtl="1">
              <a:buNone/>
            </a:pPr>
            <a:r>
              <a:rPr lang="ar-SA" dirty="0">
                <a:cs typeface="B Lotus" pitchFamily="2" charset="-78"/>
              </a:rPr>
              <a:t>ارسال، به سمت خریدار روانه می‌شود.</a:t>
            </a:r>
            <a:endParaRPr lang="en-US" dirty="0">
              <a:cs typeface="B Lotus" pitchFamily="2" charset="-78"/>
            </a:endParaRPr>
          </a:p>
          <a:p>
            <a:pPr marL="0" indent="0">
              <a:buNone/>
            </a:pPr>
            <a:endParaRPr lang="en-US" dirty="0">
              <a:cs typeface="B Lotus" pitchFamily="2" charset="-78"/>
            </a:endParaRPr>
          </a:p>
        </p:txBody>
      </p:sp>
    </p:spTree>
    <p:extLst>
      <p:ext uri="{BB962C8B-B14F-4D97-AF65-F5344CB8AC3E}">
        <p14:creationId xmlns:p14="http://schemas.microsoft.com/office/powerpoint/2010/main" val="44198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Lotus" pitchFamily="2" charset="-78"/>
              </a:rPr>
              <a:t>کسب و کار اینترنتی</a:t>
            </a:r>
            <a:br>
              <a:rPr lang="fa-IR" dirty="0" smtClean="0">
                <a:cs typeface="B Lotus" pitchFamily="2" charset="-78"/>
              </a:rPr>
            </a:br>
            <a:r>
              <a:rPr lang="fa-IR" dirty="0" smtClean="0">
                <a:cs typeface="B Lotus" pitchFamily="2" charset="-78"/>
              </a:rPr>
              <a:t>بامیلو و بازار</a:t>
            </a:r>
            <a:endParaRPr lang="en-US" dirty="0">
              <a:cs typeface="B Lotus" pitchFamily="2" charset="-78"/>
            </a:endParaRPr>
          </a:p>
        </p:txBody>
      </p:sp>
      <p:sp>
        <p:nvSpPr>
          <p:cNvPr id="3" name="Content Placeholder 2"/>
          <p:cNvSpPr>
            <a:spLocks noGrp="1"/>
          </p:cNvSpPr>
          <p:nvPr>
            <p:ph idx="1"/>
          </p:nvPr>
        </p:nvSpPr>
        <p:spPr/>
        <p:txBody>
          <a:bodyPr/>
          <a:lstStyle/>
          <a:p>
            <a:pPr algn="ctr" rtl="1"/>
            <a:r>
              <a:rPr lang="fa-IR" dirty="0" smtClean="0">
                <a:cs typeface="B Lotus" pitchFamily="2" charset="-78"/>
              </a:rPr>
              <a:t>تهیه کننده: کیمیا تهمتن</a:t>
            </a:r>
          </a:p>
          <a:p>
            <a:pPr algn="r"/>
            <a:endParaRPr lang="en-US" dirty="0">
              <a:cs typeface="B Lotus" pitchFamily="2" charset="-78"/>
            </a:endParaRPr>
          </a:p>
        </p:txBody>
      </p:sp>
    </p:spTree>
    <p:extLst>
      <p:ext uri="{BB962C8B-B14F-4D97-AF65-F5344CB8AC3E}">
        <p14:creationId xmlns:p14="http://schemas.microsoft.com/office/powerpoint/2010/main" val="2078338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اینکه ما بامیلو را یک درگاه مطمئن می‌نامیم به این معناست که شما با خرید از بامیلو نیازی به جستجو </a:t>
            </a:r>
            <a:endParaRPr lang="en-US" dirty="0">
              <a:cs typeface="B Lotus" pitchFamily="2" charset="-78"/>
            </a:endParaRPr>
          </a:p>
          <a:p>
            <a:pPr marL="0" indent="0" algn="just" rtl="1">
              <a:buNone/>
            </a:pPr>
            <a:r>
              <a:rPr lang="ar-SA" dirty="0">
                <a:cs typeface="B Lotus" pitchFamily="2" charset="-78"/>
              </a:rPr>
              <a:t>درباره‌ی اعتبار تأمین ‌کننده نخواهید داشت. بامیلو به شما این اطمینان را می‌دهد که می‌توانید تمام کالاهای </a:t>
            </a:r>
            <a:endParaRPr lang="en-US" dirty="0">
              <a:cs typeface="B Lotus" pitchFamily="2" charset="-78"/>
            </a:endParaRPr>
          </a:p>
          <a:p>
            <a:pPr marL="0" indent="0" algn="just" rtl="1">
              <a:buNone/>
            </a:pPr>
            <a:r>
              <a:rPr lang="ar-SA" dirty="0">
                <a:cs typeface="B Lotus" pitchFamily="2" charset="-78"/>
              </a:rPr>
              <a:t>مورد نیاز خود را به‌راحتی و از طریق خدمات یکپارچه و مطمئن و با ضمانت بامیلو خریداری کنید.</a:t>
            </a:r>
            <a:endParaRPr lang="en-US" dirty="0">
              <a:cs typeface="B Lotus" pitchFamily="2" charset="-78"/>
            </a:endParaRPr>
          </a:p>
          <a:p>
            <a:pPr marL="0" indent="0" algn="just">
              <a:buNone/>
            </a:pPr>
            <a:endParaRPr lang="en-US" dirty="0">
              <a:cs typeface="B Lotus" pitchFamily="2" charset="-78"/>
            </a:endParaRPr>
          </a:p>
        </p:txBody>
      </p:sp>
    </p:spTree>
    <p:extLst>
      <p:ext uri="{BB962C8B-B14F-4D97-AF65-F5344CB8AC3E}">
        <p14:creationId xmlns:p14="http://schemas.microsoft.com/office/powerpoint/2010/main" val="97737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این سایت یک فروشگاه نیست، بلکه یک بازار است؛ به این معنا که به جای خرید و انبار کردن کالا، بر </a:t>
            </a:r>
            <a:endParaRPr lang="en-US" dirty="0">
              <a:cs typeface="B Lotus" pitchFamily="2" charset="-78"/>
            </a:endParaRPr>
          </a:p>
          <a:p>
            <a:pPr marL="0" indent="0" algn="just" rtl="1">
              <a:buNone/>
            </a:pPr>
            <a:r>
              <a:rPr lang="ar-SA" dirty="0">
                <a:cs typeface="B Lotus" pitchFamily="2" charset="-78"/>
              </a:rPr>
              <a:t>روی تنوع کالاهای خود و قدرت بالای خریدار برای انتخاب، تأکید می‌کند.</a:t>
            </a:r>
            <a:endParaRPr lang="en-US" dirty="0">
              <a:cs typeface="B Lotus" pitchFamily="2" charset="-78"/>
            </a:endParaRPr>
          </a:p>
          <a:p>
            <a:pPr marL="0" indent="0" algn="just">
              <a:buNone/>
            </a:pPr>
            <a:endParaRPr lang="en-US" dirty="0">
              <a:cs typeface="B Lotus" pitchFamily="2" charset="-78"/>
            </a:endParaRPr>
          </a:p>
        </p:txBody>
      </p:sp>
    </p:spTree>
    <p:extLst>
      <p:ext uri="{BB962C8B-B14F-4D97-AF65-F5344CB8AC3E}">
        <p14:creationId xmlns:p14="http://schemas.microsoft.com/office/powerpoint/2010/main" val="531413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cs typeface="B Lotus" pitchFamily="2" charset="-78"/>
              </a:rPr>
              <a:t>ویژگی‌های مثبت تأمین کالا به شیوه‌ی بامیلو چیست؟</a:t>
            </a:r>
            <a:r>
              <a:rPr lang="en-US" dirty="0">
                <a:cs typeface="B Lotus" pitchFamily="2" charset="-78"/>
              </a:rPr>
              <a:t/>
            </a:r>
            <a:br>
              <a:rPr lang="en-US" dirty="0">
                <a:cs typeface="B Lotus" pitchFamily="2" charset="-78"/>
              </a:rPr>
            </a:br>
            <a:endParaRPr lang="en-US" dirty="0">
              <a:cs typeface="B Lotus" pitchFamily="2" charset="-78"/>
            </a:endParaRPr>
          </a:p>
        </p:txBody>
      </p:sp>
      <p:sp>
        <p:nvSpPr>
          <p:cNvPr id="3" name="Content Placeholder 2"/>
          <p:cNvSpPr>
            <a:spLocks noGrp="1"/>
          </p:cNvSpPr>
          <p:nvPr>
            <p:ph idx="1"/>
          </p:nvPr>
        </p:nvSpPr>
        <p:spPr>
          <a:xfrm>
            <a:off x="1025611" y="2434292"/>
            <a:ext cx="9870986" cy="4009998"/>
          </a:xfrm>
        </p:spPr>
        <p:txBody>
          <a:bodyPr>
            <a:noAutofit/>
          </a:bodyPr>
          <a:lstStyle/>
          <a:p>
            <a:pPr marL="0" indent="0" algn="just" rtl="1">
              <a:buNone/>
            </a:pPr>
            <a:r>
              <a:rPr lang="ar-SA" sz="1600" dirty="0">
                <a:cs typeface="B Lotus" pitchFamily="2" charset="-78"/>
              </a:rPr>
              <a:t>اینکه بامیلو خود دارنده‌ی کالا نیست و صدها تأمین‌کننده‌ی معتبر را به خریداران متصل می‌کند محاسن </a:t>
            </a:r>
            <a:r>
              <a:rPr lang="ar-SA" sz="1600" dirty="0" smtClean="0">
                <a:cs typeface="B Lotus" pitchFamily="2" charset="-78"/>
              </a:rPr>
              <a:t>بسیاری </a:t>
            </a:r>
            <a:r>
              <a:rPr lang="ar-SA" sz="1600" dirty="0">
                <a:cs typeface="B Lotus" pitchFamily="2" charset="-78"/>
              </a:rPr>
              <a:t>دارد، از جمله اینکه:</a:t>
            </a:r>
            <a:endParaRPr lang="en-US" sz="1600" dirty="0">
              <a:cs typeface="B Lotus" pitchFamily="2" charset="-78"/>
            </a:endParaRPr>
          </a:p>
          <a:p>
            <a:pPr marL="0" indent="0" algn="just" rtl="1">
              <a:buNone/>
            </a:pPr>
            <a:r>
              <a:rPr lang="ar-SA" sz="1600" dirty="0">
                <a:cs typeface="B Lotus" pitchFamily="2" charset="-78"/>
              </a:rPr>
              <a:t>1 - شما می‌توانید به هر نوع کالا در بامیلو دسترسی داشته باشید؛ این موضوع شما را از صرف </a:t>
            </a:r>
            <a:r>
              <a:rPr lang="ar-SA" sz="1600" dirty="0" smtClean="0">
                <a:cs typeface="B Lotus" pitchFamily="2" charset="-78"/>
              </a:rPr>
              <a:t>وقت </a:t>
            </a:r>
            <a:r>
              <a:rPr lang="ar-SA" sz="1600" dirty="0">
                <a:cs typeface="B Lotus" pitchFamily="2" charset="-78"/>
              </a:rPr>
              <a:t>بسیار در خارج از خانه برای یافتن کالاهای کوچک و بزرگ، بی‌نیاز می‌کند ضمن اینکه گاه سریع‌تر از همیشه به دست شما می‌رسد.</a:t>
            </a:r>
            <a:endParaRPr lang="en-US" sz="1600" dirty="0">
              <a:cs typeface="B Lotus" pitchFamily="2" charset="-78"/>
            </a:endParaRPr>
          </a:p>
          <a:p>
            <a:pPr marL="0" indent="0" algn="just" rtl="1">
              <a:buNone/>
            </a:pPr>
            <a:r>
              <a:rPr lang="ar-SA" sz="1600" dirty="0">
                <a:cs typeface="B Lotus" pitchFamily="2" charset="-78"/>
              </a:rPr>
              <a:t>2 - چون بامیلو بر روی انبار کردن کالا تأکید نمی‌کند، تنوع زیادی در ارائه‌ی انواع مختلف کالا دارد که فروشگاه‌های دیگر از آن بهره‌مند نیستند.</a:t>
            </a:r>
            <a:endParaRPr lang="en-US" sz="1600" dirty="0">
              <a:cs typeface="B Lotus" pitchFamily="2" charset="-78"/>
            </a:endParaRPr>
          </a:p>
          <a:p>
            <a:pPr marL="0" indent="0" algn="just" rtl="1">
              <a:buNone/>
            </a:pPr>
            <a:r>
              <a:rPr lang="ar-SA" sz="1600" dirty="0">
                <a:cs typeface="B Lotus" pitchFamily="2" charset="-78"/>
              </a:rPr>
              <a:t>3 - بامیلو اصالت و سلامت کالاهای چند هزار تا چند میلیون تومانی را تضمین و خاطر شما را از بابت کیفیت خرید، آسوده می‌کند.</a:t>
            </a:r>
            <a:endParaRPr lang="en-US" sz="1600" dirty="0">
              <a:cs typeface="B Lotus" pitchFamily="2" charset="-78"/>
            </a:endParaRPr>
          </a:p>
          <a:p>
            <a:pPr marL="0" indent="0" algn="just" rtl="1">
              <a:buNone/>
            </a:pPr>
            <a:r>
              <a:rPr lang="ar-SA" sz="1600" dirty="0">
                <a:cs typeface="B Lotus" pitchFamily="2" charset="-78"/>
              </a:rPr>
              <a:t>4 - وجود ضمانت بازگشت کالا در صورتی که شرایط ذکرشده در قانون بازگشت را داشته باشد؛ یک ویژگی است که برخی از فروشگاه‌های تأمین ‌کننده از آن برخوردار نیستند.</a:t>
            </a:r>
            <a:endParaRPr lang="en-US" sz="1600" dirty="0">
              <a:cs typeface="B Lotus" pitchFamily="2" charset="-78"/>
            </a:endParaRPr>
          </a:p>
          <a:p>
            <a:pPr marL="0" indent="0" algn="just" rtl="1">
              <a:buNone/>
            </a:pPr>
            <a:r>
              <a:rPr lang="ar-SA" sz="1600" dirty="0">
                <a:cs typeface="B Lotus" pitchFamily="2" charset="-78"/>
              </a:rPr>
              <a:t>5 - بامیلو شرایط خوبی را برای ارائه‌ی محصولات تأمین کنندگان کمتر شناخته شده فراهم می‌کند و این فرصت را به آنها می‌دهد که یک فضای مناسب برای فروش بر روی وب داشته باشند.</a:t>
            </a:r>
            <a:endParaRPr lang="en-US" sz="1600" dirty="0">
              <a:cs typeface="B Lotus" pitchFamily="2" charset="-78"/>
            </a:endParaRPr>
          </a:p>
          <a:p>
            <a:pPr marL="0" indent="0" algn="just" rtl="1">
              <a:buNone/>
            </a:pPr>
            <a:r>
              <a:rPr lang="ar-SA" sz="1600" dirty="0">
                <a:cs typeface="B Lotus" pitchFamily="2" charset="-78"/>
              </a:rPr>
              <a:t>6 - بامیلو برای ارسال کالاهای خود به سراسر کشور هزینه‌ی کمی دریافت می‌کند و به طور خاص خریداران در شهر تهران می‌توانند کالای خود را بدون پرداخت هزینه‌ی ارسال، دریافت کنند.</a:t>
            </a:r>
            <a:endParaRPr lang="en-US" sz="1600" dirty="0">
              <a:cs typeface="B Lotus" pitchFamily="2" charset="-78"/>
            </a:endParaRPr>
          </a:p>
          <a:p>
            <a:pPr marL="0" indent="0" algn="just">
              <a:buNone/>
            </a:pPr>
            <a:endParaRPr lang="en-US" sz="1600" dirty="0">
              <a:cs typeface="B Lotus" pitchFamily="2" charset="-78"/>
            </a:endParaRPr>
          </a:p>
        </p:txBody>
      </p:sp>
    </p:spTree>
    <p:extLst>
      <p:ext uri="{BB962C8B-B14F-4D97-AF65-F5344CB8AC3E}">
        <p14:creationId xmlns:p14="http://schemas.microsoft.com/office/powerpoint/2010/main" val="3605164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dirty="0">
                <a:cs typeface="B Lotus" pitchFamily="2" charset="-78"/>
              </a:rPr>
              <a:t>در نهایت از چه کسی خرید می‌کنید؛ بامیلو یا تأمین‌کننده؟</a:t>
            </a:r>
            <a:r>
              <a:rPr lang="en-US" dirty="0">
                <a:cs typeface="B Lotus" pitchFamily="2" charset="-78"/>
              </a:rPr>
              <a:t/>
            </a:r>
            <a:br>
              <a:rPr lang="en-US" dirty="0">
                <a:cs typeface="B Lotus" pitchFamily="2" charset="-78"/>
              </a:rPr>
            </a:br>
            <a:endParaRPr lang="en-US" dirty="0">
              <a:cs typeface="B Lotus" pitchFamily="2" charset="-78"/>
            </a:endParaRPr>
          </a:p>
        </p:txBody>
      </p:sp>
      <p:sp>
        <p:nvSpPr>
          <p:cNvPr id="3" name="Content Placeholder 2"/>
          <p:cNvSpPr>
            <a:spLocks noGrp="1"/>
          </p:cNvSpPr>
          <p:nvPr>
            <p:ph idx="1"/>
          </p:nvPr>
        </p:nvSpPr>
        <p:spPr/>
        <p:txBody>
          <a:bodyPr/>
          <a:lstStyle/>
          <a:p>
            <a:pPr marL="0" lvl="0" indent="0" algn="just" rtl="1">
              <a:buNone/>
            </a:pPr>
            <a:r>
              <a:rPr lang="ar-SA" dirty="0">
                <a:cs typeface="B Lotus" pitchFamily="2" charset="-78"/>
              </a:rPr>
              <a:t> </a:t>
            </a:r>
            <a:endParaRPr lang="en-US" dirty="0">
              <a:cs typeface="B Lotus" pitchFamily="2" charset="-78"/>
            </a:endParaRPr>
          </a:p>
          <a:p>
            <a:pPr marL="0" indent="0" algn="just" rtl="1">
              <a:buNone/>
            </a:pPr>
            <a:r>
              <a:rPr lang="ar-SA" dirty="0" smtClean="0">
                <a:cs typeface="B Lotus" pitchFamily="2" charset="-78"/>
              </a:rPr>
              <a:t>قطعاً </a:t>
            </a:r>
            <a:r>
              <a:rPr lang="ar-SA" dirty="0">
                <a:cs typeface="B Lotus" pitchFamily="2" charset="-78"/>
              </a:rPr>
              <a:t>شما از بامیلو خرید می‌کنید و از خدمات و گارانتی اصالت و بازگشت کالای این سایت استفاده می‌کنید؛ </a:t>
            </a:r>
            <a:r>
              <a:rPr lang="ar-SA" dirty="0" smtClean="0">
                <a:cs typeface="B Lotus" pitchFamily="2" charset="-78"/>
              </a:rPr>
              <a:t>اما </a:t>
            </a:r>
            <a:r>
              <a:rPr lang="ar-SA" dirty="0">
                <a:cs typeface="B Lotus" pitchFamily="2" charset="-78"/>
              </a:rPr>
              <a:t>کالای مورد نظر شما در اختیار ما نیست، یعنی این تأمین‌کننده است که تعیین می‌کند کالای خود را </a:t>
            </a:r>
            <a:r>
              <a:rPr lang="ar-SA" dirty="0" smtClean="0">
                <a:cs typeface="B Lotus" pitchFamily="2" charset="-78"/>
              </a:rPr>
              <a:t>چه </a:t>
            </a:r>
            <a:r>
              <a:rPr lang="ar-SA" dirty="0">
                <a:cs typeface="B Lotus" pitchFamily="2" charset="-78"/>
              </a:rPr>
              <a:t>زمانی و با چه قیمتی بر روی سایت بامیلو به شما ارائه کند.</a:t>
            </a:r>
            <a:endParaRPr lang="en-US" dirty="0">
              <a:cs typeface="B Lotus" pitchFamily="2" charset="-78"/>
            </a:endParaRPr>
          </a:p>
        </p:txBody>
      </p:sp>
    </p:spTree>
    <p:extLst>
      <p:ext uri="{BB962C8B-B14F-4D97-AF65-F5344CB8AC3E}">
        <p14:creationId xmlns:p14="http://schemas.microsoft.com/office/powerpoint/2010/main" val="370493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buNone/>
            </a:pPr>
            <a:r>
              <a:rPr lang="ar-SA" dirty="0">
                <a:cs typeface="B Lotus" pitchFamily="2" charset="-78"/>
              </a:rPr>
              <a:t> </a:t>
            </a:r>
            <a:endParaRPr lang="en-US" dirty="0">
              <a:cs typeface="B Lotus" pitchFamily="2" charset="-78"/>
            </a:endParaRPr>
          </a:p>
          <a:p>
            <a:pPr marL="0" indent="0" algn="just" rtl="1">
              <a:buNone/>
            </a:pPr>
            <a:r>
              <a:rPr lang="ar-SA" dirty="0">
                <a:cs typeface="B Lotus" pitchFamily="2" charset="-78"/>
              </a:rPr>
              <a:t>تلاش بامیلو این است که با مشاوره و اجرای کمپین‌های مختلف کالاها را با قیمت‌ مناسب در اختیار شما </a:t>
            </a:r>
            <a:r>
              <a:rPr lang="ar-SA" dirty="0" smtClean="0">
                <a:cs typeface="B Lotus" pitchFamily="2" charset="-78"/>
              </a:rPr>
              <a:t>بگذارد</a:t>
            </a:r>
            <a:r>
              <a:rPr lang="ar-SA" dirty="0">
                <a:cs typeface="B Lotus" pitchFamily="2" charset="-78"/>
              </a:rPr>
              <a:t>، اما به این بهانه قدرت تصمیم‌گیری درباره‌ی قیمت و تعداد کالا را از دست تأمین‌‌ کننده خارج </a:t>
            </a:r>
            <a:r>
              <a:rPr lang="ar-SA" dirty="0" smtClean="0">
                <a:cs typeface="B Lotus" pitchFamily="2" charset="-78"/>
              </a:rPr>
              <a:t>نمی‌کند </a:t>
            </a:r>
            <a:r>
              <a:rPr lang="ar-SA" dirty="0">
                <a:cs typeface="B Lotus" pitchFamily="2" charset="-78"/>
              </a:rPr>
              <a:t>چرا که معتقد است تأمین‌ کننده باید طبق سیاست‌ها و استراتژی‌های سازمان خود، بازار هدف را </a:t>
            </a:r>
            <a:r>
              <a:rPr lang="ar-SA" dirty="0" smtClean="0">
                <a:cs typeface="B Lotus" pitchFamily="2" charset="-78"/>
              </a:rPr>
              <a:t>تعیین </a:t>
            </a:r>
            <a:r>
              <a:rPr lang="ar-SA" dirty="0">
                <a:cs typeface="B Lotus" pitchFamily="2" charset="-78"/>
              </a:rPr>
              <a:t>کند.</a:t>
            </a:r>
            <a:endParaRPr lang="en-US" dirty="0">
              <a:cs typeface="B Lotus" pitchFamily="2" charset="-78"/>
            </a:endParaRPr>
          </a:p>
          <a:p>
            <a:pPr marL="0" indent="0" algn="just">
              <a:buNone/>
            </a:pPr>
            <a:endParaRPr lang="en-US" dirty="0">
              <a:cs typeface="B Lotus" pitchFamily="2" charset="-78"/>
            </a:endParaRPr>
          </a:p>
        </p:txBody>
      </p:sp>
    </p:spTree>
    <p:extLst>
      <p:ext uri="{BB962C8B-B14F-4D97-AF65-F5344CB8AC3E}">
        <p14:creationId xmlns:p14="http://schemas.microsoft.com/office/powerpoint/2010/main" val="3426302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buNone/>
            </a:pPr>
            <a:r>
              <a:rPr lang="ar-SA" dirty="0">
                <a:cs typeface="B Lotus" pitchFamily="2" charset="-78"/>
              </a:rPr>
              <a:t>هدف بامیلو این است که تأمین‌کنندگان کوچک و بزرگ با اطمینان خاطر بدون واسطه‌های فراوان با </a:t>
            </a:r>
            <a:r>
              <a:rPr lang="ar-SA" dirty="0" smtClean="0">
                <a:cs typeface="B Lotus" pitchFamily="2" charset="-78"/>
              </a:rPr>
              <a:t>خانواده </a:t>
            </a:r>
            <a:r>
              <a:rPr lang="ar-SA" dirty="0">
                <a:cs typeface="B Lotus" pitchFamily="2" charset="-78"/>
              </a:rPr>
              <a:t>بزرگ بامیلو همراه شوند و کالاهای با کیفیت خود را در فرآیند آسان‌تر و قیمت مناسب‌تری به </a:t>
            </a:r>
            <a:r>
              <a:rPr lang="ar-SA" dirty="0" smtClean="0">
                <a:cs typeface="B Lotus" pitchFamily="2" charset="-78"/>
              </a:rPr>
              <a:t>دست </a:t>
            </a:r>
            <a:r>
              <a:rPr lang="ar-SA" dirty="0">
                <a:cs typeface="B Lotus" pitchFamily="2" charset="-78"/>
              </a:rPr>
              <a:t>مصرف‌کنندگان برسانند. قاعدتاً هرچه کالاهای آنها قیمت بهتری داشته باشد، در کنار خدمات بامیلو </a:t>
            </a:r>
            <a:r>
              <a:rPr lang="ar-SA" dirty="0" smtClean="0">
                <a:cs typeface="B Lotus" pitchFamily="2" charset="-78"/>
              </a:rPr>
              <a:t>و </a:t>
            </a:r>
            <a:r>
              <a:rPr lang="ar-SA" dirty="0">
                <a:cs typeface="B Lotus" pitchFamily="2" charset="-78"/>
              </a:rPr>
              <a:t>حضور مشتریان میلیونی آن، فروش بیشتری نیز خواهند داشت. به همین دلیل است که تأمین‌کنندگان نیز </a:t>
            </a:r>
            <a:r>
              <a:rPr lang="ar-SA" dirty="0" smtClean="0">
                <a:cs typeface="B Lotus" pitchFamily="2" charset="-78"/>
              </a:rPr>
              <a:t>در </a:t>
            </a:r>
            <a:r>
              <a:rPr lang="ar-SA" dirty="0">
                <a:cs typeface="B Lotus" pitchFamily="2" charset="-78"/>
              </a:rPr>
              <a:t>عین قیمت بهتر نسبت به بازار، حاشیه‌ی سود بهتری دریافت می‌کنند و هر دو طرف یعنی تأمین‌کننده و </a:t>
            </a:r>
            <a:r>
              <a:rPr lang="ar-SA" dirty="0" smtClean="0">
                <a:cs typeface="B Lotus" pitchFamily="2" charset="-78"/>
              </a:rPr>
              <a:t>مصرف‌کننده</a:t>
            </a:r>
            <a:r>
              <a:rPr lang="ar-SA" dirty="0">
                <a:cs typeface="B Lotus" pitchFamily="2" charset="-78"/>
              </a:rPr>
              <a:t>، برنده‌ی این معامله خواهند </a:t>
            </a:r>
            <a:r>
              <a:rPr lang="ar-SA" dirty="0" smtClean="0">
                <a:cs typeface="B Lotus" pitchFamily="2" charset="-78"/>
              </a:rPr>
              <a:t>بود</a:t>
            </a:r>
            <a:r>
              <a:rPr lang="fa-IR" dirty="0" smtClean="0">
                <a:cs typeface="B Lotus" pitchFamily="2" charset="-78"/>
              </a:rPr>
              <a:t>.</a:t>
            </a:r>
            <a:endParaRPr lang="en-US" dirty="0">
              <a:cs typeface="B Lotus" pitchFamily="2" charset="-78"/>
            </a:endParaRPr>
          </a:p>
        </p:txBody>
      </p:sp>
    </p:spTree>
    <p:extLst>
      <p:ext uri="{BB962C8B-B14F-4D97-AF65-F5344CB8AC3E}">
        <p14:creationId xmlns:p14="http://schemas.microsoft.com/office/powerpoint/2010/main" val="547971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cs typeface="B Lotus" pitchFamily="2" charset="-78"/>
              </a:rPr>
              <a:t>بازار</a:t>
            </a:r>
            <a:endParaRPr lang="en-US" dirty="0">
              <a:cs typeface="B Lotus" pitchFamily="2" charset="-78"/>
            </a:endParaRPr>
          </a:p>
        </p:txBody>
      </p:sp>
      <p:sp>
        <p:nvSpPr>
          <p:cNvPr id="3" name="Content Placeholder 2"/>
          <p:cNvSpPr>
            <a:spLocks noGrp="1"/>
          </p:cNvSpPr>
          <p:nvPr>
            <p:ph idx="1"/>
          </p:nvPr>
        </p:nvSpPr>
        <p:spPr/>
        <p:txBody>
          <a:bodyPr>
            <a:normAutofit/>
          </a:bodyPr>
          <a:lstStyle/>
          <a:p>
            <a:pPr marL="0" indent="0" algn="just" rtl="1">
              <a:buNone/>
            </a:pPr>
            <a:r>
              <a:rPr lang="ar-SA" dirty="0">
                <a:cs typeface="B Lotus" pitchFamily="2" charset="-78"/>
              </a:rPr>
              <a:t> </a:t>
            </a:r>
            <a:endParaRPr lang="en-US" dirty="0">
              <a:cs typeface="B Lotus" pitchFamily="2" charset="-78"/>
            </a:endParaRPr>
          </a:p>
          <a:p>
            <a:pPr marL="0" indent="0" algn="just" rtl="1">
              <a:buNone/>
            </a:pPr>
            <a:r>
              <a:rPr lang="ar-SA" dirty="0">
                <a:cs typeface="B Lotus" pitchFamily="2" charset="-78"/>
              </a:rPr>
              <a:t>کافه بازار یک فروشگاه نرم افزار اندروید است که در بهمن ماه سال 1389 توسط رضا محمدی و </a:t>
            </a:r>
            <a:r>
              <a:rPr lang="ar-SA" dirty="0" smtClean="0">
                <a:cs typeface="B Lotus" pitchFamily="2" charset="-78"/>
              </a:rPr>
              <a:t>حسام </a:t>
            </a:r>
            <a:r>
              <a:rPr lang="ar-SA" dirty="0">
                <a:cs typeface="B Lotus" pitchFamily="2" charset="-78"/>
              </a:rPr>
              <a:t>میر آرمندهی و تعدادی از دانشجویان دانشگاه شریف طراحی شد. در حال حاضر بیش از </a:t>
            </a:r>
            <a:r>
              <a:rPr lang="ar-SA" dirty="0" smtClean="0">
                <a:cs typeface="B Lotus" pitchFamily="2" charset="-78"/>
              </a:rPr>
              <a:t>17 </a:t>
            </a:r>
            <a:r>
              <a:rPr lang="ar-SA" dirty="0">
                <a:cs typeface="B Lotus" pitchFamily="2" charset="-78"/>
              </a:rPr>
              <a:t>هزار نرم افزار کاربردی اندرویدی ایرانی تولید شده توسط 2 هزار توسعه دهنده در کافه </a:t>
            </a:r>
            <a:r>
              <a:rPr lang="ar-SA" dirty="0" smtClean="0">
                <a:cs typeface="B Lotus" pitchFamily="2" charset="-78"/>
              </a:rPr>
              <a:t>بازار</a:t>
            </a:r>
            <a:r>
              <a:rPr lang="fa-IR" dirty="0" smtClean="0">
                <a:cs typeface="B Lotus" pitchFamily="2" charset="-78"/>
              </a:rPr>
              <a:t> </a:t>
            </a:r>
            <a:r>
              <a:rPr lang="ar-SA" dirty="0" smtClean="0">
                <a:cs typeface="B Lotus" pitchFamily="2" charset="-78"/>
              </a:rPr>
              <a:t>ارائه </a:t>
            </a:r>
            <a:r>
              <a:rPr lang="ar-SA" dirty="0">
                <a:cs typeface="B Lotus" pitchFamily="2" charset="-78"/>
              </a:rPr>
              <a:t>می شود</a:t>
            </a:r>
            <a:r>
              <a:rPr lang="ar-SA" dirty="0" smtClean="0">
                <a:cs typeface="B Lotus" pitchFamily="2" charset="-78"/>
              </a:rPr>
              <a:t>.. </a:t>
            </a:r>
            <a:endParaRPr lang="en-US" dirty="0">
              <a:cs typeface="B Lotus" pitchFamily="2" charset="-78"/>
            </a:endParaRPr>
          </a:p>
        </p:txBody>
      </p:sp>
    </p:spTree>
    <p:extLst>
      <p:ext uri="{BB962C8B-B14F-4D97-AF65-F5344CB8AC3E}">
        <p14:creationId xmlns:p14="http://schemas.microsoft.com/office/powerpoint/2010/main" val="4011543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cs typeface="B Lotus" pitchFamily="2" charset="-78"/>
              </a:rPr>
              <a:t>انواع برنامه های کافه </a:t>
            </a:r>
            <a:r>
              <a:rPr lang="ar-SA" b="1" dirty="0" smtClean="0">
                <a:cs typeface="B Lotus" pitchFamily="2" charset="-78"/>
              </a:rPr>
              <a:t>بازار</a:t>
            </a:r>
            <a:r>
              <a:rPr lang="en-US" dirty="0">
                <a:cs typeface="B Lotus" pitchFamily="2" charset="-78"/>
              </a:rPr>
              <a:t/>
            </a:r>
            <a:br>
              <a:rPr lang="en-US" dirty="0">
                <a:cs typeface="B Lotus" pitchFamily="2" charset="-78"/>
              </a:rPr>
            </a:br>
            <a:endParaRPr lang="en-US" dirty="0">
              <a:cs typeface="B Lotus" pitchFamily="2" charset="-78"/>
            </a:endParaRPr>
          </a:p>
        </p:txBody>
      </p:sp>
      <p:sp>
        <p:nvSpPr>
          <p:cNvPr id="3" name="Content Placeholder 2"/>
          <p:cNvSpPr>
            <a:spLocks noGrp="1"/>
          </p:cNvSpPr>
          <p:nvPr>
            <p:ph idx="1"/>
          </p:nvPr>
        </p:nvSpPr>
        <p:spPr/>
        <p:txBody>
          <a:bodyPr>
            <a:normAutofit fontScale="92500" lnSpcReduction="20000"/>
          </a:bodyPr>
          <a:lstStyle/>
          <a:p>
            <a:pPr marL="0" indent="0" algn="just" rtl="1">
              <a:buNone/>
            </a:pPr>
            <a:r>
              <a:rPr lang="fa-IR" dirty="0">
                <a:cs typeface="B Lotus" pitchFamily="2" charset="-78"/>
              </a:rPr>
              <a:t>1</a:t>
            </a:r>
            <a:r>
              <a:rPr lang="ar-SA" dirty="0" smtClean="0">
                <a:cs typeface="B Lotus" pitchFamily="2" charset="-78"/>
              </a:rPr>
              <a:t>-آب </a:t>
            </a:r>
            <a:r>
              <a:rPr lang="ar-SA" dirty="0">
                <a:cs typeface="B Lotus" pitchFamily="2" charset="-78"/>
              </a:rPr>
              <a:t>و هوا</a:t>
            </a:r>
            <a:endParaRPr lang="en-US" dirty="0">
              <a:cs typeface="B Lotus" pitchFamily="2" charset="-78"/>
            </a:endParaRPr>
          </a:p>
          <a:p>
            <a:pPr marL="0" indent="0" algn="just" rtl="1">
              <a:buNone/>
            </a:pPr>
            <a:r>
              <a:rPr lang="ar-SA" dirty="0">
                <a:cs typeface="B Lotus" pitchFamily="2" charset="-78"/>
              </a:rPr>
              <a:t>2-آموزش</a:t>
            </a:r>
            <a:endParaRPr lang="en-US" dirty="0">
              <a:cs typeface="B Lotus" pitchFamily="2" charset="-78"/>
            </a:endParaRPr>
          </a:p>
          <a:p>
            <a:pPr marL="0" indent="0" algn="just" rtl="1">
              <a:buNone/>
            </a:pPr>
            <a:r>
              <a:rPr lang="ar-SA" dirty="0">
                <a:cs typeface="B Lotus" pitchFamily="2" charset="-78"/>
              </a:rPr>
              <a:t>3-ابزار ها </a:t>
            </a:r>
            <a:endParaRPr lang="en-US" dirty="0">
              <a:cs typeface="B Lotus" pitchFamily="2" charset="-78"/>
            </a:endParaRPr>
          </a:p>
          <a:p>
            <a:pPr marL="0" indent="0" algn="just" rtl="1">
              <a:buNone/>
            </a:pPr>
            <a:r>
              <a:rPr lang="ar-SA" dirty="0">
                <a:cs typeface="B Lotus" pitchFamily="2" charset="-78"/>
              </a:rPr>
              <a:t>4-اجتماعی </a:t>
            </a:r>
            <a:endParaRPr lang="en-US" dirty="0">
              <a:cs typeface="B Lotus" pitchFamily="2" charset="-78"/>
            </a:endParaRPr>
          </a:p>
          <a:p>
            <a:pPr marL="0" indent="0" algn="just" rtl="1">
              <a:buNone/>
            </a:pPr>
            <a:r>
              <a:rPr lang="ar-SA" dirty="0">
                <a:cs typeface="B Lotus" pitchFamily="2" charset="-78"/>
              </a:rPr>
              <a:t>5-اخبار و مجلات </a:t>
            </a:r>
            <a:endParaRPr lang="en-US" dirty="0">
              <a:cs typeface="B Lotus" pitchFamily="2" charset="-78"/>
            </a:endParaRPr>
          </a:p>
          <a:p>
            <a:pPr marL="0" indent="0" algn="just" rtl="1">
              <a:buNone/>
            </a:pPr>
            <a:r>
              <a:rPr lang="ar-SA" dirty="0">
                <a:cs typeface="B Lotus" pitchFamily="2" charset="-78"/>
              </a:rPr>
              <a:t>6-ارتباطات</a:t>
            </a:r>
            <a:endParaRPr lang="en-US" dirty="0">
              <a:cs typeface="B Lotus" pitchFamily="2" charset="-78"/>
            </a:endParaRPr>
          </a:p>
          <a:p>
            <a:pPr marL="0" indent="0" algn="just" rtl="1">
              <a:buNone/>
            </a:pPr>
            <a:r>
              <a:rPr lang="ar-SA" dirty="0">
                <a:cs typeface="B Lotus" pitchFamily="2" charset="-78"/>
              </a:rPr>
              <a:t>7-پزشکی</a:t>
            </a:r>
            <a:endParaRPr lang="en-US" dirty="0">
              <a:cs typeface="B Lotus" pitchFamily="2" charset="-78"/>
            </a:endParaRPr>
          </a:p>
          <a:p>
            <a:pPr marL="0" indent="0" algn="just" rtl="1">
              <a:buNone/>
            </a:pPr>
            <a:r>
              <a:rPr lang="ar-SA" dirty="0">
                <a:cs typeface="B Lotus" pitchFamily="2" charset="-78"/>
              </a:rPr>
              <a:t>8-پس زمینه زنده</a:t>
            </a:r>
            <a:endParaRPr lang="en-US" dirty="0">
              <a:cs typeface="B Lotus" pitchFamily="2" charset="-78"/>
            </a:endParaRPr>
          </a:p>
          <a:p>
            <a:pPr marL="0" indent="0" algn="just" rtl="1">
              <a:buNone/>
            </a:pPr>
            <a:endParaRPr lang="en-US" dirty="0">
              <a:cs typeface="B Lotus" pitchFamily="2" charset="-78"/>
            </a:endParaRPr>
          </a:p>
        </p:txBody>
      </p:sp>
    </p:spTree>
    <p:extLst>
      <p:ext uri="{BB962C8B-B14F-4D97-AF65-F5344CB8AC3E}">
        <p14:creationId xmlns:p14="http://schemas.microsoft.com/office/powerpoint/2010/main" val="667915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just" rtl="1">
              <a:buNone/>
            </a:pPr>
            <a:r>
              <a:rPr lang="fa-IR" dirty="0">
                <a:cs typeface="B Lotus" pitchFamily="2" charset="-78"/>
              </a:rPr>
              <a:t>9</a:t>
            </a:r>
            <a:r>
              <a:rPr lang="ar-SA" dirty="0" smtClean="0">
                <a:cs typeface="B Lotus" pitchFamily="2" charset="-78"/>
              </a:rPr>
              <a:t>-حمل </a:t>
            </a:r>
            <a:r>
              <a:rPr lang="ar-SA" dirty="0">
                <a:cs typeface="B Lotus" pitchFamily="2" charset="-78"/>
              </a:rPr>
              <a:t>و نقل</a:t>
            </a:r>
            <a:endParaRPr lang="en-US" dirty="0">
              <a:cs typeface="B Lotus" pitchFamily="2" charset="-78"/>
            </a:endParaRPr>
          </a:p>
          <a:p>
            <a:pPr marL="0" indent="0" algn="just" rtl="1">
              <a:buNone/>
            </a:pPr>
            <a:r>
              <a:rPr lang="ar-SA" dirty="0">
                <a:cs typeface="B Lotus" pitchFamily="2" charset="-78"/>
              </a:rPr>
              <a:t>10-خرید</a:t>
            </a:r>
            <a:endParaRPr lang="en-US" dirty="0">
              <a:cs typeface="B Lotus" pitchFamily="2" charset="-78"/>
            </a:endParaRPr>
          </a:p>
          <a:p>
            <a:pPr marL="0" indent="0" algn="just" rtl="1">
              <a:buNone/>
            </a:pPr>
            <a:r>
              <a:rPr lang="ar-SA" dirty="0">
                <a:cs typeface="B Lotus" pitchFamily="2" charset="-78"/>
              </a:rPr>
              <a:t>11-سبک زندگی</a:t>
            </a:r>
            <a:endParaRPr lang="en-US" dirty="0">
              <a:cs typeface="B Lotus" pitchFamily="2" charset="-78"/>
            </a:endParaRPr>
          </a:p>
          <a:p>
            <a:pPr marL="0" indent="0" algn="just" rtl="1">
              <a:buNone/>
            </a:pPr>
            <a:r>
              <a:rPr lang="ar-SA" dirty="0">
                <a:cs typeface="B Lotus" pitchFamily="2" charset="-78"/>
              </a:rPr>
              <a:t>12-سرگرمی</a:t>
            </a:r>
            <a:endParaRPr lang="en-US" dirty="0">
              <a:cs typeface="B Lotus" pitchFamily="2" charset="-78"/>
            </a:endParaRPr>
          </a:p>
          <a:p>
            <a:pPr marL="0" indent="0" algn="just" rtl="1">
              <a:buNone/>
            </a:pPr>
            <a:r>
              <a:rPr lang="ar-SA" dirty="0">
                <a:cs typeface="B Lotus" pitchFamily="2" charset="-78"/>
              </a:rPr>
              <a:t>13-سلامت و تناسب اندام</a:t>
            </a:r>
            <a:endParaRPr lang="en-US" dirty="0">
              <a:cs typeface="B Lotus" pitchFamily="2" charset="-78"/>
            </a:endParaRPr>
          </a:p>
          <a:p>
            <a:pPr marL="0" indent="0" algn="just" rtl="1">
              <a:buNone/>
            </a:pPr>
            <a:r>
              <a:rPr lang="ar-SA" dirty="0">
                <a:cs typeface="B Lotus" pitchFamily="2" charset="-78"/>
              </a:rPr>
              <a:t>14-سیر و سفر</a:t>
            </a:r>
            <a:endParaRPr lang="en-US" dirty="0">
              <a:cs typeface="B Lotus" pitchFamily="2" charset="-78"/>
            </a:endParaRPr>
          </a:p>
          <a:p>
            <a:pPr marL="0" indent="0" algn="just" rtl="1">
              <a:buNone/>
            </a:pPr>
            <a:r>
              <a:rPr lang="ar-SA" dirty="0">
                <a:cs typeface="B Lotus" pitchFamily="2" charset="-78"/>
              </a:rPr>
              <a:t>15-شخصی سازی</a:t>
            </a:r>
            <a:endParaRPr lang="en-US" dirty="0">
              <a:cs typeface="B Lotus" pitchFamily="2" charset="-78"/>
            </a:endParaRPr>
          </a:p>
          <a:p>
            <a:pPr marL="0" indent="0" algn="just" rtl="1">
              <a:buNone/>
            </a:pPr>
            <a:r>
              <a:rPr lang="ar-SA" dirty="0">
                <a:cs typeface="B Lotus" pitchFamily="2" charset="-78"/>
              </a:rPr>
              <a:t>16-صوت و موسیقی</a:t>
            </a:r>
            <a:endParaRPr lang="en-US" dirty="0">
              <a:cs typeface="B Lotus" pitchFamily="2" charset="-78"/>
            </a:endParaRPr>
          </a:p>
          <a:p>
            <a:pPr marL="0" indent="0" algn="just" rtl="1">
              <a:buNone/>
            </a:pPr>
            <a:endParaRPr lang="en-US" dirty="0">
              <a:cs typeface="B Lotus" pitchFamily="2" charset="-78"/>
            </a:endParaRPr>
          </a:p>
        </p:txBody>
      </p:sp>
    </p:spTree>
    <p:extLst>
      <p:ext uri="{BB962C8B-B14F-4D97-AF65-F5344CB8AC3E}">
        <p14:creationId xmlns:p14="http://schemas.microsoft.com/office/powerpoint/2010/main" val="104655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just" rtl="1">
              <a:buNone/>
            </a:pPr>
            <a:r>
              <a:rPr lang="fa-IR" dirty="0" smtClean="0">
                <a:cs typeface="B Lotus" pitchFamily="2" charset="-78"/>
              </a:rPr>
              <a:t>17</a:t>
            </a:r>
            <a:r>
              <a:rPr lang="ar-SA" dirty="0" smtClean="0">
                <a:cs typeface="B Lotus" pitchFamily="2" charset="-78"/>
              </a:rPr>
              <a:t>-عکاسی </a:t>
            </a:r>
            <a:endParaRPr lang="en-US" dirty="0">
              <a:cs typeface="B Lotus" pitchFamily="2" charset="-78"/>
            </a:endParaRPr>
          </a:p>
          <a:p>
            <a:pPr marL="0" indent="0" algn="just" rtl="1">
              <a:buNone/>
            </a:pPr>
            <a:r>
              <a:rPr lang="ar-SA" dirty="0">
                <a:cs typeface="B Lotus" pitchFamily="2" charset="-78"/>
              </a:rPr>
              <a:t>18-کاربردی</a:t>
            </a:r>
            <a:endParaRPr lang="en-US" dirty="0">
              <a:cs typeface="B Lotus" pitchFamily="2" charset="-78"/>
            </a:endParaRPr>
          </a:p>
          <a:p>
            <a:pPr marL="0" indent="0" algn="just" rtl="1">
              <a:buNone/>
            </a:pPr>
            <a:r>
              <a:rPr lang="ar-SA" dirty="0">
                <a:cs typeface="B Lotus" pitchFamily="2" charset="-78"/>
              </a:rPr>
              <a:t>19-کتابخانه و دمو</a:t>
            </a:r>
            <a:endParaRPr lang="en-US" dirty="0">
              <a:cs typeface="B Lotus" pitchFamily="2" charset="-78"/>
            </a:endParaRPr>
          </a:p>
          <a:p>
            <a:pPr marL="0" indent="0" algn="just" rtl="1">
              <a:buNone/>
            </a:pPr>
            <a:r>
              <a:rPr lang="ar-SA" dirty="0">
                <a:cs typeface="B Lotus" pitchFamily="2" charset="-78"/>
              </a:rPr>
              <a:t>20-کتاب ها و مراجع</a:t>
            </a:r>
            <a:endParaRPr lang="en-US" dirty="0">
              <a:cs typeface="B Lotus" pitchFamily="2" charset="-78"/>
            </a:endParaRPr>
          </a:p>
          <a:p>
            <a:pPr marL="0" indent="0" algn="just" rtl="1">
              <a:buNone/>
            </a:pPr>
            <a:r>
              <a:rPr lang="ar-SA" dirty="0">
                <a:cs typeface="B Lotus" pitchFamily="2" charset="-78"/>
              </a:rPr>
              <a:t>21-کسب و کار </a:t>
            </a:r>
            <a:endParaRPr lang="en-US" dirty="0">
              <a:cs typeface="B Lotus" pitchFamily="2" charset="-78"/>
            </a:endParaRPr>
          </a:p>
          <a:p>
            <a:pPr marL="0" indent="0" algn="just" rtl="1">
              <a:buNone/>
            </a:pPr>
            <a:r>
              <a:rPr lang="ar-SA" dirty="0">
                <a:cs typeface="B Lotus" pitchFamily="2" charset="-78"/>
              </a:rPr>
              <a:t>22-کمیک</a:t>
            </a:r>
            <a:endParaRPr lang="en-US" dirty="0">
              <a:cs typeface="B Lotus" pitchFamily="2" charset="-78"/>
            </a:endParaRPr>
          </a:p>
          <a:p>
            <a:pPr marL="0" indent="0" algn="just" rtl="1">
              <a:buNone/>
            </a:pPr>
            <a:r>
              <a:rPr lang="ar-SA" dirty="0">
                <a:cs typeface="B Lotus" pitchFamily="2" charset="-78"/>
              </a:rPr>
              <a:t>23-مالی </a:t>
            </a:r>
            <a:endParaRPr lang="en-US" dirty="0">
              <a:cs typeface="B Lotus" pitchFamily="2" charset="-78"/>
            </a:endParaRPr>
          </a:p>
          <a:p>
            <a:pPr marL="0" indent="0" algn="just" rtl="1">
              <a:buNone/>
            </a:pPr>
            <a:r>
              <a:rPr lang="ar-SA" dirty="0">
                <a:cs typeface="B Lotus" pitchFamily="2" charset="-78"/>
              </a:rPr>
              <a:t>24-مذهبی</a:t>
            </a:r>
            <a:endParaRPr lang="en-US" dirty="0">
              <a:cs typeface="B Lotus" pitchFamily="2" charset="-78"/>
            </a:endParaRPr>
          </a:p>
          <a:p>
            <a:pPr marL="0" indent="0" algn="just" rtl="1">
              <a:buNone/>
            </a:pPr>
            <a:endParaRPr lang="en-US" dirty="0">
              <a:cs typeface="B Lotus" pitchFamily="2" charset="-78"/>
            </a:endParaRPr>
          </a:p>
        </p:txBody>
      </p:sp>
    </p:spTree>
    <p:extLst>
      <p:ext uri="{BB962C8B-B14F-4D97-AF65-F5344CB8AC3E}">
        <p14:creationId xmlns:p14="http://schemas.microsoft.com/office/powerpoint/2010/main" val="2458653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Lotus" pitchFamily="2" charset="-78"/>
              </a:rPr>
              <a:t>بامیلو</a:t>
            </a:r>
            <a:endParaRPr lang="en-US" dirty="0">
              <a:cs typeface="B Lotus" pitchFamily="2" charset="-78"/>
            </a:endParaRPr>
          </a:p>
        </p:txBody>
      </p:sp>
      <p:sp>
        <p:nvSpPr>
          <p:cNvPr id="3" name="Content Placeholder 2"/>
          <p:cNvSpPr>
            <a:spLocks noGrp="1"/>
          </p:cNvSpPr>
          <p:nvPr>
            <p:ph idx="1"/>
          </p:nvPr>
        </p:nvSpPr>
        <p:spPr/>
        <p:txBody>
          <a:bodyPr>
            <a:normAutofit/>
          </a:bodyPr>
          <a:lstStyle/>
          <a:p>
            <a:pPr marL="0" indent="0" algn="just" rtl="1">
              <a:buNone/>
            </a:pPr>
            <a:r>
              <a:rPr lang="en-US" b="1" dirty="0">
                <a:cs typeface="B Lotus" pitchFamily="2" charset="-78"/>
              </a:rPr>
              <a:t> </a:t>
            </a:r>
            <a:endParaRPr lang="en-US" dirty="0">
              <a:cs typeface="B Lotus" pitchFamily="2" charset="-78"/>
            </a:endParaRPr>
          </a:p>
          <a:p>
            <a:pPr marL="0" indent="0" algn="just" rtl="1">
              <a:buNone/>
            </a:pPr>
            <a:r>
              <a:rPr lang="ar-SA" dirty="0">
                <a:cs typeface="B Lotus" pitchFamily="2" charset="-78"/>
              </a:rPr>
              <a:t>فروشگاه اینترنتی بامیلو که در تیرماه سال 1392 فعالیت خود را آغاز کرد نخستین پروژه کمپانی جهانی  </a:t>
            </a:r>
            <a:r>
              <a:rPr lang="ar-SA" dirty="0" smtClean="0">
                <a:cs typeface="B Lotus" pitchFamily="2" charset="-78"/>
              </a:rPr>
              <a:t>راکت  </a:t>
            </a:r>
            <a:r>
              <a:rPr lang="ar-SA" dirty="0">
                <a:cs typeface="B Lotus" pitchFamily="2" charset="-78"/>
              </a:rPr>
              <a:t>اینترنت  در ایران می باشد. </a:t>
            </a:r>
            <a:r>
              <a:rPr lang="ar-SA" dirty="0" smtClean="0">
                <a:cs typeface="B Lotus" pitchFamily="2" charset="-78"/>
              </a:rPr>
              <a:t>راکت  </a:t>
            </a:r>
            <a:r>
              <a:rPr lang="ar-SA" dirty="0">
                <a:cs typeface="B Lotus" pitchFamily="2" charset="-78"/>
              </a:rPr>
              <a:t>اینترنت که  توسط برادران ساویر در اروپا اداره می شود با </a:t>
            </a:r>
            <a:r>
              <a:rPr lang="ar-SA" dirty="0" smtClean="0">
                <a:cs typeface="B Lotus" pitchFamily="2" charset="-78"/>
              </a:rPr>
              <a:t>هدف  </a:t>
            </a:r>
            <a:r>
              <a:rPr lang="ar-SA" dirty="0">
                <a:cs typeface="B Lotus" pitchFamily="2" charset="-78"/>
              </a:rPr>
              <a:t>پیاده سازی  کسب و کارهای  اینترنتی  موفق  دنیا در سایر کشورها  توانسته تا کنون درآمد   قابل </a:t>
            </a:r>
            <a:r>
              <a:rPr lang="ar-SA" dirty="0" smtClean="0">
                <a:cs typeface="B Lotus" pitchFamily="2" charset="-78"/>
              </a:rPr>
              <a:t>توجهی  </a:t>
            </a:r>
            <a:r>
              <a:rPr lang="ar-SA" dirty="0">
                <a:cs typeface="B Lotus" pitchFamily="2" charset="-78"/>
              </a:rPr>
              <a:t>کسب  </a:t>
            </a:r>
            <a:r>
              <a:rPr lang="ar-SA" dirty="0" smtClean="0">
                <a:cs typeface="B Lotus" pitchFamily="2" charset="-78"/>
              </a:rPr>
              <a:t>کند:</a:t>
            </a:r>
            <a:endParaRPr lang="en-US" dirty="0">
              <a:cs typeface="B Lotus" pitchFamily="2" charset="-78"/>
            </a:endParaRPr>
          </a:p>
        </p:txBody>
      </p:sp>
    </p:spTree>
    <p:extLst>
      <p:ext uri="{BB962C8B-B14F-4D97-AF65-F5344CB8AC3E}">
        <p14:creationId xmlns:p14="http://schemas.microsoft.com/office/powerpoint/2010/main" val="390097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fa-IR" dirty="0" smtClean="0">
                <a:cs typeface="B Lotus" pitchFamily="2" charset="-78"/>
              </a:rPr>
              <a:t>25</a:t>
            </a:r>
            <a:r>
              <a:rPr lang="ar-SA" dirty="0" smtClean="0">
                <a:cs typeface="B Lotus" pitchFamily="2" charset="-78"/>
              </a:rPr>
              <a:t>-ورزشی</a:t>
            </a:r>
            <a:endParaRPr lang="en-US" dirty="0">
              <a:cs typeface="B Lotus" pitchFamily="2" charset="-78"/>
            </a:endParaRPr>
          </a:p>
          <a:p>
            <a:pPr marL="0" indent="0" algn="just" rtl="1">
              <a:buNone/>
            </a:pPr>
            <a:r>
              <a:rPr lang="ar-SA" dirty="0">
                <a:cs typeface="B Lotus" pitchFamily="2" charset="-78"/>
              </a:rPr>
              <a:t>26-ویجت ها</a:t>
            </a:r>
            <a:endParaRPr lang="en-US" dirty="0">
              <a:cs typeface="B Lotus" pitchFamily="2" charset="-78"/>
            </a:endParaRPr>
          </a:p>
          <a:p>
            <a:pPr marL="0" indent="0" algn="just" rtl="1">
              <a:buNone/>
            </a:pPr>
            <a:r>
              <a:rPr lang="ar-SA" dirty="0">
                <a:cs typeface="B Lotus" pitchFamily="2" charset="-78"/>
              </a:rPr>
              <a:t>27-ویدئو و رسانه</a:t>
            </a:r>
            <a:endParaRPr lang="en-US" dirty="0">
              <a:cs typeface="B Lotus" pitchFamily="2" charset="-78"/>
            </a:endParaRPr>
          </a:p>
          <a:p>
            <a:pPr marL="0" indent="0" algn="just" rtl="1">
              <a:buNone/>
            </a:pPr>
            <a:r>
              <a:rPr lang="ar-SA" dirty="0">
                <a:cs typeface="B Lotus" pitchFamily="2" charset="-78"/>
              </a:rPr>
              <a:t>28-انواع بازی ها</a:t>
            </a:r>
            <a:endParaRPr lang="en-US" dirty="0">
              <a:cs typeface="B Lotus" pitchFamily="2" charset="-78"/>
            </a:endParaRPr>
          </a:p>
        </p:txBody>
      </p:sp>
    </p:spTree>
    <p:extLst>
      <p:ext uri="{BB962C8B-B14F-4D97-AF65-F5344CB8AC3E}">
        <p14:creationId xmlns:p14="http://schemas.microsoft.com/office/powerpoint/2010/main" val="2158512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طبق آمار منتشر شده در اسفند سال 1393 این برنامه 17 میلیون نصب فعال </a:t>
            </a:r>
            <a:r>
              <a:rPr lang="ar-SA" dirty="0" smtClean="0">
                <a:cs typeface="B Lotus" pitchFamily="2" charset="-78"/>
              </a:rPr>
              <a:t>داشته </a:t>
            </a:r>
            <a:r>
              <a:rPr lang="ar-SA" dirty="0">
                <a:cs typeface="B Lotus" pitchFamily="2" charset="-78"/>
              </a:rPr>
              <a:t>و 14 میلیون نفر در این برنامه حساب کاربری فعال داشته اند. همچنین در آمد توسعه </a:t>
            </a:r>
            <a:r>
              <a:rPr lang="ar-SA" dirty="0" smtClean="0">
                <a:cs typeface="B Lotus" pitchFamily="2" charset="-78"/>
              </a:rPr>
              <a:t>دهندگان </a:t>
            </a:r>
            <a:r>
              <a:rPr lang="ar-SA" dirty="0">
                <a:cs typeface="B Lotus" pitchFamily="2" charset="-78"/>
              </a:rPr>
              <a:t>از فروش و تبلیغات 120 میلیارد ریال اعلام شد. </a:t>
            </a:r>
            <a:endParaRPr lang="en-US" dirty="0">
              <a:cs typeface="B Lotus" pitchFamily="2" charset="-78"/>
            </a:endParaRPr>
          </a:p>
          <a:p>
            <a:pPr marL="0" indent="0" algn="just" rtl="1">
              <a:buNone/>
            </a:pPr>
            <a:r>
              <a:rPr lang="ar-SA" dirty="0">
                <a:cs typeface="B Lotus" pitchFamily="2" charset="-78"/>
              </a:rPr>
              <a:t>ارزش این شرکت 20 میلیون دلار تخمین زده می </a:t>
            </a:r>
            <a:r>
              <a:rPr lang="ar-SA" dirty="0" smtClean="0">
                <a:cs typeface="B Lotus" pitchFamily="2" charset="-78"/>
              </a:rPr>
              <a:t>شود</a:t>
            </a:r>
            <a:r>
              <a:rPr lang="fa-IR" dirty="0" smtClean="0">
                <a:cs typeface="B Lotus" pitchFamily="2" charset="-78"/>
              </a:rPr>
              <a:t>.</a:t>
            </a:r>
            <a:endParaRPr lang="en-US" dirty="0">
              <a:cs typeface="B Lotus" pitchFamily="2" charset="-78"/>
            </a:endParaRPr>
          </a:p>
        </p:txBody>
      </p:sp>
    </p:spTree>
    <p:extLst>
      <p:ext uri="{BB962C8B-B14F-4D97-AF65-F5344CB8AC3E}">
        <p14:creationId xmlns:p14="http://schemas.microsoft.com/office/powerpoint/2010/main" val="2761374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rtl="1">
              <a:buNone/>
            </a:pPr>
            <a:r>
              <a:rPr lang="ar-SA" dirty="0">
                <a:cs typeface="B Lotus" pitchFamily="2" charset="-78"/>
              </a:rPr>
              <a:t> </a:t>
            </a:r>
            <a:endParaRPr lang="en-US" dirty="0">
              <a:cs typeface="B Lotus" pitchFamily="2" charset="-78"/>
            </a:endParaRPr>
          </a:p>
          <a:p>
            <a:pPr marL="0" indent="0" algn="just" rtl="1">
              <a:buNone/>
            </a:pPr>
            <a:r>
              <a:rPr lang="ar-SA" dirty="0">
                <a:cs typeface="B Lotus" pitchFamily="2" charset="-78"/>
              </a:rPr>
              <a:t>در سال 89 رضا محمدی و تعدادی از دانشجویان دانشگاه شریف بر روی پروژه ای به نام </a:t>
            </a:r>
            <a:r>
              <a:rPr lang="ar-SA" dirty="0" smtClean="0">
                <a:cs typeface="B Lotus" pitchFamily="2" charset="-78"/>
              </a:rPr>
              <a:t>فارسی</a:t>
            </a:r>
            <a:r>
              <a:rPr lang="fa-IR" dirty="0" smtClean="0">
                <a:cs typeface="B Lotus" pitchFamily="2" charset="-78"/>
              </a:rPr>
              <a:t> </a:t>
            </a:r>
            <a:r>
              <a:rPr lang="ar-SA" dirty="0" smtClean="0">
                <a:cs typeface="B Lotus" pitchFamily="2" charset="-78"/>
              </a:rPr>
              <a:t>تل </a:t>
            </a:r>
            <a:r>
              <a:rPr lang="ar-SA" dirty="0">
                <a:cs typeface="B Lotus" pitchFamily="2" charset="-78"/>
              </a:rPr>
              <a:t>کار می کردند. </a:t>
            </a:r>
            <a:endParaRPr lang="en-US" dirty="0">
              <a:cs typeface="B Lotus" pitchFamily="2" charset="-78"/>
            </a:endParaRPr>
          </a:p>
          <a:p>
            <a:pPr marL="0" indent="0" algn="just" rtl="1">
              <a:buNone/>
            </a:pPr>
            <a:r>
              <a:rPr lang="ar-SA" dirty="0">
                <a:cs typeface="B Lotus" pitchFamily="2" charset="-78"/>
              </a:rPr>
              <a:t>هدف این پروژه فارسی سازی اندروید و تولید تعدادی برنامه ضروری فارسی بود. در دی ماه </a:t>
            </a:r>
            <a:r>
              <a:rPr lang="ar-SA" dirty="0" smtClean="0">
                <a:cs typeface="B Lotus" pitchFamily="2" charset="-78"/>
              </a:rPr>
              <a:t>همان </a:t>
            </a:r>
            <a:r>
              <a:rPr lang="ar-SA" dirty="0">
                <a:cs typeface="B Lotus" pitchFamily="2" charset="-78"/>
              </a:rPr>
              <a:t>سال حسام میرآرمندهی که برای ادامه تحصیل به دانشکده ی کار آفرینی </a:t>
            </a:r>
            <a:r>
              <a:rPr lang="ar-SA" dirty="0" smtClean="0">
                <a:cs typeface="B Lotus" pitchFamily="2" charset="-78"/>
              </a:rPr>
              <a:t>دانشگاه </a:t>
            </a:r>
            <a:r>
              <a:rPr lang="ar-SA" dirty="0">
                <a:cs typeface="B Lotus" pitchFamily="2" charset="-78"/>
              </a:rPr>
              <a:t>چالمرز سوئد رفته بود برای تعطیلات سال نو میلادی به ایران باز می گردد و در ایران </a:t>
            </a:r>
            <a:r>
              <a:rPr lang="ar-SA" dirty="0" smtClean="0">
                <a:cs typeface="B Lotus" pitchFamily="2" charset="-78"/>
              </a:rPr>
              <a:t>ماندگار </a:t>
            </a:r>
            <a:r>
              <a:rPr lang="ar-SA" dirty="0">
                <a:cs typeface="B Lotus" pitchFamily="2" charset="-78"/>
              </a:rPr>
              <a:t>می شود او پروژه فارسی تل را متوقف می کند و به دنبال راه اندازی فروشگاه آنلاین نرم </a:t>
            </a:r>
            <a:r>
              <a:rPr lang="ar-SA" dirty="0" smtClean="0">
                <a:cs typeface="B Lotus" pitchFamily="2" charset="-78"/>
              </a:rPr>
              <a:t>افزار </a:t>
            </a:r>
            <a:r>
              <a:rPr lang="ar-SA" dirty="0">
                <a:cs typeface="B Lotus" pitchFamily="2" charset="-78"/>
              </a:rPr>
              <a:t>های اندروید می رود.</a:t>
            </a:r>
            <a:endParaRPr lang="en-US" dirty="0">
              <a:cs typeface="B Lotus" pitchFamily="2" charset="-78"/>
            </a:endParaRPr>
          </a:p>
        </p:txBody>
      </p:sp>
    </p:spTree>
    <p:extLst>
      <p:ext uri="{BB962C8B-B14F-4D97-AF65-F5344CB8AC3E}">
        <p14:creationId xmlns:p14="http://schemas.microsoft.com/office/powerpoint/2010/main" val="2319058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 وی در بهمن 89 اولین نسخه کافه بازار را در کنگره ی موبایل منتشر می کند. </a:t>
            </a:r>
            <a:r>
              <a:rPr lang="ar-SA" dirty="0" smtClean="0">
                <a:cs typeface="B Lotus" pitchFamily="2" charset="-78"/>
              </a:rPr>
              <a:t>دفتر </a:t>
            </a:r>
            <a:r>
              <a:rPr lang="ar-SA" dirty="0">
                <a:cs typeface="B Lotus" pitchFamily="2" charset="-78"/>
              </a:rPr>
              <a:t>این شرکت اکنون در طبقه 23 برج نگار است و بیش از 100 نفر کارمند در آن مشغول به کار </a:t>
            </a:r>
            <a:r>
              <a:rPr lang="ar-SA" dirty="0" smtClean="0">
                <a:cs typeface="B Lotus" pitchFamily="2" charset="-78"/>
              </a:rPr>
              <a:t>هستند</a:t>
            </a:r>
            <a:r>
              <a:rPr lang="ar-SA" dirty="0">
                <a:cs typeface="B Lotus" pitchFamily="2" charset="-78"/>
              </a:rPr>
              <a:t>. به جز فروشگاه اندروید کافه بازار در این شرکت 2 محصول دیگر شامل یک پلتفرم </a:t>
            </a:r>
            <a:r>
              <a:rPr lang="ar-SA" dirty="0" smtClean="0">
                <a:cs typeface="B Lotus" pitchFamily="2" charset="-78"/>
              </a:rPr>
              <a:t>تبلیغات </a:t>
            </a:r>
            <a:r>
              <a:rPr lang="ar-SA" dirty="0">
                <a:cs typeface="B Lotus" pitchFamily="2" charset="-78"/>
              </a:rPr>
              <a:t>برای موبایل و دیوار که یک نیازمندی آنلاین است طراحی وپیاده سازی شده اند.</a:t>
            </a:r>
            <a:endParaRPr lang="en-US" dirty="0">
              <a:cs typeface="B Lotus" pitchFamily="2" charset="-78"/>
            </a:endParaRPr>
          </a:p>
        </p:txBody>
      </p:sp>
    </p:spTree>
    <p:extLst>
      <p:ext uri="{BB962C8B-B14F-4D97-AF65-F5344CB8AC3E}">
        <p14:creationId xmlns:p14="http://schemas.microsoft.com/office/powerpoint/2010/main" val="2381765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Lotus" pitchFamily="2" charset="-78"/>
              </a:rPr>
              <a:t>آغاز فعالیت اقتصادی مدیران کافه بازار</a:t>
            </a:r>
            <a:r>
              <a:rPr lang="en-US" dirty="0">
                <a:cs typeface="B Lotus" pitchFamily="2" charset="-78"/>
              </a:rPr>
              <a:t/>
            </a:r>
            <a:br>
              <a:rPr lang="en-US" dirty="0">
                <a:cs typeface="B Lotus" pitchFamily="2" charset="-78"/>
              </a:rPr>
            </a:br>
            <a:endParaRPr lang="en-US" dirty="0">
              <a:cs typeface="B Lotus" pitchFamily="2" charset="-78"/>
            </a:endParaRPr>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 اولین کار جدی حسام میر آرمندهی و رضا محمدی، سایتی برای چاپ بر روی تی شرت با نام «طوطی» بود که بنا داشت به صورت اینترنتی سفارش را از مشتری دریافت کند و محصول را تحویل دهد؛ اما با رفتن یکی دیگر از شرکا به خارج از کشور برای ادامه تحصیل، تیم  از هم پاشیده شد؛   حسام میر آرمندهی  تصمیم گرفت تحصیلات را در خارج ادامه دهد.</a:t>
            </a:r>
            <a:endParaRPr lang="en-US" dirty="0">
              <a:cs typeface="B Lotus" pitchFamily="2" charset="-78"/>
            </a:endParaRPr>
          </a:p>
          <a:p>
            <a:pPr marL="0" indent="0" algn="just" rtl="1">
              <a:buNone/>
            </a:pPr>
            <a:endParaRPr lang="en-US" dirty="0">
              <a:cs typeface="B Lotus" pitchFamily="2" charset="-78"/>
            </a:endParaRPr>
          </a:p>
        </p:txBody>
      </p:sp>
    </p:spTree>
    <p:extLst>
      <p:ext uri="{BB962C8B-B14F-4D97-AF65-F5344CB8AC3E}">
        <p14:creationId xmlns:p14="http://schemas.microsoft.com/office/powerpoint/2010/main" val="2289121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b="1" dirty="0">
                <a:cs typeface="B Lotus" pitchFamily="2" charset="-78"/>
              </a:rPr>
              <a:t/>
            </a:r>
            <a:br>
              <a:rPr lang="en-US" b="1" dirty="0">
                <a:cs typeface="B Lotus" pitchFamily="2" charset="-78"/>
              </a:rPr>
            </a:br>
            <a:r>
              <a:rPr lang="ar-SA" b="1" dirty="0">
                <a:cs typeface="B Lotus" pitchFamily="2" charset="-78"/>
              </a:rPr>
              <a:t>نام کافه بازار از کجا آمد </a:t>
            </a:r>
            <a:r>
              <a:rPr lang="en-US" dirty="0">
                <a:cs typeface="B Lotus" pitchFamily="2" charset="-78"/>
              </a:rPr>
              <a:t/>
            </a:r>
            <a:br>
              <a:rPr lang="en-US" dirty="0">
                <a:cs typeface="B Lotus" pitchFamily="2" charset="-78"/>
              </a:rPr>
            </a:br>
            <a:endParaRPr lang="en-US" dirty="0">
              <a:cs typeface="B Lotus" pitchFamily="2" charset="-78"/>
            </a:endParaRPr>
          </a:p>
        </p:txBody>
      </p:sp>
      <p:sp>
        <p:nvSpPr>
          <p:cNvPr id="3" name="Content Placeholder 2"/>
          <p:cNvSpPr>
            <a:spLocks noGrp="1"/>
          </p:cNvSpPr>
          <p:nvPr>
            <p:ph idx="1"/>
          </p:nvPr>
        </p:nvSpPr>
        <p:spPr/>
        <p:txBody>
          <a:bodyPr/>
          <a:lstStyle/>
          <a:p>
            <a:pPr marL="0" indent="0" algn="just" rtl="1">
              <a:buNone/>
            </a:pPr>
            <a:r>
              <a:rPr lang="ar-SA" b="1" dirty="0">
                <a:cs typeface="B Lotus" pitchFamily="2" charset="-78"/>
              </a:rPr>
              <a:t> </a:t>
            </a:r>
            <a:endParaRPr lang="en-US" dirty="0">
              <a:cs typeface="B Lotus" pitchFamily="2" charset="-78"/>
            </a:endParaRPr>
          </a:p>
          <a:p>
            <a:pPr marL="0" indent="0" algn="just" rtl="1">
              <a:buNone/>
            </a:pPr>
            <a:r>
              <a:rPr lang="ar-SA" dirty="0">
                <a:cs typeface="B Lotus" pitchFamily="2" charset="-78"/>
              </a:rPr>
              <a:t> </a:t>
            </a:r>
            <a:r>
              <a:rPr lang="ar-SA" dirty="0">
                <a:cs typeface="B Lotus" pitchFamily="2" charset="-78"/>
              </a:rPr>
              <a:t>هنگامی که فروشگاه اپلیکیشن خود را راه اندازی کردند دامنه</a:t>
            </a:r>
            <a:r>
              <a:rPr lang="en-US" dirty="0">
                <a:cs typeface="B Lotus" pitchFamily="2" charset="-78"/>
              </a:rPr>
              <a:t> Getbazaar.com</a:t>
            </a:r>
            <a:r>
              <a:rPr lang="en-US" dirty="0" smtClean="0">
                <a:cs typeface="B Lotus" pitchFamily="2" charset="-78"/>
              </a:rPr>
              <a:t> </a:t>
            </a:r>
            <a:r>
              <a:rPr lang="fa-IR" dirty="0" smtClean="0">
                <a:cs typeface="B Lotus" pitchFamily="2" charset="-78"/>
              </a:rPr>
              <a:t> </a:t>
            </a:r>
            <a:r>
              <a:rPr lang="fa-IR" dirty="0">
                <a:cs typeface="B Lotus" pitchFamily="2" charset="-78"/>
              </a:rPr>
              <a:t>را ثبت </a:t>
            </a:r>
            <a:r>
              <a:rPr lang="fa-IR" dirty="0" smtClean="0">
                <a:cs typeface="B Lotus" pitchFamily="2" charset="-78"/>
              </a:rPr>
              <a:t>کردند. </a:t>
            </a:r>
            <a:r>
              <a:rPr lang="ar-SA" dirty="0" smtClean="0">
                <a:cs typeface="B Lotus" pitchFamily="2" charset="-78"/>
              </a:rPr>
              <a:t>در </a:t>
            </a:r>
            <a:r>
              <a:rPr lang="ar-SA" dirty="0">
                <a:cs typeface="B Lotus" pitchFamily="2" charset="-78"/>
              </a:rPr>
              <a:t>آن زمان از طریق این دامنه کاربران می توانستند اپلیکیشن بازار را دانلود کنند.</a:t>
            </a:r>
            <a:endParaRPr lang="en-US" dirty="0">
              <a:cs typeface="B Lotus" pitchFamily="2" charset="-78"/>
            </a:endParaRPr>
          </a:p>
        </p:txBody>
      </p:sp>
    </p:spTree>
    <p:extLst>
      <p:ext uri="{BB962C8B-B14F-4D97-AF65-F5344CB8AC3E}">
        <p14:creationId xmlns:p14="http://schemas.microsoft.com/office/powerpoint/2010/main" val="2131849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بعدها که سرویس های بیشتری از جمله کاتالوگ وبی و پنل توسعه‌دهندگان را به مجموعه اضافه کردند  </a:t>
            </a:r>
            <a:r>
              <a:rPr lang="ar-SA" dirty="0" smtClean="0">
                <a:cs typeface="B Lotus" pitchFamily="2" charset="-78"/>
              </a:rPr>
              <a:t>تصمیم </a:t>
            </a:r>
            <a:r>
              <a:rPr lang="ar-SA" dirty="0">
                <a:cs typeface="B Lotus" pitchFamily="2" charset="-78"/>
              </a:rPr>
              <a:t>گرفتند تا دامنه را عوض کنند. ایده‌ی اولیه برای نام جدید «کف بازار» بود اما رئیس وقت هیئت </a:t>
            </a:r>
            <a:r>
              <a:rPr lang="ar-SA" dirty="0" smtClean="0">
                <a:cs typeface="B Lotus" pitchFamily="2" charset="-78"/>
              </a:rPr>
              <a:t>مدیره </a:t>
            </a:r>
            <a:r>
              <a:rPr lang="ar-SA" dirty="0">
                <a:cs typeface="B Lotus" pitchFamily="2" charset="-78"/>
              </a:rPr>
              <a:t>نام کافه بازار را پیشنهاد داد</a:t>
            </a:r>
            <a:r>
              <a:rPr lang="ar-SA" dirty="0" smtClean="0">
                <a:cs typeface="B Lotus" pitchFamily="2" charset="-78"/>
              </a:rPr>
              <a:t>. </a:t>
            </a:r>
            <a:r>
              <a:rPr lang="ar-SA" dirty="0">
                <a:cs typeface="B Lotus" pitchFamily="2" charset="-78"/>
              </a:rPr>
              <a:t>با توجه به اینکه نوشتار انگلیسی دو نام تفاوتی با یکدیگر </a:t>
            </a:r>
            <a:r>
              <a:rPr lang="ar-SA" dirty="0" smtClean="0">
                <a:cs typeface="B Lotus" pitchFamily="2" charset="-78"/>
              </a:rPr>
              <a:t>نداشت </a:t>
            </a:r>
            <a:r>
              <a:rPr lang="ar-SA" dirty="0">
                <a:cs typeface="B Lotus" pitchFamily="2" charset="-78"/>
              </a:rPr>
              <a:t>با این نام مخالفت نکردند. به مرور اما این نام کافه بازار بود که بر سر زبان ها افتاد.</a:t>
            </a:r>
            <a:endParaRPr lang="en-US" dirty="0">
              <a:cs typeface="B Lotus" pitchFamily="2" charset="-78"/>
            </a:endParaRPr>
          </a:p>
          <a:p>
            <a:pPr marL="0" indent="0" algn="just" rtl="1">
              <a:buNone/>
            </a:pPr>
            <a:endParaRPr lang="en-US" dirty="0">
              <a:cs typeface="B Lotus" pitchFamily="2" charset="-78"/>
            </a:endParaRPr>
          </a:p>
        </p:txBody>
      </p:sp>
    </p:spTree>
    <p:extLst>
      <p:ext uri="{BB962C8B-B14F-4D97-AF65-F5344CB8AC3E}">
        <p14:creationId xmlns:p14="http://schemas.microsoft.com/office/powerpoint/2010/main" val="4024327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cs typeface="B Lotus" pitchFamily="2" charset="-78"/>
              </a:rPr>
              <a:t>	شروع پرداخت درون برنامه ای</a:t>
            </a:r>
            <a:endParaRPr lang="en-US" dirty="0">
              <a:cs typeface="B Lotus" pitchFamily="2" charset="-78"/>
            </a:endParaRPr>
          </a:p>
        </p:txBody>
      </p:sp>
      <p:sp>
        <p:nvSpPr>
          <p:cNvPr id="3" name="Content Placeholder 2"/>
          <p:cNvSpPr>
            <a:spLocks noGrp="1"/>
          </p:cNvSpPr>
          <p:nvPr>
            <p:ph idx="1"/>
          </p:nvPr>
        </p:nvSpPr>
        <p:spPr/>
        <p:txBody>
          <a:bodyPr/>
          <a:lstStyle/>
          <a:p>
            <a:pPr marL="0" indent="0" algn="just" rtl="1">
              <a:buNone/>
            </a:pPr>
            <a:r>
              <a:rPr lang="ar-SA" b="1" dirty="0">
                <a:cs typeface="B Lotus" pitchFamily="2" charset="-78"/>
              </a:rPr>
              <a:t> </a:t>
            </a:r>
            <a:endParaRPr lang="en-US" dirty="0">
              <a:cs typeface="B Lotus" pitchFamily="2" charset="-78"/>
            </a:endParaRPr>
          </a:p>
          <a:p>
            <a:pPr marL="0" indent="0" algn="just" rtl="1">
              <a:buNone/>
            </a:pPr>
            <a:r>
              <a:rPr lang="ar-SA" dirty="0">
                <a:cs typeface="B Lotus" pitchFamily="2" charset="-78"/>
              </a:rPr>
              <a:t>یک سال بعد از راه‌اندازی پرداخت در بازار، پرداخت درون برنامه‌ای را راه‌اندازی شدکه تقریباً همزمان با راه‌اندازی «دیوار» صورت گرفت.</a:t>
            </a:r>
            <a:endParaRPr lang="en-US" dirty="0">
              <a:cs typeface="B Lotus" pitchFamily="2" charset="-78"/>
            </a:endParaRPr>
          </a:p>
        </p:txBody>
      </p:sp>
    </p:spTree>
    <p:extLst>
      <p:ext uri="{BB962C8B-B14F-4D97-AF65-F5344CB8AC3E}">
        <p14:creationId xmlns:p14="http://schemas.microsoft.com/office/powerpoint/2010/main" val="216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این کمپانی  در ایران با سه  سایت  </a:t>
            </a:r>
            <a:r>
              <a:rPr lang="ar-SA" dirty="0" smtClean="0">
                <a:cs typeface="B Lotus" pitchFamily="2" charset="-78"/>
              </a:rPr>
              <a:t>بامیلو،</a:t>
            </a:r>
            <a:r>
              <a:rPr lang="fa-IR" dirty="0" smtClean="0">
                <a:cs typeface="B Lotus" pitchFamily="2" charset="-78"/>
              </a:rPr>
              <a:t> </a:t>
            </a:r>
            <a:r>
              <a:rPr lang="ar-SA" dirty="0" smtClean="0">
                <a:cs typeface="B Lotus" pitchFamily="2" charset="-78"/>
              </a:rPr>
              <a:t>موزاندو </a:t>
            </a:r>
            <a:r>
              <a:rPr lang="ar-SA" dirty="0">
                <a:cs typeface="B Lotus" pitchFamily="2" charset="-78"/>
              </a:rPr>
              <a:t>و بدو فود  کار خود  را  آغاز </a:t>
            </a:r>
            <a:r>
              <a:rPr lang="ar-SA" dirty="0" smtClean="0">
                <a:cs typeface="B Lotus" pitchFamily="2" charset="-78"/>
              </a:rPr>
              <a:t>کرده </a:t>
            </a:r>
            <a:r>
              <a:rPr lang="ar-SA" dirty="0">
                <a:cs typeface="B Lotus" pitchFamily="2" charset="-78"/>
              </a:rPr>
              <a:t>است.آنچه که تاکنون توانسته سبب برتری بامیلو نسبت به  بسیاری از  فروشگاه اینترنتی باسابقه در </a:t>
            </a:r>
            <a:r>
              <a:rPr lang="ar-SA" dirty="0" smtClean="0">
                <a:cs typeface="B Lotus" pitchFamily="2" charset="-78"/>
              </a:rPr>
              <a:t>کشور </a:t>
            </a:r>
            <a:r>
              <a:rPr lang="ar-SA" dirty="0">
                <a:cs typeface="B Lotus" pitchFamily="2" charset="-78"/>
              </a:rPr>
              <a:t>باشد به چهار عامل زیر ارتباط </a:t>
            </a:r>
            <a:r>
              <a:rPr lang="ar-SA" dirty="0" smtClean="0">
                <a:cs typeface="B Lotus" pitchFamily="2" charset="-78"/>
              </a:rPr>
              <a:t>دارد</a:t>
            </a:r>
            <a:r>
              <a:rPr lang="fa-IR" dirty="0" smtClean="0">
                <a:cs typeface="B Lotus" pitchFamily="2" charset="-78"/>
              </a:rPr>
              <a:t>:</a:t>
            </a:r>
            <a:endParaRPr lang="en-US" dirty="0">
              <a:cs typeface="B Lotus" pitchFamily="2" charset="-78"/>
            </a:endParaRPr>
          </a:p>
        </p:txBody>
      </p:sp>
    </p:spTree>
    <p:extLst>
      <p:ext uri="{BB962C8B-B14F-4D97-AF65-F5344CB8AC3E}">
        <p14:creationId xmlns:p14="http://schemas.microsoft.com/office/powerpoint/2010/main" val="221232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rtl="1">
              <a:buNone/>
            </a:pPr>
            <a:r>
              <a:rPr lang="en-US" dirty="0">
                <a:cs typeface="B Lotus" pitchFamily="2" charset="-78"/>
              </a:rPr>
              <a:t> </a:t>
            </a:r>
          </a:p>
          <a:p>
            <a:pPr algn="ctr" rtl="1"/>
            <a:r>
              <a:rPr lang="ar-SA" dirty="0">
                <a:cs typeface="B Lotus" pitchFamily="2" charset="-78"/>
              </a:rPr>
              <a:t>1-پشتوانه مالی عظیم راکت اینترنت</a:t>
            </a:r>
            <a:endParaRPr lang="en-US" dirty="0">
              <a:cs typeface="B Lotus" pitchFamily="2" charset="-78"/>
            </a:endParaRPr>
          </a:p>
          <a:p>
            <a:pPr algn="ctr" rtl="1"/>
            <a:r>
              <a:rPr lang="ar-SA" dirty="0">
                <a:cs typeface="B Lotus" pitchFamily="2" charset="-78"/>
              </a:rPr>
              <a:t>2-تجربه بسیار زیاد تیم مدیریت</a:t>
            </a:r>
            <a:endParaRPr lang="en-US" dirty="0">
              <a:cs typeface="B Lotus" pitchFamily="2" charset="-78"/>
            </a:endParaRPr>
          </a:p>
          <a:p>
            <a:pPr algn="ctr" rtl="1"/>
            <a:r>
              <a:rPr lang="ar-SA" dirty="0">
                <a:cs typeface="B Lotus" pitchFamily="2" charset="-78"/>
              </a:rPr>
              <a:t>3-محصولات متنوع و باکیفیت</a:t>
            </a:r>
            <a:endParaRPr lang="en-US" dirty="0">
              <a:cs typeface="B Lotus" pitchFamily="2" charset="-78"/>
            </a:endParaRPr>
          </a:p>
          <a:p>
            <a:pPr algn="ctr" rtl="1"/>
            <a:r>
              <a:rPr lang="ar-SA" dirty="0">
                <a:cs typeface="B Lotus" pitchFamily="2" charset="-78"/>
              </a:rPr>
              <a:t>4-طرحهای خلاقانه تشویقی و تخفیفی خرید</a:t>
            </a:r>
            <a:endParaRPr lang="en-US" dirty="0">
              <a:cs typeface="B Lotus" pitchFamily="2" charset="-78"/>
            </a:endParaRPr>
          </a:p>
          <a:p>
            <a:pPr algn="ctr" rtl="1"/>
            <a:endParaRPr lang="en-US" dirty="0">
              <a:cs typeface="B Lotus" pitchFamily="2" charset="-78"/>
            </a:endParaRPr>
          </a:p>
        </p:txBody>
      </p:sp>
    </p:spTree>
    <p:extLst>
      <p:ext uri="{BB962C8B-B14F-4D97-AF65-F5344CB8AC3E}">
        <p14:creationId xmlns:p14="http://schemas.microsoft.com/office/powerpoint/2010/main" val="507505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just" rtl="1">
              <a:buNone/>
            </a:pPr>
            <a:r>
              <a:rPr lang="ar-SA" dirty="0">
                <a:cs typeface="B Lotus" pitchFamily="2" charset="-78"/>
              </a:rPr>
              <a:t> </a:t>
            </a:r>
            <a:endParaRPr lang="en-US" dirty="0">
              <a:cs typeface="B Lotus" pitchFamily="2" charset="-78"/>
            </a:endParaRPr>
          </a:p>
          <a:p>
            <a:pPr marL="0" indent="0" algn="just" rtl="1">
              <a:buNone/>
            </a:pPr>
            <a:r>
              <a:rPr lang="ar-SA" dirty="0" smtClean="0">
                <a:cs typeface="B Lotus" pitchFamily="2" charset="-78"/>
              </a:rPr>
              <a:t>بامیلو با هدف ارایه خدمتی کامل تر و جامع تر به عنوان یک فروشگاه آنلاین مدرن در ایران تاسیس شد. </a:t>
            </a:r>
            <a:endParaRPr lang="en-US" dirty="0" smtClean="0">
              <a:cs typeface="B Lotus" pitchFamily="2" charset="-78"/>
            </a:endParaRPr>
          </a:p>
          <a:p>
            <a:pPr marL="0" indent="0" algn="just" rtl="1">
              <a:buNone/>
            </a:pPr>
            <a:r>
              <a:rPr lang="ar-SA" dirty="0" smtClean="0">
                <a:cs typeface="B Lotus" pitchFamily="2" charset="-78"/>
              </a:rPr>
              <a:t>هدف بامیلو ایجاد محیطی آشنا و دوستدار کاربر است تا هموطنان گرامی بتوانند در نهایت آرامش، بدون </a:t>
            </a:r>
            <a:endParaRPr lang="en-US" dirty="0" smtClean="0">
              <a:cs typeface="B Lotus" pitchFamily="2" charset="-78"/>
            </a:endParaRPr>
          </a:p>
          <a:p>
            <a:pPr marL="0" indent="0" algn="just" rtl="1">
              <a:buNone/>
            </a:pPr>
            <a:r>
              <a:rPr lang="ar-SA" dirty="0" smtClean="0">
                <a:cs typeface="B Lotus" pitchFamily="2" charset="-78"/>
              </a:rPr>
              <a:t>صرف انرژی مضاعف به تمامی کالاهای با کیفیت موجود در بازار ایران دسترسی داشته باشند. هدف ما</a:t>
            </a:r>
            <a:endParaRPr lang="en-US" dirty="0" smtClean="0">
              <a:cs typeface="B Lotus" pitchFamily="2" charset="-78"/>
            </a:endParaRPr>
          </a:p>
          <a:p>
            <a:pPr marL="0" indent="0" algn="just" rtl="1">
              <a:buNone/>
            </a:pPr>
            <a:r>
              <a:rPr lang="ar-SA" dirty="0" smtClean="0">
                <a:cs typeface="B Lotus" pitchFamily="2" charset="-78"/>
              </a:rPr>
              <a:t> تنها در فروش کالا و اتصال تامین کننده و تولید کننده به مصرف کننده ختم نمی شود، خدمتی که در کنار </a:t>
            </a:r>
            <a:endParaRPr lang="en-US" dirty="0" smtClean="0">
              <a:cs typeface="B Lotus" pitchFamily="2" charset="-78"/>
            </a:endParaRPr>
          </a:p>
          <a:p>
            <a:pPr marL="0" indent="0" algn="just" rtl="1">
              <a:buNone/>
            </a:pPr>
            <a:r>
              <a:rPr lang="ar-SA" dirty="0" smtClean="0">
                <a:cs typeface="B Lotus" pitchFamily="2" charset="-78"/>
              </a:rPr>
              <a:t>این محصول با نام بامیلو در اختیار مشتری قرار می‌گیرد، آرامش صد در صد را برای خریدار به ارمغان می آورد،  آرامشی  که پیش  از این در  خرید سنتی  کالا به  راحتی  قابل  دسترس  نبوده  و بارها موجب </a:t>
            </a:r>
            <a:endParaRPr lang="en-US" dirty="0" smtClean="0">
              <a:cs typeface="B Lotus" pitchFamily="2" charset="-78"/>
            </a:endParaRPr>
          </a:p>
          <a:p>
            <a:pPr marL="0" indent="0" algn="just" rtl="1">
              <a:buNone/>
            </a:pPr>
            <a:r>
              <a:rPr lang="ar-SA" dirty="0" smtClean="0">
                <a:cs typeface="B Lotus" pitchFamily="2" charset="-78"/>
              </a:rPr>
              <a:t>دلسردی </a:t>
            </a:r>
            <a:r>
              <a:rPr lang="ar-SA" dirty="0">
                <a:cs typeface="B Lotus" pitchFamily="2" charset="-78"/>
              </a:rPr>
              <a:t>و پشیمانی  مشتریان  از خرید  شده  است . سیاست  بامیلو  بهبود  روزانه در تمامی  </a:t>
            </a:r>
            <a:r>
              <a:rPr lang="ar-SA" dirty="0" smtClean="0">
                <a:cs typeface="B Lotus" pitchFamily="2" charset="-78"/>
              </a:rPr>
              <a:t>ابعاد </a:t>
            </a:r>
            <a:r>
              <a:rPr lang="ar-SA" dirty="0">
                <a:cs typeface="B Lotus" pitchFamily="2" charset="-78"/>
              </a:rPr>
              <a:t>است</a:t>
            </a:r>
            <a:endParaRPr lang="en-US" dirty="0">
              <a:cs typeface="B Lotus" pitchFamily="2" charset="-78"/>
            </a:endParaRPr>
          </a:p>
        </p:txBody>
      </p:sp>
    </p:spTree>
    <p:extLst>
      <p:ext uri="{BB962C8B-B14F-4D97-AF65-F5344CB8AC3E}">
        <p14:creationId xmlns:p14="http://schemas.microsoft.com/office/powerpoint/2010/main" val="268105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lgn="just" rtl="1">
              <a:buNone/>
            </a:pPr>
            <a:r>
              <a:rPr lang="ar-SA" dirty="0">
                <a:cs typeface="B Lotus" pitchFamily="2" charset="-78"/>
              </a:rPr>
              <a:t>بنابراین هر نظر، انتقاد و پیشنهادی از  سوی کاربران بسیار با ارزش می </a:t>
            </a:r>
            <a:r>
              <a:rPr lang="ar-SA" dirty="0" smtClean="0">
                <a:cs typeface="B Lotus" pitchFamily="2" charset="-78"/>
              </a:rPr>
              <a:t>باشد.</a:t>
            </a:r>
            <a:r>
              <a:rPr lang="fa-IR" dirty="0" smtClean="0">
                <a:cs typeface="B Lotus" pitchFamily="2" charset="-78"/>
              </a:rPr>
              <a:t> </a:t>
            </a:r>
            <a:r>
              <a:rPr lang="ar-SA" dirty="0" smtClean="0">
                <a:cs typeface="B Lotus" pitchFamily="2" charset="-78"/>
              </a:rPr>
              <a:t>بامیلو </a:t>
            </a:r>
            <a:r>
              <a:rPr lang="ar-SA" dirty="0">
                <a:cs typeface="B Lotus" pitchFamily="2" charset="-78"/>
              </a:rPr>
              <a:t>برای  ایجاد  </a:t>
            </a:r>
            <a:r>
              <a:rPr lang="ar-SA" dirty="0" smtClean="0">
                <a:cs typeface="B Lotus" pitchFamily="2" charset="-78"/>
              </a:rPr>
              <a:t>این</a:t>
            </a:r>
            <a:r>
              <a:rPr lang="fa-IR" dirty="0" smtClean="0">
                <a:cs typeface="B Lotus" pitchFamily="2" charset="-78"/>
              </a:rPr>
              <a:t> </a:t>
            </a:r>
            <a:r>
              <a:rPr lang="ar-SA" dirty="0" smtClean="0">
                <a:cs typeface="B Lotus" pitchFamily="2" charset="-78"/>
              </a:rPr>
              <a:t>رضایت  </a:t>
            </a:r>
            <a:r>
              <a:rPr lang="ar-SA" dirty="0">
                <a:cs typeface="B Lotus" pitchFamily="2" charset="-78"/>
              </a:rPr>
              <a:t>و آرامش  خدمات  متنوع  و بعضا  منحصر  به فردی  ارایه  می نماید. بخش  خدمات مشتریان، </a:t>
            </a:r>
            <a:r>
              <a:rPr lang="ar-SA" dirty="0" smtClean="0">
                <a:cs typeface="B Lotus" pitchFamily="2" charset="-78"/>
              </a:rPr>
              <a:t>گارانتی </a:t>
            </a:r>
            <a:r>
              <a:rPr lang="ar-SA" dirty="0">
                <a:cs typeface="B Lotus" pitchFamily="2" charset="-78"/>
              </a:rPr>
              <a:t>طلایی و تعمیرات، ارسال کالا، تامین کالا و مدیریت بامیلو همگی در تلاش هستند تا فرایند خرید </a:t>
            </a:r>
            <a:r>
              <a:rPr lang="ar-SA" dirty="0" smtClean="0">
                <a:cs typeface="B Lotus" pitchFamily="2" charset="-78"/>
              </a:rPr>
              <a:t>به </a:t>
            </a:r>
            <a:r>
              <a:rPr lang="ar-SA" dirty="0">
                <a:cs typeface="B Lotus" pitchFamily="2" charset="-78"/>
              </a:rPr>
              <a:t>بهترین و بهینه ترین شکل ممکن اتفاق بیافتد و مشتری در این فرایند کمترین هزینه را چه از لحاظ مالی و چه از  لحاظ  انرژی  و زمان بپردازد. آرمان  بامیلو این است  که هر ایرانی برای دسترسی  به  تمامی </a:t>
            </a:r>
            <a:r>
              <a:rPr lang="ar-SA" dirty="0" smtClean="0">
                <a:cs typeface="B Lotus" pitchFamily="2" charset="-78"/>
              </a:rPr>
              <a:t>برندها</a:t>
            </a:r>
            <a:r>
              <a:rPr lang="ar-SA" dirty="0">
                <a:cs typeface="B Lotus" pitchFamily="2" charset="-78"/>
              </a:rPr>
              <a:t>،  تولیدات  داخلی و خارجی بدون  کوچکترین زحمتی  بهترین قیمت و خدمت را به عنوان خریدار </a:t>
            </a:r>
            <a:r>
              <a:rPr lang="ar-SA" dirty="0" smtClean="0">
                <a:cs typeface="B Lotus" pitchFamily="2" charset="-78"/>
              </a:rPr>
              <a:t>دریافت </a:t>
            </a:r>
            <a:r>
              <a:rPr lang="ar-SA" dirty="0">
                <a:cs typeface="B Lotus" pitchFamily="2" charset="-78"/>
              </a:rPr>
              <a:t>نماید.خدمت و  تلاش بامیلو  تنها به  مشتریان ختم نمی گردد، بلکه خدمات گسترده ای برای تامین </a:t>
            </a:r>
            <a:r>
              <a:rPr lang="ar-SA" dirty="0" smtClean="0">
                <a:cs typeface="B Lotus" pitchFamily="2" charset="-78"/>
              </a:rPr>
              <a:t>کنندگان </a:t>
            </a:r>
            <a:r>
              <a:rPr lang="ar-SA" dirty="0">
                <a:cs typeface="B Lotus" pitchFamily="2" charset="-78"/>
              </a:rPr>
              <a:t>و تولیدکنندگان طراحی و ارایه شده است. اگر تولیدکننده  یا تامین کننده  داخلی نتواند از آرامش و </a:t>
            </a:r>
            <a:r>
              <a:rPr lang="ar-SA" dirty="0" smtClean="0">
                <a:cs typeface="B Lotus" pitchFamily="2" charset="-78"/>
              </a:rPr>
              <a:t>خدمتی </a:t>
            </a:r>
            <a:r>
              <a:rPr lang="ar-SA" dirty="0">
                <a:cs typeface="B Lotus" pitchFamily="2" charset="-78"/>
              </a:rPr>
              <a:t>همسان برخوردار باشد، مستقیما خدمت و آرامش مشتری نهایی را تحت شعاع قرار می دهد. </a:t>
            </a:r>
            <a:endParaRPr lang="en-US" dirty="0">
              <a:cs typeface="B Lotus" pitchFamily="2" charset="-78"/>
            </a:endParaRPr>
          </a:p>
          <a:p>
            <a:pPr marL="0" indent="0" algn="just" rtl="1">
              <a:buNone/>
            </a:pPr>
            <a:endParaRPr lang="en-US" dirty="0">
              <a:cs typeface="B Lotus" pitchFamily="2" charset="-78"/>
            </a:endParaRPr>
          </a:p>
        </p:txBody>
      </p:sp>
    </p:spTree>
    <p:extLst>
      <p:ext uri="{BB962C8B-B14F-4D97-AF65-F5344CB8AC3E}">
        <p14:creationId xmlns:p14="http://schemas.microsoft.com/office/powerpoint/2010/main" val="424926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SA" dirty="0">
                <a:cs typeface="B Lotus" pitchFamily="2" charset="-78"/>
              </a:rPr>
              <a:t>هرچه این اتصال به روشی درست تر و حرفه ای تر برقرار شود، موجب رشد و پیشرفت بازار و همچنین رضایت  هر چه  بیشتر  هر دو طرف  مشتری  و  تامین کننده می </a:t>
            </a:r>
            <a:r>
              <a:rPr lang="ar-SA" dirty="0" smtClean="0">
                <a:cs typeface="B Lotus" pitchFamily="2" charset="-78"/>
              </a:rPr>
              <a:t>گردد. </a:t>
            </a:r>
            <a:r>
              <a:rPr lang="ar-SA" dirty="0">
                <a:cs typeface="B Lotus" pitchFamily="2" charset="-78"/>
              </a:rPr>
              <a:t>یک تامین  کننده  با  استفاده از </a:t>
            </a:r>
            <a:r>
              <a:rPr lang="ar-SA" dirty="0" smtClean="0">
                <a:cs typeface="B Lotus" pitchFamily="2" charset="-78"/>
              </a:rPr>
              <a:t>بامیلو </a:t>
            </a:r>
            <a:r>
              <a:rPr lang="ar-SA" dirty="0">
                <a:cs typeface="B Lotus" pitchFamily="2" charset="-78"/>
              </a:rPr>
              <a:t>به راحتی  می تواند به تمامی نقاط  ایران برای  ارایه کالا  دسترسی داشته باشد  و همزمان خدمات </a:t>
            </a:r>
            <a:r>
              <a:rPr lang="ar-SA" dirty="0" smtClean="0">
                <a:cs typeface="B Lotus" pitchFamily="2" charset="-78"/>
              </a:rPr>
              <a:t>افزوده </a:t>
            </a:r>
            <a:r>
              <a:rPr lang="ar-SA" dirty="0">
                <a:cs typeface="B Lotus" pitchFamily="2" charset="-78"/>
              </a:rPr>
              <a:t>بامیلو را به مشتری خود ارایه کند.</a:t>
            </a:r>
            <a:endParaRPr lang="en-US" dirty="0">
              <a:cs typeface="B Lotus" pitchFamily="2" charset="-78"/>
            </a:endParaRPr>
          </a:p>
        </p:txBody>
      </p:sp>
    </p:spTree>
    <p:extLst>
      <p:ext uri="{BB962C8B-B14F-4D97-AF65-F5344CB8AC3E}">
        <p14:creationId xmlns:p14="http://schemas.microsoft.com/office/powerpoint/2010/main" val="2247960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189" y="995011"/>
            <a:ext cx="9601196" cy="1303867"/>
          </a:xfrm>
        </p:spPr>
        <p:txBody>
          <a:bodyPr>
            <a:normAutofit/>
          </a:bodyPr>
          <a:lstStyle/>
          <a:p>
            <a:r>
              <a:rPr lang="fa-IR" dirty="0" smtClean="0">
                <a:cs typeface="B Lotus" pitchFamily="2" charset="-78"/>
              </a:rPr>
              <a:t>انواع محصولات بامیلو </a:t>
            </a:r>
            <a:endParaRPr lang="en-US" dirty="0">
              <a:cs typeface="B Lotus"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rtl="1">
              <a:buNone/>
            </a:pPr>
            <a:r>
              <a:rPr lang="fa-IR" dirty="0" smtClean="0">
                <a:cs typeface="B Lotus" pitchFamily="2" charset="-78"/>
              </a:rPr>
              <a:t>محصولات بامیلو در زیر به آن اشاره شده است که هر کدام از آنها دارای زیر مجموعه های فراوان است:</a:t>
            </a:r>
          </a:p>
          <a:p>
            <a:pPr marL="0" indent="0" algn="just" rtl="1">
              <a:buNone/>
            </a:pPr>
            <a:r>
              <a:rPr lang="fa-IR" dirty="0" smtClean="0">
                <a:cs typeface="B Lotus" pitchFamily="2" charset="-78"/>
              </a:rPr>
              <a:t>1-مد و لباس</a:t>
            </a:r>
          </a:p>
          <a:p>
            <a:pPr marL="0" indent="0" algn="just" rtl="1">
              <a:buNone/>
            </a:pPr>
            <a:r>
              <a:rPr lang="fa-IR" dirty="0" smtClean="0">
                <a:cs typeface="B Lotus" pitchFamily="2" charset="-78"/>
              </a:rPr>
              <a:t>2- زیبایی و سلامت</a:t>
            </a:r>
          </a:p>
          <a:p>
            <a:pPr marL="0" indent="0" algn="just" rtl="1">
              <a:buNone/>
            </a:pPr>
            <a:r>
              <a:rPr lang="fa-IR" dirty="0" smtClean="0">
                <a:cs typeface="B Lotus" pitchFamily="2" charset="-78"/>
              </a:rPr>
              <a:t>3-موبایل و تبلت</a:t>
            </a:r>
          </a:p>
          <a:p>
            <a:pPr marL="0" indent="0" algn="just" rtl="1">
              <a:buNone/>
            </a:pPr>
            <a:r>
              <a:rPr lang="fa-IR" dirty="0" smtClean="0">
                <a:cs typeface="B Lotus" pitchFamily="2" charset="-78"/>
              </a:rPr>
              <a:t>4-صوتی و تصویری و دوربین</a:t>
            </a:r>
          </a:p>
          <a:p>
            <a:pPr marL="0" indent="0" algn="just" rtl="1">
              <a:buNone/>
            </a:pPr>
            <a:r>
              <a:rPr lang="fa-IR" cap="all" dirty="0">
                <a:cs typeface="B Lotus" pitchFamily="2" charset="-78"/>
                <a:hlinkClick r:id="rId2"/>
              </a:rPr>
              <a:t/>
            </a:r>
            <a:br>
              <a:rPr lang="fa-IR" cap="all" dirty="0">
                <a:cs typeface="B Lotus" pitchFamily="2" charset="-78"/>
                <a:hlinkClick r:id="rId2"/>
              </a:rPr>
            </a:br>
            <a:r>
              <a:rPr lang="fa-IR" cap="all" dirty="0">
                <a:cs typeface="B Lotus" pitchFamily="2" charset="-78"/>
                <a:hlinkClick r:id="rId2"/>
              </a:rPr>
              <a:t/>
            </a:r>
            <a:br>
              <a:rPr lang="fa-IR" cap="all" dirty="0">
                <a:cs typeface="B Lotus" pitchFamily="2" charset="-78"/>
                <a:hlinkClick r:id="rId2"/>
              </a:rPr>
            </a:br>
            <a:endParaRPr lang="en-US" dirty="0">
              <a:cs typeface="B Lotus" pitchFamily="2" charset="-78"/>
            </a:endParaRPr>
          </a:p>
        </p:txBody>
      </p:sp>
    </p:spTree>
    <p:extLst>
      <p:ext uri="{BB962C8B-B14F-4D97-AF65-F5344CB8AC3E}">
        <p14:creationId xmlns:p14="http://schemas.microsoft.com/office/powerpoint/2010/main" val="289735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1551</Words>
  <Application>Microsoft Office PowerPoint</Application>
  <PresentationFormat>Custom</PresentationFormat>
  <Paragraphs>128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Organic</vt:lpstr>
      <vt:lpstr>به نام خدا</vt:lpstr>
      <vt:lpstr>کسب و کار اینترنتی بامیلو و بازار</vt:lpstr>
      <vt:lpstr>بامیلو</vt:lpstr>
      <vt:lpstr>PowerPoint Presentation</vt:lpstr>
      <vt:lpstr>PowerPoint Presentation</vt:lpstr>
      <vt:lpstr>PowerPoint Presentation</vt:lpstr>
      <vt:lpstr>PowerPoint Presentation</vt:lpstr>
      <vt:lpstr>PowerPoint Presentation</vt:lpstr>
      <vt:lpstr>انواع محصولات بامیلو </vt:lpstr>
      <vt:lpstr>PowerPoint Presentation</vt:lpstr>
      <vt:lpstr>PowerPoint Presentation</vt:lpstr>
      <vt:lpstr>  آغاز رقابت میان دیجی کالا و بامیلو</vt:lpstr>
      <vt:lpstr>PowerPoint Presentation</vt:lpstr>
      <vt:lpstr>PowerPoint Presentation</vt:lpstr>
      <vt:lpstr>PowerPoint Presentation</vt:lpstr>
      <vt:lpstr>PowerPoint Presentation</vt:lpstr>
      <vt:lpstr>آنچه در سایت بامیلو گفته شده است: </vt:lpstr>
      <vt:lpstr>PowerPoint Presentation</vt:lpstr>
      <vt:lpstr>بامیلو چگونه کار می‌کند؟ </vt:lpstr>
      <vt:lpstr>PowerPoint Presentation</vt:lpstr>
      <vt:lpstr>PowerPoint Presentation</vt:lpstr>
      <vt:lpstr>ویژگی‌های مثبت تأمین کالا به شیوه‌ی بامیلو چیست؟ </vt:lpstr>
      <vt:lpstr>در نهایت از چه کسی خرید می‌کنید؛ بامیلو یا تأمین‌کننده؟ </vt:lpstr>
      <vt:lpstr>PowerPoint Presentation</vt:lpstr>
      <vt:lpstr>PowerPoint Presentation</vt:lpstr>
      <vt:lpstr>بازار</vt:lpstr>
      <vt:lpstr>انواع برنامه های کافه بازار </vt:lpstr>
      <vt:lpstr>PowerPoint Presentation</vt:lpstr>
      <vt:lpstr>PowerPoint Presentation</vt:lpstr>
      <vt:lpstr>PowerPoint Presentation</vt:lpstr>
      <vt:lpstr>PowerPoint Presentation</vt:lpstr>
      <vt:lpstr>PowerPoint Presentation</vt:lpstr>
      <vt:lpstr>PowerPoint Presentation</vt:lpstr>
      <vt:lpstr>آغاز فعالیت اقتصادی مدیران کافه بازار </vt:lpstr>
      <vt:lpstr> نام کافه بازار از کجا آمد  </vt:lpstr>
      <vt:lpstr>PowerPoint Presentation</vt:lpstr>
      <vt:lpstr> شروع پرداخت درون برنامه ای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ASus</dc:creator>
  <cp:lastModifiedBy>dear user</cp:lastModifiedBy>
  <cp:revision>14</cp:revision>
  <dcterms:created xsi:type="dcterms:W3CDTF">2016-01-14T09:13:00Z</dcterms:created>
  <dcterms:modified xsi:type="dcterms:W3CDTF">2016-01-22T11:09:32Z</dcterms:modified>
</cp:coreProperties>
</file>