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306" r:id="rId2"/>
    <p:sldId id="307"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90" r:id="rId37"/>
    <p:sldId id="289"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374" autoAdjust="0"/>
  </p:normalViewPr>
  <p:slideViewPr>
    <p:cSldViewPr snapToGrid="0">
      <p:cViewPr varScale="1">
        <p:scale>
          <a:sx n="74" d="100"/>
          <a:sy n="74" d="100"/>
        </p:scale>
        <p:origin x="498"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1105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1376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5642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54309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3719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8007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5362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7381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3959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239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76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357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610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5211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090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373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6866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4/22/2016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5451339"/>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0725" y="415343"/>
            <a:ext cx="11507788" cy="5663485"/>
          </a:xfrm>
        </p:spPr>
        <p:txBody>
          <a:bodyPr>
            <a:noAutofit/>
          </a:bodyPr>
          <a:lstStyle/>
          <a:p>
            <a:pPr algn="ctr"/>
            <a:r>
              <a:rPr lang="en-US" sz="8000" dirty="0" smtClean="0">
                <a:latin typeface="+mj-lt"/>
              </a:rPr>
              <a:t>In the Name of God</a:t>
            </a:r>
          </a:p>
          <a:p>
            <a:pPr algn="ctr"/>
            <a:r>
              <a:rPr lang="en-US" sz="8000" dirty="0" smtClean="0">
                <a:latin typeface="Arial Black" panose="020B0A04020102020204" pitchFamily="34" charset="0"/>
              </a:rPr>
              <a:t>My Dear Friend </a:t>
            </a:r>
            <a:endParaRPr lang="en-US" sz="8000" dirty="0">
              <a:latin typeface="Arial Black" panose="020B0A04020102020204" pitchFamily="34" charset="0"/>
            </a:endParaRPr>
          </a:p>
        </p:txBody>
      </p:sp>
    </p:spTree>
    <p:extLst>
      <p:ext uri="{BB962C8B-B14F-4D97-AF65-F5344CB8AC3E}">
        <p14:creationId xmlns:p14="http://schemas.microsoft.com/office/powerpoint/2010/main" val="3153555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29" y="-452961"/>
            <a:ext cx="8534401" cy="2281600"/>
          </a:xfrm>
        </p:spPr>
        <p:txBody>
          <a:bodyPr/>
          <a:lstStyle/>
          <a:p>
            <a:r>
              <a:rPr lang="en-US" dirty="0"/>
              <a:t>Tactical Factors</a:t>
            </a:r>
            <a:br>
              <a:rPr lang="en-US" dirty="0"/>
            </a:br>
            <a:r>
              <a:rPr lang="en-US" dirty="0" smtClean="0"/>
              <a:t>   1</a:t>
            </a:r>
            <a:r>
              <a:rPr lang="en-US" dirty="0"/>
              <a:t>) Learning </a:t>
            </a:r>
            <a:r>
              <a:rPr lang="en-US" dirty="0" smtClean="0"/>
              <a:t>Strategies</a:t>
            </a:r>
            <a:br>
              <a:rPr lang="en-US" dirty="0" smtClean="0"/>
            </a:br>
            <a:r>
              <a:rPr lang="en-US" dirty="0"/>
              <a:t> </a:t>
            </a:r>
            <a:r>
              <a:rPr lang="en-US" dirty="0" smtClean="0"/>
              <a:t>       a)Metacognitive strategies</a:t>
            </a:r>
            <a:endParaRPr lang="en-US" dirty="0"/>
          </a:p>
        </p:txBody>
      </p:sp>
      <p:sp>
        <p:nvSpPr>
          <p:cNvPr id="3" name="Text Placeholder 2"/>
          <p:cNvSpPr>
            <a:spLocks noGrp="1"/>
          </p:cNvSpPr>
          <p:nvPr>
            <p:ph type="body" idx="1"/>
          </p:nvPr>
        </p:nvSpPr>
        <p:spPr>
          <a:xfrm>
            <a:off x="781030" y="1671084"/>
            <a:ext cx="8534400" cy="3378798"/>
          </a:xfrm>
        </p:spPr>
        <p:txBody>
          <a:bodyPr>
            <a:noAutofit/>
          </a:bodyPr>
          <a:lstStyle/>
          <a:p>
            <a:r>
              <a:rPr lang="en-US" sz="2400" dirty="0" smtClean="0"/>
              <a:t>Metacognitive Strategies :</a:t>
            </a:r>
          </a:p>
          <a:p>
            <a:r>
              <a:rPr lang="en-US" sz="2400" dirty="0"/>
              <a:t>is defined as </a:t>
            </a:r>
            <a:r>
              <a:rPr lang="en-US" sz="2400" dirty="0" smtClean="0"/>
              <a:t>“cognition </a:t>
            </a:r>
            <a:r>
              <a:rPr lang="en-US" sz="2400" dirty="0"/>
              <a:t>about cognition", or "knowing about knowing</a:t>
            </a:r>
            <a:r>
              <a:rPr lang="en-US" sz="2400" dirty="0" smtClean="0"/>
              <a:t>". </a:t>
            </a:r>
            <a:r>
              <a:rPr lang="en-US" sz="2400" dirty="0"/>
              <a:t>It can take many forms; it includes knowledge about when and how to use particular strategies for learning or for problem solving</a:t>
            </a:r>
            <a:r>
              <a:rPr lang="en-US" sz="2400" dirty="0" smtClean="0"/>
              <a:t>. </a:t>
            </a:r>
            <a:r>
              <a:rPr lang="en-US" sz="2400" dirty="0"/>
              <a:t>There are generally two components of metacognition: knowledge about cognition, and regulation of </a:t>
            </a:r>
            <a:r>
              <a:rPr lang="en-US" sz="2400" dirty="0" smtClean="0"/>
              <a:t>cognition.</a:t>
            </a:r>
          </a:p>
          <a:p>
            <a:r>
              <a:rPr lang="en-US" sz="2400" dirty="0" smtClean="0"/>
              <a:t> Refer to higher order executive strategies such as thinking about the learning process, planning for and monitoring learning as it takes place, and self- evaluation of learning after the learning activity.</a:t>
            </a:r>
            <a:endParaRPr lang="en-US" sz="2400" dirty="0"/>
          </a:p>
        </p:txBody>
      </p:sp>
    </p:spTree>
    <p:extLst>
      <p:ext uri="{BB962C8B-B14F-4D97-AF65-F5344CB8AC3E}">
        <p14:creationId xmlns:p14="http://schemas.microsoft.com/office/powerpoint/2010/main" val="3421443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283335"/>
            <a:ext cx="8534401" cy="1960911"/>
          </a:xfrm>
        </p:spPr>
        <p:txBody>
          <a:bodyPr>
            <a:normAutofit/>
          </a:bodyPr>
          <a:lstStyle/>
          <a:p>
            <a:r>
              <a:rPr lang="en-US" dirty="0"/>
              <a:t>Tactical Factors</a:t>
            </a:r>
            <a:br>
              <a:rPr lang="en-US" dirty="0"/>
            </a:br>
            <a:r>
              <a:rPr lang="en-US" dirty="0"/>
              <a:t>   1) Learning Strategies</a:t>
            </a:r>
            <a:br>
              <a:rPr lang="en-US" dirty="0"/>
            </a:br>
            <a:r>
              <a:rPr lang="en-US" dirty="0"/>
              <a:t>        </a:t>
            </a:r>
            <a:r>
              <a:rPr lang="en-US" dirty="0" smtClean="0"/>
              <a:t>B)cognitive </a:t>
            </a:r>
            <a:r>
              <a:rPr lang="en-US" dirty="0"/>
              <a:t>strategies</a:t>
            </a:r>
          </a:p>
        </p:txBody>
      </p:sp>
      <p:sp>
        <p:nvSpPr>
          <p:cNvPr id="3" name="Text Placeholder 2"/>
          <p:cNvSpPr>
            <a:spLocks noGrp="1"/>
          </p:cNvSpPr>
          <p:nvPr>
            <p:ph type="body" idx="1"/>
          </p:nvPr>
        </p:nvSpPr>
        <p:spPr>
          <a:xfrm>
            <a:off x="684214" y="2244246"/>
            <a:ext cx="8534400" cy="4274888"/>
          </a:xfrm>
        </p:spPr>
        <p:txBody>
          <a:bodyPr>
            <a:normAutofit lnSpcReduction="10000"/>
          </a:bodyPr>
          <a:lstStyle/>
          <a:p>
            <a:r>
              <a:rPr lang="en-US" sz="2400" dirty="0" smtClean="0"/>
              <a:t>Cognitive Strategies:</a:t>
            </a:r>
          </a:p>
          <a:p>
            <a:r>
              <a:rPr lang="en-US" sz="2400" i="1" dirty="0"/>
              <a:t>A strategy or group of strategies or procedures that the learner uses to perform academic tasks or to improve social skills.</a:t>
            </a:r>
            <a:endParaRPr lang="en-US" sz="2400" dirty="0" smtClean="0"/>
          </a:p>
          <a:p>
            <a:r>
              <a:rPr lang="en-US" sz="2400" dirty="0" smtClean="0"/>
              <a:t>  Refer to conscious ways of tackling learning materials and linguistic input. They include specific steps such as note-taking, summarizing, deducing, transferring, and elaborating.</a:t>
            </a:r>
          </a:p>
          <a:p>
            <a:r>
              <a:rPr lang="en-US" sz="2400" dirty="0"/>
              <a:t>The use of cognitive strategies can increase the efficiency with which the learner approaches a learning task</a:t>
            </a:r>
            <a:r>
              <a:rPr lang="en-US" dirty="0"/>
              <a:t>.</a:t>
            </a:r>
            <a:endParaRPr lang="en-US" dirty="0" smtClean="0"/>
          </a:p>
          <a:p>
            <a:endParaRPr lang="en-US" dirty="0"/>
          </a:p>
        </p:txBody>
      </p:sp>
    </p:spTree>
    <p:extLst>
      <p:ext uri="{BB962C8B-B14F-4D97-AF65-F5344CB8AC3E}">
        <p14:creationId xmlns:p14="http://schemas.microsoft.com/office/powerpoint/2010/main" val="1483186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1219" y="1582341"/>
            <a:ext cx="8132781" cy="4801314"/>
          </a:xfrm>
          <a:prstGeom prst="rect">
            <a:avLst/>
          </a:prstGeom>
        </p:spPr>
        <p:txBody>
          <a:bodyPr wrap="square">
            <a:spAutoFit/>
          </a:bodyPr>
          <a:lstStyle/>
          <a:p>
            <a:r>
              <a:rPr lang="en-US" b="1" dirty="0">
                <a:solidFill>
                  <a:schemeClr val="accent3">
                    <a:lumMod val="50000"/>
                  </a:schemeClr>
                </a:solidFill>
              </a:rPr>
              <a:t> </a:t>
            </a:r>
            <a:r>
              <a:rPr lang="en-US" b="1" dirty="0" smtClean="0">
                <a:solidFill>
                  <a:schemeClr val="accent3">
                    <a:lumMod val="50000"/>
                  </a:schemeClr>
                </a:solidFill>
              </a:rPr>
              <a:t>   Examples </a:t>
            </a:r>
            <a:r>
              <a:rPr lang="en-US" b="1" dirty="0">
                <a:solidFill>
                  <a:schemeClr val="accent3">
                    <a:lumMod val="50000"/>
                  </a:schemeClr>
                </a:solidFill>
              </a:rPr>
              <a:t>of Cognitive Strategies </a:t>
            </a:r>
            <a:r>
              <a:rPr lang="en-US" b="1" dirty="0" smtClean="0">
                <a:solidFill>
                  <a:schemeClr val="accent3">
                    <a:lumMod val="50000"/>
                  </a:schemeClr>
                </a:solidFill>
              </a:rPr>
              <a:t>:</a:t>
            </a:r>
            <a:endParaRPr lang="en-US" b="1" dirty="0">
              <a:solidFill>
                <a:schemeClr val="accent3">
                  <a:lumMod val="50000"/>
                </a:schemeClr>
              </a:solidFill>
            </a:endParaRPr>
          </a:p>
          <a:p>
            <a:pPr algn="ctr"/>
            <a:r>
              <a:rPr lang="en-US" sz="2400" dirty="0"/>
              <a:t>   </a:t>
            </a:r>
            <a:r>
              <a:rPr lang="en-US" sz="2400" dirty="0">
                <a:solidFill>
                  <a:schemeClr val="accent6"/>
                </a:solidFill>
              </a:rPr>
              <a:t>Concept Mapping</a:t>
            </a:r>
            <a:r>
              <a:rPr lang="en-US" sz="2400" dirty="0"/>
              <a:t>   </a:t>
            </a:r>
          </a:p>
          <a:p>
            <a:pPr algn="ctr"/>
            <a:r>
              <a:rPr lang="en-US" sz="2400" dirty="0"/>
              <a:t>   Dump and Clump  </a:t>
            </a:r>
          </a:p>
          <a:p>
            <a:pPr algn="ctr"/>
            <a:r>
              <a:rPr lang="en-US" sz="2400" dirty="0"/>
              <a:t>   </a:t>
            </a:r>
            <a:r>
              <a:rPr lang="en-US" sz="2400" dirty="0">
                <a:solidFill>
                  <a:schemeClr val="accent6"/>
                </a:solidFill>
              </a:rPr>
              <a:t>Visualization</a:t>
            </a:r>
          </a:p>
          <a:p>
            <a:pPr algn="ctr"/>
            <a:r>
              <a:rPr lang="en-US" sz="2400" dirty="0"/>
              <a:t>   Making Associations</a:t>
            </a:r>
          </a:p>
          <a:p>
            <a:pPr algn="ctr"/>
            <a:r>
              <a:rPr lang="en-US" sz="2400" dirty="0"/>
              <a:t>   </a:t>
            </a:r>
            <a:r>
              <a:rPr lang="en-US" sz="2400" dirty="0">
                <a:solidFill>
                  <a:schemeClr val="accent6"/>
                </a:solidFill>
              </a:rPr>
              <a:t>Chunking</a:t>
            </a:r>
          </a:p>
          <a:p>
            <a:pPr algn="ctr"/>
            <a:r>
              <a:rPr lang="en-US" sz="2400" dirty="0"/>
              <a:t>   Questioning</a:t>
            </a:r>
          </a:p>
          <a:p>
            <a:pPr algn="ctr"/>
            <a:r>
              <a:rPr lang="en-US" sz="2400" dirty="0"/>
              <a:t>   </a:t>
            </a:r>
            <a:r>
              <a:rPr lang="en-US" sz="2400" dirty="0">
                <a:solidFill>
                  <a:schemeClr val="accent6"/>
                </a:solidFill>
              </a:rPr>
              <a:t>Scanning</a:t>
            </a:r>
          </a:p>
          <a:p>
            <a:pPr algn="ctr"/>
            <a:r>
              <a:rPr lang="en-US" sz="2400" dirty="0"/>
              <a:t>   Underlining</a:t>
            </a:r>
          </a:p>
          <a:p>
            <a:pPr algn="ctr"/>
            <a:r>
              <a:rPr lang="en-US" sz="2400" dirty="0"/>
              <a:t>   </a:t>
            </a:r>
            <a:r>
              <a:rPr lang="en-US" sz="2400" dirty="0">
                <a:solidFill>
                  <a:schemeClr val="accent6"/>
                </a:solidFill>
              </a:rPr>
              <a:t>Accessing Cues</a:t>
            </a:r>
          </a:p>
          <a:p>
            <a:pPr algn="ctr"/>
            <a:r>
              <a:rPr lang="en-US" sz="2400" dirty="0"/>
              <a:t>   Using Mnemonics</a:t>
            </a:r>
          </a:p>
          <a:p>
            <a:pPr algn="ctr"/>
            <a:r>
              <a:rPr lang="en-US" sz="2400" dirty="0">
                <a:solidFill>
                  <a:schemeClr val="accent6"/>
                </a:solidFill>
              </a:rPr>
              <a:t>   Sounding out words</a:t>
            </a:r>
          </a:p>
          <a:p>
            <a:pPr algn="ctr"/>
            <a:r>
              <a:rPr lang="en-US" sz="2400" dirty="0"/>
              <a:t>   Self-checking and Monitoring</a:t>
            </a:r>
            <a:r>
              <a:rPr lang="en-US" dirty="0"/>
              <a:t>. </a:t>
            </a:r>
          </a:p>
        </p:txBody>
      </p:sp>
    </p:spTree>
    <p:extLst>
      <p:ext uri="{BB962C8B-B14F-4D97-AF65-F5344CB8AC3E}">
        <p14:creationId xmlns:p14="http://schemas.microsoft.com/office/powerpoint/2010/main" val="1017210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1702"/>
            <a:ext cx="10058400" cy="1847625"/>
          </a:xfrm>
        </p:spPr>
        <p:txBody>
          <a:bodyPr/>
          <a:lstStyle/>
          <a:p>
            <a:r>
              <a:rPr lang="en-US" dirty="0"/>
              <a:t>Tactical Factors</a:t>
            </a:r>
            <a:br>
              <a:rPr lang="en-US" dirty="0"/>
            </a:br>
            <a:r>
              <a:rPr lang="en-US" dirty="0"/>
              <a:t>   1) Learning Strategies</a:t>
            </a:r>
            <a:br>
              <a:rPr lang="en-US" dirty="0"/>
            </a:br>
            <a:r>
              <a:rPr lang="en-US" dirty="0"/>
              <a:t>        </a:t>
            </a:r>
            <a:r>
              <a:rPr lang="en-US" dirty="0" smtClean="0"/>
              <a:t>C)Social/ affective strategies</a:t>
            </a:r>
            <a:endParaRPr lang="en-US" dirty="0"/>
          </a:p>
        </p:txBody>
      </p:sp>
      <p:sp>
        <p:nvSpPr>
          <p:cNvPr id="3" name="Text Placeholder 2"/>
          <p:cNvSpPr>
            <a:spLocks noGrp="1"/>
          </p:cNvSpPr>
          <p:nvPr>
            <p:ph type="body" idx="1"/>
          </p:nvPr>
        </p:nvSpPr>
        <p:spPr>
          <a:xfrm>
            <a:off x="653647" y="2501567"/>
            <a:ext cx="8535988" cy="3186654"/>
          </a:xfrm>
        </p:spPr>
        <p:txBody>
          <a:bodyPr>
            <a:normAutofit fontScale="25000" lnSpcReduction="20000"/>
          </a:bodyPr>
          <a:lstStyle/>
          <a:p>
            <a:r>
              <a:rPr lang="en-US" sz="9600" dirty="0"/>
              <a:t>Social/ affective </a:t>
            </a:r>
            <a:r>
              <a:rPr lang="en-US" sz="9600" dirty="0" smtClean="0"/>
              <a:t>strategies: </a:t>
            </a:r>
          </a:p>
          <a:p>
            <a:r>
              <a:rPr lang="en-US" sz="9600" dirty="0"/>
              <a:t>Affective strategies are learning strategies concerned with managing emotions, both negative and </a:t>
            </a:r>
            <a:r>
              <a:rPr lang="en-US" sz="9600" dirty="0" smtClean="0"/>
              <a:t>positive.</a:t>
            </a:r>
          </a:p>
          <a:p>
            <a:pPr algn="just"/>
            <a:r>
              <a:rPr lang="en-US" sz="9600" dirty="0" smtClean="0"/>
              <a:t> Refer to inter personal strategies that are consistent with learners’ psychological and emotional conditions and experiences.</a:t>
            </a:r>
          </a:p>
          <a:p>
            <a:pPr algn="just"/>
            <a:r>
              <a:rPr lang="en-US" sz="9600" dirty="0" smtClean="0"/>
              <a:t> They include co- operating learning, peer group discussion, and interacting with competent speakers.</a:t>
            </a:r>
          </a:p>
          <a:p>
            <a:pPr algn="just"/>
            <a:endParaRPr lang="en-US" sz="9600" dirty="0" smtClean="0"/>
          </a:p>
          <a:p>
            <a:pPr algn="just"/>
            <a:r>
              <a:rPr lang="en-US" sz="9600" dirty="0"/>
              <a:t/>
            </a:r>
            <a:br>
              <a:rPr lang="en-US" sz="9600" dirty="0"/>
            </a:br>
            <a:r>
              <a:rPr lang="en-US" sz="9600" u="sng" dirty="0"/>
              <a:t>Lowering anxiety levels with relaxation techniques is one kind of affective strategy. </a:t>
            </a:r>
            <a:endParaRPr lang="en-US" sz="9600" u="sng"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95639141"/>
              </p:ext>
            </p:extLst>
          </p:nvPr>
        </p:nvGraphicFramePr>
        <p:xfrm>
          <a:off x="857641" y="4969652"/>
          <a:ext cx="8128000" cy="3708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0000"/>
                    </a:ext>
                  </a:extLst>
                </a:gridCol>
              </a:tblGrid>
              <a:tr h="370840">
                <a:tc>
                  <a:txBody>
                    <a:bodyPr/>
                    <a:lstStyle/>
                    <a:p>
                      <a:pPr algn="ctr"/>
                      <a:r>
                        <a:rPr lang="en-US" dirty="0" smtClean="0">
                          <a:solidFill>
                            <a:schemeClr val="accent4">
                              <a:lumMod val="60000"/>
                              <a:lumOff val="40000"/>
                            </a:schemeClr>
                          </a:solidFill>
                        </a:rPr>
                        <a:t>Example</a:t>
                      </a:r>
                      <a:endParaRPr lang="en-US" dirty="0">
                        <a:solidFill>
                          <a:schemeClr val="accent4">
                            <a:lumMod val="60000"/>
                            <a:lumOff val="40000"/>
                          </a:schemeClr>
                        </a:solidFill>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0930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Tactical Factors</a:t>
            </a:r>
            <a:br>
              <a:rPr lang="en-US" dirty="0"/>
            </a:br>
            <a:r>
              <a:rPr lang="en-US" dirty="0"/>
              <a:t>   </a:t>
            </a:r>
            <a:r>
              <a:rPr lang="en-US" dirty="0" smtClean="0"/>
              <a:t>2) communication Strategies</a:t>
            </a:r>
            <a:r>
              <a:rPr lang="en-US" dirty="0"/>
              <a:t/>
            </a:r>
            <a:br>
              <a:rPr lang="en-US" dirty="0"/>
            </a:br>
            <a:endParaRPr lang="en-US" dirty="0"/>
          </a:p>
        </p:txBody>
      </p:sp>
      <p:sp>
        <p:nvSpPr>
          <p:cNvPr id="3" name="Text Placeholder 2"/>
          <p:cNvSpPr>
            <a:spLocks noGrp="1"/>
          </p:cNvSpPr>
          <p:nvPr>
            <p:ph type="body" idx="1"/>
          </p:nvPr>
        </p:nvSpPr>
        <p:spPr>
          <a:xfrm>
            <a:off x="684212" y="2323652"/>
            <a:ext cx="8535988" cy="3670748"/>
          </a:xfrm>
        </p:spPr>
        <p:txBody>
          <a:bodyPr>
            <a:normAutofit/>
          </a:bodyPr>
          <a:lstStyle/>
          <a:p>
            <a:r>
              <a:rPr lang="en-US" sz="2400" dirty="0" smtClean="0"/>
              <a:t>Communication Strategies:</a:t>
            </a:r>
          </a:p>
          <a:p>
            <a:r>
              <a:rPr lang="en-US" sz="2400" dirty="0"/>
              <a:t> </a:t>
            </a:r>
            <a:r>
              <a:rPr lang="en-US" sz="2400" dirty="0" smtClean="0"/>
              <a:t>  Refer to potentially conscious plans for solving what to an individual presents itself as a problem in reaching a particular communicative goal.</a:t>
            </a:r>
          </a:p>
          <a:p>
            <a:r>
              <a:rPr lang="en-US" sz="2400" dirty="0" smtClean="0"/>
              <a:t>                                                                         </a:t>
            </a:r>
            <a:r>
              <a:rPr lang="en-US" sz="2800" dirty="0" smtClean="0">
                <a:solidFill>
                  <a:schemeClr val="accent6"/>
                </a:solidFill>
              </a:rPr>
              <a:t>P</a:t>
            </a:r>
            <a:r>
              <a:rPr lang="en-US" sz="2800" dirty="0" smtClean="0"/>
              <a:t>araphrase</a:t>
            </a:r>
            <a:endParaRPr lang="en-US" sz="2400" dirty="0" smtClean="0"/>
          </a:p>
          <a:p>
            <a:r>
              <a:rPr lang="en-US" sz="2800" dirty="0" smtClean="0"/>
              <a:t>Communication Strategies :              </a:t>
            </a:r>
            <a:r>
              <a:rPr lang="en-US" sz="3200" dirty="0" smtClean="0">
                <a:solidFill>
                  <a:schemeClr val="accent6"/>
                </a:solidFill>
              </a:rPr>
              <a:t>B</a:t>
            </a:r>
            <a:r>
              <a:rPr lang="en-US" sz="3200" dirty="0" smtClean="0"/>
              <a:t>orrowing</a:t>
            </a:r>
            <a:endParaRPr lang="en-US" sz="2800" dirty="0" smtClean="0"/>
          </a:p>
          <a:p>
            <a:r>
              <a:rPr lang="en-US" sz="2400" dirty="0"/>
              <a:t> </a:t>
            </a:r>
            <a:r>
              <a:rPr lang="en-US" sz="2400" dirty="0" smtClean="0"/>
              <a:t>                                                                        </a:t>
            </a:r>
            <a:r>
              <a:rPr lang="en-US" sz="2800" dirty="0" smtClean="0">
                <a:solidFill>
                  <a:schemeClr val="accent6"/>
                </a:solidFill>
              </a:rPr>
              <a:t>A</a:t>
            </a:r>
            <a:r>
              <a:rPr lang="en-US" sz="2800" dirty="0" smtClean="0"/>
              <a:t>voidance</a:t>
            </a:r>
            <a:endParaRPr lang="en-US" sz="2400" dirty="0" smtClean="0"/>
          </a:p>
          <a:p>
            <a:endParaRPr lang="en-US" dirty="0"/>
          </a:p>
        </p:txBody>
      </p:sp>
      <p:sp>
        <p:nvSpPr>
          <p:cNvPr id="4" name="Right Arrow 3"/>
          <p:cNvSpPr/>
          <p:nvPr/>
        </p:nvSpPr>
        <p:spPr>
          <a:xfrm rot="20703408">
            <a:off x="5684617" y="4273978"/>
            <a:ext cx="928028" cy="27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ight Arrow 4"/>
          <p:cNvSpPr/>
          <p:nvPr/>
        </p:nvSpPr>
        <p:spPr>
          <a:xfrm rot="973749">
            <a:off x="5664274" y="5186504"/>
            <a:ext cx="928028" cy="27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a:off x="5684617" y="4704707"/>
            <a:ext cx="928028" cy="27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69465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Tactical Factors</a:t>
            </a:r>
            <a:br>
              <a:rPr lang="en-US" dirty="0"/>
            </a:br>
            <a:r>
              <a:rPr lang="en-US" dirty="0"/>
              <a:t>   2) communication </a:t>
            </a:r>
            <a:r>
              <a:rPr lang="en-US" dirty="0" smtClean="0"/>
              <a:t>Strategies</a:t>
            </a:r>
            <a:br>
              <a:rPr lang="en-US" dirty="0" smtClean="0"/>
            </a:br>
            <a:r>
              <a:rPr lang="en-US" dirty="0"/>
              <a:t> </a:t>
            </a:r>
            <a:r>
              <a:rPr lang="en-US" dirty="0" smtClean="0"/>
              <a:t>     a) Paraphrase</a:t>
            </a:r>
            <a:endParaRPr lang="en-US" dirty="0"/>
          </a:p>
        </p:txBody>
      </p:sp>
      <p:sp>
        <p:nvSpPr>
          <p:cNvPr id="3" name="Text Placeholder 2"/>
          <p:cNvSpPr>
            <a:spLocks noGrp="1"/>
          </p:cNvSpPr>
          <p:nvPr>
            <p:ph type="body" idx="1"/>
          </p:nvPr>
        </p:nvSpPr>
        <p:spPr>
          <a:xfrm>
            <a:off x="684212" y="2893807"/>
            <a:ext cx="8535988" cy="3100593"/>
          </a:xfrm>
        </p:spPr>
        <p:txBody>
          <a:bodyPr>
            <a:normAutofit/>
          </a:bodyPr>
          <a:lstStyle/>
          <a:p>
            <a:r>
              <a:rPr lang="en-US" sz="3200" dirty="0" smtClean="0"/>
              <a:t>Paraphrase:</a:t>
            </a:r>
          </a:p>
          <a:p>
            <a:r>
              <a:rPr lang="en-US" sz="3200" dirty="0"/>
              <a:t>is a restatement of the meaning of a text or passage using other words. paraphrase typically explains or clarifies the text that is being paraphrased. </a:t>
            </a:r>
          </a:p>
        </p:txBody>
      </p:sp>
    </p:spTree>
    <p:extLst>
      <p:ext uri="{BB962C8B-B14F-4D97-AF65-F5344CB8AC3E}">
        <p14:creationId xmlns:p14="http://schemas.microsoft.com/office/powerpoint/2010/main" val="3482149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363828"/>
            <a:ext cx="10058400" cy="2089673"/>
          </a:xfrm>
        </p:spPr>
        <p:txBody>
          <a:bodyPr/>
          <a:lstStyle/>
          <a:p>
            <a:r>
              <a:rPr lang="en-US" dirty="0"/>
              <a:t>Tactical Factors</a:t>
            </a:r>
            <a:br>
              <a:rPr lang="en-US" dirty="0"/>
            </a:br>
            <a:r>
              <a:rPr lang="en-US" dirty="0"/>
              <a:t>   2) communication Strategies</a:t>
            </a:r>
            <a:br>
              <a:rPr lang="en-US" dirty="0"/>
            </a:br>
            <a:r>
              <a:rPr lang="en-US" dirty="0"/>
              <a:t>      </a:t>
            </a:r>
            <a:r>
              <a:rPr lang="en-US" dirty="0" smtClean="0"/>
              <a:t>B) Borrowing</a:t>
            </a:r>
            <a:endParaRPr lang="en-US" dirty="0"/>
          </a:p>
        </p:txBody>
      </p:sp>
      <p:sp>
        <p:nvSpPr>
          <p:cNvPr id="3" name="Text Placeholder 2"/>
          <p:cNvSpPr>
            <a:spLocks noGrp="1"/>
          </p:cNvSpPr>
          <p:nvPr>
            <p:ph type="body" idx="1"/>
          </p:nvPr>
        </p:nvSpPr>
        <p:spPr>
          <a:xfrm>
            <a:off x="684213" y="2560320"/>
            <a:ext cx="8535988" cy="2885440"/>
          </a:xfrm>
        </p:spPr>
        <p:txBody>
          <a:bodyPr>
            <a:noAutofit/>
          </a:bodyPr>
          <a:lstStyle/>
          <a:p>
            <a:r>
              <a:rPr lang="en-US" sz="2800" dirty="0" smtClean="0"/>
              <a:t>Borrowing:</a:t>
            </a:r>
          </a:p>
          <a:p>
            <a:pPr algn="just"/>
            <a:r>
              <a:rPr lang="en-US" sz="2800" dirty="0" smtClean="0"/>
              <a:t>    Involves word-for-word literal translation from native </a:t>
            </a:r>
            <a:r>
              <a:rPr lang="en-US" sz="2800" dirty="0"/>
              <a:t>language. The most common way that languages influence each other is the exchange of words. Much is made about the contemporary borrowing of </a:t>
            </a:r>
            <a:r>
              <a:rPr lang="en-US" sz="2800" dirty="0" smtClean="0"/>
              <a:t>English words </a:t>
            </a:r>
            <a:r>
              <a:rPr lang="en-US" sz="2800" dirty="0"/>
              <a:t>into other languages, but this phenomenon is not new, nor </a:t>
            </a:r>
            <a:r>
              <a:rPr lang="en-US" sz="2800" dirty="0" smtClean="0"/>
              <a:t>it is very </a:t>
            </a:r>
            <a:r>
              <a:rPr lang="en-US" sz="2800" dirty="0"/>
              <a:t>large by historical </a:t>
            </a:r>
            <a:r>
              <a:rPr lang="en-US" sz="2800" dirty="0" smtClean="0"/>
              <a:t>standards.</a:t>
            </a:r>
            <a:endParaRPr lang="en-US" sz="2800" dirty="0"/>
          </a:p>
        </p:txBody>
      </p:sp>
    </p:spTree>
    <p:extLst>
      <p:ext uri="{BB962C8B-B14F-4D97-AF65-F5344CB8AC3E}">
        <p14:creationId xmlns:p14="http://schemas.microsoft.com/office/powerpoint/2010/main" val="2273340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003612"/>
          </a:xfrm>
        </p:spPr>
        <p:txBody>
          <a:bodyPr/>
          <a:lstStyle/>
          <a:p>
            <a:r>
              <a:rPr lang="en-US" dirty="0"/>
              <a:t>Tactical Factors</a:t>
            </a:r>
            <a:br>
              <a:rPr lang="en-US" dirty="0"/>
            </a:br>
            <a:r>
              <a:rPr lang="en-US" dirty="0"/>
              <a:t>   2) communication Strategies</a:t>
            </a:r>
            <a:br>
              <a:rPr lang="en-US" dirty="0"/>
            </a:br>
            <a:r>
              <a:rPr lang="en-US" dirty="0"/>
              <a:t>      </a:t>
            </a:r>
            <a:r>
              <a:rPr lang="en-US" dirty="0" smtClean="0"/>
              <a:t>C) Avoidance</a:t>
            </a:r>
            <a:endParaRPr lang="en-US" dirty="0"/>
          </a:p>
        </p:txBody>
      </p:sp>
      <p:sp>
        <p:nvSpPr>
          <p:cNvPr id="3" name="Text Placeholder 2"/>
          <p:cNvSpPr>
            <a:spLocks noGrp="1"/>
          </p:cNvSpPr>
          <p:nvPr>
            <p:ph type="body" idx="1"/>
          </p:nvPr>
        </p:nvSpPr>
        <p:spPr>
          <a:xfrm>
            <a:off x="684213" y="2689412"/>
            <a:ext cx="8535988" cy="3509384"/>
          </a:xfrm>
        </p:spPr>
        <p:txBody>
          <a:bodyPr>
            <a:noAutofit/>
          </a:bodyPr>
          <a:lstStyle/>
          <a:p>
            <a:r>
              <a:rPr lang="en-US" sz="3200" dirty="0" smtClean="0"/>
              <a:t>Avoidance:</a:t>
            </a:r>
          </a:p>
          <a:p>
            <a:r>
              <a:rPr lang="en-US" sz="3200" dirty="0"/>
              <a:t> When speaking or writing an L2, the learner is often found to try to avoid using difficult words or structures, and use some simpler words or structures </a:t>
            </a:r>
            <a:r>
              <a:rPr lang="en-US" sz="3200" dirty="0" smtClean="0"/>
              <a:t>instead. It is Involving the attempt to avoid using a required expression or just to give up the effort to communicate.</a:t>
            </a:r>
            <a:endParaRPr lang="en-US" sz="3200" dirty="0"/>
          </a:p>
        </p:txBody>
      </p:sp>
    </p:spTree>
    <p:extLst>
      <p:ext uri="{BB962C8B-B14F-4D97-AF65-F5344CB8AC3E}">
        <p14:creationId xmlns:p14="http://schemas.microsoft.com/office/powerpoint/2010/main" val="33088292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2068"/>
            <a:ext cx="10058400" cy="1788459"/>
          </a:xfrm>
        </p:spPr>
        <p:txBody>
          <a:bodyPr/>
          <a:lstStyle/>
          <a:p>
            <a:r>
              <a:rPr lang="en-US" b="1" dirty="0"/>
              <a:t>Affective Factors</a:t>
            </a:r>
            <a:endParaRPr lang="en-US" dirty="0"/>
          </a:p>
        </p:txBody>
      </p:sp>
      <p:sp>
        <p:nvSpPr>
          <p:cNvPr id="3" name="Text Placeholder 2"/>
          <p:cNvSpPr>
            <a:spLocks noGrp="1"/>
          </p:cNvSpPr>
          <p:nvPr>
            <p:ph type="body" idx="1"/>
          </p:nvPr>
        </p:nvSpPr>
        <p:spPr>
          <a:xfrm>
            <a:off x="684212" y="1427651"/>
            <a:ext cx="8535988" cy="4101054"/>
          </a:xfrm>
        </p:spPr>
        <p:txBody>
          <a:bodyPr>
            <a:normAutofit lnSpcReduction="10000"/>
          </a:bodyPr>
          <a:lstStyle/>
          <a:p>
            <a:r>
              <a:rPr lang="en-US" sz="2400" dirty="0" smtClean="0"/>
              <a:t>Affective factors :</a:t>
            </a:r>
          </a:p>
          <a:p>
            <a:r>
              <a:rPr lang="en-US" sz="2400" dirty="0" smtClean="0"/>
              <a:t>    Are </a:t>
            </a:r>
            <a:r>
              <a:rPr lang="en-US" sz="2400" dirty="0"/>
              <a:t>emotional factors which influence learning. They can have a negative or positive effect. Negative affective factors are called affective filters and are an important idea in theories about second language acquisition. </a:t>
            </a:r>
            <a:endParaRPr lang="en-US" sz="2400" dirty="0" smtClean="0"/>
          </a:p>
          <a:p>
            <a:r>
              <a:rPr lang="en-US" sz="2400" dirty="0" smtClean="0"/>
              <a:t>Teachers </a:t>
            </a:r>
            <a:r>
              <a:rPr lang="en-US" sz="2400" dirty="0"/>
              <a:t>can reduce negative factors and develop positive ones by doing activities to build a positive group dynamic, by including students in deciding aspects of the course and choosing activities that are motivating for the age and interests of the learners. </a:t>
            </a:r>
            <a:endParaRPr lang="en-US" sz="2400"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08520558"/>
              </p:ext>
            </p:extLst>
          </p:nvPr>
        </p:nvGraphicFramePr>
        <p:xfrm>
          <a:off x="784113" y="5528705"/>
          <a:ext cx="8128000" cy="1012315"/>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0000"/>
                    </a:ext>
                  </a:extLst>
                </a:gridCol>
              </a:tblGrid>
              <a:tr h="1012315">
                <a:tc>
                  <a:txBody>
                    <a:bodyPr/>
                    <a:lstStyle/>
                    <a:p>
                      <a:r>
                        <a:rPr lang="en-US" dirty="0" smtClean="0"/>
                        <a:t>                                                         Attitude</a:t>
                      </a:r>
                    </a:p>
                    <a:p>
                      <a:r>
                        <a:rPr lang="en-US" dirty="0" smtClean="0"/>
                        <a:t>Affective</a:t>
                      </a:r>
                      <a:r>
                        <a:rPr lang="en-US" baseline="0" dirty="0" smtClean="0"/>
                        <a:t> Factors:</a:t>
                      </a:r>
                    </a:p>
                    <a:p>
                      <a:r>
                        <a:rPr lang="en-US" baseline="0" dirty="0" smtClean="0"/>
                        <a:t>                                                        Motivation</a:t>
                      </a:r>
                      <a:endParaRPr lang="en-US" dirty="0"/>
                    </a:p>
                  </a:txBody>
                  <a:tcPr/>
                </a:tc>
                <a:extLst>
                  <a:ext uri="{0D108BD9-81ED-4DB2-BD59-A6C34878D82A}">
                    <a16:rowId xmlns:a16="http://schemas.microsoft.com/office/drawing/2014/main" val="10000"/>
                  </a:ext>
                </a:extLst>
              </a:tr>
            </a:tbl>
          </a:graphicData>
        </a:graphic>
      </p:graphicFrame>
      <p:sp>
        <p:nvSpPr>
          <p:cNvPr id="5" name="Right Arrow 4"/>
          <p:cNvSpPr/>
          <p:nvPr/>
        </p:nvSpPr>
        <p:spPr>
          <a:xfrm rot="21292169">
            <a:off x="3302967" y="5659827"/>
            <a:ext cx="1000206" cy="207447"/>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6" name="Right Arrow 5"/>
          <p:cNvSpPr/>
          <p:nvPr/>
        </p:nvSpPr>
        <p:spPr>
          <a:xfrm rot="607491">
            <a:off x="3311081" y="6080285"/>
            <a:ext cx="1000461" cy="26366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76798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940158"/>
            <a:ext cx="10058400" cy="2743200"/>
          </a:xfrm>
        </p:spPr>
        <p:txBody>
          <a:bodyPr/>
          <a:lstStyle/>
          <a:p>
            <a:r>
              <a:rPr lang="en-US" b="1" dirty="0"/>
              <a:t>Affective </a:t>
            </a:r>
            <a:r>
              <a:rPr lang="en-US" b="1" dirty="0" smtClean="0"/>
              <a:t>Factors:</a:t>
            </a:r>
            <a:br>
              <a:rPr lang="en-US" b="1" dirty="0" smtClean="0"/>
            </a:br>
            <a:r>
              <a:rPr lang="en-US" b="1" dirty="0"/>
              <a:t> </a:t>
            </a:r>
            <a:r>
              <a:rPr lang="en-US" b="1" dirty="0" smtClean="0"/>
              <a:t> 1)Attitude</a:t>
            </a:r>
            <a:endParaRPr lang="en-US" dirty="0"/>
          </a:p>
        </p:txBody>
      </p:sp>
      <p:sp>
        <p:nvSpPr>
          <p:cNvPr id="3" name="Text Placeholder 2"/>
          <p:cNvSpPr>
            <a:spLocks noGrp="1"/>
          </p:cNvSpPr>
          <p:nvPr>
            <p:ph type="body" idx="1"/>
          </p:nvPr>
        </p:nvSpPr>
        <p:spPr>
          <a:xfrm>
            <a:off x="601634" y="2318290"/>
            <a:ext cx="8535988" cy="1879600"/>
          </a:xfrm>
        </p:spPr>
        <p:txBody>
          <a:bodyPr>
            <a:normAutofit fontScale="25000" lnSpcReduction="20000"/>
          </a:bodyPr>
          <a:lstStyle/>
          <a:p>
            <a:r>
              <a:rPr lang="en-US" sz="11200" dirty="0" smtClean="0"/>
              <a:t>Attitude:</a:t>
            </a:r>
          </a:p>
          <a:p>
            <a:r>
              <a:rPr lang="en-US" sz="11200" dirty="0"/>
              <a:t> </a:t>
            </a:r>
            <a:r>
              <a:rPr lang="en-US" sz="11200" dirty="0" smtClean="0"/>
              <a:t>   It is one’s evaluative response to a person, place, thing or an event. Attitudes are individually driven, means that they are one’s personal thoughts or feelings based on one’s beliefs or opinions.</a:t>
            </a:r>
          </a:p>
          <a:p>
            <a:r>
              <a:rPr lang="en-US" sz="11200" dirty="0" smtClean="0"/>
              <a:t>Attitudes are also socially grounded, that is they must be experienced as related to subjects or events in the external world.</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47341858"/>
              </p:ext>
            </p:extLst>
          </p:nvPr>
        </p:nvGraphicFramePr>
        <p:xfrm>
          <a:off x="5689800" y="4147641"/>
          <a:ext cx="6502200" cy="2651760"/>
        </p:xfrm>
        <a:graphic>
          <a:graphicData uri="http://schemas.openxmlformats.org/drawingml/2006/table">
            <a:tbl>
              <a:tblPr firstRow="1" bandRow="1">
                <a:tableStyleId>{5C22544A-7EE6-4342-B048-85BDC9FD1C3A}</a:tableStyleId>
              </a:tblPr>
              <a:tblGrid>
                <a:gridCol w="6502200">
                  <a:extLst>
                    <a:ext uri="{9D8B030D-6E8A-4147-A177-3AD203B41FA5}">
                      <a16:colId xmlns:a16="http://schemas.microsoft.com/office/drawing/2014/main" val="20000"/>
                    </a:ext>
                  </a:extLst>
                </a:gridCol>
              </a:tblGrid>
              <a:tr h="1815277">
                <a:tc>
                  <a:txBody>
                    <a:bodyPr/>
                    <a:lstStyle/>
                    <a:p>
                      <a:r>
                        <a:rPr lang="en-US" dirty="0" smtClean="0"/>
                        <a:t>                                                 </a:t>
                      </a:r>
                      <a:r>
                        <a:rPr lang="en-US" sz="3200" dirty="0" smtClean="0"/>
                        <a:t>Environmental</a:t>
                      </a:r>
                      <a:r>
                        <a:rPr lang="en-US" dirty="0" smtClean="0"/>
                        <a:t> </a:t>
                      </a:r>
                    </a:p>
                    <a:p>
                      <a:r>
                        <a:rPr lang="en-US" dirty="0" smtClean="0"/>
                        <a:t>     </a:t>
                      </a:r>
                    </a:p>
                    <a:p>
                      <a:r>
                        <a:rPr lang="en-US" sz="3200" dirty="0" smtClean="0"/>
                        <a:t>   Attitude :</a:t>
                      </a:r>
                    </a:p>
                    <a:p>
                      <a:endParaRPr lang="en-US" dirty="0" smtClean="0"/>
                    </a:p>
                    <a:p>
                      <a:r>
                        <a:rPr lang="en-US" sz="2800" dirty="0" smtClean="0"/>
                        <a:t>                                </a:t>
                      </a:r>
                      <a:r>
                        <a:rPr lang="en-US" sz="3200" dirty="0" smtClean="0"/>
                        <a:t>Pedagogic</a:t>
                      </a:r>
                      <a:r>
                        <a:rPr lang="en-US" sz="2800" dirty="0" smtClean="0"/>
                        <a:t>    </a:t>
                      </a:r>
                    </a:p>
                    <a:p>
                      <a:endParaRPr lang="en-US" dirty="0" smtClean="0"/>
                    </a:p>
                    <a:p>
                      <a:endParaRPr lang="en-US" dirty="0"/>
                    </a:p>
                  </a:txBody>
                  <a:tcPr/>
                </a:tc>
                <a:extLst>
                  <a:ext uri="{0D108BD9-81ED-4DB2-BD59-A6C34878D82A}">
                    <a16:rowId xmlns:a16="http://schemas.microsoft.com/office/drawing/2014/main" val="10000"/>
                  </a:ext>
                </a:extLst>
              </a:tr>
            </a:tbl>
          </a:graphicData>
        </a:graphic>
      </p:graphicFrame>
      <p:sp>
        <p:nvSpPr>
          <p:cNvPr id="5" name="Bent Arrow 4"/>
          <p:cNvSpPr/>
          <p:nvPr/>
        </p:nvSpPr>
        <p:spPr>
          <a:xfrm>
            <a:off x="8095053" y="4358071"/>
            <a:ext cx="675459" cy="760383"/>
          </a:xfrm>
          <a:prstGeom prst="ben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solidFill>
                <a:schemeClr val="tx1"/>
              </a:solidFill>
            </a:endParaRPr>
          </a:p>
        </p:txBody>
      </p:sp>
      <p:sp>
        <p:nvSpPr>
          <p:cNvPr id="6" name="Bent Arrow 5"/>
          <p:cNvSpPr/>
          <p:nvPr/>
        </p:nvSpPr>
        <p:spPr>
          <a:xfrm rot="10800000" flipH="1">
            <a:off x="8095053" y="5653827"/>
            <a:ext cx="765611" cy="610201"/>
          </a:xfrm>
          <a:prstGeom prst="ben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695681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787" y="505496"/>
            <a:ext cx="11507788" cy="5444544"/>
          </a:xfrm>
        </p:spPr>
        <p:txBody>
          <a:bodyPr>
            <a:normAutofit/>
          </a:bodyPr>
          <a:lstStyle/>
          <a:p>
            <a:r>
              <a:rPr lang="en-US" sz="6000" dirty="0" smtClean="0">
                <a:latin typeface="+mj-lt"/>
              </a:rPr>
              <a:t>Chapter Two</a:t>
            </a:r>
          </a:p>
          <a:p>
            <a:r>
              <a:rPr lang="en-US" sz="6000" dirty="0" smtClean="0">
                <a:latin typeface="Aharoni" panose="02010803020104030203" pitchFamily="2" charset="-79"/>
                <a:cs typeface="Aharoni" panose="02010803020104030203" pitchFamily="2" charset="-79"/>
              </a:rPr>
              <a:t>Learning L2 LANGUAGE</a:t>
            </a:r>
          </a:p>
          <a:p>
            <a:r>
              <a:rPr lang="en-US" sz="6000" dirty="0" smtClean="0">
                <a:latin typeface="Algerian" panose="04020705040A02060702" pitchFamily="82" charset="0"/>
              </a:rPr>
              <a:t>Factors and </a:t>
            </a:r>
            <a:r>
              <a:rPr lang="en-US" sz="6000" dirty="0">
                <a:latin typeface="Algerian" panose="04020705040A02060702" pitchFamily="82" charset="0"/>
              </a:rPr>
              <a:t>P</a:t>
            </a:r>
            <a:r>
              <a:rPr lang="en-US" sz="6000" dirty="0" smtClean="0">
                <a:latin typeface="Algerian" panose="04020705040A02060702" pitchFamily="82" charset="0"/>
              </a:rPr>
              <a:t>rocesses    </a:t>
            </a:r>
            <a:endParaRPr lang="en-US" sz="6000" dirty="0">
              <a:latin typeface="Algerian" panose="04020705040A02060702" pitchFamily="82" charset="0"/>
            </a:endParaRPr>
          </a:p>
        </p:txBody>
      </p:sp>
    </p:spTree>
    <p:extLst>
      <p:ext uri="{BB962C8B-B14F-4D97-AF65-F5344CB8AC3E}">
        <p14:creationId xmlns:p14="http://schemas.microsoft.com/office/powerpoint/2010/main" val="739230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Affective Factors:</a:t>
            </a:r>
            <a:br>
              <a:rPr lang="en-US" b="1" dirty="0"/>
            </a:br>
            <a:r>
              <a:rPr lang="en-US" b="1" dirty="0"/>
              <a:t>  </a:t>
            </a:r>
            <a:r>
              <a:rPr lang="en-US" b="1" dirty="0" smtClean="0"/>
              <a:t>1)Attitude</a:t>
            </a:r>
            <a:br>
              <a:rPr lang="en-US" b="1" dirty="0" smtClean="0"/>
            </a:br>
            <a:r>
              <a:rPr lang="en-US" b="1" dirty="0"/>
              <a:t> </a:t>
            </a:r>
            <a:r>
              <a:rPr lang="en-US" b="1" dirty="0" smtClean="0"/>
              <a:t>    a) Environmental</a:t>
            </a:r>
            <a:endParaRPr lang="en-US" dirty="0"/>
          </a:p>
        </p:txBody>
      </p:sp>
      <p:sp>
        <p:nvSpPr>
          <p:cNvPr id="3" name="Text Placeholder 2"/>
          <p:cNvSpPr>
            <a:spLocks noGrp="1"/>
          </p:cNvSpPr>
          <p:nvPr>
            <p:ph type="body" idx="1"/>
          </p:nvPr>
        </p:nvSpPr>
        <p:spPr>
          <a:xfrm>
            <a:off x="684213" y="3597069"/>
            <a:ext cx="8535988" cy="1879600"/>
          </a:xfrm>
        </p:spPr>
        <p:txBody>
          <a:bodyPr>
            <a:noAutofit/>
          </a:bodyPr>
          <a:lstStyle/>
          <a:p>
            <a:r>
              <a:rPr lang="en-US" sz="3600" dirty="0" smtClean="0"/>
              <a:t>Environmental Factor:</a:t>
            </a:r>
          </a:p>
          <a:p>
            <a:r>
              <a:rPr lang="en-US" sz="3600" dirty="0"/>
              <a:t> </a:t>
            </a:r>
            <a:r>
              <a:rPr lang="en-US" sz="3600" dirty="0" smtClean="0"/>
              <a:t>   Includes social, cultural, political and economic imperatives that shape the L2 educational social environment. </a:t>
            </a:r>
            <a:endParaRPr lang="en-US" sz="3600" dirty="0"/>
          </a:p>
        </p:txBody>
      </p:sp>
    </p:spTree>
    <p:extLst>
      <p:ext uri="{BB962C8B-B14F-4D97-AF65-F5344CB8AC3E}">
        <p14:creationId xmlns:p14="http://schemas.microsoft.com/office/powerpoint/2010/main" val="4075319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37" y="0"/>
            <a:ext cx="10058400" cy="2743200"/>
          </a:xfrm>
        </p:spPr>
        <p:txBody>
          <a:bodyPr/>
          <a:lstStyle/>
          <a:p>
            <a:r>
              <a:rPr lang="en-US" b="1" dirty="0"/>
              <a:t>Affective Factors:</a:t>
            </a:r>
            <a:br>
              <a:rPr lang="en-US" b="1" dirty="0"/>
            </a:br>
            <a:r>
              <a:rPr lang="en-US" b="1" dirty="0"/>
              <a:t>  1)Attitude</a:t>
            </a:r>
            <a:br>
              <a:rPr lang="en-US" b="1" dirty="0"/>
            </a:br>
            <a:r>
              <a:rPr lang="en-US" b="1" dirty="0"/>
              <a:t>     </a:t>
            </a:r>
            <a:r>
              <a:rPr lang="en-US" b="1" dirty="0" smtClean="0"/>
              <a:t>B) Pedagogic</a:t>
            </a:r>
            <a:endParaRPr lang="en-US" dirty="0"/>
          </a:p>
        </p:txBody>
      </p:sp>
      <p:sp>
        <p:nvSpPr>
          <p:cNvPr id="3" name="Text Placeholder 2"/>
          <p:cNvSpPr>
            <a:spLocks noGrp="1"/>
          </p:cNvSpPr>
          <p:nvPr>
            <p:ph type="body" idx="1"/>
          </p:nvPr>
        </p:nvSpPr>
        <p:spPr>
          <a:xfrm>
            <a:off x="684213" y="2909944"/>
            <a:ext cx="8535988" cy="1879600"/>
          </a:xfrm>
        </p:spPr>
        <p:txBody>
          <a:bodyPr>
            <a:normAutofit fontScale="25000" lnSpcReduction="20000"/>
          </a:bodyPr>
          <a:lstStyle/>
          <a:p>
            <a:r>
              <a:rPr lang="en-US" sz="14400" dirty="0" smtClean="0"/>
              <a:t>Pedagogic Factor:</a:t>
            </a:r>
          </a:p>
          <a:p>
            <a:r>
              <a:rPr lang="en-US" sz="14400" dirty="0"/>
              <a:t> </a:t>
            </a:r>
            <a:r>
              <a:rPr lang="en-US" sz="14400" dirty="0" smtClean="0"/>
              <a:t>   It shapes how teachers, learners and learning situation interact with each other to trigger positive or negative attitudes in the learner.</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6257" y="348109"/>
            <a:ext cx="5062575" cy="2755699"/>
          </a:xfrm>
          <a:prstGeom prst="rect">
            <a:avLst/>
          </a:prstGeom>
        </p:spPr>
      </p:pic>
    </p:spTree>
    <p:extLst>
      <p:ext uri="{BB962C8B-B14F-4D97-AF65-F5344CB8AC3E}">
        <p14:creationId xmlns:p14="http://schemas.microsoft.com/office/powerpoint/2010/main" val="211236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702" y="427000"/>
            <a:ext cx="9907793" cy="6135165"/>
          </a:xfrm>
          <a:prstGeom prst="rect">
            <a:avLst/>
          </a:prstGeom>
        </p:spPr>
      </p:pic>
    </p:spTree>
    <p:extLst>
      <p:ext uri="{BB962C8B-B14F-4D97-AF65-F5344CB8AC3E}">
        <p14:creationId xmlns:p14="http://schemas.microsoft.com/office/powerpoint/2010/main" val="2768380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 y="545334"/>
            <a:ext cx="9445214" cy="5937275"/>
          </a:xfrm>
          <a:prstGeom prst="rect">
            <a:avLst/>
          </a:prstGeom>
        </p:spPr>
      </p:pic>
    </p:spTree>
    <p:extLst>
      <p:ext uri="{BB962C8B-B14F-4D97-AF65-F5344CB8AC3E}">
        <p14:creationId xmlns:p14="http://schemas.microsoft.com/office/powerpoint/2010/main" val="1241865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 y="322730"/>
            <a:ext cx="9617336" cy="6228678"/>
          </a:xfrm>
          <a:prstGeom prst="rect">
            <a:avLst/>
          </a:prstGeom>
        </p:spPr>
      </p:pic>
    </p:spTree>
    <p:extLst>
      <p:ext uri="{BB962C8B-B14F-4D97-AF65-F5344CB8AC3E}">
        <p14:creationId xmlns:p14="http://schemas.microsoft.com/office/powerpoint/2010/main" val="3348321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1"/>
            <a:ext cx="8001000" cy="2215166"/>
          </a:xfrm>
        </p:spPr>
        <p:txBody>
          <a:bodyPr>
            <a:normAutofit fontScale="90000"/>
          </a:bodyPr>
          <a:lstStyle/>
          <a:p>
            <a:r>
              <a:rPr lang="en-US" b="1" dirty="0"/>
              <a:t>Affective Factors:</a:t>
            </a:r>
            <a:br>
              <a:rPr lang="en-US" b="1" dirty="0"/>
            </a:br>
            <a:r>
              <a:rPr lang="en-US" b="1" dirty="0"/>
              <a:t>  </a:t>
            </a:r>
            <a:r>
              <a:rPr lang="en-US" b="1" dirty="0" smtClean="0"/>
              <a:t>2)Motivation</a:t>
            </a:r>
            <a:r>
              <a:rPr lang="en-US" b="1" dirty="0"/>
              <a:t/>
            </a:r>
            <a:br>
              <a:rPr lang="en-US" b="1" dirty="0"/>
            </a:br>
            <a:endParaRPr lang="en-US" dirty="0"/>
          </a:p>
        </p:txBody>
      </p:sp>
      <p:sp>
        <p:nvSpPr>
          <p:cNvPr id="3" name="Subtitle 2"/>
          <p:cNvSpPr>
            <a:spLocks noGrp="1"/>
          </p:cNvSpPr>
          <p:nvPr>
            <p:ph type="subTitle" idx="1"/>
          </p:nvPr>
        </p:nvSpPr>
        <p:spPr>
          <a:xfrm>
            <a:off x="684211" y="1537435"/>
            <a:ext cx="8373727" cy="3216536"/>
          </a:xfrm>
        </p:spPr>
        <p:txBody>
          <a:bodyPr>
            <a:noAutofit/>
          </a:bodyPr>
          <a:lstStyle/>
          <a:p>
            <a:r>
              <a:rPr lang="en-US" sz="2200" dirty="0" smtClean="0"/>
              <a:t>Motivation :</a:t>
            </a:r>
          </a:p>
          <a:p>
            <a:r>
              <a:rPr lang="en-US" sz="2200" dirty="0" smtClean="0"/>
              <a:t>    The </a:t>
            </a:r>
            <a:r>
              <a:rPr lang="en-US" sz="2200" dirty="0"/>
              <a:t>word "motivation" is typically defined as the forces that account for the arousal, selection, direction, and continuation of </a:t>
            </a:r>
            <a:r>
              <a:rPr lang="en-US" sz="2200" dirty="0" smtClean="0"/>
              <a:t>behavior. </a:t>
            </a:r>
            <a:r>
              <a:rPr lang="en-US" sz="2200" dirty="0"/>
              <a:t>A student who studies hard and tries for top grades may be described as being "highly motivated", while his/her friend may say that he is "finding it hard to get motivated". </a:t>
            </a:r>
            <a:endParaRPr lang="en-US" sz="2200" dirty="0" smtClean="0"/>
          </a:p>
          <a:p>
            <a:r>
              <a:rPr lang="en-US" sz="2200" dirty="0" smtClean="0"/>
              <a:t>Motivation </a:t>
            </a:r>
            <a:r>
              <a:rPr lang="en-US" sz="2200" dirty="0"/>
              <a:t>can be defined as a concept used to describe the factors within an individual which arouse, maintain and channel </a:t>
            </a:r>
            <a:r>
              <a:rPr lang="en-US" sz="2200" dirty="0" smtClean="0"/>
              <a:t>behavior </a:t>
            </a:r>
            <a:r>
              <a:rPr lang="en-US" sz="2200" dirty="0"/>
              <a:t>towards a goal. Another way to say this is that motivation is goal-directed </a:t>
            </a:r>
            <a:r>
              <a:rPr lang="en-US" sz="2200" dirty="0" smtClean="0"/>
              <a:t>behavior. </a:t>
            </a:r>
          </a:p>
          <a:p>
            <a:r>
              <a:rPr lang="en-US" sz="2200" dirty="0" smtClean="0"/>
              <a:t>It provides the driving force to sustain the long and often boring learning process.</a:t>
            </a:r>
            <a:endParaRPr lang="en-US" sz="2200" dirty="0"/>
          </a:p>
        </p:txBody>
      </p:sp>
    </p:spTree>
    <p:extLst>
      <p:ext uri="{BB962C8B-B14F-4D97-AF65-F5344CB8AC3E}">
        <p14:creationId xmlns:p14="http://schemas.microsoft.com/office/powerpoint/2010/main" val="1250440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9772221" cy="2971801"/>
          </a:xfrm>
        </p:spPr>
        <p:txBody>
          <a:bodyPr>
            <a:normAutofit fontScale="90000"/>
          </a:bodyPr>
          <a:lstStyle/>
          <a:p>
            <a:r>
              <a:rPr lang="en-US" b="1" dirty="0"/>
              <a:t>Affective Factors:</a:t>
            </a:r>
            <a:br>
              <a:rPr lang="en-US" b="1" dirty="0"/>
            </a:br>
            <a:r>
              <a:rPr lang="en-US" b="1" dirty="0"/>
              <a:t>  </a:t>
            </a:r>
            <a:r>
              <a:rPr lang="en-US" b="1" dirty="0" smtClean="0"/>
              <a:t>2)Motivation</a:t>
            </a:r>
            <a:br>
              <a:rPr lang="en-US" b="1" dirty="0" smtClean="0"/>
            </a:br>
            <a:r>
              <a:rPr lang="en-US" b="1" dirty="0"/>
              <a:t> </a:t>
            </a:r>
            <a:r>
              <a:rPr lang="en-US" b="1" dirty="0" smtClean="0"/>
              <a:t>     A)Social psychologist view</a:t>
            </a:r>
            <a:endParaRPr lang="en-US" dirty="0"/>
          </a:p>
        </p:txBody>
      </p:sp>
      <p:sp>
        <p:nvSpPr>
          <p:cNvPr id="3" name="Subtitle 2"/>
          <p:cNvSpPr>
            <a:spLocks noGrp="1"/>
          </p:cNvSpPr>
          <p:nvPr>
            <p:ph type="subTitle" idx="1"/>
          </p:nvPr>
        </p:nvSpPr>
        <p:spPr>
          <a:xfrm>
            <a:off x="684212" y="3843867"/>
            <a:ext cx="9772220" cy="2376629"/>
          </a:xfrm>
        </p:spPr>
        <p:txBody>
          <a:bodyPr>
            <a:noAutofit/>
          </a:bodyPr>
          <a:lstStyle/>
          <a:p>
            <a:r>
              <a:rPr lang="en-US" sz="2800" dirty="0" smtClean="0"/>
              <a:t>According to Social Psychologists motivation has two broad branch:</a:t>
            </a:r>
          </a:p>
          <a:p>
            <a:r>
              <a:rPr lang="en-US" sz="2800" dirty="0"/>
              <a:t> </a:t>
            </a:r>
            <a:r>
              <a:rPr lang="en-US" sz="2800" dirty="0" smtClean="0"/>
              <a:t>  I) Integrative motivation</a:t>
            </a:r>
          </a:p>
          <a:p>
            <a:r>
              <a:rPr lang="en-US" sz="2800" dirty="0"/>
              <a:t> </a:t>
            </a:r>
            <a:r>
              <a:rPr lang="en-US" sz="2800" dirty="0" smtClean="0"/>
              <a:t>  II)Instrumental motivation</a:t>
            </a:r>
            <a:endParaRPr lang="en-US" sz="2800" dirty="0"/>
          </a:p>
        </p:txBody>
      </p:sp>
    </p:spTree>
    <p:extLst>
      <p:ext uri="{BB962C8B-B14F-4D97-AF65-F5344CB8AC3E}">
        <p14:creationId xmlns:p14="http://schemas.microsoft.com/office/powerpoint/2010/main" val="17236761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31" y="0"/>
            <a:ext cx="10277830" cy="2971801"/>
          </a:xfrm>
        </p:spPr>
        <p:txBody>
          <a:bodyPr>
            <a:normAutofit fontScale="90000"/>
          </a:bodyPr>
          <a:lstStyle/>
          <a:p>
            <a:r>
              <a:rPr lang="en-US" b="1" dirty="0"/>
              <a:t>Affective Factors:</a:t>
            </a:r>
            <a:br>
              <a:rPr lang="en-US" b="1" dirty="0"/>
            </a:br>
            <a:r>
              <a:rPr lang="en-US" b="1" dirty="0"/>
              <a:t>  2)Motivation</a:t>
            </a:r>
            <a:br>
              <a:rPr lang="en-US" b="1" dirty="0"/>
            </a:br>
            <a:r>
              <a:rPr lang="en-US" b="1" dirty="0"/>
              <a:t>      A)Social psychologist </a:t>
            </a:r>
            <a:r>
              <a:rPr lang="en-US" b="1" dirty="0" smtClean="0"/>
              <a:t>view</a:t>
            </a:r>
            <a:br>
              <a:rPr lang="en-US" b="1" dirty="0" smtClean="0"/>
            </a:br>
            <a:r>
              <a:rPr lang="en-US" b="1" dirty="0"/>
              <a:t> </a:t>
            </a:r>
            <a:r>
              <a:rPr lang="en-US" b="1" dirty="0" smtClean="0"/>
              <a:t>            I) Integrative motivation</a:t>
            </a:r>
            <a:endParaRPr lang="en-US" dirty="0"/>
          </a:p>
        </p:txBody>
      </p:sp>
      <p:sp>
        <p:nvSpPr>
          <p:cNvPr id="3" name="Subtitle 2"/>
          <p:cNvSpPr>
            <a:spLocks noGrp="1"/>
          </p:cNvSpPr>
          <p:nvPr>
            <p:ph type="subTitle" idx="1"/>
          </p:nvPr>
        </p:nvSpPr>
        <p:spPr>
          <a:xfrm>
            <a:off x="781031" y="2971801"/>
            <a:ext cx="9686160" cy="2463501"/>
          </a:xfrm>
        </p:spPr>
        <p:txBody>
          <a:bodyPr>
            <a:noAutofit/>
          </a:bodyPr>
          <a:lstStyle/>
          <a:p>
            <a:r>
              <a:rPr lang="en-US" sz="2400" dirty="0" smtClean="0"/>
              <a:t>Integrative motivation :</a:t>
            </a:r>
          </a:p>
          <a:p>
            <a:r>
              <a:rPr lang="en-US" sz="2400" dirty="0"/>
              <a:t> </a:t>
            </a:r>
            <a:r>
              <a:rPr lang="en-US" sz="2400" dirty="0" smtClean="0"/>
              <a:t>   Refers to an interest in learning an L2 in order to socioculturally integrate with members of the TL community.    </a:t>
            </a:r>
          </a:p>
          <a:p>
            <a:r>
              <a:rPr lang="en-US" sz="2400" dirty="0"/>
              <a:t>People who immigrate to new countries are some examples of people who may want to identify with the community around them. An important aspect of this form of language learning is using language for social interaction. This form of motivation is thought to produce success in language learners.</a:t>
            </a:r>
          </a:p>
        </p:txBody>
      </p:sp>
    </p:spTree>
    <p:extLst>
      <p:ext uri="{BB962C8B-B14F-4D97-AF65-F5344CB8AC3E}">
        <p14:creationId xmlns:p14="http://schemas.microsoft.com/office/powerpoint/2010/main" val="24055723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4211" y="685799"/>
            <a:ext cx="10320861" cy="2971801"/>
          </a:xfrm>
        </p:spPr>
        <p:txBody>
          <a:bodyPr>
            <a:normAutofit fontScale="90000"/>
          </a:bodyPr>
          <a:lstStyle/>
          <a:p>
            <a:r>
              <a:rPr lang="en-US" b="1" dirty="0"/>
              <a:t>Affective Factors:</a:t>
            </a:r>
            <a:br>
              <a:rPr lang="en-US" b="1" dirty="0"/>
            </a:br>
            <a:r>
              <a:rPr lang="en-US" b="1" dirty="0"/>
              <a:t>  2)Motivation</a:t>
            </a:r>
            <a:br>
              <a:rPr lang="en-US" b="1" dirty="0"/>
            </a:br>
            <a:r>
              <a:rPr lang="en-US" b="1" dirty="0"/>
              <a:t>      A)Social psychologist </a:t>
            </a:r>
            <a:r>
              <a:rPr lang="en-US" b="1" dirty="0" smtClean="0"/>
              <a:t>view</a:t>
            </a:r>
            <a:br>
              <a:rPr lang="en-US" b="1" dirty="0" smtClean="0"/>
            </a:br>
            <a:r>
              <a:rPr lang="en-US" b="1" dirty="0"/>
              <a:t> </a:t>
            </a:r>
            <a:r>
              <a:rPr lang="en-US" b="1" dirty="0" smtClean="0"/>
              <a:t>            II) Instrumental motivation</a:t>
            </a:r>
            <a:endParaRPr lang="en-US" dirty="0"/>
          </a:p>
        </p:txBody>
      </p:sp>
      <p:sp>
        <p:nvSpPr>
          <p:cNvPr id="3" name="Subtitle 2"/>
          <p:cNvSpPr>
            <a:spLocks noGrp="1"/>
          </p:cNvSpPr>
          <p:nvPr>
            <p:ph type="subTitle" idx="1"/>
          </p:nvPr>
        </p:nvSpPr>
        <p:spPr>
          <a:xfrm>
            <a:off x="684211" y="3843867"/>
            <a:ext cx="10062677" cy="2675267"/>
          </a:xfrm>
        </p:spPr>
        <p:txBody>
          <a:bodyPr>
            <a:noAutofit/>
          </a:bodyPr>
          <a:lstStyle/>
          <a:p>
            <a:r>
              <a:rPr lang="en-US" sz="2400" dirty="0" smtClean="0"/>
              <a:t>Instrumental Motivation :</a:t>
            </a:r>
          </a:p>
          <a:p>
            <a:r>
              <a:rPr lang="en-US" sz="2400" dirty="0" smtClean="0"/>
              <a:t>It is </a:t>
            </a:r>
            <a:r>
              <a:rPr lang="en-US" sz="2400" dirty="0"/>
              <a:t>Wanting to learn a language for the purpose of obtaining some concrete goals such as a job, graduation, or the ability to read </a:t>
            </a:r>
            <a:r>
              <a:rPr lang="en-US" sz="2400" dirty="0" smtClean="0"/>
              <a:t>academic. Instrumental </a:t>
            </a:r>
            <a:r>
              <a:rPr lang="en-US" sz="2400" dirty="0"/>
              <a:t>motivation is often characteristic of second language acquisition, where little or no social integration of the learner into a community using the target language takes place, or in some instances is even desired. </a:t>
            </a:r>
          </a:p>
        </p:txBody>
      </p:sp>
    </p:spTree>
    <p:extLst>
      <p:ext uri="{BB962C8B-B14F-4D97-AF65-F5344CB8AC3E}">
        <p14:creationId xmlns:p14="http://schemas.microsoft.com/office/powerpoint/2010/main" val="3940632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387275"/>
            <a:ext cx="10622075" cy="2205318"/>
          </a:xfrm>
        </p:spPr>
        <p:txBody>
          <a:bodyPr>
            <a:normAutofit fontScale="90000"/>
          </a:bodyPr>
          <a:lstStyle/>
          <a:p>
            <a:r>
              <a:rPr lang="en-US" b="1" dirty="0"/>
              <a:t>Affective Factors:</a:t>
            </a:r>
            <a:br>
              <a:rPr lang="en-US" b="1" dirty="0"/>
            </a:br>
            <a:r>
              <a:rPr lang="en-US" b="1" dirty="0"/>
              <a:t>  2)Motivation</a:t>
            </a:r>
            <a:br>
              <a:rPr lang="en-US" b="1" dirty="0"/>
            </a:br>
            <a:r>
              <a:rPr lang="en-US" b="1" dirty="0"/>
              <a:t>      </a:t>
            </a:r>
            <a:r>
              <a:rPr lang="en-US" b="1" dirty="0" smtClean="0"/>
              <a:t>B)Cognitive </a:t>
            </a:r>
            <a:r>
              <a:rPr lang="en-US" b="1" dirty="0"/>
              <a:t>psychologist view</a:t>
            </a:r>
            <a:endParaRPr lang="en-US" dirty="0"/>
          </a:p>
        </p:txBody>
      </p:sp>
      <p:sp>
        <p:nvSpPr>
          <p:cNvPr id="3" name="Subtitle 2"/>
          <p:cNvSpPr>
            <a:spLocks noGrp="1"/>
          </p:cNvSpPr>
          <p:nvPr>
            <p:ph type="subTitle" idx="1"/>
          </p:nvPr>
        </p:nvSpPr>
        <p:spPr>
          <a:xfrm>
            <a:off x="684212" y="2700169"/>
            <a:ext cx="10363892" cy="3091031"/>
          </a:xfrm>
        </p:spPr>
        <p:txBody>
          <a:bodyPr>
            <a:normAutofit/>
          </a:bodyPr>
          <a:lstStyle/>
          <a:p>
            <a:r>
              <a:rPr lang="en-US" sz="2800" dirty="0"/>
              <a:t>According </a:t>
            </a:r>
            <a:r>
              <a:rPr lang="en-US" sz="2800" dirty="0" smtClean="0"/>
              <a:t>to Cognitive Psychologists view of motivation it has three major types:</a:t>
            </a:r>
          </a:p>
          <a:p>
            <a:r>
              <a:rPr lang="en-US" sz="2800" dirty="0" smtClean="0"/>
              <a:t>I)Intrinsic motivation</a:t>
            </a:r>
          </a:p>
          <a:p>
            <a:r>
              <a:rPr lang="en-US" sz="2800" dirty="0" smtClean="0"/>
              <a:t>II)Extrinsic motivation</a:t>
            </a:r>
          </a:p>
          <a:p>
            <a:r>
              <a:rPr lang="en-US" sz="2800" dirty="0" smtClean="0"/>
              <a:t>III)Achievement motivation</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7116" y="3233295"/>
            <a:ext cx="6494884" cy="3624705"/>
          </a:xfrm>
          <a:prstGeom prst="rect">
            <a:avLst/>
          </a:prstGeom>
        </p:spPr>
      </p:pic>
    </p:spTree>
    <p:extLst>
      <p:ext uri="{BB962C8B-B14F-4D97-AF65-F5344CB8AC3E}">
        <p14:creationId xmlns:p14="http://schemas.microsoft.com/office/powerpoint/2010/main" val="3061725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
            </a:r>
            <a:br>
              <a:rPr lang="en-US" dirty="0" smtClean="0"/>
            </a:br>
            <a:endParaRPr lang="en-US" dirty="0"/>
          </a:p>
        </p:txBody>
      </p:sp>
      <p:sp>
        <p:nvSpPr>
          <p:cNvPr id="3" name="Subtitle 2"/>
          <p:cNvSpPr>
            <a:spLocks noGrp="1"/>
          </p:cNvSpPr>
          <p:nvPr>
            <p:ph type="subTitle" idx="1"/>
          </p:nvPr>
        </p:nvSpPr>
        <p:spPr>
          <a:xfrm>
            <a:off x="684211" y="2750354"/>
            <a:ext cx="6064319" cy="3701961"/>
          </a:xfrm>
        </p:spPr>
        <p:txBody>
          <a:bodyPr>
            <a:normAutofit/>
          </a:bodyPr>
          <a:lstStyle/>
          <a:p>
            <a:r>
              <a:rPr lang="en-US" b="1" dirty="0" smtClean="0">
                <a:solidFill>
                  <a:schemeClr val="accent6">
                    <a:lumMod val="50000"/>
                  </a:schemeClr>
                </a:solidFill>
              </a:rPr>
              <a:t>Individual Factors</a:t>
            </a:r>
          </a:p>
          <a:p>
            <a:r>
              <a:rPr lang="en-US" b="1" dirty="0" smtClean="0">
                <a:solidFill>
                  <a:schemeClr val="accent6">
                    <a:lumMod val="50000"/>
                  </a:schemeClr>
                </a:solidFill>
              </a:rPr>
              <a:t>    Negotiation Factors</a:t>
            </a:r>
          </a:p>
          <a:p>
            <a:r>
              <a:rPr lang="en-US" b="1" dirty="0" smtClean="0">
                <a:solidFill>
                  <a:schemeClr val="accent6">
                    <a:lumMod val="50000"/>
                  </a:schemeClr>
                </a:solidFill>
              </a:rPr>
              <a:t>        Tactical Factors</a:t>
            </a:r>
          </a:p>
          <a:p>
            <a:r>
              <a:rPr lang="en-US" b="1" dirty="0" smtClean="0">
                <a:solidFill>
                  <a:schemeClr val="accent6">
                    <a:lumMod val="50000"/>
                  </a:schemeClr>
                </a:solidFill>
              </a:rPr>
              <a:t>           Affective Factors</a:t>
            </a:r>
          </a:p>
          <a:p>
            <a:r>
              <a:rPr lang="en-US" b="1" dirty="0" smtClean="0">
                <a:solidFill>
                  <a:schemeClr val="accent6">
                    <a:lumMod val="50000"/>
                  </a:schemeClr>
                </a:solidFill>
              </a:rPr>
              <a:t>               Knowledge Factors</a:t>
            </a:r>
          </a:p>
          <a:p>
            <a:r>
              <a:rPr lang="en-US" b="1" dirty="0" smtClean="0">
                <a:solidFill>
                  <a:schemeClr val="accent6">
                    <a:lumMod val="50000"/>
                  </a:schemeClr>
                </a:solidFill>
              </a:rPr>
              <a:t>                   Environmental Factors</a:t>
            </a:r>
            <a:endParaRPr lang="en-US" b="1" dirty="0">
              <a:solidFill>
                <a:schemeClr val="accent6">
                  <a:lumMod val="50000"/>
                </a:schemeClr>
              </a:solidFill>
            </a:endParaRPr>
          </a:p>
        </p:txBody>
      </p:sp>
      <p:sp>
        <p:nvSpPr>
          <p:cNvPr id="4" name="Rectangle 3"/>
          <p:cNvSpPr/>
          <p:nvPr/>
        </p:nvSpPr>
        <p:spPr>
          <a:xfrm>
            <a:off x="3716370" y="685799"/>
            <a:ext cx="3749744" cy="923330"/>
          </a:xfrm>
          <a:prstGeom prst="rect">
            <a:avLst/>
          </a:prstGeom>
          <a:noFill/>
        </p:spPr>
        <p:txBody>
          <a:bodyPr wrap="none" lIns="91440" tIns="45720" rIns="91440" bIns="45720">
            <a:spAutoFit/>
          </a:bodyPr>
          <a:lstStyle/>
          <a:p>
            <a:pPr algn="ctr"/>
            <a:r>
              <a:rPr lang="en-US"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lgerian" panose="04020705040A02060702" pitchFamily="82" charset="0"/>
              </a:rPr>
              <a:t>I.N.T.A.K.E</a:t>
            </a:r>
            <a:r>
              <a:rPr lang="en-US"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4254688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4211" y="0"/>
            <a:ext cx="10460711" cy="2971801"/>
          </a:xfrm>
        </p:spPr>
        <p:txBody>
          <a:bodyPr>
            <a:normAutofit fontScale="90000"/>
          </a:bodyPr>
          <a:lstStyle/>
          <a:p>
            <a:r>
              <a:rPr lang="en-US" b="1" dirty="0"/>
              <a:t>Affective Factors:</a:t>
            </a:r>
            <a:br>
              <a:rPr lang="en-US" b="1" dirty="0"/>
            </a:br>
            <a:r>
              <a:rPr lang="en-US" b="1" dirty="0"/>
              <a:t>  2)Motivation</a:t>
            </a:r>
            <a:br>
              <a:rPr lang="en-US" b="1" dirty="0"/>
            </a:br>
            <a:r>
              <a:rPr lang="en-US" b="1" dirty="0"/>
              <a:t>      </a:t>
            </a:r>
            <a:r>
              <a:rPr lang="en-US" b="1" dirty="0" smtClean="0"/>
              <a:t>B)Cognitive </a:t>
            </a:r>
            <a:r>
              <a:rPr lang="en-US" b="1" dirty="0"/>
              <a:t>psychologist </a:t>
            </a:r>
            <a:r>
              <a:rPr lang="en-US" b="1" dirty="0" smtClean="0"/>
              <a:t>view</a:t>
            </a:r>
            <a:br>
              <a:rPr lang="en-US" b="1" dirty="0" smtClean="0"/>
            </a:br>
            <a:r>
              <a:rPr lang="en-US" b="1" dirty="0"/>
              <a:t> </a:t>
            </a:r>
            <a:r>
              <a:rPr lang="en-US" b="1" dirty="0" smtClean="0"/>
              <a:t>       I)Intrinsic motivation</a:t>
            </a:r>
            <a:endParaRPr lang="en-US" dirty="0"/>
          </a:p>
        </p:txBody>
      </p:sp>
      <p:sp>
        <p:nvSpPr>
          <p:cNvPr id="3" name="Subtitle 2"/>
          <p:cNvSpPr>
            <a:spLocks noGrp="1"/>
          </p:cNvSpPr>
          <p:nvPr>
            <p:ph type="subTitle" idx="1"/>
          </p:nvPr>
        </p:nvSpPr>
        <p:spPr>
          <a:xfrm>
            <a:off x="684211" y="2868770"/>
            <a:ext cx="10460710" cy="2858147"/>
          </a:xfrm>
        </p:spPr>
        <p:txBody>
          <a:bodyPr>
            <a:noAutofit/>
          </a:bodyPr>
          <a:lstStyle/>
          <a:p>
            <a:r>
              <a:rPr lang="en-US" sz="2400" dirty="0" smtClean="0"/>
              <a:t>Intrinsic motivation :</a:t>
            </a:r>
          </a:p>
          <a:p>
            <a:r>
              <a:rPr lang="en-US" sz="2400" dirty="0"/>
              <a:t> </a:t>
            </a:r>
            <a:r>
              <a:rPr lang="en-US" sz="2400" dirty="0" smtClean="0"/>
              <a:t>  Is the desire to engage in activities characterized by enjoyment and there is no apparent reward except the experience of enjoying the activity itself.</a:t>
            </a:r>
          </a:p>
          <a:p>
            <a:r>
              <a:rPr lang="en-US" sz="2400" dirty="0" smtClean="0"/>
              <a:t>E.G. :</a:t>
            </a:r>
          </a:p>
          <a:p>
            <a:r>
              <a:rPr lang="en-US" sz="2800" dirty="0" smtClean="0"/>
              <a:t>*</a:t>
            </a:r>
            <a:r>
              <a:rPr lang="en-US" sz="2400" dirty="0" smtClean="0"/>
              <a:t>Happiness </a:t>
            </a:r>
            <a:r>
              <a:rPr lang="en-US" sz="2400" dirty="0"/>
              <a:t/>
            </a:r>
            <a:br>
              <a:rPr lang="en-US" sz="2400" dirty="0"/>
            </a:br>
            <a:r>
              <a:rPr lang="en-US" sz="2400" dirty="0" smtClean="0"/>
              <a:t>*Personal </a:t>
            </a:r>
            <a:r>
              <a:rPr lang="en-US" sz="2400" dirty="0"/>
              <a:t>goals, values, and morals </a:t>
            </a:r>
            <a:br>
              <a:rPr lang="en-US" sz="2400" dirty="0"/>
            </a:br>
            <a:r>
              <a:rPr lang="en-US" sz="2400" dirty="0" smtClean="0"/>
              <a:t>*Willingness </a:t>
            </a:r>
            <a:r>
              <a:rPr lang="en-US" sz="2400" dirty="0"/>
              <a:t>and eagerness to learn </a:t>
            </a:r>
            <a:br>
              <a:rPr lang="en-US" sz="2400" dirty="0"/>
            </a:br>
            <a:r>
              <a:rPr lang="en-US" sz="2400" dirty="0" smtClean="0"/>
              <a:t>*Physiological</a:t>
            </a:r>
            <a:r>
              <a:rPr lang="en-US" sz="2400" dirty="0"/>
              <a:t>, social, and self-esteem needs</a:t>
            </a:r>
          </a:p>
        </p:txBody>
      </p:sp>
    </p:spTree>
    <p:extLst>
      <p:ext uri="{BB962C8B-B14F-4D97-AF65-F5344CB8AC3E}">
        <p14:creationId xmlns:p14="http://schemas.microsoft.com/office/powerpoint/2010/main" val="38349939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4212" y="-280116"/>
            <a:ext cx="10880259" cy="2971801"/>
          </a:xfrm>
        </p:spPr>
        <p:txBody>
          <a:bodyPr>
            <a:normAutofit fontScale="90000"/>
          </a:bodyPr>
          <a:lstStyle/>
          <a:p>
            <a:r>
              <a:rPr lang="en-US" b="1" dirty="0"/>
              <a:t>Affective Factors:</a:t>
            </a:r>
            <a:br>
              <a:rPr lang="en-US" b="1" dirty="0"/>
            </a:br>
            <a:r>
              <a:rPr lang="en-US" b="1" dirty="0"/>
              <a:t>  2)Motivation</a:t>
            </a:r>
            <a:br>
              <a:rPr lang="en-US" b="1" dirty="0"/>
            </a:br>
            <a:r>
              <a:rPr lang="en-US" b="1" dirty="0"/>
              <a:t>      </a:t>
            </a:r>
            <a:r>
              <a:rPr lang="en-US" b="1" dirty="0" smtClean="0"/>
              <a:t>B)Cognitive </a:t>
            </a:r>
            <a:r>
              <a:rPr lang="en-US" b="1" dirty="0"/>
              <a:t>psychologist </a:t>
            </a:r>
            <a:r>
              <a:rPr lang="en-US" b="1" dirty="0" smtClean="0"/>
              <a:t>view</a:t>
            </a:r>
            <a:br>
              <a:rPr lang="en-US" b="1" dirty="0" smtClean="0"/>
            </a:br>
            <a:r>
              <a:rPr lang="en-US" b="1" dirty="0"/>
              <a:t> </a:t>
            </a:r>
            <a:r>
              <a:rPr lang="en-US" b="1" dirty="0" smtClean="0"/>
              <a:t>       II)extrinsic motivation</a:t>
            </a:r>
            <a:endParaRPr lang="en-US" dirty="0"/>
          </a:p>
        </p:txBody>
      </p:sp>
      <p:sp>
        <p:nvSpPr>
          <p:cNvPr id="3" name="Subtitle 2"/>
          <p:cNvSpPr>
            <a:spLocks noGrp="1"/>
          </p:cNvSpPr>
          <p:nvPr>
            <p:ph type="subTitle" idx="1"/>
          </p:nvPr>
        </p:nvSpPr>
        <p:spPr>
          <a:xfrm>
            <a:off x="684212" y="2691685"/>
            <a:ext cx="10170254" cy="2911935"/>
          </a:xfrm>
        </p:spPr>
        <p:txBody>
          <a:bodyPr>
            <a:noAutofit/>
          </a:bodyPr>
          <a:lstStyle/>
          <a:p>
            <a:r>
              <a:rPr lang="en-US" sz="2400" b="1" dirty="0" smtClean="0"/>
              <a:t>Extrinsic motivation:</a:t>
            </a:r>
          </a:p>
          <a:p>
            <a:r>
              <a:rPr lang="en-US" sz="2400" dirty="0"/>
              <a:t>Motivation in learning that comes from a sense of empowerment in being able to do something. Doing something for the sake of doing it without thought of rewards such as praise, grades,  candy, or money</a:t>
            </a:r>
            <a:r>
              <a:rPr lang="en-US" sz="2400" dirty="0" smtClean="0"/>
              <a:t>.</a:t>
            </a:r>
          </a:p>
          <a:p>
            <a:r>
              <a:rPr lang="en-US" sz="2400" dirty="0" smtClean="0"/>
              <a:t>E.G.:</a:t>
            </a:r>
            <a:r>
              <a:rPr lang="en-US" sz="2400" dirty="0"/>
              <a:t> </a:t>
            </a:r>
            <a:endParaRPr lang="en-US" sz="2400" b="1" dirty="0" smtClean="0"/>
          </a:p>
          <a:p>
            <a:r>
              <a:rPr lang="en-US" sz="2400" dirty="0" smtClean="0"/>
              <a:t>*Money </a:t>
            </a:r>
            <a:r>
              <a:rPr lang="en-US" sz="2400" dirty="0"/>
              <a:t/>
            </a:r>
            <a:br>
              <a:rPr lang="en-US" sz="2400" dirty="0"/>
            </a:br>
            <a:r>
              <a:rPr lang="en-US" sz="2400" dirty="0" smtClean="0"/>
              <a:t>*People </a:t>
            </a:r>
            <a:r>
              <a:rPr lang="en-US" sz="2400" dirty="0"/>
              <a:t>around you </a:t>
            </a:r>
            <a:br>
              <a:rPr lang="en-US" sz="2400" dirty="0"/>
            </a:br>
            <a:r>
              <a:rPr lang="en-US" sz="2400" dirty="0" smtClean="0"/>
              <a:t>*Good </a:t>
            </a:r>
            <a:r>
              <a:rPr lang="en-US" sz="2400" dirty="0"/>
              <a:t>grades </a:t>
            </a:r>
            <a:br>
              <a:rPr lang="en-US" sz="2400" dirty="0"/>
            </a:br>
            <a:r>
              <a:rPr lang="en-US" sz="2400" dirty="0" smtClean="0"/>
              <a:t>*Rewards</a:t>
            </a:r>
            <a:endParaRPr lang="en-US" sz="2400" dirty="0"/>
          </a:p>
        </p:txBody>
      </p:sp>
    </p:spTree>
    <p:extLst>
      <p:ext uri="{BB962C8B-B14F-4D97-AF65-F5344CB8AC3E}">
        <p14:creationId xmlns:p14="http://schemas.microsoft.com/office/powerpoint/2010/main" val="23834242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4211" y="685799"/>
            <a:ext cx="10385407" cy="2971801"/>
          </a:xfrm>
        </p:spPr>
        <p:txBody>
          <a:bodyPr>
            <a:normAutofit fontScale="90000"/>
          </a:bodyPr>
          <a:lstStyle/>
          <a:p>
            <a:r>
              <a:rPr lang="en-US" b="1" dirty="0"/>
              <a:t>Affective Factors:</a:t>
            </a:r>
            <a:br>
              <a:rPr lang="en-US" b="1" dirty="0"/>
            </a:br>
            <a:r>
              <a:rPr lang="en-US" b="1" dirty="0"/>
              <a:t>  2)Motivation</a:t>
            </a:r>
            <a:br>
              <a:rPr lang="en-US" b="1" dirty="0"/>
            </a:br>
            <a:r>
              <a:rPr lang="en-US" b="1" dirty="0"/>
              <a:t>      </a:t>
            </a:r>
            <a:r>
              <a:rPr lang="en-US" b="1" dirty="0" smtClean="0"/>
              <a:t>B)Cognitive </a:t>
            </a:r>
            <a:r>
              <a:rPr lang="en-US" b="1" dirty="0"/>
              <a:t>psychologist </a:t>
            </a:r>
            <a:r>
              <a:rPr lang="en-US" b="1" dirty="0" smtClean="0"/>
              <a:t>view</a:t>
            </a:r>
            <a:br>
              <a:rPr lang="en-US" b="1" dirty="0" smtClean="0"/>
            </a:br>
            <a:r>
              <a:rPr lang="en-US" b="1" dirty="0"/>
              <a:t> </a:t>
            </a:r>
            <a:r>
              <a:rPr lang="en-US" b="1" dirty="0" smtClean="0"/>
              <a:t>       II)Achievement motivation</a:t>
            </a:r>
            <a:endParaRPr lang="en-US" dirty="0"/>
          </a:p>
        </p:txBody>
      </p:sp>
      <p:sp>
        <p:nvSpPr>
          <p:cNvPr id="3" name="Subtitle 2"/>
          <p:cNvSpPr>
            <a:spLocks noGrp="1"/>
          </p:cNvSpPr>
          <p:nvPr>
            <p:ph type="subTitle" idx="1"/>
          </p:nvPr>
        </p:nvSpPr>
        <p:spPr>
          <a:xfrm>
            <a:off x="684211" y="3657600"/>
            <a:ext cx="10202527" cy="2761328"/>
          </a:xfrm>
        </p:spPr>
        <p:txBody>
          <a:bodyPr>
            <a:noAutofit/>
          </a:bodyPr>
          <a:lstStyle/>
          <a:p>
            <a:r>
              <a:rPr lang="en-US" sz="2400" b="1" dirty="0" smtClean="0"/>
              <a:t>Achievement motivation:</a:t>
            </a:r>
          </a:p>
          <a:p>
            <a:r>
              <a:rPr lang="en-US" sz="2400" dirty="0" smtClean="0"/>
              <a:t>It refers to the motivation and commitment to excel. It is needs of being excellence.</a:t>
            </a:r>
          </a:p>
          <a:p>
            <a:r>
              <a:rPr lang="en-US" sz="2400" dirty="0" smtClean="0"/>
              <a:t>it </a:t>
            </a:r>
            <a:r>
              <a:rPr lang="en-US" sz="2400" dirty="0"/>
              <a:t>includes the expectancy and incentive value of success. Achievement motivation is where the individual assumes control over the learning situation and does what is necessary to get what he / she </a:t>
            </a:r>
            <a:r>
              <a:rPr lang="en-US" sz="2400" dirty="0" smtClean="0"/>
              <a:t>wants.</a:t>
            </a:r>
            <a:endParaRPr lang="en-US" sz="2400" dirty="0"/>
          </a:p>
        </p:txBody>
      </p:sp>
    </p:spTree>
    <p:extLst>
      <p:ext uri="{BB962C8B-B14F-4D97-AF65-F5344CB8AC3E}">
        <p14:creationId xmlns:p14="http://schemas.microsoft.com/office/powerpoint/2010/main" val="28787589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1065" y="1054719"/>
            <a:ext cx="10560676" cy="2831544"/>
          </a:xfrm>
          <a:prstGeom prst="rect">
            <a:avLst/>
          </a:prstGeom>
        </p:spPr>
        <p:txBody>
          <a:bodyPr wrap="square">
            <a:spAutoFit/>
          </a:bodyPr>
          <a:lstStyle/>
          <a:p>
            <a:r>
              <a:rPr lang="en-US" sz="3200" b="1" dirty="0"/>
              <a:t>FLOW!</a:t>
            </a:r>
            <a:r>
              <a:rPr lang="en-US" sz="3200" dirty="0"/>
              <a:t/>
            </a:r>
            <a:br>
              <a:rPr lang="en-US" sz="3200" dirty="0"/>
            </a:br>
            <a:r>
              <a:rPr lang="en-US" sz="3200" dirty="0"/>
              <a:t>     Flow is a certain kind of </a:t>
            </a:r>
            <a:r>
              <a:rPr lang="en-US" sz="3200" b="1" dirty="0"/>
              <a:t>intrinsic</a:t>
            </a:r>
            <a:r>
              <a:rPr lang="en-US" sz="3200" dirty="0"/>
              <a:t> motivation that someone can feel. It occurs when someone feels an overall, intrinsically motivated feeling when they are totally involved in an activity and are on "auto pilot</a:t>
            </a:r>
            <a:r>
              <a:rPr lang="en-US" sz="3200" dirty="0" smtClean="0"/>
              <a:t>.“</a:t>
            </a:r>
          </a:p>
          <a:p>
            <a:endParaRPr lang="en-US" dirty="0"/>
          </a:p>
        </p:txBody>
      </p:sp>
    </p:spTree>
    <p:extLst>
      <p:ext uri="{BB962C8B-B14F-4D97-AF65-F5344CB8AC3E}">
        <p14:creationId xmlns:p14="http://schemas.microsoft.com/office/powerpoint/2010/main" val="1704097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211" y="321972"/>
            <a:ext cx="9643129" cy="5950039"/>
          </a:xfrm>
        </p:spPr>
        <p:txBody>
          <a:bodyPr>
            <a:normAutofit fontScale="25000" lnSpcReduction="20000"/>
          </a:bodyPr>
          <a:lstStyle/>
          <a:p>
            <a:r>
              <a:rPr lang="en-US" sz="9600" b="1" dirty="0"/>
              <a:t>Certain elements are needed to achieve flow:</a:t>
            </a:r>
            <a:endParaRPr lang="en-US" sz="9600" dirty="0"/>
          </a:p>
          <a:p>
            <a:r>
              <a:rPr lang="en-US" sz="9600" dirty="0"/>
              <a:t>* A balance of levels of skills and of level of challenge</a:t>
            </a:r>
            <a:br>
              <a:rPr lang="en-US" sz="9600" dirty="0"/>
            </a:br>
            <a:r>
              <a:rPr lang="en-US" sz="9600" dirty="0"/>
              <a:t>* Complete absorption in the activity</a:t>
            </a:r>
            <a:br>
              <a:rPr lang="en-US" sz="9600" dirty="0"/>
            </a:br>
            <a:r>
              <a:rPr lang="en-US" sz="9600" dirty="0"/>
              <a:t>* Merging of action and awareness</a:t>
            </a:r>
            <a:br>
              <a:rPr lang="en-US" sz="9600" dirty="0"/>
            </a:br>
            <a:r>
              <a:rPr lang="en-US" sz="9600" dirty="0"/>
              <a:t>* Total concentration</a:t>
            </a:r>
            <a:br>
              <a:rPr lang="en-US" sz="9600" dirty="0"/>
            </a:br>
            <a:r>
              <a:rPr lang="en-US" sz="9600" dirty="0"/>
              <a:t>* Loss of self-consciousness</a:t>
            </a:r>
            <a:br>
              <a:rPr lang="en-US" sz="9600" dirty="0"/>
            </a:br>
            <a:r>
              <a:rPr lang="en-US" sz="9600" dirty="0"/>
              <a:t>* A sense of control</a:t>
            </a:r>
            <a:br>
              <a:rPr lang="en-US" sz="9600" dirty="0"/>
            </a:br>
            <a:r>
              <a:rPr lang="en-US" sz="9600" dirty="0"/>
              <a:t>* The absence of certain outward goals or rewards</a:t>
            </a:r>
            <a:br>
              <a:rPr lang="en-US" sz="9600" dirty="0"/>
            </a:br>
            <a:r>
              <a:rPr lang="en-US" sz="9600" dirty="0"/>
              <a:t>* Effortless movement</a:t>
            </a:r>
            <a:br>
              <a:rPr lang="en-US" sz="9600" dirty="0"/>
            </a:br>
            <a:r>
              <a:rPr lang="en-US" sz="9600" dirty="0"/>
              <a:t>* A motivation to perform</a:t>
            </a:r>
            <a:br>
              <a:rPr lang="en-US" sz="9600" dirty="0"/>
            </a:br>
            <a:r>
              <a:rPr lang="en-US" sz="9600" dirty="0"/>
              <a:t>* Achieve optimal arousal before performing</a:t>
            </a:r>
            <a:br>
              <a:rPr lang="en-US" sz="9600" dirty="0"/>
            </a:br>
            <a:r>
              <a:rPr lang="en-US" sz="9600" dirty="0"/>
              <a:t>* Appropriate focus maintenance.</a:t>
            </a:r>
            <a:br>
              <a:rPr lang="en-US" sz="9600" dirty="0"/>
            </a:br>
            <a:r>
              <a:rPr lang="en-US" sz="9600" dirty="0"/>
              <a:t>* The use of pre-competitive and competitive plans and preparation</a:t>
            </a:r>
            <a:br>
              <a:rPr lang="en-US" sz="9600" dirty="0"/>
            </a:br>
            <a:r>
              <a:rPr lang="en-US" sz="9600" dirty="0"/>
              <a:t>* The achievement of optimal physical preparation and readiness</a:t>
            </a:r>
            <a:br>
              <a:rPr lang="en-US" sz="9600" dirty="0"/>
            </a:br>
            <a:r>
              <a:rPr lang="en-US" sz="9600" dirty="0"/>
              <a:t>* The exhibition of confidence and positive mental attitudes</a:t>
            </a:r>
            <a:br>
              <a:rPr lang="en-US" sz="9600" dirty="0"/>
            </a:br>
            <a:r>
              <a:rPr lang="en-US" sz="9600" dirty="0"/>
              <a:t>* Positive team interaction </a:t>
            </a:r>
            <a:br>
              <a:rPr lang="en-US" sz="9600" dirty="0"/>
            </a:br>
            <a:r>
              <a:rPr lang="en-US" sz="9600" dirty="0"/>
              <a:t>* Good feelings about performance</a:t>
            </a:r>
          </a:p>
          <a:p>
            <a:endParaRPr lang="en-US" dirty="0"/>
          </a:p>
        </p:txBody>
      </p:sp>
    </p:spTree>
    <p:extLst>
      <p:ext uri="{BB962C8B-B14F-4D97-AF65-F5344CB8AC3E}">
        <p14:creationId xmlns:p14="http://schemas.microsoft.com/office/powerpoint/2010/main" val="16321072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6" y="172123"/>
            <a:ext cx="11921544" cy="6519134"/>
          </a:xfrm>
        </p:spPr>
        <p:txBody>
          <a:bodyPr>
            <a:normAutofit fontScale="92500" lnSpcReduction="10000"/>
          </a:bodyPr>
          <a:lstStyle/>
          <a:p>
            <a:r>
              <a:rPr lang="en-US" sz="2400" b="1" dirty="0"/>
              <a:t>Some things that may prevent flow are:</a:t>
            </a:r>
            <a:r>
              <a:rPr lang="en-US" sz="2400" dirty="0"/>
              <a:t> </a:t>
            </a:r>
          </a:p>
          <a:p>
            <a:r>
              <a:rPr lang="en-US" sz="2800" dirty="0"/>
              <a:t>* </a:t>
            </a:r>
            <a:r>
              <a:rPr lang="en-US" sz="2500" dirty="0"/>
              <a:t>Not feeling physically prepared and </a:t>
            </a:r>
            <a:r>
              <a:rPr lang="en-US" sz="2500" dirty="0" smtClean="0"/>
              <a:t>ready * Injury * Fatigue * </a:t>
            </a:r>
            <a:r>
              <a:rPr lang="en-US" sz="2500" dirty="0"/>
              <a:t>Not feeling good </a:t>
            </a:r>
            <a:r>
              <a:rPr lang="en-US" sz="2800" dirty="0"/>
              <a:t/>
            </a:r>
            <a:br>
              <a:rPr lang="en-US" sz="2800" dirty="0"/>
            </a:br>
            <a:r>
              <a:rPr lang="en-US" sz="2800" dirty="0"/>
              <a:t>* External </a:t>
            </a:r>
            <a:r>
              <a:rPr lang="en-US" sz="2800" dirty="0" smtClean="0"/>
              <a:t>Stresses</a:t>
            </a:r>
            <a:br>
              <a:rPr lang="en-US" sz="2800" dirty="0" smtClean="0"/>
            </a:br>
            <a:r>
              <a:rPr lang="en-US" sz="2800" dirty="0" smtClean="0"/>
              <a:t>* </a:t>
            </a:r>
            <a:r>
              <a:rPr lang="en-US" sz="2800" dirty="0"/>
              <a:t>Unwanted crowd </a:t>
            </a:r>
            <a:r>
              <a:rPr lang="en-US" sz="2800" dirty="0" smtClean="0"/>
              <a:t>response</a:t>
            </a:r>
            <a:br>
              <a:rPr lang="en-US" sz="2800" dirty="0" smtClean="0"/>
            </a:br>
            <a:r>
              <a:rPr lang="en-US" sz="2800" dirty="0" smtClean="0"/>
              <a:t>* </a:t>
            </a:r>
            <a:r>
              <a:rPr lang="en-US" sz="2800" dirty="0"/>
              <a:t>Uncontrollable influences of the event</a:t>
            </a:r>
            <a:br>
              <a:rPr lang="en-US" sz="2800" dirty="0"/>
            </a:br>
            <a:r>
              <a:rPr lang="en-US" sz="2800" dirty="0"/>
              <a:t>* A lack of </a:t>
            </a:r>
            <a:r>
              <a:rPr lang="en-US" sz="2800" dirty="0" smtClean="0"/>
              <a:t>confidence</a:t>
            </a:r>
            <a:br>
              <a:rPr lang="en-US" sz="2800" dirty="0" smtClean="0"/>
            </a:br>
            <a:r>
              <a:rPr lang="en-US" sz="2800" dirty="0" smtClean="0"/>
              <a:t>* </a:t>
            </a:r>
            <a:r>
              <a:rPr lang="en-US" sz="2800" dirty="0"/>
              <a:t>Negative </a:t>
            </a:r>
            <a:r>
              <a:rPr lang="en-US" sz="2800" dirty="0" smtClean="0"/>
              <a:t>thinking</a:t>
            </a:r>
            <a:br>
              <a:rPr lang="en-US" sz="2800" dirty="0" smtClean="0"/>
            </a:br>
            <a:r>
              <a:rPr lang="en-US" sz="2800" dirty="0" smtClean="0"/>
              <a:t>* Self-doubt</a:t>
            </a:r>
            <a:br>
              <a:rPr lang="en-US" sz="2800" dirty="0" smtClean="0"/>
            </a:br>
            <a:r>
              <a:rPr lang="en-US" sz="2800" dirty="0" smtClean="0"/>
              <a:t>* </a:t>
            </a:r>
            <a:r>
              <a:rPr lang="en-US" sz="2800" dirty="0"/>
              <a:t>No control of mental state</a:t>
            </a:r>
            <a:br>
              <a:rPr lang="en-US" sz="2800" dirty="0"/>
            </a:br>
            <a:r>
              <a:rPr lang="en-US" sz="2800" dirty="0"/>
              <a:t>* Thinking too much </a:t>
            </a:r>
            <a:r>
              <a:rPr lang="en-US" sz="2800" dirty="0" smtClean="0"/>
              <a:t/>
            </a:r>
            <a:br>
              <a:rPr lang="en-US" sz="2800" dirty="0" smtClean="0"/>
            </a:br>
            <a:r>
              <a:rPr lang="en-US" sz="2800" dirty="0" smtClean="0"/>
              <a:t>* </a:t>
            </a:r>
            <a:r>
              <a:rPr lang="en-US" sz="2800" dirty="0"/>
              <a:t>Worrying about what others are doing</a:t>
            </a:r>
            <a:br>
              <a:rPr lang="en-US" sz="2800" dirty="0"/>
            </a:br>
            <a:r>
              <a:rPr lang="en-US" sz="2800" dirty="0"/>
              <a:t>* Frustration with team-mates </a:t>
            </a:r>
            <a:r>
              <a:rPr lang="en-US" sz="2800" dirty="0" smtClean="0"/>
              <a:t>effort</a:t>
            </a:r>
            <a:br>
              <a:rPr lang="en-US" sz="2800" dirty="0" smtClean="0"/>
            </a:br>
            <a:r>
              <a:rPr lang="en-US" sz="2800" dirty="0" smtClean="0"/>
              <a:t>* </a:t>
            </a:r>
            <a:r>
              <a:rPr lang="en-US" sz="2800" dirty="0"/>
              <a:t>Poor pre-competitive preparation</a:t>
            </a:r>
            <a:br>
              <a:rPr lang="en-US" sz="2800" dirty="0"/>
            </a:br>
            <a:r>
              <a:rPr lang="en-US" sz="2800" dirty="0"/>
              <a:t>* Distraction before </a:t>
            </a:r>
            <a:r>
              <a:rPr lang="en-US" sz="2800" dirty="0" smtClean="0"/>
              <a:t>competition</a:t>
            </a:r>
            <a:br>
              <a:rPr lang="en-US" sz="2800" dirty="0" smtClean="0"/>
            </a:br>
            <a:r>
              <a:rPr lang="en-US" sz="2800" dirty="0" smtClean="0"/>
              <a:t>* </a:t>
            </a:r>
            <a:r>
              <a:rPr lang="en-US" sz="2800" dirty="0"/>
              <a:t>Interruption to preparation</a:t>
            </a:r>
            <a:br>
              <a:rPr lang="en-US" sz="2800" dirty="0"/>
            </a:br>
            <a:r>
              <a:rPr lang="en-US" sz="2800" dirty="0"/>
              <a:t>* No goals </a:t>
            </a:r>
            <a:r>
              <a:rPr lang="en-US" sz="2800" dirty="0" smtClean="0"/>
              <a:t>set</a:t>
            </a:r>
            <a:r>
              <a:rPr lang="en-US" dirty="0" smtClean="0"/>
              <a:t/>
            </a:r>
            <a:br>
              <a:rPr lang="en-US" dirty="0" smtClean="0"/>
            </a:br>
            <a:endParaRPr lang="en-US" dirty="0"/>
          </a:p>
          <a:p>
            <a:endParaRPr lang="en-US" dirty="0"/>
          </a:p>
        </p:txBody>
      </p:sp>
    </p:spTree>
    <p:extLst>
      <p:ext uri="{BB962C8B-B14F-4D97-AF65-F5344CB8AC3E}">
        <p14:creationId xmlns:p14="http://schemas.microsoft.com/office/powerpoint/2010/main" val="33976878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212" y="1"/>
            <a:ext cx="9973278" cy="6337738"/>
          </a:xfrm>
        </p:spPr>
        <p:txBody>
          <a:bodyPr>
            <a:normAutofit fontScale="32500" lnSpcReduction="20000"/>
          </a:bodyPr>
          <a:lstStyle/>
          <a:p>
            <a:r>
              <a:rPr lang="en-US" sz="7400" b="1" dirty="0" smtClean="0"/>
              <a:t>Some things that may prevent flow are:</a:t>
            </a:r>
            <a:r>
              <a:rPr lang="en-US" sz="7400" dirty="0" smtClean="0"/>
              <a:t> </a:t>
            </a:r>
            <a:r>
              <a:rPr lang="en-US" sz="7400" b="1" dirty="0" smtClean="0"/>
              <a:t>(C’d)</a:t>
            </a:r>
          </a:p>
          <a:p>
            <a:r>
              <a:rPr lang="en-US" sz="7400" dirty="0" smtClean="0"/>
              <a:t>* Lack of challenge</a:t>
            </a:r>
            <a:br>
              <a:rPr lang="en-US" sz="7400" dirty="0" smtClean="0"/>
            </a:br>
            <a:r>
              <a:rPr lang="en-US" sz="7400" dirty="0" smtClean="0"/>
              <a:t>* Low arousal or motivation</a:t>
            </a:r>
            <a:br>
              <a:rPr lang="en-US" sz="7400" dirty="0" smtClean="0"/>
            </a:br>
            <a:r>
              <a:rPr lang="en-US" sz="7400" dirty="0" smtClean="0"/>
              <a:t>* Not relaxed enough</a:t>
            </a:r>
            <a:br>
              <a:rPr lang="en-US" sz="7400" dirty="0" smtClean="0"/>
            </a:br>
            <a:r>
              <a:rPr lang="en-US" sz="7400" dirty="0" smtClean="0"/>
              <a:t>* Too relaxed</a:t>
            </a:r>
            <a:br>
              <a:rPr lang="en-US" sz="7400" dirty="0" smtClean="0"/>
            </a:br>
            <a:r>
              <a:rPr lang="en-US" sz="7400" dirty="0" smtClean="0"/>
              <a:t>* Poor team performance</a:t>
            </a:r>
            <a:br>
              <a:rPr lang="en-US" sz="7400" dirty="0" smtClean="0"/>
            </a:br>
            <a:r>
              <a:rPr lang="en-US" sz="7400" dirty="0" smtClean="0"/>
              <a:t>* Not feeling part of a team </a:t>
            </a:r>
            <a:br>
              <a:rPr lang="en-US" sz="7400" dirty="0" smtClean="0"/>
            </a:br>
            <a:r>
              <a:rPr lang="en-US" sz="7400" dirty="0" smtClean="0"/>
              <a:t>* Negative talk within the team</a:t>
            </a:r>
            <a:br>
              <a:rPr lang="en-US" sz="7400" dirty="0" smtClean="0"/>
            </a:br>
            <a:r>
              <a:rPr lang="en-US" sz="7400" dirty="0" smtClean="0"/>
              <a:t>* Errors</a:t>
            </a:r>
            <a:br>
              <a:rPr lang="en-US" sz="7400" dirty="0" smtClean="0"/>
            </a:br>
            <a:r>
              <a:rPr lang="en-US" sz="7400" dirty="0" smtClean="0"/>
              <a:t>* Poor techniques</a:t>
            </a:r>
            <a:br>
              <a:rPr lang="en-US" sz="7400" dirty="0" smtClean="0"/>
            </a:br>
            <a:r>
              <a:rPr lang="en-US" sz="7400" dirty="0" smtClean="0"/>
              <a:t>* Things not going as planned</a:t>
            </a:r>
            <a:br>
              <a:rPr lang="en-US" sz="7400" dirty="0" smtClean="0"/>
            </a:br>
            <a:r>
              <a:rPr lang="en-US" sz="7400" dirty="0" smtClean="0"/>
              <a:t>* Stoppage in play</a:t>
            </a:r>
            <a:br>
              <a:rPr lang="en-US" sz="7400" dirty="0" smtClean="0"/>
            </a:br>
            <a:r>
              <a:rPr lang="en-US" sz="7400" dirty="0" smtClean="0"/>
              <a:t>* Oppositions activity</a:t>
            </a:r>
            <a:br>
              <a:rPr lang="en-US" sz="7400" dirty="0" smtClean="0"/>
            </a:br>
            <a:r>
              <a:rPr lang="en-US" sz="7400" dirty="0" smtClean="0"/>
              <a:t>* Negative refereeing decisions</a:t>
            </a:r>
            <a:br>
              <a:rPr lang="en-US" sz="7400" dirty="0" smtClean="0"/>
            </a:br>
            <a:r>
              <a:rPr lang="en-US" sz="7400" dirty="0" smtClean="0"/>
              <a:t>* Inappropriate, negative, or lack of feedback</a:t>
            </a:r>
            <a:br>
              <a:rPr lang="en-US" sz="7400" dirty="0" smtClean="0"/>
            </a:br>
            <a:r>
              <a:rPr lang="en-US" sz="7400" dirty="0" smtClean="0"/>
              <a:t>* Worrying about competition</a:t>
            </a:r>
            <a:br>
              <a:rPr lang="en-US" sz="7400" dirty="0" smtClean="0"/>
            </a:br>
            <a:r>
              <a:rPr lang="en-US" sz="7400" dirty="0" smtClean="0"/>
              <a:t>* Daydreaming</a:t>
            </a:r>
            <a:br>
              <a:rPr lang="en-US" sz="7400" dirty="0" smtClean="0"/>
            </a:br>
            <a:r>
              <a:rPr lang="en-US" sz="7400" dirty="0" smtClean="0"/>
              <a:t>* Loss of concentration</a:t>
            </a:r>
            <a:br>
              <a:rPr lang="en-US" sz="7400" dirty="0" smtClean="0"/>
            </a:br>
            <a:r>
              <a:rPr lang="en-US" sz="7400" dirty="0" smtClean="0"/>
              <a:t>* Self doubt</a:t>
            </a:r>
            <a:br>
              <a:rPr lang="en-US" sz="7400" dirty="0" smtClean="0"/>
            </a:br>
            <a:r>
              <a:rPr lang="en-US" sz="7400" dirty="0" smtClean="0"/>
              <a:t>* Putting too much pressure on yourself</a:t>
            </a:r>
            <a:endParaRPr lang="en-US" sz="7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10492983" cy="917090"/>
          </a:xfrm>
        </p:spPr>
        <p:txBody>
          <a:bodyPr/>
          <a:lstStyle/>
          <a:p>
            <a:r>
              <a:rPr lang="en-US" dirty="0"/>
              <a:t>How To Motivate ESL Students:</a:t>
            </a:r>
          </a:p>
        </p:txBody>
      </p:sp>
      <p:sp>
        <p:nvSpPr>
          <p:cNvPr id="3" name="Subtitle 2"/>
          <p:cNvSpPr>
            <a:spLocks noGrp="1"/>
          </p:cNvSpPr>
          <p:nvPr>
            <p:ph type="subTitle" idx="1"/>
          </p:nvPr>
        </p:nvSpPr>
        <p:spPr>
          <a:xfrm>
            <a:off x="684212" y="1516829"/>
            <a:ext cx="10492982" cy="4274372"/>
          </a:xfrm>
        </p:spPr>
        <p:txBody>
          <a:bodyPr>
            <a:normAutofit/>
          </a:bodyPr>
          <a:lstStyle/>
          <a:p>
            <a:r>
              <a:rPr lang="en-US" sz="2800" b="1" dirty="0"/>
              <a:t>Use as many references to </a:t>
            </a:r>
            <a:r>
              <a:rPr lang="en-US" sz="2800" b="1" dirty="0" smtClean="0"/>
              <a:t>popular </a:t>
            </a:r>
            <a:r>
              <a:rPr lang="en-US" sz="2800" b="1" dirty="0"/>
              <a:t>culture as you </a:t>
            </a:r>
            <a:r>
              <a:rPr lang="en-US" sz="2800" b="1" dirty="0" smtClean="0"/>
              <a:t>can</a:t>
            </a:r>
          </a:p>
          <a:p>
            <a:r>
              <a:rPr lang="en-US" sz="2800" b="1" dirty="0"/>
              <a:t>Give </a:t>
            </a:r>
            <a:r>
              <a:rPr lang="en-US" sz="2800" b="1" dirty="0" smtClean="0"/>
              <a:t>students </a:t>
            </a:r>
            <a:r>
              <a:rPr lang="en-US" sz="2800" b="1" dirty="0"/>
              <a:t>a little friendly </a:t>
            </a:r>
            <a:r>
              <a:rPr lang="en-US" sz="2800" b="1" dirty="0" smtClean="0"/>
              <a:t>competition</a:t>
            </a:r>
          </a:p>
          <a:p>
            <a:r>
              <a:rPr lang="en-US" sz="2800" b="1" dirty="0"/>
              <a:t>Cater to their skills and exploit their </a:t>
            </a:r>
            <a:r>
              <a:rPr lang="en-US" sz="2800" b="1" dirty="0" smtClean="0"/>
              <a:t>talents</a:t>
            </a:r>
          </a:p>
          <a:p>
            <a:r>
              <a:rPr lang="en-US" sz="2800" b="1" dirty="0"/>
              <a:t>Use pen pals to motivate </a:t>
            </a:r>
            <a:r>
              <a:rPr lang="en-US" sz="2800" b="1" dirty="0" smtClean="0"/>
              <a:t>writing</a:t>
            </a:r>
          </a:p>
          <a:p>
            <a:r>
              <a:rPr lang="en-US" sz="2800" b="1" dirty="0"/>
              <a:t>Integrate technology into the classroom</a:t>
            </a:r>
          </a:p>
          <a:p>
            <a:r>
              <a:rPr lang="en-US" sz="2800" b="1" dirty="0"/>
              <a:t>Play games</a:t>
            </a:r>
          </a:p>
          <a:p>
            <a:r>
              <a:rPr lang="en-US" sz="2800" b="1" dirty="0"/>
              <a:t>Use </a:t>
            </a:r>
            <a:r>
              <a:rPr lang="en-US" sz="2800" b="1" dirty="0" smtClean="0"/>
              <a:t>real life objects in </a:t>
            </a:r>
            <a:r>
              <a:rPr lang="en-US" sz="2800" b="1" dirty="0"/>
              <a:t>the </a:t>
            </a:r>
            <a:r>
              <a:rPr lang="en-US" sz="2800" b="1" dirty="0" smtClean="0"/>
              <a:t>classroom</a:t>
            </a:r>
          </a:p>
          <a:p>
            <a:endParaRPr lang="en-US" b="1" dirty="0"/>
          </a:p>
          <a:p>
            <a:endParaRPr lang="en-US" b="1" dirty="0"/>
          </a:p>
          <a:p>
            <a:endParaRPr lang="en-US" dirty="0"/>
          </a:p>
        </p:txBody>
      </p:sp>
    </p:spTree>
    <p:extLst>
      <p:ext uri="{BB962C8B-B14F-4D97-AF65-F5344CB8AC3E}">
        <p14:creationId xmlns:p14="http://schemas.microsoft.com/office/powerpoint/2010/main" val="19324010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992394"/>
          </a:xfrm>
        </p:spPr>
        <p:txBody>
          <a:bodyPr/>
          <a:lstStyle/>
          <a:p>
            <a:r>
              <a:rPr lang="en-US" dirty="0" smtClean="0"/>
              <a:t>Knowledge factors</a:t>
            </a:r>
            <a:endParaRPr lang="fa-IR" dirty="0"/>
          </a:p>
        </p:txBody>
      </p:sp>
      <p:sp>
        <p:nvSpPr>
          <p:cNvPr id="3" name="Subtitle 2"/>
          <p:cNvSpPr>
            <a:spLocks noGrp="1"/>
          </p:cNvSpPr>
          <p:nvPr>
            <p:ph type="subTitle" idx="1"/>
          </p:nvPr>
        </p:nvSpPr>
        <p:spPr>
          <a:xfrm>
            <a:off x="684212" y="1678194"/>
            <a:ext cx="10794197" cy="1947333"/>
          </a:xfrm>
        </p:spPr>
        <p:txBody>
          <a:bodyPr>
            <a:normAutofit/>
          </a:bodyPr>
          <a:lstStyle/>
          <a:p>
            <a:r>
              <a:rPr lang="en-US" sz="4000" dirty="0" smtClean="0"/>
              <a:t>Knowledge factors refer </a:t>
            </a:r>
            <a:r>
              <a:rPr lang="en-US" sz="4000" u="sng" dirty="0" smtClean="0"/>
              <a:t>to language knowledge </a:t>
            </a:r>
            <a:r>
              <a:rPr lang="en-US" sz="4000" dirty="0" smtClean="0"/>
              <a:t>and </a:t>
            </a:r>
            <a:r>
              <a:rPr lang="en-US" sz="4000" u="sng" dirty="0" smtClean="0"/>
              <a:t>meta language knowledge</a:t>
            </a:r>
            <a:endParaRPr lang="fa-IR" sz="4000" u="sng" dirty="0"/>
          </a:p>
        </p:txBody>
      </p:sp>
    </p:spTree>
    <p:extLst>
      <p:ext uri="{BB962C8B-B14F-4D97-AF65-F5344CB8AC3E}">
        <p14:creationId xmlns:p14="http://schemas.microsoft.com/office/powerpoint/2010/main" val="598895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3153" y="260799"/>
            <a:ext cx="9460250" cy="1541034"/>
          </a:xfrm>
        </p:spPr>
        <p:txBody>
          <a:bodyPr>
            <a:normAutofit fontScale="90000"/>
          </a:bodyPr>
          <a:lstStyle/>
          <a:p>
            <a:r>
              <a:rPr lang="en-US" dirty="0"/>
              <a:t>Knowledge </a:t>
            </a:r>
            <a:r>
              <a:rPr lang="en-US" dirty="0" smtClean="0"/>
              <a:t>factors</a:t>
            </a:r>
            <a:br>
              <a:rPr lang="en-US" dirty="0" smtClean="0"/>
            </a:br>
            <a:r>
              <a:rPr lang="en-US" dirty="0"/>
              <a:t> </a:t>
            </a:r>
            <a:r>
              <a:rPr lang="en-US" dirty="0" smtClean="0"/>
              <a:t>    A) Language knowledge</a:t>
            </a:r>
            <a:endParaRPr lang="fa-IR" dirty="0"/>
          </a:p>
        </p:txBody>
      </p:sp>
      <p:sp>
        <p:nvSpPr>
          <p:cNvPr id="3" name="Subtitle 2"/>
          <p:cNvSpPr>
            <a:spLocks noGrp="1"/>
          </p:cNvSpPr>
          <p:nvPr>
            <p:ph type="subTitle" idx="1"/>
          </p:nvPr>
        </p:nvSpPr>
        <p:spPr>
          <a:xfrm>
            <a:off x="684212" y="1801833"/>
            <a:ext cx="11507788" cy="3564366"/>
          </a:xfrm>
        </p:spPr>
        <p:txBody>
          <a:bodyPr>
            <a:noAutofit/>
          </a:bodyPr>
          <a:lstStyle/>
          <a:p>
            <a:r>
              <a:rPr lang="en-US" sz="2800" dirty="0" smtClean="0"/>
              <a:t>Language knowledge represents knowledge / ability in the native language, in still developing target language and in other languages already known.</a:t>
            </a:r>
          </a:p>
          <a:p>
            <a:r>
              <a:rPr lang="en-US" sz="2800" dirty="0"/>
              <a:t> </a:t>
            </a:r>
            <a:r>
              <a:rPr lang="en-US" sz="2800" dirty="0" smtClean="0"/>
              <a:t>   L2 learners do not effectively switch off their L1 while processing the L2 , but has it constantly available (V. Cook).It means that L1 has an important effect on L2 learning.</a:t>
            </a:r>
          </a:p>
          <a:p>
            <a:r>
              <a:rPr lang="en-US" sz="2800" dirty="0" smtClean="0"/>
              <a:t>Facilitating Function of language knowledge</a:t>
            </a:r>
          </a:p>
          <a:p>
            <a:r>
              <a:rPr lang="en-US" sz="2800" dirty="0" smtClean="0"/>
              <a:t>Constraining Function of language knowledge</a:t>
            </a:r>
            <a:endParaRPr lang="fa-IR" sz="2800" dirty="0"/>
          </a:p>
        </p:txBody>
      </p:sp>
    </p:spTree>
    <p:extLst>
      <p:ext uri="{BB962C8B-B14F-4D97-AF65-F5344CB8AC3E}">
        <p14:creationId xmlns:p14="http://schemas.microsoft.com/office/powerpoint/2010/main" val="595241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487332"/>
            <a:ext cx="9773433" cy="1507067"/>
          </a:xfrm>
        </p:spPr>
        <p:txBody>
          <a:bodyPr/>
          <a:lstStyle/>
          <a:p>
            <a:r>
              <a:rPr lang="en-US" dirty="0" smtClean="0"/>
              <a:t>Negotiation Factors</a:t>
            </a:r>
            <a:endParaRPr lang="en-US" dirty="0"/>
          </a:p>
        </p:txBody>
      </p:sp>
      <p:sp>
        <p:nvSpPr>
          <p:cNvPr id="3" name="Content Placeholder 2"/>
          <p:cNvSpPr>
            <a:spLocks noGrp="1"/>
          </p:cNvSpPr>
          <p:nvPr>
            <p:ph idx="1"/>
          </p:nvPr>
        </p:nvSpPr>
        <p:spPr>
          <a:xfrm>
            <a:off x="684212" y="685800"/>
            <a:ext cx="11138594" cy="4143777"/>
          </a:xfrm>
        </p:spPr>
        <p:txBody>
          <a:bodyPr>
            <a:noAutofit/>
          </a:bodyPr>
          <a:lstStyle/>
          <a:p>
            <a:r>
              <a:rPr lang="en-US" sz="2800" dirty="0" smtClean="0"/>
              <a:t>Meaning :&gt; </a:t>
            </a:r>
            <a:r>
              <a:rPr lang="en-US" sz="2800" u="sng" dirty="0" smtClean="0"/>
              <a:t>Ways in which participants in a communicative event structure their social relationships through interaction.</a:t>
            </a:r>
          </a:p>
          <a:p>
            <a:r>
              <a:rPr lang="en-US" sz="2800" dirty="0" smtClean="0"/>
              <a:t>There are three dimensions to negotiation:</a:t>
            </a:r>
          </a:p>
          <a:p>
            <a:pPr marL="0" indent="0">
              <a:buNone/>
            </a:pPr>
            <a:r>
              <a:rPr lang="en-US" sz="2800" dirty="0" smtClean="0"/>
              <a:t>1)Introspection</a:t>
            </a:r>
          </a:p>
          <a:p>
            <a:pPr marL="0" indent="0">
              <a:buNone/>
            </a:pPr>
            <a:r>
              <a:rPr lang="en-US" sz="2800" dirty="0" smtClean="0"/>
              <a:t>2)Interaction</a:t>
            </a:r>
          </a:p>
          <a:p>
            <a:pPr marL="0" indent="0">
              <a:buNone/>
            </a:pPr>
            <a:r>
              <a:rPr lang="en-US" sz="2800" dirty="0" smtClean="0"/>
              <a:t>And 3)Interpretation</a:t>
            </a:r>
            <a:endParaRPr lang="en-US" sz="2800" dirty="0"/>
          </a:p>
        </p:txBody>
      </p:sp>
    </p:spTree>
    <p:extLst>
      <p:ext uri="{BB962C8B-B14F-4D97-AF65-F5344CB8AC3E}">
        <p14:creationId xmlns:p14="http://schemas.microsoft.com/office/powerpoint/2010/main" val="22201435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145000"/>
            <a:ext cx="10955563" cy="1624405"/>
          </a:xfrm>
        </p:spPr>
        <p:txBody>
          <a:bodyPr/>
          <a:lstStyle/>
          <a:p>
            <a:r>
              <a:rPr lang="en-US" dirty="0"/>
              <a:t>Knowledge factors</a:t>
            </a:r>
            <a:br>
              <a:rPr lang="en-US" dirty="0"/>
            </a:br>
            <a:r>
              <a:rPr lang="en-US" dirty="0"/>
              <a:t>     A) </a:t>
            </a:r>
            <a:r>
              <a:rPr lang="en-US" dirty="0" smtClean="0"/>
              <a:t>metaLanguage </a:t>
            </a:r>
            <a:r>
              <a:rPr lang="en-US" dirty="0"/>
              <a:t>knowledge</a:t>
            </a:r>
            <a:endParaRPr lang="fa-IR" dirty="0"/>
          </a:p>
        </p:txBody>
      </p:sp>
      <p:sp>
        <p:nvSpPr>
          <p:cNvPr id="3" name="Subtitle 2"/>
          <p:cNvSpPr>
            <a:spLocks noGrp="1"/>
          </p:cNvSpPr>
          <p:nvPr>
            <p:ph type="subTitle" idx="1"/>
          </p:nvPr>
        </p:nvSpPr>
        <p:spPr>
          <a:xfrm>
            <a:off x="684212" y="1769405"/>
            <a:ext cx="11331777" cy="1947333"/>
          </a:xfrm>
        </p:spPr>
        <p:txBody>
          <a:bodyPr>
            <a:noAutofit/>
          </a:bodyPr>
          <a:lstStyle/>
          <a:p>
            <a:r>
              <a:rPr lang="en-US" sz="3200" dirty="0" smtClean="0"/>
              <a:t>Metalanguage </a:t>
            </a:r>
            <a:r>
              <a:rPr lang="en-US" sz="3200" dirty="0"/>
              <a:t>knowledge refers to</a:t>
            </a:r>
            <a:r>
              <a:rPr lang="en-US" sz="3200" dirty="0" smtClean="0"/>
              <a:t> one’s ability to consider language not just as means of expressing ideas or communicating with others, but also as an object of inquiry.</a:t>
            </a:r>
          </a:p>
          <a:p>
            <a:r>
              <a:rPr lang="en-US" sz="3200" dirty="0" smtClean="0"/>
              <a:t>There is  a strong relationship between language experience and metalanguage knowledge. The more we use our metalinguistic knowledge the more it impacts on our cognition that results in cognitive processes of L2 dev. </a:t>
            </a:r>
            <a:r>
              <a:rPr lang="en-US" sz="3200" dirty="0"/>
              <a:t>a</a:t>
            </a:r>
            <a:r>
              <a:rPr lang="en-US" sz="3200" dirty="0" smtClean="0"/>
              <a:t>nd use.</a:t>
            </a:r>
            <a:endParaRPr lang="fa-IR" sz="3200" dirty="0"/>
          </a:p>
        </p:txBody>
      </p:sp>
    </p:spTree>
    <p:extLst>
      <p:ext uri="{BB962C8B-B14F-4D97-AF65-F5344CB8AC3E}">
        <p14:creationId xmlns:p14="http://schemas.microsoft.com/office/powerpoint/2010/main" val="4663567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9761463" cy="1648610"/>
          </a:xfrm>
        </p:spPr>
        <p:txBody>
          <a:bodyPr/>
          <a:lstStyle/>
          <a:p>
            <a:r>
              <a:rPr lang="en-US" dirty="0" smtClean="0"/>
              <a:t>And </a:t>
            </a:r>
            <a:r>
              <a:rPr lang="en-US" dirty="0" smtClean="0">
                <a:solidFill>
                  <a:srgbClr val="FFFF00"/>
                </a:solidFill>
              </a:rPr>
              <a:t>@</a:t>
            </a:r>
            <a:r>
              <a:rPr lang="en-US" dirty="0" smtClean="0"/>
              <a:t> last</a:t>
            </a:r>
            <a:br>
              <a:rPr lang="en-US" dirty="0" smtClean="0"/>
            </a:br>
            <a:r>
              <a:rPr lang="en-US" dirty="0" smtClean="0"/>
              <a:t>   Environmental Factors</a:t>
            </a:r>
            <a:endParaRPr lang="fa-IR" dirty="0"/>
          </a:p>
        </p:txBody>
      </p:sp>
      <p:sp>
        <p:nvSpPr>
          <p:cNvPr id="3" name="Subtitle 2"/>
          <p:cNvSpPr>
            <a:spLocks noGrp="1"/>
          </p:cNvSpPr>
          <p:nvPr>
            <p:ph type="subTitle" idx="1"/>
          </p:nvPr>
        </p:nvSpPr>
        <p:spPr>
          <a:xfrm>
            <a:off x="684211" y="2423857"/>
            <a:ext cx="10310104" cy="3976943"/>
          </a:xfrm>
        </p:spPr>
        <p:txBody>
          <a:bodyPr>
            <a:normAutofit fontScale="92500" lnSpcReduction="20000"/>
          </a:bodyPr>
          <a:lstStyle/>
          <a:p>
            <a:r>
              <a:rPr lang="en-US" sz="3000" dirty="0" smtClean="0"/>
              <a:t>Environmental factors refer to wider social environment in which language learning and teaching take place. These include the global, national, social, cultural, political, economic, educational, and family contexts. </a:t>
            </a:r>
          </a:p>
          <a:p>
            <a:r>
              <a:rPr lang="en-US" dirty="0"/>
              <a:t>                                                           </a:t>
            </a:r>
            <a:r>
              <a:rPr lang="en-US" dirty="0" smtClean="0"/>
              <a:t> </a:t>
            </a:r>
            <a:r>
              <a:rPr lang="en-US" sz="2600" dirty="0" smtClean="0"/>
              <a:t>Social </a:t>
            </a:r>
            <a:r>
              <a:rPr lang="en-US" sz="2600" dirty="0"/>
              <a:t>Context</a:t>
            </a:r>
            <a:endParaRPr lang="en-US" sz="2600" dirty="0" smtClean="0"/>
          </a:p>
          <a:p>
            <a:r>
              <a:rPr lang="en-US" dirty="0"/>
              <a:t> </a:t>
            </a:r>
            <a:r>
              <a:rPr lang="en-US" dirty="0" smtClean="0"/>
              <a:t>                                                   </a:t>
            </a:r>
            <a:endParaRPr lang="en-US" dirty="0"/>
          </a:p>
          <a:p>
            <a:r>
              <a:rPr lang="en-US" sz="2400" dirty="0"/>
              <a:t>Environmental Factors :</a:t>
            </a:r>
          </a:p>
          <a:p>
            <a:endParaRPr lang="en-US" dirty="0" smtClean="0"/>
          </a:p>
          <a:p>
            <a:endParaRPr lang="en-US" dirty="0"/>
          </a:p>
          <a:p>
            <a:r>
              <a:rPr lang="en-US" dirty="0" smtClean="0"/>
              <a:t>                                                            </a:t>
            </a:r>
            <a:r>
              <a:rPr lang="en-US" sz="2600" dirty="0" smtClean="0"/>
              <a:t>Educational Context</a:t>
            </a:r>
            <a:endParaRPr lang="fa-IR" sz="2600" dirty="0"/>
          </a:p>
        </p:txBody>
      </p:sp>
      <p:sp>
        <p:nvSpPr>
          <p:cNvPr id="8" name="Bent Arrow 7"/>
          <p:cNvSpPr/>
          <p:nvPr/>
        </p:nvSpPr>
        <p:spPr>
          <a:xfrm>
            <a:off x="4260785" y="3960507"/>
            <a:ext cx="451821" cy="90364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9" name="Bent Arrow 8"/>
          <p:cNvSpPr/>
          <p:nvPr/>
        </p:nvSpPr>
        <p:spPr>
          <a:xfrm rot="10800000" flipH="1">
            <a:off x="4260786" y="5180653"/>
            <a:ext cx="494851" cy="100120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Tree>
    <p:extLst>
      <p:ext uri="{BB962C8B-B14F-4D97-AF65-F5344CB8AC3E}">
        <p14:creationId xmlns:p14="http://schemas.microsoft.com/office/powerpoint/2010/main" val="3373312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1422700"/>
          </a:xfrm>
        </p:spPr>
        <p:txBody>
          <a:bodyPr>
            <a:normAutofit fontScale="90000"/>
          </a:bodyPr>
          <a:lstStyle/>
          <a:p>
            <a:r>
              <a:rPr lang="en-US" dirty="0" smtClean="0"/>
              <a:t>Environmental Factor</a:t>
            </a:r>
            <a:br>
              <a:rPr lang="en-US" dirty="0" smtClean="0"/>
            </a:br>
            <a:r>
              <a:rPr lang="en-US" dirty="0" smtClean="0"/>
              <a:t>     a) Social Context</a:t>
            </a:r>
            <a:endParaRPr lang="fa-IR" dirty="0"/>
          </a:p>
        </p:txBody>
      </p:sp>
      <p:sp>
        <p:nvSpPr>
          <p:cNvPr id="3" name="Subtitle 2"/>
          <p:cNvSpPr>
            <a:spLocks noGrp="1"/>
          </p:cNvSpPr>
          <p:nvPr>
            <p:ph type="subTitle" idx="1"/>
          </p:nvPr>
        </p:nvSpPr>
        <p:spPr>
          <a:xfrm>
            <a:off x="684212" y="2108500"/>
            <a:ext cx="10507529" cy="4019973"/>
          </a:xfrm>
        </p:spPr>
        <p:txBody>
          <a:bodyPr>
            <a:normAutofit fontScale="92500" lnSpcReduction="20000"/>
          </a:bodyPr>
          <a:lstStyle/>
          <a:p>
            <a:r>
              <a:rPr lang="en-US" sz="2600" dirty="0" smtClean="0"/>
              <a:t>Social context refers to a range of language learning environment such as home, the neighborhood, the classroom, and the society at large and also recently added like historical, political, and social factors as well.</a:t>
            </a:r>
          </a:p>
          <a:p>
            <a:endParaRPr lang="en-US" sz="2600" dirty="0" smtClean="0"/>
          </a:p>
          <a:p>
            <a:r>
              <a:rPr lang="en-US" sz="2600" dirty="0" smtClean="0"/>
              <a:t>The learners choice of </a:t>
            </a:r>
            <a:r>
              <a:rPr lang="en-US" sz="2600" u="sng" dirty="0" smtClean="0"/>
              <a:t>what input</a:t>
            </a:r>
            <a:r>
              <a:rPr lang="en-US" sz="2600" dirty="0" smtClean="0"/>
              <a:t> becomes </a:t>
            </a:r>
            <a:r>
              <a:rPr lang="en-US" sz="2600" u="sng" dirty="0" smtClean="0"/>
              <a:t> intake </a:t>
            </a:r>
            <a:r>
              <a:rPr lang="en-US" sz="2600" dirty="0"/>
              <a:t> </a:t>
            </a:r>
            <a:r>
              <a:rPr lang="en-US" sz="2600" dirty="0" smtClean="0"/>
              <a:t>is highly affected by social and situational contexts.</a:t>
            </a:r>
          </a:p>
          <a:p>
            <a:endParaRPr lang="en-US" sz="2600" dirty="0"/>
          </a:p>
          <a:p>
            <a:r>
              <a:rPr lang="en-US" sz="2600" dirty="0" smtClean="0"/>
              <a:t>Social settings create and shape opportunities for both learners and competent speakers of the L2 to communicate with each other and thereby maximizing learning potential</a:t>
            </a:r>
            <a:r>
              <a:rPr lang="en-US" dirty="0" smtClean="0"/>
              <a:t>.</a:t>
            </a:r>
            <a:endParaRPr lang="en-US" dirty="0"/>
          </a:p>
        </p:txBody>
      </p:sp>
    </p:spTree>
    <p:extLst>
      <p:ext uri="{BB962C8B-B14F-4D97-AF65-F5344CB8AC3E}">
        <p14:creationId xmlns:p14="http://schemas.microsoft.com/office/powerpoint/2010/main" val="658056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341554"/>
            <a:ext cx="10041162" cy="1637853"/>
          </a:xfrm>
        </p:spPr>
        <p:txBody>
          <a:bodyPr/>
          <a:lstStyle/>
          <a:p>
            <a:r>
              <a:rPr lang="en-US" dirty="0"/>
              <a:t>Environmental Factor</a:t>
            </a:r>
            <a:br>
              <a:rPr lang="en-US" dirty="0"/>
            </a:br>
            <a:r>
              <a:rPr lang="en-US" dirty="0"/>
              <a:t>     </a:t>
            </a:r>
            <a:r>
              <a:rPr lang="en-US" dirty="0" smtClean="0"/>
              <a:t>b) Educational </a:t>
            </a:r>
            <a:r>
              <a:rPr lang="en-US" dirty="0"/>
              <a:t>Context</a:t>
            </a:r>
            <a:endParaRPr lang="fa-IR" dirty="0"/>
          </a:p>
        </p:txBody>
      </p:sp>
      <p:sp>
        <p:nvSpPr>
          <p:cNvPr id="3" name="Subtitle 2"/>
          <p:cNvSpPr>
            <a:spLocks noGrp="1"/>
          </p:cNvSpPr>
          <p:nvPr>
            <p:ph type="subTitle" idx="1"/>
          </p:nvPr>
        </p:nvSpPr>
        <p:spPr>
          <a:xfrm>
            <a:off x="684211" y="1979407"/>
            <a:ext cx="11370414" cy="4588818"/>
          </a:xfrm>
        </p:spPr>
        <p:txBody>
          <a:bodyPr>
            <a:normAutofit fontScale="55000" lnSpcReduction="20000"/>
          </a:bodyPr>
          <a:lstStyle/>
          <a:p>
            <a:r>
              <a:rPr lang="en-US" sz="4400" dirty="0" smtClean="0"/>
              <a:t>Studies on educational contexts grounded in educational psychology emphasize the inseparability and reciprocal influence of educational institutions and setting in which learning and teaching operations are embedded.</a:t>
            </a:r>
          </a:p>
          <a:p>
            <a:r>
              <a:rPr lang="en-US" sz="4400" b="1" dirty="0" smtClean="0"/>
              <a:t>Additive </a:t>
            </a:r>
            <a:r>
              <a:rPr lang="en-US" sz="4400" b="1" dirty="0"/>
              <a:t>bilingualism</a:t>
            </a:r>
            <a:r>
              <a:rPr lang="en-US" sz="4400" dirty="0"/>
              <a:t>: Bilingualism in which a second language is acquired without detriment to the first. Used e.g. of the learning of French by English speakers in Canada: that of German and French by speakers of Luxembourgish or of standard German by speakers of Swiss German also seems to fit the definition</a:t>
            </a:r>
            <a:r>
              <a:rPr lang="en-US" sz="4400" dirty="0" smtClean="0"/>
              <a:t>.</a:t>
            </a:r>
          </a:p>
          <a:p>
            <a:r>
              <a:rPr lang="en-US" sz="4400" b="1" dirty="0" smtClean="0"/>
              <a:t>Subtractive </a:t>
            </a:r>
            <a:r>
              <a:rPr lang="en-US" sz="4400" b="1" dirty="0"/>
              <a:t>bilingualism</a:t>
            </a:r>
            <a:r>
              <a:rPr lang="en-US" sz="4400" dirty="0"/>
              <a:t>: When learning a second language interferes with the learning of a first language. The second language replaces the first language. This is commonly found in children who emigrate to a foreign country when they are young, especially in cases of orphans who are deprived of their first language input.</a:t>
            </a:r>
            <a:endParaRPr lang="en-US" sz="4400" dirty="0" smtClean="0"/>
          </a:p>
          <a:p>
            <a:endParaRPr lang="fa-IR" dirty="0"/>
          </a:p>
        </p:txBody>
      </p:sp>
    </p:spTree>
    <p:extLst>
      <p:ext uri="{BB962C8B-B14F-4D97-AF65-F5344CB8AC3E}">
        <p14:creationId xmlns:p14="http://schemas.microsoft.com/office/powerpoint/2010/main" val="17632551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1078455"/>
          </a:xfrm>
        </p:spPr>
        <p:txBody>
          <a:bodyPr/>
          <a:lstStyle/>
          <a:p>
            <a:r>
              <a:rPr lang="en-US" dirty="0" smtClean="0"/>
              <a:t>Intake processes</a:t>
            </a:r>
            <a:endParaRPr lang="fa-IR" dirty="0"/>
          </a:p>
        </p:txBody>
      </p:sp>
      <p:sp>
        <p:nvSpPr>
          <p:cNvPr id="3" name="Subtitle 2"/>
          <p:cNvSpPr>
            <a:spLocks noGrp="1"/>
          </p:cNvSpPr>
          <p:nvPr>
            <p:ph type="subTitle" idx="1"/>
          </p:nvPr>
        </p:nvSpPr>
        <p:spPr>
          <a:xfrm>
            <a:off x="684212" y="1764254"/>
            <a:ext cx="10751167" cy="4066391"/>
          </a:xfrm>
        </p:spPr>
        <p:txBody>
          <a:bodyPr>
            <a:normAutofit/>
          </a:bodyPr>
          <a:lstStyle/>
          <a:p>
            <a:r>
              <a:rPr lang="en-US" sz="2800" dirty="0" smtClean="0"/>
              <a:t>Intake processes are cognitive mechanisms that at once meditate between and interact with input data and intake factors.</a:t>
            </a:r>
          </a:p>
          <a:p>
            <a:r>
              <a:rPr lang="en-US" sz="2800" dirty="0" smtClean="0"/>
              <a:t>Intake processes categories are : 1)Inferencing  </a:t>
            </a:r>
          </a:p>
          <a:p>
            <a:r>
              <a:rPr lang="en-US" sz="2800" dirty="0" smtClean="0"/>
              <a:t>                                                                    2)Structuring</a:t>
            </a:r>
          </a:p>
          <a:p>
            <a:r>
              <a:rPr lang="en-US" sz="2800" dirty="0" smtClean="0"/>
              <a:t>                                                                              3)restructuring </a:t>
            </a:r>
            <a:endParaRPr lang="fa-IR" sz="2800" dirty="0"/>
          </a:p>
        </p:txBody>
      </p:sp>
    </p:spTree>
    <p:extLst>
      <p:ext uri="{BB962C8B-B14F-4D97-AF65-F5344CB8AC3E}">
        <p14:creationId xmlns:p14="http://schemas.microsoft.com/office/powerpoint/2010/main" val="15514081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874545"/>
            <a:ext cx="8001000" cy="2971801"/>
          </a:xfrm>
        </p:spPr>
        <p:txBody>
          <a:bodyPr/>
          <a:lstStyle/>
          <a:p>
            <a:r>
              <a:rPr lang="en-US" dirty="0" smtClean="0"/>
              <a:t>Intake processes</a:t>
            </a:r>
            <a:br>
              <a:rPr lang="en-US" dirty="0" smtClean="0"/>
            </a:br>
            <a:r>
              <a:rPr lang="en-US" dirty="0" smtClean="0"/>
              <a:t>    1) Inferencing</a:t>
            </a:r>
            <a:endParaRPr lang="fa-IR" dirty="0"/>
          </a:p>
        </p:txBody>
      </p:sp>
      <p:sp>
        <p:nvSpPr>
          <p:cNvPr id="3" name="Subtitle 2"/>
          <p:cNvSpPr>
            <a:spLocks noGrp="1"/>
          </p:cNvSpPr>
          <p:nvPr>
            <p:ph type="subTitle" idx="1"/>
          </p:nvPr>
        </p:nvSpPr>
        <p:spPr>
          <a:xfrm>
            <a:off x="684211" y="3843867"/>
            <a:ext cx="11009806" cy="2260719"/>
          </a:xfrm>
        </p:spPr>
        <p:txBody>
          <a:bodyPr>
            <a:normAutofit fontScale="25000" lnSpcReduction="20000"/>
          </a:bodyPr>
          <a:lstStyle/>
          <a:p>
            <a:r>
              <a:rPr lang="en-US" sz="9600" dirty="0" smtClean="0"/>
              <a:t>Inference: </a:t>
            </a:r>
            <a:r>
              <a:rPr lang="en-US" sz="9600" dirty="0"/>
              <a:t>Inference is a mental process by which we reach a conclusion based on specific </a:t>
            </a:r>
            <a:r>
              <a:rPr lang="en-US" sz="9600" dirty="0" smtClean="0"/>
              <a:t>evidence. It can be inductive or deductive.</a:t>
            </a:r>
          </a:p>
          <a:p>
            <a:r>
              <a:rPr lang="en-US" sz="9600" dirty="0" smtClean="0"/>
              <a:t>E.G.: </a:t>
            </a:r>
            <a:r>
              <a:rPr lang="en-US" sz="9600" dirty="0"/>
              <a:t>We infer it is raining when we see someone with an open umbrella. We infer people are thirsty if they ask for a glass of </a:t>
            </a:r>
            <a:r>
              <a:rPr lang="en-US" sz="9600" dirty="0" smtClean="0"/>
              <a:t>water.</a:t>
            </a:r>
          </a:p>
          <a:p>
            <a:r>
              <a:rPr lang="en-US" sz="9600" dirty="0" smtClean="0"/>
              <a:t>Paraphrase and word coinage are some examples of overgeneralization used by Language learners that is a kind of inference.</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169" y="685799"/>
            <a:ext cx="4328967" cy="2636647"/>
          </a:xfrm>
          <a:prstGeom prst="rect">
            <a:avLst/>
          </a:prstGeom>
        </p:spPr>
      </p:pic>
    </p:spTree>
    <p:extLst>
      <p:ext uri="{BB962C8B-B14F-4D97-AF65-F5344CB8AC3E}">
        <p14:creationId xmlns:p14="http://schemas.microsoft.com/office/powerpoint/2010/main" val="21401484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1476488"/>
          </a:xfrm>
        </p:spPr>
        <p:txBody>
          <a:bodyPr>
            <a:normAutofit fontScale="90000"/>
          </a:bodyPr>
          <a:lstStyle/>
          <a:p>
            <a:r>
              <a:rPr lang="en-US" dirty="0"/>
              <a:t>Intake </a:t>
            </a:r>
            <a:r>
              <a:rPr lang="en-US" dirty="0" smtClean="0"/>
              <a:t>processes</a:t>
            </a:r>
            <a:br>
              <a:rPr lang="en-US" dirty="0" smtClean="0"/>
            </a:br>
            <a:r>
              <a:rPr lang="en-US" dirty="0" smtClean="0"/>
              <a:t>    2)Structuring</a:t>
            </a:r>
            <a:endParaRPr lang="fa-IR" dirty="0"/>
          </a:p>
        </p:txBody>
      </p:sp>
      <p:sp>
        <p:nvSpPr>
          <p:cNvPr id="3" name="Subtitle 2"/>
          <p:cNvSpPr>
            <a:spLocks noGrp="1"/>
          </p:cNvSpPr>
          <p:nvPr>
            <p:ph type="subTitle" idx="1"/>
          </p:nvPr>
        </p:nvSpPr>
        <p:spPr>
          <a:xfrm>
            <a:off x="684212" y="2305524"/>
            <a:ext cx="10224042" cy="1947333"/>
          </a:xfrm>
        </p:spPr>
        <p:txBody>
          <a:bodyPr>
            <a:normAutofit fontScale="92500" lnSpcReduction="10000"/>
          </a:bodyPr>
          <a:lstStyle/>
          <a:p>
            <a:r>
              <a:rPr lang="en-US" sz="2400" dirty="0" smtClean="0"/>
              <a:t>Structuring : Refers to how the L2 system is framed in the mind of the learner. It combines elements of analysis and control.</a:t>
            </a:r>
          </a:p>
          <a:p>
            <a:r>
              <a:rPr lang="en-US" sz="2400" dirty="0" smtClean="0"/>
              <a:t>The intake process of structuring helps learners construct, structure, and organize the symbolic representational system of TL by gradually making explicit the Implicit knowledge that shape their IL performance.</a:t>
            </a:r>
          </a:p>
          <a:p>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402468740"/>
              </p:ext>
            </p:extLst>
          </p:nvPr>
        </p:nvGraphicFramePr>
        <p:xfrm>
          <a:off x="312618" y="4252857"/>
          <a:ext cx="10967229" cy="1577789"/>
        </p:xfrm>
        <a:graphic>
          <a:graphicData uri="http://schemas.openxmlformats.org/drawingml/2006/table">
            <a:tbl>
              <a:tblPr rtl="1" firstRow="1" bandRow="1">
                <a:tableStyleId>{5C22544A-7EE6-4342-B048-85BDC9FD1C3A}</a:tableStyleId>
              </a:tblPr>
              <a:tblGrid>
                <a:gridCol w="10967229">
                  <a:extLst>
                    <a:ext uri="{9D8B030D-6E8A-4147-A177-3AD203B41FA5}">
                      <a16:colId xmlns:a16="http://schemas.microsoft.com/office/drawing/2014/main" val="20000"/>
                    </a:ext>
                  </a:extLst>
                </a:gridCol>
              </a:tblGrid>
              <a:tr h="1577789">
                <a:tc>
                  <a:txBody>
                    <a:bodyPr/>
                    <a:lstStyle/>
                    <a:p>
                      <a:pPr rtl="1"/>
                      <a:endParaRPr lang="en-US" dirty="0" smtClean="0"/>
                    </a:p>
                    <a:p>
                      <a:pPr rtl="1"/>
                      <a:r>
                        <a:rPr lang="en-US" sz="2000" dirty="0" smtClean="0"/>
                        <a:t>Comparison between Inferencing and structuring process of intake</a:t>
                      </a:r>
                    </a:p>
                    <a:p>
                      <a:pPr rtl="1"/>
                      <a:r>
                        <a:rPr lang="en-US" sz="2000" dirty="0" smtClean="0"/>
                        <a:t>Inferencing &gt; relates to perception and comprehension of forms</a:t>
                      </a:r>
                    </a:p>
                    <a:p>
                      <a:pPr rtl="1"/>
                      <a:r>
                        <a:rPr lang="en-US" sz="2000" dirty="0" smtClean="0"/>
                        <a:t>Structuring &gt; refers to incorporation of the forms in the learners grammar</a:t>
                      </a:r>
                      <a:endParaRPr lang="fa-IR" sz="20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40699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1605580"/>
          </a:xfrm>
        </p:spPr>
        <p:txBody>
          <a:bodyPr/>
          <a:lstStyle/>
          <a:p>
            <a:r>
              <a:rPr lang="en-US" dirty="0"/>
              <a:t>Intake </a:t>
            </a:r>
            <a:r>
              <a:rPr lang="en-US" dirty="0" smtClean="0"/>
              <a:t>processes</a:t>
            </a:r>
            <a:br>
              <a:rPr lang="en-US" dirty="0" smtClean="0"/>
            </a:br>
            <a:r>
              <a:rPr lang="en-US" dirty="0" smtClean="0"/>
              <a:t>3) restructuring</a:t>
            </a:r>
            <a:endParaRPr lang="fa-IR" dirty="0"/>
          </a:p>
        </p:txBody>
      </p:sp>
      <p:sp>
        <p:nvSpPr>
          <p:cNvPr id="3" name="Subtitle 2"/>
          <p:cNvSpPr>
            <a:spLocks noGrp="1"/>
          </p:cNvSpPr>
          <p:nvPr>
            <p:ph type="subTitle" idx="1"/>
          </p:nvPr>
        </p:nvSpPr>
        <p:spPr>
          <a:xfrm>
            <a:off x="684212" y="2456131"/>
            <a:ext cx="10299346" cy="1947333"/>
          </a:xfrm>
        </p:spPr>
        <p:txBody>
          <a:bodyPr>
            <a:noAutofit/>
          </a:bodyPr>
          <a:lstStyle/>
          <a:p>
            <a:r>
              <a:rPr lang="en-US" sz="2800" dirty="0" smtClean="0"/>
              <a:t>Restructuring denotes neither an incremental change in the structure already in place nor a slight modification of it but the addition of a totally new structure to allow for a totally new interpretation.</a:t>
            </a:r>
          </a:p>
          <a:p>
            <a:r>
              <a:rPr lang="en-US" sz="2800" dirty="0" smtClean="0"/>
              <a:t>It makes strategies shift in order to more efficient intake processing.</a:t>
            </a:r>
          </a:p>
          <a:p>
            <a:r>
              <a:rPr lang="en-US" sz="2800" dirty="0" smtClean="0"/>
              <a:t>It is sudden, quick, taking little tome and energy and discontinued process. </a:t>
            </a:r>
            <a:endParaRPr lang="fa-IR"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4442" y="386379"/>
            <a:ext cx="4028966" cy="2069751"/>
          </a:xfrm>
          <a:prstGeom prst="rect">
            <a:avLst/>
          </a:prstGeom>
        </p:spPr>
      </p:pic>
    </p:spTree>
    <p:extLst>
      <p:ext uri="{BB962C8B-B14F-4D97-AF65-F5344CB8AC3E}">
        <p14:creationId xmlns:p14="http://schemas.microsoft.com/office/powerpoint/2010/main" val="18572058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1067696"/>
          </a:xfrm>
        </p:spPr>
        <p:txBody>
          <a:bodyPr>
            <a:normAutofit fontScale="90000"/>
          </a:bodyPr>
          <a:lstStyle/>
          <a:p>
            <a:pPr algn="ctr"/>
            <a:r>
              <a:rPr lang="en-US" sz="6600" dirty="0" smtClean="0"/>
              <a:t>Output</a:t>
            </a:r>
            <a:endParaRPr lang="fa-IR" dirty="0"/>
          </a:p>
        </p:txBody>
      </p:sp>
      <p:sp>
        <p:nvSpPr>
          <p:cNvPr id="3" name="Subtitle 2"/>
          <p:cNvSpPr>
            <a:spLocks noGrp="1"/>
          </p:cNvSpPr>
          <p:nvPr>
            <p:ph type="subTitle" idx="1"/>
          </p:nvPr>
        </p:nvSpPr>
        <p:spPr>
          <a:xfrm>
            <a:off x="945794" y="1835868"/>
            <a:ext cx="11246206" cy="3557394"/>
          </a:xfrm>
        </p:spPr>
        <p:txBody>
          <a:bodyPr>
            <a:normAutofit/>
          </a:bodyPr>
          <a:lstStyle/>
          <a:p>
            <a:r>
              <a:rPr lang="en-US" sz="2400" dirty="0" smtClean="0"/>
              <a:t>Output refers to the corpus of utterances that learners actually produce orally or in writing and is the result of an interplay between intake factors and intake process. </a:t>
            </a:r>
          </a:p>
          <a:p>
            <a:r>
              <a:rPr lang="en-US" sz="2400" dirty="0" smtClean="0"/>
              <a:t>Three Functions of Output:                The noticing function</a:t>
            </a:r>
          </a:p>
          <a:p>
            <a:r>
              <a:rPr lang="en-US" sz="2400" dirty="0"/>
              <a:t> </a:t>
            </a:r>
            <a:r>
              <a:rPr lang="en-US" sz="2400" dirty="0" smtClean="0"/>
              <a:t>                                                             The hypothesis-testing function</a:t>
            </a:r>
          </a:p>
          <a:p>
            <a:r>
              <a:rPr lang="en-US" sz="2400" dirty="0"/>
              <a:t> </a:t>
            </a:r>
            <a:r>
              <a:rPr lang="en-US" sz="2400" dirty="0" smtClean="0"/>
              <a:t>                                                             The metalinguistic function</a:t>
            </a:r>
            <a:endParaRPr lang="fa-IR" sz="2400" dirty="0"/>
          </a:p>
        </p:txBody>
      </p:sp>
      <p:sp>
        <p:nvSpPr>
          <p:cNvPr id="4" name="Bent Arrow 3"/>
          <p:cNvSpPr/>
          <p:nvPr/>
        </p:nvSpPr>
        <p:spPr>
          <a:xfrm flipV="1">
            <a:off x="5142398" y="3363602"/>
            <a:ext cx="817582" cy="516367"/>
          </a:xfrm>
          <a:prstGeom prst="bentArrow">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solidFill>
                <a:schemeClr val="tx1"/>
              </a:solidFill>
            </a:endParaRPr>
          </a:p>
        </p:txBody>
      </p:sp>
      <p:sp>
        <p:nvSpPr>
          <p:cNvPr id="5" name="Bent Arrow 4"/>
          <p:cNvSpPr/>
          <p:nvPr/>
        </p:nvSpPr>
        <p:spPr>
          <a:xfrm flipV="1">
            <a:off x="4893973" y="3180872"/>
            <a:ext cx="1066008" cy="1423398"/>
          </a:xfrm>
          <a:prstGeom prst="bent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fa-IR">
              <a:solidFill>
                <a:schemeClr val="tx1"/>
              </a:solidFill>
            </a:endParaRPr>
          </a:p>
        </p:txBody>
      </p:sp>
      <p:sp>
        <p:nvSpPr>
          <p:cNvPr id="6" name="Right Arrow 5"/>
          <p:cNvSpPr/>
          <p:nvPr/>
        </p:nvSpPr>
        <p:spPr>
          <a:xfrm>
            <a:off x="5153157" y="3180872"/>
            <a:ext cx="806823" cy="17551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027397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1562549"/>
          </a:xfrm>
        </p:spPr>
        <p:txBody>
          <a:bodyPr/>
          <a:lstStyle/>
          <a:p>
            <a:r>
              <a:rPr lang="en-US" dirty="0" smtClean="0"/>
              <a:t>Output </a:t>
            </a:r>
            <a:br>
              <a:rPr lang="en-US" dirty="0" smtClean="0"/>
            </a:br>
            <a:r>
              <a:rPr lang="en-US" dirty="0"/>
              <a:t> </a:t>
            </a:r>
            <a:r>
              <a:rPr lang="en-US" dirty="0" smtClean="0"/>
              <a:t> 1) Noticing Function</a:t>
            </a:r>
            <a:endParaRPr lang="fa-IR" dirty="0"/>
          </a:p>
        </p:txBody>
      </p:sp>
      <p:sp>
        <p:nvSpPr>
          <p:cNvPr id="3" name="Subtitle 2"/>
          <p:cNvSpPr>
            <a:spLocks noGrp="1"/>
          </p:cNvSpPr>
          <p:nvPr>
            <p:ph type="subTitle" idx="1"/>
          </p:nvPr>
        </p:nvSpPr>
        <p:spPr>
          <a:xfrm>
            <a:off x="684212" y="2248349"/>
            <a:ext cx="8879336" cy="3542852"/>
          </a:xfrm>
        </p:spPr>
        <p:txBody>
          <a:bodyPr>
            <a:normAutofit/>
          </a:bodyPr>
          <a:lstStyle/>
          <a:p>
            <a:r>
              <a:rPr lang="en-US" sz="4000" dirty="0" smtClean="0"/>
              <a:t>The noticing function relates to the possibility that when learners try to communicate in their still developing target language.</a:t>
            </a:r>
            <a:endParaRPr lang="fa-IR" sz="4000" dirty="0"/>
          </a:p>
        </p:txBody>
      </p:sp>
    </p:spTree>
    <p:extLst>
      <p:ext uri="{BB962C8B-B14F-4D97-AF65-F5344CB8AC3E}">
        <p14:creationId xmlns:p14="http://schemas.microsoft.com/office/powerpoint/2010/main" val="122232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060" y="125678"/>
            <a:ext cx="8534401" cy="2281600"/>
          </a:xfrm>
        </p:spPr>
        <p:txBody>
          <a:bodyPr>
            <a:normAutofit fontScale="90000"/>
          </a:bodyPr>
          <a:lstStyle/>
          <a:p>
            <a:r>
              <a:rPr lang="en-US" dirty="0"/>
              <a:t>Negotiation Factors </a:t>
            </a:r>
            <a:br>
              <a:rPr lang="en-US" dirty="0"/>
            </a:br>
            <a:r>
              <a:rPr lang="en-US" dirty="0"/>
              <a:t>1)Introspection</a:t>
            </a:r>
            <a:br>
              <a:rPr lang="en-US" dirty="0"/>
            </a:br>
            <a:r>
              <a:rPr lang="en-US" dirty="0" smtClean="0"/>
              <a:t/>
            </a:r>
            <a:br>
              <a:rPr lang="en-US" dirty="0" smtClean="0"/>
            </a:br>
            <a:r>
              <a:rPr lang="en-US" dirty="0"/>
              <a:t> </a:t>
            </a:r>
          </a:p>
        </p:txBody>
      </p:sp>
      <p:sp>
        <p:nvSpPr>
          <p:cNvPr id="3" name="Text Placeholder 2"/>
          <p:cNvSpPr>
            <a:spLocks noGrp="1"/>
          </p:cNvSpPr>
          <p:nvPr>
            <p:ph type="body" idx="1"/>
          </p:nvPr>
        </p:nvSpPr>
        <p:spPr>
          <a:xfrm>
            <a:off x="824061" y="2060620"/>
            <a:ext cx="8534400" cy="3812147"/>
          </a:xfrm>
        </p:spPr>
        <p:txBody>
          <a:bodyPr>
            <a:normAutofit fontScale="40000" lnSpcReduction="20000"/>
          </a:bodyPr>
          <a:lstStyle/>
          <a:p>
            <a:r>
              <a:rPr lang="en-US" sz="9600" dirty="0" smtClean="0"/>
              <a:t>Introspection : It is </a:t>
            </a:r>
            <a:r>
              <a:rPr lang="en-US" sz="9600" u="sng" dirty="0" smtClean="0"/>
              <a:t>Intra- personal </a:t>
            </a:r>
            <a:r>
              <a:rPr lang="en-US" sz="9600" dirty="0" smtClean="0"/>
              <a:t>, involving a language learner’s lonely mental </a:t>
            </a:r>
          </a:p>
          <a:p>
            <a:r>
              <a:rPr lang="en-US" sz="9600" dirty="0"/>
              <a:t> </a:t>
            </a:r>
            <a:r>
              <a:rPr lang="en-US" sz="9600" dirty="0" smtClean="0"/>
              <a:t>             It can sometimes lead to hypothesis formation and testing. It is rarely available for direct observation and analysis.</a:t>
            </a:r>
          </a:p>
          <a:p>
            <a:endParaRPr lang="en-US" dirty="0"/>
          </a:p>
        </p:txBody>
      </p:sp>
      <p:sp>
        <p:nvSpPr>
          <p:cNvPr id="4" name="Right Arrow 3"/>
          <p:cNvSpPr/>
          <p:nvPr/>
        </p:nvSpPr>
        <p:spPr>
          <a:xfrm>
            <a:off x="1030310" y="3682902"/>
            <a:ext cx="1584102" cy="3739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094616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10267073" cy="1594822"/>
          </a:xfrm>
        </p:spPr>
        <p:txBody>
          <a:bodyPr>
            <a:normAutofit fontScale="90000"/>
          </a:bodyPr>
          <a:lstStyle/>
          <a:p>
            <a:r>
              <a:rPr lang="en-US" dirty="0" smtClean="0"/>
              <a:t>Output</a:t>
            </a:r>
            <a:br>
              <a:rPr lang="en-US" dirty="0" smtClean="0"/>
            </a:br>
            <a:r>
              <a:rPr lang="en-US" dirty="0" smtClean="0"/>
              <a:t>   2)hypothesis- testing function</a:t>
            </a:r>
            <a:endParaRPr lang="fa-IR" dirty="0"/>
          </a:p>
        </p:txBody>
      </p:sp>
      <p:sp>
        <p:nvSpPr>
          <p:cNvPr id="3" name="Subtitle 2"/>
          <p:cNvSpPr>
            <a:spLocks noGrp="1"/>
          </p:cNvSpPr>
          <p:nvPr>
            <p:ph type="subTitle" idx="1"/>
          </p:nvPr>
        </p:nvSpPr>
        <p:spPr>
          <a:xfrm>
            <a:off x="684210" y="2413100"/>
            <a:ext cx="11306021" cy="3837093"/>
          </a:xfrm>
        </p:spPr>
        <p:txBody>
          <a:bodyPr>
            <a:normAutofit/>
          </a:bodyPr>
          <a:lstStyle/>
          <a:p>
            <a:pPr algn="ctr"/>
            <a:r>
              <a:rPr lang="en-US" sz="4000" dirty="0" smtClean="0"/>
              <a:t>Hypothesis-testing function of output relates  the possibility that when learners use their still developing TL, they may be experimenting with what works and what does not work.</a:t>
            </a:r>
            <a:endParaRPr lang="fa-IR" sz="4000" dirty="0"/>
          </a:p>
        </p:txBody>
      </p:sp>
    </p:spTree>
    <p:extLst>
      <p:ext uri="{BB962C8B-B14F-4D97-AF65-F5344CB8AC3E}">
        <p14:creationId xmlns:p14="http://schemas.microsoft.com/office/powerpoint/2010/main" val="24080376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913" y="582768"/>
            <a:ext cx="9901313" cy="1508761"/>
          </a:xfrm>
        </p:spPr>
        <p:txBody>
          <a:bodyPr>
            <a:normAutofit fontScale="90000"/>
          </a:bodyPr>
          <a:lstStyle/>
          <a:p>
            <a:r>
              <a:rPr lang="en-US" dirty="0" smtClean="0"/>
              <a:t>Output</a:t>
            </a:r>
            <a:br>
              <a:rPr lang="en-US" dirty="0" smtClean="0"/>
            </a:br>
            <a:r>
              <a:rPr lang="en-US" dirty="0"/>
              <a:t> </a:t>
            </a:r>
            <a:r>
              <a:rPr lang="en-US" dirty="0" smtClean="0"/>
              <a:t>  3)metalinguistic function</a:t>
            </a:r>
            <a:endParaRPr lang="fa-IR" dirty="0"/>
          </a:p>
        </p:txBody>
      </p:sp>
      <p:sp>
        <p:nvSpPr>
          <p:cNvPr id="3" name="Subtitle 2"/>
          <p:cNvSpPr>
            <a:spLocks noGrp="1"/>
          </p:cNvSpPr>
          <p:nvPr>
            <p:ph type="subTitle" idx="1"/>
          </p:nvPr>
        </p:nvSpPr>
        <p:spPr>
          <a:xfrm>
            <a:off x="540913" y="2194560"/>
            <a:ext cx="11281893" cy="4249271"/>
          </a:xfrm>
        </p:spPr>
        <p:txBody>
          <a:bodyPr>
            <a:normAutofit/>
          </a:bodyPr>
          <a:lstStyle/>
          <a:p>
            <a:r>
              <a:rPr lang="en-US" sz="3200" dirty="0" smtClean="0"/>
              <a:t>Metalinguistic function of output relates to the possibility that learners may be consciously thinking about language and its phonological, grammatical, and semantic rules in order to guide them to produce utterance that are linguistically and communicatively appropriate.</a:t>
            </a:r>
            <a:endParaRPr lang="fa-IR" sz="3200" dirty="0"/>
          </a:p>
        </p:txBody>
      </p:sp>
    </p:spTree>
    <p:extLst>
      <p:ext uri="{BB962C8B-B14F-4D97-AF65-F5344CB8AC3E}">
        <p14:creationId xmlns:p14="http://schemas.microsoft.com/office/powerpoint/2010/main" val="2340736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10058400" cy="1659368"/>
          </a:xfrm>
        </p:spPr>
        <p:txBody>
          <a:bodyPr/>
          <a:lstStyle/>
          <a:p>
            <a:r>
              <a:rPr lang="en-US" dirty="0" smtClean="0"/>
              <a:t>An interactive framework of intake processes</a:t>
            </a: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212" y="2345168"/>
            <a:ext cx="10522040" cy="4476902"/>
          </a:xfrm>
          <a:prstGeom prst="rect">
            <a:avLst/>
          </a:prstGeom>
        </p:spPr>
      </p:pic>
    </p:spTree>
    <p:extLst>
      <p:ext uri="{BB962C8B-B14F-4D97-AF65-F5344CB8AC3E}">
        <p14:creationId xmlns:p14="http://schemas.microsoft.com/office/powerpoint/2010/main" val="394334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64173"/>
            <a:ext cx="8534401" cy="2281600"/>
          </a:xfrm>
        </p:spPr>
        <p:txBody>
          <a:bodyPr/>
          <a:lstStyle/>
          <a:p>
            <a:r>
              <a:rPr lang="en-US" dirty="0"/>
              <a:t>Negotiation Factors </a:t>
            </a:r>
            <a:br>
              <a:rPr lang="en-US" dirty="0"/>
            </a:br>
            <a:r>
              <a:rPr lang="en-US" dirty="0" smtClean="0"/>
              <a:t>2)Interaction</a:t>
            </a:r>
            <a:endParaRPr lang="en-US" dirty="0"/>
          </a:p>
        </p:txBody>
      </p:sp>
      <p:sp>
        <p:nvSpPr>
          <p:cNvPr id="3" name="Text Placeholder 2"/>
          <p:cNvSpPr>
            <a:spLocks noGrp="1"/>
          </p:cNvSpPr>
          <p:nvPr>
            <p:ph type="body" idx="1"/>
          </p:nvPr>
        </p:nvSpPr>
        <p:spPr>
          <a:xfrm>
            <a:off x="684212" y="1917427"/>
            <a:ext cx="8534400" cy="3274426"/>
          </a:xfrm>
        </p:spPr>
        <p:txBody>
          <a:bodyPr>
            <a:normAutofit fontScale="25000" lnSpcReduction="20000"/>
          </a:bodyPr>
          <a:lstStyle/>
          <a:p>
            <a:r>
              <a:rPr lang="en-US" sz="11200" dirty="0" smtClean="0"/>
              <a:t>It is active involvement in communicative activities such as :</a:t>
            </a:r>
          </a:p>
          <a:p>
            <a:r>
              <a:rPr lang="en-US" sz="11200" dirty="0" smtClean="0"/>
              <a:t>Clarification,  confirmation, comprehension checks, requests, repairing, reacting and turn taking.</a:t>
            </a:r>
          </a:p>
          <a:p>
            <a:r>
              <a:rPr lang="en-US" sz="11200" dirty="0" smtClean="0"/>
              <a:t>It has facilitative role in language learning (Long 1981 &amp; 1996)</a:t>
            </a:r>
          </a:p>
          <a:p>
            <a:r>
              <a:rPr lang="en-US" sz="11200" dirty="0" smtClean="0"/>
              <a:t>The more interaction in L2 classroom, The faster rate of learning.</a:t>
            </a:r>
          </a:p>
          <a:p>
            <a:r>
              <a:rPr lang="en-US" sz="11200" dirty="0" smtClean="0"/>
              <a:t>It creates not only learning opportunities but also it is constitutes learning itself.</a:t>
            </a:r>
          </a:p>
          <a:p>
            <a:endParaRPr lang="en-US" dirty="0"/>
          </a:p>
        </p:txBody>
      </p:sp>
    </p:spTree>
    <p:extLst>
      <p:ext uri="{BB962C8B-B14F-4D97-AF65-F5344CB8AC3E}">
        <p14:creationId xmlns:p14="http://schemas.microsoft.com/office/powerpoint/2010/main" val="2215975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301" y="-185122"/>
            <a:ext cx="8534401" cy="1489635"/>
          </a:xfrm>
        </p:spPr>
        <p:txBody>
          <a:bodyPr/>
          <a:lstStyle/>
          <a:p>
            <a:r>
              <a:rPr lang="en-US" dirty="0" smtClean="0"/>
              <a:t>Negotiation </a:t>
            </a:r>
            <a:r>
              <a:rPr lang="en-US" dirty="0"/>
              <a:t>Factors </a:t>
            </a:r>
            <a:br>
              <a:rPr lang="en-US" dirty="0"/>
            </a:br>
            <a:r>
              <a:rPr lang="en-US" dirty="0" smtClean="0"/>
              <a:t>3)Interpretation</a:t>
            </a:r>
            <a:endParaRPr lang="en-US" dirty="0"/>
          </a:p>
        </p:txBody>
      </p:sp>
      <p:sp>
        <p:nvSpPr>
          <p:cNvPr id="3" name="Text Placeholder 2"/>
          <p:cNvSpPr>
            <a:spLocks noGrp="1"/>
          </p:cNvSpPr>
          <p:nvPr>
            <p:ph type="body" idx="1"/>
          </p:nvPr>
        </p:nvSpPr>
        <p:spPr>
          <a:xfrm>
            <a:off x="813301" y="1304513"/>
            <a:ext cx="8534400" cy="4034118"/>
          </a:xfrm>
        </p:spPr>
        <p:txBody>
          <a:bodyPr>
            <a:noAutofit/>
          </a:bodyPr>
          <a:lstStyle/>
          <a:p>
            <a:r>
              <a:rPr lang="en-US" sz="2000" dirty="0" smtClean="0"/>
              <a:t>It help learners differentiate between what is said from what is meant.</a:t>
            </a:r>
          </a:p>
          <a:p>
            <a:r>
              <a:rPr lang="en-US" sz="2000" dirty="0" smtClean="0"/>
              <a:t>             </a:t>
            </a:r>
            <a:r>
              <a:rPr lang="en-US" dirty="0" smtClean="0"/>
              <a:t>a)Some utterances may convey more than their literal meaning. </a:t>
            </a:r>
          </a:p>
          <a:p>
            <a:r>
              <a:rPr lang="en-US" sz="2000" dirty="0" smtClean="0"/>
              <a:t>              E.g. : It’s cold in here.</a:t>
            </a:r>
          </a:p>
          <a:p>
            <a:r>
              <a:rPr lang="en-US" sz="2000" dirty="0" smtClean="0"/>
              <a:t>             b)Some utterances may not convey their literal meaning.</a:t>
            </a:r>
          </a:p>
          <a:p>
            <a:r>
              <a:rPr lang="en-US" sz="2000" dirty="0" smtClean="0"/>
              <a:t>             E.G. : How are you?</a:t>
            </a:r>
          </a:p>
          <a:p>
            <a:r>
              <a:rPr lang="en-US" sz="2000" dirty="0" smtClean="0"/>
              <a:t>             c) Some utterances may convey meaning only if they are accompanied by certain specifications. Like idioms</a:t>
            </a:r>
          </a:p>
          <a:p>
            <a:r>
              <a:rPr lang="en-US" sz="2000" dirty="0"/>
              <a:t> </a:t>
            </a:r>
            <a:r>
              <a:rPr lang="en-US" sz="2000" dirty="0" smtClean="0"/>
              <a:t>           E.G. : Drop in sometime(to </a:t>
            </a:r>
            <a:r>
              <a:rPr lang="en-US" sz="2000" dirty="0"/>
              <a:t>Visit </a:t>
            </a:r>
            <a:r>
              <a:rPr lang="en-US" sz="2000" dirty="0" smtClean="0"/>
              <a:t>home </a:t>
            </a:r>
            <a:r>
              <a:rPr lang="en-US" sz="2000" dirty="0"/>
              <a:t>or office sometime when </a:t>
            </a:r>
            <a:r>
              <a:rPr lang="en-US" sz="2000" dirty="0" smtClean="0"/>
              <a:t>Sb. is </a:t>
            </a:r>
            <a:r>
              <a:rPr lang="en-US" sz="2000" dirty="0"/>
              <a:t>nearby</a:t>
            </a:r>
            <a:r>
              <a:rPr lang="en-US" sz="2000" dirty="0" smtClean="0"/>
              <a:t>)</a:t>
            </a:r>
          </a:p>
          <a:p>
            <a:r>
              <a:rPr lang="en-US" sz="2000" dirty="0" smtClean="0"/>
              <a:t>It is required to draw systematic knowledge into the immediate schemata and to relate these schemata to actual instances.</a:t>
            </a:r>
          </a:p>
          <a:p>
            <a:r>
              <a:rPr lang="en-US" sz="2000" dirty="0" smtClean="0"/>
              <a:t>It  is largely depends on cultural and subcultural levels of ethnic heritage, class, age and gender.</a:t>
            </a:r>
          </a:p>
          <a:p>
            <a:endParaRPr lang="en-US" sz="400" dirty="0"/>
          </a:p>
        </p:txBody>
      </p:sp>
      <p:sp>
        <p:nvSpPr>
          <p:cNvPr id="4" name="Right Arrow 3"/>
          <p:cNvSpPr/>
          <p:nvPr/>
        </p:nvSpPr>
        <p:spPr>
          <a:xfrm>
            <a:off x="903635" y="2048788"/>
            <a:ext cx="809254" cy="3912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ight Arrow 4"/>
          <p:cNvSpPr/>
          <p:nvPr/>
        </p:nvSpPr>
        <p:spPr>
          <a:xfrm>
            <a:off x="885374" y="3850135"/>
            <a:ext cx="809254" cy="393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a:off x="885373" y="2977179"/>
            <a:ext cx="809255" cy="3992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0878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275664"/>
            <a:ext cx="8534401" cy="3071010"/>
          </a:xfrm>
        </p:spPr>
        <p:txBody>
          <a:bodyPr/>
          <a:lstStyle/>
          <a:p>
            <a:r>
              <a:rPr lang="en-US" dirty="0" smtClean="0"/>
              <a:t>Tactical factors</a:t>
            </a:r>
            <a:br>
              <a:rPr lang="en-US" dirty="0" smtClean="0"/>
            </a:br>
            <a:endParaRPr lang="en-US" dirty="0"/>
          </a:p>
        </p:txBody>
      </p:sp>
      <p:sp>
        <p:nvSpPr>
          <p:cNvPr id="3" name="Text Placeholder 2"/>
          <p:cNvSpPr>
            <a:spLocks noGrp="1"/>
          </p:cNvSpPr>
          <p:nvPr>
            <p:ph type="body" idx="1"/>
          </p:nvPr>
        </p:nvSpPr>
        <p:spPr>
          <a:xfrm>
            <a:off x="781722" y="3982422"/>
            <a:ext cx="8534400" cy="1498600"/>
          </a:xfrm>
        </p:spPr>
        <p:txBody>
          <a:bodyPr>
            <a:noAutofit/>
          </a:bodyPr>
          <a:lstStyle/>
          <a:p>
            <a:r>
              <a:rPr lang="en-US" sz="3200" dirty="0" smtClean="0"/>
              <a:t>It is the learners’ awareness of, and their ability to use, appropriate tactics or techniques for effective learning of L2 and efficient use of the limited ability developed so far.</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4264544047"/>
              </p:ext>
            </p:extLst>
          </p:nvPr>
        </p:nvGraphicFramePr>
        <p:xfrm>
          <a:off x="6183455" y="1255208"/>
          <a:ext cx="3398427" cy="457200"/>
        </p:xfrm>
        <a:graphic>
          <a:graphicData uri="http://schemas.openxmlformats.org/drawingml/2006/table">
            <a:tbl>
              <a:tblPr firstRow="1" bandRow="1">
                <a:tableStyleId>{5C22544A-7EE6-4342-B048-85BDC9FD1C3A}</a:tableStyleId>
              </a:tblPr>
              <a:tblGrid>
                <a:gridCol w="3398427">
                  <a:extLst>
                    <a:ext uri="{9D8B030D-6E8A-4147-A177-3AD203B41FA5}">
                      <a16:colId xmlns:a16="http://schemas.microsoft.com/office/drawing/2014/main" val="20000"/>
                    </a:ext>
                  </a:extLst>
                </a:gridCol>
              </a:tblGrid>
              <a:tr h="370840">
                <a:tc>
                  <a:txBody>
                    <a:bodyPr/>
                    <a:lstStyle/>
                    <a:p>
                      <a:r>
                        <a:rPr lang="en-US" sz="2400" dirty="0" smtClean="0"/>
                        <a:t>Learning Strategies</a:t>
                      </a:r>
                      <a:endParaRPr lang="en-US" sz="2400" dirty="0"/>
                    </a:p>
                  </a:txBody>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06886181"/>
              </p:ext>
            </p:extLst>
          </p:nvPr>
        </p:nvGraphicFramePr>
        <p:xfrm>
          <a:off x="6183455" y="3479128"/>
          <a:ext cx="3540094" cy="396240"/>
        </p:xfrm>
        <a:graphic>
          <a:graphicData uri="http://schemas.openxmlformats.org/drawingml/2006/table">
            <a:tbl>
              <a:tblPr firstRow="1" bandRow="1">
                <a:tableStyleId>{5C22544A-7EE6-4342-B048-85BDC9FD1C3A}</a:tableStyleId>
              </a:tblPr>
              <a:tblGrid>
                <a:gridCol w="3540094">
                  <a:extLst>
                    <a:ext uri="{9D8B030D-6E8A-4147-A177-3AD203B41FA5}">
                      <a16:colId xmlns:a16="http://schemas.microsoft.com/office/drawing/2014/main" val="20000"/>
                    </a:ext>
                  </a:extLst>
                </a:gridCol>
              </a:tblGrid>
              <a:tr h="370840">
                <a:tc>
                  <a:txBody>
                    <a:bodyPr/>
                    <a:lstStyle/>
                    <a:p>
                      <a:r>
                        <a:rPr lang="en-US" sz="2000" dirty="0" smtClean="0"/>
                        <a:t>Communication Strategies</a:t>
                      </a:r>
                      <a:endParaRPr lang="en-US" sz="2000" dirty="0"/>
                    </a:p>
                  </a:txBody>
                  <a:tcPr/>
                </a:tc>
                <a:extLst>
                  <a:ext uri="{0D108BD9-81ED-4DB2-BD59-A6C34878D82A}">
                    <a16:rowId xmlns:a16="http://schemas.microsoft.com/office/drawing/2014/main" val="10000"/>
                  </a:ext>
                </a:extLst>
              </a:tr>
            </a:tbl>
          </a:graphicData>
        </a:graphic>
      </p:graphicFrame>
      <p:sp>
        <p:nvSpPr>
          <p:cNvPr id="6" name="Bent Arrow 5"/>
          <p:cNvSpPr/>
          <p:nvPr/>
        </p:nvSpPr>
        <p:spPr>
          <a:xfrm>
            <a:off x="5302251" y="1255208"/>
            <a:ext cx="623944" cy="102197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Bent Arrow 6"/>
          <p:cNvSpPr/>
          <p:nvPr/>
        </p:nvSpPr>
        <p:spPr>
          <a:xfrm rot="10800000" flipH="1">
            <a:off x="5302251" y="2775026"/>
            <a:ext cx="727507" cy="102197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084072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56133"/>
            <a:ext cx="8534401" cy="1437423"/>
          </a:xfrm>
        </p:spPr>
        <p:txBody>
          <a:bodyPr/>
          <a:lstStyle/>
          <a:p>
            <a:r>
              <a:rPr lang="en-US" dirty="0" smtClean="0"/>
              <a:t>Tactical Factors</a:t>
            </a:r>
            <a:br>
              <a:rPr lang="en-US" dirty="0" smtClean="0"/>
            </a:br>
            <a:r>
              <a:rPr lang="en-US" dirty="0" smtClean="0"/>
              <a:t>   1) Learning Strategies</a:t>
            </a:r>
            <a:endParaRPr lang="en-US" dirty="0"/>
          </a:p>
        </p:txBody>
      </p:sp>
      <p:sp>
        <p:nvSpPr>
          <p:cNvPr id="3" name="Text Placeholder 2"/>
          <p:cNvSpPr>
            <a:spLocks noGrp="1"/>
          </p:cNvSpPr>
          <p:nvPr>
            <p:ph type="body" idx="1"/>
          </p:nvPr>
        </p:nvSpPr>
        <p:spPr>
          <a:xfrm>
            <a:off x="581182" y="1142865"/>
            <a:ext cx="8534400" cy="1456384"/>
          </a:xfrm>
        </p:spPr>
        <p:txBody>
          <a:bodyPr>
            <a:noAutofit/>
          </a:bodyPr>
          <a:lstStyle/>
          <a:p>
            <a:pPr algn="just"/>
            <a:r>
              <a:rPr lang="en-US" sz="2400" dirty="0" smtClean="0"/>
              <a:t>Learning Strategies are operations and routines used by the leaner to facilitate the obtaining, storage, retrieval, and use of information. They are specific actions taken by the learner to make learning easier, faster, more enjoyable, more self directed, more effective, and more transferable to new situation.</a:t>
            </a:r>
          </a:p>
        </p:txBody>
      </p:sp>
      <p:graphicFrame>
        <p:nvGraphicFramePr>
          <p:cNvPr id="4" name="Table 3"/>
          <p:cNvGraphicFramePr>
            <a:graphicFrameLocks noGrp="1"/>
          </p:cNvGraphicFramePr>
          <p:nvPr>
            <p:extLst>
              <p:ext uri="{D42A27DB-BD31-4B8C-83A1-F6EECF244321}">
                <p14:modId xmlns:p14="http://schemas.microsoft.com/office/powerpoint/2010/main" val="4012145429"/>
              </p:ext>
            </p:extLst>
          </p:nvPr>
        </p:nvGraphicFramePr>
        <p:xfrm>
          <a:off x="474185" y="3468567"/>
          <a:ext cx="8467463" cy="2729888"/>
        </p:xfrm>
        <a:graphic>
          <a:graphicData uri="http://schemas.openxmlformats.org/drawingml/2006/table">
            <a:tbl>
              <a:tblPr firstRow="1" bandRow="1">
                <a:tableStyleId>{5C22544A-7EE6-4342-B048-85BDC9FD1C3A}</a:tableStyleId>
              </a:tblPr>
              <a:tblGrid>
                <a:gridCol w="8467463">
                  <a:extLst>
                    <a:ext uri="{9D8B030D-6E8A-4147-A177-3AD203B41FA5}">
                      <a16:colId xmlns:a16="http://schemas.microsoft.com/office/drawing/2014/main" val="20000"/>
                    </a:ext>
                  </a:extLst>
                </a:gridCol>
              </a:tblGrid>
              <a:tr h="2729888">
                <a:tc>
                  <a:txBody>
                    <a:bodyPr/>
                    <a:lstStyle/>
                    <a:p>
                      <a:endParaRPr lang="en-US" dirty="0" smtClean="0"/>
                    </a:p>
                    <a:p>
                      <a:r>
                        <a:rPr lang="en-US" sz="2000" dirty="0" smtClean="0"/>
                        <a:t>                                                                     Metacognitive Strategies</a:t>
                      </a:r>
                    </a:p>
                    <a:p>
                      <a:endParaRPr lang="en-US" dirty="0" smtClean="0"/>
                    </a:p>
                    <a:p>
                      <a:endParaRPr lang="en-US" dirty="0" smtClean="0"/>
                    </a:p>
                    <a:p>
                      <a:r>
                        <a:rPr lang="en-US" sz="2000" dirty="0" smtClean="0"/>
                        <a:t>Learning Strategies Typology                   Cognitive  Strategies</a:t>
                      </a:r>
                    </a:p>
                    <a:p>
                      <a:endParaRPr lang="en-US" dirty="0" smtClean="0"/>
                    </a:p>
                    <a:p>
                      <a:endParaRPr lang="en-US" dirty="0" smtClean="0"/>
                    </a:p>
                    <a:p>
                      <a:r>
                        <a:rPr lang="en-US" sz="2000" dirty="0" smtClean="0"/>
                        <a:t>                                                                    Social</a:t>
                      </a:r>
                      <a:r>
                        <a:rPr lang="en-US" sz="2000" baseline="0" dirty="0" smtClean="0"/>
                        <a:t> / Affective Strategies</a:t>
                      </a:r>
                      <a:endParaRPr lang="en-US" sz="2000" dirty="0"/>
                    </a:p>
                  </a:txBody>
                  <a:tcPr/>
                </a:tc>
                <a:extLst>
                  <a:ext uri="{0D108BD9-81ED-4DB2-BD59-A6C34878D82A}">
                    <a16:rowId xmlns:a16="http://schemas.microsoft.com/office/drawing/2014/main" val="10000"/>
                  </a:ext>
                </a:extLst>
              </a:tr>
            </a:tbl>
          </a:graphicData>
        </a:graphic>
      </p:graphicFrame>
      <p:sp>
        <p:nvSpPr>
          <p:cNvPr id="5" name="Bent Arrow 4"/>
          <p:cNvSpPr/>
          <p:nvPr/>
        </p:nvSpPr>
        <p:spPr>
          <a:xfrm>
            <a:off x="4368216" y="3831774"/>
            <a:ext cx="573052" cy="688489"/>
          </a:xfrm>
          <a:prstGeom prst="ben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Bent Arrow 5"/>
          <p:cNvSpPr/>
          <p:nvPr/>
        </p:nvSpPr>
        <p:spPr>
          <a:xfrm rot="10800000" flipH="1">
            <a:off x="4378362" y="5079641"/>
            <a:ext cx="573051" cy="682983"/>
          </a:xfrm>
          <a:prstGeom prst="ben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7" name="Right Arrow 6"/>
          <p:cNvSpPr/>
          <p:nvPr/>
        </p:nvSpPr>
        <p:spPr>
          <a:xfrm>
            <a:off x="4378361" y="4701092"/>
            <a:ext cx="659112" cy="26483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9341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1044</TotalTime>
  <Words>2473</Words>
  <Application>Microsoft Office PowerPoint</Application>
  <PresentationFormat>Widescreen</PresentationFormat>
  <Paragraphs>235</Paragraphs>
  <Slides>52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Aharoni</vt:lpstr>
      <vt:lpstr>Algerian</vt:lpstr>
      <vt:lpstr>Arial Black</vt:lpstr>
      <vt:lpstr>Century Gothic</vt:lpstr>
      <vt:lpstr>Tahoma</vt:lpstr>
      <vt:lpstr>Wingdings 3</vt:lpstr>
      <vt:lpstr>Slice</vt:lpstr>
      <vt:lpstr>PowerPoint Presentation</vt:lpstr>
      <vt:lpstr>PowerPoint Presentation</vt:lpstr>
      <vt:lpstr> </vt:lpstr>
      <vt:lpstr>Negotiation Factors</vt:lpstr>
      <vt:lpstr>Negotiation Factors  1)Introspection   </vt:lpstr>
      <vt:lpstr>Negotiation Factors  2)Interaction</vt:lpstr>
      <vt:lpstr>Negotiation Factors  3)Interpretation</vt:lpstr>
      <vt:lpstr>Tactical factors </vt:lpstr>
      <vt:lpstr>Tactical Factors    1) Learning Strategies</vt:lpstr>
      <vt:lpstr>Tactical Factors    1) Learning Strategies         a)Metacognitive strategies</vt:lpstr>
      <vt:lpstr>Tactical Factors    1) Learning Strategies         B)cognitive strategies</vt:lpstr>
      <vt:lpstr>PowerPoint Presentation</vt:lpstr>
      <vt:lpstr>Tactical Factors    1) Learning Strategies         C)Social/ affective strategies</vt:lpstr>
      <vt:lpstr>Tactical Factors    2) communication Strategies </vt:lpstr>
      <vt:lpstr>Tactical Factors    2) communication Strategies       a) Paraphrase</vt:lpstr>
      <vt:lpstr>Tactical Factors    2) communication Strategies       B) Borrowing</vt:lpstr>
      <vt:lpstr>Tactical Factors    2) communication Strategies       C) Avoidance</vt:lpstr>
      <vt:lpstr>Affective Factors</vt:lpstr>
      <vt:lpstr>Affective Factors:   1)Attitude</vt:lpstr>
      <vt:lpstr>Affective Factors:   1)Attitude      a) Environmental</vt:lpstr>
      <vt:lpstr>Affective Factors:   1)Attitude      B) Pedagogic</vt:lpstr>
      <vt:lpstr>PowerPoint Presentation</vt:lpstr>
      <vt:lpstr>PowerPoint Presentation</vt:lpstr>
      <vt:lpstr>PowerPoint Presentation</vt:lpstr>
      <vt:lpstr>Affective Factors:   2)Motivation </vt:lpstr>
      <vt:lpstr>Affective Factors:   2)Motivation       A)Social psychologist view</vt:lpstr>
      <vt:lpstr>Affective Factors:   2)Motivation       A)Social psychologist view              I) Integrative motivation</vt:lpstr>
      <vt:lpstr>Affective Factors:   2)Motivation       A)Social psychologist view              II) Instrumental motivation</vt:lpstr>
      <vt:lpstr>Affective Factors:   2)Motivation       B)Cognitive psychologist view</vt:lpstr>
      <vt:lpstr>Affective Factors:   2)Motivation       B)Cognitive psychologist view         I)Intrinsic motivation</vt:lpstr>
      <vt:lpstr>Affective Factors:   2)Motivation       B)Cognitive psychologist view         II)extrinsic motivation</vt:lpstr>
      <vt:lpstr>Affective Factors:   2)Motivation       B)Cognitive psychologist view         II)Achievement motivation</vt:lpstr>
      <vt:lpstr>PowerPoint Presentation</vt:lpstr>
      <vt:lpstr>PowerPoint Presentation</vt:lpstr>
      <vt:lpstr>PowerPoint Presentation</vt:lpstr>
      <vt:lpstr>PowerPoint Presentation</vt:lpstr>
      <vt:lpstr>How To Motivate ESL Students:</vt:lpstr>
      <vt:lpstr>Knowledge factors</vt:lpstr>
      <vt:lpstr>Knowledge factors      A) Language knowledge</vt:lpstr>
      <vt:lpstr>Knowledge factors      A) metaLanguage knowledge</vt:lpstr>
      <vt:lpstr>And @ last    Environmental Factors</vt:lpstr>
      <vt:lpstr>Environmental Factor      a) Social Context</vt:lpstr>
      <vt:lpstr>Environmental Factor      b) Educational Context</vt:lpstr>
      <vt:lpstr>Intake processes</vt:lpstr>
      <vt:lpstr>Intake processes     1) Inferencing</vt:lpstr>
      <vt:lpstr>Intake processes     2)Structuring</vt:lpstr>
      <vt:lpstr>Intake processes 3) restructuring</vt:lpstr>
      <vt:lpstr>Output</vt:lpstr>
      <vt:lpstr>Output    1) Noticing Function</vt:lpstr>
      <vt:lpstr>Output    2)hypothesis- testing function</vt:lpstr>
      <vt:lpstr>Output    3)metalinguistic function</vt:lpstr>
      <vt:lpstr>An interactive framework of intake processes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UNIQUE</dc:creator>
  <cp:lastModifiedBy>majid-99-N-M-F</cp:lastModifiedBy>
  <cp:revision>73</cp:revision>
  <dcterms:created xsi:type="dcterms:W3CDTF">2013-11-13T17:05:49Z</dcterms:created>
  <dcterms:modified xsi:type="dcterms:W3CDTF">2016-04-22T06:21:38Z</dcterms:modified>
</cp:coreProperties>
</file>