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Lst>
  <p:notesMasterIdLst>
    <p:notesMasterId r:id="rId22"/>
  </p:notesMasterIdLst>
  <p:sldIdLst>
    <p:sldId id="256" r:id="rId4"/>
    <p:sldId id="257" r:id="rId5"/>
    <p:sldId id="258" r:id="rId6"/>
    <p:sldId id="259" r:id="rId7"/>
    <p:sldId id="260" r:id="rId8"/>
    <p:sldId id="266" r:id="rId9"/>
    <p:sldId id="261" r:id="rId10"/>
    <p:sldId id="267" r:id="rId11"/>
    <p:sldId id="268" r:id="rId12"/>
    <p:sldId id="262" r:id="rId13"/>
    <p:sldId id="263" r:id="rId14"/>
    <p:sldId id="270" r:id="rId15"/>
    <p:sldId id="269" r:id="rId16"/>
    <p:sldId id="264" r:id="rId17"/>
    <p:sldId id="271" r:id="rId18"/>
    <p:sldId id="265"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A68C567-F401-41F2-BE5F-FCBF8400FFE5}" type="datetimeFigureOut">
              <a:rPr lang="fa-IR" smtClean="0"/>
              <a:pPr/>
              <a:t>11/11/1439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87FACC4-CAA7-4A03-A38D-D0E8077D6E11}" type="slidenum">
              <a:rPr lang="fa-IR" smtClean="0"/>
              <a:pPr/>
              <a:t>‹#›</a:t>
            </a:fld>
            <a:endParaRPr lang="fa-IR"/>
          </a:p>
        </p:txBody>
      </p:sp>
    </p:spTree>
    <p:extLst>
      <p:ext uri="{BB962C8B-B14F-4D97-AF65-F5344CB8AC3E}">
        <p14:creationId xmlns:p14="http://schemas.microsoft.com/office/powerpoint/2010/main" val="1701175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76EF4-A149-4A3B-BB70-E6C8141536E7}" type="slidenum">
              <a:rPr lang="ar-SA"/>
              <a:pPr/>
              <a:t>1</a:t>
            </a:fld>
            <a:endParaRPr lang="en-US"/>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052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4FFC629-A654-4C8D-86A3-69A23241F60F}" type="slidenum">
              <a:rPr lang="en-US" smtClean="0"/>
              <a:pPr/>
              <a:t>2</a:t>
            </a:fld>
            <a:endParaRPr lang="en-US"/>
          </a:p>
        </p:txBody>
      </p:sp>
    </p:spTree>
    <p:extLst>
      <p:ext uri="{BB962C8B-B14F-4D97-AF65-F5344CB8AC3E}">
        <p14:creationId xmlns:p14="http://schemas.microsoft.com/office/powerpoint/2010/main" val="2668395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61A4A22-4ECB-408D-9CE1-EF17DA2B5152}" type="slidenum">
              <a:rPr lang="en-US" smtClean="0"/>
              <a:pPr/>
              <a:t>4</a:t>
            </a:fld>
            <a:endParaRPr lang="en-US"/>
          </a:p>
        </p:txBody>
      </p:sp>
    </p:spTree>
    <p:extLst>
      <p:ext uri="{BB962C8B-B14F-4D97-AF65-F5344CB8AC3E}">
        <p14:creationId xmlns:p14="http://schemas.microsoft.com/office/powerpoint/2010/main" val="1783081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AEE2C9AB-3771-41F9-B7CE-BC92C947C975}" type="datetime8">
              <a:rPr lang="fa-IR" smtClean="0"/>
              <a:pPr/>
              <a:t>23 ژوئيه 18</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11" name="Slide Number Placeholder 10"/>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658F8E1-35A7-452C-BF18-A753BE1E856C}" type="datetime8">
              <a:rPr lang="fa-IR" smtClean="0"/>
              <a:pPr/>
              <a:t>23 ژوئيه 18</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3D61FA-870D-4912-BEAA-34CB0762BBEF}" type="datetime8">
              <a:rPr lang="fa-IR" smtClean="0"/>
              <a:pPr/>
              <a:t>23 ژوئيه 18</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7B8209-C4FC-465C-9F33-39786F48FABB}" type="datetime8">
              <a:rPr lang="fa-IR" smtClean="0"/>
              <a:pPr/>
              <a:t>23 ژوئيه 18</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00487BF-9F18-43FB-975C-B1F88CB795B3}" type="datetime8">
              <a:rPr lang="fa-IR" smtClean="0"/>
              <a:pPr/>
              <a:t>23 ژوئيه 18</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09240F9-0190-4A20-8CA5-877AD98C1EC0}" type="datetime8">
              <a:rPr lang="fa-IR" smtClean="0"/>
              <a:pPr/>
              <a:t>23 ژوئيه 18</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848247F7-F732-4C70-94E6-AE30F04E558D}" type="datetime8">
              <a:rPr lang="fa-IR" smtClean="0"/>
              <a:pPr/>
              <a:t>23 ژوئيه 18</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8F6802A-1822-41A4-9A61-488A1BE10165}" type="datetime8">
              <a:rPr lang="fa-IR" smtClean="0"/>
              <a:pPr/>
              <a:t>23 ژوئيه 18</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C33921A-F9AC-4B11-9491-EE679D162EC2}" type="datetime8">
              <a:rPr lang="fa-IR" smtClean="0"/>
              <a:pPr/>
              <a:t>23 ژوئيه 18</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62F20C0B-B72B-400F-8202-4F3448A64D79}" type="slidenum">
              <a:rPr lang="fa-IR" smtClean="0"/>
              <a:pPr/>
              <a:t>‹#›</a:t>
            </a:fld>
            <a:endParaRPr lang="fa-I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FD82ED-BF79-4310-B7E9-C17DFAF7744C}" type="datetime8">
              <a:rPr lang="fa-IR" smtClean="0"/>
              <a:pPr/>
              <a:t>23 ژوئيه 18</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8CADC39-8495-4B1A-BE89-3F699449F8F3}" type="datetime8">
              <a:rPr lang="fa-IR" smtClean="0"/>
              <a:pPr/>
              <a:t>23 ژوئيه 18</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62F20C0B-B72B-400F-8202-4F3448A64D79}" type="slidenum">
              <a:rPr lang="fa-IR" smtClean="0"/>
              <a:pPr/>
              <a:t>‹#›</a:t>
            </a:fld>
            <a:endParaRPr lang="fa-I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74673-7014-477C-933E-39961C74A12E}" type="datetime8">
              <a:rPr lang="fa-IR" smtClean="0"/>
              <a:pPr/>
              <a:t>23 ژوئيه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A4DCB-B437-4ACA-A805-A0B591CE22A2}" type="datetime8">
              <a:rPr lang="fa-IR" smtClean="0"/>
              <a:pPr/>
              <a:t>23 ژوئيه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DD8E1E-C267-4E56-8E4F-BFEDE39E418C}" type="datetime8">
              <a:rPr lang="fa-IR" smtClean="0"/>
              <a:pPr/>
              <a:t>23 ژوئيه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CDB994-3A15-4B38-9E8D-F0DE56E75643}" type="datetime8">
              <a:rPr lang="fa-IR" smtClean="0"/>
              <a:pPr/>
              <a:t>23 ژوئيه 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45F76E-A5A8-4F6A-8C29-F6959919BC64}" type="datetime8">
              <a:rPr lang="fa-IR" smtClean="0"/>
              <a:pPr/>
              <a:t>23 ژوئيه 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1684FA-5920-4097-B4FE-4ADAB344EED2}" type="datetime8">
              <a:rPr lang="fa-IR" smtClean="0"/>
              <a:pPr/>
              <a:t>23 ژوئيه 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98A79-1237-4970-AE2D-E224FA06F8B7}" type="datetime8">
              <a:rPr lang="fa-IR" smtClean="0"/>
              <a:pPr/>
              <a:t>23 ژوئيه 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5E0E33-8D83-46E5-A4EE-93EB1278E12D}" type="datetime8">
              <a:rPr lang="fa-IR" smtClean="0"/>
              <a:pPr/>
              <a:t>23 ژوئيه 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AF8BBC-CE64-4B14-ACAB-9DB954BFB307}" type="datetime8">
              <a:rPr lang="fa-IR" smtClean="0"/>
              <a:pPr/>
              <a:t>23 ژوئيه 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EEC747-AFAB-4093-841C-B352287EB236}" type="datetime8">
              <a:rPr lang="fa-IR" smtClean="0"/>
              <a:pPr/>
              <a:t>23 ژوئيه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948E9-2CBF-4539-8FB2-C507851EBF76}" type="datetime8">
              <a:rPr lang="fa-IR" smtClean="0"/>
              <a:pPr/>
              <a:t>23 ژوئيه 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AF61C-8544-414D-A8FD-B89C0AF694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32E0D89-9DFC-4172-8622-0C7A467C47F3}" type="datetime8">
              <a:rPr lang="fa-IR" smtClean="0"/>
              <a:pPr/>
              <a:t>23 ژوئيه 18</a:t>
            </a:fld>
            <a:endParaRPr lang="fa-I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a-I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2F20C0B-B72B-400F-8202-4F3448A64D79}"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BC1F8-D42C-4EE7-8917-0D37A5C0BD30}" type="datetime8">
              <a:rPr lang="fa-IR" smtClean="0"/>
              <a:pPr/>
              <a:t>23 ژوئيه 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AF61C-8544-414D-A8FD-B89C0AF694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3.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237" name="Picture 5"/>
          <p:cNvPicPr>
            <a:picLocks noChangeAspect="1" noChangeArrowheads="1"/>
          </p:cNvPicPr>
          <p:nvPr/>
        </p:nvPicPr>
        <p:blipFill>
          <a:blip r:embed="rId3" cstate="print"/>
          <a:srcRect/>
          <a:stretch>
            <a:fillRect/>
          </a:stretch>
        </p:blipFill>
        <p:spPr bwMode="auto">
          <a:xfrm>
            <a:off x="0" y="-12700"/>
            <a:ext cx="9156700" cy="6867525"/>
          </a:xfrm>
          <a:prstGeom prst="rect">
            <a:avLst/>
          </a:prstGeom>
          <a:noFill/>
        </p:spPr>
      </p:pic>
      <p:pic>
        <p:nvPicPr>
          <p:cNvPr id="351238" name="Picture 6" descr="2"/>
          <p:cNvPicPr>
            <a:picLocks noChangeAspect="1" noChangeArrowheads="1"/>
          </p:cNvPicPr>
          <p:nvPr/>
        </p:nvPicPr>
        <p:blipFill>
          <a:blip r:embed="rId4" cstate="print">
            <a:clrChange>
              <a:clrFrom>
                <a:srgbClr val="FFFFFF"/>
              </a:clrFrom>
              <a:clrTo>
                <a:srgbClr val="FFFFFF">
                  <a:alpha val="0"/>
                </a:srgbClr>
              </a:clrTo>
            </a:clrChange>
            <a:lum bright="100000"/>
          </a:blip>
          <a:srcRect/>
          <a:stretch>
            <a:fillRect/>
          </a:stretch>
        </p:blipFill>
        <p:spPr bwMode="auto">
          <a:xfrm>
            <a:off x="642910" y="819159"/>
            <a:ext cx="4032250" cy="38957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51238"/>
                                        </p:tgtEl>
                                        <p:attrNameLst>
                                          <p:attrName>style.visibility</p:attrName>
                                        </p:attrNameLst>
                                      </p:cBhvr>
                                      <p:to>
                                        <p:strVal val="visible"/>
                                      </p:to>
                                    </p:set>
                                    <p:animEffect transition="in" filter="slide(fromTop)">
                                      <p:cBhvr>
                                        <p:cTn id="7" dur="2000"/>
                                        <p:tgtEl>
                                          <p:spTgt spid="35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پیر کرامات</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581400" y="2743200"/>
            <a:ext cx="4724400" cy="3810000"/>
          </a:xfrm>
          <a:ln w="57150"/>
        </p:spPr>
        <p:style>
          <a:lnRef idx="2">
            <a:schemeClr val="accent1"/>
          </a:lnRef>
          <a:fillRef idx="1">
            <a:schemeClr val="lt1"/>
          </a:fillRef>
          <a:effectRef idx="0">
            <a:schemeClr val="accent1"/>
          </a:effectRef>
          <a:fontRef idx="minor">
            <a:schemeClr val="dk1"/>
          </a:fontRef>
        </p:style>
        <p:txBody>
          <a:bodyPr>
            <a:normAutofit/>
          </a:bodyPr>
          <a:lstStyle/>
          <a:p>
            <a:pPr algn="just" rtl="1"/>
            <a:r>
              <a:rPr lang="fa-IR" sz="2400" dirty="0" smtClean="0">
                <a:solidFill>
                  <a:srgbClr val="00B050"/>
                </a:solidFill>
                <a:cs typeface="B Zar" pitchFamily="2" charset="-78"/>
              </a:rPr>
              <a:t>امام 5 سال قبل از نابود شدن کمونیست پیام تاریخ خود به گورباچف را نوشتند. </a:t>
            </a:r>
          </a:p>
          <a:p>
            <a:pPr algn="just" rtl="1"/>
            <a:r>
              <a:rPr lang="fa-IR" sz="2400" dirty="0" smtClean="0">
                <a:solidFill>
                  <a:srgbClr val="00B050"/>
                </a:solidFill>
                <a:cs typeface="B Zar" pitchFamily="2" charset="-78"/>
              </a:rPr>
              <a:t>در سال 1364 به کویت و کشورهای خلیج فارس گفتند که در جنگ با ایران به عراق کمک می کنید. ولی همین عراق به شما حمله خواهد کرد. عراق بعد از ایران به کویت حمله کرد. </a:t>
            </a:r>
          </a:p>
          <a:p>
            <a:pPr algn="just" rtl="1"/>
            <a:r>
              <a:rPr lang="fa-IR" sz="2400" dirty="0" smtClean="0">
                <a:solidFill>
                  <a:srgbClr val="00B050"/>
                </a:solidFill>
                <a:cs typeface="B Zar" pitchFamily="2" charset="-78"/>
              </a:rPr>
              <a:t>امام در مورد حادثه خونبار 17 شهریور 1357 : </a:t>
            </a:r>
          </a:p>
          <a:p>
            <a:pPr algn="just" rtl="1"/>
            <a:r>
              <a:rPr lang="fa-IR" sz="2400" dirty="0" smtClean="0">
                <a:solidFill>
                  <a:srgbClr val="00B050"/>
                </a:solidFill>
                <a:cs typeface="B Zar" pitchFamily="2" charset="-78"/>
              </a:rPr>
              <a:t>من به نیابت از حضرت مهدی - عج - این واقعه را تسلیت می گویم. </a:t>
            </a: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6" name="Picture 5" descr="2.jpg"/>
          <p:cNvPicPr>
            <a:picLocks noChangeAspect="1"/>
          </p:cNvPicPr>
          <p:nvPr/>
        </p:nvPicPr>
        <p:blipFill>
          <a:blip r:embed="rId4"/>
          <a:stretch>
            <a:fillRect/>
          </a:stretch>
        </p:blipFill>
        <p:spPr>
          <a:xfrm>
            <a:off x="457200" y="4572000"/>
            <a:ext cx="2857500" cy="1990725"/>
          </a:xfrm>
          <a:prstGeom prst="rect">
            <a:avLst/>
          </a:prstGeom>
          <a:ln>
            <a:noFill/>
          </a:ln>
          <a:effectLst>
            <a:softEdge rad="112500"/>
          </a:effectLst>
        </p:spPr>
      </p:pic>
      <p:pic>
        <p:nvPicPr>
          <p:cNvPr id="7" name="Picture 6" descr="1.jpg"/>
          <p:cNvPicPr>
            <a:picLocks noChangeAspect="1"/>
          </p:cNvPicPr>
          <p:nvPr/>
        </p:nvPicPr>
        <p:blipFill>
          <a:blip r:embed="rId5"/>
          <a:stretch>
            <a:fillRect/>
          </a:stretch>
        </p:blipFill>
        <p:spPr>
          <a:xfrm>
            <a:off x="152400" y="2484120"/>
            <a:ext cx="2286000" cy="20116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linds(horizontal)">
                                      <p:cBhvr>
                                        <p:cTn id="20" dur="1000"/>
                                        <p:tgtEl>
                                          <p:spTgt spid="3">
                                            <p:txEl>
                                              <p:pRg st="1" end="1"/>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linds(horizontal)">
                                      <p:cBhvr>
                                        <p:cTn id="28" dur="1000"/>
                                        <p:tgtEl>
                                          <p:spTgt spid="3">
                                            <p:txEl>
                                              <p:pRg st="2" end="2"/>
                                            </p:txEl>
                                          </p:spTgt>
                                        </p:tgtEl>
                                      </p:cBhvr>
                                    </p:animEffect>
                                  </p:childTnLst>
                                </p:cTn>
                              </p:par>
                            </p:childTnLst>
                          </p:cTn>
                        </p:par>
                        <p:par>
                          <p:cTn id="29" fill="hold">
                            <p:stCondLst>
                              <p:cond delay="1000"/>
                            </p:stCondLst>
                            <p:childTnLst>
                              <p:par>
                                <p:cTn id="30" presetID="3" presetClass="entr" presetSubtype="1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linds(horizontal)">
                                      <p:cBhvr>
                                        <p:cTn id="3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شجاعت یک مرد الهی</a:t>
            </a:r>
            <a:endPar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2362200" y="2743200"/>
            <a:ext cx="4724400" cy="3810000"/>
          </a:xfrm>
          <a:ln w="57150"/>
        </p:spPr>
        <p:style>
          <a:lnRef idx="2">
            <a:schemeClr val="accent1"/>
          </a:lnRef>
          <a:fillRef idx="1">
            <a:schemeClr val="lt1"/>
          </a:fillRef>
          <a:effectRef idx="0">
            <a:schemeClr val="accent1"/>
          </a:effectRef>
          <a:fontRef idx="minor">
            <a:schemeClr val="dk1"/>
          </a:fontRef>
        </p:style>
        <p:txBody>
          <a:bodyPr>
            <a:normAutofit/>
          </a:bodyPr>
          <a:lstStyle/>
          <a:p>
            <a:pPr algn="just" rtl="1"/>
            <a:r>
              <a:rPr lang="fa-IR" sz="2800" dirty="0" smtClean="0">
                <a:solidFill>
                  <a:srgbClr val="00B050"/>
                </a:solidFill>
                <a:cs typeface="B Zar" pitchFamily="2" charset="-78"/>
              </a:rPr>
              <a:t>آقای قرائتی به نقل از آقای تهرانی : </a:t>
            </a:r>
          </a:p>
          <a:p>
            <a:pPr algn="just" rtl="1"/>
            <a:r>
              <a:rPr lang="fa-IR" sz="2800" dirty="0" smtClean="0">
                <a:solidFill>
                  <a:srgbClr val="00B050"/>
                </a:solidFill>
                <a:cs typeface="B Zar" pitchFamily="2" charset="-78"/>
              </a:rPr>
              <a:t>سال 1342 که به فیضیه حمله کردند همه گفتند که الآن می آیند و می ریزند تو خانه امام . من کنار امام نشسته بودم که یکی آمد و خبر آورد که فیضیه اینگونه شده و الآن است که بیایند به خانه شما . </a:t>
            </a:r>
          </a:p>
          <a:p>
            <a:pPr algn="just" rtl="1"/>
            <a:r>
              <a:rPr lang="fa-IR" sz="2800" dirty="0" smtClean="0">
                <a:solidFill>
                  <a:srgbClr val="00B050"/>
                </a:solidFill>
                <a:cs typeface="B Zar" pitchFamily="2" charset="-78"/>
              </a:rPr>
              <a:t>امام فرمودند : من شاه را تنبیه می کنم.</a:t>
            </a: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6" name="Picture 5" descr="3.jpg"/>
          <p:cNvPicPr>
            <a:picLocks noChangeAspect="1"/>
          </p:cNvPicPr>
          <p:nvPr/>
        </p:nvPicPr>
        <p:blipFill>
          <a:blip r:embed="rId4"/>
          <a:stretch>
            <a:fillRect/>
          </a:stretch>
        </p:blipFill>
        <p:spPr>
          <a:xfrm>
            <a:off x="152400" y="4739640"/>
            <a:ext cx="2133600" cy="1280160"/>
          </a:xfrm>
          <a:prstGeom prst="rect">
            <a:avLst/>
          </a:prstGeom>
          <a:ln>
            <a:noFill/>
          </a:ln>
          <a:effectLst>
            <a:outerShdw blurRad="292100" dist="139700" dir="2700000" algn="tl" rotWithShape="0">
              <a:srgbClr val="333333">
                <a:alpha val="65000"/>
              </a:srgbClr>
            </a:outerShdw>
          </a:effectLst>
        </p:spPr>
      </p:pic>
      <p:pic>
        <p:nvPicPr>
          <p:cNvPr id="7" name="Picture 6" descr="4.jpg"/>
          <p:cNvPicPr>
            <a:picLocks noChangeAspect="1"/>
          </p:cNvPicPr>
          <p:nvPr/>
        </p:nvPicPr>
        <p:blipFill>
          <a:blip r:embed="rId5"/>
          <a:stretch>
            <a:fillRect/>
          </a:stretch>
        </p:blipFill>
        <p:spPr>
          <a:xfrm flipH="1">
            <a:off x="7239000" y="2514600"/>
            <a:ext cx="1666494"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linds(horizontal)">
                                      <p:cBhvr>
                                        <p:cTn id="10" dur="1000"/>
                                        <p:tgtEl>
                                          <p:spTgt spid="3">
                                            <p:txEl>
                                              <p:pRg st="0" end="0"/>
                                            </p:txEl>
                                          </p:spTgt>
                                        </p:tgtEl>
                                      </p:cBhvr>
                                    </p:animEffect>
                                  </p:childTnLst>
                                </p:cTn>
                              </p:par>
                            </p:childTnLst>
                          </p:cTn>
                        </p:par>
                        <p:par>
                          <p:cTn id="11" fill="hold">
                            <p:stCondLst>
                              <p:cond delay="1000"/>
                            </p:stCondLst>
                            <p:childTnLst>
                              <p:par>
                                <p:cTn id="12" presetID="3" presetClass="entr" presetSubtype="1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linds(horizontal)">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1000"/>
                                        <p:tgtEl>
                                          <p:spTgt spid="3">
                                            <p:txEl>
                                              <p:pRg st="2" end="2"/>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شجاعت یک مرد الهی</a:t>
            </a:r>
            <a:endPar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2362200" y="2743200"/>
            <a:ext cx="4724400" cy="3810000"/>
          </a:xfrm>
          <a:ln w="57150"/>
        </p:spPr>
        <p:style>
          <a:lnRef idx="2">
            <a:schemeClr val="accent1"/>
          </a:lnRef>
          <a:fillRef idx="1">
            <a:schemeClr val="lt1"/>
          </a:fillRef>
          <a:effectRef idx="0">
            <a:schemeClr val="accent1"/>
          </a:effectRef>
          <a:fontRef idx="minor">
            <a:schemeClr val="dk1"/>
          </a:fontRef>
        </p:style>
        <p:txBody>
          <a:bodyPr>
            <a:normAutofit/>
          </a:bodyPr>
          <a:lstStyle/>
          <a:p>
            <a:pPr algn="just" rtl="1"/>
            <a:r>
              <a:rPr lang="fa-IR" sz="2800" dirty="0" smtClean="0">
                <a:solidFill>
                  <a:srgbClr val="00B050"/>
                </a:solidFill>
                <a:cs typeface="B Zar" pitchFamily="2" charset="-78"/>
              </a:rPr>
              <a:t>آقای قرائتی :</a:t>
            </a:r>
          </a:p>
          <a:p>
            <a:pPr algn="just" rtl="1"/>
            <a:r>
              <a:rPr lang="fa-IR" sz="2800" dirty="0" smtClean="0">
                <a:solidFill>
                  <a:srgbClr val="00B050"/>
                </a:solidFill>
                <a:cs typeface="B Zar" pitchFamily="2" charset="-78"/>
              </a:rPr>
              <a:t>آقای بهاء الدینی فرمودند که امام 22 سالش بود که از خمین آمد قم . مهمترین شخصیت سیاسی قم در آن زمان که زمان شاه بود و 75 سالش بود به امام متلک گفت . امام چنان به گوشش زد که عینکش چهار تیکه شد . ( سالی که نکوست از بهارش پیداست ).</a:t>
            </a: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6" name="Picture 5" descr="5.jpg"/>
          <p:cNvPicPr>
            <a:picLocks noChangeAspect="1"/>
          </p:cNvPicPr>
          <p:nvPr/>
        </p:nvPicPr>
        <p:blipFill>
          <a:blip r:embed="rId4"/>
          <a:srcRect l="10667" r="22667" b="7282"/>
          <a:stretch>
            <a:fillRect/>
          </a:stretch>
        </p:blipFill>
        <p:spPr>
          <a:xfrm flipH="1">
            <a:off x="7162800" y="2447925"/>
            <a:ext cx="1905000" cy="1819275"/>
          </a:xfrm>
          <a:prstGeom prst="rect">
            <a:avLst/>
          </a:prstGeom>
          <a:ln>
            <a:noFill/>
          </a:ln>
          <a:effectLst>
            <a:softEdge rad="112500"/>
          </a:effectLst>
        </p:spPr>
      </p:pic>
      <p:pic>
        <p:nvPicPr>
          <p:cNvPr id="7" name="Picture 6" descr="6.jpg"/>
          <p:cNvPicPr>
            <a:picLocks noChangeAspect="1"/>
          </p:cNvPicPr>
          <p:nvPr/>
        </p:nvPicPr>
        <p:blipFill>
          <a:blip r:embed="rId5"/>
          <a:stretch>
            <a:fillRect/>
          </a:stretch>
        </p:blipFill>
        <p:spPr>
          <a:xfrm>
            <a:off x="161925" y="2781300"/>
            <a:ext cx="1971675" cy="28575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شجاعت یک مرد الهی</a:t>
            </a:r>
            <a:endParaRPr lang="fa-I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4191000" y="2743200"/>
            <a:ext cx="4343400" cy="3810000"/>
          </a:xfrm>
          <a:ln w="57150"/>
        </p:spPr>
        <p:style>
          <a:lnRef idx="2">
            <a:schemeClr val="accent1"/>
          </a:lnRef>
          <a:fillRef idx="1">
            <a:schemeClr val="lt1"/>
          </a:fillRef>
          <a:effectRef idx="0">
            <a:schemeClr val="accent1"/>
          </a:effectRef>
          <a:fontRef idx="minor">
            <a:schemeClr val="dk1"/>
          </a:fontRef>
        </p:style>
        <p:txBody>
          <a:bodyPr>
            <a:noAutofit/>
          </a:bodyPr>
          <a:lstStyle/>
          <a:p>
            <a:pPr algn="just" rtl="1"/>
            <a:r>
              <a:rPr lang="fa-IR" sz="2800" dirty="0" smtClean="0">
                <a:solidFill>
                  <a:srgbClr val="00B050"/>
                </a:solidFill>
                <a:cs typeface="B Zar" pitchFamily="2" charset="-78"/>
              </a:rPr>
              <a:t>در سال 42 که امام را دستگیر کردند، آن نیروی نظامی - امنیتی ترسیده بود و می لرزید اما امام آرام بود. </a:t>
            </a:r>
          </a:p>
          <a:p>
            <a:pPr algn="just" rtl="1"/>
            <a:endParaRPr lang="fa-IR" sz="2800" dirty="0" smtClean="0">
              <a:solidFill>
                <a:srgbClr val="00B050"/>
              </a:solidFill>
              <a:cs typeface="B Zar" pitchFamily="2" charset="-78"/>
            </a:endParaRPr>
          </a:p>
          <a:p>
            <a:pPr algn="just" rtl="1"/>
            <a:r>
              <a:rPr lang="fa-IR" sz="2800" dirty="0" smtClean="0">
                <a:solidFill>
                  <a:srgbClr val="00B050"/>
                </a:solidFill>
                <a:cs typeface="B Zar" pitchFamily="2" charset="-78"/>
              </a:rPr>
              <a:t>يك مقام بازنشسته سازمان سيا مي گويد: آيت الله خميني هيچ گاه از آمريكا نترسيد و براي ما اصلاً ارزشي قائل نبود.</a:t>
            </a: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7" name="Picture 6" descr="7.jpg"/>
          <p:cNvPicPr>
            <a:picLocks noChangeAspect="1"/>
          </p:cNvPicPr>
          <p:nvPr/>
        </p:nvPicPr>
        <p:blipFill>
          <a:blip r:embed="rId4"/>
          <a:stretch>
            <a:fillRect/>
          </a:stretch>
        </p:blipFill>
        <p:spPr>
          <a:xfrm>
            <a:off x="533400" y="2590800"/>
            <a:ext cx="2667368" cy="1702575"/>
          </a:xfrm>
          <a:prstGeom prst="rect">
            <a:avLst/>
          </a:prstGeom>
          <a:ln>
            <a:noFill/>
          </a:ln>
          <a:effectLst>
            <a:softEdge rad="112500"/>
          </a:effectLst>
        </p:spPr>
      </p:pic>
      <p:pic>
        <p:nvPicPr>
          <p:cNvPr id="6" name="Picture 5" descr="8.jpg"/>
          <p:cNvPicPr>
            <a:picLocks noChangeAspect="1"/>
          </p:cNvPicPr>
          <p:nvPr/>
        </p:nvPicPr>
        <p:blipFill>
          <a:blip r:embed="rId5"/>
          <a:stretch>
            <a:fillRect/>
          </a:stretch>
        </p:blipFill>
        <p:spPr>
          <a:xfrm>
            <a:off x="1981200" y="3962400"/>
            <a:ext cx="1905000" cy="26336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رهبر قلب ها</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352800" y="2743200"/>
            <a:ext cx="4953000" cy="3810000"/>
          </a:xfrm>
          <a:ln w="57150"/>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rtl="1"/>
            <a:r>
              <a:rPr lang="fa-IR" sz="2400" dirty="0" smtClean="0">
                <a:solidFill>
                  <a:srgbClr val="00B050"/>
                </a:solidFill>
                <a:cs typeface="B Zar" pitchFamily="2" charset="-78"/>
              </a:rPr>
              <a:t>دکتر حسن رحیم پور : </a:t>
            </a:r>
          </a:p>
          <a:p>
            <a:pPr algn="just" rtl="1"/>
            <a:r>
              <a:rPr lang="fa-IR" sz="2400" dirty="0" smtClean="0">
                <a:solidFill>
                  <a:srgbClr val="00B050"/>
                </a:solidFill>
                <a:cs typeface="B Zar" pitchFamily="2" charset="-78"/>
              </a:rPr>
              <a:t>صربستان رفته بودم . یک نوجوان واکس زن صربی از ما پرسید که از کجا هستید ؟ گفتیم ایران . مشتش را گره کرد و گفت : خمینی . </a:t>
            </a:r>
          </a:p>
          <a:p>
            <a:pPr algn="just" rtl="1"/>
            <a:r>
              <a:rPr lang="fa-IR" sz="2400" dirty="0" smtClean="0">
                <a:solidFill>
                  <a:srgbClr val="00B050"/>
                </a:solidFill>
                <a:cs typeface="B Zar" pitchFamily="2" charset="-78"/>
              </a:rPr>
              <a:t>بسیاری از آفریقایی ها از او برای مبارزه با مستکبرین الهام می گیرند و عکس او را در راهپیمایی های خود حمل می کنند.</a:t>
            </a:r>
          </a:p>
          <a:p>
            <a:pPr algn="just" rtl="1"/>
            <a:r>
              <a:rPr lang="fa-IR" sz="2400" dirty="0" smtClean="0">
                <a:solidFill>
                  <a:srgbClr val="00B050"/>
                </a:solidFill>
                <a:cs typeface="B Zar" pitchFamily="2" charset="-78"/>
              </a:rPr>
              <a:t>مقام معظم رهبری : مادر اسيري به من گفت كه بچه‌ام اسير بود، امروز خبر آمد كه شهيد شده است، شما برو به امام بگو فداي سرتان، من ناراحت نيستم.</a:t>
            </a:r>
          </a:p>
          <a:p>
            <a:pPr marL="514350" indent="-514350" algn="just" rtl="1"/>
            <a:endParaRPr lang="fa-IR" sz="2400" dirty="0" smtClean="0">
              <a:solidFill>
                <a:srgbClr val="00B050"/>
              </a:solidFill>
              <a:cs typeface="B Zar" pitchFamily="2" charset="-78"/>
            </a:endParaRP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6" name="Picture 5" descr="11.jpg"/>
          <p:cNvPicPr>
            <a:picLocks noChangeAspect="1"/>
          </p:cNvPicPr>
          <p:nvPr/>
        </p:nvPicPr>
        <p:blipFill>
          <a:blip r:embed="rId4"/>
          <a:stretch>
            <a:fillRect/>
          </a:stretch>
        </p:blipFill>
        <p:spPr>
          <a:xfrm>
            <a:off x="304800" y="2438400"/>
            <a:ext cx="2857500" cy="1895475"/>
          </a:xfrm>
          <a:prstGeom prst="rect">
            <a:avLst/>
          </a:prstGeom>
          <a:ln>
            <a:noFill/>
          </a:ln>
          <a:effectLst>
            <a:softEdge rad="112500"/>
          </a:effectLst>
        </p:spPr>
      </p:pic>
      <p:pic>
        <p:nvPicPr>
          <p:cNvPr id="7" name="Picture 6" descr="9.jpg"/>
          <p:cNvPicPr>
            <a:picLocks noChangeAspect="1"/>
          </p:cNvPicPr>
          <p:nvPr/>
        </p:nvPicPr>
        <p:blipFill>
          <a:blip r:embed="rId5"/>
          <a:srcRect l="2778" t="8454" r="38889" b="13332"/>
          <a:stretch>
            <a:fillRect/>
          </a:stretch>
        </p:blipFill>
        <p:spPr>
          <a:xfrm>
            <a:off x="304800" y="4343400"/>
            <a:ext cx="2819400" cy="221524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par>
                          <p:cTn id="27" fill="hold">
                            <p:stCondLst>
                              <p:cond delay="500"/>
                            </p:stCondLst>
                            <p:childTnLst>
                              <p:par>
                                <p:cTn id="28" presetID="3" presetClass="entr" presetSubtype="1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blinds(horizontal)">
                                      <p:cBhvr>
                                        <p:cTn id="35"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رهبر قلب ها</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581400" y="2743200"/>
            <a:ext cx="4724400" cy="3810000"/>
          </a:xfrm>
          <a:ln w="57150"/>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rtl="1"/>
            <a:r>
              <a:rPr lang="fa-IR" sz="2400" dirty="0" smtClean="0">
                <a:solidFill>
                  <a:srgbClr val="00B050"/>
                </a:solidFill>
                <a:cs typeface="B Zar" pitchFamily="2" charset="-78"/>
              </a:rPr>
              <a:t>شهدا با نام او و عکس او راز و نیاز می کردند و پیغام می دادند به امام بگویید ما در راهت تا آخر ایستاده ایم. بر روی سنگ قبر شهدای گمنام می نویسند : فرزند روح الله. </a:t>
            </a:r>
          </a:p>
          <a:p>
            <a:pPr algn="just" rtl="1"/>
            <a:r>
              <a:rPr lang="fa-IR" sz="2400" dirty="0" smtClean="0">
                <a:solidFill>
                  <a:srgbClr val="00B050"/>
                </a:solidFill>
                <a:cs typeface="B Zar" pitchFamily="2" charset="-78"/>
              </a:rPr>
              <a:t>مردم به جماران می آمدند و نگاه به چهرة امام می انداختند و گریه می کردند . </a:t>
            </a:r>
          </a:p>
          <a:p>
            <a:pPr algn="just" rtl="1"/>
            <a:r>
              <a:rPr lang="fa-IR" sz="2400" dirty="0" smtClean="0">
                <a:solidFill>
                  <a:srgbClr val="00B050"/>
                </a:solidFill>
                <a:cs typeface="B Zar" pitchFamily="2" charset="-78"/>
              </a:rPr>
              <a:t>مقام معظم رهبری : </a:t>
            </a:r>
          </a:p>
          <a:p>
            <a:pPr algn="just" rtl="1"/>
            <a:r>
              <a:rPr lang="fa-IR" sz="2400" dirty="0" smtClean="0">
                <a:solidFill>
                  <a:srgbClr val="00B050"/>
                </a:solidFill>
                <a:cs typeface="B Zar" pitchFamily="2" charset="-78"/>
              </a:rPr>
              <a:t>یک جوان مسلمان فلسطینی می گفت : امروز در زندان های سرزمین اشغالی ، زندانی ها به عشق امام شعر می خوانند . </a:t>
            </a:r>
          </a:p>
          <a:p>
            <a:pPr algn="just" rtl="1"/>
            <a:r>
              <a:rPr lang="fa-IR" sz="2400" dirty="0" smtClean="0">
                <a:solidFill>
                  <a:srgbClr val="00B050"/>
                </a:solidFill>
                <a:cs typeface="B Zar" pitchFamily="2" charset="-78"/>
              </a:rPr>
              <a:t>مردم به خاطر فرمان او خیابان ها را ترک نکردند و گلوله را به جان خریدند تا انقلاب پیروز شد. </a:t>
            </a:r>
          </a:p>
          <a:p>
            <a:pPr marL="514350" indent="-514350" algn="just" rtl="1"/>
            <a:endParaRPr lang="fa-IR" sz="2400" dirty="0" smtClean="0">
              <a:solidFill>
                <a:srgbClr val="00B050"/>
              </a:solidFill>
              <a:cs typeface="B Zar" pitchFamily="2" charset="-78"/>
            </a:endParaRP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7" name="Picture 6" descr="13.jpg"/>
          <p:cNvPicPr>
            <a:picLocks noChangeAspect="1"/>
          </p:cNvPicPr>
          <p:nvPr/>
        </p:nvPicPr>
        <p:blipFill>
          <a:blip r:embed="rId4"/>
          <a:srcRect l="4000" t="20000" r="8000" b="10667"/>
          <a:stretch>
            <a:fillRect/>
          </a:stretch>
        </p:blipFill>
        <p:spPr>
          <a:xfrm>
            <a:off x="76200" y="2438400"/>
            <a:ext cx="1676400" cy="1981200"/>
          </a:xfrm>
          <a:prstGeom prst="rect">
            <a:avLst/>
          </a:prstGeom>
          <a:ln>
            <a:noFill/>
          </a:ln>
          <a:effectLst>
            <a:outerShdw blurRad="292100" dist="139700" dir="2700000" algn="tl" rotWithShape="0">
              <a:srgbClr val="333333">
                <a:alpha val="65000"/>
              </a:srgbClr>
            </a:outerShdw>
          </a:effectLst>
        </p:spPr>
      </p:pic>
      <p:pic>
        <p:nvPicPr>
          <p:cNvPr id="6" name="Picture 5" descr="12.jpg"/>
          <p:cNvPicPr>
            <a:picLocks noChangeAspect="1"/>
          </p:cNvPicPr>
          <p:nvPr/>
        </p:nvPicPr>
        <p:blipFill>
          <a:blip r:embed="rId5"/>
          <a:stretch>
            <a:fillRect/>
          </a:stretch>
        </p:blipFill>
        <p:spPr>
          <a:xfrm>
            <a:off x="533400" y="4191000"/>
            <a:ext cx="2857500" cy="21431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1000"/>
                                        <p:tgtEl>
                                          <p:spTgt spid="3">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blinds(horizontal)">
                                      <p:cBhvr>
                                        <p:cTn id="30" dur="1000"/>
                                        <p:tgtEl>
                                          <p:spTgt spid="3">
                                            <p:txEl>
                                              <p:pRg st="2" end="2"/>
                                            </p:txEl>
                                          </p:spTgt>
                                        </p:tgtEl>
                                      </p:cBhvr>
                                    </p:animEffect>
                                  </p:childTnLst>
                                </p:cTn>
                              </p:par>
                            </p:childTnLst>
                          </p:cTn>
                        </p:par>
                        <p:par>
                          <p:cTn id="31" fill="hold">
                            <p:stCondLst>
                              <p:cond delay="1000"/>
                            </p:stCondLst>
                            <p:childTnLst>
                              <p:par>
                                <p:cTn id="32" presetID="3" presetClass="entr" presetSubtype="10" fill="hold" grpId="0"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linds(horizontal)">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روح خدا</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886200" y="2743200"/>
            <a:ext cx="4419600" cy="3810000"/>
          </a:xfrm>
          <a:ln w="57150"/>
        </p:spPr>
        <p:style>
          <a:lnRef idx="2">
            <a:schemeClr val="accent1"/>
          </a:lnRef>
          <a:fillRef idx="1">
            <a:schemeClr val="lt1"/>
          </a:fillRef>
          <a:effectRef idx="0">
            <a:schemeClr val="accent1"/>
          </a:effectRef>
          <a:fontRef idx="minor">
            <a:schemeClr val="dk1"/>
          </a:fontRef>
        </p:style>
        <p:txBody>
          <a:bodyPr>
            <a:normAutofit/>
          </a:bodyPr>
          <a:lstStyle/>
          <a:p>
            <a:pPr algn="just" rtl="1"/>
            <a:r>
              <a:rPr lang="fa-IR" sz="2400" dirty="0" smtClean="0">
                <a:solidFill>
                  <a:srgbClr val="00B050"/>
                </a:solidFill>
                <a:cs typeface="B Zar" pitchFamily="2" charset="-78"/>
              </a:rPr>
              <a:t>ما در طول تاریخ ایران بسیار جنگ داشته ایم اما در هیچ کدام از آنها همت و باکری و خرازی و بروجردی و ... پرورش نیافتند؛ چرا که رهبرشان و کسی که آنها را پرورش داد کسی مثل امام بود .</a:t>
            </a:r>
          </a:p>
          <a:p>
            <a:pPr algn="just" rtl="1"/>
            <a:r>
              <a:rPr lang="fa-IR" sz="2400" dirty="0" smtClean="0">
                <a:solidFill>
                  <a:srgbClr val="00B050"/>
                </a:solidFill>
                <a:cs typeface="B Zar" pitchFamily="2" charset="-78"/>
              </a:rPr>
              <a:t>این انقلاب بی نام خمینی در هیچ جای جهان شناخته شده نیست. </a:t>
            </a:r>
          </a:p>
          <a:p>
            <a:pPr algn="just" rtl="1"/>
            <a:r>
              <a:rPr lang="fa-IR" sz="2400" dirty="0" smtClean="0">
                <a:solidFill>
                  <a:srgbClr val="00B050"/>
                </a:solidFill>
                <a:cs typeface="B Zar" pitchFamily="2" charset="-78"/>
              </a:rPr>
              <a:t>حضرت آیت الله خامنه ای : پیشرفت ایران به برکت اسلام و امام خمینی ره است. </a:t>
            </a: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6" name="Picture 5" descr="14.jpg"/>
          <p:cNvPicPr>
            <a:picLocks noChangeAspect="1"/>
          </p:cNvPicPr>
          <p:nvPr/>
        </p:nvPicPr>
        <p:blipFill>
          <a:blip r:embed="rId4"/>
          <a:stretch>
            <a:fillRect/>
          </a:stretch>
        </p:blipFill>
        <p:spPr>
          <a:xfrm>
            <a:off x="401193" y="2743200"/>
            <a:ext cx="2799207" cy="35433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روح خدا</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5257800" y="2743200"/>
            <a:ext cx="3429000" cy="3810000"/>
          </a:xfrm>
          <a:ln w="57150"/>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rtl="1"/>
            <a:r>
              <a:rPr lang="fa-IR" sz="2400" dirty="0" smtClean="0">
                <a:solidFill>
                  <a:srgbClr val="00B050"/>
                </a:solidFill>
                <a:cs typeface="B Zar" pitchFamily="2" charset="-78"/>
              </a:rPr>
              <a:t>خميني حجت حق بر زمين بود</a:t>
            </a:r>
          </a:p>
          <a:p>
            <a:pPr algn="just" rtl="1"/>
            <a:r>
              <a:rPr lang="fa-IR" sz="2400" dirty="0" smtClean="0">
                <a:solidFill>
                  <a:srgbClr val="00B050"/>
                </a:solidFill>
                <a:cs typeface="B Zar" pitchFamily="2" charset="-78"/>
              </a:rPr>
              <a:t>امين دين ختم المرسلين بود </a:t>
            </a:r>
          </a:p>
          <a:p>
            <a:pPr algn="just" rtl="1"/>
            <a:r>
              <a:rPr lang="fa-IR" sz="2400" dirty="0" smtClean="0">
                <a:solidFill>
                  <a:srgbClr val="00B050"/>
                </a:solidFill>
                <a:cs typeface="B Zar" pitchFamily="2" charset="-78"/>
              </a:rPr>
              <a:t>خميني جذب نوش جام مولاست</a:t>
            </a:r>
          </a:p>
          <a:p>
            <a:pPr algn="just" rtl="1"/>
            <a:r>
              <a:rPr lang="fa-IR" sz="2400" dirty="0" smtClean="0">
                <a:solidFill>
                  <a:srgbClr val="00B050"/>
                </a:solidFill>
                <a:cs typeface="B Zar" pitchFamily="2" charset="-78"/>
              </a:rPr>
              <a:t> خروش خشمِ ناهنگام مولاست </a:t>
            </a:r>
          </a:p>
          <a:p>
            <a:pPr algn="just" rtl="1"/>
            <a:r>
              <a:rPr lang="fa-IR" sz="2400" dirty="0" smtClean="0">
                <a:solidFill>
                  <a:srgbClr val="00B050"/>
                </a:solidFill>
                <a:cs typeface="B Zar" pitchFamily="2" charset="-78"/>
              </a:rPr>
              <a:t>خميني مست و من مست از نگاهش</a:t>
            </a:r>
          </a:p>
          <a:p>
            <a:pPr algn="just" rtl="1"/>
            <a:r>
              <a:rPr lang="fa-IR" sz="2400" dirty="0" smtClean="0">
                <a:solidFill>
                  <a:srgbClr val="00B050"/>
                </a:solidFill>
                <a:cs typeface="B Zar" pitchFamily="2" charset="-78"/>
              </a:rPr>
              <a:t> كه افتادم ز سرمستي به راهش </a:t>
            </a:r>
          </a:p>
          <a:p>
            <a:pPr algn="just" rtl="1"/>
            <a:r>
              <a:rPr lang="fa-IR" sz="2400" dirty="0" smtClean="0">
                <a:solidFill>
                  <a:srgbClr val="00B050"/>
                </a:solidFill>
                <a:cs typeface="B Zar" pitchFamily="2" charset="-78"/>
              </a:rPr>
              <a:t>اگر اهل دلي، از دل بگويم</a:t>
            </a:r>
          </a:p>
          <a:p>
            <a:pPr algn="just" rtl="1"/>
            <a:r>
              <a:rPr lang="fa-IR" sz="2400" dirty="0" smtClean="0">
                <a:solidFill>
                  <a:srgbClr val="00B050"/>
                </a:solidFill>
                <a:cs typeface="B Zar" pitchFamily="2" charset="-78"/>
              </a:rPr>
              <a:t>سخن برتر ز آب و گل بگويم </a:t>
            </a:r>
          </a:p>
          <a:p>
            <a:pPr algn="just" rtl="1"/>
            <a:r>
              <a:rPr lang="fa-IR" sz="2400" dirty="0" smtClean="0">
                <a:solidFill>
                  <a:srgbClr val="00B050"/>
                </a:solidFill>
                <a:cs typeface="B Zar" pitchFamily="2" charset="-78"/>
              </a:rPr>
              <a:t>سخن از آن كسي كو روح ما بود</a:t>
            </a:r>
          </a:p>
          <a:p>
            <a:pPr marL="514350" indent="-514350" algn="just" rtl="1"/>
            <a:endParaRPr lang="fa-IR" sz="2400" dirty="0" smtClean="0">
              <a:solidFill>
                <a:srgbClr val="00B050"/>
              </a:solidFill>
              <a:cs typeface="B Zar" pitchFamily="2" charset="-78"/>
            </a:endParaRP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sp>
        <p:nvSpPr>
          <p:cNvPr id="5" name="Subtitle 2"/>
          <p:cNvSpPr txBox="1">
            <a:spLocks/>
          </p:cNvSpPr>
          <p:nvPr/>
        </p:nvSpPr>
        <p:spPr>
          <a:xfrm>
            <a:off x="1676400" y="2743200"/>
            <a:ext cx="3429000" cy="3810000"/>
          </a:xfrm>
          <a:prstGeom prst="rect">
            <a:avLst/>
          </a:prstGeom>
          <a:ln w="5715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a:body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rPr>
              <a:t>به گرداب حوادث نوح ما بود</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rPr>
              <a:t>كه بود آن رادمرد روشنايي؟</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rPr>
              <a:t>كه بودش با رسولان آشنايي</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rPr>
              <a:t>كه بود آن آشنا با سرّ مستي؟</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rPr>
              <a:t>كه مي زد نعره يكتاپرستي</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rPr>
              <a:t>همان كس كز سر غيرت به پا خاست</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rPr>
              <a:t> به محراب شهادت قامت آراست</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rPr>
              <a:t>خميني رفت فرزندش علي هست</a:t>
            </a:r>
          </a:p>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rPr>
              <a:t> خدا را شكر بر امت ولي هست</a:t>
            </a:r>
          </a:p>
          <a:p>
            <a:pPr marL="514350" marR="0" lvl="0" indent="-514350" algn="just"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fa-IR" sz="2400" b="0" i="0" u="none" strike="noStrike" kern="1200" cap="none" spc="0" normalizeH="0" baseline="0" noProof="0" dirty="0" smtClean="0">
              <a:ln>
                <a:noFill/>
              </a:ln>
              <a:solidFill>
                <a:srgbClr val="00B050"/>
              </a:solidFill>
              <a:effectLst/>
              <a:uLnTx/>
              <a:uFillTx/>
              <a:latin typeface="+mn-lt"/>
              <a:ea typeface="+mn-ea"/>
              <a:cs typeface="B Zar" pitchFamily="2" charset="-78"/>
            </a:endParaRPr>
          </a:p>
        </p:txBody>
      </p:sp>
      <p:pic>
        <p:nvPicPr>
          <p:cNvPr id="6" name="Picture 5"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438400"/>
            <a:ext cx="7315200" cy="2514600"/>
          </a:xfrm>
          <a:solidFill>
            <a:schemeClr val="lt1">
              <a:alpha val="0"/>
            </a:schemeClr>
          </a:solidFill>
          <a:ln w="57150"/>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fa-IR" b="1" dirty="0" smtClean="0">
                <a:ln w="1905"/>
                <a:solidFill>
                  <a:srgbClr val="00B050"/>
                </a:solidFill>
                <a:effectLst>
                  <a:innerShdw blurRad="69850" dist="43180" dir="5400000">
                    <a:srgbClr val="000000">
                      <a:alpha val="65000"/>
                    </a:srgbClr>
                  </a:innerShdw>
                </a:effectLst>
                <a:cs typeface="B Zar" pitchFamily="2" charset="-78"/>
              </a:rPr>
              <a:t>خدایا ما را با شهدا و امام شهدا و ائمه طاهرین – ع – محشور فرما</a:t>
            </a:r>
          </a:p>
          <a:p>
            <a:r>
              <a:rPr lang="fa-IR" b="1" dirty="0" smtClean="0">
                <a:ln w="1905"/>
                <a:solidFill>
                  <a:srgbClr val="00B050"/>
                </a:solidFill>
                <a:effectLst>
                  <a:innerShdw blurRad="69850" dist="43180" dir="5400000">
                    <a:srgbClr val="000000">
                      <a:alpha val="65000"/>
                    </a:srgbClr>
                  </a:innerShdw>
                </a:effectLst>
                <a:cs typeface="B Zar" pitchFamily="2" charset="-78"/>
              </a:rPr>
              <a:t>و </a:t>
            </a:r>
          </a:p>
          <a:p>
            <a:r>
              <a:rPr lang="fa-IR" b="1" dirty="0" smtClean="0">
                <a:ln w="1905"/>
                <a:solidFill>
                  <a:srgbClr val="00B050"/>
                </a:solidFill>
                <a:effectLst>
                  <a:innerShdw blurRad="69850" dist="43180" dir="5400000">
                    <a:srgbClr val="000000">
                      <a:alpha val="65000"/>
                    </a:srgbClr>
                  </a:innerShdw>
                </a:effectLst>
                <a:cs typeface="B Zar" pitchFamily="2" charset="-78"/>
              </a:rPr>
              <a:t>در ظهور حجتت تعجیل </a:t>
            </a:r>
            <a:r>
              <a:rPr lang="fa-IR" b="1" dirty="0" smtClean="0">
                <a:ln w="1905"/>
                <a:solidFill>
                  <a:srgbClr val="00B050"/>
                </a:solidFill>
                <a:effectLst>
                  <a:innerShdw blurRad="69850" dist="43180" dir="5400000">
                    <a:srgbClr val="000000">
                      <a:alpha val="65000"/>
                    </a:srgbClr>
                  </a:innerShdw>
                </a:effectLst>
                <a:cs typeface="B Zar" pitchFamily="2" charset="-78"/>
              </a:rPr>
              <a:t>فرما</a:t>
            </a:r>
          </a:p>
          <a:p>
            <a:r>
              <a:rPr lang="en-US" b="1" dirty="0">
                <a:ln w="1905"/>
                <a:solidFill>
                  <a:srgbClr val="00B050"/>
                </a:solidFill>
                <a:effectLst>
                  <a:innerShdw blurRad="69850" dist="43180" dir="5400000">
                    <a:srgbClr val="000000">
                      <a:alpha val="65000"/>
                    </a:srgbClr>
                  </a:innerShdw>
                </a:effectLst>
                <a:cs typeface="B Zar" pitchFamily="2" charset="-78"/>
              </a:rPr>
              <a:t>http://smrvaezi.mihanblog.com/</a:t>
            </a:r>
            <a:endParaRPr lang="fa-IR" b="1" dirty="0" smtClean="0">
              <a:ln w="1905"/>
              <a:solidFill>
                <a:srgbClr val="00B050"/>
              </a:solidFill>
              <a:effectLst>
                <a:innerShdw blurRad="69850" dist="43180" dir="5400000">
                  <a:srgbClr val="000000">
                    <a:alpha val="65000"/>
                  </a:srgbClr>
                </a:innerShdw>
              </a:effectLst>
              <a:cs typeface="B Zar"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1214422"/>
            <a:ext cx="7358114" cy="4857784"/>
          </a:xfrm>
        </p:spPr>
        <p:txBody>
          <a:bodyPr>
            <a:normAutofit/>
          </a:bodyPr>
          <a:lstStyle/>
          <a:p>
            <a:pPr algn="l" rtl="1"/>
            <a:r>
              <a:rPr lang="fa-IR" sz="4000" dirty="0" smtClean="0">
                <a:solidFill>
                  <a:srgbClr val="FFFF00"/>
                </a:solidFill>
                <a:latin typeface="IranNastaliq" pitchFamily="18" charset="0"/>
                <a:cs typeface="B Davat" pitchFamily="2" charset="-78"/>
              </a:rPr>
              <a:t>با حمد و ستایش خداوند – تبارک و تعالی –</a:t>
            </a:r>
            <a:endParaRPr lang="en-US" sz="4000" dirty="0" smtClean="0">
              <a:solidFill>
                <a:srgbClr val="FFFF00"/>
              </a:solidFill>
              <a:latin typeface="IranNastaliq" pitchFamily="18" charset="0"/>
              <a:cs typeface="B Davat" pitchFamily="2" charset="-78"/>
            </a:endParaRPr>
          </a:p>
          <a:p>
            <a:pPr algn="l" rtl="1">
              <a:lnSpc>
                <a:spcPct val="200000"/>
              </a:lnSpc>
            </a:pPr>
            <a:r>
              <a:rPr lang="fa-IR" sz="4000" dirty="0" smtClean="0">
                <a:solidFill>
                  <a:srgbClr val="FFFF00"/>
                </a:solidFill>
                <a:latin typeface="IranNastaliq" pitchFamily="18" charset="0"/>
                <a:cs typeface="B Davat" pitchFamily="2" charset="-78"/>
              </a:rPr>
              <a:t>و درود و سلام به پیشگاه عزیزترین مخلوق هستی   </a:t>
            </a:r>
            <a:r>
              <a:rPr lang="fa-IR" sz="4000" b="1" u="sng" dirty="0" smtClean="0">
                <a:solidFill>
                  <a:srgbClr val="FFFF00"/>
                </a:solidFill>
                <a:latin typeface="IranNastaliq" pitchFamily="18" charset="0"/>
                <a:cs typeface="B Davat" pitchFamily="2" charset="-78"/>
              </a:rPr>
              <a:t>محمد مصطفی </a:t>
            </a:r>
            <a:r>
              <a:rPr lang="fa-IR" sz="4000" dirty="0" smtClean="0">
                <a:solidFill>
                  <a:srgbClr val="FFFF00"/>
                </a:solidFill>
                <a:latin typeface="IranNastaliq" pitchFamily="18" charset="0"/>
                <a:cs typeface="B Davat" pitchFamily="2" charset="-78"/>
              </a:rPr>
              <a:t>و </a:t>
            </a:r>
            <a:r>
              <a:rPr lang="fa-IR" sz="4000" b="1" u="sng" dirty="0" smtClean="0">
                <a:solidFill>
                  <a:srgbClr val="FFFF00"/>
                </a:solidFill>
                <a:latin typeface="IranNastaliq" pitchFamily="18" charset="0"/>
                <a:cs typeface="B Davat" pitchFamily="2" charset="-78"/>
              </a:rPr>
              <a:t>خاندان</a:t>
            </a:r>
            <a:r>
              <a:rPr lang="fa-IR" sz="4000" u="sng" dirty="0" smtClean="0">
                <a:solidFill>
                  <a:srgbClr val="FFFF00"/>
                </a:solidFill>
                <a:latin typeface="IranNastaliq" pitchFamily="18" charset="0"/>
                <a:cs typeface="B Davat" pitchFamily="2" charset="-78"/>
              </a:rPr>
              <a:t> </a:t>
            </a:r>
            <a:r>
              <a:rPr lang="fa-IR" sz="4000" dirty="0" smtClean="0">
                <a:solidFill>
                  <a:srgbClr val="FFFF00"/>
                </a:solidFill>
                <a:latin typeface="IranNastaliq" pitchFamily="18" charset="0"/>
                <a:cs typeface="B Davat" pitchFamily="2" charset="-78"/>
              </a:rPr>
              <a:t>پاک و مطهرش</a:t>
            </a:r>
            <a:endParaRPr lang="en-US" sz="4000" dirty="0" smtClean="0">
              <a:solidFill>
                <a:srgbClr val="FFFF00"/>
              </a:solidFill>
              <a:latin typeface="IranNastaliq" pitchFamily="18" charset="0"/>
              <a:cs typeface="B Davat" pitchFamily="2" charset="-78"/>
            </a:endParaRPr>
          </a:p>
        </p:txBody>
      </p:sp>
      <p:pic>
        <p:nvPicPr>
          <p:cNvPr id="4" name="Picture 3" descr="15.jpg"/>
          <p:cNvPicPr>
            <a:picLocks noChangeAspect="1"/>
          </p:cNvPicPr>
          <p:nvPr/>
        </p:nvPicPr>
        <p:blipFill>
          <a:blip r:embed="rId4" cstate="print"/>
          <a:srcRect l="19531" t="12317" r="44531" b="25237"/>
          <a:stretch>
            <a:fillRect/>
          </a:stretch>
        </p:blipFill>
        <p:spPr>
          <a:xfrm>
            <a:off x="7000892" y="4000504"/>
            <a:ext cx="1570333" cy="1980000"/>
          </a:xfrm>
          <a:prstGeom prst="rect">
            <a:avLst/>
          </a:prstGeom>
          <a:ln>
            <a:noFill/>
          </a:ln>
          <a:effectLst>
            <a:softEdge rad="112500"/>
          </a:effectLst>
        </p:spPr>
      </p:pic>
      <p:pic>
        <p:nvPicPr>
          <p:cNvPr id="5" name="Picture 4" descr="18.jpg"/>
          <p:cNvPicPr>
            <a:picLocks noChangeAspect="1"/>
          </p:cNvPicPr>
          <p:nvPr/>
        </p:nvPicPr>
        <p:blipFill>
          <a:blip r:embed="rId5" cstate="print"/>
          <a:srcRect l="25781" t="16800" r="28906" b="9304"/>
          <a:stretch>
            <a:fillRect/>
          </a:stretch>
        </p:blipFill>
        <p:spPr>
          <a:xfrm>
            <a:off x="7143768" y="214290"/>
            <a:ext cx="1664337" cy="1980000"/>
          </a:xfrm>
          <a:prstGeom prst="rect">
            <a:avLst/>
          </a:prstGeom>
          <a:ln>
            <a:noFill/>
          </a:ln>
          <a:effectLst>
            <a:softEdge rad="112500"/>
          </a:effectLst>
        </p:spPr>
      </p:pic>
      <p:pic>
        <p:nvPicPr>
          <p:cNvPr id="6" name="Picture 5" descr="448.jpg"/>
          <p:cNvPicPr>
            <a:picLocks noChangeAspect="1"/>
          </p:cNvPicPr>
          <p:nvPr/>
        </p:nvPicPr>
        <p:blipFill>
          <a:blip r:embed="rId6" cstate="print"/>
          <a:stretch>
            <a:fillRect/>
          </a:stretch>
        </p:blipFill>
        <p:spPr>
          <a:xfrm>
            <a:off x="5429256" y="4286256"/>
            <a:ext cx="1571636" cy="2143140"/>
          </a:xfrm>
          <a:prstGeom prst="rect">
            <a:avLst/>
          </a:prstGeom>
          <a:ln>
            <a:noFill/>
          </a:ln>
          <a:effectLst>
            <a:softEdge rad="112500"/>
          </a:effectLst>
        </p:spPr>
      </p:pic>
      <p:pic>
        <p:nvPicPr>
          <p:cNvPr id="7" name="Picture 6" descr="imamhassan1.jpg"/>
          <p:cNvPicPr>
            <a:picLocks noChangeAspect="1"/>
          </p:cNvPicPr>
          <p:nvPr/>
        </p:nvPicPr>
        <p:blipFill>
          <a:blip r:embed="rId7"/>
          <a:srcRect l="37483" t="658" r="13091"/>
          <a:stretch>
            <a:fillRect/>
          </a:stretch>
        </p:blipFill>
        <p:spPr>
          <a:xfrm>
            <a:off x="3857620" y="4643446"/>
            <a:ext cx="1571636" cy="1980000"/>
          </a:xfrm>
          <a:prstGeom prst="rect">
            <a:avLst/>
          </a:prstGeom>
          <a:ln>
            <a:noFill/>
          </a:ln>
          <a:effectLst>
            <a:softEdge rad="112500"/>
          </a:effectLst>
        </p:spPr>
      </p:pic>
      <p:pic>
        <p:nvPicPr>
          <p:cNvPr id="9" name="Picture 8" descr="010.jpg"/>
          <p:cNvPicPr>
            <a:picLocks noChangeAspect="1"/>
          </p:cNvPicPr>
          <p:nvPr/>
        </p:nvPicPr>
        <p:blipFill>
          <a:blip r:embed="rId8"/>
          <a:srcRect t="19588" r="68993" b="34924"/>
          <a:stretch>
            <a:fillRect/>
          </a:stretch>
        </p:blipFill>
        <p:spPr>
          <a:xfrm>
            <a:off x="2285984" y="4929198"/>
            <a:ext cx="1571636" cy="1928802"/>
          </a:xfrm>
          <a:prstGeom prst="rect">
            <a:avLst/>
          </a:prstGeom>
          <a:ln>
            <a:noFill/>
          </a:ln>
          <a:effectLst>
            <a:softEdge rad="112500"/>
          </a:effectLst>
        </p:spPr>
      </p:pic>
      <p:pic>
        <p:nvPicPr>
          <p:cNvPr id="10" name="Picture 9" descr="جمکران.bmp"/>
          <p:cNvPicPr>
            <a:picLocks noChangeAspect="1"/>
          </p:cNvPicPr>
          <p:nvPr/>
        </p:nvPicPr>
        <p:blipFill>
          <a:blip r:embed="rId9" cstate="print"/>
          <a:srcRect l="40069" r="-237" b="12800"/>
          <a:stretch>
            <a:fillRect/>
          </a:stretch>
        </p:blipFill>
        <p:spPr>
          <a:xfrm>
            <a:off x="642910" y="5214950"/>
            <a:ext cx="1643074" cy="1785950"/>
          </a:xfrm>
          <a:prstGeom prst="rect">
            <a:avLst/>
          </a:prstGeom>
          <a:ln>
            <a:noFill/>
          </a:ln>
          <a:effectLst>
            <a:softEdge rad="112500"/>
          </a:effectLst>
        </p:spPr>
      </p:pic>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86248" y="4500570"/>
            <a:ext cx="3714776" cy="1569660"/>
          </a:xfrm>
          <a:prstGeom prst="rect">
            <a:avLst/>
          </a:prstGeom>
        </p:spPr>
        <p:txBody>
          <a:bodyPr wrap="square">
            <a:spAutoFit/>
          </a:bodyPr>
          <a:lstStyle/>
          <a:p>
            <a:r>
              <a:rPr lang="fa-IR" sz="2400" b="1" dirty="0" smtClean="0">
                <a:cs typeface="2  Davat" pitchFamily="2" charset="-78"/>
              </a:rPr>
              <a:t>قطعةگمشده ای از پر پرواز کم است </a:t>
            </a:r>
          </a:p>
          <a:p>
            <a:r>
              <a:rPr lang="fa-IR" sz="2400" b="1" dirty="0" smtClean="0">
                <a:cs typeface="2  Davat" pitchFamily="2" charset="-78"/>
              </a:rPr>
              <a:t>یازده بار شمردیم و یکی باز کم است </a:t>
            </a:r>
          </a:p>
          <a:p>
            <a:r>
              <a:rPr lang="fa-IR" sz="2400" b="1" dirty="0" smtClean="0">
                <a:cs typeface="2  Davat" pitchFamily="2" charset="-78"/>
              </a:rPr>
              <a:t>این همه آب که جاریست نه اقیانوس است </a:t>
            </a:r>
          </a:p>
          <a:p>
            <a:r>
              <a:rPr lang="fa-IR" sz="2400" b="1" dirty="0" smtClean="0">
                <a:cs typeface="2  Davat" pitchFamily="2" charset="-78"/>
              </a:rPr>
              <a:t>عرق شرم زمین است که سرباز کم است</a:t>
            </a:r>
            <a:endParaRPr lang="fa-IR" sz="2400" b="1" dirty="0">
              <a:cs typeface="2  Davat" pitchFamily="2" charset="-78"/>
            </a:endParaRPr>
          </a:p>
        </p:txBody>
      </p:sp>
    </p:spTree>
  </p:cSld>
  <p:clrMapOvr>
    <a:masterClrMapping/>
  </p:clrMapOvr>
  <p:transition spd="slow">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 copy.jpg"/>
          <p:cNvPicPr>
            <a:picLocks noChangeAspect="1"/>
          </p:cNvPicPr>
          <p:nvPr/>
        </p:nvPicPr>
        <p:blipFill>
          <a:blip r:embed="rId3"/>
          <a:stretch>
            <a:fillRect/>
          </a:stretch>
        </p:blipFill>
        <p:spPr>
          <a:xfrm>
            <a:off x="0" y="0"/>
            <a:ext cx="9144000" cy="6858000"/>
          </a:xfrm>
          <a:prstGeom prst="rect">
            <a:avLst/>
          </a:prstGeom>
        </p:spPr>
      </p:pic>
      <p:pic>
        <p:nvPicPr>
          <p:cNvPr id="8" name="Picture 7" descr="1.jpg"/>
          <p:cNvPicPr>
            <a:picLocks noChangeAspect="1"/>
          </p:cNvPicPr>
          <p:nvPr/>
        </p:nvPicPr>
        <p:blipFill>
          <a:blip r:embed="rId4"/>
          <a:srcRect l="47606" r="9277" b="8505"/>
          <a:stretch>
            <a:fillRect/>
          </a:stretch>
        </p:blipFill>
        <p:spPr>
          <a:xfrm>
            <a:off x="0" y="0"/>
            <a:ext cx="4643438" cy="6858000"/>
          </a:xfrm>
          <a:prstGeom prst="rect">
            <a:avLst/>
          </a:prstGeom>
        </p:spPr>
      </p:pic>
      <p:sp>
        <p:nvSpPr>
          <p:cNvPr id="7" name="Subtitle 2"/>
          <p:cNvSpPr txBox="1">
            <a:spLocks/>
          </p:cNvSpPr>
          <p:nvPr/>
        </p:nvSpPr>
        <p:spPr>
          <a:xfrm>
            <a:off x="500034" y="214290"/>
            <a:ext cx="8429652" cy="928694"/>
          </a:xfrm>
          <a:prstGeom prst="rect">
            <a:avLst/>
          </a:prstGeom>
        </p:spPr>
        <p:txBody>
          <a:bodyPr vert="horz" lIns="91440" tIns="45720" rIns="91440" bIns="45720" rtlCol="0">
            <a:no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fa-IR" sz="4800" b="0" i="0" u="none" strike="noStrike" kern="1200" cap="none" spc="0" normalizeH="0" baseline="0" noProof="0" dirty="0" smtClean="0">
                <a:ln>
                  <a:noFill/>
                </a:ln>
                <a:solidFill>
                  <a:srgbClr val="FFFF00"/>
                </a:solidFill>
                <a:effectLst/>
                <a:uLnTx/>
                <a:uFillTx/>
                <a:latin typeface="IranNastaliq" pitchFamily="18" charset="0"/>
                <a:cs typeface="B Davat" pitchFamily="2" charset="-78"/>
              </a:rPr>
              <a:t>خوشتر از نقش </a:t>
            </a:r>
            <a:r>
              <a:rPr lang="fa-IR" sz="4800" dirty="0" smtClean="0">
                <a:solidFill>
                  <a:srgbClr val="FFFF00"/>
                </a:solidFill>
                <a:latin typeface="IranNastaliq" pitchFamily="18" charset="0"/>
                <a:cs typeface="B Davat" pitchFamily="2" charset="-78"/>
              </a:rPr>
              <a:t>تو         در عالم تصویر نبود</a:t>
            </a:r>
            <a:endParaRPr kumimoji="0" lang="en-US" sz="4800" b="0" i="0" u="none" strike="noStrike" kern="1200" cap="none" spc="0" normalizeH="0" baseline="0" noProof="0" dirty="0">
              <a:ln>
                <a:noFill/>
              </a:ln>
              <a:solidFill>
                <a:srgbClr val="FFFF00"/>
              </a:solidFill>
              <a:effectLst/>
              <a:uLnTx/>
              <a:uFillTx/>
              <a:latin typeface="IranNastaliq" pitchFamily="18" charset="0"/>
              <a:cs typeface="B Davat" pitchFamily="2" charset="-78"/>
            </a:endParaRPr>
          </a:p>
        </p:txBody>
      </p:sp>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امام شهداء</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2895600" y="2438400"/>
            <a:ext cx="5943600" cy="4267200"/>
          </a:xfrm>
          <a:ln w="57150"/>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rtl="1"/>
            <a:r>
              <a:rPr lang="fa-IR" sz="2400" dirty="0" smtClean="0">
                <a:solidFill>
                  <a:srgbClr val="00B050"/>
                </a:solidFill>
                <a:cs typeface="B Zar" pitchFamily="2" charset="-78"/>
              </a:rPr>
              <a:t>بحار الانوار / ج 57 / ص 216 / باب 36 / حدیث 37 : </a:t>
            </a:r>
          </a:p>
          <a:p>
            <a:pPr algn="just" rtl="1"/>
            <a:r>
              <a:rPr lang="fa-IR" sz="2400" dirty="0" smtClean="0">
                <a:solidFill>
                  <a:srgbClr val="00B050"/>
                </a:solidFill>
                <a:cs typeface="B Zar" pitchFamily="2" charset="-78"/>
              </a:rPr>
              <a:t>وَ عَنْ عَلِيِّ بْنِ عِيسَى عَنْ أَيُّوبَ بْنِ يَحْيَى الْجَنْدَلِ عَنْ أَبِي الْحَسَنِ الْأَوَّلِ ع قَالَ رَجُلٌ مِنْ أَهْلِ قُمَّ يَدْعُو النَّاسَ إِلَى الْحَقِّ يَجْتَمِعُ مَعَهُ قَوْمٌ كَزُبَرِ الْحَدِيدِ لَا تُزِلُّهُمُ الرِّيَاحُ الْعَوَاصِفُ وَ لَا يَمَلُّونَ مِنَ الْحَرَبِ وَ لَا يَجْبُنُونَ وَ عَلَى اللَّهِ يَتَوَكَّلُونَ وَ الْعاقِبَةُ لِلْمُتَّقِينَ‏ .</a:t>
            </a:r>
          </a:p>
          <a:p>
            <a:pPr marL="514350" indent="-514350" algn="just" rtl="1"/>
            <a:r>
              <a:rPr lang="fa-IR" sz="2400" dirty="0" smtClean="0">
                <a:solidFill>
                  <a:srgbClr val="00B050"/>
                </a:solidFill>
                <a:cs typeface="B Zar" pitchFamily="2" charset="-78"/>
              </a:rPr>
              <a:t>ترجمه / امام کاظم – علیه الصلاه و السلام – فرمودند : </a:t>
            </a:r>
          </a:p>
          <a:p>
            <a:pPr marL="514350" indent="-514350" algn="just" rtl="1"/>
            <a:r>
              <a:rPr lang="fa-IR" sz="2400" dirty="0" smtClean="0">
                <a:solidFill>
                  <a:srgbClr val="00B050"/>
                </a:solidFill>
                <a:cs typeface="B Zar" pitchFamily="2" charset="-78"/>
              </a:rPr>
              <a:t>مردی از اهل قم مردم را به حق می خواند و قومی -که مثل تیکه های آهن هستند و بادهای طوفانی آنها را متزلزل نمی کند - دور او جمع می شوند و از جنگ خسته نمی شوند و کنار نمی کشند و بر خدا توکل می کنند و عاقبت برای متقین است. </a:t>
            </a:r>
          </a:p>
        </p:txBody>
      </p:sp>
      <p:sp>
        <p:nvSpPr>
          <p:cNvPr id="4" name="Title 1"/>
          <p:cNvSpPr txBox="1">
            <a:spLocks/>
          </p:cNvSpPr>
          <p:nvPr/>
        </p:nvSpPr>
        <p:spPr>
          <a:xfrm>
            <a:off x="7086600" y="152400"/>
            <a:ext cx="1905000" cy="685799"/>
          </a:xfrm>
          <a:prstGeom prst="rect">
            <a:avLst/>
          </a:prstGeom>
        </p:spPr>
        <p:txBody>
          <a:bodyPr vert="horz" lIns="91440" tIns="45720" rIns="91440" bIns="45720" rtlCol="0" anchor="ctr">
            <a:normAutofit fontScale="925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4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B Titr" pitchFamily="2" charset="-78"/>
              </a:rPr>
              <a:t>بصیرت سیاسی 4</a:t>
            </a:r>
            <a:endParaRPr kumimoji="0" lang="fa-IR" sz="2400" b="1" i="0" u="none" strike="noStrike" kern="1200" cap="none"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B Titr" pitchFamily="2" charset="-78"/>
            </a:endParaRP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6" name="Picture 5"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7" name="Picture 6" descr="9.jpg"/>
          <p:cNvPicPr>
            <a:picLocks noChangeAspect="1"/>
          </p:cNvPicPr>
          <p:nvPr/>
        </p:nvPicPr>
        <p:blipFill>
          <a:blip r:embed="rId4"/>
          <a:stretch>
            <a:fillRect/>
          </a:stretch>
        </p:blipFill>
        <p:spPr>
          <a:xfrm>
            <a:off x="228600" y="2590800"/>
            <a:ext cx="2400300" cy="1828800"/>
          </a:xfrm>
          <a:prstGeom prst="rect">
            <a:avLst/>
          </a:prstGeom>
          <a:ln>
            <a:noFill/>
          </a:ln>
          <a:effectLst>
            <a:outerShdw blurRad="292100" dist="139700" dir="2700000" algn="tl" rotWithShape="0">
              <a:srgbClr val="333333">
                <a:alpha val="65000"/>
              </a:srgbClr>
            </a:outerShdw>
          </a:effectLst>
        </p:spPr>
      </p:pic>
      <p:pic>
        <p:nvPicPr>
          <p:cNvPr id="9" name="Picture 8" descr="10.jpg"/>
          <p:cNvPicPr>
            <a:picLocks noChangeAspect="1"/>
          </p:cNvPicPr>
          <p:nvPr/>
        </p:nvPicPr>
        <p:blipFill>
          <a:blip r:embed="rId5"/>
          <a:stretch>
            <a:fillRect/>
          </a:stretch>
        </p:blipFill>
        <p:spPr>
          <a:xfrm>
            <a:off x="190500" y="4648200"/>
            <a:ext cx="2476500" cy="212153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linds(horizontal)">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linds(horizontal)">
                                      <p:cBhvr>
                                        <p:cTn id="21" dur="1000"/>
                                        <p:tgtEl>
                                          <p:spTgt spid="3">
                                            <p:txEl>
                                              <p:pRg st="2" end="2"/>
                                            </p:txEl>
                                          </p:spTgt>
                                        </p:tgtEl>
                                      </p:cBhvr>
                                    </p:animEffect>
                                  </p:childTnLst>
                                </p:cTn>
                              </p:par>
                            </p:childTnLst>
                          </p:cTn>
                        </p:par>
                        <p:par>
                          <p:cTn id="22" fill="hold">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linds(horizontal)">
                                      <p:cBhvr>
                                        <p:cTn id="25" dur="1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امام شهداء</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81000" y="2590800"/>
            <a:ext cx="6477000" cy="3962400"/>
          </a:xfrm>
          <a:ln w="57150"/>
        </p:spPr>
        <p:style>
          <a:lnRef idx="2">
            <a:schemeClr val="accent1"/>
          </a:lnRef>
          <a:fillRef idx="1">
            <a:schemeClr val="lt1"/>
          </a:fillRef>
          <a:effectRef idx="0">
            <a:schemeClr val="accent1"/>
          </a:effectRef>
          <a:fontRef idx="minor">
            <a:schemeClr val="dk1"/>
          </a:fontRef>
        </p:style>
        <p:txBody>
          <a:bodyPr>
            <a:normAutofit/>
          </a:bodyPr>
          <a:lstStyle/>
          <a:p>
            <a:pPr algn="just" rtl="1"/>
            <a:r>
              <a:rPr lang="fa-IR" sz="2400" dirty="0" smtClean="0">
                <a:solidFill>
                  <a:srgbClr val="00B050"/>
                </a:solidFill>
                <a:cs typeface="B Zar" pitchFamily="2" charset="-78"/>
              </a:rPr>
              <a:t>مرحوم بهلول در جواب این سوال که حضرت امام (ره) را براي ما توصيف كنيد : </a:t>
            </a:r>
          </a:p>
          <a:p>
            <a:pPr algn="just" rtl="1"/>
            <a:r>
              <a:rPr lang="fa-IR" sz="2400" dirty="0" smtClean="0">
                <a:solidFill>
                  <a:srgbClr val="00B050"/>
                </a:solidFill>
                <a:cs typeface="B Zar" pitchFamily="2" charset="-78"/>
              </a:rPr>
              <a:t>از من چيزي مي خواهيد كه توانايي آن را ندارم؛ تنها مي توانم بگويم كه او آرزوي هزار ساله علماي شيعه را به تحقق رساند</a:t>
            </a:r>
            <a:r>
              <a:rPr lang="en-US" sz="2400" dirty="0" smtClean="0">
                <a:solidFill>
                  <a:srgbClr val="00B050"/>
                </a:solidFill>
                <a:cs typeface="B Zar" pitchFamily="2" charset="-78"/>
              </a:rPr>
              <a:t>. </a:t>
            </a:r>
            <a:r>
              <a:rPr lang="fa-IR" sz="2400" dirty="0" smtClean="0">
                <a:solidFill>
                  <a:srgbClr val="00B050"/>
                </a:solidFill>
                <a:cs typeface="B Zar" pitchFamily="2" charset="-78"/>
              </a:rPr>
              <a:t>سال هاي سال، فقهاي ما احكام اسلام را به اين اميد استنباط و تبيين كردند كه روزي در سطح جامعه پياده شود</a:t>
            </a:r>
            <a:r>
              <a:rPr lang="en-US" sz="2400" dirty="0" smtClean="0">
                <a:solidFill>
                  <a:srgbClr val="00B050"/>
                </a:solidFill>
                <a:cs typeface="B Zar" pitchFamily="2" charset="-78"/>
              </a:rPr>
              <a:t>. </a:t>
            </a:r>
            <a:r>
              <a:rPr lang="fa-IR" sz="2400" dirty="0" smtClean="0">
                <a:solidFill>
                  <a:srgbClr val="00B050"/>
                </a:solidFill>
                <a:cs typeface="B Zar" pitchFamily="2" charset="-78"/>
              </a:rPr>
              <a:t>من وقتي از مصر به عراق مهاجرت كردم و او را ديدم، بي اختيار احساس كردم كه فدايي او هستم</a:t>
            </a:r>
            <a:r>
              <a:rPr lang="en-US" sz="2400" dirty="0" smtClean="0">
                <a:solidFill>
                  <a:srgbClr val="00B050"/>
                </a:solidFill>
                <a:cs typeface="B Zar" pitchFamily="2" charset="-78"/>
              </a:rPr>
              <a:t>. </a:t>
            </a:r>
            <a:r>
              <a:rPr lang="fa-IR" sz="2400" dirty="0" smtClean="0">
                <a:solidFill>
                  <a:srgbClr val="00B050"/>
                </a:solidFill>
                <a:cs typeface="B Zar" pitchFamily="2" charset="-78"/>
              </a:rPr>
              <a:t>روي همين عشق و اخلاص بود كه بخش قابل توجهي از اشعار خودم را بر وزن شاهنامه فردوسي، به مدح و منقبت امام اختصاص داده ام كه به «خميني نامه»، شهرت يافته است</a:t>
            </a:r>
            <a:r>
              <a:rPr lang="en-US" sz="2400" dirty="0" smtClean="0">
                <a:solidFill>
                  <a:srgbClr val="00B050"/>
                </a:solidFill>
                <a:cs typeface="B Zar" pitchFamily="2" charset="-78"/>
              </a:rPr>
              <a:t>.</a:t>
            </a:r>
            <a:endParaRPr lang="fa-IR" sz="2400" dirty="0" smtClean="0">
              <a:solidFill>
                <a:srgbClr val="00B050"/>
              </a:solidFill>
              <a:cs typeface="B Zar" pitchFamily="2" charset="-78"/>
            </a:endParaRPr>
          </a:p>
          <a:p>
            <a:pPr marL="514350" indent="-514350" algn="just" rtl="1"/>
            <a:endParaRPr lang="fa-IR" sz="2400" dirty="0" smtClean="0">
              <a:solidFill>
                <a:srgbClr val="00B050"/>
              </a:solidFill>
              <a:cs typeface="B Zar" pitchFamily="2" charset="-78"/>
            </a:endParaRP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6" name="Picture 5" descr="11.jpg"/>
          <p:cNvPicPr>
            <a:picLocks noChangeAspect="1"/>
          </p:cNvPicPr>
          <p:nvPr/>
        </p:nvPicPr>
        <p:blipFill>
          <a:blip r:embed="rId4"/>
          <a:stretch>
            <a:fillRect/>
          </a:stretch>
        </p:blipFill>
        <p:spPr>
          <a:xfrm flipH="1">
            <a:off x="7124700" y="2514600"/>
            <a:ext cx="1714500" cy="28575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کوه ایمان</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276600" y="2743200"/>
            <a:ext cx="5257800" cy="3810000"/>
          </a:xfrm>
          <a:ln w="57150"/>
        </p:spPr>
        <p:style>
          <a:lnRef idx="2">
            <a:schemeClr val="accent1"/>
          </a:lnRef>
          <a:fillRef idx="1">
            <a:schemeClr val="lt1"/>
          </a:fillRef>
          <a:effectRef idx="0">
            <a:schemeClr val="accent1"/>
          </a:effectRef>
          <a:fontRef idx="minor">
            <a:schemeClr val="dk1"/>
          </a:fontRef>
        </p:style>
        <p:txBody>
          <a:bodyPr>
            <a:noAutofit/>
          </a:bodyPr>
          <a:lstStyle/>
          <a:p>
            <a:pPr algn="just" rtl="1"/>
            <a:r>
              <a:rPr lang="fa-IR" sz="2800" dirty="0" smtClean="0">
                <a:solidFill>
                  <a:srgbClr val="00B050"/>
                </a:solidFill>
                <a:cs typeface="B Zar" pitchFamily="2" charset="-78"/>
              </a:rPr>
              <a:t>امام خمینی - رحمه الله علیه - در فرانسه کنفرانس مطبوعاتی با دهها خبرنگار که حرفهای امام را به دنیا مخابره می کردند ، بودند که یکدفعه رو کردند به سید احمد و گفتند : احمد ظهر شده ؟ - ظهر شرعی الآن است . امام تا این را شنید جلسه به آن مهمی را ترک کرد و حتی « والسلام علی من اتبع الهدی » هم نگفت . </a:t>
            </a: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6" name="Picture 5" descr="13.jpg"/>
          <p:cNvPicPr>
            <a:picLocks noChangeAspect="1"/>
          </p:cNvPicPr>
          <p:nvPr/>
        </p:nvPicPr>
        <p:blipFill>
          <a:blip r:embed="rId4"/>
          <a:stretch>
            <a:fillRect/>
          </a:stretch>
        </p:blipFill>
        <p:spPr>
          <a:xfrm flipH="1">
            <a:off x="228600" y="3733800"/>
            <a:ext cx="2857500" cy="2133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کوه ایمان</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505200" y="2438400"/>
            <a:ext cx="5334000" cy="3810000"/>
          </a:xfrm>
          <a:ln w="57150"/>
        </p:spPr>
        <p:style>
          <a:lnRef idx="2">
            <a:schemeClr val="accent1"/>
          </a:lnRef>
          <a:fillRef idx="1">
            <a:schemeClr val="lt1"/>
          </a:fillRef>
          <a:effectRef idx="0">
            <a:schemeClr val="accent1"/>
          </a:effectRef>
          <a:fontRef idx="minor">
            <a:schemeClr val="dk1"/>
          </a:fontRef>
        </p:style>
        <p:txBody>
          <a:bodyPr>
            <a:noAutofit/>
          </a:bodyPr>
          <a:lstStyle/>
          <a:p>
            <a:pPr algn="just" rtl="1"/>
            <a:r>
              <a:rPr lang="fa-IR" sz="2400" dirty="0" smtClean="0">
                <a:solidFill>
                  <a:srgbClr val="00B050"/>
                </a:solidFill>
                <a:cs typeface="B Zar" pitchFamily="2" charset="-78"/>
              </a:rPr>
              <a:t>در سال 64 شایعه کردند که امام فوت کرده و بی بی سی اعلام کرد و گفت جنازة امام را قایم کرده اند. در جنگ بلبشویی به پا شده بود. به امام گفتند که بیایند صحبتی بکنند تا مردم خیالشان راحت شود. امام فرمودند دکترها اجازه نمی دهند. جواب دادن که از دکترها اجازه گرفته اند و مدت کوتاه اشکالی ندارد. امام فرمودند هنوز احساس تکلیف نکرده ام. فردایش تصمیم گرفتند که صحبت کنند و فرمودند : شایعه کرده اند که فلانی مرده است. مردن من سودی به حال شما ندارد. دعا کنید خدا بمیرد. </a:t>
            </a: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6" name="Picture 5" descr="14.jpg"/>
          <p:cNvPicPr>
            <a:picLocks noChangeAspect="1"/>
          </p:cNvPicPr>
          <p:nvPr/>
        </p:nvPicPr>
        <p:blipFill>
          <a:blip r:embed="rId4"/>
          <a:stretch>
            <a:fillRect/>
          </a:stretch>
        </p:blipFill>
        <p:spPr>
          <a:xfrm>
            <a:off x="342900" y="3419475"/>
            <a:ext cx="2857500" cy="214312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990600"/>
            <a:ext cx="4724400" cy="1470025"/>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rtl="1"/>
            <a:r>
              <a:rPr lang="fa-I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cs typeface="B Titr" pitchFamily="2" charset="-78"/>
              </a:rPr>
              <a:t>کوه ایمان</a:t>
            </a:r>
            <a:endParaRPr lang="fa-I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Subtitle 2"/>
          <p:cNvSpPr>
            <a:spLocks noGrp="1"/>
          </p:cNvSpPr>
          <p:nvPr>
            <p:ph type="subTitle" idx="1"/>
          </p:nvPr>
        </p:nvSpPr>
        <p:spPr>
          <a:xfrm>
            <a:off x="3124200" y="2743200"/>
            <a:ext cx="5715000" cy="3962400"/>
          </a:xfrm>
          <a:ln w="57150"/>
        </p:spPr>
        <p:style>
          <a:lnRef idx="2">
            <a:schemeClr val="accent1"/>
          </a:lnRef>
          <a:fillRef idx="1">
            <a:schemeClr val="lt1"/>
          </a:fillRef>
          <a:effectRef idx="0">
            <a:schemeClr val="accent1"/>
          </a:effectRef>
          <a:fontRef idx="minor">
            <a:schemeClr val="dk1"/>
          </a:fontRef>
        </p:style>
        <p:txBody>
          <a:bodyPr>
            <a:noAutofit/>
          </a:bodyPr>
          <a:lstStyle/>
          <a:p>
            <a:pPr algn="just" rtl="1"/>
            <a:r>
              <a:rPr lang="fa-IR" sz="2400" dirty="0" smtClean="0">
                <a:solidFill>
                  <a:srgbClr val="00B050"/>
                </a:solidFill>
                <a:cs typeface="B Zar" pitchFamily="2" charset="-78"/>
              </a:rPr>
              <a:t>بعد از شهادت تاسف بار سید مصطفی خمینی که پسر بزرگ و امید علمی و اخلاقی امام ره بود، ایشان خم به ابرو نیاوردند. در مجلس ختم ایشان گریه نکردند تا روضه امام حسین ع رسید که آنجا گریه کردند. </a:t>
            </a:r>
          </a:p>
          <a:p>
            <a:pPr algn="just" rtl="1"/>
            <a:r>
              <a:rPr lang="fa-IR" sz="2400" dirty="0" smtClean="0">
                <a:solidFill>
                  <a:srgbClr val="00B050"/>
                </a:solidFill>
                <a:cs typeface="B Zar" pitchFamily="2" charset="-78"/>
              </a:rPr>
              <a:t> فاطمي‌نيا تصريح كرد: مرحوم آيت‌الله‌العظمي آقاي اراكي، شيخ الفقهاست، وقتي مي‌رفت خدمت امام(ره) دم در مي‌ايستادو مي‌گفت : «السلام عليك يابن‌رسول‌الله بابي انت و امي»آنوقت وارد مي‌شد.</a:t>
            </a:r>
          </a:p>
          <a:p>
            <a:pPr algn="just" rtl="1"/>
            <a:r>
              <a:rPr lang="fa-IR" sz="2400" dirty="0" smtClean="0">
                <a:solidFill>
                  <a:srgbClr val="00B050"/>
                </a:solidFill>
                <a:cs typeface="B Zar" pitchFamily="2" charset="-78"/>
              </a:rPr>
              <a:t>شهید مطهری : من نسبت به امام ، حالتی چون مولوی نسبت به شمس دارم . تاثر تعلم در محضر ایشان زاید الوصف است . </a:t>
            </a:r>
          </a:p>
        </p:txBody>
      </p:sp>
      <p:pic>
        <p:nvPicPr>
          <p:cNvPr id="8" name="Picture 7" descr="Untitled-5.jpg"/>
          <p:cNvPicPr>
            <a:picLocks noChangeAspect="1"/>
          </p:cNvPicPr>
          <p:nvPr/>
        </p:nvPicPr>
        <p:blipFill>
          <a:blip r:embed="rId2"/>
          <a:stretch>
            <a:fillRect/>
          </a:stretch>
        </p:blipFill>
        <p:spPr>
          <a:xfrm rot="16200000">
            <a:off x="147669" y="157132"/>
            <a:ext cx="1762063" cy="1752600"/>
          </a:xfrm>
          <a:prstGeom prst="rect">
            <a:avLst/>
          </a:prstGeom>
        </p:spPr>
      </p:pic>
      <p:pic>
        <p:nvPicPr>
          <p:cNvPr id="5" name="Picture 4" descr="8.jpg"/>
          <p:cNvPicPr>
            <a:picLocks noChangeAspect="1"/>
          </p:cNvPicPr>
          <p:nvPr/>
        </p:nvPicPr>
        <p:blipFill>
          <a:blip r:embed="rId3"/>
          <a:srcRect r="21333" b="28445"/>
          <a:stretch>
            <a:fillRect/>
          </a:stretch>
        </p:blipFill>
        <p:spPr>
          <a:xfrm>
            <a:off x="723900" y="752475"/>
            <a:ext cx="2247900" cy="1533525"/>
          </a:xfrm>
          <a:prstGeom prst="rect">
            <a:avLst/>
          </a:prstGeom>
          <a:ln>
            <a:noFill/>
          </a:ln>
          <a:effectLst>
            <a:outerShdw blurRad="292100" dist="139700" dir="2700000" algn="tl" rotWithShape="0">
              <a:srgbClr val="333333">
                <a:alpha val="65000"/>
              </a:srgbClr>
            </a:outerShdw>
          </a:effectLst>
        </p:spPr>
      </p:pic>
      <p:pic>
        <p:nvPicPr>
          <p:cNvPr id="6" name="Picture 5" descr="21.jpg"/>
          <p:cNvPicPr>
            <a:picLocks noChangeAspect="1"/>
          </p:cNvPicPr>
          <p:nvPr/>
        </p:nvPicPr>
        <p:blipFill>
          <a:blip r:embed="rId4"/>
          <a:stretch>
            <a:fillRect/>
          </a:stretch>
        </p:blipFill>
        <p:spPr>
          <a:xfrm>
            <a:off x="533400" y="5052060"/>
            <a:ext cx="2286000" cy="1577340"/>
          </a:xfrm>
          <a:prstGeom prst="rect">
            <a:avLst/>
          </a:prstGeom>
          <a:ln>
            <a:noFill/>
          </a:ln>
          <a:effectLst>
            <a:softEdge rad="112500"/>
          </a:effectLst>
        </p:spPr>
      </p:pic>
      <p:pic>
        <p:nvPicPr>
          <p:cNvPr id="7" name="Picture 6" descr="20.jpg"/>
          <p:cNvPicPr>
            <a:picLocks noChangeAspect="1"/>
          </p:cNvPicPr>
          <p:nvPr/>
        </p:nvPicPr>
        <p:blipFill>
          <a:blip r:embed="rId5"/>
          <a:stretch>
            <a:fillRect/>
          </a:stretch>
        </p:blipFill>
        <p:spPr>
          <a:xfrm>
            <a:off x="838200" y="2819400"/>
            <a:ext cx="1714500" cy="20002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linds(horizontal)">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1297</Words>
  <Application>Microsoft Office PowerPoint</Application>
  <PresentationFormat>On-screen Show (4:3)</PresentationFormat>
  <Paragraphs>81</Paragraphs>
  <Slides>18</Slides>
  <Notes>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18</vt:i4>
      </vt:variant>
    </vt:vector>
  </HeadingPairs>
  <TitlesOfParts>
    <vt:vector size="32" baseType="lpstr">
      <vt:lpstr>2  Davat</vt:lpstr>
      <vt:lpstr>Arial</vt:lpstr>
      <vt:lpstr>B Davat</vt:lpstr>
      <vt:lpstr>B Titr</vt:lpstr>
      <vt:lpstr>B Zar</vt:lpstr>
      <vt:lpstr>Calibri</vt:lpstr>
      <vt:lpstr>IranNastaliq</vt:lpstr>
      <vt:lpstr>Tahoma</vt:lpstr>
      <vt:lpstr>Times New Roman</vt:lpstr>
      <vt:lpstr>Verdana</vt:lpstr>
      <vt:lpstr>Wingdings 2</vt:lpstr>
      <vt:lpstr>Office Theme</vt:lpstr>
      <vt:lpstr>Aspect</vt:lpstr>
      <vt:lpstr>1_Office Theme</vt:lpstr>
      <vt:lpstr>PowerPoint Presentation</vt:lpstr>
      <vt:lpstr>PowerPoint Presentation</vt:lpstr>
      <vt:lpstr>PowerPoint Presentation</vt:lpstr>
      <vt:lpstr>PowerPoint Presentation</vt:lpstr>
      <vt:lpstr>امام شهداء</vt:lpstr>
      <vt:lpstr>امام شهداء</vt:lpstr>
      <vt:lpstr>کوه ایمان</vt:lpstr>
      <vt:lpstr>کوه ایمان</vt:lpstr>
      <vt:lpstr>کوه ایمان</vt:lpstr>
      <vt:lpstr>پیر کرامات</vt:lpstr>
      <vt:lpstr>شجاعت یک مرد الهی</vt:lpstr>
      <vt:lpstr>شجاعت یک مرد الهی</vt:lpstr>
      <vt:lpstr>شجاعت یک مرد الهی</vt:lpstr>
      <vt:lpstr>رهبر قلب ها</vt:lpstr>
      <vt:lpstr>رهبر قلب ها</vt:lpstr>
      <vt:lpstr>روح خدا</vt:lpstr>
      <vt:lpstr>روح خدا</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خادم اهل بیت</cp:lastModifiedBy>
  <cp:revision>11</cp:revision>
  <dcterms:created xsi:type="dcterms:W3CDTF">2006-08-16T00:00:00Z</dcterms:created>
  <dcterms:modified xsi:type="dcterms:W3CDTF">2018-07-23T17:17:19Z</dcterms:modified>
</cp:coreProperties>
</file>