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3" r:id="rId3"/>
    <p:sldId id="257" r:id="rId4"/>
    <p:sldId id="264" r:id="rId5"/>
    <p:sldId id="262" r:id="rId6"/>
    <p:sldId id="267" r:id="rId7"/>
    <p:sldId id="270" r:id="rId8"/>
    <p:sldId id="271" r:id="rId9"/>
    <p:sldId id="272" r:id="rId10"/>
    <p:sldId id="268" r:id="rId11"/>
    <p:sldId id="269" r:id="rId12"/>
  </p:sldIdLst>
  <p:sldSz cx="9144000" cy="6858000" type="screen4x3"/>
  <p:notesSz cx="7102475"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A7E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dirty="0" smtClean="0"/>
              <a:t>Click to edit Master title style</a:t>
            </a:r>
            <a:endParaRPr kumimoji="0" lang="en-US" dirty="0"/>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F4EF9943-A521-42DA-9EA8-5F47BCD71AAF}" type="datetimeFigureOut">
              <a:rPr lang="en-US" smtClean="0"/>
              <a:pPr/>
              <a:t>12/6/2016</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EFB7A4AC-748C-406D-A18A-363DC0CAF9E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spd="slow">
    <p:newsflash/>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4EF9943-A521-42DA-9EA8-5F47BCD71AAF}" type="datetimeFigureOut">
              <a:rPr lang="en-US" smtClean="0"/>
              <a:pPr/>
              <a:t>12/6/2016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B7A4AC-748C-406D-A18A-363DC0CAF9E5}" type="slidenum">
              <a:rPr lang="en-US" smtClean="0"/>
              <a:pPr/>
              <a:t>‹#›</a:t>
            </a:fld>
            <a:endParaRPr lang="en-US"/>
          </a:p>
        </p:txBody>
      </p:sp>
    </p:spTree>
  </p:cSld>
  <p:clrMapOvr>
    <a:masterClrMapping/>
  </p:clrMapOvr>
  <p:transition spd="slow">
    <p:newsflash/>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4EF9943-A521-42DA-9EA8-5F47BCD71AAF}" type="datetimeFigureOut">
              <a:rPr lang="en-US" smtClean="0"/>
              <a:pPr/>
              <a:t>12/6/2016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B7A4AC-748C-406D-A18A-363DC0CAF9E5}" type="slidenum">
              <a:rPr lang="en-US" smtClean="0"/>
              <a:pPr/>
              <a:t>‹#›</a:t>
            </a:fld>
            <a:endParaRPr lang="en-US"/>
          </a:p>
        </p:txBody>
      </p:sp>
    </p:spTree>
  </p:cSld>
  <p:clrMapOvr>
    <a:masterClrMapping/>
  </p:clrMapOvr>
  <p:transition spd="slow">
    <p:newsfla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4EF9943-A521-42DA-9EA8-5F47BCD71AAF}" type="datetimeFigureOut">
              <a:rPr lang="en-US" smtClean="0"/>
              <a:pPr/>
              <a:t>12/6/2016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B7A4AC-748C-406D-A18A-363DC0CAF9E5}" type="slidenum">
              <a:rPr lang="en-US" smtClean="0"/>
              <a:pPr/>
              <a:t>‹#›</a:t>
            </a:fld>
            <a:endParaRPr lang="en-US"/>
          </a:p>
        </p:txBody>
      </p:sp>
    </p:spTree>
  </p:cSld>
  <p:clrMapOvr>
    <a:masterClrMapping/>
  </p:clrMapOvr>
  <p:transition spd="slow">
    <p:newsflash/>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4EF9943-A521-42DA-9EA8-5F47BCD71AAF}" type="datetimeFigureOut">
              <a:rPr lang="en-US" smtClean="0"/>
              <a:pPr/>
              <a:t>12/6/2016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B7A4AC-748C-406D-A18A-363DC0CAF9E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spd="slow">
    <p:newsflash/>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4EF9943-A521-42DA-9EA8-5F47BCD71AAF}" type="datetimeFigureOut">
              <a:rPr lang="en-US" smtClean="0"/>
              <a:pPr/>
              <a:t>12/6/2016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B7A4AC-748C-406D-A18A-363DC0CAF9E5}" type="slidenum">
              <a:rPr lang="en-US" smtClean="0"/>
              <a:pPr/>
              <a:t>‹#›</a:t>
            </a:fld>
            <a:endParaRPr lang="en-US"/>
          </a:p>
        </p:txBody>
      </p:sp>
    </p:spTree>
  </p:cSld>
  <p:clrMapOvr>
    <a:masterClrMapping/>
  </p:clrMapOvr>
  <p:transition spd="slow">
    <p:newsflash/>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4EF9943-A521-42DA-9EA8-5F47BCD71AAF}" type="datetimeFigureOut">
              <a:rPr lang="en-US" smtClean="0"/>
              <a:pPr/>
              <a:t>12/6/2016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FB7A4AC-748C-406D-A18A-363DC0CAF9E5}" type="slidenum">
              <a:rPr lang="en-US" smtClean="0"/>
              <a:pPr/>
              <a:t>‹#›</a:t>
            </a:fld>
            <a:endParaRPr lang="en-US"/>
          </a:p>
        </p:txBody>
      </p:sp>
    </p:spTree>
  </p:cSld>
  <p:clrMapOvr>
    <a:masterClrMapping/>
  </p:clrMapOvr>
  <p:transition spd="slow">
    <p:newsflash/>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4EF9943-A521-42DA-9EA8-5F47BCD71AAF}" type="datetimeFigureOut">
              <a:rPr lang="en-US" smtClean="0"/>
              <a:pPr/>
              <a:t>12/6/2016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FB7A4AC-748C-406D-A18A-363DC0CAF9E5}" type="slidenum">
              <a:rPr lang="en-US" smtClean="0"/>
              <a:pPr/>
              <a:t>‹#›</a:t>
            </a:fld>
            <a:endParaRPr lang="en-US"/>
          </a:p>
        </p:txBody>
      </p:sp>
    </p:spTree>
  </p:cSld>
  <p:clrMapOvr>
    <a:masterClrMapping/>
  </p:clrMapOvr>
  <p:transition spd="slow">
    <p:newsflash/>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EF9943-A521-42DA-9EA8-5F47BCD71AAF}" type="datetimeFigureOut">
              <a:rPr lang="en-US" smtClean="0"/>
              <a:pPr/>
              <a:t>12/6/2016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FB7A4AC-748C-406D-A18A-363DC0CAF9E5}" type="slidenum">
              <a:rPr lang="en-US" smtClean="0"/>
              <a:pPr/>
              <a:t>‹#›</a:t>
            </a:fld>
            <a:endParaRPr lang="en-US"/>
          </a:p>
        </p:txBody>
      </p:sp>
    </p:spTree>
  </p:cSld>
  <p:clrMapOvr>
    <a:masterClrMapping/>
  </p:clrMapOvr>
  <p:transition spd="slow">
    <p:newsflash/>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4EF9943-A521-42DA-9EA8-5F47BCD71AAF}" type="datetimeFigureOut">
              <a:rPr lang="en-US" smtClean="0"/>
              <a:pPr/>
              <a:t>12/6/2016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B7A4AC-748C-406D-A18A-363DC0CAF9E5}" type="slidenum">
              <a:rPr lang="en-US" smtClean="0"/>
              <a:pPr/>
              <a:t>‹#›</a:t>
            </a:fld>
            <a:endParaRPr lang="en-US"/>
          </a:p>
        </p:txBody>
      </p:sp>
    </p:spTree>
  </p:cSld>
  <p:clrMapOvr>
    <a:masterClrMapping/>
  </p:clrMapOvr>
  <p:transition spd="slow">
    <p:newsflash/>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4EF9943-A521-42DA-9EA8-5F47BCD71AAF}" type="datetimeFigureOut">
              <a:rPr lang="en-US" smtClean="0"/>
              <a:pPr/>
              <a:t>12/6/2016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EFB7A4AC-748C-406D-A18A-363DC0CAF9E5}"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spd="slow">
    <p:newsflash/>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ctr">
            <a:normAutofit/>
          </a:bodyPr>
          <a:lstStyle/>
          <a:p>
            <a:r>
              <a:rPr kumimoji="0" lang="en-US" dirty="0" smtClean="0"/>
              <a:t>Click to edit Master title style</a:t>
            </a:r>
            <a:endParaRPr kumimoji="0" lang="en-US" dirty="0"/>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4EF9943-A521-42DA-9EA8-5F47BCD71AAF}" type="datetimeFigureOut">
              <a:rPr lang="en-US" smtClean="0"/>
              <a:pPr/>
              <a:t>12/6/2016</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FB7A4AC-748C-406D-A18A-363DC0CAF9E5}"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newsflash/>
  </p:transition>
  <p:txStyles>
    <p:titleStyle>
      <a:lvl1pPr algn="r" rtl="1" eaLnBrk="1" latinLnBrk="0" hangingPunct="1">
        <a:spcBef>
          <a:spcPct val="0"/>
        </a:spcBef>
        <a:buNone/>
        <a:defRPr kumimoji="0" sz="5000" b="0" kern="1200">
          <a:ln>
            <a:noFill/>
          </a:ln>
          <a:solidFill>
            <a:schemeClr val="accent1">
              <a:lumMod val="75000"/>
            </a:schemeClr>
          </a:solidFill>
          <a:effectLst/>
          <a:latin typeface="+mj-lt"/>
          <a:ea typeface="+mj-ea"/>
          <a:cs typeface="2  Titr" pitchFamily="2" charset="-78"/>
        </a:defRPr>
      </a:lvl1pPr>
    </p:titleStyle>
    <p:bodyStyle>
      <a:lvl1pPr marL="274320" indent="-274320" algn="r" rtl="1" eaLnBrk="1" latinLnBrk="0" hangingPunct="1">
        <a:spcBef>
          <a:spcPct val="20000"/>
        </a:spcBef>
        <a:buClr>
          <a:schemeClr val="accent3"/>
        </a:buClr>
        <a:buSzPct val="95000"/>
        <a:buFont typeface="Wingdings 2"/>
        <a:buNone/>
        <a:defRPr kumimoji="0" sz="2800" kern="1200">
          <a:solidFill>
            <a:schemeClr val="accent6">
              <a:lumMod val="40000"/>
              <a:lumOff val="60000"/>
            </a:schemeClr>
          </a:solidFill>
          <a:latin typeface="+mn-lt"/>
          <a:ea typeface="+mn-ea"/>
          <a:cs typeface="2  Nazanin" pitchFamily="2" charset="-78"/>
        </a:defRPr>
      </a:lvl1pPr>
      <a:lvl2pPr marL="640080" indent="-246888" algn="r" rtl="1" eaLnBrk="1" latinLnBrk="0" hangingPunct="1">
        <a:spcBef>
          <a:spcPct val="20000"/>
        </a:spcBef>
        <a:buClr>
          <a:schemeClr val="accent1"/>
        </a:buClr>
        <a:buSzPct val="85000"/>
        <a:buFont typeface="Wingdings 2"/>
        <a:buNone/>
        <a:defRPr kumimoji="0" sz="2800" kern="1200">
          <a:solidFill>
            <a:schemeClr val="accent6">
              <a:lumMod val="40000"/>
              <a:lumOff val="60000"/>
            </a:schemeClr>
          </a:solidFill>
          <a:latin typeface="+mn-lt"/>
          <a:ea typeface="+mn-ea"/>
          <a:cs typeface="2  Nazanin" pitchFamily="2" charset="-78"/>
        </a:defRPr>
      </a:lvl2pPr>
      <a:lvl3pPr marL="914400" indent="-246888" algn="r" rtl="1" eaLnBrk="1" latinLnBrk="0" hangingPunct="1">
        <a:spcBef>
          <a:spcPct val="20000"/>
        </a:spcBef>
        <a:buClr>
          <a:schemeClr val="accent2"/>
        </a:buClr>
        <a:buSzPct val="70000"/>
        <a:buFont typeface="Wingdings 2"/>
        <a:buNone/>
        <a:defRPr kumimoji="0" sz="2800" kern="1200">
          <a:solidFill>
            <a:schemeClr val="accent6">
              <a:lumMod val="40000"/>
              <a:lumOff val="60000"/>
            </a:schemeClr>
          </a:solidFill>
          <a:latin typeface="+mn-lt"/>
          <a:ea typeface="+mn-ea"/>
          <a:cs typeface="2  Nazanin" pitchFamily="2" charset="-78"/>
        </a:defRPr>
      </a:lvl3pPr>
      <a:lvl4pPr marL="1188720" indent="-210312" algn="r" rtl="1" eaLnBrk="1" latinLnBrk="0" hangingPunct="1">
        <a:spcBef>
          <a:spcPct val="20000"/>
        </a:spcBef>
        <a:buClr>
          <a:schemeClr val="accent3"/>
        </a:buClr>
        <a:buSzPct val="65000"/>
        <a:buFont typeface="Wingdings 2"/>
        <a:buNone/>
        <a:defRPr kumimoji="0" sz="2800" kern="1200">
          <a:solidFill>
            <a:schemeClr val="accent6">
              <a:lumMod val="40000"/>
              <a:lumOff val="60000"/>
            </a:schemeClr>
          </a:solidFill>
          <a:latin typeface="+mn-lt"/>
          <a:ea typeface="+mn-ea"/>
          <a:cs typeface="2  Nazanin" pitchFamily="2" charset="-78"/>
        </a:defRPr>
      </a:lvl4pPr>
      <a:lvl5pPr marL="1463040" indent="-210312" algn="r" rtl="1" eaLnBrk="1" latinLnBrk="0" hangingPunct="1">
        <a:spcBef>
          <a:spcPct val="20000"/>
        </a:spcBef>
        <a:buClr>
          <a:schemeClr val="accent4"/>
        </a:buClr>
        <a:buSzPct val="65000"/>
        <a:buFont typeface="Wingdings 2"/>
        <a:buNone/>
        <a:defRPr kumimoji="0" sz="2800" kern="1200">
          <a:solidFill>
            <a:schemeClr val="accent6">
              <a:lumMod val="40000"/>
              <a:lumOff val="60000"/>
            </a:schemeClr>
          </a:solidFill>
          <a:latin typeface="+mn-lt"/>
          <a:ea typeface="+mn-ea"/>
          <a:cs typeface="2  Nazanin" pitchFamily="2" charset="-78"/>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lumOff val="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chor="ctr"/>
          <a:lstStyle/>
          <a:p>
            <a:pPr algn="ctr" rtl="1"/>
            <a:r>
              <a:rPr lang="fa-IR" dirty="0" smtClean="0">
                <a:cs typeface="B Elham" pitchFamily="2" charset="-78"/>
              </a:rPr>
              <a:t>به نام آرام بخش دلها</a:t>
            </a:r>
            <a:br>
              <a:rPr lang="fa-IR" dirty="0" smtClean="0">
                <a:cs typeface="B Elham" pitchFamily="2" charset="-78"/>
              </a:rPr>
            </a:br>
            <a:r>
              <a:rPr lang="fa-IR" dirty="0" smtClean="0">
                <a:cs typeface="B Elham" pitchFamily="2" charset="-78"/>
              </a:rPr>
              <a:t>دین و زندگی2 </a:t>
            </a:r>
            <a:endParaRPr lang="en-US" dirty="0">
              <a:cs typeface="B Elham" pitchFamily="2" charset="-78"/>
            </a:endParaRPr>
          </a:p>
        </p:txBody>
      </p:sp>
      <p:sp>
        <p:nvSpPr>
          <p:cNvPr id="3" name="Subtitle 2"/>
          <p:cNvSpPr>
            <a:spLocks noGrp="1"/>
          </p:cNvSpPr>
          <p:nvPr>
            <p:ph type="subTitle" idx="1"/>
          </p:nvPr>
        </p:nvSpPr>
        <p:spPr>
          <a:xfrm>
            <a:off x="500034" y="3357562"/>
            <a:ext cx="7854696" cy="2500330"/>
          </a:xfrm>
        </p:spPr>
        <p:txBody>
          <a:bodyPr>
            <a:normAutofit/>
          </a:bodyPr>
          <a:lstStyle/>
          <a:p>
            <a:pPr algn="ctr"/>
            <a:r>
              <a:rPr lang="fa-IR" sz="4800" dirty="0" smtClean="0">
                <a:solidFill>
                  <a:schemeClr val="accent1">
                    <a:lumMod val="60000"/>
                    <a:lumOff val="40000"/>
                  </a:schemeClr>
                </a:solidFill>
              </a:rPr>
              <a:t>درس 5</a:t>
            </a:r>
          </a:p>
          <a:p>
            <a:pPr algn="ctr"/>
            <a:r>
              <a:rPr lang="fa-IR" sz="4800" dirty="0" smtClean="0">
                <a:solidFill>
                  <a:srgbClr val="92D050"/>
                </a:solidFill>
              </a:rPr>
              <a:t>«منزلگاه بعد»</a:t>
            </a:r>
          </a:p>
          <a:p>
            <a:pPr algn="ctr"/>
            <a:r>
              <a:rPr lang="fa-IR" sz="4000" dirty="0" smtClean="0">
                <a:solidFill>
                  <a:schemeClr val="accent2">
                    <a:lumMod val="40000"/>
                    <a:lumOff val="60000"/>
                  </a:schemeClr>
                </a:solidFill>
              </a:rPr>
              <a:t>تهیه و تنظیم:مجید واله</a:t>
            </a:r>
          </a:p>
          <a:p>
            <a:pPr algn="ctr"/>
            <a:endParaRPr lang="en-US" sz="4000" dirty="0"/>
          </a:p>
        </p:txBody>
      </p:sp>
    </p:spTree>
  </p:cSld>
  <p:clrMapOvr>
    <a:masterClrMapping/>
  </p:clrMapOvr>
  <p:transition spd="slow">
    <p:newsflash/>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57232"/>
            <a:ext cx="8229600" cy="5467368"/>
          </a:xfrm>
        </p:spPr>
        <p:txBody>
          <a:bodyPr>
            <a:normAutofit/>
          </a:bodyPr>
          <a:lstStyle/>
          <a:p>
            <a:pPr algn="ctr"/>
            <a:r>
              <a:rPr lang="fa-IR" sz="3600" dirty="0" smtClean="0"/>
              <a:t>داستان گفتگوی پیامبر با کشتگان بدر«ای فلان،ای فلان،آن چه پروردگارمان به ما وعده داده بود،حق یافتیم،آیا شما نیز آنچه پروردگارتان وعده داده بود،حق یافتید؟؟»</a:t>
            </a:r>
          </a:p>
          <a:p>
            <a:pPr algn="ctr"/>
            <a:r>
              <a:rPr lang="fa-IR" sz="3600" dirty="0" smtClean="0"/>
              <a:t>پاسخ پیامبر به اعتراض افراد به گفتگو با مردگان«قسم به کسی که جانم در دست اوست ایشان به این کلام از شما شنواترند و فقط بر پاسخ دادن توانا نیستند»</a:t>
            </a:r>
          </a:p>
          <a:p>
            <a:pPr algn="ctr"/>
            <a:r>
              <a:rPr lang="fa-IR" sz="3600" dirty="0" smtClean="0">
                <a:solidFill>
                  <a:schemeClr val="accent3">
                    <a:lumMod val="60000"/>
                    <a:lumOff val="40000"/>
                  </a:schemeClr>
                </a:solidFill>
              </a:rPr>
              <a:t>نشان از ادامه حیات انسان ها پس از مرگ و قبل از قیامت می باشد</a:t>
            </a:r>
            <a:endParaRPr lang="en-US" sz="3600" dirty="0">
              <a:solidFill>
                <a:schemeClr val="accent3">
                  <a:lumMod val="60000"/>
                  <a:lumOff val="40000"/>
                </a:schemeClr>
              </a:solidFill>
            </a:endParaRPr>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71546"/>
            <a:ext cx="8472518" cy="5253054"/>
          </a:xfrm>
        </p:spPr>
        <p:txBody>
          <a:bodyPr/>
          <a:lstStyle/>
          <a:p>
            <a:r>
              <a:rPr lang="fa-IR" dirty="0" smtClean="0"/>
              <a:t>امام صادق (ع) فرمود:«هنگامی که مرده ای را در قبر می گذارند، شخصی بر او وارد میشود و به او میگوید،ای فلان،ما در دنیا 3 چیز بودیم:</a:t>
            </a:r>
          </a:p>
          <a:p>
            <a:r>
              <a:rPr lang="fa-IR" dirty="0" smtClean="0">
                <a:solidFill>
                  <a:schemeClr val="accent3">
                    <a:lumMod val="40000"/>
                    <a:lumOff val="60000"/>
                  </a:schemeClr>
                </a:solidFill>
              </a:rPr>
              <a:t>1)رزق تو که با پایان یافتن مهلت تو قطع شد(و اینک همراه تو نیست)</a:t>
            </a:r>
          </a:p>
          <a:p>
            <a:r>
              <a:rPr lang="fa-IR" dirty="0" smtClean="0">
                <a:solidFill>
                  <a:srgbClr val="FDA7ED"/>
                </a:solidFill>
              </a:rPr>
              <a:t>2)خانواده ات،که تو را رها کردند و بازگشتند</a:t>
            </a:r>
          </a:p>
          <a:p>
            <a:r>
              <a:rPr lang="fa-IR" dirty="0" smtClean="0">
                <a:solidFill>
                  <a:schemeClr val="accent1">
                    <a:lumMod val="40000"/>
                    <a:lumOff val="60000"/>
                  </a:schemeClr>
                </a:solidFill>
              </a:rPr>
              <a:t>3)عمل تو که با تو می مانیم</a:t>
            </a:r>
          </a:p>
          <a:p>
            <a:r>
              <a:rPr lang="fa-IR" dirty="0" smtClean="0"/>
              <a:t>آگاه باش که من در میان این 3 در نزد تو از همه بی ارزش تر و سبک تر بودم.</a:t>
            </a:r>
          </a:p>
          <a:p>
            <a:pPr algn="ctr"/>
            <a:r>
              <a:rPr lang="fa-IR" i="1" dirty="0" smtClean="0">
                <a:solidFill>
                  <a:srgbClr val="92D050"/>
                </a:solidFill>
              </a:rPr>
              <a:t>این روایت بیان می دارد که علت جدانشدن عمل از انسان این است که عمل بخشی از وجود انسان است.</a:t>
            </a:r>
          </a:p>
          <a:p>
            <a:endParaRPr lang="en-US" dirty="0"/>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3">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9" fill="hold">
                      <p:stCondLst>
                        <p:cond delay="indefinite"/>
                      </p:stCondLst>
                      <p:childTnLst>
                        <p:par>
                          <p:cTn id="20" fill="hold">
                            <p:stCondLst>
                              <p:cond delay="0"/>
                            </p:stCondLst>
                            <p:childTnLst>
                              <p:par>
                                <p:cTn id="21" presetID="15"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3">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7" fill="hold">
                      <p:stCondLst>
                        <p:cond delay="indefinite"/>
                      </p:stCondLst>
                      <p:childTnLst>
                        <p:par>
                          <p:cTn id="28" fill="hold">
                            <p:stCondLst>
                              <p:cond delay="0"/>
                            </p:stCondLst>
                            <p:childTnLst>
                              <p:par>
                                <p:cTn id="29" presetID="15"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34" dur="1000" fill="hold"/>
                                        <p:tgtEl>
                                          <p:spTgt spid="3">
                                            <p:txEl>
                                              <p:pRg st="3" end="3"/>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5" fill="hold">
                      <p:stCondLst>
                        <p:cond delay="indefinite"/>
                      </p:stCondLst>
                      <p:childTnLst>
                        <p:par>
                          <p:cTn id="36" fill="hold">
                            <p:stCondLst>
                              <p:cond delay="0"/>
                            </p:stCondLst>
                            <p:childTnLst>
                              <p:par>
                                <p:cTn id="37" presetID="15" presetClass="entr" presetSubtype="0"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 calcmode="lin" valueType="num">
                                      <p:cBhvr>
                                        <p:cTn id="39"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4" end="4"/>
                                            </p:txEl>
                                          </p:spTgt>
                                        </p:tgtEl>
                                        <p:attrNameLst>
                                          <p:attrName>ppt_x</p:attrName>
                                        </p:attrNameLst>
                                      </p:cBhvr>
                                      <p:tavLst>
                                        <p:tav tm="0" fmla="#ppt_x+(cos(-2*pi*(1-$))*-#ppt_x-sin(-2*pi*(1-$))*(1-#ppt_y))*(1-$)">
                                          <p:val>
                                            <p:fltVal val="0"/>
                                          </p:val>
                                        </p:tav>
                                        <p:tav tm="100000">
                                          <p:val>
                                            <p:fltVal val="1"/>
                                          </p:val>
                                        </p:tav>
                                      </p:tavLst>
                                    </p:anim>
                                    <p:anim calcmode="lin" valueType="num">
                                      <p:cBhvr>
                                        <p:cTn id="42" dur="1000" fill="hold"/>
                                        <p:tgtEl>
                                          <p:spTgt spid="3">
                                            <p:txEl>
                                              <p:pRg st="4" end="4"/>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43" fill="hold">
                      <p:stCondLst>
                        <p:cond delay="indefinite"/>
                      </p:stCondLst>
                      <p:childTnLst>
                        <p:par>
                          <p:cTn id="44" fill="hold">
                            <p:stCondLst>
                              <p:cond delay="0"/>
                            </p:stCondLst>
                            <p:childTnLst>
                              <p:par>
                                <p:cTn id="45" presetID="15"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 calcmode="lin" valueType="num">
                                      <p:cBhvr>
                                        <p:cTn id="47"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8"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9" dur="1000" fill="hold"/>
                                        <p:tgtEl>
                                          <p:spTgt spid="3">
                                            <p:txEl>
                                              <p:pRg st="5" end="5"/>
                                            </p:txEl>
                                          </p:spTgt>
                                        </p:tgtEl>
                                        <p:attrNameLst>
                                          <p:attrName>ppt_x</p:attrName>
                                        </p:attrNameLst>
                                      </p:cBhvr>
                                      <p:tavLst>
                                        <p:tav tm="0" fmla="#ppt_x+(cos(-2*pi*(1-$))*-#ppt_x-sin(-2*pi*(1-$))*(1-#ppt_y))*(1-$)">
                                          <p:val>
                                            <p:fltVal val="0"/>
                                          </p:val>
                                        </p:tav>
                                        <p:tav tm="100000">
                                          <p:val>
                                            <p:fltVal val="1"/>
                                          </p:val>
                                        </p:tav>
                                      </p:tavLst>
                                    </p:anim>
                                    <p:anim calcmode="lin" valueType="num">
                                      <p:cBhvr>
                                        <p:cTn id="50" dur="1000" fill="hold"/>
                                        <p:tgtEl>
                                          <p:spTgt spid="3">
                                            <p:txEl>
                                              <p:pRg st="5" end="5"/>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1000108"/>
            <a:ext cx="8229600" cy="5317814"/>
          </a:xfrm>
        </p:spPr>
        <p:txBody>
          <a:bodyPr>
            <a:normAutofit/>
          </a:bodyPr>
          <a:lstStyle/>
          <a:p>
            <a:r>
              <a:rPr lang="fa-IR" sz="4400" dirty="0" smtClean="0">
                <a:solidFill>
                  <a:schemeClr val="accent5">
                    <a:lumMod val="40000"/>
                    <a:lumOff val="60000"/>
                  </a:schemeClr>
                </a:solidFill>
              </a:rPr>
              <a:t>عالمی پس از مرگ وجود دارد به نام برزخ</a:t>
            </a:r>
          </a:p>
          <a:p>
            <a:r>
              <a:rPr lang="fa-IR" sz="4400" dirty="0" smtClean="0">
                <a:solidFill>
                  <a:schemeClr val="accent4">
                    <a:lumMod val="60000"/>
                    <a:lumOff val="40000"/>
                  </a:schemeClr>
                </a:solidFill>
              </a:rPr>
              <a:t>برزخ به معنای فاصله و حایل میان 2 چیز است و عالم برزخ نیز میان زندگی دنیایی و حیات اخروی قرار گرفته و انسان پس از مرگ وارد آن میشود و تا قیامت در آن می ماند</a:t>
            </a:r>
            <a:r>
              <a:rPr lang="en-US" sz="4400" dirty="0" smtClean="0">
                <a:solidFill>
                  <a:schemeClr val="accent4">
                    <a:lumMod val="60000"/>
                    <a:lumOff val="40000"/>
                  </a:schemeClr>
                </a:solidFill>
              </a:rPr>
              <a:t>    </a:t>
            </a:r>
            <a:r>
              <a:rPr lang="fa-IR" sz="4400" dirty="0" smtClean="0">
                <a:solidFill>
                  <a:schemeClr val="accent4">
                    <a:lumMod val="60000"/>
                    <a:lumOff val="40000"/>
                  </a:schemeClr>
                </a:solidFill>
              </a:rPr>
              <a:t>اگر نیکوکار باشد از لذتهای آن برخوردار میشود و اگر بدکار باشد از رنجهای آن متالم میگرددد.</a:t>
            </a:r>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Scale>
                                      <p:cBhvr>
                                        <p:cTn id="7" dur="1000" decel="50000" fill="hold">
                                          <p:stCondLst>
                                            <p:cond delay="0"/>
                                          </p:stCondLst>
                                        </p:cTn>
                                        <p:tgtEl>
                                          <p:spTgt spid="3">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3">
                                            <p:txEl>
                                              <p:pRg st="0" end="0"/>
                                            </p:txEl>
                                          </p:spTgt>
                                        </p:tgtEl>
                                        <p:attrNameLst>
                                          <p:attrName>ppt_x</p:attrName>
                                          <p:attrName>ppt_y</p:attrName>
                                        </p:attrNameLst>
                                      </p:cBhvr>
                                    </p:animMotion>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Scale>
                                      <p:cBhvr>
                                        <p:cTn id="14" dur="1000" decel="50000" fill="hold">
                                          <p:stCondLst>
                                            <p:cond delay="0"/>
                                          </p:stCondLst>
                                        </p:cTn>
                                        <p:tgtEl>
                                          <p:spTgt spid="3">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3">
                                            <p:txEl>
                                              <p:pRg st="1" end="1"/>
                                            </p:txEl>
                                          </p:spTgt>
                                        </p:tgtEl>
                                        <p:attrNameLst>
                                          <p:attrName>ppt_x</p:attrName>
                                          <p:attrName>ppt_y</p:attrName>
                                        </p:attrNameLst>
                                      </p:cBhvr>
                                    </p:animMotion>
                                    <p:animEffect transition="in" filter="fade">
                                      <p:cBhvr>
                                        <p:cTn id="16"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آیات 99 و 100 مومنون</a:t>
            </a:r>
            <a:endParaRPr lang="en-US" dirty="0"/>
          </a:p>
        </p:txBody>
      </p:sp>
      <p:sp>
        <p:nvSpPr>
          <p:cNvPr id="3" name="Content Placeholder 2"/>
          <p:cNvSpPr>
            <a:spLocks noGrp="1"/>
          </p:cNvSpPr>
          <p:nvPr>
            <p:ph idx="1"/>
          </p:nvPr>
        </p:nvSpPr>
        <p:spPr/>
        <p:txBody>
          <a:bodyPr>
            <a:normAutofit lnSpcReduction="10000"/>
          </a:bodyPr>
          <a:lstStyle/>
          <a:p>
            <a:pPr algn="ctr"/>
            <a:r>
              <a:rPr lang="fa-IR" sz="3200" dirty="0" smtClean="0"/>
              <a:t>حَتَّى إِذا جاءَ أَحَدَهُمُ الْمَوْتُ قالَ رَبِّ ارْجِعُونِ (99)</a:t>
            </a:r>
          </a:p>
          <a:p>
            <a:pPr algn="ctr"/>
            <a:r>
              <a:rPr lang="fa-IR" sz="3200" dirty="0" smtClean="0"/>
              <a:t>لَعَلِّي أَعْمَلُ صالِحاً فيما تَرَكْتُ كَلاَّ إِنَّها كَلِمَةٌ هُوَ قائِلُها وَ مِنْ وَرائِهِمْ بَرْزَخٌ إِلى‏ يَوْمِ يُبْعَثُونَ (100)</a:t>
            </a:r>
          </a:p>
          <a:p>
            <a:pPr algn="ctr"/>
            <a:endParaRPr lang="fa-IR" dirty="0" smtClean="0"/>
          </a:p>
          <a:p>
            <a:pPr algn="ctr"/>
            <a:r>
              <a:rPr lang="fa-IR" dirty="0" smtClean="0">
                <a:solidFill>
                  <a:srgbClr val="92D050"/>
                </a:solidFill>
              </a:rPr>
              <a:t> (آنها هم چنان به راه غلط خود ادامه مى‏دهند) تا زمانى كه مرگ يكى از آنان فرارسد، مى‏گويد: «پروردگار من! مرا بازگردانيد! (99)</a:t>
            </a:r>
          </a:p>
          <a:p>
            <a:pPr algn="ctr"/>
            <a:r>
              <a:rPr lang="fa-IR" dirty="0" smtClean="0">
                <a:solidFill>
                  <a:srgbClr val="92D050"/>
                </a:solidFill>
              </a:rPr>
              <a:t>شايد در آنچه ترك كردم (و كوتاهى نمودم) عمل صالحى انجام دهم!» (ولى به او مى‏گويند:) چنين نيست! اين سخنى است كه او به زبان مى‏گويد (و اگر بازگردد، كارش همچون گذشته است)! و پشت سر آنان برزخى است تا روزى كه برانگيخته شوند! (100)</a:t>
            </a:r>
            <a:endParaRPr lang="en-US" dirty="0">
              <a:solidFill>
                <a:srgbClr val="92D050"/>
              </a:solidFill>
            </a:endParaRPr>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animEffect transition="in" filter="wipe(down)">
                                      <p:cBhvr>
                                        <p:cTn id="43" dur="580">
                                          <p:stCondLst>
                                            <p:cond delay="0"/>
                                          </p:stCondLst>
                                        </p:cTn>
                                        <p:tgtEl>
                                          <p:spTgt spid="3">
                                            <p:txEl>
                                              <p:pRg st="3" end="3"/>
                                            </p:txEl>
                                          </p:spTgt>
                                        </p:tgtEl>
                                      </p:cBhvr>
                                    </p:animEffect>
                                    <p:anim calcmode="lin" valueType="num">
                                      <p:cBhvr>
                                        <p:cTn id="44"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3" end="3"/>
                                            </p:txEl>
                                          </p:spTgt>
                                        </p:tgtEl>
                                      </p:cBhvr>
                                      <p:to x="100000" y="60000"/>
                                    </p:animScale>
                                    <p:animScale>
                                      <p:cBhvr>
                                        <p:cTn id="50" dur="166" decel="50000">
                                          <p:stCondLst>
                                            <p:cond delay="676"/>
                                          </p:stCondLst>
                                        </p:cTn>
                                        <p:tgtEl>
                                          <p:spTgt spid="3">
                                            <p:txEl>
                                              <p:pRg st="3" end="3"/>
                                            </p:txEl>
                                          </p:spTgt>
                                        </p:tgtEl>
                                      </p:cBhvr>
                                      <p:to x="100000" y="100000"/>
                                    </p:animScale>
                                    <p:animScale>
                                      <p:cBhvr>
                                        <p:cTn id="51" dur="26">
                                          <p:stCondLst>
                                            <p:cond delay="1312"/>
                                          </p:stCondLst>
                                        </p:cTn>
                                        <p:tgtEl>
                                          <p:spTgt spid="3">
                                            <p:txEl>
                                              <p:pRg st="3" end="3"/>
                                            </p:txEl>
                                          </p:spTgt>
                                        </p:tgtEl>
                                      </p:cBhvr>
                                      <p:to x="100000" y="80000"/>
                                    </p:animScale>
                                    <p:animScale>
                                      <p:cBhvr>
                                        <p:cTn id="52" dur="166" decel="50000">
                                          <p:stCondLst>
                                            <p:cond delay="1338"/>
                                          </p:stCondLst>
                                        </p:cTn>
                                        <p:tgtEl>
                                          <p:spTgt spid="3">
                                            <p:txEl>
                                              <p:pRg st="3" end="3"/>
                                            </p:txEl>
                                          </p:spTgt>
                                        </p:tgtEl>
                                      </p:cBhvr>
                                      <p:to x="100000" y="100000"/>
                                    </p:animScale>
                                    <p:animScale>
                                      <p:cBhvr>
                                        <p:cTn id="53" dur="26">
                                          <p:stCondLst>
                                            <p:cond delay="1642"/>
                                          </p:stCondLst>
                                        </p:cTn>
                                        <p:tgtEl>
                                          <p:spTgt spid="3">
                                            <p:txEl>
                                              <p:pRg st="3" end="3"/>
                                            </p:txEl>
                                          </p:spTgt>
                                        </p:tgtEl>
                                      </p:cBhvr>
                                      <p:to x="100000" y="90000"/>
                                    </p:animScale>
                                    <p:animScale>
                                      <p:cBhvr>
                                        <p:cTn id="54" dur="166" decel="50000">
                                          <p:stCondLst>
                                            <p:cond delay="1668"/>
                                          </p:stCondLst>
                                        </p:cTn>
                                        <p:tgtEl>
                                          <p:spTgt spid="3">
                                            <p:txEl>
                                              <p:pRg st="3" end="3"/>
                                            </p:txEl>
                                          </p:spTgt>
                                        </p:tgtEl>
                                      </p:cBhvr>
                                      <p:to x="100000" y="100000"/>
                                    </p:animScale>
                                    <p:animScale>
                                      <p:cBhvr>
                                        <p:cTn id="55" dur="26">
                                          <p:stCondLst>
                                            <p:cond delay="1808"/>
                                          </p:stCondLst>
                                        </p:cTn>
                                        <p:tgtEl>
                                          <p:spTgt spid="3">
                                            <p:txEl>
                                              <p:pRg st="3" end="3"/>
                                            </p:txEl>
                                          </p:spTgt>
                                        </p:tgtEl>
                                      </p:cBhvr>
                                      <p:to x="100000" y="95000"/>
                                    </p:animScale>
                                    <p:animScale>
                                      <p:cBhvr>
                                        <p:cTn id="56" dur="166" decel="50000">
                                          <p:stCondLst>
                                            <p:cond delay="1834"/>
                                          </p:stCondLst>
                                        </p:cTn>
                                        <p:tgtEl>
                                          <p:spTgt spid="3">
                                            <p:txEl>
                                              <p:pRg st="3" end="3"/>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3">
                                            <p:txEl>
                                              <p:pRg st="4" end="4"/>
                                            </p:txEl>
                                          </p:spTgt>
                                        </p:tgtEl>
                                        <p:attrNameLst>
                                          <p:attrName>style.visibility</p:attrName>
                                        </p:attrNameLst>
                                      </p:cBhvr>
                                      <p:to>
                                        <p:strVal val="visible"/>
                                      </p:to>
                                    </p:set>
                                    <p:animEffect transition="in" filter="wipe(down)">
                                      <p:cBhvr>
                                        <p:cTn id="61" dur="580">
                                          <p:stCondLst>
                                            <p:cond delay="0"/>
                                          </p:stCondLst>
                                        </p:cTn>
                                        <p:tgtEl>
                                          <p:spTgt spid="3">
                                            <p:txEl>
                                              <p:pRg st="4" end="4"/>
                                            </p:txEl>
                                          </p:spTgt>
                                        </p:tgtEl>
                                      </p:cBhvr>
                                    </p:animEffect>
                                    <p:anim calcmode="lin" valueType="num">
                                      <p:cBhvr>
                                        <p:cTn id="62"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3">
                                            <p:txEl>
                                              <p:pRg st="4" end="4"/>
                                            </p:txEl>
                                          </p:spTgt>
                                        </p:tgtEl>
                                      </p:cBhvr>
                                      <p:to x="100000" y="60000"/>
                                    </p:animScale>
                                    <p:animScale>
                                      <p:cBhvr>
                                        <p:cTn id="68" dur="166" decel="50000">
                                          <p:stCondLst>
                                            <p:cond delay="676"/>
                                          </p:stCondLst>
                                        </p:cTn>
                                        <p:tgtEl>
                                          <p:spTgt spid="3">
                                            <p:txEl>
                                              <p:pRg st="4" end="4"/>
                                            </p:txEl>
                                          </p:spTgt>
                                        </p:tgtEl>
                                      </p:cBhvr>
                                      <p:to x="100000" y="100000"/>
                                    </p:animScale>
                                    <p:animScale>
                                      <p:cBhvr>
                                        <p:cTn id="69" dur="26">
                                          <p:stCondLst>
                                            <p:cond delay="1312"/>
                                          </p:stCondLst>
                                        </p:cTn>
                                        <p:tgtEl>
                                          <p:spTgt spid="3">
                                            <p:txEl>
                                              <p:pRg st="4" end="4"/>
                                            </p:txEl>
                                          </p:spTgt>
                                        </p:tgtEl>
                                      </p:cBhvr>
                                      <p:to x="100000" y="80000"/>
                                    </p:animScale>
                                    <p:animScale>
                                      <p:cBhvr>
                                        <p:cTn id="70" dur="166" decel="50000">
                                          <p:stCondLst>
                                            <p:cond delay="1338"/>
                                          </p:stCondLst>
                                        </p:cTn>
                                        <p:tgtEl>
                                          <p:spTgt spid="3">
                                            <p:txEl>
                                              <p:pRg st="4" end="4"/>
                                            </p:txEl>
                                          </p:spTgt>
                                        </p:tgtEl>
                                      </p:cBhvr>
                                      <p:to x="100000" y="100000"/>
                                    </p:animScale>
                                    <p:animScale>
                                      <p:cBhvr>
                                        <p:cTn id="71" dur="26">
                                          <p:stCondLst>
                                            <p:cond delay="1642"/>
                                          </p:stCondLst>
                                        </p:cTn>
                                        <p:tgtEl>
                                          <p:spTgt spid="3">
                                            <p:txEl>
                                              <p:pRg st="4" end="4"/>
                                            </p:txEl>
                                          </p:spTgt>
                                        </p:tgtEl>
                                      </p:cBhvr>
                                      <p:to x="100000" y="90000"/>
                                    </p:animScale>
                                    <p:animScale>
                                      <p:cBhvr>
                                        <p:cTn id="72" dur="166" decel="50000">
                                          <p:stCondLst>
                                            <p:cond delay="1668"/>
                                          </p:stCondLst>
                                        </p:cTn>
                                        <p:tgtEl>
                                          <p:spTgt spid="3">
                                            <p:txEl>
                                              <p:pRg st="4" end="4"/>
                                            </p:txEl>
                                          </p:spTgt>
                                        </p:tgtEl>
                                      </p:cBhvr>
                                      <p:to x="100000" y="100000"/>
                                    </p:animScale>
                                    <p:animScale>
                                      <p:cBhvr>
                                        <p:cTn id="73" dur="26">
                                          <p:stCondLst>
                                            <p:cond delay="1808"/>
                                          </p:stCondLst>
                                        </p:cTn>
                                        <p:tgtEl>
                                          <p:spTgt spid="3">
                                            <p:txEl>
                                              <p:pRg st="4" end="4"/>
                                            </p:txEl>
                                          </p:spTgt>
                                        </p:tgtEl>
                                      </p:cBhvr>
                                      <p:to x="100000" y="95000"/>
                                    </p:animScale>
                                    <p:animScale>
                                      <p:cBhvr>
                                        <p:cTn id="74" dur="166" decel="50000">
                                          <p:stCondLst>
                                            <p:cond delay="1834"/>
                                          </p:stCondLst>
                                        </p:cTn>
                                        <p:tgtEl>
                                          <p:spTgt spid="3">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solidFill>
                  <a:schemeClr val="accent2">
                    <a:lumMod val="40000"/>
                    <a:lumOff val="60000"/>
                  </a:schemeClr>
                </a:solidFill>
              </a:rPr>
              <a:t>ویژگیهای عالم برزخ</a:t>
            </a:r>
            <a:endParaRPr lang="en-US" dirty="0">
              <a:solidFill>
                <a:schemeClr val="accent2">
                  <a:lumMod val="40000"/>
                  <a:lumOff val="60000"/>
                </a:schemeClr>
              </a:solidFill>
            </a:endParaRPr>
          </a:p>
        </p:txBody>
      </p:sp>
      <p:sp>
        <p:nvSpPr>
          <p:cNvPr id="3" name="Content Placeholder 2"/>
          <p:cNvSpPr>
            <a:spLocks noGrp="1"/>
          </p:cNvSpPr>
          <p:nvPr>
            <p:ph idx="1"/>
          </p:nvPr>
        </p:nvSpPr>
        <p:spPr/>
        <p:txBody>
          <a:bodyPr>
            <a:noAutofit/>
          </a:bodyPr>
          <a:lstStyle/>
          <a:p>
            <a:r>
              <a:rPr lang="fa-IR" sz="3200" dirty="0" smtClean="0">
                <a:solidFill>
                  <a:srgbClr val="00B0F0"/>
                </a:solidFill>
              </a:rPr>
              <a:t>1-توفی یعنی دریافت تمام و کامل یک چیز و در هنگام مرگ جسم انسان دریافت نمیشود بلکه روح اوست که دریافت میشود پس حقیقت کامل انسان روح است نه جسم او.</a:t>
            </a:r>
          </a:p>
          <a:p>
            <a:r>
              <a:rPr lang="fa-IR" sz="3200" dirty="0" smtClean="0">
                <a:solidFill>
                  <a:srgbClr val="00B0F0"/>
                </a:solidFill>
              </a:rPr>
              <a:t>2-در عالم برزخ انسان با فرشتگان گفتگو میکند و پاسخ میشنود و به سطح بالاتری از درک میرسد مثل مشاهده حقیقت اعمالی که در دنیا انجام داده است.</a:t>
            </a:r>
          </a:p>
          <a:p>
            <a:r>
              <a:rPr lang="fa-IR" sz="3200" dirty="0" smtClean="0">
                <a:solidFill>
                  <a:srgbClr val="00B0F0"/>
                </a:solidFill>
              </a:rPr>
              <a:t>3-ارتباط انسان در عالم برزخ با دنیا از طریق برخی اعمال همچنان باقیست،اعمالی که پس از مرگ نیز در پرونده انسان ثبت میشود از نیک و بد(اعمال ما تاخر)</a:t>
            </a:r>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آیه 13 قیامت</a:t>
            </a:r>
            <a:endParaRPr lang="en-US" dirty="0"/>
          </a:p>
        </p:txBody>
      </p:sp>
      <p:sp>
        <p:nvSpPr>
          <p:cNvPr id="3" name="Content Placeholder 2"/>
          <p:cNvSpPr>
            <a:spLocks noGrp="1"/>
          </p:cNvSpPr>
          <p:nvPr>
            <p:ph idx="1"/>
          </p:nvPr>
        </p:nvSpPr>
        <p:spPr/>
        <p:txBody>
          <a:bodyPr>
            <a:normAutofit/>
          </a:bodyPr>
          <a:lstStyle/>
          <a:p>
            <a:pPr algn="ctr"/>
            <a:r>
              <a:rPr lang="fa-IR" sz="4400" dirty="0" smtClean="0"/>
              <a:t>يُنَبَّؤُا الْإِنْسانُ يَوْمَئِذٍ بِما قَدَّمَ وَ أَخَّرَ (13)</a:t>
            </a:r>
          </a:p>
          <a:p>
            <a:pPr algn="ctr"/>
            <a:endParaRPr lang="fa-IR" sz="4000" dirty="0" smtClean="0"/>
          </a:p>
          <a:p>
            <a:pPr algn="ctr"/>
            <a:r>
              <a:rPr lang="fa-IR" sz="4000" dirty="0" smtClean="0">
                <a:solidFill>
                  <a:schemeClr val="accent3">
                    <a:lumMod val="40000"/>
                    <a:lumOff val="60000"/>
                  </a:schemeClr>
                </a:solidFill>
              </a:rPr>
              <a:t>و در آن روز انسان را از تمام كارهايى كه از پيش يا پس فرستاده آگاه مى‏كنند! (13)</a:t>
            </a:r>
            <a:endParaRPr lang="en-US" sz="4000" dirty="0">
              <a:solidFill>
                <a:schemeClr val="accent3">
                  <a:lumMod val="40000"/>
                  <a:lumOff val="60000"/>
                </a:schemeClr>
              </a:solidFill>
            </a:endParaRPr>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8229600" cy="5753120"/>
          </a:xfrm>
        </p:spPr>
        <p:txBody>
          <a:bodyPr>
            <a:normAutofit/>
          </a:bodyPr>
          <a:lstStyle/>
          <a:p>
            <a:r>
              <a:rPr lang="fa-IR" dirty="0" smtClean="0">
                <a:solidFill>
                  <a:srgbClr val="92D050"/>
                </a:solidFill>
              </a:rPr>
              <a:t>1-ارتباط عالم برزخ با دنیا،پس از مرگ همچنان برقرار است و پرونده ی اعمال انسان با مرگ بسته نمیشود و بر آن افزوده می گردد.</a:t>
            </a:r>
          </a:p>
          <a:p>
            <a:r>
              <a:rPr lang="fa-IR" dirty="0" smtClean="0">
                <a:solidFill>
                  <a:schemeClr val="accent1">
                    <a:lumMod val="40000"/>
                    <a:lumOff val="60000"/>
                  </a:schemeClr>
                </a:solidFill>
              </a:rPr>
              <a:t>2-اعمال انسان 2 گونه است.:</a:t>
            </a:r>
          </a:p>
          <a:p>
            <a:r>
              <a:rPr lang="fa-IR" dirty="0" smtClean="0">
                <a:solidFill>
                  <a:schemeClr val="accent5">
                    <a:lumMod val="40000"/>
                    <a:lumOff val="60000"/>
                  </a:schemeClr>
                </a:solidFill>
              </a:rPr>
              <a:t>الف)اعمال ماتقدم:اعمالی که آثار دنیایی آن پیش از مرگ در پرونده اعمال فرد ثبت شده است و با مرگ آن پرونده بسته میشود.</a:t>
            </a:r>
            <a:br>
              <a:rPr lang="fa-IR" dirty="0" smtClean="0">
                <a:solidFill>
                  <a:schemeClr val="accent5">
                    <a:lumMod val="40000"/>
                    <a:lumOff val="60000"/>
                  </a:schemeClr>
                </a:solidFill>
              </a:rPr>
            </a:br>
            <a:r>
              <a:rPr lang="fa-IR" dirty="0" smtClean="0">
                <a:solidFill>
                  <a:schemeClr val="accent5">
                    <a:lumMod val="40000"/>
                    <a:lumOff val="60000"/>
                  </a:schemeClr>
                </a:solidFill>
              </a:rPr>
              <a:t>مثل نماز</a:t>
            </a:r>
          </a:p>
          <a:p>
            <a:r>
              <a:rPr lang="fa-IR" dirty="0" smtClean="0">
                <a:solidFill>
                  <a:srgbClr val="FDA7ED"/>
                </a:solidFill>
              </a:rPr>
              <a:t>ب)اعمال ماتاخر:اعمالی که آثار آن بعد از مرگ برجای می ماند و با آن که فرد از دنیا رفته است آثار آن عمل همچنان در پرونده اش ثبت می گردد.مثل ساختن مسجد،صدقه ی جاریه و فرزند صالح اهدا کتاب به کتابخانه </a:t>
            </a:r>
          </a:p>
          <a:p>
            <a:r>
              <a:rPr lang="fa-IR" dirty="0" smtClean="0">
                <a:solidFill>
                  <a:srgbClr val="FDA7ED"/>
                </a:solidFill>
              </a:rPr>
              <a:t>همچنین اعمال بد ازقبیل مد سازی،تولید و نشر مطالب غلط و نادرست،ایجاد آداب غلط در امر ازدواج،ایجاد انحرافات فکری و اخلاقی در دیگران</a:t>
            </a:r>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57232"/>
            <a:ext cx="8229600" cy="5467368"/>
          </a:xfrm>
        </p:spPr>
        <p:txBody>
          <a:bodyPr>
            <a:normAutofit/>
          </a:bodyPr>
          <a:lstStyle/>
          <a:p>
            <a:pPr algn="ctr"/>
            <a:r>
              <a:rPr lang="fa-IR" sz="3200" dirty="0" smtClean="0"/>
              <a:t>رسول خدا می فرماید:«هرکس سنت و روش نیکی را در جامعه جاری سازد تا وقتی که در دنیا مردمی به آن سنت عمل می کنند ثواب آن اعمال را به حساب این شخص هم میگذارند بدون این که از اجر انجام دهنده آن کم کنند و هر کس سنت زشتی را در بین مردم باب کند،تا وقتی که مردمی بدان عمل میکنند آن را به حساب او نیز میگذارند بدون این که از گناه عامل آن کم کنند»</a:t>
            </a:r>
          </a:p>
          <a:p>
            <a:pPr algn="ctr"/>
            <a:endParaRPr lang="fa-IR" sz="3200" dirty="0" smtClean="0"/>
          </a:p>
          <a:p>
            <a:pPr algn="ctr"/>
            <a:r>
              <a:rPr lang="fa-IR" sz="3600" dirty="0" smtClean="0">
                <a:solidFill>
                  <a:schemeClr val="accent2">
                    <a:lumMod val="60000"/>
                    <a:lumOff val="40000"/>
                  </a:schemeClr>
                </a:solidFill>
              </a:rPr>
              <a:t>این روایت نیز شاهدی بر اعمال ماتاخر انسان است.</a:t>
            </a:r>
          </a:p>
          <a:p>
            <a:pPr algn="ctr"/>
            <a:r>
              <a:rPr lang="fa-IR" sz="3600" dirty="0" smtClean="0">
                <a:solidFill>
                  <a:schemeClr val="accent2">
                    <a:lumMod val="60000"/>
                    <a:lumOff val="40000"/>
                  </a:schemeClr>
                </a:solidFill>
              </a:rPr>
              <a:t>اعمال که زندگان برای مردگان انجام میدهند نیز در پرونده آنان ثبت میشود.</a:t>
            </a:r>
            <a:endParaRPr lang="en-US" sz="3600" dirty="0">
              <a:solidFill>
                <a:schemeClr val="accent2">
                  <a:lumMod val="60000"/>
                  <a:lumOff val="40000"/>
                </a:schemeClr>
              </a:solidFill>
            </a:endParaRPr>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برزخ در کلام پیشوایان</a:t>
            </a:r>
            <a:endParaRPr lang="en-US" dirty="0"/>
          </a:p>
        </p:txBody>
      </p:sp>
      <p:sp>
        <p:nvSpPr>
          <p:cNvPr id="3" name="Content Placeholder 2"/>
          <p:cNvSpPr>
            <a:spLocks noGrp="1"/>
          </p:cNvSpPr>
          <p:nvPr>
            <p:ph idx="1"/>
          </p:nvPr>
        </p:nvSpPr>
        <p:spPr/>
        <p:txBody>
          <a:bodyPr/>
          <a:lstStyle/>
          <a:p>
            <a:r>
              <a:rPr lang="fa-IR" dirty="0" smtClean="0"/>
              <a:t>حضرت علی(علیه السلام) در راه بازگشت از جنگ صفین به قبرستانی رسیدند .در این هنگام رو به قبرها کردند و فرمودند:...ای آرمیدگان در خاک ، ای اهل غربت و تنهایی،ای فرورفتگان در وحشت،شما در رفتن بر من پیشی گرفته اید و ما از پی شما میآییم و به شما ملحق میشویم اما خانه هایی که از خود باقی گذاشتید پس از شما در آن مسکن گزیدید،همسرانتان ازدواج کردند و اموالتان میان وارثان تقسیم شد.اینها خبرهایی بود که ما داشتیم،شما جه خبری برای ما دارید؟</a:t>
            </a:r>
          </a:p>
          <a:p>
            <a:r>
              <a:rPr lang="fa-IR" dirty="0" smtClean="0"/>
              <a:t>سپس آن حضرت به یاران خود نگاه کردند و فرمودند:اگر به آنان اجازه سخن گفتن داده میشد خبر میدادند و میگفتند:یقینا بهترین توشه برای ابدیت تقواست.</a:t>
            </a:r>
            <a:endParaRPr lang="en-US" dirty="0"/>
          </a:p>
        </p:txBody>
      </p:sp>
    </p:spTree>
  </p:cSld>
  <p:clrMapOvr>
    <a:masterClrMapping/>
  </p:clrMapOvr>
  <p:transition spd="slow">
    <p:newsflash/>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71546"/>
            <a:ext cx="8229600" cy="5253054"/>
          </a:xfrm>
        </p:spPr>
        <p:txBody>
          <a:bodyPr>
            <a:normAutofit/>
          </a:bodyPr>
          <a:lstStyle/>
          <a:p>
            <a:r>
              <a:rPr lang="fa-IR" sz="4000" dirty="0" smtClean="0"/>
              <a:t>شخصی از امام کاظم(ع) درباره وضع مومنان پس از مرگ پرسید:آیا مومن به دیدار خانواده خویش می آید؟</a:t>
            </a:r>
          </a:p>
          <a:p>
            <a:r>
              <a:rPr lang="fa-IR" sz="4000" dirty="0" smtClean="0"/>
              <a:t>فرمود:بلی</a:t>
            </a:r>
          </a:p>
          <a:p>
            <a:r>
              <a:rPr lang="fa-IR" sz="4000" dirty="0" smtClean="0"/>
              <a:t>پرسید:چقدر</a:t>
            </a:r>
          </a:p>
          <a:p>
            <a:r>
              <a:rPr lang="fa-IR" sz="4000" dirty="0" smtClean="0"/>
              <a:t>فرمود:برحسب مقدار فضیلت هایش.برخی از آنان هر روز و برخی هر دو روز و برخی هر سه روز و کمترین آنان هر جمعه.ََََ</a:t>
            </a:r>
            <a:endParaRPr lang="en-US" sz="4000" dirty="0"/>
          </a:p>
        </p:txBody>
      </p:sp>
    </p:spTree>
  </p:cSld>
  <p:clrMapOvr>
    <a:masterClrMapping/>
  </p:clrMapOvr>
  <p:transition spd="slow">
    <p:newsflash/>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160</TotalTime>
  <Words>846</Words>
  <Application>Microsoft Office PowerPoint</Application>
  <PresentationFormat>On-screen Show (4:3)</PresentationFormat>
  <Paragraphs>45</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Flow</vt:lpstr>
      <vt:lpstr>به نام آرام بخش دلها دین و زندگی2 </vt:lpstr>
      <vt:lpstr>Slide 2</vt:lpstr>
      <vt:lpstr>آیات 99 و 100 مومنون</vt:lpstr>
      <vt:lpstr>ویژگیهای عالم برزخ</vt:lpstr>
      <vt:lpstr>آیه 13 قیامت</vt:lpstr>
      <vt:lpstr>Slide 6</vt:lpstr>
      <vt:lpstr>Slide 7</vt:lpstr>
      <vt:lpstr>برزخ در کلام پیشوایان</vt:lpstr>
      <vt:lpstr>Slide 9</vt:lpstr>
      <vt:lpstr>Slide 10</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به نام آرام بخش دلها دین و زندگی2</dc:title>
  <dc:creator>Valeh</dc:creator>
  <cp:lastModifiedBy>Valeh</cp:lastModifiedBy>
  <cp:revision>19</cp:revision>
  <dcterms:created xsi:type="dcterms:W3CDTF">2013-11-20T07:01:54Z</dcterms:created>
  <dcterms:modified xsi:type="dcterms:W3CDTF">2016-12-06T18:03:53Z</dcterms:modified>
</cp:coreProperties>
</file>